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4DEE-BEB1-46AE-AC9F-7ED74DFE676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6F482-2891-4C35-808F-157D22F2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2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ko-KR" altLang="en-US" dirty="0" err="1"/>
              <a:t>강예지입니다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주제는 실감체험 증감을 위한 가상사이클 연동형 에어 </a:t>
            </a:r>
            <a:r>
              <a:rPr lang="ko-KR" altLang="en-US" dirty="0" err="1"/>
              <a:t>블로워</a:t>
            </a:r>
            <a:r>
              <a:rPr lang="ko-KR" altLang="en-US" dirty="0"/>
              <a:t> 개발 이고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연구 배경 </a:t>
            </a:r>
            <a:r>
              <a:rPr lang="en-US" altLang="ko-KR" dirty="0"/>
              <a:t>, </a:t>
            </a:r>
            <a:r>
              <a:rPr lang="ko-KR" altLang="en-US" dirty="0"/>
              <a:t>내용 부터 예상 결과물 까지  나와 있는 순서로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7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9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8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9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1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2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7EF24-8A39-4DD5-BB38-6CBCAB648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03796-7EF7-4635-AE75-A65E4025D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1748-E2AD-47BA-AF02-7DA2546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36D95-1A64-45A8-98A9-7559639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22F37-F941-4B59-9477-F3B1979E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F1F7-889D-4815-BAE8-37BEA82F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0D99F-8943-4AFC-B4DF-1ADD84EB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1B0D-DC4E-4B6F-8E79-53FF8704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D21BC-8E03-43BA-94E3-B5F071F2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1A33E-DCEA-44B9-A79E-D76566DD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7DCFD7-60C9-4FCE-B7AB-C1E50D08A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28E62-79ED-472B-A6BD-82BBCEA1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BEE20-641D-4B1E-9179-25F5619A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3B981-3FD6-4A30-A8A1-1BE722B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A1DF-4DF6-4751-ADCE-8710810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3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D71C-1992-4E4D-9EFD-AD1F01B5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3F88B-75E4-4778-AC48-AFEB899E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FBC01-5355-4B38-AFFF-7EFCC9C1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E926-F9B1-45D5-ADF9-5B1FB5F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DBC7C-F2BD-4C61-B960-AD8DA2C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089F-CAE3-4CF4-8626-48B7840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911B6-6095-4830-86A6-39E91BF7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FD2AD-361C-4567-8C48-A19B8740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28506-02B9-4E1C-9EE6-66D0EFD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46D1-E758-4A5A-AB9A-92746EB5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2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A08C-2A8B-453D-AEA1-B20375D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4F1DD-731E-4CEF-9261-5565AE04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61DDC-6086-413D-BC30-855F2DF1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9C6B2-1BFC-4082-A769-4FDBB2A9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83323-BBAA-44C9-8F6F-6D3B579E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6EEA8-501E-438F-ADDC-6ACB088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E60E5-1976-4912-80D0-C9D98180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69638-FB19-42E6-98E1-01F6101C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0F774-D790-4EB8-A2D8-EF828C63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88E6B-3F3A-4921-AEE0-4876FD99B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F653A-A3E7-47CF-9A54-8EC76D29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E1EA41-3510-40FC-9708-84F2DF85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48B040-CC64-450B-8DDF-3E74D12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03286-4A3F-4553-8CBC-DD52754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E0273-D553-4F8B-8122-4E2A191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9B39D6-EB4F-4A2E-AE29-08F6902A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E2E9CB-8C81-4EF0-A31F-BC461C59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B4AB0-3760-4566-82B7-067D9D91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0C630B-6D0A-4061-AA88-E8DF6966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3BF1A-F6D3-4502-8CB6-E4129CA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3D72A-A008-4781-BD4E-3BF8006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192B-4753-40FC-B614-B6F10D3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0FAF0-9BA9-4016-9DD9-3991B649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DD6B0-6D23-48E1-99B1-B9A42741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ED917-10EE-44E7-8D7F-DFF2B40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B7472-1B35-4848-BC6E-C4C14504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88A83-D33A-4B2E-987A-E8FB931F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B9AE-5901-45A6-96A0-AC8A5E2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03A42-2DDC-4EF7-8CE6-74CB978B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CB712-DA03-4093-BE91-0D4212594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35AD8-C176-4BA5-AEB5-5E57BFB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9B90B-AFBB-44B4-B5DC-B42797A4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98E48-9213-4123-85B8-8DDD319D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9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58E2B-DEAA-482D-892B-0F7FA91A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77ACD-8C1D-4408-B287-492236F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64B16-CD33-4C21-9113-B5AFBF4F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A71C-340C-44D7-B7BC-66C078A29521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D35E-AC81-4E54-B416-ABFA496C6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B8FE0-B0E8-47F2-89DB-91416FDDA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ED56-399E-473E-9B52-0C93D0550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27" idx="0"/>
          </p:cNvCxnSpPr>
          <p:nvPr/>
        </p:nvCxnSpPr>
        <p:spPr>
          <a:xfrm>
            <a:off x="8706289" y="2147760"/>
            <a:ext cx="2307" cy="42615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2159400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Chapter</a:t>
              </a:r>
            </a:p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8544361" y="340092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95893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4468628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4360" y="502950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44360" y="5480465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61526" y="3400927"/>
            <a:ext cx="234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활용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97126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배열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1226" y="4493296"/>
            <a:ext cx="22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구조체와 포인터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01226" y="5066502"/>
            <a:ext cx="220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구조체와 함수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01226" y="552979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 err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공용체</a:t>
            </a:r>
            <a:endParaRPr lang="ko-KR" altLang="en-US" sz="1400" b="1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22" y="1143000"/>
            <a:ext cx="157660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9726" y="2856429"/>
            <a:ext cx="581104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구조체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4AED7-8CA3-4CED-82B7-FDC19E6CF951}"/>
              </a:ext>
            </a:extLst>
          </p:cNvPr>
          <p:cNvSpPr/>
          <p:nvPr/>
        </p:nvSpPr>
        <p:spPr>
          <a:xfrm>
            <a:off x="2484249" y="4991749"/>
            <a:ext cx="381100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C506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안홍범</a:t>
            </a:r>
            <a:endParaRPr lang="en-US" altLang="ko-KR" sz="2800" b="1" dirty="0">
              <a:solidFill>
                <a:srgbClr val="4C506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37737C-B48C-487B-9063-4B4B340F0B5A}"/>
              </a:ext>
            </a:extLst>
          </p:cNvPr>
          <p:cNvSpPr/>
          <p:nvPr/>
        </p:nvSpPr>
        <p:spPr>
          <a:xfrm>
            <a:off x="8544360" y="236067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9D07A-7455-4CAB-834C-C09E61B67A2E}"/>
              </a:ext>
            </a:extLst>
          </p:cNvPr>
          <p:cNvSpPr txBox="1"/>
          <p:nvPr/>
        </p:nvSpPr>
        <p:spPr>
          <a:xfrm>
            <a:off x="6201226" y="23456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구조체란 무엇인가</a:t>
            </a:r>
            <a:r>
              <a:rPr lang="en-US" altLang="ko-KR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?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A3386-2678-4A23-A62A-36322B7B32B5}"/>
              </a:ext>
            </a:extLst>
          </p:cNvPr>
          <p:cNvSpPr/>
          <p:nvPr/>
        </p:nvSpPr>
        <p:spPr>
          <a:xfrm>
            <a:off x="8544361" y="28564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F293-4617-48EB-BF6F-FA7DEDE0C079}"/>
              </a:ext>
            </a:extLst>
          </p:cNvPr>
          <p:cNvSpPr txBox="1"/>
          <p:nvPr/>
        </p:nvSpPr>
        <p:spPr>
          <a:xfrm>
            <a:off x="5893193" y="2866319"/>
            <a:ext cx="251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선언</a:t>
            </a:r>
            <a:r>
              <a:rPr lang="en-US" altLang="ko-KR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초기화</a:t>
            </a:r>
            <a:r>
              <a:rPr lang="en-US" altLang="ko-KR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,</a:t>
            </a:r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사용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D509557-FE49-46FB-8104-520CB9CD3E29}"/>
              </a:ext>
            </a:extLst>
          </p:cNvPr>
          <p:cNvSpPr/>
          <p:nvPr/>
        </p:nvSpPr>
        <p:spPr>
          <a:xfrm>
            <a:off x="8544360" y="5951494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27678F0-033C-4FBF-B0F8-7CEB47AC5DA9}"/>
              </a:ext>
            </a:extLst>
          </p:cNvPr>
          <p:cNvSpPr/>
          <p:nvPr/>
        </p:nvSpPr>
        <p:spPr>
          <a:xfrm>
            <a:off x="8544360" y="6409271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0399C-E29E-4E5C-98B5-473E6743B404}"/>
              </a:ext>
            </a:extLst>
          </p:cNvPr>
          <p:cNvSpPr txBox="1"/>
          <p:nvPr/>
        </p:nvSpPr>
        <p:spPr>
          <a:xfrm>
            <a:off x="6201226" y="595149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열거형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9CF44-7496-48FD-B308-E8560872F344}"/>
              </a:ext>
            </a:extLst>
          </p:cNvPr>
          <p:cNvSpPr txBox="1"/>
          <p:nvPr/>
        </p:nvSpPr>
        <p:spPr>
          <a:xfrm>
            <a:off x="6201226" y="642996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typedef</a:t>
            </a:r>
            <a:endParaRPr lang="ko-KR" altLang="en-US" sz="1400" b="1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typedef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13-9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662802" y="1812187"/>
            <a:ext cx="716741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typedef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old_type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new_type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 typedef unsigned char BYTE; ,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typedef struct point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662802" y="1220225"/>
            <a:ext cx="742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새로운 자료형을 정의하는 것</a:t>
            </a:r>
            <a:r>
              <a:rPr lang="en-US" altLang="ko-KR" sz="2000" b="1" dirty="0"/>
              <a:t>. C</a:t>
            </a:r>
            <a:r>
              <a:rPr lang="ko-KR" altLang="en-US" sz="2000" b="1" dirty="0"/>
              <a:t>의 기본 자료형을 </a:t>
            </a:r>
            <a:r>
              <a:rPr lang="ko-KR" altLang="en-US" sz="2000" b="1" dirty="0" err="1"/>
              <a:t>확장시킨다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2103-5420-4ECC-8751-DCFFCA1E3B53}"/>
              </a:ext>
            </a:extLst>
          </p:cNvPr>
          <p:cNvSpPr txBox="1"/>
          <p:nvPr/>
        </p:nvSpPr>
        <p:spPr>
          <a:xfrm>
            <a:off x="2620425" y="3770866"/>
            <a:ext cx="950933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typedef</a:t>
            </a:r>
            <a:r>
              <a:rPr lang="ko-KR" altLang="en-US" sz="2000" b="1" dirty="0"/>
              <a:t>의 장점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이식성을 높여준다 </a:t>
            </a:r>
            <a:r>
              <a:rPr lang="en-US" altLang="ko-KR" dirty="0"/>
              <a:t>: </a:t>
            </a:r>
            <a:r>
              <a:rPr lang="ko-KR" altLang="en-US" dirty="0"/>
              <a:t>자신의 코드를 하드웨어에 독립적으로 만들 수 있음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#define</a:t>
            </a:r>
            <a:r>
              <a:rPr lang="ko-KR" altLang="en-US" dirty="0"/>
              <a:t>과의 차이점 </a:t>
            </a:r>
            <a:r>
              <a:rPr lang="en-US" altLang="ko-KR" dirty="0"/>
              <a:t>: #define UNIT32 unsigned </a:t>
            </a:r>
            <a:r>
              <a:rPr lang="en-US" altLang="ko-KR" dirty="0" err="1"/>
              <a:t>int</a:t>
            </a:r>
            <a:r>
              <a:rPr lang="en-US" altLang="ko-KR" dirty="0"/>
              <a:t> -&gt; typedef</a:t>
            </a:r>
            <a:r>
              <a:rPr lang="ko-KR" altLang="en-US" dirty="0"/>
              <a:t>와 비슷한 효과를 낸다</a:t>
            </a:r>
            <a:r>
              <a:rPr lang="en-US" altLang="ko-KR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문서화의 역할도 한다</a:t>
            </a:r>
            <a:r>
              <a:rPr lang="en-US" altLang="ko-KR" dirty="0"/>
              <a:t> : typedef float VECTOR[2] </a:t>
            </a:r>
          </a:p>
          <a:p>
            <a:r>
              <a:rPr lang="en-US" altLang="ko-KR" dirty="0"/>
              <a:t>       -&gt; VECTOR</a:t>
            </a:r>
            <a:r>
              <a:rPr lang="ko-KR" altLang="en-US" dirty="0"/>
              <a:t>와 같은 자료형의 정의는 </a:t>
            </a:r>
            <a:r>
              <a:rPr lang="en-US" altLang="ko-KR" dirty="0"/>
              <a:t>#define</a:t>
            </a:r>
            <a:r>
              <a:rPr lang="ko-KR" altLang="en-US" dirty="0"/>
              <a:t>으로는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4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>
            <a:extLst>
              <a:ext uri="{FF2B5EF4-FFF2-40B4-BE49-F238E27FC236}">
                <a16:creationId xmlns:a16="http://schemas.microsoft.com/office/drawing/2014/main" id="{F455F6A7-05E4-4804-9A03-B297B4C8B799}"/>
              </a:ext>
            </a:extLst>
          </p:cNvPr>
          <p:cNvSpPr/>
          <p:nvPr/>
        </p:nvSpPr>
        <p:spPr>
          <a:xfrm>
            <a:off x="3592661" y="1636140"/>
            <a:ext cx="6656468" cy="386713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13-1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E6361EA1-5307-4246-BD8C-91043C374D0F}"/>
              </a:ext>
            </a:extLst>
          </p:cNvPr>
          <p:cNvSpPr/>
          <p:nvPr/>
        </p:nvSpPr>
        <p:spPr>
          <a:xfrm>
            <a:off x="4989028" y="2995275"/>
            <a:ext cx="1244309" cy="1470707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형 데이터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E05A394-853A-4F0A-8E54-F0BC0777D052}"/>
              </a:ext>
            </a:extLst>
          </p:cNvPr>
          <p:cNvSpPr/>
          <p:nvPr/>
        </p:nvSpPr>
        <p:spPr>
          <a:xfrm>
            <a:off x="5969470" y="2995275"/>
            <a:ext cx="1427924" cy="147070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형 데이터</a:t>
            </a: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D264BCCC-FDBB-4BA2-9367-AC4B53FE7252}"/>
              </a:ext>
            </a:extLst>
          </p:cNvPr>
          <p:cNvSpPr/>
          <p:nvPr/>
        </p:nvSpPr>
        <p:spPr>
          <a:xfrm>
            <a:off x="7051808" y="2995275"/>
            <a:ext cx="1646093" cy="147070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double</a:t>
            </a:r>
            <a:r>
              <a:rPr lang="ko-KR" altLang="en-US" dirty="0">
                <a:solidFill>
                  <a:schemeClr val="tx1"/>
                </a:solidFill>
              </a:rPr>
              <a:t>형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47B17-EFC1-4DE9-917D-C22932D31624}"/>
              </a:ext>
            </a:extLst>
          </p:cNvPr>
          <p:cNvSpPr txBox="1"/>
          <p:nvPr/>
        </p:nvSpPr>
        <p:spPr>
          <a:xfrm>
            <a:off x="6233337" y="21235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34452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787261" y="659011"/>
            <a:ext cx="6490519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자료형 멤버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자료형 멤버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}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 선언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struct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변수 선언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97472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3003095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선언</a:t>
            </a:r>
            <a:r>
              <a:rPr lang="en-US" altLang="ko-KR" sz="12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,</a:t>
            </a:r>
            <a:r>
              <a:rPr lang="ko-KR" altLang="en-US" sz="12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초기화</a:t>
            </a:r>
            <a:r>
              <a:rPr lang="en-US" altLang="ko-KR" sz="12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2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사용</a:t>
            </a:r>
            <a:endParaRPr lang="ko-KR" altLang="en-US" sz="12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13-2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6E491-2652-4F72-82E4-BED596042C09}"/>
              </a:ext>
            </a:extLst>
          </p:cNvPr>
          <p:cNvSpPr txBox="1"/>
          <p:nvPr/>
        </p:nvSpPr>
        <p:spPr>
          <a:xfrm>
            <a:off x="3787260" y="4991918"/>
            <a:ext cx="2492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구조체의 사용</a:t>
            </a:r>
            <a:endParaRPr lang="en-US" altLang="ko-KR" sz="2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D4730-8867-401E-AA6A-00EB588F8141}"/>
              </a:ext>
            </a:extLst>
          </p:cNvPr>
          <p:cNvSpPr txBox="1"/>
          <p:nvPr/>
        </p:nvSpPr>
        <p:spPr>
          <a:xfrm>
            <a:off x="3787261" y="3875170"/>
            <a:ext cx="7927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구조체의 초기화 </a:t>
            </a:r>
            <a:r>
              <a:rPr lang="en-US" altLang="ko-KR" sz="2000" b="1" dirty="0"/>
              <a:t>:</a:t>
            </a:r>
          </a:p>
          <a:p>
            <a:r>
              <a:rPr lang="ko-KR" altLang="en-US" dirty="0"/>
              <a:t>구조체의 변수 선언 뒤에 배열과 비슷하게 멤버들의 초기값을 중괄호 안에 </a:t>
            </a:r>
            <a:endParaRPr lang="en-US" altLang="ko-KR" dirty="0"/>
          </a:p>
          <a:p>
            <a:r>
              <a:rPr lang="ko-KR" altLang="en-US" dirty="0"/>
              <a:t>나타내면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42EA-3641-4133-8D3C-8E376EB930F4}"/>
              </a:ext>
            </a:extLst>
          </p:cNvPr>
          <p:cNvSpPr/>
          <p:nvPr/>
        </p:nvSpPr>
        <p:spPr>
          <a:xfrm>
            <a:off x="3787260" y="5501345"/>
            <a:ext cx="649051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설명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변수의 멤버를 참조한다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 s1.number = 24;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BD79F-D522-4142-BB23-D1B0DB41030D}"/>
              </a:ext>
            </a:extLst>
          </p:cNvPr>
          <p:cNvSpPr txBox="1"/>
          <p:nvPr/>
        </p:nvSpPr>
        <p:spPr>
          <a:xfrm>
            <a:off x="3798892" y="217477"/>
            <a:ext cx="2492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구조체의 선언</a:t>
            </a:r>
            <a:endParaRPr lang="en-US" altLang="ko-KR" sz="2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0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701073" y="957714"/>
            <a:ext cx="3353454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year;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month;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day;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활용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7415853" y="957714"/>
            <a:ext cx="3808716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number;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name;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struct date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dob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double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s1;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662802" y="446661"/>
            <a:ext cx="594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</a:t>
            </a:r>
            <a:r>
              <a:rPr lang="ko-KR" altLang="en-US" sz="2000" b="1" dirty="0"/>
              <a:t> 구조체를 멤버로 가지는 구조체를 만들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9E065-A504-4F73-A907-C22A2E27AF58}"/>
              </a:ext>
            </a:extLst>
          </p:cNvPr>
          <p:cNvSpPr txBox="1"/>
          <p:nvPr/>
        </p:nvSpPr>
        <p:spPr>
          <a:xfrm>
            <a:off x="3699930" y="2821987"/>
            <a:ext cx="254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S1.dob.year = 1983;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2103-5420-4ECC-8751-DCFFCA1E3B53}"/>
              </a:ext>
            </a:extLst>
          </p:cNvPr>
          <p:cNvSpPr txBox="1"/>
          <p:nvPr/>
        </p:nvSpPr>
        <p:spPr>
          <a:xfrm>
            <a:off x="3662802" y="3666682"/>
            <a:ext cx="7705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 변수의 대입과 비교</a:t>
            </a:r>
            <a:endParaRPr lang="en-US" altLang="ko-KR" sz="2000" b="1" dirty="0"/>
          </a:p>
          <a:p>
            <a:r>
              <a:rPr lang="en-US" altLang="ko-KR" dirty="0"/>
              <a:t>   -&gt;</a:t>
            </a:r>
            <a:r>
              <a:rPr lang="ko-KR" altLang="en-US" dirty="0"/>
              <a:t> 대입은 가능하다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하지만 구조체 변수와 구조체 변수를 서로 비교하는 것은 불가능함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BA65B-BB84-4FE6-ADFE-7060028FCBCD}"/>
              </a:ext>
            </a:extLst>
          </p:cNvPr>
          <p:cNvSpPr/>
          <p:nvPr/>
        </p:nvSpPr>
        <p:spPr>
          <a:xfrm>
            <a:off x="3662802" y="4661925"/>
            <a:ext cx="7561768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if(p1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p2){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(“p1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p2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같습니다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.“);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0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802564" y="4174340"/>
            <a:ext cx="7167418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list[3] =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{ 1, “park”, 3.42 },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{ 2, “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kim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 4.31 },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{ 3, “lee”, 2.98 }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구조체의 배열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13-4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802564" y="781501"/>
            <a:ext cx="7167418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number;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name[20];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double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list[100];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743479" y="327884"/>
            <a:ext cx="31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 배열의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2103-5420-4ECC-8751-DCFFCA1E3B53}"/>
              </a:ext>
            </a:extLst>
          </p:cNvPr>
          <p:cNvSpPr txBox="1"/>
          <p:nvPr/>
        </p:nvSpPr>
        <p:spPr>
          <a:xfrm>
            <a:off x="3662802" y="3666682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 배열의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802564" y="4861351"/>
            <a:ext cx="716741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number;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name[20];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float height;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*next;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구조체와 포인터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13-5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802564" y="849984"/>
            <a:ext cx="7770008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s  = { 20071000, “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kim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”,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4.3</a:t>
            </a:r>
            <a:r>
              <a: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 student *p; </a:t>
            </a:r>
            <a:r>
              <a:rPr lang="en-US" altLang="ko-KR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 </a:t>
            </a:r>
            <a:r>
              <a:rPr lang="en-US" altLang="ko-KR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ko-KR" altLang="en-US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가리키는 포인터 선언</a:t>
            </a:r>
            <a:endParaRPr lang="en-US" altLang="ko-KR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= &amp;s; </a:t>
            </a:r>
            <a:r>
              <a:rPr lang="en-US" altLang="ko-KR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구조체의 주소를 포인터에 대입</a:t>
            </a:r>
            <a:endParaRPr lang="en-US" altLang="ko-KR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(“… … …”,(*p).number,…, …); </a:t>
            </a:r>
            <a:r>
              <a:rPr lang="en-US" altLang="ko-KR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(*p)</a:t>
            </a:r>
            <a:r>
              <a:rPr lang="ko-KR" altLang="en-US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구조체</a:t>
            </a:r>
            <a:endParaRPr lang="en-US" altLang="ko-KR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743479" y="327884"/>
            <a:ext cx="357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구조체를 가리키는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2103-5420-4ECC-8751-DCFFCA1E3B53}"/>
              </a:ext>
            </a:extLst>
          </p:cNvPr>
          <p:cNvSpPr txBox="1"/>
          <p:nvPr/>
        </p:nvSpPr>
        <p:spPr>
          <a:xfrm>
            <a:off x="3802564" y="4461241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포인터를 멤버로 가지는 구조체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16643-333E-45D7-9F76-3D7A2BD87936}"/>
              </a:ext>
            </a:extLst>
          </p:cNvPr>
          <p:cNvSpPr txBox="1"/>
          <p:nvPr/>
        </p:nvSpPr>
        <p:spPr>
          <a:xfrm>
            <a:off x="3662802" y="2612407"/>
            <a:ext cx="826861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간접 멤버 연산자를 이용하여 포인터를 사용한다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(*p).number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// 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포인터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p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가 가리키는 구조체의 멤버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number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를 의미한다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P -&gt; number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// 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포인터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p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가 가리키는 구조체의 멤버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number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를 의미한다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*</a:t>
            </a:r>
            <a:r>
              <a:rPr lang="en-US" altLang="ko-KR" dirty="0" err="1">
                <a:latin typeface="+mn-ea"/>
              </a:rPr>
              <a:t>p.number</a:t>
            </a:r>
            <a:r>
              <a:rPr lang="en-US" altLang="ko-KR" dirty="0">
                <a:latin typeface="+mn-ea"/>
              </a:rPr>
              <a:t> = *(</a:t>
            </a:r>
            <a:r>
              <a:rPr lang="en-US" altLang="ko-KR" dirty="0" err="1">
                <a:latin typeface="+mn-ea"/>
              </a:rPr>
              <a:t>p.number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구조체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p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의 멤버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number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가 가리키는 것</a:t>
            </a:r>
            <a:endParaRPr lang="en-US" altLang="ko-KR" dirty="0">
              <a:solidFill>
                <a:schemeClr val="accent6"/>
              </a:solidFill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*p -&gt; number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// p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가 가리키는 구조체의 멤버 </a:t>
            </a:r>
            <a:r>
              <a:rPr lang="en-US" altLang="ko-KR" dirty="0">
                <a:solidFill>
                  <a:schemeClr val="accent6"/>
                </a:solidFill>
                <a:latin typeface="+mn-ea"/>
              </a:rPr>
              <a:t>number</a:t>
            </a:r>
            <a:r>
              <a:rPr lang="ko-KR" altLang="en-US" dirty="0">
                <a:solidFill>
                  <a:schemeClr val="accent6"/>
                </a:solidFill>
                <a:latin typeface="+mn-ea"/>
              </a:rPr>
              <a:t>가 가리키는 내용</a:t>
            </a:r>
            <a:endParaRPr lang="en-US" altLang="ko-KR" dirty="0">
              <a:solidFill>
                <a:schemeClr val="accent6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3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802564" y="3856794"/>
            <a:ext cx="3921806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create(){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struct student s;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s.number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3;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s;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구조체와</a:t>
            </a:r>
            <a:r>
              <a:rPr lang="en-US" altLang="ko-KR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791440" y="889897"/>
            <a:ext cx="3932930" cy="153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equal(struct student s1, struct student s2)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743479" y="327884"/>
            <a:ext cx="608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구조체를 함수의 인수로 넘기는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2103-5420-4ECC-8751-DCFFCA1E3B53}"/>
              </a:ext>
            </a:extLst>
          </p:cNvPr>
          <p:cNvSpPr txBox="1"/>
          <p:nvPr/>
        </p:nvSpPr>
        <p:spPr>
          <a:xfrm>
            <a:off x="3743479" y="3318643"/>
            <a:ext cx="5198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구조체를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함수의 </a:t>
            </a:r>
            <a:r>
              <a:rPr lang="ko-KR" altLang="en-US" sz="2000" b="1" dirty="0" err="1"/>
              <a:t>반환값으로</a:t>
            </a:r>
            <a:r>
              <a:rPr lang="ko-KR" altLang="en-US" sz="2000" b="1" dirty="0"/>
              <a:t> 넘기는 방법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F734C-29D4-4B85-8AA0-04087F0A2766}"/>
              </a:ext>
            </a:extLst>
          </p:cNvPr>
          <p:cNvSpPr/>
          <p:nvPr/>
        </p:nvSpPr>
        <p:spPr>
          <a:xfrm>
            <a:off x="7870153" y="846771"/>
            <a:ext cx="3932930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if(equal 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a,b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==1){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501008F1-831F-4B6E-8742-F694E8C6DEE7}"/>
              </a:ext>
            </a:extLst>
          </p:cNvPr>
          <p:cNvCxnSpPr>
            <a:cxnSpLocks/>
          </p:cNvCxnSpPr>
          <p:nvPr/>
        </p:nvCxnSpPr>
        <p:spPr>
          <a:xfrm rot="10800000">
            <a:off x="7386274" y="1082807"/>
            <a:ext cx="2698630" cy="8411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B755DE8-9EF8-458C-8535-D41AF18F6841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362094"/>
            <a:ext cx="4439476" cy="506006"/>
          </a:xfrm>
          <a:prstGeom prst="curvedConnector3">
            <a:avLst>
              <a:gd name="adj1" fmla="val -141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DC899D-9A50-437D-8785-5AC66059DBA5}"/>
              </a:ext>
            </a:extLst>
          </p:cNvPr>
          <p:cNvSpPr/>
          <p:nvPr/>
        </p:nvSpPr>
        <p:spPr>
          <a:xfrm>
            <a:off x="7866648" y="3856794"/>
            <a:ext cx="3932930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struct student a;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a = create();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C115AE4-7F5F-483C-A052-8725BD5B1CA1}"/>
              </a:ext>
            </a:extLst>
          </p:cNvPr>
          <p:cNvCxnSpPr/>
          <p:nvPr/>
        </p:nvCxnSpPr>
        <p:spPr>
          <a:xfrm flipV="1">
            <a:off x="5830956" y="4923351"/>
            <a:ext cx="2851624" cy="380110"/>
          </a:xfrm>
          <a:prstGeom prst="curvedConnector3">
            <a:avLst>
              <a:gd name="adj1" fmla="val 467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5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 err="1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공용체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13-7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662802" y="2214985"/>
            <a:ext cx="823355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union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example{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char c;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union example v; </a:t>
            </a:r>
            <a:r>
              <a:rPr lang="en-US" altLang="ko-KR" sz="16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중에서 큰 것을 수용할 수 있어야한다</a:t>
            </a:r>
            <a:r>
              <a:rPr lang="en-US" altLang="ko-KR" sz="16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2000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v.c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‘a’;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(“… …”,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v.c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v.i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2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v.i</a:t>
            </a:r>
            <a:r>
              <a:rPr lang="ko-KR" altLang="en-US" sz="12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메모리의 같은 부분을 다르게 해석하여 출력함</a:t>
            </a:r>
            <a:r>
              <a:rPr lang="en-US" altLang="ko-KR" sz="1200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2000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662802" y="1262270"/>
            <a:ext cx="811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같은 메모리 영역을 여러 개의 변수들이 공유할 수 있게 하는 기능</a:t>
            </a:r>
          </a:p>
        </p:txBody>
      </p:sp>
    </p:spTree>
    <p:extLst>
      <p:ext uri="{BB962C8B-B14F-4D97-AF65-F5344CB8AC3E}">
        <p14:creationId xmlns:p14="http://schemas.microsoft.com/office/powerpoint/2010/main" val="9184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열거형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5119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13-8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96764-7A8E-4A5A-9A52-543A209E74FA}"/>
              </a:ext>
            </a:extLst>
          </p:cNvPr>
          <p:cNvSpPr/>
          <p:nvPr/>
        </p:nvSpPr>
        <p:spPr>
          <a:xfrm>
            <a:off x="3699930" y="2824370"/>
            <a:ext cx="79636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기호상수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기호상수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 … };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설명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태그라는 이름을 가지는 열거형을 정의한다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eum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day { SUN , MON , …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3438E-FB3E-4710-9745-367081E5C77C}"/>
              </a:ext>
            </a:extLst>
          </p:cNvPr>
          <p:cNvSpPr txBox="1"/>
          <p:nvPr/>
        </p:nvSpPr>
        <p:spPr>
          <a:xfrm>
            <a:off x="3699930" y="1961505"/>
            <a:ext cx="811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변수가 가질 수 있는 값들을 </a:t>
            </a:r>
            <a:r>
              <a:rPr lang="ko-KR" altLang="en-US" sz="2000" b="1" dirty="0" err="1"/>
              <a:t>나열해놓은</a:t>
            </a:r>
            <a:r>
              <a:rPr lang="ko-KR" altLang="en-US" sz="2000" b="1" dirty="0"/>
              <a:t> 자료형이다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367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1124</Words>
  <Application>Microsoft Office PowerPoint</Application>
  <PresentationFormat>와이드스크린</PresentationFormat>
  <Paragraphs>288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Aharoni</vt:lpstr>
      <vt:lpstr>D2Coding</vt:lpstr>
      <vt:lpstr>나눔스퀘어 Bold</vt:lpstr>
      <vt:lpstr>나눔스퀘어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13</cp:revision>
  <dcterms:created xsi:type="dcterms:W3CDTF">2018-04-12T05:32:19Z</dcterms:created>
  <dcterms:modified xsi:type="dcterms:W3CDTF">2018-04-12T12:52:58Z</dcterms:modified>
</cp:coreProperties>
</file>