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6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4" r:id="rId13"/>
    <p:sldId id="291" r:id="rId14"/>
    <p:sldId id="292" r:id="rId15"/>
    <p:sldId id="295" r:id="rId16"/>
    <p:sldId id="293" r:id="rId17"/>
    <p:sldId id="296" r:id="rId18"/>
    <p:sldId id="297" r:id="rId19"/>
    <p:sldId id="298" r:id="rId20"/>
    <p:sldId id="29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05649-3D5D-46AF-976A-FF4415899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91678-ECEF-4BB7-9A55-6FA0E44D8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33C9A-4E8B-4BB2-AF4D-5B63FDC5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F56D2-A032-4DF4-BCCE-8A914CDC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773EB-1EE3-48DB-ACEC-41FADA55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F0D72-5257-468F-BB6A-27810BC0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072B5-5C7D-45C2-A698-CD6CE7B49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DC96C-AC11-42D7-9C5E-C4BB2218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6B490-74EF-4C91-BCCC-BA78A970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30E72-F732-4DC2-B93D-7ADE722E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5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0335F-D555-4D1C-8F61-118734082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D5EB52-8E57-499A-ADD6-615B90CBD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76B7C-B0DD-4F95-9051-593F97DE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7FC52-335B-4006-9253-E7ED622C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D461E-8695-4605-8630-38A39212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ED301-DF0F-49EC-9998-82093E1E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F2D5B-ABF0-4B2B-BA03-CF806243A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1FCA0-3EBD-4D75-8637-6BAC9ABC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D967F-2720-4DED-904B-C50BDC4F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4ACE-AEBB-410C-9AE9-57E935DC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7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A2A9F-7AB9-41AD-8D62-81393BC3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EB0BF-C019-40F5-AA8B-ACAAC14C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B654F-7DEB-40F3-BEE3-0BA2FF3E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E8B9E-1EDA-46D9-B3B3-753F34B1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4D572-BE4A-4365-91CC-D7AA220D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36AE0-A159-40CB-8493-A593AF6C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4D9AA-2CA1-4401-9B86-3738CB2C5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AFEF1C-E408-463A-A07C-5140D4840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3E5C4-63F9-40F3-B25C-7E526E27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219CF-1404-4839-8026-0BAA7E76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0D749-67F0-4BEA-A241-E151ED42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6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6BE0B-8A55-4013-B2A8-5DD631EA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0FFF6-0821-4FE3-99A4-75910899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0D476-5A41-49B9-B841-1B117C9D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46208D-34C0-439C-B516-C841F25BF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4BE4EA-038B-4B55-89FC-5B9636C6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35798C-58B3-48CA-BE39-E00B047E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707934-E5FD-41E6-9D3A-7D7120FF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48FDF4-97E1-42F4-B43D-65C05D35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E95B-14F4-4B4E-995A-21A62C58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AFA25F-F5C5-40FB-A829-7DEA55B4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FAF379-10DA-4AE5-B97A-FB371783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682149-CEE6-449B-8934-B0CAA6C3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4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554B-F215-43A3-9682-3E4137EC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4A170-ED37-4CCE-A7F0-DA9BD201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B2286-CD92-4F72-8A30-41372A8E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3638-7138-4085-888C-7B24C0E7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F17FC-653D-4BB3-B7ED-8807D71E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CD32C-41B7-49A5-A0F7-970A64ECC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12E92-9BF1-4D7F-9DBE-6BCFE528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271A3E-16AF-4CCC-AF16-D43FAF60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DCA9D-BEDD-448D-8B60-F10E6EC5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77344-263B-471E-AE08-C7D01523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42B40-5048-4EE9-9A0E-C01D91A86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038AB-650D-4FB8-BAB3-0D4CEF21D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72EBA-F46C-484C-9CD0-38B6F690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C4477-D244-4834-97F8-61A954E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8E9D81-AA10-4E15-93D4-99E13E29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6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1C2875-2275-4DAF-AC8B-178D2940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DD40B-4FB9-4333-80FB-EAD3A2FFF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8BD0C-8C7F-4B3E-96A7-BED6B8F1E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B29C-B6E7-4237-844A-0E34796553A0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347DB-E860-439D-B4CF-9878CE3F5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852E6-ED09-4594-B5BC-2067D05E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5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800"/>
              </a:spcBef>
            </a:pPr>
            <a:r>
              <a:rPr lang="ko-KR" altLang="en-US" sz="5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자료구조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spcBef>
                <a:spcPts val="1200"/>
              </a:spcBef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                        20142024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안홍범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버블 정렬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JAVA CODE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84917" y="27144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버블 정렬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8A0807-5EC8-4B03-AF69-1BD455C5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14" y="1093261"/>
            <a:ext cx="9250971" cy="49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4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셸 정렬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401029" y="27144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셸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F67B5-2041-4A1C-8E12-79E33D285C24}"/>
              </a:ext>
            </a:extLst>
          </p:cNvPr>
          <p:cNvSpPr txBox="1"/>
          <p:nvPr/>
        </p:nvSpPr>
        <p:spPr>
          <a:xfrm>
            <a:off x="1015795" y="925213"/>
            <a:ext cx="9071502" cy="1774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12700"/>
          </a:effectLst>
        </p:spPr>
        <p:txBody>
          <a:bodyPr wrap="square" t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삽입 정렬이 어느 정도 정렬된 배열에 대해서는 대단히 빠른 것에 착안하여 만든 방법이다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먼저 정렬해야 할 리스트를 일정한 기준에 따라 분류하여 연속적이지 않은 여러 개의 부분 리스트를 만들고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각 부분 리스트를 삽입 정렬을 이용하여 정렬한다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부분 리스트를 구성할 때는 주어진 리스트의 각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k(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간격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번째 요소를 추출하여 만든다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부분 리스트가 어느 정도 정렬이 되었을 때 셸 정렬은 삽입 정렬을 수행하는 것이지만 더욱 빠르게 수행됨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거의 정렬된 파일에 대해서는 삽입 정렬이 빨라진다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.) 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시간 복잡도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O(n^1.5) &lt;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평균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&gt; </a:t>
            </a:r>
          </a:p>
        </p:txBody>
      </p:sp>
      <p:pic>
        <p:nvPicPr>
          <p:cNvPr id="8194" name="Picture 2" descr="ì¸ ì ë ¬ì ì²« ë²ì§¸ í¨ì¤ì ëí ì´ë¯¸ì§ ê²ìê²°ê³¼">
            <a:extLst>
              <a:ext uri="{FF2B5EF4-FFF2-40B4-BE49-F238E27FC236}">
                <a16:creationId xmlns:a16="http://schemas.microsoft.com/office/drawing/2014/main" id="{2A6768D7-B992-4986-B386-4C79317FE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23" y="2781298"/>
            <a:ext cx="4391874" cy="346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BE29F8-3D35-4D0A-BD2C-0E689136E38C}"/>
              </a:ext>
            </a:extLst>
          </p:cNvPr>
          <p:cNvSpPr txBox="1"/>
          <p:nvPr/>
        </p:nvSpPr>
        <p:spPr>
          <a:xfrm>
            <a:off x="2465445" y="4158345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셀 정렬의 전체 정렬 과정</a:t>
            </a:r>
            <a:endParaRPr lang="en-US" altLang="ko-KR" dirty="0"/>
          </a:p>
          <a:p>
            <a:r>
              <a:rPr lang="en-US" altLang="ko-KR" dirty="0"/>
              <a:t>- gap</a:t>
            </a:r>
            <a:r>
              <a:rPr lang="ko-KR" altLang="en-US" dirty="0"/>
              <a:t>은 간격을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53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셸 정렬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JAVA CODE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84917" y="27144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셸 정렬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EBA9759-04FA-4B33-B1C7-AE3E183F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563" y="1030304"/>
            <a:ext cx="7093974" cy="4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9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합병 정렬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401029" y="2714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합병 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F67B5-2041-4A1C-8E12-79E33D285C24}"/>
              </a:ext>
            </a:extLst>
          </p:cNvPr>
          <p:cNvSpPr txBox="1"/>
          <p:nvPr/>
        </p:nvSpPr>
        <p:spPr>
          <a:xfrm>
            <a:off x="1015795" y="925213"/>
            <a:ext cx="9925664" cy="1774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12700"/>
          </a:effectLst>
        </p:spPr>
        <p:txBody>
          <a:bodyPr wrap="square" t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데이터가 많고 자주 정렬할 때 쓰이는 정렬이다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하나의 리스트를 두 개의 균등한 크기로 분할하고 분할된 부분 리스트를 정렬한 다음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두 개의 정렬된 부분 리스트를 합하여 전체가 정렬된 리스트가 되게 하는 방법이다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분할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 배열을 같은 크기의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부분 배열로 분할 한다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정복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부분 배열을 정렬한다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크기가 크다면 순환 호출하여 다시 분할 정복 방법을 적용한다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결합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정렬된 부분 배열들을 하나의 배열에 합병한다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pic>
        <p:nvPicPr>
          <p:cNvPr id="10242" name="Picture 2" descr="í©ë³ ì ë ¬ì ê³¼ì ì ëí ì´ë¯¸ì§ ê²ìê²°ê³¼">
            <a:extLst>
              <a:ext uri="{FF2B5EF4-FFF2-40B4-BE49-F238E27FC236}">
                <a16:creationId xmlns:a16="http://schemas.microsoft.com/office/drawing/2014/main" id="{6C644CBB-C45C-426C-88BB-5DC5743B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59" y="2777929"/>
            <a:ext cx="547211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21B164-F3CB-49C4-8699-7F3EDCCE1175}"/>
              </a:ext>
            </a:extLst>
          </p:cNvPr>
          <p:cNvSpPr txBox="1"/>
          <p:nvPr/>
        </p:nvSpPr>
        <p:spPr>
          <a:xfrm>
            <a:off x="3223161" y="3307480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합병 정렬의 과정</a:t>
            </a:r>
          </a:p>
        </p:txBody>
      </p:sp>
    </p:spTree>
    <p:extLst>
      <p:ext uri="{BB962C8B-B14F-4D97-AF65-F5344CB8AC3E}">
        <p14:creationId xmlns:p14="http://schemas.microsoft.com/office/powerpoint/2010/main" val="6158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합병 정렬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401029" y="2714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합병 정렬</a:t>
            </a:r>
          </a:p>
        </p:txBody>
      </p:sp>
      <p:pic>
        <p:nvPicPr>
          <p:cNvPr id="11266" name="Picture 2" descr="2ê°ì ì ë ¬ë ë¦¬ì¤í¸ë¥¼ í©ë³ì ëí ì´ë¯¸ì§ ê²ìê²°ê³¼">
            <a:extLst>
              <a:ext uri="{FF2B5EF4-FFF2-40B4-BE49-F238E27FC236}">
                <a16:creationId xmlns:a16="http://schemas.microsoft.com/office/drawing/2014/main" id="{A5132908-C758-406A-BB2B-32A417712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95" y="1411559"/>
            <a:ext cx="4877005" cy="409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F67B5-2041-4A1C-8E12-79E33D285C24}"/>
                  </a:ext>
                </a:extLst>
              </p:cNvPr>
              <p:cNvSpPr txBox="1"/>
              <p:nvPr/>
            </p:nvSpPr>
            <p:spPr>
              <a:xfrm>
                <a:off x="943897" y="1227354"/>
                <a:ext cx="9925664" cy="14654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12700"/>
              </a:effectLst>
            </p:spPr>
            <p:txBody>
              <a:bodyPr wrap="square" tIns="72000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시간 복잡도는 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n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𝑛</m:t>
                        </m:r>
                      </m:e>
                    </m:func>
                    <m:r>
                      <a:rPr lang="en-US" altLang="ko-KR" b="0" i="0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 −(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비</m:t>
                    </m:r>
                  </m:oMath>
                </a14:m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교 연산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n X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합병 단계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데이터의 분포에 영향을 덜 받는다는 장점이 있음</a:t>
                </a:r>
                <a:endParaRPr lang="en-US" altLang="ko-KR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임시 배열이 필요하고 레코드들의 크기가 크면 이동 횟수가 많으므로 매우 큰 시간낭비를 초래하는 단점이 있음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-&gt;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하지만 레코드들을 연결 리스트로 구성하여 합병 정렬할 경우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,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링크 인덱스만 변경되므로 아주 효율적이다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F67B5-2041-4A1C-8E12-79E33D28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97" y="1227354"/>
                <a:ext cx="9925664" cy="1465439"/>
              </a:xfrm>
              <a:prstGeom prst="rect">
                <a:avLst/>
              </a:prstGeom>
              <a:blipFill>
                <a:blip r:embed="rId3"/>
                <a:stretch>
                  <a:fillRect l="-430" b="-8714"/>
                </a:stretch>
              </a:blipFill>
              <a:effectLst>
                <a:softEdge rad="12700"/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Picture 4" descr="ë°°ì´ listì ìë ë ê°ì listë¥¼ ë°°ì´ sortedì í©ë³ì ëí ì´ë¯¸ì§ ê²ìê²°ê³¼">
            <a:extLst>
              <a:ext uri="{FF2B5EF4-FFF2-40B4-BE49-F238E27FC236}">
                <a16:creationId xmlns:a16="http://schemas.microsoft.com/office/drawing/2014/main" id="{51312B2B-919C-4008-BFD1-F0C9B2B5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59" y="2781298"/>
            <a:ext cx="4762500" cy="272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50F6DE-D6AF-4117-A170-6A7AC779527B}"/>
              </a:ext>
            </a:extLst>
          </p:cNvPr>
          <p:cNvSpPr txBox="1"/>
          <p:nvPr/>
        </p:nvSpPr>
        <p:spPr>
          <a:xfrm>
            <a:off x="1288479" y="5563455"/>
            <a:ext cx="3900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※ 2</a:t>
            </a:r>
            <a:r>
              <a:rPr lang="ko-KR" altLang="en-US" sz="1600" dirty="0"/>
              <a:t>개의 정렬된 리스트를 합병하는 과정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BC3FE-7E22-4DD9-B5A1-21ED5144655A}"/>
              </a:ext>
            </a:extLst>
          </p:cNvPr>
          <p:cNvSpPr txBox="1"/>
          <p:nvPr/>
        </p:nvSpPr>
        <p:spPr>
          <a:xfrm>
            <a:off x="6251312" y="5471970"/>
            <a:ext cx="5457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배열 </a:t>
            </a:r>
            <a:r>
              <a:rPr lang="en-US" altLang="ko-KR" sz="1600" dirty="0"/>
              <a:t>list</a:t>
            </a:r>
            <a:r>
              <a:rPr lang="ko-KR" altLang="en-US" sz="1600" dirty="0"/>
              <a:t>에 있는 두 개의 </a:t>
            </a:r>
            <a:r>
              <a:rPr lang="en-US" altLang="ko-KR" sz="1600" dirty="0"/>
              <a:t>list</a:t>
            </a:r>
            <a:r>
              <a:rPr lang="ko-KR" altLang="en-US" sz="1600" dirty="0"/>
              <a:t>를 배열 </a:t>
            </a:r>
            <a:r>
              <a:rPr lang="en-US" altLang="ko-KR" sz="1600" dirty="0"/>
              <a:t>sorted</a:t>
            </a:r>
            <a:r>
              <a:rPr lang="ko-KR" altLang="en-US" sz="1600" dirty="0"/>
              <a:t>에 합병하는 과정</a:t>
            </a:r>
          </a:p>
        </p:txBody>
      </p:sp>
    </p:spTree>
    <p:extLst>
      <p:ext uri="{BB962C8B-B14F-4D97-AF65-F5344CB8AC3E}">
        <p14:creationId xmlns:p14="http://schemas.microsoft.com/office/powerpoint/2010/main" val="203028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합병 정렬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JAVA CODE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84917" y="2714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합병 정렬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4D09880-FB79-4C68-A89B-AB1965CD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80" y="508592"/>
            <a:ext cx="5146024" cy="60631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 public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static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void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merge_sort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[]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=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arr.length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== 1)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return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[] arr_temp1 =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new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/2];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[] arr_temp2 =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new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-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/2];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= 0;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&lt;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/2;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arr_temp1[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 =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= 0;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&lt;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-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/2;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arr_temp2[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 =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+ 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/2];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}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merge_sort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(arr_temp1);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merge_sort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(arr_temp2);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merge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(arr_temp1, arr_temp2,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);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 }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3962C-163F-4491-948B-F89D8C192D5C}"/>
              </a:ext>
            </a:extLst>
          </p:cNvPr>
          <p:cNvSpPr txBox="1"/>
          <p:nvPr/>
        </p:nvSpPr>
        <p:spPr>
          <a:xfrm>
            <a:off x="6376635" y="882612"/>
            <a:ext cx="44326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public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static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void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merge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(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[]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arrA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[]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arrB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[]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 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iA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= 0;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iB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= 0;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= 0;</a:t>
            </a:r>
            <a:r>
              <a:rPr lang="ko-KR" altLang="en-US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1200" b="1" dirty="0">
              <a:solidFill>
                <a:srgbClr val="666666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while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(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iA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&lt;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arrA.length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 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if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(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iB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&lt;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arrB.length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 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       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if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(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arrA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iA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 &lt;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arrB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iB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]) 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                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 =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arrA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iA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                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iA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++;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        }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else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                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 =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arrB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iB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                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iB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++;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        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        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++;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 } </a:t>
            </a:r>
            <a:endParaRPr lang="en-US" altLang="ko-KR" sz="1200" b="1" dirty="0">
              <a:solidFill>
                <a:srgbClr val="666666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	        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else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       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while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(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iA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&lt;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arrA.length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 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                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 =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arrA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iA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                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iA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++;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                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++;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        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 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}</a:t>
            </a:r>
            <a:r>
              <a:rPr lang="ko-KR" altLang="en-US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while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(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iB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&lt;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arrB.length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 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 = 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arrB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iB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iB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++;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         </a:t>
            </a:r>
            <a:r>
              <a:rPr lang="ko-KR" altLang="ko-KR" sz="1200" b="1" dirty="0" err="1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iC</a:t>
            </a: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++;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         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>
                <a:solidFill>
                  <a:srgbClr val="666666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        }</a:t>
            </a:r>
            <a:endParaRPr lang="ko-KR" altLang="en-US" sz="12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73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퀵 정렬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401029" y="27144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퀵 정렬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F67B5-2041-4A1C-8E12-79E33D285C24}"/>
                  </a:ext>
                </a:extLst>
              </p:cNvPr>
              <p:cNvSpPr txBox="1"/>
              <p:nvPr/>
            </p:nvSpPr>
            <p:spPr>
              <a:xfrm>
                <a:off x="945683" y="1091960"/>
                <a:ext cx="10300633" cy="10375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12700"/>
              </a:effectLst>
            </p:spPr>
            <p:txBody>
              <a:bodyPr wrap="square" tIns="72000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매우 빠른 수행 속도를 자랑한다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분할 정복 방법에 근거한다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리스트 안에 있는 한 요소를 피벗을 선택한다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피벗을 기준으로 왼쪽은 작은 요소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,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오른쪽은 큰 요소로 정렬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반복</a:t>
                </a:r>
                <a:endParaRPr lang="en-US" altLang="ko-KR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퀵 정렬의 시간 복잡도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=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nlog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F67B5-2041-4A1C-8E12-79E33D28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3" y="1091960"/>
                <a:ext cx="10300633" cy="1037544"/>
              </a:xfrm>
              <a:prstGeom prst="rect">
                <a:avLst/>
              </a:prstGeom>
              <a:blipFill>
                <a:blip r:embed="rId2"/>
                <a:stretch>
                  <a:fillRect l="-355" b="-588"/>
                </a:stretch>
              </a:blipFill>
              <a:effectLst>
                <a:softEdge rad="12700"/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íµ ì ë ¬ìì í¼ë²ì ê¸°ì¤ì¼ë¡ ë ê°ìì ëí ì´ë¯¸ì§ ê²ìê²°ê³¼">
            <a:extLst>
              <a:ext uri="{FF2B5EF4-FFF2-40B4-BE49-F238E27FC236}">
                <a16:creationId xmlns:a16="http://schemas.microsoft.com/office/drawing/2014/main" id="{36647483-4057-4C58-AD57-A17396A02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17" y="2211146"/>
            <a:ext cx="3628574" cy="39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32CA96-4B9F-4DE6-A38D-C906A0640B39}"/>
              </a:ext>
            </a:extLst>
          </p:cNvPr>
          <p:cNvSpPr txBox="1"/>
          <p:nvPr/>
        </p:nvSpPr>
        <p:spPr>
          <a:xfrm>
            <a:off x="943897" y="2420445"/>
            <a:ext cx="530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퀵 정렬에서 피벗을 기준으로 두 개의 리스트로 나누는 과정</a:t>
            </a:r>
          </a:p>
        </p:txBody>
      </p:sp>
    </p:spTree>
    <p:extLst>
      <p:ext uri="{BB962C8B-B14F-4D97-AF65-F5344CB8AC3E}">
        <p14:creationId xmlns:p14="http://schemas.microsoft.com/office/powerpoint/2010/main" val="329314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퀵 정렬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401029" y="27144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퀵 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F67B5-2041-4A1C-8E12-79E33D285C24}"/>
              </a:ext>
            </a:extLst>
          </p:cNvPr>
          <p:cNvSpPr txBox="1"/>
          <p:nvPr/>
        </p:nvSpPr>
        <p:spPr>
          <a:xfrm>
            <a:off x="945683" y="1091960"/>
            <a:ext cx="10300633" cy="10375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12700"/>
          </a:effectLst>
        </p:spPr>
        <p:txBody>
          <a:bodyPr wrap="square" t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속도가 빠르고 추가 메모리 공간을 필요로 하지 않는다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정렬된 리스트에 대해서는 오히려 수행시간이 더 많이 걸린다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-&gt;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리스트 내의 몇 개의 데이터 중 크기순으로 중간 값을 피벗으로 선택하여 보완한다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59EC45-1714-4000-8922-4CEF90BD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84" y="3028023"/>
            <a:ext cx="4823241" cy="30124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10FE00-71C0-4B3B-A667-E57F25D30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26" y="2155589"/>
            <a:ext cx="3434455" cy="41704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F90C5B-AA95-429E-B997-1F886A827013}"/>
              </a:ext>
            </a:extLst>
          </p:cNvPr>
          <p:cNvSpPr txBox="1"/>
          <p:nvPr/>
        </p:nvSpPr>
        <p:spPr>
          <a:xfrm>
            <a:off x="6095999" y="250404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최악의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9ADF9-E0AF-4861-89E8-060A42BAE154}"/>
              </a:ext>
            </a:extLst>
          </p:cNvPr>
          <p:cNvSpPr txBox="1"/>
          <p:nvPr/>
        </p:nvSpPr>
        <p:spPr>
          <a:xfrm>
            <a:off x="2267242" y="252984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최선의 경우</a:t>
            </a:r>
          </a:p>
        </p:txBody>
      </p:sp>
    </p:spTree>
    <p:extLst>
      <p:ext uri="{BB962C8B-B14F-4D97-AF65-F5344CB8AC3E}">
        <p14:creationId xmlns:p14="http://schemas.microsoft.com/office/powerpoint/2010/main" val="237863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퀵 정렬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CODE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135886" y="242684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퀵 정렬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CODE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9A15ED-507B-4834-8B31-B5298B04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81" y="2180825"/>
            <a:ext cx="5748327" cy="27677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78BBC4-BE58-40D3-B115-0881B919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8" y="1839901"/>
            <a:ext cx="5224376" cy="30156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9C8755D-C3D0-4E10-8751-50EA08E31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69" y="1083840"/>
            <a:ext cx="5142950" cy="10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기수 정렬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210222" y="6488583"/>
            <a:ext cx="73367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401029" y="27144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기수 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F67B5-2041-4A1C-8E12-79E33D285C24}"/>
              </a:ext>
            </a:extLst>
          </p:cNvPr>
          <p:cNvSpPr txBox="1"/>
          <p:nvPr/>
        </p:nvSpPr>
        <p:spPr>
          <a:xfrm>
            <a:off x="943897" y="858817"/>
            <a:ext cx="10300633" cy="1450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12700"/>
          </a:effectLst>
        </p:spPr>
        <p:txBody>
          <a:bodyPr wrap="square" t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지금까지 배운 정렬 방법과는 다르게 레코드를 비교하지 않고 정렬하는 방법이다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기수란 숫자의 자릿수이다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0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부터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까지의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버켓을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만들어 이용한다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낮은 자릿수로 정렬한 후 차츰 높은 자릿수로 정렬하여야 함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시간 복잡도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O(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dn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-&gt; n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정수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 d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자리 수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일반적으로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는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보다 아주 작은 수이므로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O(n)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이라 해도 무방하다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하지만 숫자만 가능함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..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한글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한자 등등은 매우 많은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버켓이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필요함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..</a:t>
            </a:r>
          </a:p>
        </p:txBody>
      </p:sp>
      <p:pic>
        <p:nvPicPr>
          <p:cNvPr id="15362" name="Picture 2" descr="ê¸°ì ì ë ¬ì ìë¦¬ ë ìë¦¿ìì ëí ì´ë¯¸ì§ ê²ìê²°ê³¼">
            <a:extLst>
              <a:ext uri="{FF2B5EF4-FFF2-40B4-BE49-F238E27FC236}">
                <a16:creationId xmlns:a16="http://schemas.microsoft.com/office/drawing/2014/main" id="{E40A830D-833C-4148-B765-438054A2D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886" y="2339070"/>
            <a:ext cx="5662246" cy="396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CE5790-D224-424C-A395-8B47FDCFEEE8}"/>
              </a:ext>
            </a:extLst>
          </p:cNvPr>
          <p:cNvSpPr/>
          <p:nvPr/>
        </p:nvSpPr>
        <p:spPr>
          <a:xfrm>
            <a:off x="1638886" y="2412926"/>
            <a:ext cx="2002971" cy="384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BD5EFF-73F2-4C7E-B399-9FAC6530EBCE}"/>
              </a:ext>
            </a:extLst>
          </p:cNvPr>
          <p:cNvSpPr/>
          <p:nvPr/>
        </p:nvSpPr>
        <p:spPr>
          <a:xfrm>
            <a:off x="4948084" y="3207591"/>
            <a:ext cx="2353048" cy="526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C1D34-3CE5-4B44-9762-1F0E7B01BBC4}"/>
              </a:ext>
            </a:extLst>
          </p:cNvPr>
          <p:cNvSpPr txBox="1"/>
          <p:nvPr/>
        </p:nvSpPr>
        <p:spPr>
          <a:xfrm>
            <a:off x="7301132" y="2797438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세 자릿수 숫자 정렬 </a:t>
            </a:r>
            <a:r>
              <a:rPr lang="en-US" altLang="ko-KR" dirty="0"/>
              <a:t>(</a:t>
            </a:r>
            <a:r>
              <a:rPr lang="ko-KR" altLang="en-US" dirty="0"/>
              <a:t>기수 정렬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B3BBF769-BE0A-4ED5-AF9D-18D199772D84}"/>
              </a:ext>
            </a:extLst>
          </p:cNvPr>
          <p:cNvSpPr/>
          <p:nvPr/>
        </p:nvSpPr>
        <p:spPr>
          <a:xfrm>
            <a:off x="8224094" y="206833"/>
            <a:ext cx="3668603" cy="6444334"/>
          </a:xfrm>
          <a:prstGeom prst="parallelogram">
            <a:avLst>
              <a:gd name="adj" fmla="val 24215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CB417-96EA-48B9-A8AB-95DC451ADB2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828859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E6B2B-66A2-47E7-8717-3E4A043C8D61}"/>
              </a:ext>
            </a:extLst>
          </p:cNvPr>
          <p:cNvCxnSpPr>
            <a:cxnSpLocks/>
          </p:cNvCxnSpPr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A9E47A5-3627-422D-B7C1-A0472711DAFB}"/>
              </a:ext>
            </a:extLst>
          </p:cNvPr>
          <p:cNvCxnSpPr/>
          <p:nvPr/>
        </p:nvCxnSpPr>
        <p:spPr>
          <a:xfrm flipH="1">
            <a:off x="2557670" y="2557670"/>
            <a:ext cx="6202017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CE78CC8-6EA4-4BCC-98DD-88BEC16388E2}"/>
              </a:ext>
            </a:extLst>
          </p:cNvPr>
          <p:cNvSpPr/>
          <p:nvPr/>
        </p:nvSpPr>
        <p:spPr>
          <a:xfrm>
            <a:off x="2491409" y="2491409"/>
            <a:ext cx="132522" cy="13252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16661-AD8D-48C5-A234-6AC43EEC66DF}"/>
              </a:ext>
            </a:extLst>
          </p:cNvPr>
          <p:cNvSpPr txBox="1"/>
          <p:nvPr/>
        </p:nvSpPr>
        <p:spPr>
          <a:xfrm>
            <a:off x="3451123" y="1911339"/>
            <a:ext cx="482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23810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정렬 알고리즘의 비교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401029" y="27144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비교</a:t>
            </a:r>
          </a:p>
        </p:txBody>
      </p:sp>
      <p:pic>
        <p:nvPicPr>
          <p:cNvPr id="18434" name="Picture 2" descr="ì ë ¬ ë°©ë²ì ì±ë¥ ë¹êµì ëí ì´ë¯¸ì§ ê²ìê²°ê³¼">
            <a:extLst>
              <a:ext uri="{FF2B5EF4-FFF2-40B4-BE49-F238E27FC236}">
                <a16:creationId xmlns:a16="http://schemas.microsoft.com/office/drawing/2014/main" id="{8355FD27-C473-4ACA-9ACD-4E820960D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013" y="1398738"/>
            <a:ext cx="7093974" cy="406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1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84917" y="27144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정렬이란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F67B5-2041-4A1C-8E12-79E33D285C24}"/>
              </a:ext>
            </a:extLst>
          </p:cNvPr>
          <p:cNvSpPr txBox="1"/>
          <p:nvPr/>
        </p:nvSpPr>
        <p:spPr>
          <a:xfrm>
            <a:off x="1113012" y="1202320"/>
            <a:ext cx="9925664" cy="1131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12700"/>
          </a:effectLst>
        </p:spPr>
        <p:txBody>
          <a:bodyPr wrap="square" tIns="180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정렬은 물건을 크기순으로 오름차순이나 내림차순으로 나열하는 것을 의미한다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정렬시켜야 될 대상을 레코드라고 부르고 다시 필드라고 하는 단위로 나누어진다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여러 필드 중에서 레코드와 레코드를 식별해주는 역할을 하는 필드를 키라고 한다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026" name="Picture 2" descr="ì ë ¬ì ëìì ë ì½ëì ëí ì´ë¯¸ì§ ê²ìê²°ê³¼">
            <a:extLst>
              <a:ext uri="{FF2B5EF4-FFF2-40B4-BE49-F238E27FC236}">
                <a16:creationId xmlns:a16="http://schemas.microsoft.com/office/drawing/2014/main" id="{0A658A5A-D16B-45D9-AD55-5B1BB76D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29" y="2550979"/>
            <a:ext cx="8436688" cy="310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84917" y="27144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정렬의 종류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F67B5-2041-4A1C-8E12-79E33D285C24}"/>
              </a:ext>
            </a:extLst>
          </p:cNvPr>
          <p:cNvSpPr txBox="1"/>
          <p:nvPr/>
        </p:nvSpPr>
        <p:spPr>
          <a:xfrm>
            <a:off x="1113012" y="1149312"/>
            <a:ext cx="9925664" cy="2226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12700"/>
          </a:effectLst>
        </p:spPr>
        <p:txBody>
          <a:bodyPr wrap="square" tIns="180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단순하지만 비효율적인 방법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삽입 정렬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선택 정렬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버블 정렬 등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복잡하지만 효율적인 방법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–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퀵 정렬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히프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정렬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합병 정렬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기수 정렬 등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내부 정렬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모든 데이터가 주기억장치에 저장된 상태에서 정렬하는 것이다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외부 정렬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외부기억장치에 대부분의 데이터가 있고 일부만 주기억장치에 저장된 상태에서 정렬을 하는 방법이다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안정성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동일한 키 값을 갖는 레코드가 여러 개 존재할 경우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이들 레코드들의 상대적인 위치가 정렬 후에도 바뀌지 않는 것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–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삽입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합병 정렬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2050" name="Picture 2" descr="ìì íì§ ìì ì ë ¬ì ìì ëí ì´ë¯¸ì§ ê²ìê²°ê³¼">
            <a:extLst>
              <a:ext uri="{FF2B5EF4-FFF2-40B4-BE49-F238E27FC236}">
                <a16:creationId xmlns:a16="http://schemas.microsoft.com/office/drawing/2014/main" id="{A98D5E8E-2BE4-4D7F-813D-AB25DC8D4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739767"/>
            <a:ext cx="4264094" cy="222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15A84B-6DE4-4802-9BF5-E78E049AB618}"/>
              </a:ext>
            </a:extLst>
          </p:cNvPr>
          <p:cNvSpPr txBox="1"/>
          <p:nvPr/>
        </p:nvSpPr>
        <p:spPr>
          <a:xfrm>
            <a:off x="2651778" y="374592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※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안정성</a:t>
            </a:r>
          </a:p>
        </p:txBody>
      </p:sp>
    </p:spTree>
    <p:extLst>
      <p:ext uri="{BB962C8B-B14F-4D97-AF65-F5344CB8AC3E}">
        <p14:creationId xmlns:p14="http://schemas.microsoft.com/office/powerpoint/2010/main" val="98444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선택 정렬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84917" y="2714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선택 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F67B5-2041-4A1C-8E12-79E33D285C24}"/>
              </a:ext>
            </a:extLst>
          </p:cNvPr>
          <p:cNvSpPr txBox="1"/>
          <p:nvPr/>
        </p:nvSpPr>
        <p:spPr>
          <a:xfrm>
            <a:off x="704114" y="1162910"/>
            <a:ext cx="9925664" cy="1388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12700"/>
          </a:effectLst>
        </p:spPr>
        <p:txBody>
          <a:bodyPr wrap="square" tIns="180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최소값을 선택하는데 걸리는 시간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전체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시간복잡도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O(n^2)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안정성을 만족하지 않는다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장점은 이동 횟수가 미리 결정된다는 것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단점은 정렬된 경우 불필요하게 자기 자신과의 교환을 하게 됨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5A84B-6DE4-4802-9BF5-E78E049AB618}"/>
              </a:ext>
            </a:extLst>
          </p:cNvPr>
          <p:cNvSpPr txBox="1"/>
          <p:nvPr/>
        </p:nvSpPr>
        <p:spPr>
          <a:xfrm>
            <a:off x="6238005" y="2479889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※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제자리 정렬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29A83AC-25F2-4C70-A449-FADF6CE24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23662"/>
              </p:ext>
            </p:extLst>
          </p:nvPr>
        </p:nvGraphicFramePr>
        <p:xfrm>
          <a:off x="1113012" y="2728773"/>
          <a:ext cx="4982988" cy="35463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0996">
                  <a:extLst>
                    <a:ext uri="{9D8B030D-6E8A-4147-A177-3AD203B41FA5}">
                      <a16:colId xmlns:a16="http://schemas.microsoft.com/office/drawing/2014/main" val="39493572"/>
                    </a:ext>
                  </a:extLst>
                </a:gridCol>
                <a:gridCol w="1660996">
                  <a:extLst>
                    <a:ext uri="{9D8B030D-6E8A-4147-A177-3AD203B41FA5}">
                      <a16:colId xmlns:a16="http://schemas.microsoft.com/office/drawing/2014/main" val="1712202467"/>
                    </a:ext>
                  </a:extLst>
                </a:gridCol>
                <a:gridCol w="1660996">
                  <a:extLst>
                    <a:ext uri="{9D8B030D-6E8A-4147-A177-3AD203B41FA5}">
                      <a16:colId xmlns:a16="http://schemas.microsoft.com/office/drawing/2014/main" val="2593610557"/>
                    </a:ext>
                  </a:extLst>
                </a:gridCol>
              </a:tblGrid>
              <a:tr h="443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왼쪽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오른쪽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31753"/>
                  </a:ext>
                </a:extLst>
              </a:tr>
              <a:tr h="443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(5,3,8,1,2,7)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초기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39061"/>
                  </a:ext>
                </a:extLst>
              </a:tr>
              <a:tr h="443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(1)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(5,3,8,2,7)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341"/>
                  </a:ext>
                </a:extLst>
              </a:tr>
              <a:tr h="443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(5,3,8,7)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01857"/>
                  </a:ext>
                </a:extLst>
              </a:tr>
              <a:tr h="443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(1,2,3)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(5,8,7)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09870"/>
                  </a:ext>
                </a:extLst>
              </a:tr>
              <a:tr h="443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(1,2,3,5)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(8,7)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51545"/>
                  </a:ext>
                </a:extLst>
              </a:tr>
              <a:tr h="443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(1,2,3,5,7)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(8)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89893"/>
                  </a:ext>
                </a:extLst>
              </a:tr>
              <a:tr h="443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(1,2,3,5,7,8)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820955"/>
                  </a:ext>
                </a:extLst>
              </a:tr>
            </a:tbl>
          </a:graphicData>
        </a:graphic>
      </p:graphicFrame>
      <p:pic>
        <p:nvPicPr>
          <p:cNvPr id="3074" name="Picture 2" descr="ì í ì ë ¬ì ëí ì´ë¯¸ì§ ê²ìê²°ê³¼">
            <a:extLst>
              <a:ext uri="{FF2B5EF4-FFF2-40B4-BE49-F238E27FC236}">
                <a16:creationId xmlns:a16="http://schemas.microsoft.com/office/drawing/2014/main" id="{0D569BD5-8A51-489F-888D-7704FB0B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27" y="2820608"/>
            <a:ext cx="4078851" cy="354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9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선택 정렬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JAVA CODE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84917" y="2714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선택 정렬</a:t>
            </a:r>
          </a:p>
        </p:txBody>
      </p:sp>
      <p:pic>
        <p:nvPicPr>
          <p:cNvPr id="3076" name="Picture 4" descr="ì í ì ë ¬ ìë°ì ëí ì´ë¯¸ì§ ê²ìê²°ê³¼">
            <a:extLst>
              <a:ext uri="{FF2B5EF4-FFF2-40B4-BE49-F238E27FC236}">
                <a16:creationId xmlns:a16="http://schemas.microsoft.com/office/drawing/2014/main" id="{B806B97C-8D9E-47EB-A679-356E3E76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03" y="1301163"/>
            <a:ext cx="9429256" cy="47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38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삽입 정렬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84917" y="2714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삽입 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F67B5-2041-4A1C-8E12-79E33D285C24}"/>
              </a:ext>
            </a:extLst>
          </p:cNvPr>
          <p:cNvSpPr txBox="1"/>
          <p:nvPr/>
        </p:nvSpPr>
        <p:spPr>
          <a:xfrm>
            <a:off x="696612" y="1118196"/>
            <a:ext cx="9214304" cy="13886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12700"/>
          </a:effectLst>
        </p:spPr>
        <p:txBody>
          <a:bodyPr wrap="square" tIns="180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삽입 정렬은 정렬되어 있는 리스트에 새로운 레코드를 올바른 위치에 삽입하는 과정을 반복하는 것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 정렬되어 있는 경우 시간 복잡도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역순으로 정렬되어 있는 경우 시간 복잡도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O(n^2)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레코드 수가 많고 레코드 크기가 클 경우 적합하지 않음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0D4528-D842-4B48-A3C1-7BEF29E1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21" y="3116850"/>
            <a:ext cx="4406045" cy="18511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11400F-AFE1-45C1-800C-AC8AC12A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01" y="3021667"/>
            <a:ext cx="3524250" cy="3114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A43C50-2A25-44C5-919B-98D1F024534D}"/>
              </a:ext>
            </a:extLst>
          </p:cNvPr>
          <p:cNvSpPr txBox="1"/>
          <p:nvPr/>
        </p:nvSpPr>
        <p:spPr>
          <a:xfrm>
            <a:off x="1643231" y="2705494"/>
            <a:ext cx="299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삽입 정렬의 원리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F15DC-D22D-4844-B1D2-B212317797CF}"/>
              </a:ext>
            </a:extLst>
          </p:cNvPr>
          <p:cNvSpPr txBox="1"/>
          <p:nvPr/>
        </p:nvSpPr>
        <p:spPr>
          <a:xfrm>
            <a:off x="5964177" y="2705494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삽입 정렬의 과정</a:t>
            </a:r>
          </a:p>
        </p:txBody>
      </p:sp>
    </p:spTree>
    <p:extLst>
      <p:ext uri="{BB962C8B-B14F-4D97-AF65-F5344CB8AC3E}">
        <p14:creationId xmlns:p14="http://schemas.microsoft.com/office/powerpoint/2010/main" val="68993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삽입 정렬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JAVA CODE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84917" y="2714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삽입 정렬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08508A-10DF-40C6-A9F2-62E2E406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75" y="1167173"/>
            <a:ext cx="8533267" cy="46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0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버블 정렬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84917" y="27144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버블 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F67B5-2041-4A1C-8E12-79E33D285C24}"/>
              </a:ext>
            </a:extLst>
          </p:cNvPr>
          <p:cNvSpPr txBox="1"/>
          <p:nvPr/>
        </p:nvSpPr>
        <p:spPr>
          <a:xfrm>
            <a:off x="1015795" y="925213"/>
            <a:ext cx="9071502" cy="1572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12700"/>
          </a:effectLst>
        </p:spPr>
        <p:txBody>
          <a:bodyPr wrap="square" t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인접한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레코드를 비교하여 크기 순으로 서로 교환하는 과정을 리스트의 왼쪽 끝에서 오른쪽 끝까지 진행하는 방법이다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전체 숫자가 정렬될 때까지 반복한다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평균 시간 복잡도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O(n^2)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특정 요소가 최종 정렬 위치에 이미 있는 경우라도 교환이 일어나는 단점이 있음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!</a:t>
            </a:r>
          </a:p>
        </p:txBody>
      </p:sp>
      <p:pic>
        <p:nvPicPr>
          <p:cNvPr id="4098" name="Picture 2" descr="ë²ë¸ ì ë ¬ì í ë²ì ì¤ìº ê³¼ì ì ëí ì´ë¯¸ì§ ê²ìê²°ê³¼">
            <a:extLst>
              <a:ext uri="{FF2B5EF4-FFF2-40B4-BE49-F238E27FC236}">
                <a16:creationId xmlns:a16="http://schemas.microsoft.com/office/drawing/2014/main" id="{1FE1EE09-B90B-4DBA-84EA-37378CE60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53" y="2950138"/>
            <a:ext cx="2829817" cy="312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ë²ë¸ ì ë ¬ì ì ì²´ ì ë ¬ ê³¼ì ì ëí ì´ë¯¸ì§ ê²ìê²°ê³¼">
            <a:extLst>
              <a:ext uri="{FF2B5EF4-FFF2-40B4-BE49-F238E27FC236}">
                <a16:creationId xmlns:a16="http://schemas.microsoft.com/office/drawing/2014/main" id="{F4AE0627-99A4-42EE-A2C3-2E794B33F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6" y="2950138"/>
            <a:ext cx="3055359" cy="315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0EC96A-A040-42D8-9D3D-E1F31FF7F1CE}"/>
              </a:ext>
            </a:extLst>
          </p:cNvPr>
          <p:cNvSpPr txBox="1"/>
          <p:nvPr/>
        </p:nvSpPr>
        <p:spPr>
          <a:xfrm>
            <a:off x="1428717" y="2538296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버블 정렬의 한 번 스캔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4B880-4FFE-4F03-B1BC-9164E158AE9F}"/>
              </a:ext>
            </a:extLst>
          </p:cNvPr>
          <p:cNvSpPr txBox="1"/>
          <p:nvPr/>
        </p:nvSpPr>
        <p:spPr>
          <a:xfrm>
            <a:off x="5551546" y="2559551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버블 정렬의 전체 정렬 과정</a:t>
            </a:r>
          </a:p>
        </p:txBody>
      </p:sp>
    </p:spTree>
    <p:extLst>
      <p:ext uri="{BB962C8B-B14F-4D97-AF65-F5344CB8AC3E}">
        <p14:creationId xmlns:p14="http://schemas.microsoft.com/office/powerpoint/2010/main" val="322992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851</Words>
  <Application>Microsoft Office PowerPoint</Application>
  <PresentationFormat>와이드스크린</PresentationFormat>
  <Paragraphs>171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경기천년제목 Medium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anhongbeom</dc:creator>
  <cp:lastModifiedBy>anhongbeom</cp:lastModifiedBy>
  <cp:revision>86</cp:revision>
  <dcterms:created xsi:type="dcterms:W3CDTF">2018-10-30T04:12:21Z</dcterms:created>
  <dcterms:modified xsi:type="dcterms:W3CDTF">2019-01-12T07:49:54Z</dcterms:modified>
</cp:coreProperties>
</file>