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71190" autoAdjust="0"/>
  </p:normalViewPr>
  <p:slideViewPr>
    <p:cSldViewPr snapToGrid="0">
      <p:cViewPr varScale="1">
        <p:scale>
          <a:sx n="51" d="100"/>
          <a:sy n="51" d="100"/>
        </p:scale>
        <p:origin x="14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54126-5CE9-4F3C-B679-E4EBB4F01725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EA021-1CE3-447C-BC97-762722395E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4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장점 </a:t>
            </a:r>
            <a:r>
              <a:rPr lang="en-US" altLang="ko-KR" dirty="0"/>
              <a:t>1. </a:t>
            </a:r>
            <a:r>
              <a:rPr lang="ko-KR" altLang="en-US" dirty="0"/>
              <a:t>클래스 이름 대신 팩토리 메소드를 사용해 객체를 생성하기 때문에 추후 실제 생성되는 객체가 변경되거나 추가되어도 문제가 없음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추상 팩토리 패턴의 경우는 팩토리에 상속 구조를 둘 수 있으므로 관리를 더 세밀하게 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상황에 따라 객체를 새로 생성할 수도 있고 기존의 것을 리턴 할 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EA021-1CE3-447C-BC97-762722395E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959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AbstractFactory</a:t>
            </a:r>
            <a:r>
              <a:rPr lang="ko-KR" altLang="en-US" dirty="0"/>
              <a:t>의 구체적인 팩토리로는 </a:t>
            </a:r>
            <a:r>
              <a:rPr lang="en-US" altLang="ko-KR" dirty="0"/>
              <a:t>ConcreteFactory1 </a:t>
            </a:r>
            <a:r>
              <a:rPr lang="ko-KR" altLang="en-US" dirty="0"/>
              <a:t>객체 </a:t>
            </a:r>
            <a:r>
              <a:rPr lang="en-US" altLang="ko-KR" dirty="0"/>
              <a:t>f1</a:t>
            </a:r>
            <a:r>
              <a:rPr lang="ko-KR" altLang="en-US" dirty="0"/>
              <a:t>이 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Concretefactory1 </a:t>
            </a:r>
            <a:r>
              <a:rPr lang="ko-KR" altLang="en-US" dirty="0"/>
              <a:t>객체를 이용해 </a:t>
            </a:r>
            <a:r>
              <a:rPr lang="en-US" altLang="ko-KR" dirty="0"/>
              <a:t>ConcreteProductA1</a:t>
            </a:r>
            <a:r>
              <a:rPr lang="ko-KR" altLang="en-US" dirty="0"/>
              <a:t>과 </a:t>
            </a:r>
            <a:r>
              <a:rPr lang="en-US" altLang="ko-KR" dirty="0"/>
              <a:t>ConcreteProductB1 </a:t>
            </a:r>
            <a:r>
              <a:rPr lang="ko-KR" altLang="en-US" dirty="0"/>
              <a:t>객체를 생성한다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Client</a:t>
            </a:r>
            <a:r>
              <a:rPr lang="ko-KR" altLang="en-US" dirty="0"/>
              <a:t> 클래스는 </a:t>
            </a:r>
            <a:r>
              <a:rPr lang="en-US" altLang="ko-KR" dirty="0"/>
              <a:t>ConcreteFactory1 </a:t>
            </a:r>
            <a:r>
              <a:rPr lang="ko-KR" altLang="en-US" dirty="0"/>
              <a:t>클래스의 </a:t>
            </a:r>
            <a:r>
              <a:rPr lang="en-US" altLang="ko-KR" dirty="0"/>
              <a:t>createProductA </a:t>
            </a:r>
            <a:r>
              <a:rPr lang="ko-KR" altLang="en-US" dirty="0"/>
              <a:t>메서드를 호출함으로써 </a:t>
            </a:r>
            <a:r>
              <a:rPr lang="en-US" altLang="ko-KR" dirty="0"/>
              <a:t>ConcreteProductA1 </a:t>
            </a:r>
            <a:r>
              <a:rPr lang="ko-KR" altLang="en-US" dirty="0"/>
              <a:t>객체 </a:t>
            </a:r>
            <a:r>
              <a:rPr lang="en-US" altLang="ko-KR" dirty="0"/>
              <a:t>a1</a:t>
            </a:r>
            <a:r>
              <a:rPr lang="ko-KR" altLang="en-US" dirty="0"/>
              <a:t>을 생성한다</a:t>
            </a:r>
            <a:r>
              <a:rPr lang="en-US" altLang="ko-KR" dirty="0"/>
              <a:t>. </a:t>
            </a:r>
          </a:p>
          <a:p>
            <a:pPr marL="228600" indent="-228600">
              <a:buAutoNum type="arabicPeriod"/>
            </a:pPr>
            <a:r>
              <a:rPr lang="en-US" altLang="ko-KR" dirty="0"/>
              <a:t>CF2 </a:t>
            </a:r>
            <a:r>
              <a:rPr lang="ko-KR" altLang="en-US" dirty="0"/>
              <a:t>클래스에 의해 </a:t>
            </a:r>
            <a:r>
              <a:rPr lang="en-US" altLang="ko-KR" dirty="0"/>
              <a:t>CPA2 </a:t>
            </a:r>
            <a:r>
              <a:rPr lang="ko-KR" altLang="en-US" dirty="0"/>
              <a:t>객체가 생성되어도 </a:t>
            </a:r>
            <a:r>
              <a:rPr lang="en-US" altLang="ko-KR" dirty="0"/>
              <a:t>Client </a:t>
            </a:r>
            <a:r>
              <a:rPr lang="ko-KR" altLang="en-US" dirty="0"/>
              <a:t>클래스는  여전히 </a:t>
            </a:r>
            <a:r>
              <a:rPr lang="en-US" altLang="ko-KR" dirty="0"/>
              <a:t>APA </a:t>
            </a:r>
            <a:r>
              <a:rPr lang="ko-KR" altLang="en-US" dirty="0"/>
              <a:t>클래스를 통해 생성된 객체에 접근할 수 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즉 </a:t>
            </a:r>
            <a:r>
              <a:rPr lang="en-US" altLang="ko-KR" dirty="0"/>
              <a:t>Client </a:t>
            </a:r>
            <a:r>
              <a:rPr lang="ko-KR" altLang="en-US" dirty="0"/>
              <a:t>객체는 </a:t>
            </a:r>
            <a:r>
              <a:rPr lang="en-US" altLang="ko-KR" dirty="0"/>
              <a:t>ConcreteFactory</a:t>
            </a:r>
            <a:r>
              <a:rPr lang="ko-KR" altLang="en-US" dirty="0"/>
              <a:t>의 변화에 의해 영향을 받지 않을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EA021-1CE3-447C-BC97-762722395ED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457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클라이언트를 단순화시킬 수 있다는 점이다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클라이언트는 복합 객체를 사용하고 있는지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객체를 사용하고 있는지에 대해서 신경 쓰지 않아도 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올바른 객체에 대해서 올바른 메소드를 호출하고 있는지 확인하기 위해 여기저기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문을 작성하지 않아도 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메소드 하나만 호출하면 전체 구조에 대해서 반복해서 작업을 처리할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EA021-1CE3-447C-BC97-762722395E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916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client</a:t>
            </a:r>
            <a:r>
              <a:rPr lang="ko-KR" altLang="en-US" dirty="0"/>
              <a:t>는 </a:t>
            </a:r>
            <a:r>
              <a:rPr lang="en-US" altLang="ko-KR" dirty="0"/>
              <a:t>composite </a:t>
            </a:r>
            <a:r>
              <a:rPr lang="ko-KR" altLang="en-US" dirty="0"/>
              <a:t>객체에 </a:t>
            </a:r>
            <a:r>
              <a:rPr lang="en-US" altLang="ko-KR" dirty="0"/>
              <a:t>operation </a:t>
            </a:r>
            <a:r>
              <a:rPr lang="ko-KR" altLang="en-US" dirty="0"/>
              <a:t>메서드를 호출한다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Composite </a:t>
            </a:r>
            <a:r>
              <a:rPr lang="ko-KR" altLang="en-US" dirty="0"/>
              <a:t>객체는 안에 포함되어 있는 각 </a:t>
            </a:r>
            <a:r>
              <a:rPr lang="en-US" altLang="ko-KR" dirty="0"/>
              <a:t>leaf </a:t>
            </a:r>
            <a:r>
              <a:rPr lang="ko-KR" altLang="en-US" dirty="0"/>
              <a:t>객체에 동일한 </a:t>
            </a:r>
            <a:r>
              <a:rPr lang="en-US" altLang="ko-KR" dirty="0"/>
              <a:t>operation </a:t>
            </a:r>
            <a:r>
              <a:rPr lang="ko-KR" altLang="en-US" dirty="0"/>
              <a:t>메서드를 호출하고 이 결과를 조합한다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EA021-1CE3-447C-BC97-762722395E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67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828E2-AB77-453E-896B-EFE484F63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8BA4C2-FD76-4D82-A3A0-1E9B2A13E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6CB30-378B-498E-90BC-396AE5F9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8C45-0261-4B3D-90CC-8ADC900A66BA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01D62-B7B6-4EB0-A2BA-A8F2CA15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5BD90-E6AE-43C4-B625-2B1C0A07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2B09-CBF0-43D1-B1C9-21AF7E23B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90B37-5E0B-4257-82E4-2B9F68BF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BA1658-F72F-4AE1-80D7-39CDE4655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FB8C7-63D8-4F36-B0B0-1200D85B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8C45-0261-4B3D-90CC-8ADC900A66BA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07884-9595-4F46-BA8D-6BA5C438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E56E0-4A5C-4C04-A780-56E87475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2B09-CBF0-43D1-B1C9-21AF7E23B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02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95AAD7-BAA4-4801-8927-2D53E45A2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D384CB-E8B0-4009-992D-20D325BD4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D2179-0004-4E4D-9305-579E5395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8C45-0261-4B3D-90CC-8ADC900A66BA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FF9C6-3D9F-4648-9135-DD34B1F9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2E2CB-778D-48F2-A080-CD9E7AE9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2B09-CBF0-43D1-B1C9-21AF7E23B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7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6B44C-F7FA-4BCD-838E-2A600503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23E29-2012-4507-8F8A-1745D1AB8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51B5E-AF41-454A-A0CF-3469B7C7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8C45-0261-4B3D-90CC-8ADC900A66BA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B7AE9-6B5C-4A9A-BA4E-33AADB9C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F25D-86ED-4951-82C7-9A606590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2B09-CBF0-43D1-B1C9-21AF7E23B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91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BE3FE-02C3-41E9-AF6E-ED3F37B8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4D8DB8-03B6-484C-85C2-450EE67F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902649-90CE-4889-9258-C6B81D64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8C45-0261-4B3D-90CC-8ADC900A66BA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AFEE9-B1BE-4772-B8B6-87094FD3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7C9D6-56BF-4489-A038-7B0EAFBA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2B09-CBF0-43D1-B1C9-21AF7E23B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09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44496-E2CA-46E3-99B2-6D2D6386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7943D-A31F-4E23-A2B6-94AD0EB34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98A6F3-08A0-44F0-982C-12AD07218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3974F3-69B8-4AE9-8611-2B289D85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8C45-0261-4B3D-90CC-8ADC900A66BA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CF21A9-5D12-4D0B-B772-76B8E554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FCC385-FAA1-4FBC-B805-1AEF7291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2B09-CBF0-43D1-B1C9-21AF7E23B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4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843AE-BA85-4C12-9952-B13A0EA1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F5796-21FE-43B0-8AF6-A2E60A085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DDF880-84A4-42D5-A565-BDD9D0CF1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1DAF7E-F151-42CA-BDA1-E38E7772D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07037D-5DE9-4E5B-932F-6EC23AD74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4624F3-6D23-4641-99FB-EC1151F1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8C45-0261-4B3D-90CC-8ADC900A66BA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2E4415-9ABE-4FD2-9FC6-EFB88B28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287D49-1E71-4F62-AE38-F1780387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2B09-CBF0-43D1-B1C9-21AF7E23B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34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3D78B-9955-4524-A274-3464A900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FABD56-992A-43DC-9501-AC30BC53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8C45-0261-4B3D-90CC-8ADC900A66BA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BCF10C-B233-4E01-A477-28BB281A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CE5AC9-3BC8-48C6-A464-7D6CAB66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2B09-CBF0-43D1-B1C9-21AF7E23B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0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957DB4-6F9C-40F0-89D6-42BB66B0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8C45-0261-4B3D-90CC-8ADC900A66BA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3F8D40-B364-42AB-8DAF-AACAB1B5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0C09B8-735D-4876-847F-63340113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2B09-CBF0-43D1-B1C9-21AF7E23B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32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80987-4C08-4E5D-B490-B74D51D7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662FB-3CF8-4916-83E7-E314CE8F8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3AEC1C-4521-44AD-AECC-FC721E0C9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24A04D-2FE6-40DD-8475-930AED92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8C45-0261-4B3D-90CC-8ADC900A66BA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0E70B4-6FD5-4A1C-AAAF-CB404B02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FA7902-2734-4C62-9872-A03C74C4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2B09-CBF0-43D1-B1C9-21AF7E23B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7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CED71-95B2-4424-B6FB-6C87F386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A21F8F-22B7-446A-AFD6-E86417EE4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70C911-0375-4F4F-8EAD-67A3DA96B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AFA82E-4F92-4322-84FB-002472A5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8C45-0261-4B3D-90CC-8ADC900A66BA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9989C0-78DB-42F6-A2B6-29897DA6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C7E1AC-D930-4B99-AE2F-7BE87C20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D2B09-CBF0-43D1-B1C9-21AF7E23B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6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3BD51F-70B9-4268-BBBD-143B5928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C88EF3-B2CD-4DC2-BD6A-8C924E3F8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ED16E-1D1E-4FAF-88A8-F6C8F253E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B8C45-0261-4B3D-90CC-8ADC900A66BA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BD2D6-E0E7-4772-8041-9D5AEA1F8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2DA44-BEDF-4D11-8C42-7127DBB23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D2B09-CBF0-43D1-B1C9-21AF7E23B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47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documents.lucidchart.com/documents/9f19c1b4-63db-4658-8f67-896ceedc09e6/pages/0_0?a=1445&amp;x=-6&amp;y=49&amp;w=1892&amp;h=1122&amp;store=1&amp;accept=image%2F*&amp;auth=LCA%202f1605c1bb2f47bf37a8bad7b2ff9bef01c2ad8c-ts%3D1550148904">
            <a:extLst>
              <a:ext uri="{FF2B5EF4-FFF2-40B4-BE49-F238E27FC236}">
                <a16:creationId xmlns:a16="http://schemas.microsoft.com/office/drawing/2014/main" id="{FCF8B65A-A075-45E9-973A-D283C3B29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339104"/>
            <a:ext cx="9099550" cy="539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F30D34-1884-47AB-B0E8-B5B1FBBDCC9D}"/>
              </a:ext>
            </a:extLst>
          </p:cNvPr>
          <p:cNvSpPr txBox="1"/>
          <p:nvPr/>
        </p:nvSpPr>
        <p:spPr>
          <a:xfrm>
            <a:off x="127000" y="88856"/>
            <a:ext cx="813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추상 팩토리 패턴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관련성 있는 여러 종류의 객체를 일관된 방식으로 생성하는 경우 유용함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401D1-C896-45AE-9B41-772CC2567767}"/>
              </a:ext>
            </a:extLst>
          </p:cNvPr>
          <p:cNvSpPr txBox="1"/>
          <p:nvPr/>
        </p:nvSpPr>
        <p:spPr>
          <a:xfrm>
            <a:off x="490255" y="5588626"/>
            <a:ext cx="109189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AbstractFactory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: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실제 팩토리 클래스의 공통 인터페이스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각 제품의 부품을 생성하는 기능을 추상 메서드로 정의한다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sz="16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ConcreteFactory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: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구체적인 팩토리 클래스로 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AbstractFactory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클래스의 추상 메서드를 오버라이드함으로써 구체적인 제품을 생성한다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sz="16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AbstractProduct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: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제품의 공통 인터페이스</a:t>
            </a:r>
            <a:endParaRPr lang="en-US" altLang="ko-KR" sz="1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16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ConcreteProduct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: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구체적인 팩토리 클래스에서 생성되는 구체적인 제품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7578E8F-ADC4-4267-AC48-3FAA4D559BC1}"/>
              </a:ext>
            </a:extLst>
          </p:cNvPr>
          <p:cNvCxnSpPr>
            <a:cxnSpLocks/>
          </p:cNvCxnSpPr>
          <p:nvPr/>
        </p:nvCxnSpPr>
        <p:spPr>
          <a:xfrm>
            <a:off x="219660" y="445488"/>
            <a:ext cx="785495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B55185-8F8B-4F5C-B5D9-2F9EB3892E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5">
                    <a:lumMod val="40000"/>
                    <a:lumOff val="60000"/>
                  </a:schemeClr>
                </a:gs>
                <a:gs pos="66000">
                  <a:schemeClr val="accent5">
                    <a:lumMod val="60000"/>
                    <a:lumOff val="40000"/>
                  </a:schemeClr>
                </a:gs>
                <a:gs pos="99000">
                  <a:srgbClr val="0070C0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94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30D34-1884-47AB-B0E8-B5B1FBBDCC9D}"/>
              </a:ext>
            </a:extLst>
          </p:cNvPr>
          <p:cNvSpPr txBox="1"/>
          <p:nvPr/>
        </p:nvSpPr>
        <p:spPr>
          <a:xfrm>
            <a:off x="127000" y="88856"/>
            <a:ext cx="33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추상 팩토리 패턴의 순차 다이어그램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7578E8F-ADC4-4267-AC48-3FAA4D559BC1}"/>
              </a:ext>
            </a:extLst>
          </p:cNvPr>
          <p:cNvCxnSpPr>
            <a:cxnSpLocks/>
          </p:cNvCxnSpPr>
          <p:nvPr/>
        </p:nvCxnSpPr>
        <p:spPr>
          <a:xfrm>
            <a:off x="219660" y="445488"/>
            <a:ext cx="3296409" cy="127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documents.lucidchart.com/documents/92f14eec-460d-4f0c-baa2-6fdd0cea304f/pages/0_0?a=476&amp;x=35&amp;y=240&amp;w=1429&amp;h=912&amp;store=1&amp;accept=image%2F*&amp;auth=LCA%201c86d25def719d3f605ff160949df2860a06e459-ts%3D1550149872">
            <a:extLst>
              <a:ext uri="{FF2B5EF4-FFF2-40B4-BE49-F238E27FC236}">
                <a16:creationId xmlns:a16="http://schemas.microsoft.com/office/drawing/2014/main" id="{6E45AB4E-80A6-4DE1-B920-6CE8A3275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20" y="504682"/>
            <a:ext cx="8738360" cy="599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E68F60A-1B67-41C5-B3D7-E44DDD1695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5">
                    <a:lumMod val="40000"/>
                    <a:lumOff val="60000"/>
                  </a:schemeClr>
                </a:gs>
                <a:gs pos="66000">
                  <a:schemeClr val="accent5">
                    <a:lumMod val="60000"/>
                    <a:lumOff val="40000"/>
                  </a:schemeClr>
                </a:gs>
                <a:gs pos="99000">
                  <a:srgbClr val="0070C0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814be286-f4ba-44e7-8d88-54f9b815a6f4/pages/0_0?a=1133&amp;x=-6&amp;y=49&amp;w=1892&amp;h=1122&amp;store=1&amp;accept=image%2F*&amp;auth=LCA%20ef11de7b28dc266dada6efe0eac20f531b427d8d-ts%3D1550148558">
            <a:extLst>
              <a:ext uri="{FF2B5EF4-FFF2-40B4-BE49-F238E27FC236}">
                <a16:creationId xmlns:a16="http://schemas.microsoft.com/office/drawing/2014/main" id="{547DE4A1-1A4D-4A5D-9841-C0CBC6EE4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273522"/>
            <a:ext cx="9610725" cy="570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A93B89-5A76-4DDB-851D-890A718F2379}"/>
              </a:ext>
            </a:extLst>
          </p:cNvPr>
          <p:cNvSpPr txBox="1"/>
          <p:nvPr/>
        </p:nvSpPr>
        <p:spPr>
          <a:xfrm>
            <a:off x="127000" y="88856"/>
            <a:ext cx="11484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컴퍼지트 패턴 </a:t>
            </a:r>
            <a:r>
              <a: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전체</a:t>
            </a:r>
            <a:r>
              <a: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</a:t>
            </a:r>
            <a:r>
              <a:rPr lang="ko-KR" altLang="en-US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부분의 관계를 갖는 객체들 사이의 관계를 정의할 때 유용하다</a:t>
            </a:r>
            <a:r>
              <a: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클라이언트는 전체와 부분을 구분하지 않고 동일한 인터페이스를 사용할 수 있다</a:t>
            </a:r>
            <a:r>
              <a: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lang="ko-KR" altLang="en-US" sz="1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DDC14F-247C-4AC3-8C8C-D97283A05D34}"/>
              </a:ext>
            </a:extLst>
          </p:cNvPr>
          <p:cNvCxnSpPr>
            <a:cxnSpLocks/>
          </p:cNvCxnSpPr>
          <p:nvPr/>
        </p:nvCxnSpPr>
        <p:spPr>
          <a:xfrm>
            <a:off x="219660" y="445488"/>
            <a:ext cx="1113815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F6CC85-405D-4E71-8E93-902F2B62A5A3}"/>
              </a:ext>
            </a:extLst>
          </p:cNvPr>
          <p:cNvSpPr txBox="1"/>
          <p:nvPr/>
        </p:nvSpPr>
        <p:spPr>
          <a:xfrm>
            <a:off x="738228" y="5845814"/>
            <a:ext cx="109924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Component</a:t>
            </a:r>
            <a:r>
              <a: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: </a:t>
            </a:r>
            <a:r>
              <a:rPr lang="ko-KR" altLang="en-US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구체적인 부분</a:t>
            </a:r>
            <a:r>
              <a: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즉 </a:t>
            </a:r>
            <a:r>
              <a: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Leaf </a:t>
            </a:r>
            <a:r>
              <a:rPr lang="ko-KR" altLang="en-US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클래스와 전체에 해당하는 </a:t>
            </a:r>
            <a:r>
              <a: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Composite </a:t>
            </a:r>
            <a:r>
              <a:rPr lang="ko-KR" altLang="en-US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클래스에 공통 인터페이스를 정의한다</a:t>
            </a:r>
            <a:r>
              <a: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sz="14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Leaf</a:t>
            </a:r>
            <a:r>
              <a:rPr lang="ko-KR" altLang="en-US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  <a:r>
              <a:rPr lang="ko-KR" altLang="en-US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구체적인 부분 클래스로 </a:t>
            </a:r>
            <a:r>
              <a: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Composite </a:t>
            </a:r>
            <a:r>
              <a:rPr lang="ko-KR" altLang="en-US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객체의 부품으로 설정한다</a:t>
            </a:r>
            <a:r>
              <a: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sz="14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Composite</a:t>
            </a:r>
            <a:r>
              <a: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: </a:t>
            </a:r>
            <a:r>
              <a:rPr lang="ko-KR" altLang="en-US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전체 클래스로 복수 개의 </a:t>
            </a:r>
            <a:r>
              <a: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Component</a:t>
            </a:r>
            <a:r>
              <a:rPr lang="ko-KR" altLang="en-US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갖도록 정의한다</a:t>
            </a:r>
            <a:r>
              <a: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그러므로 복수 개의 </a:t>
            </a:r>
            <a:r>
              <a: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Leaf, </a:t>
            </a:r>
            <a:r>
              <a:rPr lang="ko-KR" altLang="en-US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심지어 복수 개의 </a:t>
            </a:r>
            <a:r>
              <a: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Composite </a:t>
            </a:r>
            <a:r>
              <a:rPr lang="ko-KR" altLang="en-US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객체를 부분으로 가질 수 있다</a:t>
            </a:r>
            <a:r>
              <a:rPr lang="en-US" altLang="ko-KR" sz="14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lang="ko-KR" altLang="en-US" sz="14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17C53D-42E7-494D-A866-280594EF32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6">
                    <a:lumMod val="40000"/>
                    <a:lumOff val="60000"/>
                  </a:schemeClr>
                </a:gs>
                <a:gs pos="66000">
                  <a:schemeClr val="accent6">
                    <a:lumMod val="60000"/>
                    <a:lumOff val="40000"/>
                  </a:schemeClr>
                </a:gs>
                <a:gs pos="99000">
                  <a:srgbClr val="00B050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76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30D34-1884-47AB-B0E8-B5B1FBBDCC9D}"/>
              </a:ext>
            </a:extLst>
          </p:cNvPr>
          <p:cNvSpPr txBox="1"/>
          <p:nvPr/>
        </p:nvSpPr>
        <p:spPr>
          <a:xfrm>
            <a:off x="127000" y="88856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컴퍼지트 패턴의 순차 다이어그램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7578E8F-ADC4-4267-AC48-3FAA4D559BC1}"/>
              </a:ext>
            </a:extLst>
          </p:cNvPr>
          <p:cNvCxnSpPr>
            <a:cxnSpLocks/>
          </p:cNvCxnSpPr>
          <p:nvPr/>
        </p:nvCxnSpPr>
        <p:spPr>
          <a:xfrm>
            <a:off x="219660" y="445488"/>
            <a:ext cx="3296409" cy="127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https://documents.lucidchart.com/documents/92f14eec-460d-4f0c-baa2-6fdd0cea304f/pages/0_0?a=625&amp;x=48&amp;y=240&amp;w=1147&amp;h=912&amp;store=1&amp;accept=image%2F*&amp;auth=LCA%20e638aa0f98971860386405c7e2df2101a065ac8e-ts%3D1550149872">
            <a:extLst>
              <a:ext uri="{FF2B5EF4-FFF2-40B4-BE49-F238E27FC236}">
                <a16:creationId xmlns:a16="http://schemas.microsoft.com/office/drawing/2014/main" id="{4284072B-2866-4310-941B-624D987FC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03" y="504682"/>
            <a:ext cx="7655194" cy="608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FAFF7BD-F376-4367-A148-424F3D7911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6">
                    <a:lumMod val="40000"/>
                    <a:lumOff val="60000"/>
                  </a:schemeClr>
                </a:gs>
                <a:gs pos="66000">
                  <a:schemeClr val="accent6">
                    <a:lumMod val="60000"/>
                    <a:lumOff val="40000"/>
                  </a:schemeClr>
                </a:gs>
                <a:gs pos="99000">
                  <a:srgbClr val="00B050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80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301</Words>
  <Application>Microsoft Office PowerPoint</Application>
  <PresentationFormat>와이드스크린</PresentationFormat>
  <Paragraphs>29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경기천년제목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anhongbeom</dc:creator>
  <cp:lastModifiedBy>anhongbeom</cp:lastModifiedBy>
  <cp:revision>11</cp:revision>
  <dcterms:created xsi:type="dcterms:W3CDTF">2019-02-14T12:45:48Z</dcterms:created>
  <dcterms:modified xsi:type="dcterms:W3CDTF">2019-02-27T12:56:46Z</dcterms:modified>
</cp:coreProperties>
</file>