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CFC"/>
    <a:srgbClr val="0996FF"/>
    <a:srgbClr val="007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324B-8B13-486D-A302-5F1E1306FE06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D4B4B-D108-4442-8B83-103D94EF5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5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상태와 상태 변화를 모델링하는 도구 </a:t>
            </a:r>
            <a:r>
              <a:rPr lang="en-US" altLang="ko-KR" dirty="0"/>
              <a:t>– </a:t>
            </a:r>
            <a:r>
              <a:rPr lang="ko-KR" altLang="en-US" dirty="0"/>
              <a:t>상태 머신 다이어그램</a:t>
            </a:r>
            <a:endParaRPr lang="en-US" altLang="ko-KR" dirty="0"/>
          </a:p>
          <a:p>
            <a:r>
              <a:rPr lang="ko-KR" altLang="en-US" dirty="0"/>
              <a:t>복합상태와 보조 상태로 간단하게 표현 </a:t>
            </a:r>
            <a:r>
              <a:rPr lang="ko-KR" altLang="en-US" dirty="0" err="1"/>
              <a:t>가누ㅡㅇ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89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State : </a:t>
            </a:r>
            <a:r>
              <a:rPr lang="ko-KR" altLang="en-US" dirty="0"/>
              <a:t>시스템의 모든 상태에 공통의 인터페이스를 제공한다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State1,2,3 : Context</a:t>
            </a:r>
            <a:r>
              <a:rPr lang="ko-KR" altLang="en-US" dirty="0"/>
              <a:t>객체가 요청한 작업을 자신의 방식으로 실행한다</a:t>
            </a:r>
            <a:r>
              <a:rPr lang="en-US" altLang="ko-KR" dirty="0"/>
              <a:t>. </a:t>
            </a:r>
            <a:r>
              <a:rPr lang="ko-KR" altLang="en-US" dirty="0"/>
              <a:t>다음 상태를 결정하여 상태 변경을 </a:t>
            </a:r>
            <a:r>
              <a:rPr lang="en-US" altLang="ko-KR" dirty="0"/>
              <a:t>Context </a:t>
            </a:r>
            <a:r>
              <a:rPr lang="ko-KR" altLang="en-US" dirty="0"/>
              <a:t>객체에 요청하는 역할도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Context : State</a:t>
            </a:r>
            <a:r>
              <a:rPr lang="ko-KR" altLang="en-US" dirty="0"/>
              <a:t>를 이용하는 역할을 수행하고 상태 변수와 상태를 구성하는 여러가지 변수가 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setState</a:t>
            </a:r>
            <a:r>
              <a:rPr lang="ko-KR" altLang="en-US" dirty="0"/>
              <a:t>메서드가 제공하고 </a:t>
            </a:r>
            <a:r>
              <a:rPr lang="en-US" altLang="ko-KR" dirty="0"/>
              <a:t>request</a:t>
            </a:r>
            <a:r>
              <a:rPr lang="ko-KR" altLang="en-US" dirty="0"/>
              <a:t>메서드는 실제 행위를 실행하지 않고 해당 상태 객체에 행위 실행을 위임한다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58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State : </a:t>
            </a:r>
            <a:r>
              <a:rPr lang="ko-KR" altLang="en-US" dirty="0"/>
              <a:t>시스템의 모든 상태에 공통의 인터페이스를 제공한다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State1,2,3 : Context</a:t>
            </a:r>
            <a:r>
              <a:rPr lang="ko-KR" altLang="en-US" dirty="0"/>
              <a:t>객체가 요청한 작업을 자신의 방식으로 실행한다</a:t>
            </a:r>
            <a:r>
              <a:rPr lang="en-US" altLang="ko-KR" dirty="0"/>
              <a:t>. </a:t>
            </a:r>
            <a:r>
              <a:rPr lang="ko-KR" altLang="en-US" dirty="0"/>
              <a:t>다음 상태를 결정하여 상태 변경을 </a:t>
            </a:r>
            <a:r>
              <a:rPr lang="en-US" altLang="ko-KR" dirty="0"/>
              <a:t>Context </a:t>
            </a:r>
            <a:r>
              <a:rPr lang="ko-KR" altLang="en-US" dirty="0"/>
              <a:t>객체에 요청하는 역할도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Context : State</a:t>
            </a:r>
            <a:r>
              <a:rPr lang="ko-KR" altLang="en-US" dirty="0"/>
              <a:t>를 이용하는 역할을 수행하고 상태 변수와 상태를 구성하는 여러가지 변수가 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setState</a:t>
            </a:r>
            <a:r>
              <a:rPr lang="ko-KR" altLang="en-US" dirty="0"/>
              <a:t>메서드가 제공하고 </a:t>
            </a:r>
            <a:r>
              <a:rPr lang="en-US" altLang="ko-KR" dirty="0"/>
              <a:t>request</a:t>
            </a:r>
            <a:r>
              <a:rPr lang="ko-KR" altLang="en-US" dirty="0"/>
              <a:t>메서드는 실제 행위를 실행하지 않고 해당 상태 객체에 행위 실행을 위임한다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5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4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88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6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복잡한 조건문에 상태 변화가 숨어 있는 경우 상태변화가 어떻게 이루어지는지 이해하기 어렵고 상태 추가에 맞춰 모든 메서드를 수정해야함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8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07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상태 변화가 생길 때마다 새로운 객체를 생성하여 메모리 낭비와 성능 저하를 가져올 수 있기 때문에 </a:t>
            </a:r>
            <a:r>
              <a:rPr lang="ko-KR" altLang="en-US" dirty="0" err="1"/>
              <a:t>싱글턴</a:t>
            </a:r>
            <a:r>
              <a:rPr lang="ko-KR" altLang="en-US" dirty="0"/>
              <a:t> 패턴을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9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4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State : </a:t>
            </a:r>
            <a:r>
              <a:rPr lang="ko-KR" altLang="en-US" dirty="0"/>
              <a:t>시스템의 모든 상태에 공통의 인터페이스를 제공한다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State1,2,3 : Context</a:t>
            </a:r>
            <a:r>
              <a:rPr lang="ko-KR" altLang="en-US" dirty="0"/>
              <a:t>객체가 요청한 작업을 자신의 방식으로 실행한다</a:t>
            </a:r>
            <a:r>
              <a:rPr lang="en-US" altLang="ko-KR" dirty="0"/>
              <a:t>. </a:t>
            </a:r>
            <a:r>
              <a:rPr lang="ko-KR" altLang="en-US" dirty="0"/>
              <a:t>다음 상태를 결정하여 상태 변경을 </a:t>
            </a:r>
            <a:r>
              <a:rPr lang="en-US" altLang="ko-KR" dirty="0"/>
              <a:t>Context </a:t>
            </a:r>
            <a:r>
              <a:rPr lang="ko-KR" altLang="en-US" dirty="0"/>
              <a:t>객체에 요청하는 역할도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Context : State</a:t>
            </a:r>
            <a:r>
              <a:rPr lang="ko-KR" altLang="en-US" dirty="0"/>
              <a:t>를 이용하는 역할을 수행하고 상태 변수와 상태를 구성하는 여러가지 변수가 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setState</a:t>
            </a:r>
            <a:r>
              <a:rPr lang="ko-KR" altLang="en-US" dirty="0"/>
              <a:t>메서드가 제공하고 </a:t>
            </a:r>
            <a:r>
              <a:rPr lang="en-US" altLang="ko-KR" dirty="0"/>
              <a:t>request</a:t>
            </a:r>
            <a:r>
              <a:rPr lang="ko-KR" altLang="en-US" dirty="0"/>
              <a:t>메서드는 실제 행위를 실행하지 않고 해당 상태 객체에 행위 실행을 위임한다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4B4B-D108-4442-8B83-103D94EF530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5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BFAE7-27BB-4C57-B2D7-9030421BC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44C7A4-410F-4287-9F41-8C63742D7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D4A4A-38EC-4A66-8D54-CA8B2493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3280F-40B3-46E3-95BA-C3AC6348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53961-4DB2-4996-9691-E551B756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8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BFA37-9713-4DB4-BA6F-D0A4EBB4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FD814-A37B-410D-9DBF-432167087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8956E-5849-4113-96E1-B542AB2E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CBA67-139C-47C3-87BA-3B589814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82B8-6708-43C8-84FE-A4D5E07F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8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2FFBC0-B1E9-41D9-9318-67C207FD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34471-ED5B-47E9-AE4A-16CFF184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5A0CD-B12B-498A-B2BA-0C76665D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95D14-4E9E-41F4-A96A-CEDE0127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ACBD9-CDF8-4FA9-9DF6-B735955D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7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F3EB1-8794-4628-9AF1-A6A56304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31AB9-A742-4B04-A9DF-94AF2599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22509-F78E-456F-801D-C89B7B5F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FF59A-18F5-46FE-91E5-D3A081E1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F75F8-3D40-47C8-9F1B-4FD7634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5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576C-C57C-4B64-A67D-A9DEBE49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6D818-664B-41BE-9BEA-DDC2CC3E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83E8A-FF57-4845-B09F-AC379B31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57740-D621-4B1F-B1E0-B0BB5F7A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46DB9-ED03-4FAD-812C-C979A19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3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E90F5-F342-405E-BC67-D5FC47CF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E1248-43FA-44BB-B423-49B1D5F70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E49183-194E-4B45-A5B4-A042B79C6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DFA68-5900-4806-B220-5B680BCB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C85B7-E08C-4B53-A0B6-F82DAC7C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F568A-9666-42D5-B1F4-4588B90B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91CBB-95AA-4466-AA70-EFE7F12F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3C2A8-E484-499C-8105-E62DAEA5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B5373-2611-45DC-8FA9-9D37708F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C0603-AA3A-4618-870B-3915A6D66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A3C3CD-4F93-49A9-BAAB-DF92E464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D353A-B2F7-4512-B6DD-635B5FC3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2824D6-E0EA-4EB2-8E0D-5A2E833F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E18656-B6FE-4F62-A655-956922BB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0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E3F53-D987-4379-81B1-2F1E6D98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43ABB1-E520-4C4D-89C0-8BA9B3F0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75E63-4364-40DE-8E19-C0347BA0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F710EA-101F-4496-B2EA-CBA32C4D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B64E7B-E772-40DC-B6F3-72F8D0ED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6310D-3A90-4EDA-A262-763BFFC4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1F894-C246-483E-BDAC-2DC40F15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81DCD-D8DB-42F6-9BF0-2B0E8A2F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AAD2A-F200-4397-B732-02D837C8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0D698-6B82-4E70-A903-EE943923D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5FC66-06CA-4C21-9025-92530688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D4EF6-1B2E-44B8-883B-E8E79BC2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5A464-E410-4B05-81B0-25EB1F57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8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1C588-809D-4153-A7B1-E5D8B64C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2442B0-8C52-4E42-8909-EA905F0DD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2A326-0F44-4676-9C89-B8987037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52F42-ABF0-4103-AC0E-3CE37064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E18-4A2F-4899-85E4-9BA4F411110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76F00-D159-4215-B58A-4A8A01C9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16FCF-FF2F-4819-AA90-DF5D7931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5772A-3829-4EA1-B205-3064B564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16005-DA61-4CA4-B87D-682B35CD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71AF5-9090-4619-8D95-2A3ABC49D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5E18-4A2F-4899-85E4-9BA4F411110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373A0-CEF2-499E-B8FD-F2BFEFD77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AEBC8-591D-4E44-AEE4-1CEB82918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3B1C-4F37-49F2-9C20-D632C229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6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458C53-B988-44DA-8087-B4F121B05949}"/>
              </a:ext>
            </a:extLst>
          </p:cNvPr>
          <p:cNvSpPr/>
          <p:nvPr/>
        </p:nvSpPr>
        <p:spPr>
          <a:xfrm>
            <a:off x="650720" y="395033"/>
            <a:ext cx="10827026" cy="583095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228600" dist="228600" dir="69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저장 데이터 5">
            <a:extLst>
              <a:ext uri="{FF2B5EF4-FFF2-40B4-BE49-F238E27FC236}">
                <a16:creationId xmlns:a16="http://schemas.microsoft.com/office/drawing/2014/main" id="{3B9FAF23-DE53-45F2-BF0A-7D76C4A186F5}"/>
              </a:ext>
            </a:extLst>
          </p:cNvPr>
          <p:cNvSpPr/>
          <p:nvPr/>
        </p:nvSpPr>
        <p:spPr>
          <a:xfrm rot="19211405">
            <a:off x="3027027" y="1203299"/>
            <a:ext cx="2550536" cy="1093084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저장 데이터 6">
            <a:extLst>
              <a:ext uri="{FF2B5EF4-FFF2-40B4-BE49-F238E27FC236}">
                <a16:creationId xmlns:a16="http://schemas.microsoft.com/office/drawing/2014/main" id="{F06912C8-CF62-407F-A702-68071BE0C840}"/>
              </a:ext>
            </a:extLst>
          </p:cNvPr>
          <p:cNvSpPr/>
          <p:nvPr/>
        </p:nvSpPr>
        <p:spPr>
          <a:xfrm rot="8277365">
            <a:off x="2757952" y="2732177"/>
            <a:ext cx="4441497" cy="1208936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40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저장 데이터 7">
            <a:extLst>
              <a:ext uri="{FF2B5EF4-FFF2-40B4-BE49-F238E27FC236}">
                <a16:creationId xmlns:a16="http://schemas.microsoft.com/office/drawing/2014/main" id="{DA537004-6A75-4398-9792-BB361FEFDA27}"/>
              </a:ext>
            </a:extLst>
          </p:cNvPr>
          <p:cNvSpPr/>
          <p:nvPr/>
        </p:nvSpPr>
        <p:spPr>
          <a:xfrm rot="13464908">
            <a:off x="1083916" y="2778905"/>
            <a:ext cx="2236384" cy="738861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7D4986AF-7E98-440C-90CE-A89E8E591AE7}"/>
              </a:ext>
            </a:extLst>
          </p:cNvPr>
          <p:cNvSpPr/>
          <p:nvPr/>
        </p:nvSpPr>
        <p:spPr>
          <a:xfrm rot="13464908">
            <a:off x="6964740" y="2535459"/>
            <a:ext cx="2862527" cy="877932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9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저장 데이터 9">
            <a:extLst>
              <a:ext uri="{FF2B5EF4-FFF2-40B4-BE49-F238E27FC236}">
                <a16:creationId xmlns:a16="http://schemas.microsoft.com/office/drawing/2014/main" id="{60528D3A-DEB6-40F9-B893-BC1811B1F7C2}"/>
              </a:ext>
            </a:extLst>
          </p:cNvPr>
          <p:cNvSpPr/>
          <p:nvPr/>
        </p:nvSpPr>
        <p:spPr>
          <a:xfrm rot="19122361">
            <a:off x="5296694" y="4020153"/>
            <a:ext cx="2404505" cy="673618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저장 데이터 10">
            <a:extLst>
              <a:ext uri="{FF2B5EF4-FFF2-40B4-BE49-F238E27FC236}">
                <a16:creationId xmlns:a16="http://schemas.microsoft.com/office/drawing/2014/main" id="{E67F9368-099C-4D5B-9EB4-187B0F8387E5}"/>
              </a:ext>
            </a:extLst>
          </p:cNvPr>
          <p:cNvSpPr/>
          <p:nvPr/>
        </p:nvSpPr>
        <p:spPr>
          <a:xfrm rot="2934870">
            <a:off x="6558871" y="4148848"/>
            <a:ext cx="2772857" cy="844432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저장 데이터 11">
            <a:extLst>
              <a:ext uri="{FF2B5EF4-FFF2-40B4-BE49-F238E27FC236}">
                <a16:creationId xmlns:a16="http://schemas.microsoft.com/office/drawing/2014/main" id="{98B2C256-99B0-4366-82AC-4CBEE711840E}"/>
              </a:ext>
            </a:extLst>
          </p:cNvPr>
          <p:cNvSpPr/>
          <p:nvPr/>
        </p:nvSpPr>
        <p:spPr>
          <a:xfrm rot="19500930">
            <a:off x="8699172" y="4583120"/>
            <a:ext cx="2207456" cy="530649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F52EA-007D-4495-B260-237795EF05FA}"/>
              </a:ext>
            </a:extLst>
          </p:cNvPr>
          <p:cNvSpPr txBox="1"/>
          <p:nvPr/>
        </p:nvSpPr>
        <p:spPr>
          <a:xfrm>
            <a:off x="1332682" y="765086"/>
            <a:ext cx="902811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D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7F9BF-8B78-415F-A998-B2F0A22EEA4A}"/>
              </a:ext>
            </a:extLst>
          </p:cNvPr>
          <p:cNvSpPr txBox="1"/>
          <p:nvPr/>
        </p:nvSpPr>
        <p:spPr>
          <a:xfrm>
            <a:off x="2916143" y="765086"/>
            <a:ext cx="869149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E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819F7-71D7-4C16-92B3-B7B7CCFE44CD}"/>
              </a:ext>
            </a:extLst>
          </p:cNvPr>
          <p:cNvSpPr txBox="1"/>
          <p:nvPr/>
        </p:nvSpPr>
        <p:spPr>
          <a:xfrm>
            <a:off x="4594353" y="1690033"/>
            <a:ext cx="867545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S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BB07-A947-4F50-B107-966B0C92C571}"/>
              </a:ext>
            </a:extLst>
          </p:cNvPr>
          <p:cNvSpPr txBox="1"/>
          <p:nvPr/>
        </p:nvSpPr>
        <p:spPr>
          <a:xfrm>
            <a:off x="5989243" y="4509360"/>
            <a:ext cx="806631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T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EAA45-D9B1-4516-9232-497DE436C5FF}"/>
              </a:ext>
            </a:extLst>
          </p:cNvPr>
          <p:cNvSpPr txBox="1"/>
          <p:nvPr/>
        </p:nvSpPr>
        <p:spPr>
          <a:xfrm>
            <a:off x="6063634" y="1690033"/>
            <a:ext cx="482824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I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E9EE6-0209-495F-A07F-75822207FC01}"/>
              </a:ext>
            </a:extLst>
          </p:cNvPr>
          <p:cNvSpPr txBox="1"/>
          <p:nvPr/>
        </p:nvSpPr>
        <p:spPr>
          <a:xfrm>
            <a:off x="7248984" y="1690033"/>
            <a:ext cx="909223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G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9480D1-1F3F-4D64-9E52-D74466216D0F}"/>
              </a:ext>
            </a:extLst>
          </p:cNvPr>
          <p:cNvSpPr txBox="1"/>
          <p:nvPr/>
        </p:nvSpPr>
        <p:spPr>
          <a:xfrm>
            <a:off x="8717353" y="1693296"/>
            <a:ext cx="925253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N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07B73F-7AA8-4121-B426-BBC9E2A942FA}"/>
              </a:ext>
            </a:extLst>
          </p:cNvPr>
          <p:cNvSpPr txBox="1"/>
          <p:nvPr/>
        </p:nvSpPr>
        <p:spPr>
          <a:xfrm>
            <a:off x="2859759" y="3095203"/>
            <a:ext cx="883575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P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E76C50-894F-4DE2-BAEA-157FFF70FEB3}"/>
              </a:ext>
            </a:extLst>
          </p:cNvPr>
          <p:cNvSpPr txBox="1"/>
          <p:nvPr/>
        </p:nvSpPr>
        <p:spPr>
          <a:xfrm>
            <a:off x="4545323" y="3095203"/>
            <a:ext cx="93807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A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26E9D-DE03-4E08-863C-BB62E05DB708}"/>
              </a:ext>
            </a:extLst>
          </p:cNvPr>
          <p:cNvSpPr txBox="1"/>
          <p:nvPr/>
        </p:nvSpPr>
        <p:spPr>
          <a:xfrm>
            <a:off x="4635781" y="4509360"/>
            <a:ext cx="806631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T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973F3-9EF9-4843-B724-03BAA7F15A7F}"/>
              </a:ext>
            </a:extLst>
          </p:cNvPr>
          <p:cNvSpPr txBox="1"/>
          <p:nvPr/>
        </p:nvSpPr>
        <p:spPr>
          <a:xfrm>
            <a:off x="7407890" y="4509360"/>
            <a:ext cx="869149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E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5C67-0F38-4B43-9356-F34151DE6308}"/>
              </a:ext>
            </a:extLst>
          </p:cNvPr>
          <p:cNvSpPr txBox="1"/>
          <p:nvPr/>
        </p:nvSpPr>
        <p:spPr>
          <a:xfrm>
            <a:off x="8772197" y="4495487"/>
            <a:ext cx="939681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R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1F2B9F-9B37-4D06-9C37-8D3C0D676B62}"/>
              </a:ext>
            </a:extLst>
          </p:cNvPr>
          <p:cNvSpPr txBox="1"/>
          <p:nvPr/>
        </p:nvSpPr>
        <p:spPr>
          <a:xfrm>
            <a:off x="10015884" y="4473849"/>
            <a:ext cx="925253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Sandoll 프레스 02 Basic" panose="020B0600000101010101" pitchFamily="34" charset="-127"/>
                <a:ea typeface="Sandoll 프레스 02 Basic" panose="020B0600000101010101" pitchFamily="34" charset="-127"/>
              </a:rPr>
              <a:t>N</a:t>
            </a:r>
            <a:endParaRPr lang="ko-KR" altLang="en-US" sz="6000" dirty="0">
              <a:solidFill>
                <a:schemeClr val="bg1"/>
              </a:solidFill>
              <a:latin typeface="Sandoll 프레스 02 Basic" panose="020B0600000101010101" pitchFamily="34" charset="-127"/>
              <a:ea typeface="Sandoll 프레스 02 Basi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343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7 State pattern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61C1D2-1B09-457A-BBEC-F0F2969A1A2C}"/>
              </a:ext>
            </a:extLst>
          </p:cNvPr>
          <p:cNvSpPr txBox="1"/>
          <p:nvPr/>
        </p:nvSpPr>
        <p:spPr>
          <a:xfrm>
            <a:off x="112033" y="895792"/>
            <a:ext cx="5043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상태를 클래스로 분리하여 표현한다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각 클래스에서 수행하는 행위들을 메서드로 구현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상태들을 외부로부터 캡슐화하기 위해 인터페이스를 만들어 준다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3269301" cy="601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178431-3FCE-433B-B24F-88137BDE0DC7}"/>
              </a:ext>
            </a:extLst>
          </p:cNvPr>
          <p:cNvSpPr/>
          <p:nvPr/>
        </p:nvSpPr>
        <p:spPr>
          <a:xfrm>
            <a:off x="2109849" y="2726245"/>
            <a:ext cx="2075424" cy="157852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Context</a:t>
            </a:r>
          </a:p>
          <a:p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-state:State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+request1()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+request2()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+request3()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+setState(state:State)</a:t>
            </a:r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DF2947-F490-4685-8C98-9CC64D99A67A}"/>
              </a:ext>
            </a:extLst>
          </p:cNvPr>
          <p:cNvCxnSpPr/>
          <p:nvPr/>
        </p:nvCxnSpPr>
        <p:spPr>
          <a:xfrm>
            <a:off x="2109849" y="3049032"/>
            <a:ext cx="2075424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DB6E552-C5EA-495A-BC7F-C45F52106B82}"/>
              </a:ext>
            </a:extLst>
          </p:cNvPr>
          <p:cNvCxnSpPr/>
          <p:nvPr/>
        </p:nvCxnSpPr>
        <p:spPr>
          <a:xfrm>
            <a:off x="2091767" y="3309924"/>
            <a:ext cx="2075424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D87612-C7A8-4AE4-8422-5B7E5219A1FB}"/>
              </a:ext>
            </a:extLst>
          </p:cNvPr>
          <p:cNvSpPr/>
          <p:nvPr/>
        </p:nvSpPr>
        <p:spPr>
          <a:xfrm>
            <a:off x="5768009" y="2483699"/>
            <a:ext cx="2075424" cy="155807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&lt;&lt;interface&gt;&gt;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State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 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 method2()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 method3()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B621B7-24C0-43D5-9D66-2B6648E94ED1}"/>
              </a:ext>
            </a:extLst>
          </p:cNvPr>
          <p:cNvCxnSpPr>
            <a:cxnSpLocks/>
          </p:cNvCxnSpPr>
          <p:nvPr/>
        </p:nvCxnSpPr>
        <p:spPr>
          <a:xfrm>
            <a:off x="5768009" y="3100523"/>
            <a:ext cx="2075424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140C12-DA0B-4B1C-B06B-0DB7689397A6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5768009" y="3262736"/>
            <a:ext cx="2075424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F37BBB-81B2-4C98-8A72-9CDAEEF891E6}"/>
              </a:ext>
            </a:extLst>
          </p:cNvPr>
          <p:cNvSpPr/>
          <p:nvPr/>
        </p:nvSpPr>
        <p:spPr>
          <a:xfrm>
            <a:off x="3710154" y="5021624"/>
            <a:ext cx="1775173" cy="122881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State1</a:t>
            </a:r>
          </a:p>
          <a:p>
            <a:endParaRPr lang="en-US" altLang="ko-KR" sz="14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 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 method2()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 method3()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226CA0A-8403-4081-A206-62F09C0DA614}"/>
              </a:ext>
            </a:extLst>
          </p:cNvPr>
          <p:cNvCxnSpPr>
            <a:cxnSpLocks/>
          </p:cNvCxnSpPr>
          <p:nvPr/>
        </p:nvCxnSpPr>
        <p:spPr>
          <a:xfrm>
            <a:off x="3710154" y="5396317"/>
            <a:ext cx="177517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DE4958-8065-479D-890C-9EFB6EACC39B}"/>
              </a:ext>
            </a:extLst>
          </p:cNvPr>
          <p:cNvCxnSpPr>
            <a:cxnSpLocks/>
          </p:cNvCxnSpPr>
          <p:nvPr/>
        </p:nvCxnSpPr>
        <p:spPr>
          <a:xfrm>
            <a:off x="3710154" y="5504803"/>
            <a:ext cx="177517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E2E747-F01A-417D-8A86-1FD9090B10E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4597741" y="4064440"/>
            <a:ext cx="1732861" cy="957184"/>
          </a:xfrm>
          <a:prstGeom prst="straightConnector1">
            <a:avLst/>
          </a:prstGeom>
          <a:ln w="47625">
            <a:solidFill>
              <a:schemeClr val="accent1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2A4D3D4-ABD8-49ED-9578-2351C2F5E02C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600299" y="4041772"/>
            <a:ext cx="205422" cy="979852"/>
          </a:xfrm>
          <a:prstGeom prst="straightConnector1">
            <a:avLst/>
          </a:prstGeom>
          <a:ln w="47625">
            <a:solidFill>
              <a:schemeClr val="accent1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CCC62B1-5594-405D-AD3B-72C78BFB2A8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363858" y="3262736"/>
            <a:ext cx="1404151" cy="239588"/>
          </a:xfrm>
          <a:prstGeom prst="straightConnector1">
            <a:avLst/>
          </a:prstGeom>
          <a:ln w="47625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16A7CB-EB21-4F95-B0EA-BBB8CCD79263}"/>
              </a:ext>
            </a:extLst>
          </p:cNvPr>
          <p:cNvSpPr/>
          <p:nvPr/>
        </p:nvSpPr>
        <p:spPr>
          <a:xfrm>
            <a:off x="5712712" y="5021624"/>
            <a:ext cx="1775173" cy="122881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State2</a:t>
            </a:r>
          </a:p>
          <a:p>
            <a:endParaRPr lang="en-US" altLang="ko-KR" sz="14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 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 method2()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 method3()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579866F-42EF-4B3C-938E-B529B40F5BAD}"/>
              </a:ext>
            </a:extLst>
          </p:cNvPr>
          <p:cNvCxnSpPr>
            <a:cxnSpLocks/>
          </p:cNvCxnSpPr>
          <p:nvPr/>
        </p:nvCxnSpPr>
        <p:spPr>
          <a:xfrm>
            <a:off x="5712712" y="5396317"/>
            <a:ext cx="177517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D8E7D6-6DB1-4DA9-9D9B-1D0543AE14FF}"/>
              </a:ext>
            </a:extLst>
          </p:cNvPr>
          <p:cNvCxnSpPr>
            <a:cxnSpLocks/>
          </p:cNvCxnSpPr>
          <p:nvPr/>
        </p:nvCxnSpPr>
        <p:spPr>
          <a:xfrm>
            <a:off x="5712712" y="5504803"/>
            <a:ext cx="177517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1FCC9A-20C1-4F7A-AA5A-10F8EAEDA1DB}"/>
              </a:ext>
            </a:extLst>
          </p:cNvPr>
          <p:cNvSpPr/>
          <p:nvPr/>
        </p:nvSpPr>
        <p:spPr>
          <a:xfrm>
            <a:off x="7638011" y="5021624"/>
            <a:ext cx="1775173" cy="122881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State3</a:t>
            </a:r>
          </a:p>
          <a:p>
            <a:endParaRPr lang="en-US" altLang="ko-KR" sz="14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 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 method2()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 method3()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34C29EC-98CA-4E82-99B9-64D2B9712DD9}"/>
              </a:ext>
            </a:extLst>
          </p:cNvPr>
          <p:cNvCxnSpPr>
            <a:cxnSpLocks/>
          </p:cNvCxnSpPr>
          <p:nvPr/>
        </p:nvCxnSpPr>
        <p:spPr>
          <a:xfrm>
            <a:off x="7646658" y="5396317"/>
            <a:ext cx="177517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30EF088-D0D3-4B80-8C7D-CAA7DF1C12AB}"/>
              </a:ext>
            </a:extLst>
          </p:cNvPr>
          <p:cNvCxnSpPr>
            <a:cxnSpLocks/>
          </p:cNvCxnSpPr>
          <p:nvPr/>
        </p:nvCxnSpPr>
        <p:spPr>
          <a:xfrm>
            <a:off x="7646658" y="5504803"/>
            <a:ext cx="177517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DBE290-CE5C-4B6B-A64E-454815012249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7319037" y="4064440"/>
            <a:ext cx="1206561" cy="957184"/>
          </a:xfrm>
          <a:prstGeom prst="straightConnector1">
            <a:avLst/>
          </a:prstGeom>
          <a:ln w="47625">
            <a:solidFill>
              <a:schemeClr val="accent1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607AA82-0353-426B-8394-C020D5FC8D78}"/>
              </a:ext>
            </a:extLst>
          </p:cNvPr>
          <p:cNvSpPr/>
          <p:nvPr/>
        </p:nvSpPr>
        <p:spPr>
          <a:xfrm>
            <a:off x="576390" y="1868039"/>
            <a:ext cx="11508423" cy="4793639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DD585D0-1BD5-4381-ACD2-181ADCFC98DE}"/>
              </a:ext>
            </a:extLst>
          </p:cNvPr>
          <p:cNvCxnSpPr>
            <a:cxnSpLocks/>
          </p:cNvCxnSpPr>
          <p:nvPr/>
        </p:nvCxnSpPr>
        <p:spPr>
          <a:xfrm flipV="1">
            <a:off x="3099661" y="2293749"/>
            <a:ext cx="6446157" cy="2010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927CF8-7385-4D81-94ED-FB353F5BC288}"/>
              </a:ext>
            </a:extLst>
          </p:cNvPr>
          <p:cNvSpPr txBox="1"/>
          <p:nvPr/>
        </p:nvSpPr>
        <p:spPr>
          <a:xfrm>
            <a:off x="5994747" y="1939241"/>
            <a:ext cx="12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State Pattern</a:t>
            </a:r>
            <a:endParaRPr lang="ko-KR" altLang="en-US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75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343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7 State pattern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61C1D2-1B09-457A-BBEC-F0F2969A1A2C}"/>
              </a:ext>
            </a:extLst>
          </p:cNvPr>
          <p:cNvSpPr txBox="1"/>
          <p:nvPr/>
        </p:nvSpPr>
        <p:spPr>
          <a:xfrm>
            <a:off x="301368" y="924641"/>
            <a:ext cx="9486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스테이트 패턴은 상태에 따라 동일한 작업이 다른 방식으로 실행될 때 해당 상태가 작업을 수행하도록 위임하는 디자인 패턴이다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3269301" cy="601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56AC4982-B0D8-4307-BCA9-6727C91E94C2}"/>
              </a:ext>
            </a:extLst>
          </p:cNvPr>
          <p:cNvSpPr/>
          <p:nvPr/>
        </p:nvSpPr>
        <p:spPr>
          <a:xfrm>
            <a:off x="3874575" y="1708169"/>
            <a:ext cx="3285641" cy="99187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Light : State Pattern</a:t>
            </a:r>
            <a:endParaRPr lang="ko-KR" altLang="en-US" b="1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F24022-1C7B-4925-953D-5BDC68A81C45}"/>
              </a:ext>
            </a:extLst>
          </p:cNvPr>
          <p:cNvSpPr/>
          <p:nvPr/>
        </p:nvSpPr>
        <p:spPr>
          <a:xfrm>
            <a:off x="2020653" y="3595619"/>
            <a:ext cx="1550016" cy="72809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Light</a:t>
            </a:r>
            <a:endParaRPr lang="ko-KR" altLang="en-US" sz="2400" b="1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DBEC4B-1242-4184-B7F7-7DD95B42B04B}"/>
              </a:ext>
            </a:extLst>
          </p:cNvPr>
          <p:cNvSpPr/>
          <p:nvPr/>
        </p:nvSpPr>
        <p:spPr>
          <a:xfrm>
            <a:off x="6109153" y="3603640"/>
            <a:ext cx="1550016" cy="72809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&lt;&lt;interface&gt;&gt;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State</a:t>
            </a:r>
            <a:endParaRPr lang="ko-KR" altLang="en-US" b="1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009CA2-A5C9-46C5-A5DC-C4F0C49A785D}"/>
              </a:ext>
            </a:extLst>
          </p:cNvPr>
          <p:cNvSpPr/>
          <p:nvPr/>
        </p:nvSpPr>
        <p:spPr>
          <a:xfrm>
            <a:off x="4835192" y="5149831"/>
            <a:ext cx="1550016" cy="72809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ON</a:t>
            </a:r>
            <a:endParaRPr lang="ko-KR" altLang="en-US" sz="2400" b="1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9F5406-483C-48D6-BF74-AD2799A1C68A}"/>
              </a:ext>
            </a:extLst>
          </p:cNvPr>
          <p:cNvSpPr/>
          <p:nvPr/>
        </p:nvSpPr>
        <p:spPr>
          <a:xfrm>
            <a:off x="7935224" y="5122994"/>
            <a:ext cx="1550016" cy="72809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OFF</a:t>
            </a:r>
            <a:endParaRPr lang="ko-KR" altLang="en-US" sz="2400" b="1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3515DEB-B954-4883-A27C-3843E9438BA9}"/>
              </a:ext>
            </a:extLst>
          </p:cNvPr>
          <p:cNvCxnSpPr>
            <a:stCxn id="2" idx="3"/>
            <a:endCxn id="33" idx="0"/>
          </p:cNvCxnSpPr>
          <p:nvPr/>
        </p:nvCxnSpPr>
        <p:spPr>
          <a:xfrm flipH="1">
            <a:off x="2795661" y="2554784"/>
            <a:ext cx="1560085" cy="104083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620165-DC87-48B5-8356-2EBCE56DC3A4}"/>
              </a:ext>
            </a:extLst>
          </p:cNvPr>
          <p:cNvCxnSpPr>
            <a:cxnSpLocks/>
            <a:stCxn id="2" idx="4"/>
            <a:endCxn id="47" idx="0"/>
          </p:cNvCxnSpPr>
          <p:nvPr/>
        </p:nvCxnSpPr>
        <p:spPr>
          <a:xfrm>
            <a:off x="5517396" y="2700040"/>
            <a:ext cx="92804" cy="244979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8DE467-8B19-4BF7-A0E6-4C4FFE47E4E0}"/>
              </a:ext>
            </a:extLst>
          </p:cNvPr>
          <p:cNvCxnSpPr>
            <a:cxnSpLocks/>
            <a:stCxn id="2" idx="5"/>
            <a:endCxn id="45" idx="0"/>
          </p:cNvCxnSpPr>
          <p:nvPr/>
        </p:nvCxnSpPr>
        <p:spPr>
          <a:xfrm>
            <a:off x="6679045" y="2554784"/>
            <a:ext cx="205116" cy="104885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3EA69A5-1C4D-499A-8A08-B7D47AE1843F}"/>
              </a:ext>
            </a:extLst>
          </p:cNvPr>
          <p:cNvCxnSpPr>
            <a:cxnSpLocks/>
            <a:stCxn id="2" idx="6"/>
            <a:endCxn id="48" idx="0"/>
          </p:cNvCxnSpPr>
          <p:nvPr/>
        </p:nvCxnSpPr>
        <p:spPr>
          <a:xfrm>
            <a:off x="7160216" y="2204105"/>
            <a:ext cx="1550016" cy="291888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D7E0ABA-23D0-44BE-BB07-CD3761CDD4C0}"/>
              </a:ext>
            </a:extLst>
          </p:cNvPr>
          <p:cNvCxnSpPr>
            <a:cxnSpLocks/>
          </p:cNvCxnSpPr>
          <p:nvPr/>
        </p:nvCxnSpPr>
        <p:spPr>
          <a:xfrm flipV="1">
            <a:off x="6033173" y="4323710"/>
            <a:ext cx="548629" cy="826122"/>
          </a:xfrm>
          <a:prstGeom prst="straightConnector1">
            <a:avLst/>
          </a:prstGeom>
          <a:ln w="31750">
            <a:solidFill>
              <a:schemeClr val="accent5">
                <a:lumMod val="50000"/>
              </a:schemeClr>
            </a:solidFill>
            <a:prstDash val="sys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1EAF323-1E92-4F8E-9B1F-B7473CBF4917}"/>
              </a:ext>
            </a:extLst>
          </p:cNvPr>
          <p:cNvCxnSpPr>
            <a:cxnSpLocks/>
          </p:cNvCxnSpPr>
          <p:nvPr/>
        </p:nvCxnSpPr>
        <p:spPr>
          <a:xfrm flipH="1" flipV="1">
            <a:off x="7284203" y="4370964"/>
            <a:ext cx="1047733" cy="729852"/>
          </a:xfrm>
          <a:prstGeom prst="straightConnector1">
            <a:avLst/>
          </a:prstGeom>
          <a:ln w="31750">
            <a:solidFill>
              <a:schemeClr val="accent5">
                <a:lumMod val="50000"/>
              </a:schemeClr>
            </a:solidFill>
            <a:prstDash val="sys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AF5A8F1-0E32-4716-93FB-BBF8E9F97D6E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3739938" y="3967685"/>
            <a:ext cx="2369215" cy="1"/>
          </a:xfrm>
          <a:prstGeom prst="straightConnector1">
            <a:avLst/>
          </a:prstGeom>
          <a:ln w="31750">
            <a:solidFill>
              <a:schemeClr val="accent5">
                <a:lumMod val="50000"/>
              </a:schemeClr>
            </a:solidFill>
            <a:prstDash val="sysDash"/>
            <a:headEnd type="none" w="med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1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2020" y="-1"/>
            <a:ext cx="2498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6201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7 State pattern vs Strategy pattern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608393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F8E798C-F978-4C03-9327-0C08596AF057}"/>
              </a:ext>
            </a:extLst>
          </p:cNvPr>
          <p:cNvSpPr txBox="1"/>
          <p:nvPr/>
        </p:nvSpPr>
        <p:spPr>
          <a:xfrm>
            <a:off x="884600" y="2551837"/>
            <a:ext cx="1042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스테이트 패턴을 사용하게 되는 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조건은 상태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에 따라 다양한 행동이 필요할 때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, </a:t>
            </a:r>
          </a:p>
          <a:p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    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상태와 관련된 행위 변경을 독립적으로 다루는 것이 유용할 경우이다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. </a:t>
            </a:r>
          </a:p>
          <a:p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    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또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상태에 대한 모든 변경과 추가는 한 인터페이스에서 조절한다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76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458C53-B988-44DA-8087-B4F121B05949}"/>
              </a:ext>
            </a:extLst>
          </p:cNvPr>
          <p:cNvSpPr/>
          <p:nvPr/>
        </p:nvSpPr>
        <p:spPr>
          <a:xfrm>
            <a:off x="650720" y="395033"/>
            <a:ext cx="10827026" cy="583095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228600" dist="228600" dir="69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저장 데이터 5">
            <a:extLst>
              <a:ext uri="{FF2B5EF4-FFF2-40B4-BE49-F238E27FC236}">
                <a16:creationId xmlns:a16="http://schemas.microsoft.com/office/drawing/2014/main" id="{3B9FAF23-DE53-45F2-BF0A-7D76C4A186F5}"/>
              </a:ext>
            </a:extLst>
          </p:cNvPr>
          <p:cNvSpPr/>
          <p:nvPr/>
        </p:nvSpPr>
        <p:spPr>
          <a:xfrm rot="19211405">
            <a:off x="3027027" y="1203299"/>
            <a:ext cx="2550536" cy="1093084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저장 데이터 6">
            <a:extLst>
              <a:ext uri="{FF2B5EF4-FFF2-40B4-BE49-F238E27FC236}">
                <a16:creationId xmlns:a16="http://schemas.microsoft.com/office/drawing/2014/main" id="{F06912C8-CF62-407F-A702-68071BE0C840}"/>
              </a:ext>
            </a:extLst>
          </p:cNvPr>
          <p:cNvSpPr/>
          <p:nvPr/>
        </p:nvSpPr>
        <p:spPr>
          <a:xfrm rot="8277365">
            <a:off x="2757952" y="2732177"/>
            <a:ext cx="4441497" cy="1208936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40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저장 데이터 7">
            <a:extLst>
              <a:ext uri="{FF2B5EF4-FFF2-40B4-BE49-F238E27FC236}">
                <a16:creationId xmlns:a16="http://schemas.microsoft.com/office/drawing/2014/main" id="{DA537004-6A75-4398-9792-BB361FEFDA27}"/>
              </a:ext>
            </a:extLst>
          </p:cNvPr>
          <p:cNvSpPr/>
          <p:nvPr/>
        </p:nvSpPr>
        <p:spPr>
          <a:xfrm rot="13464908">
            <a:off x="1083916" y="2778905"/>
            <a:ext cx="2236384" cy="738861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7D4986AF-7E98-440C-90CE-A89E8E591AE7}"/>
              </a:ext>
            </a:extLst>
          </p:cNvPr>
          <p:cNvSpPr/>
          <p:nvPr/>
        </p:nvSpPr>
        <p:spPr>
          <a:xfrm rot="13464908">
            <a:off x="6964740" y="2535459"/>
            <a:ext cx="2862527" cy="877932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9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저장 데이터 9">
            <a:extLst>
              <a:ext uri="{FF2B5EF4-FFF2-40B4-BE49-F238E27FC236}">
                <a16:creationId xmlns:a16="http://schemas.microsoft.com/office/drawing/2014/main" id="{60528D3A-DEB6-40F9-B893-BC1811B1F7C2}"/>
              </a:ext>
            </a:extLst>
          </p:cNvPr>
          <p:cNvSpPr/>
          <p:nvPr/>
        </p:nvSpPr>
        <p:spPr>
          <a:xfrm rot="19122361">
            <a:off x="5296694" y="4020153"/>
            <a:ext cx="2404505" cy="673618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저장 데이터 10">
            <a:extLst>
              <a:ext uri="{FF2B5EF4-FFF2-40B4-BE49-F238E27FC236}">
                <a16:creationId xmlns:a16="http://schemas.microsoft.com/office/drawing/2014/main" id="{E67F9368-099C-4D5B-9EB4-187B0F8387E5}"/>
              </a:ext>
            </a:extLst>
          </p:cNvPr>
          <p:cNvSpPr/>
          <p:nvPr/>
        </p:nvSpPr>
        <p:spPr>
          <a:xfrm rot="2934870">
            <a:off x="6558871" y="4148848"/>
            <a:ext cx="2772857" cy="844432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저장 데이터 11">
            <a:extLst>
              <a:ext uri="{FF2B5EF4-FFF2-40B4-BE49-F238E27FC236}">
                <a16:creationId xmlns:a16="http://schemas.microsoft.com/office/drawing/2014/main" id="{98B2C256-99B0-4366-82AC-4CBEE711840E}"/>
              </a:ext>
            </a:extLst>
          </p:cNvPr>
          <p:cNvSpPr/>
          <p:nvPr/>
        </p:nvSpPr>
        <p:spPr>
          <a:xfrm rot="19500930">
            <a:off x="8699172" y="4583120"/>
            <a:ext cx="2207456" cy="530649"/>
          </a:xfrm>
          <a:prstGeom prst="flowChartOnlineStorage">
            <a:avLst/>
          </a:prstGeom>
          <a:gradFill>
            <a:gsLst>
              <a:gs pos="0">
                <a:srgbClr val="3A0CFC"/>
              </a:gs>
              <a:gs pos="38000">
                <a:schemeClr val="accent1">
                  <a:lumMod val="50000"/>
                </a:schemeClr>
              </a:gs>
              <a:gs pos="75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1F2B9F-9B37-4D06-9C37-8D3C0D676B62}"/>
              </a:ext>
            </a:extLst>
          </p:cNvPr>
          <p:cNvSpPr txBox="1"/>
          <p:nvPr/>
        </p:nvSpPr>
        <p:spPr>
          <a:xfrm>
            <a:off x="2972749" y="2736608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Sandoll 시네마극장" panose="020B0600000101010101" pitchFamily="34" charset="-127"/>
                <a:ea typeface="Sandoll 시네마극장" panose="020B0600000101010101" pitchFamily="34" charset="-127"/>
              </a:rPr>
              <a:t>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B80B5-AC0A-4D86-A453-D865A4D04053}"/>
              </a:ext>
            </a:extLst>
          </p:cNvPr>
          <p:cNvSpPr txBox="1"/>
          <p:nvPr/>
        </p:nvSpPr>
        <p:spPr>
          <a:xfrm>
            <a:off x="4412853" y="2736607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Sandoll 시네마극장" panose="020B0600000101010101" pitchFamily="34" charset="-127"/>
                <a:ea typeface="Sandoll 시네마극장" panose="020B0600000101010101" pitchFamily="34" charset="-127"/>
              </a:rPr>
              <a:t>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2882A2-1817-4917-8DF4-126DC0DCAB9B}"/>
              </a:ext>
            </a:extLst>
          </p:cNvPr>
          <p:cNvSpPr txBox="1"/>
          <p:nvPr/>
        </p:nvSpPr>
        <p:spPr>
          <a:xfrm>
            <a:off x="5759761" y="2730805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Sandoll 시네마극장" panose="020B0600000101010101" pitchFamily="34" charset="-127"/>
                <a:ea typeface="Sandoll 시네마극장" panose="020B0600000101010101" pitchFamily="34" charset="-127"/>
              </a:rPr>
              <a:t>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74061-4525-4962-B8D5-E527FB5242BE}"/>
              </a:ext>
            </a:extLst>
          </p:cNvPr>
          <p:cNvSpPr txBox="1"/>
          <p:nvPr/>
        </p:nvSpPr>
        <p:spPr>
          <a:xfrm>
            <a:off x="7115393" y="2730804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Sandoll 시네마극장" panose="020B0600000101010101" pitchFamily="34" charset="-127"/>
                <a:ea typeface="Sandoll 시네마극장" panose="020B0600000101010101" pitchFamily="34" charset="-127"/>
              </a:rPr>
              <a:t>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B9624-FD7C-4B43-802D-DB3FE5FF228F}"/>
              </a:ext>
            </a:extLst>
          </p:cNvPr>
          <p:cNvSpPr txBox="1"/>
          <p:nvPr/>
        </p:nvSpPr>
        <p:spPr>
          <a:xfrm>
            <a:off x="8375249" y="2723674"/>
            <a:ext cx="954107" cy="10156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Sandoll 시네마극장" panose="020B0600000101010101" pitchFamily="34" charset="-127"/>
                <a:ea typeface="Sandoll 시네마극장" panose="020B0600000101010101" pitchFamily="34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47445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0F6F9DB-973F-4C6A-9968-E4A425109DD3}"/>
              </a:ext>
            </a:extLst>
          </p:cNvPr>
          <p:cNvSpPr/>
          <p:nvPr/>
        </p:nvSpPr>
        <p:spPr>
          <a:xfrm>
            <a:off x="9436787" y="1148411"/>
            <a:ext cx="1921790" cy="5010985"/>
          </a:xfrm>
          <a:prstGeom prst="roundRect">
            <a:avLst>
              <a:gd name="adj" fmla="val 7796"/>
            </a:avLst>
          </a:prstGeom>
          <a:solidFill>
            <a:schemeClr val="accent5">
              <a:lumMod val="75000"/>
              <a:alpha val="4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735032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1016" y="6766027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6165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7 State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상태 머신 다이어그램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986A94-536A-43E4-96E2-D68784E52B31}"/>
              </a:ext>
            </a:extLst>
          </p:cNvPr>
          <p:cNvSpPr/>
          <p:nvPr/>
        </p:nvSpPr>
        <p:spPr>
          <a:xfrm>
            <a:off x="121488" y="2874336"/>
            <a:ext cx="1034321" cy="47966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OFF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09749A6-71C5-4DF5-994D-8A50E36C308B}"/>
              </a:ext>
            </a:extLst>
          </p:cNvPr>
          <p:cNvSpPr/>
          <p:nvPr/>
        </p:nvSpPr>
        <p:spPr>
          <a:xfrm>
            <a:off x="4169765" y="1747641"/>
            <a:ext cx="1034321" cy="47966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ON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CDAD2E-CC22-4782-B3E4-C7D69C3BE6AE}"/>
              </a:ext>
            </a:extLst>
          </p:cNvPr>
          <p:cNvSpPr/>
          <p:nvPr/>
        </p:nvSpPr>
        <p:spPr>
          <a:xfrm>
            <a:off x="3737551" y="4857408"/>
            <a:ext cx="1264171" cy="47966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WORKING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FEFCCC2-E44C-4BDB-8AD5-0F80C54DAC85}"/>
              </a:ext>
            </a:extLst>
          </p:cNvPr>
          <p:cNvSpPr/>
          <p:nvPr/>
        </p:nvSpPr>
        <p:spPr>
          <a:xfrm>
            <a:off x="398805" y="4540744"/>
            <a:ext cx="479685" cy="4796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0F78E95-17B9-4D77-80E3-9D62D142A6A5}"/>
              </a:ext>
            </a:extLst>
          </p:cNvPr>
          <p:cNvCxnSpPr>
            <a:stCxn id="43" idx="0"/>
            <a:endCxn id="40" idx="2"/>
          </p:cNvCxnSpPr>
          <p:nvPr/>
        </p:nvCxnSpPr>
        <p:spPr>
          <a:xfrm flipV="1">
            <a:off x="638648" y="3353996"/>
            <a:ext cx="1" cy="118674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599613-4DD3-4029-A290-FF7F6B6F47FB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1203279" y="3465210"/>
            <a:ext cx="2534272" cy="163202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2138E52-9526-47D0-B7D7-05946781AE0D}"/>
              </a:ext>
            </a:extLst>
          </p:cNvPr>
          <p:cNvCxnSpPr>
            <a:cxnSpLocks/>
          </p:cNvCxnSpPr>
          <p:nvPr/>
        </p:nvCxnSpPr>
        <p:spPr>
          <a:xfrm flipH="1">
            <a:off x="1274167" y="1839133"/>
            <a:ext cx="2895598" cy="102649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C69C04-6921-4CB1-9B7A-B7BD182FE47E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155809" y="2049612"/>
            <a:ext cx="2876547" cy="106455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F10A3F-2884-45AE-B496-F8E7BFCE94FA}"/>
              </a:ext>
            </a:extLst>
          </p:cNvPr>
          <p:cNvCxnSpPr>
            <a:cxnSpLocks/>
          </p:cNvCxnSpPr>
          <p:nvPr/>
        </p:nvCxnSpPr>
        <p:spPr>
          <a:xfrm>
            <a:off x="3534248" y="3844616"/>
            <a:ext cx="675492" cy="85044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8FACBA2-2B4D-49EA-B8EB-B0474B880E25}"/>
              </a:ext>
            </a:extLst>
          </p:cNvPr>
          <p:cNvCxnSpPr>
            <a:cxnSpLocks/>
          </p:cNvCxnSpPr>
          <p:nvPr/>
        </p:nvCxnSpPr>
        <p:spPr>
          <a:xfrm flipH="1" flipV="1">
            <a:off x="5001722" y="2339860"/>
            <a:ext cx="499670" cy="131404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22E2AF7-571E-413B-A5FA-94EFEFFAB3A0}"/>
              </a:ext>
            </a:extLst>
          </p:cNvPr>
          <p:cNvSpPr txBox="1"/>
          <p:nvPr/>
        </p:nvSpPr>
        <p:spPr>
          <a:xfrm>
            <a:off x="1381314" y="3024784"/>
            <a:ext cx="246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switch_on[power_exists]/turnon()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D7DDEA0-0FEE-446D-B10D-F812EC84E38B}"/>
              </a:ext>
            </a:extLst>
          </p:cNvPr>
          <p:cNvCxnSpPr>
            <a:cxnSpLocks/>
          </p:cNvCxnSpPr>
          <p:nvPr/>
        </p:nvCxnSpPr>
        <p:spPr>
          <a:xfrm flipV="1">
            <a:off x="3534248" y="2259597"/>
            <a:ext cx="962803" cy="1585019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F8C45F6-A7F1-4DEE-8D90-A2BD4C269813}"/>
              </a:ext>
            </a:extLst>
          </p:cNvPr>
          <p:cNvCxnSpPr>
            <a:cxnSpLocks/>
          </p:cNvCxnSpPr>
          <p:nvPr/>
        </p:nvCxnSpPr>
        <p:spPr>
          <a:xfrm flipH="1">
            <a:off x="4596986" y="3653904"/>
            <a:ext cx="904406" cy="1203504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63021B6-D0FB-468F-A685-009321F93A7F}"/>
              </a:ext>
            </a:extLst>
          </p:cNvPr>
          <p:cNvSpPr txBox="1"/>
          <p:nvPr/>
        </p:nvSpPr>
        <p:spPr>
          <a:xfrm>
            <a:off x="1381314" y="1911112"/>
            <a:ext cx="1495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switch_off/turnoff()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4D70D8-84E7-4458-ADF7-0E1A3EF15DFB}"/>
              </a:ext>
            </a:extLst>
          </p:cNvPr>
          <p:cNvSpPr txBox="1"/>
          <p:nvPr/>
        </p:nvSpPr>
        <p:spPr>
          <a:xfrm>
            <a:off x="1120691" y="4281224"/>
            <a:ext cx="149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switch_off/turnoff()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52D5A5-41F2-4F0E-8675-DAACD0F0E1C7}"/>
              </a:ext>
            </a:extLst>
          </p:cNvPr>
          <p:cNvSpPr txBox="1"/>
          <p:nvPr/>
        </p:nvSpPr>
        <p:spPr>
          <a:xfrm>
            <a:off x="3624484" y="3577994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run/operate()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10E5D5-D662-4970-873F-4A06280E8467}"/>
              </a:ext>
            </a:extLst>
          </p:cNvPr>
          <p:cNvSpPr txBox="1"/>
          <p:nvPr/>
        </p:nvSpPr>
        <p:spPr>
          <a:xfrm>
            <a:off x="5182459" y="4282277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stop/suspend()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49EE85-8A74-4C9F-A4D4-6D26DF493BEE}"/>
              </a:ext>
            </a:extLst>
          </p:cNvPr>
          <p:cNvSpPr txBox="1"/>
          <p:nvPr/>
        </p:nvSpPr>
        <p:spPr>
          <a:xfrm>
            <a:off x="398805" y="50802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시작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323915-D110-4FBC-840E-74522F89FDDD}"/>
              </a:ext>
            </a:extLst>
          </p:cNvPr>
          <p:cNvSpPr txBox="1"/>
          <p:nvPr/>
        </p:nvSpPr>
        <p:spPr>
          <a:xfrm>
            <a:off x="1090713" y="5618718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‘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이벤트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(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인자 리스트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)[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조건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]/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액션＇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61C1D2-1B09-457A-BBEC-F0F2969A1A2C}"/>
              </a:ext>
            </a:extLst>
          </p:cNvPr>
          <p:cNvSpPr txBox="1"/>
          <p:nvPr/>
        </p:nvSpPr>
        <p:spPr>
          <a:xfrm>
            <a:off x="398805" y="249282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상태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1634B7-37F6-4F57-86F4-315FC99387CA}"/>
              </a:ext>
            </a:extLst>
          </p:cNvPr>
          <p:cNvSpPr txBox="1"/>
          <p:nvPr/>
        </p:nvSpPr>
        <p:spPr>
          <a:xfrm>
            <a:off x="1728106" y="160446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상태 전이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613D959-0ABE-4C53-A65A-F829AF006857}"/>
              </a:ext>
            </a:extLst>
          </p:cNvPr>
          <p:cNvSpPr/>
          <p:nvPr/>
        </p:nvSpPr>
        <p:spPr>
          <a:xfrm>
            <a:off x="7115811" y="2862158"/>
            <a:ext cx="1034321" cy="47966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OFF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726A6B-A5AB-4157-8F7F-9185A91FE2E5}"/>
              </a:ext>
            </a:extLst>
          </p:cNvPr>
          <p:cNvSpPr/>
          <p:nvPr/>
        </p:nvSpPr>
        <p:spPr>
          <a:xfrm>
            <a:off x="9873092" y="1846173"/>
            <a:ext cx="1034321" cy="47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ON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E2D556E-55CB-44A6-8D2E-CDA819935C27}"/>
              </a:ext>
            </a:extLst>
          </p:cNvPr>
          <p:cNvSpPr/>
          <p:nvPr/>
        </p:nvSpPr>
        <p:spPr>
          <a:xfrm>
            <a:off x="7065364" y="4228304"/>
            <a:ext cx="479685" cy="4796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B9B927D-01E6-4609-B43C-BA40BD031DF4}"/>
              </a:ext>
            </a:extLst>
          </p:cNvPr>
          <p:cNvCxnSpPr>
            <a:cxnSpLocks/>
            <a:stCxn id="91" idx="0"/>
            <a:endCxn id="89" idx="2"/>
          </p:cNvCxnSpPr>
          <p:nvPr/>
        </p:nvCxnSpPr>
        <p:spPr>
          <a:xfrm flipV="1">
            <a:off x="7305207" y="3341818"/>
            <a:ext cx="327765" cy="88648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52F5ED2A-B7DA-4C11-861E-CB5FD9AB18A0}"/>
              </a:ext>
            </a:extLst>
          </p:cNvPr>
          <p:cNvSpPr/>
          <p:nvPr/>
        </p:nvSpPr>
        <p:spPr>
          <a:xfrm>
            <a:off x="9585127" y="2760037"/>
            <a:ext cx="479685" cy="4796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12950E4-4243-4DF5-9FDE-44B43C833520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9824970" y="2325832"/>
            <a:ext cx="264585" cy="43420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34A6EA-7608-4ABD-B804-838C67994948}"/>
              </a:ext>
            </a:extLst>
          </p:cNvPr>
          <p:cNvSpPr txBox="1"/>
          <p:nvPr/>
        </p:nvSpPr>
        <p:spPr>
          <a:xfrm>
            <a:off x="7019201" y="2404434"/>
            <a:ext cx="246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switch_on[power_exists]/turnon()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B463EB-3D44-4994-BE50-9BF1EF6C2122}"/>
              </a:ext>
            </a:extLst>
          </p:cNvPr>
          <p:cNvSpPr txBox="1"/>
          <p:nvPr/>
        </p:nvSpPr>
        <p:spPr>
          <a:xfrm>
            <a:off x="9987954" y="12205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Active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E4F642C-0209-4DAF-9C1C-2C6B3B2581F6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8150132" y="2862157"/>
            <a:ext cx="1164349" cy="23983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3C69C1B-C4C6-432D-B37D-FAEA9F109426}"/>
              </a:ext>
            </a:extLst>
          </p:cNvPr>
          <p:cNvSpPr/>
          <p:nvPr/>
        </p:nvSpPr>
        <p:spPr>
          <a:xfrm>
            <a:off x="9740841" y="5324960"/>
            <a:ext cx="1313679" cy="47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WORKING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B169D56-3C0B-441D-A33E-C41F78E5167C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>
          <a:xfrm>
            <a:off x="10390253" y="2325833"/>
            <a:ext cx="7428" cy="299912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6B6F91E-00ED-4B81-B828-8DB8526A41C9}"/>
              </a:ext>
            </a:extLst>
          </p:cNvPr>
          <p:cNvCxnSpPr>
            <a:cxnSpLocks/>
          </p:cNvCxnSpPr>
          <p:nvPr/>
        </p:nvCxnSpPr>
        <p:spPr>
          <a:xfrm flipH="1" flipV="1">
            <a:off x="10715963" y="2325833"/>
            <a:ext cx="7159" cy="299912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BE69F5EF-B930-4F3E-A340-0B51B35CED71}"/>
              </a:ext>
            </a:extLst>
          </p:cNvPr>
          <p:cNvCxnSpPr>
            <a:cxnSpLocks/>
            <a:stCxn id="99" idx="2"/>
          </p:cNvCxnSpPr>
          <p:nvPr/>
        </p:nvCxnSpPr>
        <p:spPr>
          <a:xfrm rot="5400000" flipH="1">
            <a:off x="7702791" y="3464506"/>
            <a:ext cx="2747377" cy="2642404"/>
          </a:xfrm>
          <a:prstGeom prst="bentConnector3">
            <a:avLst>
              <a:gd name="adj1" fmla="val -8321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6805975-5BD6-44B2-801A-327BB9BE13E3}"/>
              </a:ext>
            </a:extLst>
          </p:cNvPr>
          <p:cNvSpPr txBox="1"/>
          <p:nvPr/>
        </p:nvSpPr>
        <p:spPr>
          <a:xfrm>
            <a:off x="7786085" y="6080383"/>
            <a:ext cx="149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switch_off/turnoff()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0A0B65-C109-4C22-A10F-ACF294FF23A9}"/>
              </a:ext>
            </a:extLst>
          </p:cNvPr>
          <p:cNvSpPr txBox="1"/>
          <p:nvPr/>
        </p:nvSpPr>
        <p:spPr>
          <a:xfrm>
            <a:off x="8911990" y="4766772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run/operate()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0D68A72-47F8-4361-95FD-3742CC642A40}"/>
              </a:ext>
            </a:extLst>
          </p:cNvPr>
          <p:cNvSpPr txBox="1"/>
          <p:nvPr/>
        </p:nvSpPr>
        <p:spPr>
          <a:xfrm>
            <a:off x="10807409" y="2704587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stop/suspend()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505210CD-65FF-48A3-BF01-B1FA2E0BFBCD}"/>
              </a:ext>
            </a:extLst>
          </p:cNvPr>
          <p:cNvSpPr/>
          <p:nvPr/>
        </p:nvSpPr>
        <p:spPr>
          <a:xfrm>
            <a:off x="5765311" y="3301783"/>
            <a:ext cx="1029071" cy="47964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33E2114-6FAF-4F44-9C36-144CC94A9713}"/>
              </a:ext>
            </a:extLst>
          </p:cNvPr>
          <p:cNvSpPr txBox="1"/>
          <p:nvPr/>
        </p:nvSpPr>
        <p:spPr>
          <a:xfrm>
            <a:off x="4829887" y="1178196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&lt;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선풍기 상태 머신 다이어그램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&gt;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DD5ABDF-2209-49E9-B981-930AC1C8FA88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604679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5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5338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7 State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형광등 만들기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986A94-536A-43E4-96E2-D68784E52B31}"/>
              </a:ext>
            </a:extLst>
          </p:cNvPr>
          <p:cNvSpPr/>
          <p:nvPr/>
        </p:nvSpPr>
        <p:spPr>
          <a:xfrm>
            <a:off x="3573092" y="3142507"/>
            <a:ext cx="1034321" cy="47966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OFF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09749A6-71C5-4DF5-994D-8A50E36C308B}"/>
              </a:ext>
            </a:extLst>
          </p:cNvPr>
          <p:cNvSpPr/>
          <p:nvPr/>
        </p:nvSpPr>
        <p:spPr>
          <a:xfrm>
            <a:off x="8516956" y="5236119"/>
            <a:ext cx="1034321" cy="47966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ON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FEFCCC2-E44C-4BDB-8AD5-0F80C54DAC85}"/>
              </a:ext>
            </a:extLst>
          </p:cNvPr>
          <p:cNvSpPr/>
          <p:nvPr/>
        </p:nvSpPr>
        <p:spPr>
          <a:xfrm>
            <a:off x="3116558" y="4283984"/>
            <a:ext cx="479685" cy="4796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0F78E95-17B9-4D77-80E3-9D62D142A6A5}"/>
              </a:ext>
            </a:extLst>
          </p:cNvPr>
          <p:cNvCxnSpPr>
            <a:stCxn id="43" idx="0"/>
            <a:endCxn id="40" idx="2"/>
          </p:cNvCxnSpPr>
          <p:nvPr/>
        </p:nvCxnSpPr>
        <p:spPr>
          <a:xfrm flipV="1">
            <a:off x="3356401" y="3622167"/>
            <a:ext cx="733852" cy="66181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F10A3F-2884-45AE-B496-F8E7BFCE94FA}"/>
              </a:ext>
            </a:extLst>
          </p:cNvPr>
          <p:cNvCxnSpPr>
            <a:cxnSpLocks/>
          </p:cNvCxnSpPr>
          <p:nvPr/>
        </p:nvCxnSpPr>
        <p:spPr>
          <a:xfrm flipH="1" flipV="1">
            <a:off x="4330097" y="3622167"/>
            <a:ext cx="1249818" cy="15793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8FACBA2-2B4D-49EA-B8EB-B0474B880E25}"/>
              </a:ext>
            </a:extLst>
          </p:cNvPr>
          <p:cNvCxnSpPr>
            <a:cxnSpLocks/>
          </p:cNvCxnSpPr>
          <p:nvPr/>
        </p:nvCxnSpPr>
        <p:spPr>
          <a:xfrm>
            <a:off x="6473154" y="3592985"/>
            <a:ext cx="2325378" cy="164313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D7DDEA0-0FEE-446D-B10D-F812EC84E38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0622" y="5201489"/>
            <a:ext cx="2936334" cy="27446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F8C45F6-A7F1-4DEE-8D90-A2BD4C269813}"/>
              </a:ext>
            </a:extLst>
          </p:cNvPr>
          <p:cNvCxnSpPr>
            <a:cxnSpLocks/>
          </p:cNvCxnSpPr>
          <p:nvPr/>
        </p:nvCxnSpPr>
        <p:spPr>
          <a:xfrm>
            <a:off x="4607413" y="3506855"/>
            <a:ext cx="1865741" cy="8613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552D5A5-41F2-4F0E-8675-DAACD0F0E1C7}"/>
              </a:ext>
            </a:extLst>
          </p:cNvPr>
          <p:cNvSpPr txBox="1"/>
          <p:nvPr/>
        </p:nvSpPr>
        <p:spPr>
          <a:xfrm>
            <a:off x="6728152" y="3490508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on_button_pushed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61C1D2-1B09-457A-BBEC-F0F2969A1A2C}"/>
              </a:ext>
            </a:extLst>
          </p:cNvPr>
          <p:cNvSpPr txBox="1"/>
          <p:nvPr/>
        </p:nvSpPr>
        <p:spPr>
          <a:xfrm>
            <a:off x="5610106" y="1598207"/>
            <a:ext cx="2566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&lt;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형광등의 상태 머신 다이어그램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&gt;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901079-9BD5-4AA3-B5CE-6CEB96874C5C}"/>
              </a:ext>
            </a:extLst>
          </p:cNvPr>
          <p:cNvSpPr txBox="1"/>
          <p:nvPr/>
        </p:nvSpPr>
        <p:spPr>
          <a:xfrm>
            <a:off x="4470727" y="5314262"/>
            <a:ext cx="1415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off_button_pushed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34342A-188B-4E27-8903-5C4B63A03200}"/>
              </a:ext>
            </a:extLst>
          </p:cNvPr>
          <p:cNvSpPr txBox="1"/>
          <p:nvPr/>
        </p:nvSpPr>
        <p:spPr>
          <a:xfrm>
            <a:off x="4607413" y="2161498"/>
            <a:ext cx="1415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off_button_pushed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EA4EEA-F556-4502-93D6-ABEE0C8489AB}"/>
              </a:ext>
            </a:extLst>
          </p:cNvPr>
          <p:cNvSpPr txBox="1"/>
          <p:nvPr/>
        </p:nvSpPr>
        <p:spPr>
          <a:xfrm>
            <a:off x="9551277" y="4244749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on_button_pushed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15FFF17-9504-426D-BD6F-CBCF5B7B96B9}"/>
              </a:ext>
            </a:extLst>
          </p:cNvPr>
          <p:cNvCxnSpPr>
            <a:stCxn id="40" idx="0"/>
            <a:endCxn id="40" idx="3"/>
          </p:cNvCxnSpPr>
          <p:nvPr/>
        </p:nvCxnSpPr>
        <p:spPr>
          <a:xfrm rot="16200000" flipH="1">
            <a:off x="4228918" y="3003842"/>
            <a:ext cx="239830" cy="517160"/>
          </a:xfrm>
          <a:prstGeom prst="bentConnector4">
            <a:avLst>
              <a:gd name="adj1" fmla="val -266095"/>
              <a:gd name="adj2" fmla="val 239976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A906FF1-9549-49D1-8BAA-1636449C80C4}"/>
              </a:ext>
            </a:extLst>
          </p:cNvPr>
          <p:cNvCxnSpPr>
            <a:cxnSpLocks/>
            <a:stCxn id="41" idx="0"/>
            <a:endCxn id="41" idx="3"/>
          </p:cNvCxnSpPr>
          <p:nvPr/>
        </p:nvCxnSpPr>
        <p:spPr>
          <a:xfrm rot="16200000" flipH="1">
            <a:off x="9172782" y="5097454"/>
            <a:ext cx="239830" cy="517160"/>
          </a:xfrm>
          <a:prstGeom prst="bentConnector4">
            <a:avLst>
              <a:gd name="adj1" fmla="val -278010"/>
              <a:gd name="adj2" fmla="val 311806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DA431A4-8F78-4989-ABEC-31BFA1A62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97" y="1660696"/>
            <a:ext cx="1337169" cy="1337169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5278547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90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0" y="-1"/>
            <a:ext cx="2998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6214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7 State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형광등 만들기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6171786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5A5097A-AAC0-417A-9D60-23E10073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3" y="1165752"/>
            <a:ext cx="6214971" cy="5306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B9F78F-36D5-4785-BD56-B667AE70B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39" y="2118467"/>
            <a:ext cx="5253578" cy="26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2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35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7 State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형광등 만들기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취침등 상태 추가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986A94-536A-43E4-96E2-D68784E52B31}"/>
              </a:ext>
            </a:extLst>
          </p:cNvPr>
          <p:cNvSpPr/>
          <p:nvPr/>
        </p:nvSpPr>
        <p:spPr>
          <a:xfrm>
            <a:off x="3906921" y="2927605"/>
            <a:ext cx="1034321" cy="47966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OFF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09749A6-71C5-4DF5-994D-8A50E36C308B}"/>
              </a:ext>
            </a:extLst>
          </p:cNvPr>
          <p:cNvSpPr/>
          <p:nvPr/>
        </p:nvSpPr>
        <p:spPr>
          <a:xfrm>
            <a:off x="7061981" y="4074728"/>
            <a:ext cx="1034321" cy="47966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ON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FEFCCC2-E44C-4BDB-8AD5-0F80C54DAC85}"/>
              </a:ext>
            </a:extLst>
          </p:cNvPr>
          <p:cNvSpPr/>
          <p:nvPr/>
        </p:nvSpPr>
        <p:spPr>
          <a:xfrm>
            <a:off x="3450387" y="4069082"/>
            <a:ext cx="479685" cy="4796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0F78E95-17B9-4D77-80E3-9D62D142A6A5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3690230" y="3407265"/>
            <a:ext cx="506367" cy="66181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F10A3F-2884-45AE-B496-F8E7BFCE94FA}"/>
              </a:ext>
            </a:extLst>
          </p:cNvPr>
          <p:cNvCxnSpPr>
            <a:cxnSpLocks/>
          </p:cNvCxnSpPr>
          <p:nvPr/>
        </p:nvCxnSpPr>
        <p:spPr>
          <a:xfrm flipH="1" flipV="1">
            <a:off x="4663926" y="3407265"/>
            <a:ext cx="1131887" cy="90729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8FACBA2-2B4D-49EA-B8EB-B0474B880E25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795813" y="3337305"/>
            <a:ext cx="1783329" cy="73742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D7DDEA0-0FEE-446D-B10D-F812EC84E38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795813" y="4302936"/>
            <a:ext cx="1266168" cy="1162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F8C45F6-A7F1-4DEE-8D90-A2BD4C269813}"/>
              </a:ext>
            </a:extLst>
          </p:cNvPr>
          <p:cNvCxnSpPr>
            <a:cxnSpLocks/>
          </p:cNvCxnSpPr>
          <p:nvPr/>
        </p:nvCxnSpPr>
        <p:spPr>
          <a:xfrm>
            <a:off x="4941242" y="3291953"/>
            <a:ext cx="854571" cy="4535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552D5A5-41F2-4F0E-8675-DAACD0F0E1C7}"/>
              </a:ext>
            </a:extLst>
          </p:cNvPr>
          <p:cNvSpPr txBox="1"/>
          <p:nvPr/>
        </p:nvSpPr>
        <p:spPr>
          <a:xfrm>
            <a:off x="6144133" y="3261143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on_button_pushed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61C1D2-1B09-457A-BBEC-F0F2969A1A2C}"/>
              </a:ext>
            </a:extLst>
          </p:cNvPr>
          <p:cNvSpPr txBox="1"/>
          <p:nvPr/>
        </p:nvSpPr>
        <p:spPr>
          <a:xfrm>
            <a:off x="3992699" y="1418856"/>
            <a:ext cx="420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&lt;‘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취침등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’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상태를 추가한 형광등의 상태 머신 다이어그램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&gt;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901079-9BD5-4AA3-B5CE-6CEB96874C5C}"/>
              </a:ext>
            </a:extLst>
          </p:cNvPr>
          <p:cNvSpPr txBox="1"/>
          <p:nvPr/>
        </p:nvSpPr>
        <p:spPr>
          <a:xfrm>
            <a:off x="4847946" y="3766443"/>
            <a:ext cx="1415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off_button_pushed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34342A-188B-4E27-8903-5C4B63A03200}"/>
              </a:ext>
            </a:extLst>
          </p:cNvPr>
          <p:cNvSpPr txBox="1"/>
          <p:nvPr/>
        </p:nvSpPr>
        <p:spPr>
          <a:xfrm>
            <a:off x="4849548" y="2114171"/>
            <a:ext cx="1415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off_button_pushed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EA4EEA-F556-4502-93D6-ABEE0C8489AB}"/>
              </a:ext>
            </a:extLst>
          </p:cNvPr>
          <p:cNvSpPr txBox="1"/>
          <p:nvPr/>
        </p:nvSpPr>
        <p:spPr>
          <a:xfrm>
            <a:off x="6451907" y="5072686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on_button_pushed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15FFF17-9504-426D-BD6F-CBCF5B7B96B9}"/>
              </a:ext>
            </a:extLst>
          </p:cNvPr>
          <p:cNvCxnSpPr>
            <a:stCxn id="40" idx="0"/>
            <a:endCxn id="40" idx="3"/>
          </p:cNvCxnSpPr>
          <p:nvPr/>
        </p:nvCxnSpPr>
        <p:spPr>
          <a:xfrm rot="16200000" flipH="1">
            <a:off x="4562747" y="2788940"/>
            <a:ext cx="239830" cy="517160"/>
          </a:xfrm>
          <a:prstGeom prst="bentConnector4">
            <a:avLst>
              <a:gd name="adj1" fmla="val -149775"/>
              <a:gd name="adj2" fmla="val 204014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6171785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D30BB3-86EC-477B-9593-788525D2DB23}"/>
              </a:ext>
            </a:extLst>
          </p:cNvPr>
          <p:cNvSpPr/>
          <p:nvPr/>
        </p:nvSpPr>
        <p:spPr>
          <a:xfrm>
            <a:off x="4424081" y="5338940"/>
            <a:ext cx="1266168" cy="47966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SLEEPING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1576575-0843-46B6-8E53-686CA84D2420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4424082" y="3407265"/>
            <a:ext cx="279600" cy="193167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06D349-1FA5-4729-BDA4-9521886DD44B}"/>
              </a:ext>
            </a:extLst>
          </p:cNvPr>
          <p:cNvSpPr txBox="1"/>
          <p:nvPr/>
        </p:nvSpPr>
        <p:spPr>
          <a:xfrm>
            <a:off x="3074172" y="4795687"/>
            <a:ext cx="1415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off_button_pushed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1CBDFB-CB36-4CB3-97F7-42470B56A79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057165" y="4456604"/>
            <a:ext cx="1982996" cy="8823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4F79424-5740-4B97-86E8-E39655D0032C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555545" y="4554388"/>
            <a:ext cx="2023597" cy="7782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2E5C981-43D2-470E-9EFF-8546B1DA5A34}"/>
              </a:ext>
            </a:extLst>
          </p:cNvPr>
          <p:cNvSpPr txBox="1"/>
          <p:nvPr/>
        </p:nvSpPr>
        <p:spPr>
          <a:xfrm>
            <a:off x="4818047" y="4620773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on_button_pushed</a:t>
            </a:r>
            <a:endParaRPr lang="ko-KR" altLang="en-US" sz="11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0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208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7 State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형광등 만들기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문제점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7060327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9B41CF-2D3B-40A3-9927-7ABD38537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5" y="1165261"/>
            <a:ext cx="6249248" cy="50185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3D4D4E-17EF-4B25-BEC9-1050356F1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93" y="1356621"/>
            <a:ext cx="5515662" cy="48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2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6442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7 State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형광등 만들기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해결책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61C1D2-1B09-457A-BBEC-F0F2969A1A2C}"/>
              </a:ext>
            </a:extLst>
          </p:cNvPr>
          <p:cNvSpPr txBox="1"/>
          <p:nvPr/>
        </p:nvSpPr>
        <p:spPr>
          <a:xfrm>
            <a:off x="4149794" y="1358531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-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상태를 클래스로 분리하여 캡슐화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-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상태에 의존적인 행위들도 상태 클래스에 같이 둠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6171785" cy="113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178431-3FCE-433B-B24F-88137BDE0DC7}"/>
              </a:ext>
            </a:extLst>
          </p:cNvPr>
          <p:cNvSpPr/>
          <p:nvPr/>
        </p:nvSpPr>
        <p:spPr>
          <a:xfrm>
            <a:off x="1318705" y="2403612"/>
            <a:ext cx="2075424" cy="147383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Light</a:t>
            </a:r>
          </a:p>
          <a:p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-state:State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+on_button_pushed()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+off_button_pushed()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+setState(state:State)</a:t>
            </a:r>
            <a:endParaRPr lang="ko-KR" altLang="en-US" sz="1600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DF2947-F490-4685-8C98-9CC64D99A67A}"/>
              </a:ext>
            </a:extLst>
          </p:cNvPr>
          <p:cNvCxnSpPr/>
          <p:nvPr/>
        </p:nvCxnSpPr>
        <p:spPr>
          <a:xfrm>
            <a:off x="1318705" y="2792188"/>
            <a:ext cx="2075424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DB6E552-C5EA-495A-BC7F-C45F52106B82}"/>
              </a:ext>
            </a:extLst>
          </p:cNvPr>
          <p:cNvCxnSpPr/>
          <p:nvPr/>
        </p:nvCxnSpPr>
        <p:spPr>
          <a:xfrm>
            <a:off x="1300623" y="3068575"/>
            <a:ext cx="2075424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D87612-C7A8-4AE4-8422-5B7E5219A1FB}"/>
              </a:ext>
            </a:extLst>
          </p:cNvPr>
          <p:cNvSpPr/>
          <p:nvPr/>
        </p:nvSpPr>
        <p:spPr>
          <a:xfrm>
            <a:off x="5628524" y="2407570"/>
            <a:ext cx="2620448" cy="127688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&lt;&lt;interface&gt;&gt;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State</a:t>
            </a:r>
          </a:p>
          <a:p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</a:t>
            </a:r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+on_button_pushed(light:Light)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+off_button_pushed(light:Light)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B621B7-24C0-43D5-9D66-2B6648E94ED1}"/>
              </a:ext>
            </a:extLst>
          </p:cNvPr>
          <p:cNvCxnSpPr>
            <a:cxnSpLocks/>
          </p:cNvCxnSpPr>
          <p:nvPr/>
        </p:nvCxnSpPr>
        <p:spPr>
          <a:xfrm>
            <a:off x="5628524" y="2999235"/>
            <a:ext cx="262044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140C12-DA0B-4B1C-B06B-0DB7689397A6}"/>
              </a:ext>
            </a:extLst>
          </p:cNvPr>
          <p:cNvCxnSpPr>
            <a:cxnSpLocks/>
          </p:cNvCxnSpPr>
          <p:nvPr/>
        </p:nvCxnSpPr>
        <p:spPr>
          <a:xfrm>
            <a:off x="5628524" y="3151636"/>
            <a:ext cx="262044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F37BBB-81B2-4C98-8A72-9CDAEEF891E6}"/>
              </a:ext>
            </a:extLst>
          </p:cNvPr>
          <p:cNvSpPr/>
          <p:nvPr/>
        </p:nvSpPr>
        <p:spPr>
          <a:xfrm>
            <a:off x="3853351" y="4834628"/>
            <a:ext cx="2620448" cy="122881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ON</a:t>
            </a:r>
          </a:p>
          <a:p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</a:t>
            </a:r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+on_button_pushed(light:Light)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+off_button_pushed(light:Light)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226CA0A-8403-4081-A206-62F09C0DA614}"/>
              </a:ext>
            </a:extLst>
          </p:cNvPr>
          <p:cNvCxnSpPr>
            <a:cxnSpLocks/>
          </p:cNvCxnSpPr>
          <p:nvPr/>
        </p:nvCxnSpPr>
        <p:spPr>
          <a:xfrm>
            <a:off x="3853351" y="5333305"/>
            <a:ext cx="262044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DE4958-8065-479D-890C-9EFB6EACC39B}"/>
              </a:ext>
            </a:extLst>
          </p:cNvPr>
          <p:cNvCxnSpPr>
            <a:cxnSpLocks/>
          </p:cNvCxnSpPr>
          <p:nvPr/>
        </p:nvCxnSpPr>
        <p:spPr>
          <a:xfrm>
            <a:off x="3853351" y="5485706"/>
            <a:ext cx="262044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19E452-829B-40E1-8FB1-3D137A4D25CD}"/>
              </a:ext>
            </a:extLst>
          </p:cNvPr>
          <p:cNvSpPr/>
          <p:nvPr/>
        </p:nvSpPr>
        <p:spPr>
          <a:xfrm>
            <a:off x="7485738" y="4834628"/>
            <a:ext cx="2620448" cy="122881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OFF</a:t>
            </a:r>
          </a:p>
          <a:p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</a:t>
            </a:r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+on_button_pushed(light:Light)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+off_button_pushed(light:Light)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D5AF044-1F58-4A77-A47A-B07F10B69255}"/>
              </a:ext>
            </a:extLst>
          </p:cNvPr>
          <p:cNvCxnSpPr>
            <a:cxnSpLocks/>
          </p:cNvCxnSpPr>
          <p:nvPr/>
        </p:nvCxnSpPr>
        <p:spPr>
          <a:xfrm>
            <a:off x="7485738" y="5317807"/>
            <a:ext cx="262044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BF0C712-C09E-454D-B1FB-9B6DCCFC3547}"/>
              </a:ext>
            </a:extLst>
          </p:cNvPr>
          <p:cNvCxnSpPr>
            <a:cxnSpLocks/>
          </p:cNvCxnSpPr>
          <p:nvPr/>
        </p:nvCxnSpPr>
        <p:spPr>
          <a:xfrm>
            <a:off x="7485738" y="5470208"/>
            <a:ext cx="262044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E2E747-F01A-417D-8A86-1FD9090B10EF}"/>
              </a:ext>
            </a:extLst>
          </p:cNvPr>
          <p:cNvCxnSpPr>
            <a:stCxn id="53" idx="0"/>
          </p:cNvCxnSpPr>
          <p:nvPr/>
        </p:nvCxnSpPr>
        <p:spPr>
          <a:xfrm flipV="1">
            <a:off x="5163575" y="3877443"/>
            <a:ext cx="1310224" cy="957185"/>
          </a:xfrm>
          <a:prstGeom prst="straightConnector1">
            <a:avLst/>
          </a:prstGeom>
          <a:ln w="47625">
            <a:solidFill>
              <a:schemeClr val="accent1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2A4D3D4-ABD8-49ED-9578-2351C2F5E02C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7348400" y="3877443"/>
            <a:ext cx="1447562" cy="957185"/>
          </a:xfrm>
          <a:prstGeom prst="straightConnector1">
            <a:avLst/>
          </a:prstGeom>
          <a:ln w="47625">
            <a:solidFill>
              <a:schemeClr val="accent1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CCC62B1-5594-405D-AD3B-72C78BFB2A89}"/>
              </a:ext>
            </a:extLst>
          </p:cNvPr>
          <p:cNvCxnSpPr>
            <a:cxnSpLocks/>
          </p:cNvCxnSpPr>
          <p:nvPr/>
        </p:nvCxnSpPr>
        <p:spPr>
          <a:xfrm flipV="1">
            <a:off x="3570669" y="3045280"/>
            <a:ext cx="1900233" cy="20450"/>
          </a:xfrm>
          <a:prstGeom prst="straightConnector1">
            <a:avLst/>
          </a:prstGeom>
          <a:ln w="47625"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4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85800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22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7 State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형광등 만들기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해결책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704703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02E6FE4-700C-4FEA-991A-091CBACC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5" y="1113063"/>
            <a:ext cx="5638800" cy="1171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74B516-32EE-4283-98F0-CF01C500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5" y="2603144"/>
            <a:ext cx="4640128" cy="37444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098BAC-8F29-4CD2-9A1A-AE10469C9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43" y="2373139"/>
            <a:ext cx="5222164" cy="40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5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7B2B6-D68D-4535-B549-4F1B8E04C10B}"/>
              </a:ext>
            </a:extLst>
          </p:cNvPr>
          <p:cNvCxnSpPr>
            <a:cxnSpLocks/>
          </p:cNvCxnSpPr>
          <p:nvPr/>
        </p:nvCxnSpPr>
        <p:spPr>
          <a:xfrm flipV="1">
            <a:off x="29980" y="-1"/>
            <a:ext cx="0" cy="6843011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8E3AC6-5B31-4F3A-B6E3-D6B7C6245484}"/>
              </a:ext>
            </a:extLst>
          </p:cNvPr>
          <p:cNvCxnSpPr>
            <a:cxnSpLocks/>
          </p:cNvCxnSpPr>
          <p:nvPr/>
        </p:nvCxnSpPr>
        <p:spPr>
          <a:xfrm flipV="1">
            <a:off x="12164518" y="0"/>
            <a:ext cx="0" cy="684301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405F22-B762-490E-B6C8-6C9E857DB942}"/>
              </a:ext>
            </a:extLst>
          </p:cNvPr>
          <p:cNvCxnSpPr>
            <a:cxnSpLocks/>
          </p:cNvCxnSpPr>
          <p:nvPr/>
        </p:nvCxnSpPr>
        <p:spPr>
          <a:xfrm>
            <a:off x="0" y="14989"/>
            <a:ext cx="12192000" cy="0"/>
          </a:xfrm>
          <a:prstGeom prst="line">
            <a:avLst/>
          </a:prstGeom>
          <a:ln w="793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6CA46-B9CF-4C0F-B34F-376F5DDD46E1}"/>
              </a:ext>
            </a:extLst>
          </p:cNvPr>
          <p:cNvCxnSpPr>
            <a:cxnSpLocks/>
          </p:cNvCxnSpPr>
          <p:nvPr/>
        </p:nvCxnSpPr>
        <p:spPr>
          <a:xfrm>
            <a:off x="0" y="6843010"/>
            <a:ext cx="12192000" cy="0"/>
          </a:xfrm>
          <a:prstGeom prst="line">
            <a:avLst/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A33170-ADAA-4815-B7D6-E1CFBA14B537}"/>
              </a:ext>
            </a:extLst>
          </p:cNvPr>
          <p:cNvSpPr txBox="1"/>
          <p:nvPr/>
        </p:nvSpPr>
        <p:spPr>
          <a:xfrm>
            <a:off x="301368" y="209782"/>
            <a:ext cx="722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Chapter 7 State pattern – 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형광등 만들기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</a:t>
            </a:r>
            <a:r>
              <a:rPr lang="ko-KR" altLang="en-US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해결책</a:t>
            </a:r>
            <a:r>
              <a:rPr lang="en-US" altLang="ko-KR" sz="32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_CODE</a:t>
            </a:r>
            <a:endParaRPr lang="ko-KR" altLang="en-US" sz="32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9FD5D8-A105-476F-95D3-F749CB9A5196}"/>
              </a:ext>
            </a:extLst>
          </p:cNvPr>
          <p:cNvCxnSpPr>
            <a:cxnSpLocks/>
          </p:cNvCxnSpPr>
          <p:nvPr/>
        </p:nvCxnSpPr>
        <p:spPr>
          <a:xfrm>
            <a:off x="301368" y="783201"/>
            <a:ext cx="704703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3ABE3F8-87F4-413C-908B-523BC2DE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41" y="908272"/>
            <a:ext cx="5930117" cy="55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7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Sandoll 스웨거" panose="020B0600000101010101" pitchFamily="34" charset="-127"/>
            <a:ea typeface="Sandoll 스웨거" panose="020B0600000101010101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742</Words>
  <Application>Microsoft Office PowerPoint</Application>
  <PresentationFormat>와이드스크린</PresentationFormat>
  <Paragraphs>149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Sandoll 북 01 Light</vt:lpstr>
      <vt:lpstr>Sandoll 스웨거</vt:lpstr>
      <vt:lpstr>Sandoll 시네마극장</vt:lpstr>
      <vt:lpstr>Sandoll 프레스 02 Basic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anhongbeom</dc:creator>
  <cp:lastModifiedBy>anhongbeom</cp:lastModifiedBy>
  <cp:revision>20</cp:revision>
  <dcterms:created xsi:type="dcterms:W3CDTF">2019-01-14T06:03:13Z</dcterms:created>
  <dcterms:modified xsi:type="dcterms:W3CDTF">2019-01-14T08:30:22Z</dcterms:modified>
</cp:coreProperties>
</file>