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CFC"/>
    <a:srgbClr val="0996FF"/>
    <a:srgbClr val="00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8" autoAdjust="0"/>
    <p:restoredTop sz="78810" autoAdjust="0"/>
  </p:normalViewPr>
  <p:slideViewPr>
    <p:cSldViewPr snapToGrid="0">
      <p:cViewPr varScale="1">
        <p:scale>
          <a:sx n="56" d="100"/>
          <a:sy n="56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324B-8B13-486D-A302-5F1E1306FE0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4B4B-D108-4442-8B83-103D94EF5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elevatormanager</a:t>
            </a:r>
            <a:r>
              <a:rPr lang="ko-KR" altLang="en-US" dirty="0"/>
              <a:t> 클래스 </a:t>
            </a:r>
            <a:r>
              <a:rPr lang="en-US" altLang="ko-KR" dirty="0"/>
              <a:t>– </a:t>
            </a:r>
            <a:r>
              <a:rPr lang="ko-KR" altLang="en-US" dirty="0"/>
              <a:t>이동 요청을 처리하는 클래스</a:t>
            </a:r>
            <a:r>
              <a:rPr lang="en-US" altLang="ko-KR" dirty="0"/>
              <a:t>, </a:t>
            </a:r>
            <a:r>
              <a:rPr lang="ko-KR" altLang="en-US" dirty="0"/>
              <a:t>엘리베이터를 스케줄링 하기 위한 </a:t>
            </a:r>
            <a:r>
              <a:rPr lang="en-US" altLang="ko-KR" dirty="0"/>
              <a:t>throughput</a:t>
            </a:r>
            <a:r>
              <a:rPr lang="ko-KR" altLang="en-US" dirty="0"/>
              <a:t> 스케줄러 객체를 갖고 각 엘리베이터의 이동을 책임지는 엘리베이터 컨트롤러 객체를 여러 개 가진다</a:t>
            </a:r>
            <a:r>
              <a:rPr lang="en-US" altLang="ko-KR" dirty="0"/>
              <a:t>. elevatormanager</a:t>
            </a:r>
            <a:r>
              <a:rPr lang="ko-KR" altLang="en-US" dirty="0"/>
              <a:t> 클래스의 </a:t>
            </a:r>
            <a:r>
              <a:rPr lang="en-US" altLang="ko-KR" dirty="0"/>
              <a:t>request</a:t>
            </a:r>
            <a:r>
              <a:rPr lang="ko-KR" altLang="en-US" dirty="0"/>
              <a:t> 엘리베이터 메서드가 요청을 받았을 때 우선 </a:t>
            </a:r>
            <a:r>
              <a:rPr lang="en-US" altLang="ko-KR" dirty="0"/>
              <a:t>throughput</a:t>
            </a:r>
            <a:r>
              <a:rPr lang="ko-KR" altLang="en-US" dirty="0"/>
              <a:t> 스케줄러의 </a:t>
            </a:r>
            <a:r>
              <a:rPr lang="en-US" altLang="ko-KR" dirty="0"/>
              <a:t>select elevator</a:t>
            </a:r>
            <a:r>
              <a:rPr lang="ko-KR" altLang="en-US" dirty="0"/>
              <a:t> 메서드로 적절한 엘리베이터를 선택한후 선택된 엘리베이터에 해당하는 </a:t>
            </a:r>
            <a:r>
              <a:rPr lang="en-US" altLang="ko-KR" dirty="0"/>
              <a:t>gotofloor</a:t>
            </a:r>
            <a:r>
              <a:rPr lang="ko-KR" altLang="en-US" dirty="0"/>
              <a:t> 메서드를 호출하여 엘리베이터를 이동시킨다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8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생성자를 </a:t>
            </a:r>
            <a:r>
              <a:rPr lang="en-US" altLang="ko-KR" dirty="0"/>
              <a:t>private</a:t>
            </a:r>
            <a:r>
              <a:rPr lang="ko-KR" altLang="en-US" dirty="0"/>
              <a:t>으로 정의하고 </a:t>
            </a:r>
            <a:r>
              <a:rPr lang="en-US" altLang="ko-KR" dirty="0"/>
              <a:t>getInstance </a:t>
            </a:r>
            <a:r>
              <a:rPr lang="ko-KR" altLang="en-US" dirty="0"/>
              <a:t>정적 메서드로 객체 생성을 구현함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4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0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66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8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생성자를 </a:t>
            </a:r>
            <a:r>
              <a:rPr lang="en-US" altLang="ko-KR" dirty="0"/>
              <a:t>private</a:t>
            </a:r>
            <a:r>
              <a:rPr lang="ko-KR" altLang="en-US" dirty="0"/>
              <a:t>으로 정의하고 </a:t>
            </a:r>
            <a:r>
              <a:rPr lang="en-US" altLang="ko-KR" dirty="0"/>
              <a:t>getInstance </a:t>
            </a:r>
            <a:r>
              <a:rPr lang="ko-KR" altLang="en-US" dirty="0"/>
              <a:t>정적 메서드로 객체 생성을 구현함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65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스케줄러 메서드는 스케줄링 전략 객체를 생성하는 기능을 제공하므로 팩토리 메서드 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Request</a:t>
            </a:r>
            <a:r>
              <a:rPr lang="ko-KR" altLang="en-US" dirty="0"/>
              <a:t>엘리베이터 메서드의 관점에서 바라 보면 </a:t>
            </a:r>
            <a:r>
              <a:rPr lang="en-US" altLang="ko-KR" dirty="0"/>
              <a:t>3</a:t>
            </a:r>
            <a:r>
              <a:rPr lang="ko-KR" altLang="en-US" dirty="0"/>
              <a:t>개의 하위클래스에서 공통 기능의 일반 로직은 동일하지만 스케줄링 전략 객체 생성은 하위 클래스에서 </a:t>
            </a:r>
            <a:r>
              <a:rPr lang="ko-KR" altLang="en-US" dirty="0" err="1"/>
              <a:t>오버라이드</a:t>
            </a:r>
            <a:r>
              <a:rPr lang="ko-KR" altLang="en-US" dirty="0"/>
              <a:t> 되었다</a:t>
            </a:r>
            <a:r>
              <a:rPr lang="en-US" altLang="ko-KR" dirty="0"/>
              <a:t>. -&gt; </a:t>
            </a:r>
            <a:r>
              <a:rPr lang="ko-KR" altLang="en-US" dirty="0"/>
              <a:t>템플릿 메서드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96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역할이 수행하는 작업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Product : </a:t>
            </a:r>
            <a:r>
              <a:rPr lang="ko-KR" altLang="en-US" dirty="0"/>
              <a:t>팩토리 메서드로 생성될 객체의 공통 인터페이스</a:t>
            </a:r>
            <a:endParaRPr lang="en-US" altLang="ko-KR" dirty="0"/>
          </a:p>
          <a:p>
            <a:r>
              <a:rPr lang="en-US" altLang="ko-KR" dirty="0"/>
              <a:t>ConcreteProduct: </a:t>
            </a:r>
            <a:r>
              <a:rPr lang="ko-KR" altLang="en-US" dirty="0"/>
              <a:t>구체적으로 객체가 생성되는 클래스</a:t>
            </a:r>
            <a:endParaRPr lang="en-US" altLang="ko-KR" dirty="0"/>
          </a:p>
          <a:p>
            <a:r>
              <a:rPr lang="en-US" altLang="ko-KR" dirty="0"/>
              <a:t>Creator: </a:t>
            </a:r>
            <a:r>
              <a:rPr lang="ko-KR" altLang="en-US" dirty="0"/>
              <a:t>팩토리 메서드를 갖는 클래스</a:t>
            </a:r>
            <a:endParaRPr lang="en-US" altLang="ko-KR" dirty="0"/>
          </a:p>
          <a:p>
            <a:r>
              <a:rPr lang="en-US" altLang="ko-KR" dirty="0"/>
              <a:t>ConcreteCreator: </a:t>
            </a:r>
            <a:r>
              <a:rPr lang="ko-KR" altLang="en-US" dirty="0"/>
              <a:t>팩토리 메서드를 구현하는 클래스로 </a:t>
            </a:r>
            <a:r>
              <a:rPr lang="en-US" altLang="ko-KR" dirty="0"/>
              <a:t>ConcreteProduct </a:t>
            </a:r>
            <a:r>
              <a:rPr lang="ko-KR" altLang="en-US" dirty="0"/>
              <a:t>객체를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52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/>
              <a:t>elevatorScheduler</a:t>
            </a:r>
            <a:r>
              <a:rPr lang="ko-KR" altLang="en-US" dirty="0"/>
              <a:t> 인터페이스는 </a:t>
            </a:r>
            <a:r>
              <a:rPr lang="en-US" altLang="ko-KR" dirty="0"/>
              <a:t>product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ResponseTimerScheduler</a:t>
            </a:r>
            <a:r>
              <a:rPr lang="en-US" altLang="ko-KR" dirty="0"/>
              <a:t> </a:t>
            </a:r>
            <a:r>
              <a:rPr lang="ko-KR" altLang="en-US" dirty="0"/>
              <a:t>클래스와 </a:t>
            </a:r>
            <a:r>
              <a:rPr lang="en-US" altLang="ko-KR" dirty="0"/>
              <a:t>ThroughputScheduler </a:t>
            </a:r>
            <a:r>
              <a:rPr lang="ko-KR" altLang="en-US" dirty="0"/>
              <a:t>클래스는 </a:t>
            </a:r>
            <a:r>
              <a:rPr lang="en-US" altLang="ko-KR" dirty="0"/>
              <a:t>ConcreteProduct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ElevatorManager</a:t>
            </a:r>
            <a:r>
              <a:rPr lang="ko-KR" altLang="en-US" dirty="0"/>
              <a:t>클래스는 </a:t>
            </a:r>
            <a:r>
              <a:rPr lang="en-US" altLang="ko-KR" dirty="0"/>
              <a:t>Creator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나머지는 </a:t>
            </a:r>
            <a:r>
              <a:rPr lang="en-US" altLang="ko-KR" dirty="0"/>
              <a:t>ConcreteCreator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5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8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3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2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문제는 여전히 남아있다</a:t>
            </a:r>
            <a:r>
              <a:rPr lang="en-US" altLang="ko-KR" dirty="0"/>
              <a:t>. </a:t>
            </a:r>
            <a:r>
              <a:rPr lang="ko-KR" altLang="en-US" dirty="0"/>
              <a:t>엘리베이터매니저클래스는 엘리베이터 스케줄링 전략이 변경될 때 </a:t>
            </a:r>
            <a:r>
              <a:rPr lang="en-US" altLang="ko-KR" dirty="0"/>
              <a:t>requestElevator </a:t>
            </a:r>
            <a:r>
              <a:rPr lang="ko-KR" altLang="en-US" dirty="0"/>
              <a:t>메서드도 수정되어야 한다</a:t>
            </a:r>
            <a:r>
              <a:rPr lang="en-US" altLang="ko-KR" dirty="0"/>
              <a:t>. – </a:t>
            </a:r>
            <a:r>
              <a:rPr lang="ko-KR" altLang="en-US" dirty="0"/>
              <a:t>새로운 스케줄링 전략이 추가되는 경우</a:t>
            </a:r>
            <a:r>
              <a:rPr lang="en-US" altLang="ko-KR" dirty="0"/>
              <a:t>, </a:t>
            </a:r>
            <a:r>
              <a:rPr lang="ko-KR" altLang="en-US" dirty="0"/>
              <a:t>오전 오후의 스케줄링 선택을 변경하여 사용할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0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문제는 여전히 남아있다</a:t>
            </a:r>
            <a:r>
              <a:rPr lang="en-US" altLang="ko-KR" dirty="0"/>
              <a:t>. </a:t>
            </a:r>
            <a:r>
              <a:rPr lang="ko-KR" altLang="en-US" dirty="0"/>
              <a:t>엘리베이터매니저클래스는 엘리베이터 스케줄링 전략이 변경될 때 </a:t>
            </a:r>
            <a:r>
              <a:rPr lang="en-US" altLang="ko-KR" dirty="0"/>
              <a:t>requestElevator </a:t>
            </a:r>
            <a:r>
              <a:rPr lang="ko-KR" altLang="en-US" dirty="0"/>
              <a:t>메서드도 수정되어야 한다</a:t>
            </a:r>
            <a:r>
              <a:rPr lang="en-US" altLang="ko-KR" dirty="0"/>
              <a:t>. – </a:t>
            </a:r>
            <a:r>
              <a:rPr lang="ko-KR" altLang="en-US" dirty="0"/>
              <a:t>새로운 스케줄링 전략이 추가되는 경우</a:t>
            </a:r>
            <a:r>
              <a:rPr lang="en-US" altLang="ko-KR" dirty="0"/>
              <a:t>, </a:t>
            </a:r>
            <a:r>
              <a:rPr lang="ko-KR" altLang="en-US" dirty="0"/>
              <a:t>오전 오후의 스케줄링 선택을 변경하여 사용할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21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번 스케줄링 객체를 생성하지 않고 오직 하나의 객체만 생성해서 사용하는 것이 바람직함 </a:t>
            </a:r>
            <a:r>
              <a:rPr lang="en-US" altLang="ko-KR" dirty="0"/>
              <a:t>-&gt; </a:t>
            </a:r>
            <a:r>
              <a:rPr lang="ko-KR" altLang="en-US" dirty="0" err="1"/>
              <a:t>싱글턴</a:t>
            </a:r>
            <a:r>
              <a:rPr lang="ko-KR" altLang="en-US" dirty="0"/>
              <a:t> 패턴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3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FAE7-27BB-4C57-B2D7-9030421BC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4C7A4-410F-4287-9F41-8C63742D7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D4A4A-38EC-4A66-8D54-CA8B249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3280F-40B3-46E3-95BA-C3AC634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53961-4DB2-4996-9691-E551B756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8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FA37-9713-4DB4-BA6F-D0A4EBB4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FD814-A37B-410D-9DBF-432167087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8956E-5849-4113-96E1-B542AB2E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CBA67-139C-47C3-87BA-3B589814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82B8-6708-43C8-84FE-A4D5E07F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2FFBC0-B1E9-41D9-9318-67C207FD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34471-ED5B-47E9-AE4A-16CFF184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5A0CD-B12B-498A-B2BA-0C76665D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95D14-4E9E-41F4-A96A-CEDE0127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ACBD9-CDF8-4FA9-9DF6-B735955D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7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F3EB1-8794-4628-9AF1-A6A56304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31AB9-A742-4B04-A9DF-94AF2599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22509-F78E-456F-801D-C89B7B5F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FF59A-18F5-46FE-91E5-D3A081E1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F75F8-3D40-47C8-9F1B-4FD7634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576C-C57C-4B64-A67D-A9DEBE49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6D818-664B-41BE-9BEA-DDC2CC3E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83E8A-FF57-4845-B09F-AC379B31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57740-D621-4B1F-B1E0-B0BB5F7A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46DB9-ED03-4FAD-812C-C979A19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E90F5-F342-405E-BC67-D5FC47CF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E1248-43FA-44BB-B423-49B1D5F70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E49183-194E-4B45-A5B4-A042B79C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DFA68-5900-4806-B220-5B680BCB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C85B7-E08C-4B53-A0B6-F82DAC7C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F568A-9666-42D5-B1F4-4588B90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1CBB-95AA-4466-AA70-EFE7F12F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3C2A8-E484-499C-8105-E62DAEA5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B5373-2611-45DC-8FA9-9D37708F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C0603-AA3A-4618-870B-3915A6D6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A3C3CD-4F93-49A9-BAAB-DF92E464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D353A-B2F7-4512-B6DD-635B5FC3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824D6-E0EA-4EB2-8E0D-5A2E833F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E18656-B6FE-4F62-A655-956922B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0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3F53-D987-4379-81B1-2F1E6D98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43ABB1-E520-4C4D-89C0-8BA9B3F0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75E63-4364-40DE-8E19-C0347BA0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F710EA-101F-4496-B2EA-CBA32C4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64E7B-E772-40DC-B6F3-72F8D0ED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6310D-3A90-4EDA-A262-763BFFC4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1F894-C246-483E-BDAC-2DC40F15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81DCD-D8DB-42F6-9BF0-2B0E8A2F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AD2A-F200-4397-B732-02D837C8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0D698-6B82-4E70-A903-EE943923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5FC66-06CA-4C21-9025-92530688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D4EF6-1B2E-44B8-883B-E8E79BC2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5A464-E410-4B05-81B0-25EB1F57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8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C588-809D-4153-A7B1-E5D8B64C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442B0-8C52-4E42-8909-EA905F0DD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2A326-0F44-4676-9C89-B8987037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52F42-ABF0-4103-AC0E-3CE37064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76F00-D159-4215-B58A-4A8A01C9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16FCF-FF2F-4819-AA90-DF5D7931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5772A-3829-4EA1-B205-3064B564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16005-DA61-4CA4-B87D-682B35CD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71AF5-9090-4619-8D95-2A3ABC49D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5E18-4A2F-4899-85E4-9BA4F411110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373A0-CEF2-499E-B8FD-F2BFEFD77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AEBC8-591D-4E44-AEE4-1CEB82918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458C53-B988-44DA-8087-B4F121B05949}"/>
              </a:ext>
            </a:extLst>
          </p:cNvPr>
          <p:cNvSpPr/>
          <p:nvPr/>
        </p:nvSpPr>
        <p:spPr>
          <a:xfrm>
            <a:off x="650720" y="395033"/>
            <a:ext cx="10827026" cy="583095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228600" dist="228600" dir="69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3B9FAF23-DE53-45F2-BF0A-7D76C4A186F5}"/>
              </a:ext>
            </a:extLst>
          </p:cNvPr>
          <p:cNvSpPr/>
          <p:nvPr/>
        </p:nvSpPr>
        <p:spPr>
          <a:xfrm rot="19211405">
            <a:off x="3027027" y="1203299"/>
            <a:ext cx="2550536" cy="1093084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F06912C8-CF62-407F-A702-68071BE0C840}"/>
              </a:ext>
            </a:extLst>
          </p:cNvPr>
          <p:cNvSpPr/>
          <p:nvPr/>
        </p:nvSpPr>
        <p:spPr>
          <a:xfrm rot="8277365">
            <a:off x="2757952" y="2732177"/>
            <a:ext cx="4441497" cy="1208936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40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8" name="순서도: 저장 데이터 7">
            <a:extLst>
              <a:ext uri="{FF2B5EF4-FFF2-40B4-BE49-F238E27FC236}">
                <a16:creationId xmlns:a16="http://schemas.microsoft.com/office/drawing/2014/main" id="{DA537004-6A75-4398-9792-BB361FEFDA27}"/>
              </a:ext>
            </a:extLst>
          </p:cNvPr>
          <p:cNvSpPr/>
          <p:nvPr/>
        </p:nvSpPr>
        <p:spPr>
          <a:xfrm rot="13464908">
            <a:off x="1083916" y="2778905"/>
            <a:ext cx="2236384" cy="738861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7D4986AF-7E98-440C-90CE-A89E8E591AE7}"/>
              </a:ext>
            </a:extLst>
          </p:cNvPr>
          <p:cNvSpPr/>
          <p:nvPr/>
        </p:nvSpPr>
        <p:spPr>
          <a:xfrm rot="13464908">
            <a:off x="6964740" y="2535459"/>
            <a:ext cx="2862527" cy="8779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9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60528D3A-DEB6-40F9-B893-BC1811B1F7C2}"/>
              </a:ext>
            </a:extLst>
          </p:cNvPr>
          <p:cNvSpPr/>
          <p:nvPr/>
        </p:nvSpPr>
        <p:spPr>
          <a:xfrm rot="19122361">
            <a:off x="5296694" y="4020153"/>
            <a:ext cx="2404505" cy="673618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1" name="순서도: 저장 데이터 10">
            <a:extLst>
              <a:ext uri="{FF2B5EF4-FFF2-40B4-BE49-F238E27FC236}">
                <a16:creationId xmlns:a16="http://schemas.microsoft.com/office/drawing/2014/main" id="{E67F9368-099C-4D5B-9EB4-187B0F8387E5}"/>
              </a:ext>
            </a:extLst>
          </p:cNvPr>
          <p:cNvSpPr/>
          <p:nvPr/>
        </p:nvSpPr>
        <p:spPr>
          <a:xfrm rot="2934870">
            <a:off x="6558871" y="4148848"/>
            <a:ext cx="2772857" cy="8444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2" name="순서도: 저장 데이터 11">
            <a:extLst>
              <a:ext uri="{FF2B5EF4-FFF2-40B4-BE49-F238E27FC236}">
                <a16:creationId xmlns:a16="http://schemas.microsoft.com/office/drawing/2014/main" id="{98B2C256-99B0-4366-82AC-4CBEE711840E}"/>
              </a:ext>
            </a:extLst>
          </p:cNvPr>
          <p:cNvSpPr/>
          <p:nvPr/>
        </p:nvSpPr>
        <p:spPr>
          <a:xfrm rot="19500930">
            <a:off x="8699172" y="4583120"/>
            <a:ext cx="2207456" cy="530649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F52EA-007D-4495-B260-237795EF05FA}"/>
              </a:ext>
            </a:extLst>
          </p:cNvPr>
          <p:cNvSpPr txBox="1"/>
          <p:nvPr/>
        </p:nvSpPr>
        <p:spPr>
          <a:xfrm>
            <a:off x="1332682" y="765086"/>
            <a:ext cx="753732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D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7F9BF-8B78-415F-A998-B2F0A22EEA4A}"/>
              </a:ext>
            </a:extLst>
          </p:cNvPr>
          <p:cNvSpPr txBox="1"/>
          <p:nvPr/>
        </p:nvSpPr>
        <p:spPr>
          <a:xfrm>
            <a:off x="2916143" y="765086"/>
            <a:ext cx="69762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E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819F7-71D7-4C16-92B3-B7B7CCFE44CD}"/>
              </a:ext>
            </a:extLst>
          </p:cNvPr>
          <p:cNvSpPr txBox="1"/>
          <p:nvPr/>
        </p:nvSpPr>
        <p:spPr>
          <a:xfrm>
            <a:off x="4594353" y="1690033"/>
            <a:ext cx="69762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S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BB07-A947-4F50-B107-966B0C92C571}"/>
              </a:ext>
            </a:extLst>
          </p:cNvPr>
          <p:cNvSpPr txBox="1"/>
          <p:nvPr/>
        </p:nvSpPr>
        <p:spPr>
          <a:xfrm>
            <a:off x="5989243" y="4509360"/>
            <a:ext cx="66556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T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EAA45-D9B1-4516-9232-497DE436C5FF}"/>
              </a:ext>
            </a:extLst>
          </p:cNvPr>
          <p:cNvSpPr txBox="1"/>
          <p:nvPr/>
        </p:nvSpPr>
        <p:spPr>
          <a:xfrm>
            <a:off x="6063634" y="1690033"/>
            <a:ext cx="425116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I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E9EE6-0209-495F-A07F-75822207FC01}"/>
              </a:ext>
            </a:extLst>
          </p:cNvPr>
          <p:cNvSpPr txBox="1"/>
          <p:nvPr/>
        </p:nvSpPr>
        <p:spPr>
          <a:xfrm>
            <a:off x="7248984" y="1690033"/>
            <a:ext cx="7938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G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480D1-1F3F-4D64-9E52-D74466216D0F}"/>
              </a:ext>
            </a:extLst>
          </p:cNvPr>
          <p:cNvSpPr txBox="1"/>
          <p:nvPr/>
        </p:nvSpPr>
        <p:spPr>
          <a:xfrm>
            <a:off x="8717353" y="1693296"/>
            <a:ext cx="769763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N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7B73F-7AA8-4121-B426-BBC9E2A942FA}"/>
              </a:ext>
            </a:extLst>
          </p:cNvPr>
          <p:cNvSpPr txBox="1"/>
          <p:nvPr/>
        </p:nvSpPr>
        <p:spPr>
          <a:xfrm>
            <a:off x="2859759" y="3095203"/>
            <a:ext cx="69762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P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E76C50-894F-4DE2-BAEA-157FFF70FEB3}"/>
              </a:ext>
            </a:extLst>
          </p:cNvPr>
          <p:cNvSpPr txBox="1"/>
          <p:nvPr/>
        </p:nvSpPr>
        <p:spPr>
          <a:xfrm>
            <a:off x="4545323" y="3095203"/>
            <a:ext cx="737702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A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26E9D-DE03-4E08-863C-BB62E05DB708}"/>
              </a:ext>
            </a:extLst>
          </p:cNvPr>
          <p:cNvSpPr txBox="1"/>
          <p:nvPr/>
        </p:nvSpPr>
        <p:spPr>
          <a:xfrm>
            <a:off x="4635781" y="4509360"/>
            <a:ext cx="66556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T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973F3-9EF9-4843-B724-03BAA7F15A7F}"/>
              </a:ext>
            </a:extLst>
          </p:cNvPr>
          <p:cNvSpPr txBox="1"/>
          <p:nvPr/>
        </p:nvSpPr>
        <p:spPr>
          <a:xfrm>
            <a:off x="7407890" y="4509360"/>
            <a:ext cx="69762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E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5C67-0F38-4B43-9356-F34151DE6308}"/>
              </a:ext>
            </a:extLst>
          </p:cNvPr>
          <p:cNvSpPr txBox="1"/>
          <p:nvPr/>
        </p:nvSpPr>
        <p:spPr>
          <a:xfrm>
            <a:off x="8772197" y="4495487"/>
            <a:ext cx="737702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R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F2B9F-9B37-4D06-9C37-8D3C0D676B62}"/>
              </a:ext>
            </a:extLst>
          </p:cNvPr>
          <p:cNvSpPr txBox="1"/>
          <p:nvPr/>
        </p:nvSpPr>
        <p:spPr>
          <a:xfrm>
            <a:off x="10015884" y="4473849"/>
            <a:ext cx="769763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프레스 02 Basic" panose="020B0600000101010101" pitchFamily="34" charset="-127"/>
              </a:rPr>
              <a:t>N</a:t>
            </a:r>
            <a:endParaRPr lang="ko-KR" altLang="en-US" sz="6000" dirty="0">
              <a:solidFill>
                <a:schemeClr val="bg1"/>
              </a:solidFill>
              <a:latin typeface="Arial Rounded MT Bold" panose="020F0704030504030204" pitchFamily="34" charset="0"/>
              <a:ea typeface="Sandoll 프레스 02 Basi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65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 해결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562007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B964776-7BA5-44AE-AD3F-A696E142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8" y="989349"/>
            <a:ext cx="11440459" cy="36662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85536E-9748-4914-9033-B511C2AE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85" y="4557611"/>
            <a:ext cx="5520340" cy="19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1016" y="6766027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28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해결책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DD5ABDF-2209-49E9-B981-930AC1C8FA88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116685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98316D-9094-4D2E-BD77-3E0AC1AEFA47}"/>
              </a:ext>
            </a:extLst>
          </p:cNvPr>
          <p:cNvGrpSpPr/>
          <p:nvPr/>
        </p:nvGrpSpPr>
        <p:grpSpPr>
          <a:xfrm>
            <a:off x="2822842" y="2124976"/>
            <a:ext cx="7529084" cy="916525"/>
            <a:chOff x="3264015" y="2559242"/>
            <a:chExt cx="7529084" cy="9165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6552848-38A0-47A2-AD0A-76640B695647}"/>
                </a:ext>
              </a:extLst>
            </p:cNvPr>
            <p:cNvSpPr/>
            <p:nvPr/>
          </p:nvSpPr>
          <p:spPr>
            <a:xfrm>
              <a:off x="3264015" y="2559242"/>
              <a:ext cx="7529084" cy="916525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&lt;&lt;interface&gt;&gt;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ElevatorScheduler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+selectElevator(manager: ElevatorManager, destination: int, direction: Direction):int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74CCC52-CB57-4DD2-BCBF-5B647D91DA71}"/>
                </a:ext>
              </a:extLst>
            </p:cNvPr>
            <p:cNvCxnSpPr>
              <a:cxnSpLocks/>
            </p:cNvCxnSpPr>
            <p:nvPr/>
          </p:nvCxnSpPr>
          <p:spPr>
            <a:xfrm>
              <a:off x="3264015" y="3164752"/>
              <a:ext cx="7529084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2173EA-0FB4-4118-AF94-3A4D9F55A91D}"/>
              </a:ext>
            </a:extLst>
          </p:cNvPr>
          <p:cNvGrpSpPr/>
          <p:nvPr/>
        </p:nvGrpSpPr>
        <p:grpSpPr>
          <a:xfrm>
            <a:off x="434379" y="3072497"/>
            <a:ext cx="7666562" cy="1809792"/>
            <a:chOff x="557503" y="3062260"/>
            <a:chExt cx="7666562" cy="180979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841EFC9-C5D1-4FA8-AC66-46C1149845B4}"/>
                </a:ext>
              </a:extLst>
            </p:cNvPr>
            <p:cNvSpPr/>
            <p:nvPr/>
          </p:nvSpPr>
          <p:spPr>
            <a:xfrm>
              <a:off x="557503" y="3362502"/>
              <a:ext cx="7652820" cy="1509550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ThroughputScheduler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-scheduler: ElevatorScheduler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-ThroughputScheduler()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+getInstance(): ElevatorScheduler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+selectElevator(manager: ElevatorManager, destination: int, direction: Direction): int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9727C8C-142E-4A48-A45D-809E11327019}"/>
                </a:ext>
              </a:extLst>
            </p:cNvPr>
            <p:cNvCxnSpPr>
              <a:cxnSpLocks/>
            </p:cNvCxnSpPr>
            <p:nvPr/>
          </p:nvCxnSpPr>
          <p:spPr>
            <a:xfrm>
              <a:off x="571244" y="4117277"/>
              <a:ext cx="7652821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C3F6CE3-FD7D-47B0-87E1-DCFF43C60387}"/>
                </a:ext>
              </a:extLst>
            </p:cNvPr>
            <p:cNvCxnSpPr>
              <a:cxnSpLocks/>
            </p:cNvCxnSpPr>
            <p:nvPr/>
          </p:nvCxnSpPr>
          <p:spPr>
            <a:xfrm>
              <a:off x="571244" y="3874103"/>
              <a:ext cx="7652821" cy="35969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039215F2-9EC9-429B-8B8C-CA8EA43E821D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4383913" y="3062260"/>
              <a:ext cx="570003" cy="300242"/>
            </a:xfrm>
            <a:prstGeom prst="straightConnector1">
              <a:avLst/>
            </a:prstGeom>
            <a:ln w="34925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92C561B-1BE6-456E-84AD-C2F7720E633D}"/>
              </a:ext>
            </a:extLst>
          </p:cNvPr>
          <p:cNvCxnSpPr>
            <a:cxnSpLocks/>
          </p:cNvCxnSpPr>
          <p:nvPr/>
        </p:nvCxnSpPr>
        <p:spPr>
          <a:xfrm>
            <a:off x="3900423" y="5542229"/>
            <a:ext cx="765282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5073E6-CAAF-4242-91E5-F88CEC43539B}"/>
              </a:ext>
            </a:extLst>
          </p:cNvPr>
          <p:cNvCxnSpPr>
            <a:cxnSpLocks/>
          </p:cNvCxnSpPr>
          <p:nvPr/>
        </p:nvCxnSpPr>
        <p:spPr>
          <a:xfrm>
            <a:off x="3900423" y="5856436"/>
            <a:ext cx="7652821" cy="3596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9C3B58-26E1-42F2-8F0D-811B0D0AED2B}"/>
              </a:ext>
            </a:extLst>
          </p:cNvPr>
          <p:cNvCxnSpPr>
            <a:cxnSpLocks/>
          </p:cNvCxnSpPr>
          <p:nvPr/>
        </p:nvCxnSpPr>
        <p:spPr>
          <a:xfrm>
            <a:off x="8905457" y="3335997"/>
            <a:ext cx="302834" cy="1713855"/>
          </a:xfrm>
          <a:prstGeom prst="straightConnector1">
            <a:avLst/>
          </a:prstGeom>
          <a:ln w="349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6FBF5F-7D4D-4E57-92B4-1FDD5F9E4C57}"/>
              </a:ext>
            </a:extLst>
          </p:cNvPr>
          <p:cNvGrpSpPr/>
          <p:nvPr/>
        </p:nvGrpSpPr>
        <p:grpSpPr>
          <a:xfrm>
            <a:off x="1485681" y="1164287"/>
            <a:ext cx="6174965" cy="637661"/>
            <a:chOff x="5158951" y="1905519"/>
            <a:chExt cx="6174965" cy="63766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FCEC75-55CF-4FE0-8C52-124914B579A4}"/>
                </a:ext>
              </a:extLst>
            </p:cNvPr>
            <p:cNvSpPr/>
            <p:nvPr/>
          </p:nvSpPr>
          <p:spPr>
            <a:xfrm>
              <a:off x="5158951" y="1905519"/>
              <a:ext cx="6174965" cy="637661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SchedulerFactory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+getScheduler(strategyID: SchedulingStratygeID): ElevatorScheduler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242412C-09FF-40C7-98CE-46B1EA93EB80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V="1">
              <a:off x="5158951" y="2224350"/>
              <a:ext cx="6174965" cy="25068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9950A1-FFCC-4181-AB1F-00D62A8737F8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573164" y="1801948"/>
            <a:ext cx="0" cy="323028"/>
          </a:xfrm>
          <a:prstGeom prst="straightConnector1">
            <a:avLst/>
          </a:prstGeom>
          <a:ln w="349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16A116-B9B9-422E-B831-551CD942C75A}"/>
              </a:ext>
            </a:extLst>
          </p:cNvPr>
          <p:cNvSpPr/>
          <p:nvPr/>
        </p:nvSpPr>
        <p:spPr>
          <a:xfrm>
            <a:off x="3900423" y="5089494"/>
            <a:ext cx="7652820" cy="150955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ThroughputScheduler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-scheduler: ElevatorScheduler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-ResponseTimeScheduler()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+getInstance(): ElevatorScheduler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+selectElevator(manager: ElevatorManager, destination: int, direction: Direction): int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38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65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 해결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562007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7F1A0E-EBA7-48A1-B275-087EB37B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83" y="989349"/>
            <a:ext cx="8428564" cy="29640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B626D5-C398-4A66-929F-0387A9024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9" y="3910948"/>
            <a:ext cx="9032371" cy="27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9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65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 해결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562007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4C7BDE5-16AD-48F3-A55C-800E4B01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8" y="890675"/>
            <a:ext cx="8076138" cy="5238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01077A-1FCA-4A1B-AF1A-8466DFE8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170" y="4660312"/>
            <a:ext cx="5094462" cy="19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59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개념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5794632" cy="870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0D1C6D-8A14-44E7-85E8-FCC4B0287395}"/>
              </a:ext>
            </a:extLst>
          </p:cNvPr>
          <p:cNvSpPr txBox="1"/>
          <p:nvPr/>
        </p:nvSpPr>
        <p:spPr>
          <a:xfrm>
            <a:off x="301368" y="924641"/>
            <a:ext cx="964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팩토리 메서드 패턴은 객체를 생성하는 코드를 별도의 클래스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/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메서드로 분리함으로써 객체 생성 방식의 변화에 대비하는데 유용하다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B9E66-9017-415B-9C6D-4E5CE8CA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56" y="1262646"/>
            <a:ext cx="8184383" cy="51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1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1016" y="6766027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10117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상속을 이용한 팩토리 메소드 패턴의 적용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DD5ABDF-2209-49E9-B981-930AC1C8FA88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9929560" cy="1843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2173EA-0FB4-4118-AF94-3A4D9F55A91D}"/>
              </a:ext>
            </a:extLst>
          </p:cNvPr>
          <p:cNvGrpSpPr/>
          <p:nvPr/>
        </p:nvGrpSpPr>
        <p:grpSpPr>
          <a:xfrm>
            <a:off x="172666" y="2419464"/>
            <a:ext cx="6042326" cy="2149970"/>
            <a:chOff x="553315" y="1881049"/>
            <a:chExt cx="7670750" cy="2991003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841EFC9-C5D1-4FA8-AC66-46C1149845B4}"/>
                </a:ext>
              </a:extLst>
            </p:cNvPr>
            <p:cNvSpPr/>
            <p:nvPr/>
          </p:nvSpPr>
          <p:spPr>
            <a:xfrm>
              <a:off x="557503" y="3362502"/>
              <a:ext cx="7652820" cy="1509550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ElevatorManagerWithThroughputScheduling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+ElevatorManagerWithThroughputScheduling(controllerCount: int)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#getScheduler(): ElevatorScheduler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9727C8C-142E-4A48-A45D-809E11327019}"/>
                </a:ext>
              </a:extLst>
            </p:cNvPr>
            <p:cNvCxnSpPr>
              <a:cxnSpLocks/>
            </p:cNvCxnSpPr>
            <p:nvPr/>
          </p:nvCxnSpPr>
          <p:spPr>
            <a:xfrm>
              <a:off x="553315" y="3776624"/>
              <a:ext cx="7652821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C3F6CE3-FD7D-47B0-87E1-DCFF43C60387}"/>
                </a:ext>
              </a:extLst>
            </p:cNvPr>
            <p:cNvCxnSpPr>
              <a:cxnSpLocks/>
            </p:cNvCxnSpPr>
            <p:nvPr/>
          </p:nvCxnSpPr>
          <p:spPr>
            <a:xfrm>
              <a:off x="571244" y="4040103"/>
              <a:ext cx="7652821" cy="35969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039215F2-9EC9-429B-8B8C-CA8EA43E821D}"/>
                </a:ext>
              </a:extLst>
            </p:cNvPr>
            <p:cNvCxnSpPr>
              <a:cxnSpLocks/>
            </p:cNvCxnSpPr>
            <p:nvPr/>
          </p:nvCxnSpPr>
          <p:spPr>
            <a:xfrm>
              <a:off x="5294819" y="1881049"/>
              <a:ext cx="0" cy="1404280"/>
            </a:xfrm>
            <a:prstGeom prst="straightConnector1">
              <a:avLst/>
            </a:prstGeom>
            <a:ln w="34925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9C3B58-26E1-42F2-8F0D-811B0D0AED2B}"/>
              </a:ext>
            </a:extLst>
          </p:cNvPr>
          <p:cNvCxnSpPr>
            <a:cxnSpLocks/>
          </p:cNvCxnSpPr>
          <p:nvPr/>
        </p:nvCxnSpPr>
        <p:spPr>
          <a:xfrm>
            <a:off x="7404847" y="2474735"/>
            <a:ext cx="0" cy="954265"/>
          </a:xfrm>
          <a:prstGeom prst="straightConnector1">
            <a:avLst/>
          </a:prstGeom>
          <a:ln w="349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1937BB-FA04-4CF8-871F-35F1982A51C3}"/>
              </a:ext>
            </a:extLst>
          </p:cNvPr>
          <p:cNvGrpSpPr/>
          <p:nvPr/>
        </p:nvGrpSpPr>
        <p:grpSpPr>
          <a:xfrm>
            <a:off x="2986208" y="892631"/>
            <a:ext cx="5784604" cy="1491109"/>
            <a:chOff x="3275505" y="1197096"/>
            <a:chExt cx="5472986" cy="10262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E61B46-3EF3-41AE-B0CF-DD93473EF19A}"/>
                </a:ext>
              </a:extLst>
            </p:cNvPr>
            <p:cNvSpPr/>
            <p:nvPr/>
          </p:nvSpPr>
          <p:spPr>
            <a:xfrm>
              <a:off x="3307984" y="1197096"/>
              <a:ext cx="5440507" cy="102627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ElevatorManager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+ElevatorManager(controllerCount: int)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+requestElevator(destination: int, direction: Direction): void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#getScheduler():</a:t>
              </a:r>
              <a:r>
                <a:rPr lang="ko-KR" altLang="en-US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ElevatorScheduler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989E38E-62FD-4B57-A76D-6B04ED759773}"/>
                </a:ext>
              </a:extLst>
            </p:cNvPr>
            <p:cNvCxnSpPr>
              <a:cxnSpLocks/>
            </p:cNvCxnSpPr>
            <p:nvPr/>
          </p:nvCxnSpPr>
          <p:spPr>
            <a:xfrm>
              <a:off x="3275505" y="1530325"/>
              <a:ext cx="5472986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BDA0DEF-14FE-40A2-8381-05D95C7A1B2B}"/>
                </a:ext>
              </a:extLst>
            </p:cNvPr>
            <p:cNvCxnSpPr>
              <a:cxnSpLocks/>
            </p:cNvCxnSpPr>
            <p:nvPr/>
          </p:nvCxnSpPr>
          <p:spPr>
            <a:xfrm>
              <a:off x="3307984" y="1622454"/>
              <a:ext cx="5440507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CD02590-B440-4717-A1C4-6A2F7D44824D}"/>
              </a:ext>
            </a:extLst>
          </p:cNvPr>
          <p:cNvGrpSpPr/>
          <p:nvPr/>
        </p:nvGrpSpPr>
        <p:grpSpPr>
          <a:xfrm>
            <a:off x="545660" y="2411476"/>
            <a:ext cx="6343508" cy="3779394"/>
            <a:chOff x="553315" y="-385779"/>
            <a:chExt cx="8053101" cy="52578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892B069-07AE-49F6-8255-01CD6694DF9B}"/>
                </a:ext>
              </a:extLst>
            </p:cNvPr>
            <p:cNvSpPr/>
            <p:nvPr/>
          </p:nvSpPr>
          <p:spPr>
            <a:xfrm>
              <a:off x="557502" y="3362502"/>
              <a:ext cx="8048914" cy="1509550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ElevatorManagerWithResponseTimeScheduling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+ElevatorManagerWithResponseTimeScheduling(controllerCount: int)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#getScheduler(): ElevatorScheduler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3D3D706-B904-4BB3-91A5-83DD69F7C97C}"/>
                </a:ext>
              </a:extLst>
            </p:cNvPr>
            <p:cNvCxnSpPr>
              <a:cxnSpLocks/>
            </p:cNvCxnSpPr>
            <p:nvPr/>
          </p:nvCxnSpPr>
          <p:spPr>
            <a:xfrm>
              <a:off x="553315" y="3776624"/>
              <a:ext cx="8053101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8C390CA-5E6C-4AB0-BADC-0715C33828EB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571244" y="4040103"/>
              <a:ext cx="8035172" cy="77175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4F1792E-6DF1-4F85-B317-E784C687CA3B}"/>
                </a:ext>
              </a:extLst>
            </p:cNvPr>
            <p:cNvCxnSpPr>
              <a:cxnSpLocks/>
            </p:cNvCxnSpPr>
            <p:nvPr/>
          </p:nvCxnSpPr>
          <p:spPr>
            <a:xfrm>
              <a:off x="7871172" y="-385779"/>
              <a:ext cx="0" cy="3671108"/>
            </a:xfrm>
            <a:prstGeom prst="straightConnector1">
              <a:avLst/>
            </a:prstGeom>
            <a:ln w="34925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AB8FAA-3FE3-47A7-8F78-5FE4CD720C94}"/>
              </a:ext>
            </a:extLst>
          </p:cNvPr>
          <p:cNvGrpSpPr/>
          <p:nvPr/>
        </p:nvGrpSpPr>
        <p:grpSpPr>
          <a:xfrm>
            <a:off x="6401485" y="3445756"/>
            <a:ext cx="5691338" cy="1085083"/>
            <a:chOff x="553315" y="3362502"/>
            <a:chExt cx="7304178" cy="15095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B126B4E-F212-4839-8DA5-0C3D1FBE9E2E}"/>
                </a:ext>
              </a:extLst>
            </p:cNvPr>
            <p:cNvSpPr/>
            <p:nvPr/>
          </p:nvSpPr>
          <p:spPr>
            <a:xfrm>
              <a:off x="557502" y="3362502"/>
              <a:ext cx="7299991" cy="1509550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ElevatorManagerWithDynamicScheduling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+ElevatorManagerWithDynamicScheduling(controllerCount: int)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#getScheduler(): ElevatorScheduler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E8E9F04-18D9-4660-AB49-44F2897C547C}"/>
                </a:ext>
              </a:extLst>
            </p:cNvPr>
            <p:cNvCxnSpPr>
              <a:cxnSpLocks/>
            </p:cNvCxnSpPr>
            <p:nvPr/>
          </p:nvCxnSpPr>
          <p:spPr>
            <a:xfrm>
              <a:off x="553315" y="3776624"/>
              <a:ext cx="7304178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96826AB-5C75-4121-9372-AFB047A6C843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>
              <a:off x="571244" y="4040103"/>
              <a:ext cx="7286249" cy="77175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19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9474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상속을 이용한 팩토리 메서드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9342964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4E34B6A-867A-4FDE-8367-AC3709DD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78" y="1149724"/>
            <a:ext cx="8930043" cy="50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4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9474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상속을 이용한 팩토리 메서드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9342964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B36826B-3738-421F-AEDA-433B03BF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28" y="989349"/>
            <a:ext cx="5162852" cy="29615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7057A9-580D-48CE-AA94-2722553EA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8" y="4145689"/>
            <a:ext cx="6473107" cy="2214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618561-9F6F-4D94-8FC4-AF625A188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259" y="989349"/>
            <a:ext cx="6307809" cy="26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791252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5056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505651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007194-4988-4367-AF21-A2C4219BF639}"/>
              </a:ext>
            </a:extLst>
          </p:cNvPr>
          <p:cNvGrpSpPr/>
          <p:nvPr/>
        </p:nvGrpSpPr>
        <p:grpSpPr>
          <a:xfrm>
            <a:off x="3494290" y="2349652"/>
            <a:ext cx="1258205" cy="905831"/>
            <a:chOff x="1763964" y="2191300"/>
            <a:chExt cx="1258205" cy="905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178431-3FCE-433B-B24F-88137BDE0DC7}"/>
                </a:ext>
              </a:extLst>
            </p:cNvPr>
            <p:cNvSpPr/>
            <p:nvPr/>
          </p:nvSpPr>
          <p:spPr>
            <a:xfrm>
              <a:off x="1819475" y="2191300"/>
              <a:ext cx="1202694" cy="905831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Product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4DF2947-F490-4685-8C98-9CC64D99A67A}"/>
                </a:ext>
              </a:extLst>
            </p:cNvPr>
            <p:cNvCxnSpPr>
              <a:cxnSpLocks/>
            </p:cNvCxnSpPr>
            <p:nvPr/>
          </p:nvCxnSpPr>
          <p:spPr>
            <a:xfrm>
              <a:off x="1799299" y="2496675"/>
              <a:ext cx="1202694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B6E552-C5EA-495A-BC7F-C45F52106B82}"/>
                </a:ext>
              </a:extLst>
            </p:cNvPr>
            <p:cNvCxnSpPr>
              <a:cxnSpLocks/>
            </p:cNvCxnSpPr>
            <p:nvPr/>
          </p:nvCxnSpPr>
          <p:spPr>
            <a:xfrm>
              <a:off x="1763964" y="2706076"/>
              <a:ext cx="1238029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E2F1FC1-D2B3-4F67-825A-E9B581E6AAF0}"/>
              </a:ext>
            </a:extLst>
          </p:cNvPr>
          <p:cNvGrpSpPr/>
          <p:nvPr/>
        </p:nvGrpSpPr>
        <p:grpSpPr>
          <a:xfrm>
            <a:off x="6719202" y="2161928"/>
            <a:ext cx="2202798" cy="1246926"/>
            <a:chOff x="5440206" y="2190998"/>
            <a:chExt cx="2202798" cy="124692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ED87612-C7A8-4AE4-8422-5B7E5219A1FB}"/>
                </a:ext>
              </a:extLst>
            </p:cNvPr>
            <p:cNvSpPr/>
            <p:nvPr/>
          </p:nvSpPr>
          <p:spPr>
            <a:xfrm>
              <a:off x="5440206" y="2190998"/>
              <a:ext cx="2202798" cy="1246926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Creator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+anOperation()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+factoryMethod(): Product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B621B7-24C0-43D5-9D66-2B6648E94ED1}"/>
                </a:ext>
              </a:extLst>
            </p:cNvPr>
            <p:cNvCxnSpPr>
              <a:cxnSpLocks/>
            </p:cNvCxnSpPr>
            <p:nvPr/>
          </p:nvCxnSpPr>
          <p:spPr>
            <a:xfrm>
              <a:off x="5440206" y="2706076"/>
              <a:ext cx="2202798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4140C12-DA0B-4B1C-B06B-0DB7689397A6}"/>
                </a:ext>
              </a:extLst>
            </p:cNvPr>
            <p:cNvCxnSpPr>
              <a:cxnSpLocks/>
              <a:stCxn id="38" idx="1"/>
              <a:endCxn id="38" idx="3"/>
            </p:cNvCxnSpPr>
            <p:nvPr/>
          </p:nvCxnSpPr>
          <p:spPr>
            <a:xfrm>
              <a:off x="5440206" y="2814461"/>
              <a:ext cx="2202798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3E15CE-DCC6-4E3F-8C5B-3CB7E6FEFA80}"/>
              </a:ext>
            </a:extLst>
          </p:cNvPr>
          <p:cNvGrpSpPr/>
          <p:nvPr/>
        </p:nvGrpSpPr>
        <p:grpSpPr>
          <a:xfrm>
            <a:off x="6631969" y="4294827"/>
            <a:ext cx="2377263" cy="964351"/>
            <a:chOff x="6024865" y="4435810"/>
            <a:chExt cx="2377263" cy="96435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F37BBB-81B2-4C98-8A72-9CDAEEF891E6}"/>
                </a:ext>
              </a:extLst>
            </p:cNvPr>
            <p:cNvSpPr/>
            <p:nvPr/>
          </p:nvSpPr>
          <p:spPr>
            <a:xfrm>
              <a:off x="6024865" y="4435810"/>
              <a:ext cx="2377263" cy="964351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ConcreteCreator</a:t>
              </a:r>
            </a:p>
            <a:p>
              <a:endPara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 factoryMethod(): Product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226CA0A-8403-4081-A206-62F09C0DA614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V="1">
              <a:off x="6096000" y="4917986"/>
              <a:ext cx="2306128" cy="21052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5DE4958-8065-479D-890C-9EFB6EACC39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865" y="5051340"/>
              <a:ext cx="2377263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E2E747-F01A-417D-8A86-1FD9090B10EF}"/>
              </a:ext>
            </a:extLst>
          </p:cNvPr>
          <p:cNvCxnSpPr>
            <a:cxnSpLocks/>
            <a:stCxn id="53" idx="1"/>
            <a:endCxn id="45" idx="3"/>
          </p:cNvCxnSpPr>
          <p:nvPr/>
        </p:nvCxnSpPr>
        <p:spPr>
          <a:xfrm flipH="1">
            <a:off x="4990565" y="4777003"/>
            <a:ext cx="1641404" cy="10526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A4D3D4-ABD8-49ED-9578-2351C2F5E02C}"/>
              </a:ext>
            </a:extLst>
          </p:cNvPr>
          <p:cNvCxnSpPr>
            <a:cxnSpLocks/>
            <a:stCxn id="53" idx="0"/>
            <a:endCxn id="38" idx="2"/>
          </p:cNvCxnSpPr>
          <p:nvPr/>
        </p:nvCxnSpPr>
        <p:spPr>
          <a:xfrm flipV="1">
            <a:off x="7820601" y="3408854"/>
            <a:ext cx="0" cy="885973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607AA82-0353-426B-8394-C020D5FC8D78}"/>
              </a:ext>
            </a:extLst>
          </p:cNvPr>
          <p:cNvSpPr/>
          <p:nvPr/>
        </p:nvSpPr>
        <p:spPr>
          <a:xfrm>
            <a:off x="248587" y="1264191"/>
            <a:ext cx="11508423" cy="4793639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DD585D0-1BD5-4381-ACD2-181ADCFC98DE}"/>
              </a:ext>
            </a:extLst>
          </p:cNvPr>
          <p:cNvCxnSpPr>
            <a:cxnSpLocks/>
          </p:cNvCxnSpPr>
          <p:nvPr/>
        </p:nvCxnSpPr>
        <p:spPr>
          <a:xfrm flipV="1">
            <a:off x="2771858" y="1689901"/>
            <a:ext cx="6446157" cy="201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927CF8-7385-4D81-94ED-FB353F5BC288}"/>
              </a:ext>
            </a:extLst>
          </p:cNvPr>
          <p:cNvSpPr txBox="1"/>
          <p:nvPr/>
        </p:nvSpPr>
        <p:spPr>
          <a:xfrm>
            <a:off x="5178615" y="1283599"/>
            <a:ext cx="203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Factory Method Pattern</a:t>
            </a:r>
            <a:endParaRPr lang="ko-KR" altLang="en-US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7590EB-6257-4D49-B35A-74A9CF4E5477}"/>
              </a:ext>
            </a:extLst>
          </p:cNvPr>
          <p:cNvSpPr/>
          <p:nvPr/>
        </p:nvSpPr>
        <p:spPr>
          <a:xfrm>
            <a:off x="3311730" y="4334613"/>
            <a:ext cx="1678835" cy="90583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ConcreteProduct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C1F3D2B-BA5F-44C9-9C72-FFC96F945005}"/>
              </a:ext>
            </a:extLst>
          </p:cNvPr>
          <p:cNvCxnSpPr>
            <a:cxnSpLocks/>
          </p:cNvCxnSpPr>
          <p:nvPr/>
        </p:nvCxnSpPr>
        <p:spPr>
          <a:xfrm>
            <a:off x="3468011" y="4706892"/>
            <a:ext cx="167883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F3EB3C2-3778-4D8E-8C76-72E70012A885}"/>
              </a:ext>
            </a:extLst>
          </p:cNvPr>
          <p:cNvCxnSpPr>
            <a:cxnSpLocks/>
          </p:cNvCxnSpPr>
          <p:nvPr/>
        </p:nvCxnSpPr>
        <p:spPr>
          <a:xfrm>
            <a:off x="3432676" y="4830028"/>
            <a:ext cx="171416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15707EC-BAE6-4D65-92A5-020E714AB72A}"/>
              </a:ext>
            </a:extLst>
          </p:cNvPr>
          <p:cNvCxnSpPr>
            <a:cxnSpLocks/>
            <a:stCxn id="38" idx="1"/>
            <a:endCxn id="29" idx="3"/>
          </p:cNvCxnSpPr>
          <p:nvPr/>
        </p:nvCxnSpPr>
        <p:spPr>
          <a:xfrm flipH="1">
            <a:off x="4752495" y="2785391"/>
            <a:ext cx="1966707" cy="17177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C18451E-B743-4A1E-8438-D3C754EAF5E5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4151148" y="3255483"/>
            <a:ext cx="0" cy="1079130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5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5056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DDADE3-B303-4F0E-B4E1-80C0CDC9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09" y="794557"/>
            <a:ext cx="10323881" cy="539788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4BBE8E-9D4F-4F34-9427-E83D38A3E5DD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505651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1016" y="6766027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9812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여러 가지 방식의 엘리베이터 스케줄링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323915-D110-4FBC-840E-74522F89FDDD}"/>
              </a:ext>
            </a:extLst>
          </p:cNvPr>
          <p:cNvSpPr txBox="1"/>
          <p:nvPr/>
        </p:nvSpPr>
        <p:spPr>
          <a:xfrm>
            <a:off x="3847345" y="5353673"/>
            <a:ext cx="533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작업 처리량을 기준으로 한 스케줄링에 따른 엘리베이터 관리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DD5ABDF-2209-49E9-B981-930AC1C8FA88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95717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107EF1-7A7B-4FDA-AFAA-5DA40AD8A8FA}"/>
              </a:ext>
            </a:extLst>
          </p:cNvPr>
          <p:cNvSpPr/>
          <p:nvPr/>
        </p:nvSpPr>
        <p:spPr>
          <a:xfrm>
            <a:off x="456351" y="1677985"/>
            <a:ext cx="5440507" cy="102627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ElevatorManager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+ElevatorManager(controllerCount: int)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+requestElevator(destination: int, direction: Direction): void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85B40F1-AEBF-499F-A7AF-DB679D14903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132551" y="2222945"/>
            <a:ext cx="2100840" cy="16062"/>
          </a:xfrm>
          <a:prstGeom prst="straightConnector1">
            <a:avLst/>
          </a:prstGeom>
          <a:ln w="47625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AD1FB-A538-42BB-9A16-31204A3E469C}"/>
              </a:ext>
            </a:extLst>
          </p:cNvPr>
          <p:cNvCxnSpPr>
            <a:cxnSpLocks/>
          </p:cNvCxnSpPr>
          <p:nvPr/>
        </p:nvCxnSpPr>
        <p:spPr>
          <a:xfrm>
            <a:off x="423872" y="2011214"/>
            <a:ext cx="5472986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7CA795B-3EBF-456E-A6DD-85240B863C49}"/>
              </a:ext>
            </a:extLst>
          </p:cNvPr>
          <p:cNvCxnSpPr>
            <a:cxnSpLocks/>
          </p:cNvCxnSpPr>
          <p:nvPr/>
        </p:nvCxnSpPr>
        <p:spPr>
          <a:xfrm>
            <a:off x="456351" y="2175059"/>
            <a:ext cx="5440507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552848-38A0-47A2-AD0A-76640B695647}"/>
              </a:ext>
            </a:extLst>
          </p:cNvPr>
          <p:cNvSpPr/>
          <p:nvPr/>
        </p:nvSpPr>
        <p:spPr>
          <a:xfrm>
            <a:off x="8233391" y="1523784"/>
            <a:ext cx="3414848" cy="143044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ElevatorController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-id: int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-curFloor: int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+ElevatorController(id: int)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+gotoFloor(destination: int): void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74CCC52-CB57-4DD2-BCBF-5B647D91DA71}"/>
              </a:ext>
            </a:extLst>
          </p:cNvPr>
          <p:cNvCxnSpPr>
            <a:cxnSpLocks/>
          </p:cNvCxnSpPr>
          <p:nvPr/>
        </p:nvCxnSpPr>
        <p:spPr>
          <a:xfrm>
            <a:off x="8233391" y="1900583"/>
            <a:ext cx="341484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255935-0317-4386-9054-8277DEA49A12}"/>
              </a:ext>
            </a:extLst>
          </p:cNvPr>
          <p:cNvCxnSpPr>
            <a:cxnSpLocks/>
          </p:cNvCxnSpPr>
          <p:nvPr/>
        </p:nvCxnSpPr>
        <p:spPr>
          <a:xfrm>
            <a:off x="8233391" y="2387985"/>
            <a:ext cx="341484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3AD52D-C19A-42B9-9834-8C53CC4FAE47}"/>
              </a:ext>
            </a:extLst>
          </p:cNvPr>
          <p:cNvSpPr txBox="1"/>
          <p:nvPr/>
        </p:nvSpPr>
        <p:spPr>
          <a:xfrm>
            <a:off x="7182971" y="228674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-controllers</a:t>
            </a:r>
            <a:endParaRPr lang="ko-KR" altLang="en-US" sz="12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D985CD-2459-4085-8DDC-2C4571F8B140}"/>
              </a:ext>
            </a:extLst>
          </p:cNvPr>
          <p:cNvSpPr txBox="1"/>
          <p:nvPr/>
        </p:nvSpPr>
        <p:spPr>
          <a:xfrm>
            <a:off x="7730337" y="174450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1..*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41EFC9-C5D1-4FA8-AC66-46C1149845B4}"/>
              </a:ext>
            </a:extLst>
          </p:cNvPr>
          <p:cNvSpPr/>
          <p:nvPr/>
        </p:nvSpPr>
        <p:spPr>
          <a:xfrm>
            <a:off x="2070447" y="4258461"/>
            <a:ext cx="7652821" cy="8097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ThroughputScheduler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+selectElevator(manager: ElevatorManager, destination: int, direction: Direction): int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727C8C-142E-4A48-A45D-809E11327019}"/>
              </a:ext>
            </a:extLst>
          </p:cNvPr>
          <p:cNvCxnSpPr>
            <a:cxnSpLocks/>
          </p:cNvCxnSpPr>
          <p:nvPr/>
        </p:nvCxnSpPr>
        <p:spPr>
          <a:xfrm>
            <a:off x="2070447" y="4564024"/>
            <a:ext cx="765282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C3F6CE3-FD7D-47B0-87E1-DCFF43C60387}"/>
              </a:ext>
            </a:extLst>
          </p:cNvPr>
          <p:cNvCxnSpPr>
            <a:cxnSpLocks/>
          </p:cNvCxnSpPr>
          <p:nvPr/>
        </p:nvCxnSpPr>
        <p:spPr>
          <a:xfrm>
            <a:off x="2070447" y="4740207"/>
            <a:ext cx="760225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5FB448B-5EBD-4C95-8433-B25A9462BABD}"/>
              </a:ext>
            </a:extLst>
          </p:cNvPr>
          <p:cNvSpPr txBox="1"/>
          <p:nvPr/>
        </p:nvSpPr>
        <p:spPr>
          <a:xfrm>
            <a:off x="4774250" y="3485318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-scheduler</a:t>
            </a:r>
            <a:endParaRPr lang="ko-KR" altLang="en-US" sz="12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39215F2-9EC9-429B-8B8C-CA8EA43E821D}"/>
              </a:ext>
            </a:extLst>
          </p:cNvPr>
          <p:cNvCxnSpPr>
            <a:cxnSpLocks/>
          </p:cNvCxnSpPr>
          <p:nvPr/>
        </p:nvCxnSpPr>
        <p:spPr>
          <a:xfrm>
            <a:off x="3130193" y="3003842"/>
            <a:ext cx="2572048" cy="1150542"/>
          </a:xfrm>
          <a:prstGeom prst="straightConnector1">
            <a:avLst/>
          </a:prstGeom>
          <a:ln w="47625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5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458C53-B988-44DA-8087-B4F121B05949}"/>
              </a:ext>
            </a:extLst>
          </p:cNvPr>
          <p:cNvSpPr/>
          <p:nvPr/>
        </p:nvSpPr>
        <p:spPr>
          <a:xfrm>
            <a:off x="650720" y="395033"/>
            <a:ext cx="10827026" cy="583095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228600" dist="228600" dir="69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3B9FAF23-DE53-45F2-BF0A-7D76C4A186F5}"/>
              </a:ext>
            </a:extLst>
          </p:cNvPr>
          <p:cNvSpPr/>
          <p:nvPr/>
        </p:nvSpPr>
        <p:spPr>
          <a:xfrm rot="19211405">
            <a:off x="3027027" y="1203299"/>
            <a:ext cx="2550536" cy="1093084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F06912C8-CF62-407F-A702-68071BE0C840}"/>
              </a:ext>
            </a:extLst>
          </p:cNvPr>
          <p:cNvSpPr/>
          <p:nvPr/>
        </p:nvSpPr>
        <p:spPr>
          <a:xfrm rot="8277365">
            <a:off x="2757952" y="2732177"/>
            <a:ext cx="4441497" cy="1208936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40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저장 데이터 7">
            <a:extLst>
              <a:ext uri="{FF2B5EF4-FFF2-40B4-BE49-F238E27FC236}">
                <a16:creationId xmlns:a16="http://schemas.microsoft.com/office/drawing/2014/main" id="{DA537004-6A75-4398-9792-BB361FEFDA27}"/>
              </a:ext>
            </a:extLst>
          </p:cNvPr>
          <p:cNvSpPr/>
          <p:nvPr/>
        </p:nvSpPr>
        <p:spPr>
          <a:xfrm rot="13464908">
            <a:off x="1083916" y="2778905"/>
            <a:ext cx="2236384" cy="738861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7D4986AF-7E98-440C-90CE-A89E8E591AE7}"/>
              </a:ext>
            </a:extLst>
          </p:cNvPr>
          <p:cNvSpPr/>
          <p:nvPr/>
        </p:nvSpPr>
        <p:spPr>
          <a:xfrm rot="13464908">
            <a:off x="6964740" y="2535459"/>
            <a:ext cx="2862527" cy="8779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9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60528D3A-DEB6-40F9-B893-BC1811B1F7C2}"/>
              </a:ext>
            </a:extLst>
          </p:cNvPr>
          <p:cNvSpPr/>
          <p:nvPr/>
        </p:nvSpPr>
        <p:spPr>
          <a:xfrm rot="19122361">
            <a:off x="5296694" y="4020153"/>
            <a:ext cx="2404505" cy="673618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저장 데이터 10">
            <a:extLst>
              <a:ext uri="{FF2B5EF4-FFF2-40B4-BE49-F238E27FC236}">
                <a16:creationId xmlns:a16="http://schemas.microsoft.com/office/drawing/2014/main" id="{E67F9368-099C-4D5B-9EB4-187B0F8387E5}"/>
              </a:ext>
            </a:extLst>
          </p:cNvPr>
          <p:cNvSpPr/>
          <p:nvPr/>
        </p:nvSpPr>
        <p:spPr>
          <a:xfrm rot="2934870">
            <a:off x="6558871" y="4148848"/>
            <a:ext cx="2772857" cy="8444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저장 데이터 11">
            <a:extLst>
              <a:ext uri="{FF2B5EF4-FFF2-40B4-BE49-F238E27FC236}">
                <a16:creationId xmlns:a16="http://schemas.microsoft.com/office/drawing/2014/main" id="{98B2C256-99B0-4366-82AC-4CBEE711840E}"/>
              </a:ext>
            </a:extLst>
          </p:cNvPr>
          <p:cNvSpPr/>
          <p:nvPr/>
        </p:nvSpPr>
        <p:spPr>
          <a:xfrm rot="19500930">
            <a:off x="8699172" y="4583120"/>
            <a:ext cx="2207456" cy="530649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F2B9F-9B37-4D06-9C37-8D3C0D676B62}"/>
              </a:ext>
            </a:extLst>
          </p:cNvPr>
          <p:cNvSpPr txBox="1"/>
          <p:nvPr/>
        </p:nvSpPr>
        <p:spPr>
          <a:xfrm>
            <a:off x="2972749" y="2736608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B80B5-AC0A-4D86-A453-D865A4D04053}"/>
              </a:ext>
            </a:extLst>
          </p:cNvPr>
          <p:cNvSpPr txBox="1"/>
          <p:nvPr/>
        </p:nvSpPr>
        <p:spPr>
          <a:xfrm>
            <a:off x="4412853" y="2736607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2882A2-1817-4917-8DF4-126DC0DCAB9B}"/>
              </a:ext>
            </a:extLst>
          </p:cNvPr>
          <p:cNvSpPr txBox="1"/>
          <p:nvPr/>
        </p:nvSpPr>
        <p:spPr>
          <a:xfrm>
            <a:off x="5759761" y="2730805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74061-4525-4962-B8D5-E527FB5242BE}"/>
              </a:ext>
            </a:extLst>
          </p:cNvPr>
          <p:cNvSpPr txBox="1"/>
          <p:nvPr/>
        </p:nvSpPr>
        <p:spPr>
          <a:xfrm>
            <a:off x="7115393" y="2730804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B9624-FD7C-4B43-802D-DB3FE5FF228F}"/>
              </a:ext>
            </a:extLst>
          </p:cNvPr>
          <p:cNvSpPr txBox="1"/>
          <p:nvPr/>
        </p:nvSpPr>
        <p:spPr>
          <a:xfrm>
            <a:off x="8375249" y="2723674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rial Rounded MT Bold" panose="020F0704030504030204" pitchFamily="34" charset="0"/>
                <a:ea typeface="Sandoll 시네마극장" panose="020B0600000101010101" pitchFamily="34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47445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562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엘리베이터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562007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3AA616E-396F-4DD5-A068-17691B1D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25" y="891297"/>
            <a:ext cx="5456007" cy="3027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52F427-77A2-46CD-AE28-B1F4A6A0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1" y="891297"/>
            <a:ext cx="6307991" cy="4212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24EC80-0CA9-4844-9394-0B5F7ADFE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67" y="5288121"/>
            <a:ext cx="10188351" cy="135716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73FE8D8-7D74-4EAF-8524-9E67E0C6049A}"/>
              </a:ext>
            </a:extLst>
          </p:cNvPr>
          <p:cNvCxnSpPr/>
          <p:nvPr/>
        </p:nvCxnSpPr>
        <p:spPr>
          <a:xfrm>
            <a:off x="301367" y="5103440"/>
            <a:ext cx="114478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980BE2-584C-4977-854E-5739137B6FB0}"/>
              </a:ext>
            </a:extLst>
          </p:cNvPr>
          <p:cNvCxnSpPr/>
          <p:nvPr/>
        </p:nvCxnSpPr>
        <p:spPr>
          <a:xfrm>
            <a:off x="6473154" y="891297"/>
            <a:ext cx="43185" cy="42121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2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2020" y="-1"/>
            <a:ext cx="2498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225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-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08393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F8E798C-F978-4C03-9327-0C08596AF057}"/>
              </a:ext>
            </a:extLst>
          </p:cNvPr>
          <p:cNvSpPr txBox="1"/>
          <p:nvPr/>
        </p:nvSpPr>
        <p:spPr>
          <a:xfrm>
            <a:off x="884600" y="2551837"/>
            <a:ext cx="1042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만약 다른 스케줄링 전략을 사용해야 한다면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? Ex)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사용자의 대기 시간을 최소화 하는 엘리베이터 선택 전략을 사용해야 한다면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?</a:t>
            </a:r>
          </a:p>
          <a:p>
            <a:pPr marL="457200" indent="-4572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프로그램 실행 중에 스케줄링 전략을 변경해야 한다면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02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65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 해결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562007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B4224B6-5092-44CD-967F-7D8A0C45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64" y="989349"/>
            <a:ext cx="7142271" cy="53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65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 해결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562007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93396BD-1AEE-4378-A935-68A03D0A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70" y="4233960"/>
            <a:ext cx="10876510" cy="16031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845F5A-BE88-41E7-979A-D23B352A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19" y="2611922"/>
            <a:ext cx="10954882" cy="13884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E389B7-EB4C-4B1B-A98A-34A4A169A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05" y="1070601"/>
            <a:ext cx="10775614" cy="15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4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1016" y="6766027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99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스트래티지 패턴을 활용한 스케줄링 전략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DD5ABDF-2209-49E9-B981-930AC1C8FA88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95717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107EF1-7A7B-4FDA-AFAA-5DA40AD8A8FA}"/>
              </a:ext>
            </a:extLst>
          </p:cNvPr>
          <p:cNvSpPr/>
          <p:nvPr/>
        </p:nvSpPr>
        <p:spPr>
          <a:xfrm>
            <a:off x="543761" y="1059153"/>
            <a:ext cx="5440507" cy="102627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ElevatorManager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+ElevatorManager(controllerCount: int)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+requestElevator(destination: int, direction: Direction): void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85B40F1-AEBF-499F-A7AF-DB679D14903C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3264015" y="2085425"/>
            <a:ext cx="2101615" cy="307101"/>
          </a:xfrm>
          <a:prstGeom prst="straightConnector1">
            <a:avLst/>
          </a:prstGeom>
          <a:ln w="476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AD1FB-A538-42BB-9A16-31204A3E469C}"/>
              </a:ext>
            </a:extLst>
          </p:cNvPr>
          <p:cNvCxnSpPr>
            <a:cxnSpLocks/>
          </p:cNvCxnSpPr>
          <p:nvPr/>
        </p:nvCxnSpPr>
        <p:spPr>
          <a:xfrm>
            <a:off x="511282" y="1392382"/>
            <a:ext cx="5472986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7CA795B-3EBF-456E-A6DD-85240B863C49}"/>
              </a:ext>
            </a:extLst>
          </p:cNvPr>
          <p:cNvCxnSpPr>
            <a:cxnSpLocks/>
          </p:cNvCxnSpPr>
          <p:nvPr/>
        </p:nvCxnSpPr>
        <p:spPr>
          <a:xfrm>
            <a:off x="543761" y="1556227"/>
            <a:ext cx="5440507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552848-38A0-47A2-AD0A-76640B695647}"/>
              </a:ext>
            </a:extLst>
          </p:cNvPr>
          <p:cNvSpPr/>
          <p:nvPr/>
        </p:nvSpPr>
        <p:spPr>
          <a:xfrm>
            <a:off x="3264015" y="2559242"/>
            <a:ext cx="7529084" cy="91652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&lt;&lt;interface&gt;&gt;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ElevatorScheduler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+selectElevator(manager: ElevatorManager, destination: int, direction: Direction):int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74CCC52-CB57-4DD2-BCBF-5B647D91DA71}"/>
              </a:ext>
            </a:extLst>
          </p:cNvPr>
          <p:cNvCxnSpPr>
            <a:cxnSpLocks/>
          </p:cNvCxnSpPr>
          <p:nvPr/>
        </p:nvCxnSpPr>
        <p:spPr>
          <a:xfrm>
            <a:off x="3264015" y="3164752"/>
            <a:ext cx="752908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41EFC9-C5D1-4FA8-AC66-46C1149845B4}"/>
              </a:ext>
            </a:extLst>
          </p:cNvPr>
          <p:cNvSpPr/>
          <p:nvPr/>
        </p:nvSpPr>
        <p:spPr>
          <a:xfrm>
            <a:off x="543761" y="4290696"/>
            <a:ext cx="7652821" cy="8097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ThroughputScheduler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+selectElevator(manager: ElevatorManager, destination: int, direction: Direction): int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727C8C-142E-4A48-A45D-809E11327019}"/>
              </a:ext>
            </a:extLst>
          </p:cNvPr>
          <p:cNvCxnSpPr>
            <a:cxnSpLocks/>
          </p:cNvCxnSpPr>
          <p:nvPr/>
        </p:nvCxnSpPr>
        <p:spPr>
          <a:xfrm>
            <a:off x="543761" y="4597797"/>
            <a:ext cx="765282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C3F6CE3-FD7D-47B0-87E1-DCFF43C60387}"/>
              </a:ext>
            </a:extLst>
          </p:cNvPr>
          <p:cNvCxnSpPr>
            <a:cxnSpLocks/>
          </p:cNvCxnSpPr>
          <p:nvPr/>
        </p:nvCxnSpPr>
        <p:spPr>
          <a:xfrm>
            <a:off x="543761" y="4773980"/>
            <a:ext cx="7652821" cy="3596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39215F2-9EC9-429B-8B8C-CA8EA43E821D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4370172" y="3595182"/>
            <a:ext cx="2301418" cy="695514"/>
          </a:xfrm>
          <a:prstGeom prst="straightConnector1">
            <a:avLst/>
          </a:prstGeom>
          <a:ln w="476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161F9F-3A5D-43DD-88AD-A9B685C27B49}"/>
              </a:ext>
            </a:extLst>
          </p:cNvPr>
          <p:cNvSpPr/>
          <p:nvPr/>
        </p:nvSpPr>
        <p:spPr>
          <a:xfrm>
            <a:off x="3900423" y="5321393"/>
            <a:ext cx="7652821" cy="8097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ResponseTimeScheduler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+selectElevator(manager: ElevatorManager, destination: int, direction: Direction): int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92C561B-1BE6-456E-84AD-C2F7720E633D}"/>
              </a:ext>
            </a:extLst>
          </p:cNvPr>
          <p:cNvCxnSpPr>
            <a:cxnSpLocks/>
          </p:cNvCxnSpPr>
          <p:nvPr/>
        </p:nvCxnSpPr>
        <p:spPr>
          <a:xfrm>
            <a:off x="3900423" y="5628494"/>
            <a:ext cx="765282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5073E6-CAAF-4242-91E5-F88CEC43539B}"/>
              </a:ext>
            </a:extLst>
          </p:cNvPr>
          <p:cNvCxnSpPr>
            <a:cxnSpLocks/>
          </p:cNvCxnSpPr>
          <p:nvPr/>
        </p:nvCxnSpPr>
        <p:spPr>
          <a:xfrm>
            <a:off x="3900423" y="5804677"/>
            <a:ext cx="7652821" cy="3596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9C3B58-26E1-42F2-8F0D-811B0D0AED2B}"/>
              </a:ext>
            </a:extLst>
          </p:cNvPr>
          <p:cNvCxnSpPr>
            <a:cxnSpLocks/>
          </p:cNvCxnSpPr>
          <p:nvPr/>
        </p:nvCxnSpPr>
        <p:spPr>
          <a:xfrm>
            <a:off x="7687293" y="3578810"/>
            <a:ext cx="2598218" cy="1697860"/>
          </a:xfrm>
          <a:prstGeom prst="straightConnector1">
            <a:avLst/>
          </a:prstGeom>
          <a:ln w="476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4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1016" y="6766027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28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해결책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DD5ABDF-2209-49E9-B981-930AC1C8FA88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116685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107EF1-7A7B-4FDA-AFAA-5DA40AD8A8FA}"/>
              </a:ext>
            </a:extLst>
          </p:cNvPr>
          <p:cNvSpPr/>
          <p:nvPr/>
        </p:nvSpPr>
        <p:spPr>
          <a:xfrm>
            <a:off x="543761" y="1059153"/>
            <a:ext cx="5440507" cy="102627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ElevatorManager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+ElevatorManager(controllerCount: int)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+requestElevator(destination: int, direction: Direction): void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85B40F1-AEBF-499F-A7AF-DB679D14903C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5984268" y="1572289"/>
            <a:ext cx="796094" cy="325522"/>
          </a:xfrm>
          <a:prstGeom prst="straightConnector1">
            <a:avLst/>
          </a:prstGeom>
          <a:ln w="349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AD1FB-A538-42BB-9A16-31204A3E469C}"/>
              </a:ext>
            </a:extLst>
          </p:cNvPr>
          <p:cNvCxnSpPr>
            <a:cxnSpLocks/>
          </p:cNvCxnSpPr>
          <p:nvPr/>
        </p:nvCxnSpPr>
        <p:spPr>
          <a:xfrm>
            <a:off x="511282" y="1392382"/>
            <a:ext cx="5472986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7CA795B-3EBF-456E-A6DD-85240B863C49}"/>
              </a:ext>
            </a:extLst>
          </p:cNvPr>
          <p:cNvCxnSpPr>
            <a:cxnSpLocks/>
          </p:cNvCxnSpPr>
          <p:nvPr/>
        </p:nvCxnSpPr>
        <p:spPr>
          <a:xfrm>
            <a:off x="543761" y="1556227"/>
            <a:ext cx="5440507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98316D-9094-4D2E-BD77-3E0AC1AEFA47}"/>
              </a:ext>
            </a:extLst>
          </p:cNvPr>
          <p:cNvGrpSpPr/>
          <p:nvPr/>
        </p:nvGrpSpPr>
        <p:grpSpPr>
          <a:xfrm>
            <a:off x="2653511" y="3006114"/>
            <a:ext cx="7529084" cy="916525"/>
            <a:chOff x="3264015" y="2559242"/>
            <a:chExt cx="7529084" cy="9165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6552848-38A0-47A2-AD0A-76640B695647}"/>
                </a:ext>
              </a:extLst>
            </p:cNvPr>
            <p:cNvSpPr/>
            <p:nvPr/>
          </p:nvSpPr>
          <p:spPr>
            <a:xfrm>
              <a:off x="3264015" y="2559242"/>
              <a:ext cx="7529084" cy="916525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&lt;&lt;interface&gt;&gt;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ElevatorScheduler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+selectElevator(manager: ElevatorManager, destination: int, direction: Direction):int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74CCC52-CB57-4DD2-BCBF-5B647D91DA71}"/>
                </a:ext>
              </a:extLst>
            </p:cNvPr>
            <p:cNvCxnSpPr>
              <a:cxnSpLocks/>
            </p:cNvCxnSpPr>
            <p:nvPr/>
          </p:nvCxnSpPr>
          <p:spPr>
            <a:xfrm>
              <a:off x="3264015" y="3164752"/>
              <a:ext cx="7529084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41EFC9-C5D1-4FA8-AC66-46C1149845B4}"/>
              </a:ext>
            </a:extLst>
          </p:cNvPr>
          <p:cNvSpPr/>
          <p:nvPr/>
        </p:nvSpPr>
        <p:spPr>
          <a:xfrm>
            <a:off x="543761" y="4290696"/>
            <a:ext cx="7652821" cy="8097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ThroughputScheduler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+selectElevator(manager: ElevatorManager, destination: int, direction: Direction): int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727C8C-142E-4A48-A45D-809E11327019}"/>
              </a:ext>
            </a:extLst>
          </p:cNvPr>
          <p:cNvCxnSpPr>
            <a:cxnSpLocks/>
          </p:cNvCxnSpPr>
          <p:nvPr/>
        </p:nvCxnSpPr>
        <p:spPr>
          <a:xfrm>
            <a:off x="543761" y="4597797"/>
            <a:ext cx="765282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C3F6CE3-FD7D-47B0-87E1-DCFF43C60387}"/>
              </a:ext>
            </a:extLst>
          </p:cNvPr>
          <p:cNvCxnSpPr>
            <a:cxnSpLocks/>
          </p:cNvCxnSpPr>
          <p:nvPr/>
        </p:nvCxnSpPr>
        <p:spPr>
          <a:xfrm>
            <a:off x="543761" y="4773980"/>
            <a:ext cx="7652821" cy="3596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39215F2-9EC9-429B-8B8C-CA8EA43E821D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4370172" y="3995597"/>
            <a:ext cx="1009459" cy="295099"/>
          </a:xfrm>
          <a:prstGeom prst="straightConnector1">
            <a:avLst/>
          </a:prstGeom>
          <a:ln w="349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161F9F-3A5D-43DD-88AD-A9B685C27B49}"/>
              </a:ext>
            </a:extLst>
          </p:cNvPr>
          <p:cNvSpPr/>
          <p:nvPr/>
        </p:nvSpPr>
        <p:spPr>
          <a:xfrm>
            <a:off x="3900423" y="5321393"/>
            <a:ext cx="7652821" cy="8097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ResponseTimeScheduler</a:t>
            </a:r>
          </a:p>
          <a:p>
            <a:endParaRPr lang="en-US" altLang="ko-KR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+selectElevator(manager: ElevatorManager, destination: int, direction: Direction): int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92C561B-1BE6-456E-84AD-C2F7720E633D}"/>
              </a:ext>
            </a:extLst>
          </p:cNvPr>
          <p:cNvCxnSpPr>
            <a:cxnSpLocks/>
          </p:cNvCxnSpPr>
          <p:nvPr/>
        </p:nvCxnSpPr>
        <p:spPr>
          <a:xfrm>
            <a:off x="3900423" y="5628494"/>
            <a:ext cx="765282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5073E6-CAAF-4242-91E5-F88CEC43539B}"/>
              </a:ext>
            </a:extLst>
          </p:cNvPr>
          <p:cNvCxnSpPr>
            <a:cxnSpLocks/>
          </p:cNvCxnSpPr>
          <p:nvPr/>
        </p:nvCxnSpPr>
        <p:spPr>
          <a:xfrm>
            <a:off x="3900423" y="5804677"/>
            <a:ext cx="7652821" cy="3596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9C3B58-26E1-42F2-8F0D-811B0D0AED2B}"/>
              </a:ext>
            </a:extLst>
          </p:cNvPr>
          <p:cNvCxnSpPr>
            <a:cxnSpLocks/>
          </p:cNvCxnSpPr>
          <p:nvPr/>
        </p:nvCxnSpPr>
        <p:spPr>
          <a:xfrm>
            <a:off x="8436634" y="3977708"/>
            <a:ext cx="1848877" cy="1298962"/>
          </a:xfrm>
          <a:prstGeom prst="straightConnector1">
            <a:avLst/>
          </a:prstGeom>
          <a:ln w="349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6FBF5F-7D4D-4E57-92B4-1FDD5F9E4C57}"/>
              </a:ext>
            </a:extLst>
          </p:cNvPr>
          <p:cNvGrpSpPr/>
          <p:nvPr/>
        </p:nvGrpSpPr>
        <p:grpSpPr>
          <a:xfrm>
            <a:off x="5607115" y="2095488"/>
            <a:ext cx="6174965" cy="637661"/>
            <a:chOff x="5158951" y="1905519"/>
            <a:chExt cx="6174965" cy="63766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FCEC75-55CF-4FE0-8C52-124914B579A4}"/>
                </a:ext>
              </a:extLst>
            </p:cNvPr>
            <p:cNvSpPr/>
            <p:nvPr/>
          </p:nvSpPr>
          <p:spPr>
            <a:xfrm>
              <a:off x="5158951" y="1905519"/>
              <a:ext cx="6174965" cy="637661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SchedulerFactory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+getScheduler(strategyID: SchedulingStratygeID): ElevatorScheduler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242412C-09FF-40C7-98CE-46B1EA93EB80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V="1">
              <a:off x="5158951" y="2224350"/>
              <a:ext cx="6174965" cy="25068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9950A1-FFCC-4181-AB1F-00D62A8737F8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056408" y="2733149"/>
            <a:ext cx="1638190" cy="238039"/>
          </a:xfrm>
          <a:prstGeom prst="straightConnector1">
            <a:avLst/>
          </a:prstGeom>
          <a:ln w="349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2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65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12 Factory Method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 해결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562007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B4F918F-9B4E-4934-BDD5-901669F7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40" y="6408170"/>
            <a:ext cx="6951103" cy="300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7AF3D-AE55-4122-938F-E3F83270F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389" y="928552"/>
            <a:ext cx="7967490" cy="54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Sandoll 스웨거" panose="020B0600000101010101" pitchFamily="34" charset="-127"/>
            <a:ea typeface="Sandoll 스웨거" panose="020B0600000101010101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892</Words>
  <Application>Microsoft Office PowerPoint</Application>
  <PresentationFormat>와이드스크린</PresentationFormat>
  <Paragraphs>162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Sandoll 북 01 Light</vt:lpstr>
      <vt:lpstr>Sandoll 스웨거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37</cp:revision>
  <dcterms:created xsi:type="dcterms:W3CDTF">2019-01-14T06:03:13Z</dcterms:created>
  <dcterms:modified xsi:type="dcterms:W3CDTF">2019-02-07T06:22:12Z</dcterms:modified>
</cp:coreProperties>
</file>