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FF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E9FB"/>
    <a:srgbClr val="FCBAEE"/>
    <a:srgbClr val="F2B4E5"/>
    <a:srgbClr val="D529B0"/>
    <a:srgbClr val="FF0066"/>
    <a:srgbClr val="993300"/>
    <a:srgbClr val="FF9900"/>
    <a:srgbClr val="AB218D"/>
    <a:srgbClr val="80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6" autoAdjust="0"/>
    <p:restoredTop sz="89739" autoAdjust="0"/>
  </p:normalViewPr>
  <p:slideViewPr>
    <p:cSldViewPr snapToGrid="0">
      <p:cViewPr varScale="1">
        <p:scale>
          <a:sx n="64" d="100"/>
          <a:sy n="64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3DD10-1288-414B-B2E8-1E523BD7EB99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73B44-8575-4404-9F7C-179C6F11A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35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416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615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152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782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Open() </a:t>
            </a:r>
            <a:r>
              <a:rPr lang="ko-KR" altLang="en-US" dirty="0"/>
              <a:t>시스템 호출이 일어나면 우선 파일이 이미 다른 프로세스에 의해 사용 중인지 확인하기 위해 범 시스템 오픈 파일 테이블을 검색한다</a:t>
            </a:r>
            <a:r>
              <a:rPr lang="en-US" altLang="ko-KR" dirty="0"/>
              <a:t>. </a:t>
            </a:r>
            <a:r>
              <a:rPr lang="ko-KR" altLang="en-US" dirty="0"/>
              <a:t>사용 중이면 범 시스템 오픈 파일 테이블을 가리키는 프로세스별 오픈 파일 테이블 항목이 생성된다</a:t>
            </a:r>
            <a:r>
              <a:rPr lang="en-US" altLang="ko-KR" dirty="0"/>
              <a:t>. </a:t>
            </a:r>
            <a:r>
              <a:rPr lang="ko-KR" altLang="en-US" dirty="0"/>
              <a:t>만일 오픈 되지 않았다면 주어진 파일 이름을 디렉토리 구조에서 찾는다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후</a:t>
            </a:r>
            <a:r>
              <a:rPr lang="en-US" altLang="ko-KR" dirty="0"/>
              <a:t>, </a:t>
            </a:r>
            <a:r>
              <a:rPr lang="ko-KR" altLang="en-US" dirty="0"/>
              <a:t>범 시스템 오픈 파일 테이블의 항목에 대한 포인터와 몇 개의 다른 필드를 갖는 새로운 항목이 프로세스 별 오픈 파일 테이블 안에 만들어진다</a:t>
            </a:r>
            <a:r>
              <a:rPr lang="en-US" altLang="ko-KR" dirty="0"/>
              <a:t>. </a:t>
            </a:r>
            <a:r>
              <a:rPr lang="ko-KR" altLang="en-US" dirty="0"/>
              <a:t>그 후 모든 파일 연산은 이 포인터를 통해 실행된다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531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503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047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783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30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620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094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EBD01-5BAA-4748-B866-78584B5E0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E08DE3-7FB4-4B66-9E14-2C4DD7FED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98BE41-B766-468C-8368-D7DC4DC4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FAAAAB-C137-4352-AB3B-A5456FA16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32A977-67FA-48A4-9F5D-9F37FCCF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96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2BFE4-30AD-4124-8B48-7F3FC74BF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411758-35B8-4820-AE74-ED65C8103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9429F7-9694-4D39-B27E-89A364E4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D0BA7-9E25-4468-84B5-5AB30C74F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54F661-29BF-43F0-9C96-0F148E51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42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A9A9CC-09D5-4DE7-8A22-61A3BDB31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CD3A6C-E230-4A02-B433-C63F07564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57E174-2B12-4A3A-B0F8-A5841BAA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D412E-F3A5-451E-B876-FB6483B3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B53259-0A95-45A5-936D-7F575EDA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58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8CCBA-D56D-4D20-8A72-1427B326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3B22F6-4A93-40F3-9BB1-AC37CDD9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25255-417D-4790-A946-B93ECAC4A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1CC74-C5C3-44B6-BF53-ADD204AAC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3F66B-804C-4184-8B53-C01893DC8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55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B20C7-674C-472A-8E39-BA34C32EC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EF2648-4F7E-4202-8888-8A51580A1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D4307-C1E8-4797-AD52-96536B8E0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61236-1F8C-4C8E-A4EB-CC03BCDC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CCD43D-5BCD-488F-B05E-F6894F04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27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9A787-2759-42D0-B9BF-21DB21A3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6529E4-C619-43E0-B73A-652F3431B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F45EA1-E986-4CE3-87B6-51EEC0F5B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7849D7-9404-427B-89ED-7AE6A88B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792974-1F67-4DFC-9807-67084002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EF9335-B12D-4280-9916-5A3322B6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58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6BAB-2271-4C74-9BC4-22EB2819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D07ED4-747A-4CBA-8655-A573265DF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DAED48-16A0-4CBD-B607-F4958A7C2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D07C57-139B-4307-BBF4-DC0E99407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B5DD51-781E-47BE-B747-1E13F2750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CE5ED1-B657-4251-89E9-0190554A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7F05E0-E6B0-48D7-AB21-3098A1D09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0453EA-9FE2-4E39-BF08-FA2F2E06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52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CF400-EF60-406C-9F5E-5CC218D51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5FDB07-A5F8-4BDE-AA45-6194E9057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0CFF1A-CF7D-4219-87A0-E3D00D3F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262E59-87C4-4D1C-B698-80DFF76B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34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1FC180-0AB1-4B9B-AEA7-C751068C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36AB50-C0F9-4E1A-8D92-0DBBF178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11163C-A495-41C9-A0A2-8F519B77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13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56F10-352F-4447-A2B2-9EAF4FDA5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90B9C-EFA5-47D5-BCD5-952305E08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BA15E9-34BD-4238-B560-A6402722A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31FF94-8FC8-4F41-890C-3FA57A42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27B5D4-A01F-4C33-B587-C1F156584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BB1D5C-C7D6-4DC9-97B8-BBCE3AFA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52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A44B3-EBA0-4F15-A22F-1C074B26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4FCE1E-B2C6-4E0D-BA1A-941DFF910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95FA64-913C-4DAC-BF79-02AF2FFAF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B908BF-2B38-42B8-9A1F-1B4613FF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32EFBB-8595-4D8C-B5C2-AF00DEB8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477B1A-A497-4285-B5CE-0E9E3E71B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24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BDF513-6139-4D3B-BF5C-F82268E5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00F576-CA71-494B-BF75-E3B0573C8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1B2CBC-2D0E-4E72-B1B7-63E76048B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D729B-79C1-46AE-97C9-645B9D7EFC31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5A12D5-176B-4D6B-A1B3-452F3CF2C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48E4E5-5221-41AF-B2AA-E98F35E1B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3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../../multilevel%20index.p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../../../inode_.PN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209F4-1D5C-4C18-92BF-0D33F0EF5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035" y="274224"/>
            <a:ext cx="11701669" cy="6259098"/>
          </a:xfrm>
          <a:ln w="63500">
            <a:solidFill>
              <a:srgbClr val="FF0066"/>
            </a:solidFill>
          </a:ln>
        </p:spPr>
        <p:txBody>
          <a:bodyPr tIns="0" bIns="1872000">
            <a:normAutofit/>
          </a:bodyPr>
          <a:lstStyle/>
          <a:p>
            <a:r>
              <a:rPr lang="ko-KR" altLang="en-US" sz="72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운영체제</a:t>
            </a:r>
            <a:br>
              <a:rPr lang="en-US" altLang="ko-KR" sz="44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</a:br>
            <a:br>
              <a:rPr lang="en-US" altLang="ko-KR" sz="44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</a:br>
            <a:r>
              <a:rPr lang="ko-KR" altLang="en-US" sz="36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안홍범</a:t>
            </a:r>
            <a:endParaRPr lang="ko-KR" altLang="en-US" sz="4400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8746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5531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11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할당 방법 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–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연결 할당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rgbClr val="FF0066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6C42B71-23A7-4762-A28A-E4025972C553}"/>
              </a:ext>
            </a:extLst>
          </p:cNvPr>
          <p:cNvCxnSpPr>
            <a:cxnSpLocks/>
          </p:cNvCxnSpPr>
          <p:nvPr/>
        </p:nvCxnSpPr>
        <p:spPr>
          <a:xfrm>
            <a:off x="382505" y="1234529"/>
            <a:ext cx="3108020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78CE6BD-A164-44E2-AB43-A69212BCDF4D}"/>
              </a:ext>
            </a:extLst>
          </p:cNvPr>
          <p:cNvSpPr txBox="1"/>
          <p:nvPr/>
        </p:nvSpPr>
        <p:spPr>
          <a:xfrm>
            <a:off x="295420" y="886515"/>
            <a:ext cx="319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연속 할당의 모든 문제를 해결한다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5414BC-3C12-45AD-9457-31BB820857D2}"/>
              </a:ext>
            </a:extLst>
          </p:cNvPr>
          <p:cNvSpPr txBox="1"/>
          <p:nvPr/>
        </p:nvSpPr>
        <p:spPr>
          <a:xfrm>
            <a:off x="5431132" y="2287559"/>
            <a:ext cx="60880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연결 할당</a:t>
            </a:r>
            <a:endParaRPr lang="en-US" altLang="ko-KR" sz="14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포인터가 차지하는 영역은 사용자가 사용할 수 없음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순차적 접근 파일에만 효과가 있고 직접 접근 방식에는 비효율적이다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i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번째 블록을 찾으려면 그 파일의 첫 블록 한 번의 읽기와 때로는 디스크 탐색이 필요하다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포인터들을 위한 공간이 필요하다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-&gt;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여러 블록들을 하나의 클러스터로 구성하여 클러스터 단위로 할당하여 해결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신뢰성의 문제 발생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하나의 포인터를 잃어버리거나 잘못된 포인터 값을 가지면 모든 데이터를 잃는 결과를 가질 수 있다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파일 할당 테이블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(FAT)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를 사용한다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  <a:sym typeface="Wingdings" panose="05000000000000000000" pitchFamily="2" charset="2"/>
              </a:rPr>
              <a:t></a:t>
            </a:r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44C944-8FF9-4944-87A2-067CAC36B453}"/>
              </a:ext>
            </a:extLst>
          </p:cNvPr>
          <p:cNvSpPr txBox="1"/>
          <p:nvPr/>
        </p:nvSpPr>
        <p:spPr>
          <a:xfrm>
            <a:off x="1534899" y="6053424"/>
            <a:ext cx="2746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※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디스크 공간의 연결 할당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F926B9-4412-4D2D-A93D-383A510AB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02" y="1369745"/>
            <a:ext cx="4617830" cy="460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02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6475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11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할당 방법 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–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연결 할당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_FAT</a:t>
            </a:r>
            <a:endParaRPr lang="ko-KR" altLang="en-US" sz="2800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rgbClr val="FF0066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6C42B71-23A7-4762-A28A-E4025972C553}"/>
              </a:ext>
            </a:extLst>
          </p:cNvPr>
          <p:cNvCxnSpPr>
            <a:cxnSpLocks/>
          </p:cNvCxnSpPr>
          <p:nvPr/>
        </p:nvCxnSpPr>
        <p:spPr>
          <a:xfrm>
            <a:off x="382505" y="1234529"/>
            <a:ext cx="8122866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78CE6BD-A164-44E2-AB43-A69212BCDF4D}"/>
              </a:ext>
            </a:extLst>
          </p:cNvPr>
          <p:cNvSpPr txBox="1"/>
          <p:nvPr/>
        </p:nvSpPr>
        <p:spPr>
          <a:xfrm>
            <a:off x="295420" y="886515"/>
            <a:ext cx="831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각 디스크 블록마다 한 개의 항목을 가지고 있고 이 항목은 디스크 블록 번호를 인덱스로 찾는다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5414BC-3C12-45AD-9457-31BB820857D2}"/>
              </a:ext>
            </a:extLst>
          </p:cNvPr>
          <p:cNvSpPr txBox="1"/>
          <p:nvPr/>
        </p:nvSpPr>
        <p:spPr>
          <a:xfrm>
            <a:off x="5571286" y="2519788"/>
            <a:ext cx="60880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연결 할당</a:t>
            </a:r>
            <a:endParaRPr lang="en-US" altLang="ko-KR" sz="14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블록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217, 618, 339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가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하나의 파일을 구성한다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파일에 새로운 블록을 할당하는 일은 단순히 값이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0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인 테이블 항을 찾아 이전 파일의 끝 값을 새로운 블록의 주소로 대체하면 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이어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0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을 파일의 끝 값으로 대체한다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FAT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를 읽기 위해 디스크 헤드를 반드시 파티션의 시작 부분으로 움직여 찾고자 하는 블록의 주소를 알아내야 하고 이어 그 블록이 있는 곳으로 다시 이동해야 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무작위 접근의 시간이 개선됨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-&gt;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헤드가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FAT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의 정보를 읽어 임의의 블록의 위치를 알아낼 수 있기 때문에</a:t>
            </a:r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44C944-8FF9-4944-87A2-067CAC36B453}"/>
              </a:ext>
            </a:extLst>
          </p:cNvPr>
          <p:cNvSpPr txBox="1"/>
          <p:nvPr/>
        </p:nvSpPr>
        <p:spPr>
          <a:xfrm>
            <a:off x="1534899" y="6053424"/>
            <a:ext cx="181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※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파일 할당 테이블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FCBD51-8E4A-4F85-A661-E55E77F67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20" y="1734286"/>
            <a:ext cx="4958751" cy="423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67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5531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11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할당 방법 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–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색인 할당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rgbClr val="FF0066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6C42B71-23A7-4762-A28A-E4025972C553}"/>
              </a:ext>
            </a:extLst>
          </p:cNvPr>
          <p:cNvCxnSpPr>
            <a:cxnSpLocks/>
          </p:cNvCxnSpPr>
          <p:nvPr/>
        </p:nvCxnSpPr>
        <p:spPr>
          <a:xfrm>
            <a:off x="382505" y="1234529"/>
            <a:ext cx="5945724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78CE6BD-A164-44E2-AB43-A69212BCDF4D}"/>
              </a:ext>
            </a:extLst>
          </p:cNvPr>
          <p:cNvSpPr txBox="1"/>
          <p:nvPr/>
        </p:nvSpPr>
        <p:spPr>
          <a:xfrm>
            <a:off x="295420" y="886515"/>
            <a:ext cx="616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모든 포인터들을 하나의 장소</a:t>
            </a:r>
            <a:r>
              <a:rPr lang="en-US" altLang="ko-KR" dirty="0"/>
              <a:t>, </a:t>
            </a:r>
            <a:r>
              <a:rPr lang="ko-KR" altLang="en-US" dirty="0"/>
              <a:t>즉 색인 블록으로 관리한다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5414BC-3C12-45AD-9457-31BB820857D2}"/>
              </a:ext>
            </a:extLst>
          </p:cNvPr>
          <p:cNvSpPr txBox="1"/>
          <p:nvPr/>
        </p:nvSpPr>
        <p:spPr>
          <a:xfrm>
            <a:off x="5343811" y="1337785"/>
            <a:ext cx="663894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색인 할당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각 파일들은 디스크 블록 주소를 모아 놓은 배열인 색인 블록을 가진다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외부 단편화 없이 직접 접근을 제공한다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공간의 낭비가 발생하는데 대부분의 파일들이 작으므로 한 두개의 블록으로 이루어져 있어서 얼마나 색인 블록이 커야 되는지를 정해야 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ko-KR" altLang="en-US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해결책</a:t>
            </a:r>
            <a:endParaRPr lang="en-US" altLang="ko-KR" sz="2000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연결 기법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: -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파일의 크기가 크면 여러 개의 색인 블록들을 연결시킨다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	      -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마지막 주소는 작은 파일의 경우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nil,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큰 파일의 경우 다른 인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	        	       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덱스 블록에 대한 포인터가 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2.  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  <a:hlinkClick r:id="rId3" action="ppaction://hlinkfile"/>
              </a:rPr>
              <a:t>다중 수준 색인 </a:t>
            </a:r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342900" indent="-342900">
              <a:buAutoNum type="arabicPeriod" startAt="3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결합 기법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: - UNIX-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기반 파일 시스템에서 사용됨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                        -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  <a:hlinkClick r:id="rId4" action="ppaction://hlinkfile"/>
              </a:rPr>
              <a:t>inode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에 색인 블록의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15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개의 포인터를 유지한다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	       -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처음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12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개는 직접 블록을 가리킨다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(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파일의 데이터 저장 블록 주소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)</a:t>
            </a:r>
          </a:p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	       -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그 다음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3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개는 간접 블록을 가리킨다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</a:p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	       -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단일 간접 블록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: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데이터를 저장하고 있는 블록의 주소를 저장함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	       -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이중 간접 블록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: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실제 데이터 블록을 가리키는 포인터를 저장하고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	      	        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있는 블록의 주소를 저장함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마지막 포인터는 삼중 간접 블록을 가리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	        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킨다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44C944-8FF9-4944-87A2-067CAC36B453}"/>
              </a:ext>
            </a:extLst>
          </p:cNvPr>
          <p:cNvSpPr txBox="1"/>
          <p:nvPr/>
        </p:nvSpPr>
        <p:spPr>
          <a:xfrm>
            <a:off x="1534899" y="6053424"/>
            <a:ext cx="2746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※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디스크 공간의 색인 할당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EDFFC6-BC31-4C10-AF7C-B8693F78FB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789" y="1603861"/>
            <a:ext cx="4671022" cy="410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66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209F4-1D5C-4C18-92BF-0D33F0EF5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035" y="274224"/>
            <a:ext cx="11701669" cy="6259098"/>
          </a:xfrm>
          <a:ln w="63500">
            <a:solidFill>
              <a:srgbClr val="FF0066"/>
            </a:solidFill>
          </a:ln>
        </p:spPr>
        <p:txBody>
          <a:bodyPr tIns="0" bIns="1872000">
            <a:normAutofit/>
          </a:bodyPr>
          <a:lstStyle/>
          <a:p>
            <a:r>
              <a:rPr lang="ko-KR" altLang="en-US" sz="72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감사합니다</a:t>
            </a:r>
            <a:br>
              <a:rPr lang="en-US" altLang="ko-KR" sz="44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</a:br>
            <a:br>
              <a:rPr lang="en-US" altLang="ko-KR" sz="44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</a:br>
            <a:endParaRPr lang="ko-KR" altLang="en-US" sz="4400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975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4164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11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파일 시스템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rgbClr val="FF0066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6C42B71-23A7-4762-A28A-E4025972C553}"/>
              </a:ext>
            </a:extLst>
          </p:cNvPr>
          <p:cNvCxnSpPr>
            <a:cxnSpLocks/>
          </p:cNvCxnSpPr>
          <p:nvPr/>
        </p:nvCxnSpPr>
        <p:spPr>
          <a:xfrm>
            <a:off x="295421" y="1234529"/>
            <a:ext cx="8340745" cy="23448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E54F822-FD3C-4A32-84FB-5B5B66FB063E}"/>
              </a:ext>
            </a:extLst>
          </p:cNvPr>
          <p:cNvSpPr txBox="1"/>
          <p:nvPr/>
        </p:nvSpPr>
        <p:spPr>
          <a:xfrm>
            <a:off x="593292" y="2382374"/>
            <a:ext cx="10078400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파일 시스템은 많은 양의 자료를 영구적으로 보관하도록 설계된 보조 저장 장치에 영구적으로 상주한다</a:t>
            </a:r>
            <a:r>
              <a:rPr lang="en-US" altLang="ko-KR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-&gt;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보조 디스크가 보조 저장장치로 대부분 사용되는데 디스크는 추가 장소의 사용 없이 재기록이 가능하기 때문이다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-&gt;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디스크에 있는 임의의 블록의 정보를 직접 접근할 수 있다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</a:p>
          <a:p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B0FC8CF-7E24-456F-B976-8AD038DF8EB5}"/>
              </a:ext>
            </a:extLst>
          </p:cNvPr>
          <p:cNvCxnSpPr>
            <a:cxnSpLocks/>
          </p:cNvCxnSpPr>
          <p:nvPr/>
        </p:nvCxnSpPr>
        <p:spPr>
          <a:xfrm>
            <a:off x="685753" y="2767697"/>
            <a:ext cx="9792372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78CE6BD-A164-44E2-AB43-A69212BCDF4D}"/>
              </a:ext>
            </a:extLst>
          </p:cNvPr>
          <p:cNvSpPr txBox="1"/>
          <p:nvPr/>
        </p:nvSpPr>
        <p:spPr>
          <a:xfrm>
            <a:off x="295421" y="888645"/>
            <a:ext cx="834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데이터와 프로그램을 포함하여 파일 내용의 온라인 접근과 온라인 저장을 위한 기법을 제공한다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50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4831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11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파일 시스템 구조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rgbClr val="FF0066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6C42B71-23A7-4762-A28A-E4025972C553}"/>
              </a:ext>
            </a:extLst>
          </p:cNvPr>
          <p:cNvCxnSpPr>
            <a:cxnSpLocks/>
          </p:cNvCxnSpPr>
          <p:nvPr/>
        </p:nvCxnSpPr>
        <p:spPr>
          <a:xfrm>
            <a:off x="295421" y="1234529"/>
            <a:ext cx="7859228" cy="23448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78CE6BD-A164-44E2-AB43-A69212BCDF4D}"/>
              </a:ext>
            </a:extLst>
          </p:cNvPr>
          <p:cNvSpPr txBox="1"/>
          <p:nvPr/>
        </p:nvSpPr>
        <p:spPr>
          <a:xfrm>
            <a:off x="295421" y="888645"/>
            <a:ext cx="802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입출력 효율을 향상시키기 위해 메모리와 디스크 간의 입출력 전송은 블록 단위로 수행된다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25E0EC9-0C81-4A80-88CF-B12773A3B408}"/>
              </a:ext>
            </a:extLst>
          </p:cNvPr>
          <p:cNvGrpSpPr/>
          <p:nvPr/>
        </p:nvGrpSpPr>
        <p:grpSpPr>
          <a:xfrm>
            <a:off x="1151044" y="1852112"/>
            <a:ext cx="1162498" cy="3338038"/>
            <a:chOff x="1853896" y="1723162"/>
            <a:chExt cx="1162498" cy="333803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10B8D1-8953-4601-A734-F1DF769F4572}"/>
                </a:ext>
              </a:extLst>
            </p:cNvPr>
            <p:cNvSpPr txBox="1"/>
            <p:nvPr/>
          </p:nvSpPr>
          <p:spPr>
            <a:xfrm>
              <a:off x="1936446" y="1723162"/>
              <a:ext cx="9925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응용 프로그램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8329A9B-3B6A-4A5C-B2A5-466E7A577577}"/>
                </a:ext>
              </a:extLst>
            </p:cNvPr>
            <p:cNvSpPr txBox="1"/>
            <p:nvPr/>
          </p:nvSpPr>
          <p:spPr>
            <a:xfrm>
              <a:off x="1853896" y="2339900"/>
              <a:ext cx="1162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논리 파일 시스템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430FDE-FC86-4B9D-848F-C4386D0FFA6E}"/>
                </a:ext>
              </a:extLst>
            </p:cNvPr>
            <p:cNvSpPr txBox="1"/>
            <p:nvPr/>
          </p:nvSpPr>
          <p:spPr>
            <a:xfrm>
              <a:off x="1934997" y="2983028"/>
              <a:ext cx="10310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파일 구성 모듈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A8761F-6870-48BD-B03A-E28B9FC5A614}"/>
                </a:ext>
              </a:extLst>
            </p:cNvPr>
            <p:cNvSpPr txBox="1"/>
            <p:nvPr/>
          </p:nvSpPr>
          <p:spPr>
            <a:xfrm>
              <a:off x="1853896" y="3588237"/>
              <a:ext cx="11608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기본 파일 시스템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0C43DA-4393-48B6-9AD6-1C598773F29B}"/>
                </a:ext>
              </a:extLst>
            </p:cNvPr>
            <p:cNvSpPr txBox="1"/>
            <p:nvPr/>
          </p:nvSpPr>
          <p:spPr>
            <a:xfrm>
              <a:off x="1993507" y="4143336"/>
              <a:ext cx="914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입</a:t>
              </a:r>
              <a:r>
                <a:rPr lang="en-US" altLang="ko-KR" sz="1200" dirty="0"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/</a:t>
              </a:r>
              <a:r>
                <a:rPr lang="ko-KR" altLang="en-US" sz="1200" dirty="0"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출력 제어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64027E-3D28-4596-B46C-B563431C59FF}"/>
                </a:ext>
              </a:extLst>
            </p:cNvPr>
            <p:cNvSpPr txBox="1"/>
            <p:nvPr/>
          </p:nvSpPr>
          <p:spPr>
            <a:xfrm>
              <a:off x="2196469" y="4784201"/>
              <a:ext cx="5677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장치들</a:t>
              </a:r>
            </a:p>
          </p:txBody>
        </p:sp>
        <p:sp>
          <p:nvSpPr>
            <p:cNvPr id="9" name="화살표: 아래쪽 8">
              <a:extLst>
                <a:ext uri="{FF2B5EF4-FFF2-40B4-BE49-F238E27FC236}">
                  <a16:creationId xmlns:a16="http://schemas.microsoft.com/office/drawing/2014/main" id="{FDF05ED1-53B8-4F98-A39D-0F382AAC1FCB}"/>
                </a:ext>
              </a:extLst>
            </p:cNvPr>
            <p:cNvSpPr/>
            <p:nvPr/>
          </p:nvSpPr>
          <p:spPr>
            <a:xfrm>
              <a:off x="2333117" y="1965871"/>
              <a:ext cx="246597" cy="366980"/>
            </a:xfrm>
            <a:prstGeom prst="down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8000">
                  <a:srgbClr val="F2B4E5"/>
                </a:gs>
                <a:gs pos="63000">
                  <a:srgbClr val="F2B4E5"/>
                </a:gs>
                <a:gs pos="87000">
                  <a:srgbClr val="D529B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</p:txBody>
        </p:sp>
        <p:sp>
          <p:nvSpPr>
            <p:cNvPr id="17" name="화살표: 아래쪽 16">
              <a:extLst>
                <a:ext uri="{FF2B5EF4-FFF2-40B4-BE49-F238E27FC236}">
                  <a16:creationId xmlns:a16="http://schemas.microsoft.com/office/drawing/2014/main" id="{AEB5DD89-C754-45C4-8EE2-FF4E754A2125}"/>
                </a:ext>
              </a:extLst>
            </p:cNvPr>
            <p:cNvSpPr/>
            <p:nvPr/>
          </p:nvSpPr>
          <p:spPr>
            <a:xfrm>
              <a:off x="2333116" y="2616899"/>
              <a:ext cx="246597" cy="366980"/>
            </a:xfrm>
            <a:prstGeom prst="down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8000">
                  <a:srgbClr val="F2B4E5"/>
                </a:gs>
                <a:gs pos="63000">
                  <a:srgbClr val="F2B4E5"/>
                </a:gs>
                <a:gs pos="87000">
                  <a:srgbClr val="D529B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</p:txBody>
        </p:sp>
        <p:sp>
          <p:nvSpPr>
            <p:cNvPr id="18" name="화살표: 아래쪽 17">
              <a:extLst>
                <a:ext uri="{FF2B5EF4-FFF2-40B4-BE49-F238E27FC236}">
                  <a16:creationId xmlns:a16="http://schemas.microsoft.com/office/drawing/2014/main" id="{7690B990-F8BA-45C4-9A70-36F4677CE8AA}"/>
                </a:ext>
              </a:extLst>
            </p:cNvPr>
            <p:cNvSpPr/>
            <p:nvPr/>
          </p:nvSpPr>
          <p:spPr>
            <a:xfrm>
              <a:off x="2348713" y="3218766"/>
              <a:ext cx="246597" cy="366980"/>
            </a:xfrm>
            <a:prstGeom prst="down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8000">
                  <a:srgbClr val="F2B4E5"/>
                </a:gs>
                <a:gs pos="63000">
                  <a:srgbClr val="F2B4E5"/>
                </a:gs>
                <a:gs pos="87000">
                  <a:srgbClr val="D529B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</p:txBody>
        </p:sp>
        <p:sp>
          <p:nvSpPr>
            <p:cNvPr id="19" name="화살표: 아래쪽 18">
              <a:extLst>
                <a:ext uri="{FF2B5EF4-FFF2-40B4-BE49-F238E27FC236}">
                  <a16:creationId xmlns:a16="http://schemas.microsoft.com/office/drawing/2014/main" id="{A2A613E7-C538-457C-AF2A-B16FDB231DF8}"/>
                </a:ext>
              </a:extLst>
            </p:cNvPr>
            <p:cNvSpPr/>
            <p:nvPr/>
          </p:nvSpPr>
          <p:spPr>
            <a:xfrm>
              <a:off x="2348713" y="3796656"/>
              <a:ext cx="246597" cy="366980"/>
            </a:xfrm>
            <a:prstGeom prst="down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8000">
                  <a:srgbClr val="F2B4E5"/>
                </a:gs>
                <a:gs pos="63000">
                  <a:srgbClr val="F2B4E5"/>
                </a:gs>
                <a:gs pos="87000">
                  <a:srgbClr val="D529B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</p:txBody>
        </p:sp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D0FAA255-6DFD-417A-B52F-46368EABE5FA}"/>
                </a:ext>
              </a:extLst>
            </p:cNvPr>
            <p:cNvSpPr/>
            <p:nvPr/>
          </p:nvSpPr>
          <p:spPr>
            <a:xfrm>
              <a:off x="2348712" y="4409598"/>
              <a:ext cx="246597" cy="366980"/>
            </a:xfrm>
            <a:prstGeom prst="down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8000">
                  <a:srgbClr val="F2B4E5"/>
                </a:gs>
                <a:gs pos="63000">
                  <a:srgbClr val="F2B4E5"/>
                </a:gs>
                <a:gs pos="87000">
                  <a:srgbClr val="D529B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126AB77-E436-408D-A5F1-536FE38A2A01}"/>
              </a:ext>
            </a:extLst>
          </p:cNvPr>
          <p:cNvSpPr txBox="1"/>
          <p:nvPr/>
        </p:nvSpPr>
        <p:spPr>
          <a:xfrm>
            <a:off x="827233" y="5331272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※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계층적 파일 시스템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6F5E69-8351-4767-840F-ABFEB6F404E7}"/>
              </a:ext>
            </a:extLst>
          </p:cNvPr>
          <p:cNvSpPr txBox="1"/>
          <p:nvPr/>
        </p:nvSpPr>
        <p:spPr>
          <a:xfrm>
            <a:off x="2800119" y="2804201"/>
            <a:ext cx="910377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입</a:t>
            </a:r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/</a:t>
            </a:r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출력 제어 </a:t>
            </a:r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: </a:t>
            </a:r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장치 드라이버 루틴들과 인터럽트 핸들러로 이루어져 있어서 메모리와 디스크 시스템 간의 정보 전송을 담당한다</a:t>
            </a:r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기본 파일 시스템 </a:t>
            </a:r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: </a:t>
            </a:r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적절한 장치 드라이버에게 디스크 상의 물리 주소를 읽고 쓰도록 일반적인 명령을 내리는 층이다</a:t>
            </a:r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파일 구성 모듈 </a:t>
            </a:r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: </a:t>
            </a:r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파일 할당 타입과 파일의 위치를 앎으로써 파일에 대한 논리 블록 주소를 물리 블록 주소로 변환할 수 있다</a:t>
            </a:r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논리 파일 시스템 </a:t>
            </a:r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: </a:t>
            </a:r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메타데이터 정보를 관리한다</a:t>
            </a:r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메타데이터란 파일의 내용 즉</a:t>
            </a:r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데이터를 제외한 모든 파일 시스템 구조를 말한다</a:t>
            </a:r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파일 구조는 파일 제어 블록</a:t>
            </a:r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(FCB)</a:t>
            </a:r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를 통해 관리 된다</a:t>
            </a:r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532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4831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11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파일 시스템 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3" y="116058"/>
            <a:ext cx="11971605" cy="6625883"/>
          </a:xfrm>
          <a:prstGeom prst="rect">
            <a:avLst/>
          </a:prstGeom>
          <a:ln w="38100">
            <a:solidFill>
              <a:srgbClr val="FF0066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6C42B71-23A7-4762-A28A-E4025972C553}"/>
              </a:ext>
            </a:extLst>
          </p:cNvPr>
          <p:cNvCxnSpPr>
            <a:cxnSpLocks/>
          </p:cNvCxnSpPr>
          <p:nvPr/>
        </p:nvCxnSpPr>
        <p:spPr>
          <a:xfrm>
            <a:off x="377373" y="1239432"/>
            <a:ext cx="1488877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78CE6BD-A164-44E2-AB43-A69212BCDF4D}"/>
              </a:ext>
            </a:extLst>
          </p:cNvPr>
          <p:cNvSpPr txBox="1"/>
          <p:nvPr/>
        </p:nvSpPr>
        <p:spPr>
          <a:xfrm>
            <a:off x="295421" y="888645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디스크 상의 구조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6F5E69-8351-4767-840F-ABFEB6F404E7}"/>
              </a:ext>
            </a:extLst>
          </p:cNvPr>
          <p:cNvSpPr txBox="1"/>
          <p:nvPr/>
        </p:nvSpPr>
        <p:spPr>
          <a:xfrm>
            <a:off x="880068" y="1470101"/>
            <a:ext cx="101761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부트 제어 블록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: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부트 제어 블록은 일반적으로 한 파티션의 첫 번째 블록이다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UFS(Unix File System)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에서는 부트 블록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</a:t>
            </a:r>
          </a:p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      NTFS(New Technology File System)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에서는 파티션 부트 섹터라고 불린다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볼륨 제어 블록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: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파티션 블록의 수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크기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자유 블록의 수와 포인터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그리고 자유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FCB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수와 포인터 같은 파티션 정보를 포함한다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     UFS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에서는 수퍼 블록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NTFS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에서는 마스터 파일 테이블이라 불린다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FCB :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파일 허가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소유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크기 등 자세한 파일 정보가 들어 있다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</a:t>
            </a:r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43C44D3-3888-45B0-ACC2-0B4D40DD5B7A}"/>
              </a:ext>
            </a:extLst>
          </p:cNvPr>
          <p:cNvGrpSpPr/>
          <p:nvPr/>
        </p:nvGrpSpPr>
        <p:grpSpPr>
          <a:xfrm>
            <a:off x="880068" y="3460506"/>
            <a:ext cx="2685351" cy="2592918"/>
            <a:chOff x="1015653" y="3614057"/>
            <a:chExt cx="2685351" cy="259291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6F9B32C-8705-44DD-BD12-4357E9E6C158}"/>
                </a:ext>
              </a:extLst>
            </p:cNvPr>
            <p:cNvSpPr/>
            <p:nvPr/>
          </p:nvSpPr>
          <p:spPr>
            <a:xfrm>
              <a:off x="1117120" y="3614057"/>
              <a:ext cx="2482423" cy="438446"/>
            </a:xfrm>
            <a:prstGeom prst="rect">
              <a:avLst/>
            </a:prstGeom>
            <a:solidFill>
              <a:srgbClr val="F2B4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파일 허가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776223-F103-4017-AA47-8E4681292E9A}"/>
                </a:ext>
              </a:extLst>
            </p:cNvPr>
            <p:cNvSpPr/>
            <p:nvPr/>
          </p:nvSpPr>
          <p:spPr>
            <a:xfrm>
              <a:off x="1117119" y="4052503"/>
              <a:ext cx="2482423" cy="438446"/>
            </a:xfrm>
            <a:prstGeom prst="rect">
              <a:avLst/>
            </a:prstGeom>
            <a:solidFill>
              <a:srgbClr val="F2B4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파일 날짜</a:t>
              </a:r>
              <a:r>
                <a:rPr lang="en-US" altLang="ko-KR" sz="14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(</a:t>
              </a:r>
              <a:r>
                <a:rPr lang="ko-KR" altLang="en-US" sz="14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생성</a:t>
              </a:r>
              <a:r>
                <a:rPr lang="en-US" altLang="ko-KR" sz="14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접근</a:t>
              </a:r>
              <a:r>
                <a:rPr lang="en-US" altLang="ko-KR" sz="14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쓰기</a:t>
              </a:r>
              <a:r>
                <a:rPr lang="en-US" altLang="ko-KR" sz="14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)</a:t>
              </a:r>
              <a:endParaRPr lang="ko-KR" altLang="en-US" sz="14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1ECC004-6FCB-4633-B6E5-7AF459B089AF}"/>
                </a:ext>
              </a:extLst>
            </p:cNvPr>
            <p:cNvSpPr/>
            <p:nvPr/>
          </p:nvSpPr>
          <p:spPr>
            <a:xfrm>
              <a:off x="1117118" y="4490949"/>
              <a:ext cx="2482423" cy="438446"/>
            </a:xfrm>
            <a:prstGeom prst="rect">
              <a:avLst/>
            </a:prstGeom>
            <a:solidFill>
              <a:srgbClr val="F2B4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파일 소유자</a:t>
              </a:r>
              <a:r>
                <a:rPr lang="en-US" altLang="ko-KR" sz="14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그룹</a:t>
              </a:r>
              <a:r>
                <a:rPr lang="en-US" altLang="ko-KR" sz="14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, ACL</a:t>
              </a:r>
              <a:endParaRPr lang="ko-KR" altLang="en-US" sz="14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3A2B321-570E-4CAF-B74E-FC399C74CC6F}"/>
                </a:ext>
              </a:extLst>
            </p:cNvPr>
            <p:cNvSpPr/>
            <p:nvPr/>
          </p:nvSpPr>
          <p:spPr>
            <a:xfrm>
              <a:off x="1117118" y="4929395"/>
              <a:ext cx="2482423" cy="438446"/>
            </a:xfrm>
            <a:prstGeom prst="rect">
              <a:avLst/>
            </a:prstGeom>
            <a:solidFill>
              <a:srgbClr val="F2B4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파일 크기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A9BDDE2-952C-4E1E-8D70-A9FAB83F3A0A}"/>
                </a:ext>
              </a:extLst>
            </p:cNvPr>
            <p:cNvSpPr/>
            <p:nvPr/>
          </p:nvSpPr>
          <p:spPr>
            <a:xfrm>
              <a:off x="1117118" y="5367841"/>
              <a:ext cx="2482423" cy="438446"/>
            </a:xfrm>
            <a:prstGeom prst="rect">
              <a:avLst/>
            </a:prstGeom>
            <a:solidFill>
              <a:srgbClr val="F2B4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파일 데이터 블록들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E37C46-1624-4DA0-B3F5-76D22D9ABAE7}"/>
                </a:ext>
              </a:extLst>
            </p:cNvPr>
            <p:cNvSpPr txBox="1"/>
            <p:nvPr/>
          </p:nvSpPr>
          <p:spPr>
            <a:xfrm>
              <a:off x="1015653" y="5868421"/>
              <a:ext cx="26853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※ </a:t>
              </a:r>
              <a:r>
                <a:rPr lang="ko-KR" altLang="en-US" sz="1600" dirty="0"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전형적인 파일 제어 블록 </a:t>
              </a:r>
              <a:r>
                <a:rPr lang="en-US" altLang="ko-KR" sz="1600" dirty="0"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FCB</a:t>
              </a:r>
              <a:endPara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8CC1C23E-19CC-46A1-8D86-8456910DB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771" y="2254931"/>
            <a:ext cx="4943353" cy="409467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C520A6C-0CD5-4230-BB80-5AC3422EA6B4}"/>
              </a:ext>
            </a:extLst>
          </p:cNvPr>
          <p:cNvSpPr txBox="1"/>
          <p:nvPr/>
        </p:nvSpPr>
        <p:spPr>
          <a:xfrm>
            <a:off x="8013581" y="6276144"/>
            <a:ext cx="2675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※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메모리내의 파일 시스템 구조</a:t>
            </a:r>
          </a:p>
        </p:txBody>
      </p:sp>
    </p:spTree>
    <p:extLst>
      <p:ext uri="{BB962C8B-B14F-4D97-AF65-F5344CB8AC3E}">
        <p14:creationId xmlns:p14="http://schemas.microsoft.com/office/powerpoint/2010/main" val="81890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4730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11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파티션과 마운팅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rgbClr val="FF0066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6C42B71-23A7-4762-A28A-E4025972C553}"/>
              </a:ext>
            </a:extLst>
          </p:cNvPr>
          <p:cNvCxnSpPr>
            <a:cxnSpLocks/>
          </p:cNvCxnSpPr>
          <p:nvPr/>
        </p:nvCxnSpPr>
        <p:spPr>
          <a:xfrm>
            <a:off x="382505" y="1234529"/>
            <a:ext cx="3637952" cy="10854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78CE6BD-A164-44E2-AB43-A69212BCDF4D}"/>
              </a:ext>
            </a:extLst>
          </p:cNvPr>
          <p:cNvSpPr txBox="1"/>
          <p:nvPr/>
        </p:nvSpPr>
        <p:spPr>
          <a:xfrm>
            <a:off x="295420" y="886515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디스크는 여러 파티션으로 분할 될 수 있다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6F5E69-8351-4767-840F-ABFEB6F404E7}"/>
              </a:ext>
            </a:extLst>
          </p:cNvPr>
          <p:cNvSpPr txBox="1"/>
          <p:nvPr/>
        </p:nvSpPr>
        <p:spPr>
          <a:xfrm>
            <a:off x="994844" y="2763762"/>
            <a:ext cx="102210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각 파티션은 파일 시스템을 포함하지 않은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“raw”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파티션이나 파일 시스템을 포함하는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“cooked”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파티션으로 나누어질 수 있다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부트 정보는 별도의 파티션에 저장될 수 있다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부트 정보는 통상 메모리에 하나의 이미지로 로드 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부트 로더는 커널의 위치를 찾아 적재하고 실행할 수 있도록 파일 시스템의 구조를 알고 있다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운영체제 커널과 더불어 다른 시스템 파일을 포함할 수도 있는 루트 파티션은 부트 시에 마운트 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다른 파티션은 부트 시에 자동으로 마운트 되거나 운영체제에 따라 수동으로 나중에 마운트 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1947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4831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11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가상 파일 시스템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rgbClr val="FF0066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6C42B71-23A7-4762-A28A-E4025972C553}"/>
              </a:ext>
            </a:extLst>
          </p:cNvPr>
          <p:cNvCxnSpPr>
            <a:cxnSpLocks/>
          </p:cNvCxnSpPr>
          <p:nvPr/>
        </p:nvCxnSpPr>
        <p:spPr>
          <a:xfrm>
            <a:off x="382505" y="1234529"/>
            <a:ext cx="9516238" cy="21318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78CE6BD-A164-44E2-AB43-A69212BCDF4D}"/>
              </a:ext>
            </a:extLst>
          </p:cNvPr>
          <p:cNvSpPr txBox="1"/>
          <p:nvPr/>
        </p:nvSpPr>
        <p:spPr>
          <a:xfrm>
            <a:off x="295420" y="886515"/>
            <a:ext cx="975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파일 시스템 구현은 구현 세부 사항으로부터 기본 시스템 콜 기능을 격리시키기 위해 세 가지 계층으로 구성된다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6F5E69-8351-4767-840F-ABFEB6F404E7}"/>
              </a:ext>
            </a:extLst>
          </p:cNvPr>
          <p:cNvSpPr txBox="1"/>
          <p:nvPr/>
        </p:nvSpPr>
        <p:spPr>
          <a:xfrm>
            <a:off x="382505" y="1337785"/>
            <a:ext cx="76065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첫 번째 계층은 열기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읽기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쓰기 그리고 닫기 호출에 기반을 둔 파일 시스템 인터페이스이다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두 번째 계층은 가상 파일 시스템 계층이라고 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(VFS)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VFS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는 네트워크에 속한 모든 파일을 동일한 형태의 파일 객체로 표현해주는 기능을 제공한다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파일 시스템 타입이나 원격 파일 프로토콜을 구현하는 계층은 그 구조의 최하부 계층이다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A9B0A12-7360-4BAD-A338-AB0A3C161814}"/>
              </a:ext>
            </a:extLst>
          </p:cNvPr>
          <p:cNvGrpSpPr/>
          <p:nvPr/>
        </p:nvGrpSpPr>
        <p:grpSpPr>
          <a:xfrm>
            <a:off x="2336534" y="2837151"/>
            <a:ext cx="6933289" cy="3339253"/>
            <a:chOff x="2167167" y="2833766"/>
            <a:chExt cx="6991347" cy="348564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88FA87A-404A-41CA-930B-1A66BAE294DE}"/>
                </a:ext>
              </a:extLst>
            </p:cNvPr>
            <p:cNvSpPr/>
            <p:nvPr/>
          </p:nvSpPr>
          <p:spPr>
            <a:xfrm>
              <a:off x="4392392" y="2833766"/>
              <a:ext cx="2482423" cy="438446"/>
            </a:xfrm>
            <a:prstGeom prst="rect">
              <a:avLst/>
            </a:prstGeom>
            <a:solidFill>
              <a:srgbClr val="F2B4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파일</a:t>
              </a:r>
              <a:r>
                <a:rPr lang="en-US" altLang="ko-KR" sz="14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-</a:t>
              </a:r>
              <a:r>
                <a:rPr lang="ko-KR" altLang="en-US" sz="14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시스템 인터페이스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0D3D646-BCCB-4303-A25E-934B8188ED97}"/>
                </a:ext>
              </a:extLst>
            </p:cNvPr>
            <p:cNvSpPr/>
            <p:nvPr/>
          </p:nvSpPr>
          <p:spPr>
            <a:xfrm>
              <a:off x="4392392" y="3690975"/>
              <a:ext cx="2482423" cy="438446"/>
            </a:xfrm>
            <a:prstGeom prst="rect">
              <a:avLst/>
            </a:prstGeom>
            <a:solidFill>
              <a:srgbClr val="F2B4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VFS </a:t>
              </a:r>
              <a:r>
                <a:rPr lang="ko-KR" altLang="en-US" sz="14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인터페이스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9548F48-B67A-492B-8CD9-5E1F27CCAF8A}"/>
                </a:ext>
              </a:extLst>
            </p:cNvPr>
            <p:cNvSpPr/>
            <p:nvPr/>
          </p:nvSpPr>
          <p:spPr>
            <a:xfrm>
              <a:off x="7425877" y="4824849"/>
              <a:ext cx="1732637" cy="438446"/>
            </a:xfrm>
            <a:prstGeom prst="rect">
              <a:avLst/>
            </a:prstGeom>
            <a:solidFill>
              <a:srgbClr val="F2B4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로컬 파일 시스템</a:t>
              </a:r>
              <a:endParaRPr lang="en-US" altLang="ko-KR" sz="14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타입</a:t>
              </a:r>
              <a:r>
                <a:rPr lang="en-US" altLang="ko-KR" sz="14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2FD55DA-9486-4FC7-9A01-EDE8BCEC3722}"/>
                </a:ext>
              </a:extLst>
            </p:cNvPr>
            <p:cNvSpPr/>
            <p:nvPr/>
          </p:nvSpPr>
          <p:spPr>
            <a:xfrm>
              <a:off x="4786856" y="4824849"/>
              <a:ext cx="1732637" cy="438446"/>
            </a:xfrm>
            <a:prstGeom prst="rect">
              <a:avLst/>
            </a:prstGeom>
            <a:solidFill>
              <a:srgbClr val="F2B4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로컬 파일 시스템</a:t>
              </a:r>
              <a:endParaRPr lang="en-US" altLang="ko-KR" sz="14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타입</a:t>
              </a:r>
              <a:r>
                <a:rPr lang="en-US" altLang="ko-KR" sz="14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BD1AB1C-FC96-46EC-B3CC-4259B9D8E70F}"/>
                </a:ext>
              </a:extLst>
            </p:cNvPr>
            <p:cNvSpPr/>
            <p:nvPr/>
          </p:nvSpPr>
          <p:spPr>
            <a:xfrm>
              <a:off x="2167167" y="4824849"/>
              <a:ext cx="1732637" cy="438446"/>
            </a:xfrm>
            <a:prstGeom prst="rect">
              <a:avLst/>
            </a:prstGeom>
            <a:solidFill>
              <a:srgbClr val="F2B4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로컬 파일 시스템</a:t>
              </a:r>
              <a:endParaRPr lang="en-US" altLang="ko-KR" sz="14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타입</a:t>
              </a:r>
              <a:r>
                <a:rPr lang="en-US" altLang="ko-KR" sz="14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9E48F338-5CBF-48C0-9F78-3B22EFD048E1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>
              <a:off x="5633604" y="3272212"/>
              <a:ext cx="0" cy="4187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0997714F-F664-4E0F-95B8-A31476129647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>
              <a:off x="5633604" y="4129421"/>
              <a:ext cx="19571" cy="6954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0F8EF0D8-380C-41AF-8F9F-0B8531D2791A}"/>
                </a:ext>
              </a:extLst>
            </p:cNvPr>
            <p:cNvCxnSpPr>
              <a:cxnSpLocks/>
              <a:stCxn id="11" idx="2"/>
              <a:endCxn id="16" idx="0"/>
            </p:cNvCxnSpPr>
            <p:nvPr/>
          </p:nvCxnSpPr>
          <p:spPr>
            <a:xfrm flipH="1">
              <a:off x="3033486" y="4129421"/>
              <a:ext cx="2600118" cy="6954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8865C42-E997-47B1-87CA-8820297B67C9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5633604" y="4129421"/>
              <a:ext cx="2658592" cy="6954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E1F6AB0D-8FC2-4195-BC17-0E4D36FE3677}"/>
                </a:ext>
              </a:extLst>
            </p:cNvPr>
            <p:cNvCxnSpPr>
              <a:cxnSpLocks/>
              <a:stCxn id="15" idx="2"/>
              <a:endCxn id="32" idx="1"/>
            </p:cNvCxnSpPr>
            <p:nvPr/>
          </p:nvCxnSpPr>
          <p:spPr>
            <a:xfrm flipH="1">
              <a:off x="5643389" y="5263295"/>
              <a:ext cx="9786" cy="4103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원통형 30">
              <a:extLst>
                <a:ext uri="{FF2B5EF4-FFF2-40B4-BE49-F238E27FC236}">
                  <a16:creationId xmlns:a16="http://schemas.microsoft.com/office/drawing/2014/main" id="{1936D273-3828-44F2-B457-25FC9F5E5624}"/>
                </a:ext>
              </a:extLst>
            </p:cNvPr>
            <p:cNvSpPr/>
            <p:nvPr/>
          </p:nvSpPr>
          <p:spPr>
            <a:xfrm>
              <a:off x="2603769" y="5662649"/>
              <a:ext cx="859432" cy="617672"/>
            </a:xfrm>
            <a:prstGeom prst="can">
              <a:avLst/>
            </a:prstGeom>
            <a:solidFill>
              <a:srgbClr val="FCBAEE"/>
            </a:solidFill>
            <a:ln>
              <a:solidFill>
                <a:srgbClr val="FCBA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디스크</a:t>
              </a:r>
            </a:p>
          </p:txBody>
        </p:sp>
        <p:sp>
          <p:nvSpPr>
            <p:cNvPr id="32" name="원통형 31">
              <a:extLst>
                <a:ext uri="{FF2B5EF4-FFF2-40B4-BE49-F238E27FC236}">
                  <a16:creationId xmlns:a16="http://schemas.microsoft.com/office/drawing/2014/main" id="{68014F3D-8EA2-4749-9552-2309536E19D8}"/>
                </a:ext>
              </a:extLst>
            </p:cNvPr>
            <p:cNvSpPr/>
            <p:nvPr/>
          </p:nvSpPr>
          <p:spPr>
            <a:xfrm>
              <a:off x="5213673" y="5673657"/>
              <a:ext cx="859432" cy="617672"/>
            </a:xfrm>
            <a:prstGeom prst="can">
              <a:avLst/>
            </a:prstGeom>
            <a:solidFill>
              <a:srgbClr val="FCBAEE"/>
            </a:solidFill>
            <a:ln>
              <a:solidFill>
                <a:srgbClr val="FCBA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디스크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764C6801-B5D6-4C51-9944-C1DB214750B1}"/>
                </a:ext>
              </a:extLst>
            </p:cNvPr>
            <p:cNvCxnSpPr>
              <a:cxnSpLocks/>
              <a:stCxn id="16" idx="2"/>
              <a:endCxn id="31" idx="1"/>
            </p:cNvCxnSpPr>
            <p:nvPr/>
          </p:nvCxnSpPr>
          <p:spPr>
            <a:xfrm flipH="1">
              <a:off x="3033485" y="5263295"/>
              <a:ext cx="1" cy="3993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A9BBB686-FD8C-46E2-9BD5-40C9CE87D590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8292196" y="5263295"/>
              <a:ext cx="0" cy="4258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번개 38">
              <a:extLst>
                <a:ext uri="{FF2B5EF4-FFF2-40B4-BE49-F238E27FC236}">
                  <a16:creationId xmlns:a16="http://schemas.microsoft.com/office/drawing/2014/main" id="{1F4356A1-2F33-4985-BB41-B47DEF65B9CF}"/>
                </a:ext>
              </a:extLst>
            </p:cNvPr>
            <p:cNvSpPr/>
            <p:nvPr/>
          </p:nvSpPr>
          <p:spPr>
            <a:xfrm>
              <a:off x="7596463" y="5701741"/>
              <a:ext cx="1405203" cy="617671"/>
            </a:xfrm>
            <a:prstGeom prst="lightningBol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C564C1A-9F9B-4D23-900F-9DF89DB7C9E3}"/>
                </a:ext>
              </a:extLst>
            </p:cNvPr>
            <p:cNvSpPr txBox="1"/>
            <p:nvPr/>
          </p:nvSpPr>
          <p:spPr>
            <a:xfrm>
              <a:off x="7908207" y="5863162"/>
              <a:ext cx="8643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네트워크</a:t>
              </a:r>
              <a:endPara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D1663DE-5B94-4643-94F6-8832A5DA0E5F}"/>
              </a:ext>
            </a:extLst>
          </p:cNvPr>
          <p:cNvSpPr txBox="1"/>
          <p:nvPr/>
        </p:nvSpPr>
        <p:spPr>
          <a:xfrm>
            <a:off x="4381155" y="6176404"/>
            <a:ext cx="28440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※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가상 파일 시스템의 개략적 모습</a:t>
            </a:r>
          </a:p>
        </p:txBody>
      </p:sp>
    </p:spTree>
    <p:extLst>
      <p:ext uri="{BB962C8B-B14F-4D97-AF65-F5344CB8AC3E}">
        <p14:creationId xmlns:p14="http://schemas.microsoft.com/office/powerpoint/2010/main" val="370656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4396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11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디렉터리 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rgbClr val="FF0066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6C42B71-23A7-4762-A28A-E4025972C553}"/>
              </a:ext>
            </a:extLst>
          </p:cNvPr>
          <p:cNvCxnSpPr>
            <a:cxnSpLocks/>
          </p:cNvCxnSpPr>
          <p:nvPr/>
        </p:nvCxnSpPr>
        <p:spPr>
          <a:xfrm>
            <a:off x="382505" y="1234529"/>
            <a:ext cx="9516238" cy="21318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78CE6BD-A164-44E2-AB43-A69212BCDF4D}"/>
              </a:ext>
            </a:extLst>
          </p:cNvPr>
          <p:cNvSpPr txBox="1"/>
          <p:nvPr/>
        </p:nvSpPr>
        <p:spPr>
          <a:xfrm>
            <a:off x="295420" y="886515"/>
            <a:ext cx="96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디렉터리 공간을 어떻게 할당하고 어떻게 관리하는가는 파일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시스템의 효율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성능과 신뢰성에 큰 영향을 미친다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5414BC-3C12-45AD-9457-31BB820857D2}"/>
              </a:ext>
            </a:extLst>
          </p:cNvPr>
          <p:cNvSpPr txBox="1"/>
          <p:nvPr/>
        </p:nvSpPr>
        <p:spPr>
          <a:xfrm>
            <a:off x="994844" y="2763762"/>
            <a:ext cx="103829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선형 리스트</a:t>
            </a:r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가장 간단한 방법은 파일 이름과 데이터 블록에 대한 포인터들의 선형 리스트를 디렉터리에 사용하는 것이다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실행 시간이 길다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-&gt;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새로운 파일을 생성하기 위해서는 먼저 디렉터리를 탐색하고 중복을 찾은 후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디렉터리의 끝 부분에 첨가한다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556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4396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11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디렉터리 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rgbClr val="FF0066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6C42B71-23A7-4762-A28A-E4025972C553}"/>
              </a:ext>
            </a:extLst>
          </p:cNvPr>
          <p:cNvCxnSpPr>
            <a:cxnSpLocks/>
          </p:cNvCxnSpPr>
          <p:nvPr/>
        </p:nvCxnSpPr>
        <p:spPr>
          <a:xfrm>
            <a:off x="382505" y="1234529"/>
            <a:ext cx="9516238" cy="21318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78CE6BD-A164-44E2-AB43-A69212BCDF4D}"/>
              </a:ext>
            </a:extLst>
          </p:cNvPr>
          <p:cNvSpPr txBox="1"/>
          <p:nvPr/>
        </p:nvSpPr>
        <p:spPr>
          <a:xfrm>
            <a:off x="295420" y="886515"/>
            <a:ext cx="96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디렉터리 공간을 어떻게 할당하고 어떻게 관리하는가는 파일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시스템의 효율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성능과 신뢰성에 큰 영향을 미친다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5414BC-3C12-45AD-9457-31BB820857D2}"/>
              </a:ext>
            </a:extLst>
          </p:cNvPr>
          <p:cNvSpPr txBox="1"/>
          <p:nvPr/>
        </p:nvSpPr>
        <p:spPr>
          <a:xfrm>
            <a:off x="529172" y="1496611"/>
            <a:ext cx="11152412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선형 리스트</a:t>
            </a:r>
            <a:endParaRPr lang="en-US" altLang="ko-KR" sz="2000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가장 간단한 방법은 파일 이름과 데이터 블록에 대한 포인터들의 선형 리스트를 디렉터리에 사용하는 것이다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실행 시간이 길다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-&gt;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새로운 파일을 생성하기 위해서는 먼저 디렉터리를 탐색하고 중복을 찾은 후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디렉터리의 끝 부분에 첨가한다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삭제된 디렉토리 항목을 다시 사용하려면 그 항목에 특별한 이름을 부여하거나 사용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미사용 비트를 추가하거나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자유 디렉토리 항목 리스트에</a:t>
            </a:r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    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추가한다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또한 자유화된 항목에 마지막 항목을 복사해 넣고 디렉토리 길이를 하나 줄일 수도 있다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    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파일을 찾기 위해 선형 탐색을 해야함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-&gt;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속도 느림</a:t>
            </a:r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A4BCF-B3D3-41E7-B7DC-4B6260AF1BAF}"/>
              </a:ext>
            </a:extLst>
          </p:cNvPr>
          <p:cNvSpPr txBox="1"/>
          <p:nvPr/>
        </p:nvSpPr>
        <p:spPr>
          <a:xfrm>
            <a:off x="529172" y="3738809"/>
            <a:ext cx="104150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해시 테이블</a:t>
            </a:r>
            <a:endParaRPr lang="en-US" altLang="ko-KR" sz="2000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디렉토리 탐색 시간을 상당히 개선할 수 있음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문제점은 해시 테이블이 고정된 크기를 갖는 것과 해시 테이블의 크기에 따라 해시 기능도 제한을 받는다는 점이다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대안으로 해시 항목을 하나의 값이 아니라 연결 리스트가 되고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새로운 항목을 연결 리스트에 추가함으로써 충돌을 해결 할 수 있다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이름을 찾으려면 충돌하는 테이블 항들의 연결 리스트를 살펴보아야 하기 때문에 작업이 늦어지지만 선형으로 찾는 것보단 빠름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9133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5531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11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할당 방법 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–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연속 할당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rgbClr val="FF0066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6C42B71-23A7-4762-A28A-E4025972C553}"/>
              </a:ext>
            </a:extLst>
          </p:cNvPr>
          <p:cNvCxnSpPr>
            <a:cxnSpLocks/>
          </p:cNvCxnSpPr>
          <p:nvPr/>
        </p:nvCxnSpPr>
        <p:spPr>
          <a:xfrm>
            <a:off x="382505" y="1234529"/>
            <a:ext cx="7106866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78CE6BD-A164-44E2-AB43-A69212BCDF4D}"/>
              </a:ext>
            </a:extLst>
          </p:cNvPr>
          <p:cNvSpPr txBox="1"/>
          <p:nvPr/>
        </p:nvSpPr>
        <p:spPr>
          <a:xfrm>
            <a:off x="295420" y="886515"/>
            <a:ext cx="757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파일들을 어떻게 디스크 공간에 배치해야 효율적이고 얼마나 빨리 접근할 수 있는가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5414BC-3C12-45AD-9457-31BB820857D2}"/>
              </a:ext>
            </a:extLst>
          </p:cNvPr>
          <p:cNvSpPr txBox="1"/>
          <p:nvPr/>
        </p:nvSpPr>
        <p:spPr>
          <a:xfrm>
            <a:off x="5431132" y="1886857"/>
            <a:ext cx="608807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연속 할당</a:t>
            </a:r>
            <a:endParaRPr lang="en-US" altLang="ko-KR" sz="14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각 파일을 위한 디렉토리 항목은 파일의 디스크 내 시작 블록 주소와 파일의 크기만 표시하면 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외부 단편화의 문제가 발생한다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-&gt;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해결책은 전체 파일 시스템을 다른 디스크 또는 테이프로 복사하는 것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그 후 이 공간으로부터 할당 받으면서 파일들을 원래의 디스크로 다시 복사한다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하지만 대용량 하드 디스크의 경우 시간과 비용 많이 소모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파일을 위해 얼마나 많은 공간을 주어야 할지를 결정해야함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해결책은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1.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공간 확장이 불가능 할 때 사용자에게 오류 메시지를 출력하고 프로그램 종료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-&gt;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비용이 크다</a:t>
            </a:r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2.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보다 큰 조각을 찾아 그곳으로 파일을 복사하고 이전의 공간을 자유화하는 방법이다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  <a:r>
              <a:rPr lang="en-US" altLang="ko-KR" sz="16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-&gt;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시스템이 점점 </a:t>
            </a:r>
            <a:r>
              <a:rPr lang="ko-KR" altLang="en-US" sz="1600" dirty="0" err="1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느려짐</a:t>
            </a:r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이런 단점들을 최소화하기 위해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OS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는 어느 정도의 연속된 공간만 초기에 할당하고 충분치 않을 때 추후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n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개의 연속된 공간을 단위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(extent)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로 할당함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1F2EF04-88E3-49B0-8DA5-4BDBA949F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89" y="1327796"/>
            <a:ext cx="4568269" cy="45971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44C944-8FF9-4944-87A2-067CAC36B453}"/>
              </a:ext>
            </a:extLst>
          </p:cNvPr>
          <p:cNvSpPr txBox="1"/>
          <p:nvPr/>
        </p:nvSpPr>
        <p:spPr>
          <a:xfrm>
            <a:off x="1534899" y="6053424"/>
            <a:ext cx="2746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※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디스크 공간의 연속 할당</a:t>
            </a:r>
          </a:p>
        </p:txBody>
      </p:sp>
    </p:spTree>
    <p:extLst>
      <p:ext uri="{BB962C8B-B14F-4D97-AF65-F5344CB8AC3E}">
        <p14:creationId xmlns:p14="http://schemas.microsoft.com/office/powerpoint/2010/main" val="406938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5187</TotalTime>
  <Words>1290</Words>
  <Application>Microsoft Office PowerPoint</Application>
  <PresentationFormat>와이드스크린</PresentationFormat>
  <Paragraphs>139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Sandoll 마들렌</vt:lpstr>
      <vt:lpstr>Sandoll 북 01 Light</vt:lpstr>
      <vt:lpstr>경기천년제목 Bold</vt:lpstr>
      <vt:lpstr>맑은 고딕</vt:lpstr>
      <vt:lpstr>Arial</vt:lpstr>
      <vt:lpstr>Office 테마</vt:lpstr>
      <vt:lpstr>운영체제  안홍범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  안홍범</dc:title>
  <dc:creator>anhongbeom</dc:creator>
  <cp:lastModifiedBy>anhongbeom</cp:lastModifiedBy>
  <cp:revision>148</cp:revision>
  <dcterms:created xsi:type="dcterms:W3CDTF">2018-12-27T12:23:00Z</dcterms:created>
  <dcterms:modified xsi:type="dcterms:W3CDTF">2019-02-21T05:20:42Z</dcterms:modified>
</cp:coreProperties>
</file>