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AFA"/>
    <a:srgbClr val="D0D3D3"/>
    <a:srgbClr val="6600CC"/>
    <a:srgbClr val="FFFFFF"/>
    <a:srgbClr val="FF9900"/>
    <a:srgbClr val="D529B0"/>
    <a:srgbClr val="C6E9FB"/>
    <a:srgbClr val="FCBAEE"/>
    <a:srgbClr val="F2B4E5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93309" autoAdjust="0"/>
  </p:normalViewPr>
  <p:slideViewPr>
    <p:cSldViewPr snapToGrid="0">
      <p:cViewPr varScale="1">
        <p:scale>
          <a:sx n="67" d="100"/>
          <a:sy n="67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3DD10-1288-414B-B2E8-1E523BD7EB99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3B44-8575-4404-9F7C-179C6F11A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16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3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6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5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5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호스트가 폴링을 반복하고 있지만 장치가 서비스할 준비가 되는 시간이 오래 걸린다면 하드웨어 제어기가 자신의 상태가 바뀔 때 </a:t>
            </a:r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CPU</a:t>
            </a:r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 그것을 통보해 주는 것이 반복적인 폴링 보다 효과적이다 이것을 인터럽트라고 한다</a:t>
            </a:r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9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인터럽트 핸들링의 </a:t>
            </a:r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가지 방법</a:t>
            </a:r>
            <a:endParaRPr lang="en-US" altLang="ko-KR" sz="12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어떤 특수한 상황에서 인터럽트 발생을 연기시키는 능력이 필요함</a:t>
            </a:r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어떤 장치가 인터럽트를 일으켰는지 조사하기 위해 모든 장치를 폴링하지 않고 알아내는 방법이 필요함</a:t>
            </a:r>
            <a:r>
              <a:rPr lang="en-US" altLang="ko-KR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운영체제가 높은 우선순위와 낮은 우선순위의 인터럽트를 구별하고 긴급한 정도에 따라 우선적으로 응답하기 위한 </a:t>
            </a:r>
            <a:r>
              <a:rPr lang="ko-KR" altLang="en-US" sz="1200" dirty="0" err="1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다수준</a:t>
            </a:r>
            <a:r>
              <a:rPr lang="ko-KR" altLang="en-US" sz="12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인터럽트가 필요함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5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6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대표적인 종류의 장치들은 인터페이스라고 불리는 표준 함수들의 집합을 통하여 접근된다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장치 드라이버 층의 목적은 여러 입출력 하드웨어 간의 차이를 숨기고</a:t>
            </a:r>
            <a:r>
              <a:rPr lang="en-US" altLang="ko-KR" dirty="0"/>
              <a:t>, </a:t>
            </a:r>
            <a:r>
              <a:rPr lang="ko-KR" altLang="en-US" dirty="0"/>
              <a:t>이들을 간단한 표준 인터페이스들로 보이도록 </a:t>
            </a:r>
            <a:r>
              <a:rPr lang="ko-KR" altLang="en-US" dirty="0" err="1"/>
              <a:t>포장시켜서</a:t>
            </a:r>
            <a:r>
              <a:rPr lang="en-US" altLang="ko-KR" dirty="0"/>
              <a:t>, </a:t>
            </a:r>
            <a:r>
              <a:rPr lang="ko-KR" altLang="en-US" dirty="0"/>
              <a:t>이것을 상위 커널 입출력 서브시스템에 제공하는 것이다</a:t>
            </a:r>
            <a:r>
              <a:rPr lang="en-US" altLang="ko-KR" dirty="0"/>
              <a:t>. -&gt; </a:t>
            </a:r>
            <a:r>
              <a:rPr lang="ko-KR" altLang="en-US" dirty="0"/>
              <a:t>하드웨어와 서브 시스템이 독립적이 되어 운영체제 개발자의 작업을 간단하게 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5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 스트림과 블록 </a:t>
            </a:r>
            <a:r>
              <a:rPr lang="en-US" altLang="ko-KR" dirty="0"/>
              <a:t>: </a:t>
            </a:r>
            <a:r>
              <a:rPr lang="ko-KR" altLang="en-US" dirty="0"/>
              <a:t>문자 스트림 장치는 바이트를 하나씩 전송하지만 블록 장치는 블록 단위로 전송한다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순차 접근</a:t>
            </a:r>
            <a:r>
              <a:rPr lang="en-US" altLang="ko-KR" dirty="0"/>
              <a:t>, </a:t>
            </a:r>
            <a:r>
              <a:rPr lang="ko-KR" altLang="en-US" dirty="0"/>
              <a:t>임의 접근 </a:t>
            </a:r>
            <a:r>
              <a:rPr lang="en-US" altLang="ko-KR" dirty="0"/>
              <a:t>: </a:t>
            </a:r>
            <a:r>
              <a:rPr lang="ko-KR" altLang="en-US" dirty="0"/>
              <a:t>순차 </a:t>
            </a:r>
            <a:r>
              <a:rPr lang="en-US" altLang="ko-KR" dirty="0"/>
              <a:t>– </a:t>
            </a:r>
            <a:r>
              <a:rPr lang="ko-KR" altLang="en-US" dirty="0"/>
              <a:t>순차적인 순서 자료 전송</a:t>
            </a:r>
            <a:r>
              <a:rPr lang="en-US" altLang="ko-KR" dirty="0"/>
              <a:t>, </a:t>
            </a:r>
            <a:r>
              <a:rPr lang="ko-KR" altLang="en-US" dirty="0"/>
              <a:t>임의 </a:t>
            </a:r>
            <a:r>
              <a:rPr lang="en-US" altLang="ko-KR" dirty="0"/>
              <a:t>– </a:t>
            </a:r>
            <a:r>
              <a:rPr lang="ko-KR" altLang="en-US" dirty="0"/>
              <a:t>임의의 위치에 있는 자료도 입출력 할 수 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동기식과 비동기식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동기식 장치는 일정한 응답 시간을 갖지만 비동기식 장치는 응답 시간이 예측 불가능 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공유와 전용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 가능한 장치는 몇 개의 프로세스나 쓰레드에 의해 동시에 사용될 수 있으나 전용 장치는 혼자만 사용해야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읽기 전용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쓰기 전용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장치들은 읽기와 쓰기를 모두 수행하지만 어떤 것들은 하나만 지원한다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 속도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장치 속도는 초당 몇 바이트에서 초당 수 기가바이트까지 다양하다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4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8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BD01-5BAA-4748-B866-78584B5E0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08DE3-7FB4-4B66-9E14-2C4DD7FE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8BE41-B766-468C-8368-D7DC4DC4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AAAAB-C137-4352-AB3B-A5456FA1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2A977-67FA-48A4-9F5D-9F37FCCF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6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2BFE4-30AD-4124-8B48-7F3FC74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411758-35B8-4820-AE74-ED65C810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429F7-9694-4D39-B27E-89A364E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D0BA7-9E25-4468-84B5-5AB30C74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F661-29BF-43F0-9C96-0F148E51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A9A9CC-09D5-4DE7-8A22-61A3BDB3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D3A6C-E230-4A02-B433-C63F0756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7E174-2B12-4A3A-B0F8-A5841BA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D412E-F3A5-451E-B876-FB6483B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53259-0A95-45A5-936D-7F575ED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8CCBA-D56D-4D20-8A72-1427B326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B22F6-4A93-40F3-9BB1-AC37CDD9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25255-417D-4790-A946-B93ECAC4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1CC74-C5C3-44B6-BF53-ADD204AA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3F66B-804C-4184-8B53-C01893DC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5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20C7-674C-472A-8E39-BA34C32E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F2648-4F7E-4202-8888-8A51580A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D4307-C1E8-4797-AD52-96536B8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61236-1F8C-4C8E-A4EB-CC03BCDC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CD43D-5BCD-488F-B05E-F6894F0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9A787-2759-42D0-B9BF-21DB21A3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529E4-C619-43E0-B73A-652F3431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45EA1-E986-4CE3-87B6-51EEC0F5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49D7-9404-427B-89ED-7AE6A88B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2974-1F67-4DFC-9807-67084002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F9335-B12D-4280-9916-5A3322B6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6BAB-2271-4C74-9BC4-22EB28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07ED4-747A-4CBA-8655-A573265D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AED48-16A0-4CBD-B607-F4958A7C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D07C57-139B-4307-BBF4-DC0E99407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5DD51-781E-47BE-B747-1E13F275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E5ED1-B657-4251-89E9-0190554A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7F05E0-E6B0-48D7-AB21-3098A1D0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453EA-9FE2-4E39-BF08-FA2F2E06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CF400-EF60-406C-9F5E-5CC218D5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FDB07-A5F8-4BDE-AA45-6194E905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CFF1A-CF7D-4219-87A0-E3D00D3F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62E59-87C4-4D1C-B698-80DFF76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FC180-0AB1-4B9B-AEA7-C751068C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6AB50-C0F9-4E1A-8D92-0DBBF178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1163C-A495-41C9-A0A2-8F519B77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56F10-352F-4447-A2B2-9EAF4FDA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90B9C-EFA5-47D5-BCD5-952305E0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15E9-34BD-4238-B560-A6402722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1FF94-8FC8-4F41-890C-3FA57A42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7B5D4-A01F-4C33-B587-C1F1565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B1D5C-C7D6-4DC9-97B8-BBCE3AFA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2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A44B3-EBA0-4F15-A22F-1C074B26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FCE1E-B2C6-4E0D-BA1A-941DFF910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FA64-913C-4DAC-BF79-02AF2FFA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908BF-2B38-42B8-9A1F-1B4613FF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2EFBB-8595-4D8C-B5C2-AF00DEB8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77B1A-A497-4285-B5CE-0E9E3E71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4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BDF513-6139-4D3B-BF5C-F82268E5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0F576-CA71-494B-BF75-E3B0573C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B2CBC-2D0E-4E72-B1B7-63E76048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A12D5-176B-4D6B-A1B3-452F3CF2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E4E5-5221-41AF-B2AA-E98F35E1B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8" y="162339"/>
            <a:ext cx="11913704" cy="6533322"/>
          </a:xfrm>
          <a:ln w="63500">
            <a:solidFill>
              <a:srgbClr val="6600CC"/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운영체제</a:t>
            </a: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r>
              <a:rPr lang="ko-KR" altLang="en-US" sz="3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안홍범</a:t>
            </a:r>
            <a:endParaRPr lang="ko-KR" altLang="en-US" sz="4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4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806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블록 장치와 문자 장치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07C86-C330-4161-BCA6-876E389F4DD0}"/>
              </a:ext>
            </a:extLst>
          </p:cNvPr>
          <p:cNvSpPr txBox="1"/>
          <p:nvPr/>
        </p:nvSpPr>
        <p:spPr>
          <a:xfrm>
            <a:off x="807997" y="2136338"/>
            <a:ext cx="10576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블록 장치 인터페이스는 일반적으로 읽기와 쓰기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그리고 다음에 전송할 위치를 지정하는 탐색 명령을 제공한다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운영체제나 데이터베이스는 블록 장치를 마치 선형 배열이라고 이해하고 사용하기를 원하는데 이런 접근 모드를 비가공 입출력이라고 부른다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비가공 입출력 접근 모드는 장치의 제어권을 응용에게 넘기고 운영체제는 어떤 서비스도 수행되지 말아야 하는데 이에 대한 해결법은 운영체제가 버퍼링과 잠금을 하지 않는 모드로 파일의 입출력 작업을 하는 것이다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이를 직접 입출력이라고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memory mapped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접근이란 실제로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“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디바이스를 읽거나 쓰는 명령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”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사용하는 대신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“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메모리의 특정 번지를 읽거나 쓰는 명령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”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으로 파일 입출력을 대신하는 방식이다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키보드는 문자 스트림 인터페이스를 통해 접근되는 장치의 예이다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70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86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네트워크 장치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07C86-C330-4161-BCA6-876E389F4DD0}"/>
              </a:ext>
            </a:extLst>
          </p:cNvPr>
          <p:cNvSpPr txBox="1"/>
          <p:nvPr/>
        </p:nvSpPr>
        <p:spPr>
          <a:xfrm>
            <a:off x="817375" y="3103786"/>
            <a:ext cx="105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네트워크 인터페이스는 소켓 인터페이스 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로컬 소켓을 원격지 주소와 연결해 주고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원격지의 응용 프로그램이 이 소켓으로 접속을 완료하였는지 알아보고 연결이 되었으면 패킷을 주고 받도록 해 준다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44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86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클락과 타이머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07C86-C330-4161-BCA6-876E389F4DD0}"/>
              </a:ext>
            </a:extLst>
          </p:cNvPr>
          <p:cNvSpPr txBox="1"/>
          <p:nvPr/>
        </p:nvSpPr>
        <p:spPr>
          <a:xfrm>
            <a:off x="800846" y="2274838"/>
            <a:ext cx="1059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현재 시간을 제공해줌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경과된 시간을 제공해줌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T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시각이 되면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X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오퍼레이션을 실행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경과한 시간을 재고 특정 기능을 실행시키는 하드웨어를 </a:t>
            </a:r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프로그램 가능 인터벌 타이머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라고 하는데 이것은 어느 시간만큼 경과되면 인터럽트를 발생 시키도록 설정 할 수 있으며 이 과정을 한 번 또는 주기적으로 인터럽트를 발생하도록 설정 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42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863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봉쇄형과 비봉쇄형 입출력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07C86-C330-4161-BCA6-876E389F4DD0}"/>
              </a:ext>
            </a:extLst>
          </p:cNvPr>
          <p:cNvSpPr txBox="1"/>
          <p:nvPr/>
        </p:nvSpPr>
        <p:spPr>
          <a:xfrm>
            <a:off x="810224" y="944268"/>
            <a:ext cx="10962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봉쇄형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/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출력이 즉시 완료 될 수 없을 경우 응용프로그램은 봉쇄 상태로 들어간다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즉 실행 큐로부터 대기 큐로 옮겨진다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이후 수행 될 때 대기 큐에서 실행 큐로 옮겨지며 그 후에는 언젠가 다시 실행을 재시작 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비봉쇄형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연산과 입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/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출력 간의 중첩을 최대한 도모하기 위해 다중 스레드 방식으로 작성한다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예를 들면 연산을 하는 동안 입출력 작업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마우스 움직임 등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비봉쇄형은 프로그램을 멈춰 두지 않고 곧장 돌아오며 몇 개의 바이트가 전송되었는지를 알려주는 복귀 값을 되돌려 준다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비봉쇄형 시스템 호출의 대안으로 비동기식 시스템 호출이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비동기식 시스템 호출도 비봉쇄형 호출과 마찬가지로 즉각 복귀 하지만 입력이 완전히 끝난 후 완전한 데이터를 전송해 줄 것을 요청한다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378F0-061B-4848-86B2-8DEB5BC3612E}"/>
              </a:ext>
            </a:extLst>
          </p:cNvPr>
          <p:cNvSpPr txBox="1"/>
          <p:nvPr/>
        </p:nvSpPr>
        <p:spPr>
          <a:xfrm>
            <a:off x="4144937" y="6114979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두 입출력 방법 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: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동기적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,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비동기적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6EE0F1-8D1B-43F4-A3BB-0F8B8F64BDE9}"/>
              </a:ext>
            </a:extLst>
          </p:cNvPr>
          <p:cNvGrpSpPr/>
          <p:nvPr/>
        </p:nvGrpSpPr>
        <p:grpSpPr>
          <a:xfrm>
            <a:off x="2306104" y="3094610"/>
            <a:ext cx="7203208" cy="3110199"/>
            <a:chOff x="3291942" y="3152001"/>
            <a:chExt cx="7203208" cy="31101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DFC1D67-44C4-41BD-B9E1-190A8961B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0509" y="3152001"/>
              <a:ext cx="6904641" cy="3110199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4CD067-6B6F-4491-B1F2-63B8A4213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1942" y="4559463"/>
              <a:ext cx="597134" cy="355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64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D53BD8C-90DE-44A7-A5BC-7374AF104E58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300000"/>
              </a:lnSpc>
            </a:pPr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2975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76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하드웨어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_1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8247771" cy="23187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320405" y="1786157"/>
            <a:ext cx="6435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하드웨어 장치는 케이블을 통하거나 무선으로 신호를 보냄으로써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컴퓨터 시스템과 통신한다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포트를 통해서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만약 하나 이상의 장치들이 공동으로 여러 선들을 사용한다면 이러한 선을 버스라고 부른다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버스는 신호 방식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속도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처리량 및 연결 방식에 따라 다양한 종류로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나뉜다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메모리 서브시스템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PCI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버스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키보드와 직렬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USB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포트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확장 버스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제어기는 포트나 버스나 입출력  장치를 제어하는 전자 회로의 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집합체이다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824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컴퓨터의 주요 작업은 연산 처리 작업과 입출력 작업인데 많은 경우 입출력 작업이 더 중요하다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pic>
        <p:nvPicPr>
          <p:cNvPr id="1026" name="Picture 2" descr="https://t1.daumcdn.net/cfile/tistory/2522AB4756DD85AB31">
            <a:extLst>
              <a:ext uri="{FF2B5EF4-FFF2-40B4-BE49-F238E27FC236}">
                <a16:creationId xmlns:a16="http://schemas.microsoft.com/office/drawing/2014/main" id="{4FA66C93-DFDB-4A72-88AF-72894B76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16" y="1002943"/>
            <a:ext cx="5397219" cy="415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D2E45-1541-4A0A-8A14-0A3189212BA3}"/>
              </a:ext>
            </a:extLst>
          </p:cNvPr>
          <p:cNvSpPr txBox="1"/>
          <p:nvPr/>
        </p:nvSpPr>
        <p:spPr>
          <a:xfrm>
            <a:off x="8048777" y="514710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전형적인 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PC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버스 구조</a:t>
            </a:r>
          </a:p>
        </p:txBody>
      </p:sp>
    </p:spTree>
    <p:extLst>
      <p:ext uri="{BB962C8B-B14F-4D97-AF65-F5344CB8AC3E}">
        <p14:creationId xmlns:p14="http://schemas.microsoft.com/office/powerpoint/2010/main" val="419150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76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하드웨어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_2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7904199" cy="2222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332317" y="2186879"/>
            <a:ext cx="5572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모든 제어기는 레지스터를 가지고 있는데 본체의 프로세서가 이들 제어기의 레지스터에 비트 패턴을 쓰거나 읽음으로써 입출력을 수행한다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두 번째 방법은 장치 제어 레지스터를 프로세서의 주소 공간으로 매핑하는 것이다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경우 각 주변장치 레지스터들은 메모리 주소와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1:1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대응된다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어떠한 시스템은 위 두 가지 방법을 다 제공한다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804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컴퓨터 본체가 어떻게 입출력을 하도록 관련 명령어와 자료를 제어기들에게 넘길 수 있을까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D2E45-1541-4A0A-8A14-0A3189212BA3}"/>
              </a:ext>
            </a:extLst>
          </p:cNvPr>
          <p:cNvSpPr txBox="1"/>
          <p:nvPr/>
        </p:nvSpPr>
        <p:spPr>
          <a:xfrm>
            <a:off x="7044886" y="4916275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PC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에서 장치 입출력 포트의 위치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(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일부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)</a:t>
            </a:r>
            <a:endParaRPr lang="ko-KR" altLang="en-US" sz="24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pic>
        <p:nvPicPr>
          <p:cNvPr id="2050" name="Picture 2" descr="https://t1.daumcdn.net/cfile/tistory/263FD73A56DD864C35">
            <a:extLst>
              <a:ext uri="{FF2B5EF4-FFF2-40B4-BE49-F238E27FC236}">
                <a16:creationId xmlns:a16="http://schemas.microsoft.com/office/drawing/2014/main" id="{A757A229-94BA-49DF-AE49-A0F975F04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9100"/>
            <a:ext cx="5676372" cy="324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55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76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하드웨어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_3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481622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1247008" y="2459504"/>
            <a:ext cx="947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입력 레지스터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호스트가 입력을 얻기 위해 읽기를 수행한다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출력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레지스터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호스트가 데이터를 출력하기 위해 쓰기를 수행한다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상태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레지스터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호스트가 읽는 용도이며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비트들이 현재의 명령이 완료되었는지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입력 레지스터로부터 한 바이트를 읽어도 되는지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그리고 오류가 있었는가와 같은 상태들을 보고한다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제어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레지스터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호스트가 주변 장치에게 입출력 명령을 내리거나 장치의 모드를 변경하기 위해 쓰기를 수행하는 대상이다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입출력  포트는 보통 네 개의 레지스터로 구성되어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57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43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폴링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628526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1360520" y="2259449"/>
            <a:ext cx="947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호스트가 반복적으로 소거될 때까지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(0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으로 씀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비지 비트를 검사한다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호스트가 명령 레지스터에 쓰기 비트를 설정하고 출력 레지스터에 출력할 바이트를 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호스트가 명령 준비 완료 비트를 설정한다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입출력 하드웨어 제어기가 명령 준비 완료 비트가 설정된 것을 알아차렸을 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자신의 비지 비트를 설정한다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제어기는 명령 레지스터를 읽고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쓰기 명령임을 알게 되고 출력 레지스터를 읽어 해당 바이트를 가져와 해당 하드웨어 장치로 출력한다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제어기는 명령 준비 비트를 소거하고 입출력이 성공했음을 알리기 위해 상태 레지스터의 오류 비트를 소거한다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또한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입출력이 끝났음을 알리기 위해 비지 비트를 소거한다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위의 단계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에서 호스트는 바쁜 대기 즉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폴링을 하게 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호스트와 입출력 하드웨어 사이의 기본적인 핸드셰이킹 개념은 간단하다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19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09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인터럽트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628526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95420" y="2351400"/>
            <a:ext cx="69598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CPU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하드웨어는 인터럽트 요청 라인 이라고 불리는 선을 하나 가지는데 매번 명령어를 끝내고 다음 명령어를 수행하기 전 이 선을 검사한다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장치 제어기가 인터럽트 요청 라인에 신호를 보냄으로써 인터럽트를 알려주고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CPU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인터럽트 핸들러를 수행한다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대부분의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CPU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들은 회복 불가능한 메모리 오류와 같은 이벤트를 위해 사용되는 마스크 불가 인터럽트와 필요 시 인터럽트 기능을 잠시 중단시켜 놓을 수 있는 마스크 가능 인터럽트 요청 라인을 가진다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인터럽트는 인터럽트 벡터 번호를 통해서 특정 핸들링 루틴을 선택한다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인터럽트 벡터의 용량보다 장치 수가 많은 경우 인터럽트 체이닝 기법을 사용한다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인터럽트 우선순위 수준의 구현을 가능하게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운영체제는 인터럽트를 사용하여 여러가지 예외도 처리한다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입출력 장치가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CPU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에게 자신의 상태 변화를 통보하는 하드웨어 기법이다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814E18-E9DC-47F1-893F-D24F379B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240" y="888645"/>
            <a:ext cx="4232469" cy="5480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EAEE72-1CBC-4607-A95C-24DA58CE2488}"/>
              </a:ext>
            </a:extLst>
          </p:cNvPr>
          <p:cNvSpPr txBox="1"/>
          <p:nvPr/>
        </p:nvSpPr>
        <p:spPr>
          <a:xfrm>
            <a:off x="8700209" y="6137868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인터럽트 구동식 입출력 사이클</a:t>
            </a:r>
          </a:p>
        </p:txBody>
      </p:sp>
    </p:spTree>
    <p:extLst>
      <p:ext uri="{BB962C8B-B14F-4D97-AF65-F5344CB8AC3E}">
        <p14:creationId xmlns:p14="http://schemas.microsoft.com/office/powerpoint/2010/main" val="994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850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직접 메모리 접근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(DMA)</a:t>
            </a:r>
            <a:endParaRPr lang="ko-KR" altLang="en-US" sz="28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9103412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239705" y="2678270"/>
            <a:ext cx="4979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DMA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제어기와 장치 제어기 간의 핸드셰이킹은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DMA-request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acknowledge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라고 불리는 두 개의 선을 통해 수행된다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직접 가상 주소 접근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(DVMA)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사용하기도 하는데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DVMA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사용하면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CPU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와 메모리의 개입 없이 가상 주소로 두 개의 메모리 맵 장치 간에 데이터를 전송할 수가 있게 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924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CPU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상태 비트를 반복적으로 검사하면서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바이트 씩 옮기는 작업의 일부를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DMA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제어기에게 위임한다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24C377-63CB-42CF-984A-A78EFA2B92DE}"/>
              </a:ext>
            </a:extLst>
          </p:cNvPr>
          <p:cNvGrpSpPr/>
          <p:nvPr/>
        </p:nvGrpSpPr>
        <p:grpSpPr>
          <a:xfrm>
            <a:off x="4920245" y="1257977"/>
            <a:ext cx="7170087" cy="4799057"/>
            <a:chOff x="4920245" y="1257977"/>
            <a:chExt cx="7170087" cy="479905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28DDE26-3420-4BAA-964F-79D4E695F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20245" y="1257977"/>
              <a:ext cx="7170087" cy="479905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9CE69F-817D-46DC-9605-124FD9E67867}"/>
                </a:ext>
              </a:extLst>
            </p:cNvPr>
            <p:cNvSpPr/>
            <p:nvPr/>
          </p:nvSpPr>
          <p:spPr>
            <a:xfrm>
              <a:off x="6958639" y="1446813"/>
              <a:ext cx="1843791" cy="65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장치 드라이버가 디스크 데이터를 주소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X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에 있는 버퍼로 옮길 것을 지시 받는다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1752F8-9CE0-4CAC-BF62-13EB49B605ED}"/>
                </a:ext>
              </a:extLst>
            </p:cNvPr>
            <p:cNvSpPr/>
            <p:nvPr/>
          </p:nvSpPr>
          <p:spPr>
            <a:xfrm>
              <a:off x="6958639" y="2107097"/>
              <a:ext cx="1843791" cy="935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2.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장치드라이버가 디스크 제어기에게 디스크에서 주소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X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에 있는 버퍼로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바이트를 옮기도록 지시한다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F8C098E-2E0F-44C2-BFF7-7019012CEBB0}"/>
                </a:ext>
              </a:extLst>
            </p:cNvPr>
            <p:cNvSpPr/>
            <p:nvPr/>
          </p:nvSpPr>
          <p:spPr>
            <a:xfrm>
              <a:off x="5174104" y="2012671"/>
              <a:ext cx="1675696" cy="118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5. DMA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제어기가 바이트들을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X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로 전송한다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이때 메모리 주소를 증가시키고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를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 = 0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이 될 때까지 감소시킨다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DE2934-C866-4CA0-B68E-C4717D149787}"/>
                </a:ext>
              </a:extLst>
            </p:cNvPr>
            <p:cNvSpPr/>
            <p:nvPr/>
          </p:nvSpPr>
          <p:spPr>
            <a:xfrm>
              <a:off x="5174104" y="3217811"/>
              <a:ext cx="2021175" cy="71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6. C = 0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이 되면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, DMA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는 전송완료를 알리기 위해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CPU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를 인터럽트한다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15606D-AAD6-488B-B96E-AB174679E6B0}"/>
                </a:ext>
              </a:extLst>
            </p:cNvPr>
            <p:cNvSpPr/>
            <p:nvPr/>
          </p:nvSpPr>
          <p:spPr>
            <a:xfrm>
              <a:off x="7791842" y="4302177"/>
              <a:ext cx="2021175" cy="457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3.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디스크 제어기가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DMA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전송을 시작한다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5FBC0-002F-4C1E-A663-ECFC7E451B4B}"/>
                </a:ext>
              </a:extLst>
            </p:cNvPr>
            <p:cNvSpPr/>
            <p:nvPr/>
          </p:nvSpPr>
          <p:spPr>
            <a:xfrm>
              <a:off x="7791841" y="4806845"/>
              <a:ext cx="2021175" cy="604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4.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디스크 제어기가 각 바이트를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DMA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제어기로 보낸다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C40BA40-69BB-41FE-8C89-DD2C515BFCF0}"/>
              </a:ext>
            </a:extLst>
          </p:cNvPr>
          <p:cNvSpPr txBox="1"/>
          <p:nvPr/>
        </p:nvSpPr>
        <p:spPr>
          <a:xfrm>
            <a:off x="8065333" y="5913217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DMA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전송의 단계</a:t>
            </a:r>
          </a:p>
        </p:txBody>
      </p:sp>
    </p:spTree>
    <p:extLst>
      <p:ext uri="{BB962C8B-B14F-4D97-AF65-F5344CB8AC3E}">
        <p14:creationId xmlns:p14="http://schemas.microsoft.com/office/powerpoint/2010/main" val="252353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8300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응용 입출력 인터페이스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850700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850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많은 입출력 장치들이 일관된 방법으로 다뤄질 수 있도록 운영체제가 인터페이스를 구성하는 기술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5EAC20A-2958-4F64-B383-76C37826A9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2768" y="1135658"/>
            <a:ext cx="6371054" cy="4775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659C07-633C-460C-B66B-FE1911095768}"/>
              </a:ext>
            </a:extLst>
          </p:cNvPr>
          <p:cNvSpPr txBox="1"/>
          <p:nvPr/>
        </p:nvSpPr>
        <p:spPr>
          <a:xfrm>
            <a:off x="5202212" y="5911178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커널의 입출력 구조</a:t>
            </a:r>
          </a:p>
        </p:txBody>
      </p:sp>
    </p:spTree>
    <p:extLst>
      <p:ext uri="{BB962C8B-B14F-4D97-AF65-F5344CB8AC3E}">
        <p14:creationId xmlns:p14="http://schemas.microsoft.com/office/powerpoint/2010/main" val="196928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8300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입출력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응용 입출력 인터페이스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718978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718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운영체제마다 장치 드라이버 인터페이스에 대한 규격이 다르다는 문제가 발생한다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91FF78-DF89-46E8-8446-DADF6685C66F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6600CC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59C07-633C-460C-B66B-FE1911095768}"/>
              </a:ext>
            </a:extLst>
          </p:cNvPr>
          <p:cNvSpPr txBox="1"/>
          <p:nvPr/>
        </p:nvSpPr>
        <p:spPr>
          <a:xfrm>
            <a:off x="5202212" y="5911178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입출력 장치의 특성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A131B2-9F3F-4CF0-A429-12213CE6929A}"/>
              </a:ext>
            </a:extLst>
          </p:cNvPr>
          <p:cNvGrpSpPr/>
          <p:nvPr/>
        </p:nvGrpSpPr>
        <p:grpSpPr>
          <a:xfrm>
            <a:off x="2919783" y="1388607"/>
            <a:ext cx="6352433" cy="4391941"/>
            <a:chOff x="2919783" y="1388607"/>
            <a:chExt cx="6352433" cy="43919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E22EDD-08F3-486A-97F3-7F0FAAB2E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9783" y="1388607"/>
              <a:ext cx="6352433" cy="439194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57A5DF-F18C-46B2-8EA0-E18E5ECE2FCD}"/>
                </a:ext>
              </a:extLst>
            </p:cNvPr>
            <p:cNvSpPr/>
            <p:nvPr/>
          </p:nvSpPr>
          <p:spPr>
            <a:xfrm>
              <a:off x="3582649" y="1603948"/>
              <a:ext cx="794479" cy="214612"/>
            </a:xfrm>
            <a:prstGeom prst="rect">
              <a:avLst/>
            </a:prstGeom>
            <a:solidFill>
              <a:srgbClr val="D0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관점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7B365FA-4BEB-46C5-8550-6B1F058A5398}"/>
                </a:ext>
              </a:extLst>
            </p:cNvPr>
            <p:cNvSpPr/>
            <p:nvPr/>
          </p:nvSpPr>
          <p:spPr>
            <a:xfrm>
              <a:off x="5698759" y="1602078"/>
              <a:ext cx="794479" cy="214612"/>
            </a:xfrm>
            <a:prstGeom prst="rect">
              <a:avLst/>
            </a:prstGeom>
            <a:solidFill>
              <a:srgbClr val="D0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유형</a:t>
              </a:r>
              <a:endParaRPr lang="ko-KR" altLang="en-US" sz="16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C7E7BD-7338-4A63-82CF-174688CCC820}"/>
                </a:ext>
              </a:extLst>
            </p:cNvPr>
            <p:cNvSpPr/>
            <p:nvPr/>
          </p:nvSpPr>
          <p:spPr>
            <a:xfrm>
              <a:off x="7949782" y="1602078"/>
              <a:ext cx="794479" cy="214612"/>
            </a:xfrm>
            <a:prstGeom prst="rect">
              <a:avLst/>
            </a:prstGeom>
            <a:solidFill>
              <a:srgbClr val="D0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예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0E7EF5-0EDB-461A-A354-75FDB8D1ABF5}"/>
                </a:ext>
              </a:extLst>
            </p:cNvPr>
            <p:cNvSpPr/>
            <p:nvPr/>
          </p:nvSpPr>
          <p:spPr>
            <a:xfrm>
              <a:off x="3245370" y="2061504"/>
              <a:ext cx="1461541" cy="214612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데이터 전송 모드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958F91-8D8C-438F-AD45-BBBB374BAAD8}"/>
                </a:ext>
              </a:extLst>
            </p:cNvPr>
            <p:cNvSpPr/>
            <p:nvPr/>
          </p:nvSpPr>
          <p:spPr>
            <a:xfrm>
              <a:off x="3245369" y="2544400"/>
              <a:ext cx="1461541" cy="214612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접근 방식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FB2FC2-74A7-4F23-9924-0F406D642579}"/>
                </a:ext>
              </a:extLst>
            </p:cNvPr>
            <p:cNvSpPr/>
            <p:nvPr/>
          </p:nvSpPr>
          <p:spPr>
            <a:xfrm>
              <a:off x="3245369" y="3132231"/>
              <a:ext cx="1461541" cy="214612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전송 스케줄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3E57FB-1EC0-4B8A-9558-860E7B1C09D5}"/>
                </a:ext>
              </a:extLst>
            </p:cNvPr>
            <p:cNvSpPr/>
            <p:nvPr/>
          </p:nvSpPr>
          <p:spPr>
            <a:xfrm>
              <a:off x="3245369" y="3658038"/>
              <a:ext cx="1461541" cy="214612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공유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AA0A9FD-5C6D-415A-AFB9-FEAEAC82EC24}"/>
                </a:ext>
              </a:extLst>
            </p:cNvPr>
            <p:cNvSpPr/>
            <p:nvPr/>
          </p:nvSpPr>
          <p:spPr>
            <a:xfrm>
              <a:off x="3208841" y="4115594"/>
              <a:ext cx="1461541" cy="214612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장치 속도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B0D134-CFAE-4CCF-9659-CA299269B9BB}"/>
                </a:ext>
              </a:extLst>
            </p:cNvPr>
            <p:cNvSpPr/>
            <p:nvPr/>
          </p:nvSpPr>
          <p:spPr>
            <a:xfrm>
              <a:off x="3208840" y="5229232"/>
              <a:ext cx="1461541" cy="214612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입출력 방향</a:t>
              </a:r>
              <a:endParaRPr lang="ko-KR" altLang="en-US" sz="1200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0AB1EC-FC9C-4363-AAE3-5F9B6CFDDADB}"/>
                </a:ext>
              </a:extLst>
            </p:cNvPr>
            <p:cNvSpPr/>
            <p:nvPr/>
          </p:nvSpPr>
          <p:spPr>
            <a:xfrm>
              <a:off x="5202211" y="1947320"/>
              <a:ext cx="1813185" cy="453400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문자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블록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AD6E11-D454-4AF7-B100-14D19400FBCE}"/>
                </a:ext>
              </a:extLst>
            </p:cNvPr>
            <p:cNvSpPr/>
            <p:nvPr/>
          </p:nvSpPr>
          <p:spPr>
            <a:xfrm>
              <a:off x="5176377" y="2494506"/>
              <a:ext cx="1844930" cy="453400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순차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임의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90DCC8-2748-41D7-A563-216B716BF877}"/>
                </a:ext>
              </a:extLst>
            </p:cNvPr>
            <p:cNvSpPr/>
            <p:nvPr/>
          </p:nvSpPr>
          <p:spPr>
            <a:xfrm>
              <a:off x="5176376" y="3044024"/>
              <a:ext cx="1813185" cy="453400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동기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비동기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0C75659-5F4B-43AB-A503-5E598F197337}"/>
                </a:ext>
              </a:extLst>
            </p:cNvPr>
            <p:cNvSpPr/>
            <p:nvPr/>
          </p:nvSpPr>
          <p:spPr>
            <a:xfrm>
              <a:off x="5176376" y="3584326"/>
              <a:ext cx="1844931" cy="453400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전용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공유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82B3405-6295-4028-B4F2-925F57B043FD}"/>
                </a:ext>
              </a:extLst>
            </p:cNvPr>
            <p:cNvSpPr/>
            <p:nvPr/>
          </p:nvSpPr>
          <p:spPr>
            <a:xfrm>
              <a:off x="5202210" y="4124629"/>
              <a:ext cx="1963087" cy="777155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지연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 /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탐색시간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전송률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연산사이의 지연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EBD1CC7-932D-46B1-B44F-2D8BB14CF94E}"/>
                </a:ext>
              </a:extLst>
            </p:cNvPr>
            <p:cNvSpPr/>
            <p:nvPr/>
          </p:nvSpPr>
          <p:spPr>
            <a:xfrm>
              <a:off x="5176376" y="5084483"/>
              <a:ext cx="1963087" cy="538987"/>
            </a:xfrm>
            <a:prstGeom prst="rect">
              <a:avLst/>
            </a:prstGeom>
            <a:solidFill>
              <a:srgbClr val="C7E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읽기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쓰기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 (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전용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) /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읽기 </a:t>
              </a:r>
              <a:r>
                <a:rPr lang="en-US" altLang="ko-KR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 </a:t>
              </a:r>
              <a:r>
                <a:rPr lang="ko-KR" altLang="en-US" sz="1200" dirty="0">
                  <a:solidFill>
                    <a:schemeClr val="tx1"/>
                  </a:solidFill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쓰기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09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1355</Words>
  <Application>Microsoft Office PowerPoint</Application>
  <PresentationFormat>와이드스크린</PresentationFormat>
  <Paragraphs>124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Sandoll 마들렌</vt:lpstr>
      <vt:lpstr>Sandoll 북 01 Light</vt:lpstr>
      <vt:lpstr>Sandoll 스웨거</vt:lpstr>
      <vt:lpstr>맑은 고딕</vt:lpstr>
      <vt:lpstr>Arial</vt:lpstr>
      <vt:lpstr>Office 테마</vt:lpstr>
      <vt:lpstr>운영체제  안홍범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 안홍범</dc:title>
  <dc:creator>anhongbeom</dc:creator>
  <cp:lastModifiedBy>anhongbeom</cp:lastModifiedBy>
  <cp:revision>172</cp:revision>
  <dcterms:created xsi:type="dcterms:W3CDTF">2018-12-27T12:23:00Z</dcterms:created>
  <dcterms:modified xsi:type="dcterms:W3CDTF">2019-03-01T05:20:38Z</dcterms:modified>
</cp:coreProperties>
</file>