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3F"/>
    <a:srgbClr val="FFF865"/>
    <a:srgbClr val="FCBAEE"/>
    <a:srgbClr val="C7EAFA"/>
    <a:srgbClr val="D0D3D3"/>
    <a:srgbClr val="6600CC"/>
    <a:srgbClr val="FFFFFF"/>
    <a:srgbClr val="FF9900"/>
    <a:srgbClr val="D529B0"/>
    <a:srgbClr val="C6E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 autoAdjust="0"/>
    <p:restoredTop sz="93680" autoAdjust="0"/>
  </p:normalViewPr>
  <p:slideViewPr>
    <p:cSldViewPr snapToGrid="0">
      <p:cViewPr varScale="1">
        <p:scale>
          <a:sx n="67" d="100"/>
          <a:sy n="67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3DD10-1288-414B-B2E8-1E523BD7EB99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73B44-8575-4404-9F7C-179C6F11A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5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416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902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VFS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이들 네 가지 타입의 객체들 각각에 대해 연산들을 정의한다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이들 객체들은 함수 테이블을 가리키는 포인터를 가지고 있다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테이블은 그 객체에 맞게 정의된 연산을 구현하는 실제 함수들의 주소를 가지고 있다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963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12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아이노드와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 객체는 파일의 내용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 파일 데이터를 접근하기 위해 사용된다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856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파일 시스템이 확장된 것이라고 보면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시스템의 블록 할당 방법에 대해서 알아보겠다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첫번째는 사용 가능한 블록들이 찾아지면 바로 할당하는 방법이다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시작 지점에서 진행되어 자유공간이 존재하면 바로 할당해주는 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방법은 큰 가용 블록이 없을 때 남은 블록들은 모아서 한 파일에 할당한다고 볼 때 단편화의 단점이 어느정도 상쇄될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 방법은 연속된 자유 블록을 할당해주는 방법이다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시작 지점 가까이에서 자유 블록을 찾지 못하고</a:t>
            </a:r>
            <a:r>
              <a:rPr lang="en-US" altLang="ko-KR" dirty="0"/>
              <a:t>, </a:t>
            </a:r>
            <a:r>
              <a:rPr lang="ko-KR" altLang="en-US" dirty="0"/>
              <a:t>탐색을 계속하여 전체가 자유 상태인 바이트를 찾는다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이때</a:t>
            </a:r>
            <a:r>
              <a:rPr lang="en-US" altLang="ko-KR" dirty="0"/>
              <a:t>, </a:t>
            </a:r>
            <a:r>
              <a:rPr lang="ko-KR" altLang="en-US" dirty="0"/>
              <a:t>찾은 바이트를 바로 통째로 할당해주면 앞 부분의 자유 공간이 단편화 문제가 발생할 수도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찾은 바이트의 전의 자유공간을 찾아가 그 부분부터 연속된 블록을 할당할 수 있도록 해준다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ext3</a:t>
            </a:r>
            <a:r>
              <a:rPr lang="ko-KR" altLang="en-US" dirty="0"/>
              <a:t>는 가능하면 아래의 방법을 사용하여 단편을 줄이려고 하고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42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789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아래 그림을 보면 프로세스의 버전을 담고 있는 파일에 대한 정보를 보기 위한 명령어가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결과를 보면 </a:t>
            </a:r>
            <a:r>
              <a:rPr lang="en-US" altLang="ko-KR" dirty="0"/>
              <a:t>0</a:t>
            </a:r>
            <a:r>
              <a:rPr lang="ko-KR" altLang="en-US" dirty="0"/>
              <a:t>바이트라고 표시되어 있는 것을 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 파일을 출력하는 명령어를 쳤을 때</a:t>
            </a:r>
            <a:r>
              <a:rPr lang="en-US" altLang="ko-KR" dirty="0"/>
              <a:t>, </a:t>
            </a:r>
            <a:r>
              <a:rPr lang="ko-KR" altLang="en-US" dirty="0"/>
              <a:t>이때 파일의 내용을 계산하여 내용을 출력해주는 것을 볼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46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그림에서 </a:t>
            </a:r>
            <a:r>
              <a:rPr lang="en-US" altLang="ko-KR" dirty="0"/>
              <a:t>4kb</a:t>
            </a:r>
            <a:r>
              <a:rPr lang="ko-KR" altLang="en-US" dirty="0"/>
              <a:t>를 할당하려 하지만 이용 가능한 영역 중 가장 작은 것이 </a:t>
            </a:r>
            <a:r>
              <a:rPr lang="en-US" altLang="ko-KR" dirty="0"/>
              <a:t>16kb</a:t>
            </a:r>
            <a:r>
              <a:rPr lang="ko-KR" altLang="en-US" dirty="0"/>
              <a:t>인데 요구하는 크기를 만족시키기 위해 그 영역을 계속 절반씩 나눈다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293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캐시는 하나 이상의 </a:t>
            </a:r>
            <a:r>
              <a:rPr lang="ko-KR" altLang="en-US" dirty="0" err="1"/>
              <a:t>슬랩으로</a:t>
            </a:r>
            <a:r>
              <a:rPr lang="ko-KR" altLang="en-US" dirty="0"/>
              <a:t> 구성된다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캐시는 객체들로 채워지고 객체는 캐시가 대표하는 커널 자료구조의 인스턴스이다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리눅스에서 슬랩은 세 가지 상태 중의 한 상태에 있게 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Full : </a:t>
            </a:r>
            <a:r>
              <a:rPr lang="ko-KR" altLang="en-US" dirty="0" err="1"/>
              <a:t>슬랩에</a:t>
            </a:r>
            <a:r>
              <a:rPr lang="ko-KR" altLang="en-US" dirty="0"/>
              <a:t> 모든 객체가 사용 중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Empty : </a:t>
            </a:r>
            <a:r>
              <a:rPr lang="ko-KR" altLang="en-US" dirty="0" err="1"/>
              <a:t>슬랩의</a:t>
            </a:r>
            <a:r>
              <a:rPr lang="ko-KR" altLang="en-US" dirty="0"/>
              <a:t> 모든 객체가 가용 중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Partial : </a:t>
            </a:r>
            <a:r>
              <a:rPr lang="ko-KR" altLang="en-US" dirty="0"/>
              <a:t>슬랩은 가용인 객체와 사용 중인 객체로 이루어져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슬랩 할당기는 처음에 </a:t>
            </a:r>
            <a:r>
              <a:rPr lang="en-US" altLang="ko-KR" dirty="0"/>
              <a:t>partial </a:t>
            </a:r>
            <a:r>
              <a:rPr lang="ko-KR" altLang="en-US" dirty="0"/>
              <a:t>슬랩에서 가용 객체를 찾으려 하다가 없으면 </a:t>
            </a:r>
            <a:r>
              <a:rPr lang="en-US" altLang="ko-KR" dirty="0"/>
              <a:t>empty </a:t>
            </a:r>
            <a:r>
              <a:rPr lang="ko-KR" altLang="en-US" dirty="0"/>
              <a:t>슬랩에서 배정한다</a:t>
            </a:r>
            <a:r>
              <a:rPr lang="en-US" altLang="ko-KR" dirty="0"/>
              <a:t>. Empty</a:t>
            </a:r>
            <a:r>
              <a:rPr lang="ko-KR" altLang="en-US" dirty="0"/>
              <a:t>에도 없으면 물리적으로 연속된 페이지에서 새로운 슬랩이 할당되어 캐시에 배정된다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738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3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73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248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호출 후 로더는 프로그램을 가상 메모리로 매핑하기 위한 최소한의 설정을 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리눅스는 여러 </a:t>
            </a:r>
            <a:r>
              <a:rPr lang="ko-KR" altLang="en-US" dirty="0" err="1"/>
              <a:t>로더</a:t>
            </a:r>
            <a:r>
              <a:rPr lang="ko-KR" altLang="en-US" dirty="0"/>
              <a:t> 함수들의 테이블을 가지고 있고</a:t>
            </a:r>
            <a:r>
              <a:rPr lang="en-US" altLang="ko-KR" dirty="0"/>
              <a:t>, exec() </a:t>
            </a:r>
            <a:r>
              <a:rPr lang="ko-KR" altLang="en-US" dirty="0"/>
              <a:t>시스템 호출이 수행될 때 각 </a:t>
            </a:r>
            <a:r>
              <a:rPr lang="ko-KR" altLang="en-US" dirty="0" err="1"/>
              <a:t>로더</a:t>
            </a:r>
            <a:r>
              <a:rPr lang="ko-KR" altLang="en-US" dirty="0"/>
              <a:t> 함수는 지정된 파일을 로드 할 수 있는 기회를 가지게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697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폴트란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프로그램이 자신의 주소 공간에는 존재하지만 시스템의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현재 없는 데이터나 코드에 접근 시도하였을 경우 발생하는 현상을 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 폴트가 발생하면 운영 체제는 그 데이터를 메모리로 가져와서 마치 페이지 폴트가 전혀 발생하지 않은 것처럼 프로그램이 계속적으로 작동하게 해준다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섹션들이 링킹과 재배치에 필요한 중요한 정보를 포함하는 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세그먼트들은 파일의 런타임 실행에 필요한 정보를 포함한다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911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주소 공간의 한쪽 끝의 영역에는 커널이 존재한다</a:t>
            </a:r>
            <a:r>
              <a:rPr lang="en-US" altLang="ko-KR" dirty="0"/>
              <a:t>, </a:t>
            </a:r>
            <a:r>
              <a:rPr lang="ko-KR" altLang="en-US" dirty="0"/>
              <a:t>이 영역은 일반 사용자 모드 프로그램에서 접근할 수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스택은 아래쪽으로 넓혀지는 형식으로 존재한다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다른 영역들은 가상 메모리의 아래쪽에서 생성된다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프로그램 텍스트나 읽기 전용 데이터는 쓰기 보호 영역으로 맵핑 되고</a:t>
            </a:r>
            <a:r>
              <a:rPr lang="en-US" altLang="ko-KR" dirty="0"/>
              <a:t>, </a:t>
            </a:r>
            <a:r>
              <a:rPr lang="ko-KR" altLang="en-US" dirty="0"/>
              <a:t>그 위에는 쓰기 가능한 초기화된 데이터가 맵핑 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 설명한 것들은 고정 크기 영역이었는데 이 위에는 가변 크기 영역이 존재한다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 프로세스는 이 데이터 영역의 현재 범위를 가리키는 </a:t>
            </a:r>
            <a:r>
              <a:rPr lang="en-US" altLang="ko-KR" dirty="0"/>
              <a:t>brk</a:t>
            </a:r>
            <a:r>
              <a:rPr lang="ko-KR" altLang="en-US" dirty="0"/>
              <a:t>라는 포인터를 가지고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21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EBD01-5BAA-4748-B866-78584B5E0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E08DE3-7FB4-4B66-9E14-2C4DD7FED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8BE41-B766-468C-8368-D7DC4DC4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AAAAB-C137-4352-AB3B-A5456FA1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2A977-67FA-48A4-9F5D-9F37FCCF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6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2BFE4-30AD-4124-8B48-7F3FC74B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411758-35B8-4820-AE74-ED65C8103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429F7-9694-4D39-B27E-89A364E4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D0BA7-9E25-4468-84B5-5AB30C74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4F661-29BF-43F0-9C96-0F148E51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42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A9A9CC-09D5-4DE7-8A22-61A3BDB31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CD3A6C-E230-4A02-B433-C63F07564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7E174-2B12-4A3A-B0F8-A5841BAA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D412E-F3A5-451E-B876-FB6483B3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53259-0A95-45A5-936D-7F575EDA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58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8CCBA-D56D-4D20-8A72-1427B326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B22F6-4A93-40F3-9BB1-AC37CDD9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25255-417D-4790-A946-B93ECAC4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1CC74-C5C3-44B6-BF53-ADD204AA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3F66B-804C-4184-8B53-C01893DC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5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B20C7-674C-472A-8E39-BA34C32EC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F2648-4F7E-4202-8888-8A51580A1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D4307-C1E8-4797-AD52-96536B8E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61236-1F8C-4C8E-A4EB-CC03BCDC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CCD43D-5BCD-488F-B05E-F6894F04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9A787-2759-42D0-B9BF-21DB21A3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6529E4-C619-43E0-B73A-652F3431B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F45EA1-E986-4CE3-87B6-51EEC0F5B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7849D7-9404-427B-89ED-7AE6A88B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92974-1F67-4DFC-9807-67084002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EF9335-B12D-4280-9916-5A3322B6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58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6BAB-2271-4C74-9BC4-22EB2819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D07ED4-747A-4CBA-8655-A573265DF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DAED48-16A0-4CBD-B607-F4958A7C2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D07C57-139B-4307-BBF4-DC0E99407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B5DD51-781E-47BE-B747-1E13F2750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CE5ED1-B657-4251-89E9-0190554A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7F05E0-E6B0-48D7-AB21-3098A1D09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0453EA-9FE2-4E39-BF08-FA2F2E06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2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CF400-EF60-406C-9F5E-5CC218D5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5FDB07-A5F8-4BDE-AA45-6194E905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0CFF1A-CF7D-4219-87A0-E3D00D3F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262E59-87C4-4D1C-B698-80DFF76B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4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1FC180-0AB1-4B9B-AEA7-C751068C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36AB50-C0F9-4E1A-8D92-0DBBF178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11163C-A495-41C9-A0A2-8F519B77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13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56F10-352F-4447-A2B2-9EAF4FDA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90B9C-EFA5-47D5-BCD5-952305E08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BA15E9-34BD-4238-B560-A6402722A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1FF94-8FC8-4F41-890C-3FA57A42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27B5D4-A01F-4C33-B587-C1F15658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BB1D5C-C7D6-4DC9-97B8-BBCE3AFA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2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A44B3-EBA0-4F15-A22F-1C074B26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4FCE1E-B2C6-4E0D-BA1A-941DFF910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95FA64-913C-4DAC-BF79-02AF2FFAF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B908BF-2B38-42B8-9A1F-1B4613FF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32EFBB-8595-4D8C-B5C2-AF00DEB8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477B1A-A497-4285-B5CE-0E9E3E71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4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BDF513-6139-4D3B-BF5C-F82268E5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00F576-CA71-494B-BF75-E3B0573C8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1B2CBC-2D0E-4E72-B1B7-63E76048B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D729B-79C1-46AE-97C9-645B9D7EFC31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A12D5-176B-4D6B-A1B3-452F3CF2C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8E4E5-5221-41AF-B2AA-E98F35E1B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209F4-1D5C-4C18-92BF-0D33F0EF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48" y="162339"/>
            <a:ext cx="11913704" cy="6533322"/>
          </a:xfrm>
          <a:ln w="63500">
            <a:solidFill>
              <a:srgbClr val="FFF865"/>
            </a:solidFill>
          </a:ln>
        </p:spPr>
        <p:txBody>
          <a:bodyPr tIns="0" bIns="1872000">
            <a:normAutofit/>
          </a:bodyPr>
          <a:lstStyle/>
          <a:p>
            <a:r>
              <a:rPr lang="ko-KR" altLang="en-US" sz="72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운영체제</a:t>
            </a:r>
            <a:br>
              <a:rPr lang="en-US" altLang="ko-KR" sz="44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br>
              <a:rPr lang="en-US" altLang="ko-KR" sz="44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r>
              <a:rPr lang="ko-KR" altLang="en-US" sz="36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안홍범</a:t>
            </a:r>
            <a:endParaRPr lang="ko-KR" altLang="en-US" sz="44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74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8300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16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메모리 관리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프로그램을 메모리로 매핑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9DF91A3E-6BCD-42AD-85E7-CC9C316EBA3B}"/>
              </a:ext>
            </a:extLst>
          </p:cNvPr>
          <p:cNvSpPr txBox="1">
            <a:spLocks/>
          </p:cNvSpPr>
          <p:nvPr/>
        </p:nvSpPr>
        <p:spPr>
          <a:xfrm>
            <a:off x="139148" y="162339"/>
            <a:ext cx="11913704" cy="6533322"/>
          </a:xfrm>
          <a:prstGeom prst="rect">
            <a:avLst/>
          </a:prstGeom>
          <a:ln w="63500">
            <a:solidFill>
              <a:srgbClr val="FFF865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b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endParaRPr lang="ko-KR" altLang="en-US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95DA91-C340-4ABC-A3CF-6124855DFA1F}"/>
              </a:ext>
            </a:extLst>
          </p:cNvPr>
          <p:cNvCxnSpPr>
            <a:cxnSpLocks/>
          </p:cNvCxnSpPr>
          <p:nvPr/>
        </p:nvCxnSpPr>
        <p:spPr>
          <a:xfrm>
            <a:off x="428248" y="1211810"/>
            <a:ext cx="6465454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2072A1-476E-49A3-A64D-4D70471E857D}"/>
              </a:ext>
            </a:extLst>
          </p:cNvPr>
          <p:cNvSpPr txBox="1"/>
          <p:nvPr/>
        </p:nvSpPr>
        <p:spPr>
          <a:xfrm>
            <a:off x="295421" y="888645"/>
            <a:ext cx="659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로더는 초기 메모리 매핑을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set-up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해서 프로그램을 시작할 수 있게 해준다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E89E638-9727-4B25-8E64-93E4A0692D73}"/>
              </a:ext>
            </a:extLst>
          </p:cNvPr>
          <p:cNvSpPr/>
          <p:nvPr/>
        </p:nvSpPr>
        <p:spPr>
          <a:xfrm>
            <a:off x="1114966" y="1816567"/>
            <a:ext cx="1767990" cy="5275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F17747A-3546-4A5F-8752-62ADDD83F297}"/>
              </a:ext>
            </a:extLst>
          </p:cNvPr>
          <p:cNvSpPr/>
          <p:nvPr/>
        </p:nvSpPr>
        <p:spPr>
          <a:xfrm>
            <a:off x="1114963" y="2334582"/>
            <a:ext cx="1767991" cy="5275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7C110E0-5F71-4E58-B6E8-6F635AE704D1}"/>
              </a:ext>
            </a:extLst>
          </p:cNvPr>
          <p:cNvSpPr/>
          <p:nvPr/>
        </p:nvSpPr>
        <p:spPr>
          <a:xfrm>
            <a:off x="1114963" y="4398037"/>
            <a:ext cx="1767991" cy="2863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92A888-A46F-4103-981A-CFEF0ABA4B51}"/>
              </a:ext>
            </a:extLst>
          </p:cNvPr>
          <p:cNvSpPr txBox="1"/>
          <p:nvPr/>
        </p:nvSpPr>
        <p:spPr>
          <a:xfrm>
            <a:off x="1114964" y="1935335"/>
            <a:ext cx="176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커널 가상 메모리</a:t>
            </a:r>
            <a:endParaRPr lang="en-US" altLang="ko-KR" sz="14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CFE4FD-E498-45F9-BB17-242EB828A316}"/>
              </a:ext>
            </a:extLst>
          </p:cNvPr>
          <p:cNvSpPr txBox="1"/>
          <p:nvPr/>
        </p:nvSpPr>
        <p:spPr>
          <a:xfrm>
            <a:off x="1114963" y="2454215"/>
            <a:ext cx="17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endParaRPr lang="en-US" altLang="ko-KR" sz="14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427FF8-A17C-4C9B-B4B5-6E50EF3FF077}"/>
              </a:ext>
            </a:extLst>
          </p:cNvPr>
          <p:cNvSpPr txBox="1"/>
          <p:nvPr/>
        </p:nvSpPr>
        <p:spPr>
          <a:xfrm>
            <a:off x="677118" y="4407351"/>
            <a:ext cx="2643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시간 데이터</a:t>
            </a:r>
            <a:endParaRPr lang="en-US" altLang="ko-KR" sz="12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72E95D4-0DBB-41B2-BB93-A182468952DE}"/>
              </a:ext>
            </a:extLst>
          </p:cNvPr>
          <p:cNvSpPr/>
          <p:nvPr/>
        </p:nvSpPr>
        <p:spPr>
          <a:xfrm>
            <a:off x="1114963" y="2851807"/>
            <a:ext cx="1767991" cy="15577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DCC791-53EA-466A-AC27-E07B53C64F2D}"/>
              </a:ext>
            </a:extLst>
          </p:cNvPr>
          <p:cNvSpPr/>
          <p:nvPr/>
        </p:nvSpPr>
        <p:spPr>
          <a:xfrm>
            <a:off x="1114963" y="3257285"/>
            <a:ext cx="1767991" cy="2667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49C4D0-7FC6-4AB1-A53C-C238776570BF}"/>
              </a:ext>
            </a:extLst>
          </p:cNvPr>
          <p:cNvSpPr txBox="1"/>
          <p:nvPr/>
        </p:nvSpPr>
        <p:spPr>
          <a:xfrm>
            <a:off x="976251" y="3244250"/>
            <a:ext cx="2045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맵 영역</a:t>
            </a:r>
            <a:endParaRPr lang="en-US" altLang="ko-KR" sz="12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632D6B0-48AF-4B50-B0AD-77A8D91C87F2}"/>
              </a:ext>
            </a:extLst>
          </p:cNvPr>
          <p:cNvSpPr/>
          <p:nvPr/>
        </p:nvSpPr>
        <p:spPr>
          <a:xfrm>
            <a:off x="1114963" y="3586617"/>
            <a:ext cx="1767991" cy="2667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83ACDB-20C3-4E46-9CAF-0DDE11153F00}"/>
              </a:ext>
            </a:extLst>
          </p:cNvPr>
          <p:cNvSpPr txBox="1"/>
          <p:nvPr/>
        </p:nvSpPr>
        <p:spPr>
          <a:xfrm>
            <a:off x="976251" y="3573582"/>
            <a:ext cx="2045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맵 영역</a:t>
            </a:r>
            <a:endParaRPr lang="en-US" altLang="ko-KR" sz="12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9757D52-5C00-4748-86D6-4103BAA4B969}"/>
              </a:ext>
            </a:extLst>
          </p:cNvPr>
          <p:cNvSpPr/>
          <p:nvPr/>
        </p:nvSpPr>
        <p:spPr>
          <a:xfrm>
            <a:off x="1114963" y="3914712"/>
            <a:ext cx="1767991" cy="2667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925013-F1BB-45AA-A7E2-19ACDA70F9E8}"/>
              </a:ext>
            </a:extLst>
          </p:cNvPr>
          <p:cNvSpPr txBox="1"/>
          <p:nvPr/>
        </p:nvSpPr>
        <p:spPr>
          <a:xfrm>
            <a:off x="976251" y="3901677"/>
            <a:ext cx="2045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맵 영역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27531D-D3B5-47C9-A5B1-39D87742F112}"/>
              </a:ext>
            </a:extLst>
          </p:cNvPr>
          <p:cNvSpPr/>
          <p:nvPr/>
        </p:nvSpPr>
        <p:spPr>
          <a:xfrm>
            <a:off x="1114963" y="4680012"/>
            <a:ext cx="1767991" cy="2863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65E81D-2BC9-4617-BF43-2CA4A74E7A43}"/>
              </a:ext>
            </a:extLst>
          </p:cNvPr>
          <p:cNvSpPr txBox="1"/>
          <p:nvPr/>
        </p:nvSpPr>
        <p:spPr>
          <a:xfrm>
            <a:off x="677118" y="4689326"/>
            <a:ext cx="2643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초기화되지 않은 데이터</a:t>
            </a:r>
            <a:endParaRPr lang="en-US" altLang="ko-KR" sz="12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46700D9-03BC-42CF-B9E1-A195BFA0DFED}"/>
              </a:ext>
            </a:extLst>
          </p:cNvPr>
          <p:cNvSpPr/>
          <p:nvPr/>
        </p:nvSpPr>
        <p:spPr>
          <a:xfrm>
            <a:off x="1114963" y="4970712"/>
            <a:ext cx="1767991" cy="2863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AAEC0F-9716-4FF1-B2BD-50A445F04FBD}"/>
              </a:ext>
            </a:extLst>
          </p:cNvPr>
          <p:cNvSpPr txBox="1"/>
          <p:nvPr/>
        </p:nvSpPr>
        <p:spPr>
          <a:xfrm>
            <a:off x="677118" y="4980026"/>
            <a:ext cx="2643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초기화된 데이터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68DDE6B-ED2F-4AFC-BDB3-5F1D26735636}"/>
              </a:ext>
            </a:extLst>
          </p:cNvPr>
          <p:cNvSpPr/>
          <p:nvPr/>
        </p:nvSpPr>
        <p:spPr>
          <a:xfrm>
            <a:off x="1114959" y="5256250"/>
            <a:ext cx="1767991" cy="2863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EC5A6F-2185-4F10-8C13-F48130A60BA4}"/>
              </a:ext>
            </a:extLst>
          </p:cNvPr>
          <p:cNvSpPr txBox="1"/>
          <p:nvPr/>
        </p:nvSpPr>
        <p:spPr>
          <a:xfrm>
            <a:off x="677118" y="5272193"/>
            <a:ext cx="2643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텍스트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2E9E20-37B5-4142-A5D7-FF60FB8D48A4}"/>
              </a:ext>
            </a:extLst>
          </p:cNvPr>
          <p:cNvSpPr/>
          <p:nvPr/>
        </p:nvSpPr>
        <p:spPr>
          <a:xfrm>
            <a:off x="1114959" y="5532606"/>
            <a:ext cx="1767991" cy="366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3886899-DFA4-4011-BCF8-710B2C43F822}"/>
              </a:ext>
            </a:extLst>
          </p:cNvPr>
          <p:cNvCxnSpPr>
            <a:cxnSpLocks/>
            <a:stCxn id="38" idx="0"/>
          </p:cNvCxnSpPr>
          <p:nvPr/>
        </p:nvCxnSpPr>
        <p:spPr>
          <a:xfrm>
            <a:off x="1998959" y="2851807"/>
            <a:ext cx="0" cy="1690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CAC5177-F4AD-474E-987E-F42FCEFB3102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1998956" y="3069206"/>
            <a:ext cx="0" cy="1750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D920547-C0B9-488F-A39B-7AF4A5845437}"/>
              </a:ext>
            </a:extLst>
          </p:cNvPr>
          <p:cNvCxnSpPr>
            <a:cxnSpLocks/>
          </p:cNvCxnSpPr>
          <p:nvPr/>
        </p:nvCxnSpPr>
        <p:spPr>
          <a:xfrm flipV="1">
            <a:off x="1990236" y="4232307"/>
            <a:ext cx="0" cy="1750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EC3B206-DE42-48F2-AC93-1F79D904A31D}"/>
              </a:ext>
            </a:extLst>
          </p:cNvPr>
          <p:cNvSpPr txBox="1"/>
          <p:nvPr/>
        </p:nvSpPr>
        <p:spPr>
          <a:xfrm>
            <a:off x="3201349" y="2016739"/>
            <a:ext cx="85331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커널 가상 메모리는 사용자 모드 코드에게는 보이지 않는다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스택 부분에는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exec()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시스템 호출 시의 함수 호출 인자들과 지역 변수들이 포함됨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‘brk’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포인터는 가변 크기 영역의 현재 범위를 가리킨다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-&gt;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각 프로세스들이 범위를 확장하거나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    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축소 가능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초기화된 데이터 부분은 쓰기 가능한 초기화된 데이터가 매핑된다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프로그램 텍스트 영역 안의 프로그램 텍스트나 읽기 전용 데이터는 쓰기 보호 영역으로 매핑됨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1D48A025-6599-47A7-971F-E4763969C8B3}"/>
              </a:ext>
            </a:extLst>
          </p:cNvPr>
          <p:cNvCxnSpPr/>
          <p:nvPr/>
        </p:nvCxnSpPr>
        <p:spPr>
          <a:xfrm rot="10800000">
            <a:off x="2882951" y="4319829"/>
            <a:ext cx="437843" cy="12700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88AEC40-FABF-4077-B3CE-50725B72630A}"/>
              </a:ext>
            </a:extLst>
          </p:cNvPr>
          <p:cNvSpPr txBox="1"/>
          <p:nvPr/>
        </p:nvSpPr>
        <p:spPr>
          <a:xfrm>
            <a:off x="3299457" y="410834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brk</a:t>
            </a:r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378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7734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16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메모리 관리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정적 링킹과 동적 링킹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9DF91A3E-6BCD-42AD-85E7-CC9C316EBA3B}"/>
              </a:ext>
            </a:extLst>
          </p:cNvPr>
          <p:cNvSpPr txBox="1">
            <a:spLocks/>
          </p:cNvSpPr>
          <p:nvPr/>
        </p:nvSpPr>
        <p:spPr>
          <a:xfrm>
            <a:off x="139148" y="162339"/>
            <a:ext cx="11913704" cy="6533322"/>
          </a:xfrm>
          <a:prstGeom prst="rect">
            <a:avLst/>
          </a:prstGeom>
          <a:ln w="63500">
            <a:solidFill>
              <a:srgbClr val="FFF865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b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endParaRPr lang="ko-KR" altLang="en-US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DB9517-E1A9-4B8C-9893-20D7387F1794}"/>
              </a:ext>
            </a:extLst>
          </p:cNvPr>
          <p:cNvSpPr txBox="1"/>
          <p:nvPr/>
        </p:nvSpPr>
        <p:spPr>
          <a:xfrm>
            <a:off x="723190" y="2243009"/>
            <a:ext cx="4763210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정적 링킹</a:t>
            </a:r>
            <a:endParaRPr lang="en-US" altLang="ko-KR" sz="2000" b="1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필요한 라이브러리 함수가 프로그램의 실행 가능한 이진 파일에 직접 삽입된다</a:t>
            </a: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프로그램마다 그 안에 동일한 공통 라이브러리 함수들을 가지고 있어야 해서 메모리와 디스크 사용의 관점에서 비효율적이다</a:t>
            </a: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95DA91-C340-4ABC-A3CF-6124855DFA1F}"/>
              </a:ext>
            </a:extLst>
          </p:cNvPr>
          <p:cNvCxnSpPr>
            <a:cxnSpLocks/>
          </p:cNvCxnSpPr>
          <p:nvPr/>
        </p:nvCxnSpPr>
        <p:spPr>
          <a:xfrm>
            <a:off x="428248" y="1211810"/>
            <a:ext cx="9839702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2072A1-476E-49A3-A64D-4D70471E857D}"/>
              </a:ext>
            </a:extLst>
          </p:cNvPr>
          <p:cNvSpPr txBox="1"/>
          <p:nvPr/>
        </p:nvSpPr>
        <p:spPr>
          <a:xfrm>
            <a:off x="295421" y="888645"/>
            <a:ext cx="1103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프로그램이 로드되고 실행을 하게 되면 이진 파일의 필요한 내용들이 프로세스의 가상 주소 공간으로 적재되어 있다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그러나 대부분의 프로그램은 시스템 라이브러리의 함수들을 호출할 필요가 있으므로 이 라이브러리 함수 또한 적재되어야 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A9FD19B-E9C8-442F-B60E-B10F0042831D}"/>
              </a:ext>
            </a:extLst>
          </p:cNvPr>
          <p:cNvCxnSpPr>
            <a:cxnSpLocks/>
          </p:cNvCxnSpPr>
          <p:nvPr/>
        </p:nvCxnSpPr>
        <p:spPr>
          <a:xfrm>
            <a:off x="393080" y="1528332"/>
            <a:ext cx="10770220" cy="6644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D9DB16-4D45-498D-A570-C2A49EB09F70}"/>
              </a:ext>
            </a:extLst>
          </p:cNvPr>
          <p:cNvSpPr txBox="1"/>
          <p:nvPr/>
        </p:nvSpPr>
        <p:spPr>
          <a:xfrm>
            <a:off x="6388021" y="2174663"/>
            <a:ext cx="4763210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동적 링킹</a:t>
            </a:r>
            <a:endParaRPr lang="en-US" altLang="ko-KR" sz="2000" b="1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    </a:t>
            </a: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라이브러리들을 한 번만 로드되게 함</a:t>
            </a: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정적으로 링크된 조그만 함수를 가지며</a:t>
            </a: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프로그램을 시작할 때 이 함수를 호출한다</a:t>
            </a: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 정적 함수는 링크 라이브러리를 메모리로 매핑하고 함수의 코드를 수행한다</a:t>
            </a: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445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6966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16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파일 시스템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가상 파일 시스템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9DF91A3E-6BCD-42AD-85E7-CC9C316EBA3B}"/>
              </a:ext>
            </a:extLst>
          </p:cNvPr>
          <p:cNvSpPr txBox="1">
            <a:spLocks/>
          </p:cNvSpPr>
          <p:nvPr/>
        </p:nvSpPr>
        <p:spPr>
          <a:xfrm>
            <a:off x="139148" y="162339"/>
            <a:ext cx="11913704" cy="6533322"/>
          </a:xfrm>
          <a:prstGeom prst="rect">
            <a:avLst/>
          </a:prstGeom>
          <a:ln w="63500">
            <a:solidFill>
              <a:srgbClr val="FFF865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b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endParaRPr lang="ko-KR" altLang="en-US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DB9517-E1A9-4B8C-9893-20D7387F1794}"/>
              </a:ext>
            </a:extLst>
          </p:cNvPr>
          <p:cNvSpPr txBox="1"/>
          <p:nvPr/>
        </p:nvSpPr>
        <p:spPr>
          <a:xfrm>
            <a:off x="3418972" y="1759205"/>
            <a:ext cx="5771919" cy="280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VFS</a:t>
            </a:r>
            <a:r>
              <a:rPr lang="ko-KR" altLang="en-US" sz="20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에 의해 정의되는 네 가지 주요 객체 타입</a:t>
            </a:r>
            <a:endParaRPr lang="en-US" altLang="ko-KR" sz="2000" b="1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“</a:t>
            </a: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아이노드 객체</a:t>
            </a: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”</a:t>
            </a: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는 각 개별 파일을 표현한다</a:t>
            </a: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“</a:t>
            </a: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 객체</a:t>
            </a: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”</a:t>
            </a: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는 열린 파일을 표현한다</a:t>
            </a: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“</a:t>
            </a: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수퍼블록 객체</a:t>
            </a: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”</a:t>
            </a: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는 전체 파일 시스템을 표현한다</a:t>
            </a: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“</a:t>
            </a: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덴트리 객체</a:t>
            </a: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”</a:t>
            </a: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는 개별적인 디렉터리 엔트리를 표현한다</a:t>
            </a:r>
            <a:endParaRPr lang="en-US" altLang="ko-KR" sz="20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95DA91-C340-4ABC-A3CF-6124855DFA1F}"/>
              </a:ext>
            </a:extLst>
          </p:cNvPr>
          <p:cNvCxnSpPr>
            <a:cxnSpLocks/>
          </p:cNvCxnSpPr>
          <p:nvPr/>
        </p:nvCxnSpPr>
        <p:spPr>
          <a:xfrm>
            <a:off x="428248" y="1211810"/>
            <a:ext cx="5959773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2072A1-476E-49A3-A64D-4D70471E857D}"/>
              </a:ext>
            </a:extLst>
          </p:cNvPr>
          <p:cNvSpPr txBox="1"/>
          <p:nvPr/>
        </p:nvSpPr>
        <p:spPr>
          <a:xfrm>
            <a:off x="295421" y="888645"/>
            <a:ext cx="612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리눅스 가상 파일 시스템은 객체지향을 기본 원리로 하여 고안되었다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089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6966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16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파일 시스템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가상 파일 시스템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9DF91A3E-6BCD-42AD-85E7-CC9C316EBA3B}"/>
              </a:ext>
            </a:extLst>
          </p:cNvPr>
          <p:cNvSpPr txBox="1">
            <a:spLocks/>
          </p:cNvSpPr>
          <p:nvPr/>
        </p:nvSpPr>
        <p:spPr>
          <a:xfrm>
            <a:off x="139148" y="162339"/>
            <a:ext cx="11913704" cy="6533322"/>
          </a:xfrm>
          <a:prstGeom prst="rect">
            <a:avLst/>
          </a:prstGeom>
          <a:ln w="63500">
            <a:solidFill>
              <a:srgbClr val="FFF865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b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endParaRPr lang="ko-KR" altLang="en-US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DB9517-E1A9-4B8C-9893-20D7387F1794}"/>
              </a:ext>
            </a:extLst>
          </p:cNvPr>
          <p:cNvSpPr txBox="1"/>
          <p:nvPr/>
        </p:nvSpPr>
        <p:spPr>
          <a:xfrm>
            <a:off x="324081" y="923593"/>
            <a:ext cx="5600469" cy="226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아이노드 객체</a:t>
            </a:r>
            <a:endParaRPr lang="en-US" altLang="ko-KR" sz="1600" b="1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실제 파일의 내용을 담고 있는 디스크 블록에 대한 포인터를 포함하는 자료구조이다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한 파일당 하나씩 존재한다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각 파일에 대한 소유자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크기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최근에 변경된 시각 등을 기록한다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2426C-A32C-4AC1-B33D-CDA7D24D12AB}"/>
              </a:ext>
            </a:extLst>
          </p:cNvPr>
          <p:cNvSpPr txBox="1"/>
          <p:nvPr/>
        </p:nvSpPr>
        <p:spPr>
          <a:xfrm>
            <a:off x="5924550" y="923593"/>
            <a:ext cx="5600469" cy="2634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 객체</a:t>
            </a:r>
            <a:endParaRPr lang="en-US" altLang="ko-KR" sz="1600" b="1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열린 파일에서 현재 접근되고 있는 데이터의 위치를 포함한다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파일이 열릴 때 읽기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쓰기 권한을 요청했는지 여부와 그 파일을 읽을 때 다음 부분도 함께 미리 읽을 것인지를 판단할 수 있는 정보도 가지고 있다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오픈 파일 각 인스턴스에 대해 하나의 파일 객체가 존재한다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F9A4C8-815E-4449-9DB5-08CA65F64ADE}"/>
              </a:ext>
            </a:extLst>
          </p:cNvPr>
          <p:cNvSpPr txBox="1"/>
          <p:nvPr/>
        </p:nvSpPr>
        <p:spPr>
          <a:xfrm>
            <a:off x="324081" y="3788188"/>
            <a:ext cx="5600469" cy="3003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슈퍼블록 객체</a:t>
            </a:r>
            <a:endParaRPr lang="en-US" altLang="ko-KR" sz="1600" b="1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하나의 완전한 파일 시스템을 구성하기 위한 연결된 파일들의 집합이다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 시스템으로 마운트 된 디스크 디바이스마다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현재 연결된 네트워크 파일 시스템마다 각각 하나의 슈퍼블록 객체를 유지한다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아이노드 객체를 액세스하게 해주는게 주요 임무이다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E78021-555C-40CD-82BD-C5F7719356E1}"/>
              </a:ext>
            </a:extLst>
          </p:cNvPr>
          <p:cNvSpPr txBox="1"/>
          <p:nvPr/>
        </p:nvSpPr>
        <p:spPr>
          <a:xfrm>
            <a:off x="5924550" y="3662317"/>
            <a:ext cx="5600469" cy="3003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디엔트리 객체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파일의 경로 중 디렉터리의 이름 또는 실제 파일을 저장하고 있는 디렉터리 엔트리를 나타낸다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Ex) /usr/include/stdio.h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는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(1) /, (2) usr, (3) include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(4)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stdio.h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의 디렉터리 엔트리를 포함하는 것이다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경로 이름 해석은 시간을 많이 소비해서 리눅스는 디엔트리 객체의 캐시를 유지하여 사용한다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캐시에서 아이노드를 얻는 것은 디스크 상의 파일을 읽는 것보다 훨씬 빠르다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8002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8215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16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파일 시스템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리눅스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ext3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파일 시스템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9DF91A3E-6BCD-42AD-85E7-CC9C316EBA3B}"/>
              </a:ext>
            </a:extLst>
          </p:cNvPr>
          <p:cNvSpPr txBox="1">
            <a:spLocks/>
          </p:cNvSpPr>
          <p:nvPr/>
        </p:nvSpPr>
        <p:spPr>
          <a:xfrm>
            <a:off x="139148" y="162339"/>
            <a:ext cx="11913704" cy="6533322"/>
          </a:xfrm>
          <a:prstGeom prst="rect">
            <a:avLst/>
          </a:prstGeom>
          <a:ln w="63500">
            <a:solidFill>
              <a:srgbClr val="FFF865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b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endParaRPr lang="ko-KR" altLang="en-US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DB9517-E1A9-4B8C-9893-20D7387F1794}"/>
              </a:ext>
            </a:extLst>
          </p:cNvPr>
          <p:cNvSpPr txBox="1"/>
          <p:nvPr/>
        </p:nvSpPr>
        <p:spPr>
          <a:xfrm>
            <a:off x="5227705" y="1654172"/>
            <a:ext cx="5987373" cy="212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사용 가능한 블록들이 찾아지면 바로 할당하는 방법</a:t>
            </a:r>
            <a:endParaRPr lang="en-US" altLang="ko-KR" b="1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큰 가용 블록이 디스크 상에 별로 남지 않게 되면 남은 블록들을 모두 한 파일에 할당하는 것이 궁극적으로 더 낫다고 생각하면 단편화의 단점도 어느 정도 상쇄될 수 있다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95DA91-C340-4ABC-A3CF-6124855DFA1F}"/>
              </a:ext>
            </a:extLst>
          </p:cNvPr>
          <p:cNvCxnSpPr>
            <a:cxnSpLocks/>
          </p:cNvCxnSpPr>
          <p:nvPr/>
        </p:nvCxnSpPr>
        <p:spPr>
          <a:xfrm>
            <a:off x="428248" y="1211810"/>
            <a:ext cx="5409844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2072A1-476E-49A3-A64D-4D70471E857D}"/>
              </a:ext>
            </a:extLst>
          </p:cNvPr>
          <p:cNvSpPr txBox="1"/>
          <p:nvPr/>
        </p:nvSpPr>
        <p:spPr>
          <a:xfrm>
            <a:off x="295421" y="888645"/>
            <a:ext cx="571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리눅스가 사용하는 표준 디스크 파일 시스템을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ext3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라고 부른다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E39AC4-A89A-4771-AE16-342F0662991C}"/>
              </a:ext>
            </a:extLst>
          </p:cNvPr>
          <p:cNvSpPr txBox="1"/>
          <p:nvPr/>
        </p:nvSpPr>
        <p:spPr>
          <a:xfrm>
            <a:off x="1713324" y="3087404"/>
            <a:ext cx="2366432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※ </a:t>
            </a:r>
            <a:r>
              <a:rPr lang="ko-KR" altLang="en-US" sz="1400" b="1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흩어진 자유 블록을 할당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5EF3A3F-2B0B-44D3-A532-6F52E7B9E76B}"/>
              </a:ext>
            </a:extLst>
          </p:cNvPr>
          <p:cNvGrpSpPr/>
          <p:nvPr/>
        </p:nvGrpSpPr>
        <p:grpSpPr>
          <a:xfrm>
            <a:off x="483415" y="1852746"/>
            <a:ext cx="4610661" cy="825074"/>
            <a:chOff x="707475" y="2680231"/>
            <a:chExt cx="5069306" cy="68062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F0F8F59-6C4E-4182-9B72-540C9BA29996}"/>
                </a:ext>
              </a:extLst>
            </p:cNvPr>
            <p:cNvSpPr/>
            <p:nvPr/>
          </p:nvSpPr>
          <p:spPr>
            <a:xfrm>
              <a:off x="851854" y="2808568"/>
              <a:ext cx="184485" cy="5293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DB27F9A-B77E-4FE5-BC67-C3C89CDAD2FF}"/>
                </a:ext>
              </a:extLst>
            </p:cNvPr>
            <p:cNvSpPr/>
            <p:nvPr/>
          </p:nvSpPr>
          <p:spPr>
            <a:xfrm>
              <a:off x="1036339" y="2808568"/>
              <a:ext cx="184485" cy="5293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3599BAC-5E7F-4B84-BC1B-A88B74252FB1}"/>
                </a:ext>
              </a:extLst>
            </p:cNvPr>
            <p:cNvSpPr/>
            <p:nvPr/>
          </p:nvSpPr>
          <p:spPr>
            <a:xfrm>
              <a:off x="1220824" y="2808568"/>
              <a:ext cx="184485" cy="5293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D23766-6FF3-4796-8536-B93828D8DF9F}"/>
                </a:ext>
              </a:extLst>
            </p:cNvPr>
            <p:cNvSpPr/>
            <p:nvPr/>
          </p:nvSpPr>
          <p:spPr>
            <a:xfrm>
              <a:off x="1405309" y="2808568"/>
              <a:ext cx="184485" cy="5293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093673-EAE1-418E-8FDB-9791341318A7}"/>
                </a:ext>
              </a:extLst>
            </p:cNvPr>
            <p:cNvSpPr/>
            <p:nvPr/>
          </p:nvSpPr>
          <p:spPr>
            <a:xfrm>
              <a:off x="1589794" y="2808568"/>
              <a:ext cx="184485" cy="5293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5BF9F7D-9AA6-4954-A795-C3EE59D6AB88}"/>
                </a:ext>
              </a:extLst>
            </p:cNvPr>
            <p:cNvSpPr/>
            <p:nvPr/>
          </p:nvSpPr>
          <p:spPr>
            <a:xfrm>
              <a:off x="1774279" y="2808568"/>
              <a:ext cx="184485" cy="5293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4B195F3-FA40-4805-A48F-A30A50A5EF22}"/>
                </a:ext>
              </a:extLst>
            </p:cNvPr>
            <p:cNvSpPr/>
            <p:nvPr/>
          </p:nvSpPr>
          <p:spPr>
            <a:xfrm>
              <a:off x="1958764" y="2808568"/>
              <a:ext cx="184485" cy="5293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9E3ED9-1315-4689-BF86-E7E613D41ED1}"/>
                </a:ext>
              </a:extLst>
            </p:cNvPr>
            <p:cNvSpPr/>
            <p:nvPr/>
          </p:nvSpPr>
          <p:spPr>
            <a:xfrm>
              <a:off x="2143249" y="2808568"/>
              <a:ext cx="184485" cy="5293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48A5FC6-01EF-430F-BF3E-EBD35B4B5675}"/>
                </a:ext>
              </a:extLst>
            </p:cNvPr>
            <p:cNvSpPr/>
            <p:nvPr/>
          </p:nvSpPr>
          <p:spPr>
            <a:xfrm>
              <a:off x="2327734" y="2808568"/>
              <a:ext cx="184485" cy="5293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5616132-2188-4A23-8792-B1F90C740423}"/>
                </a:ext>
              </a:extLst>
            </p:cNvPr>
            <p:cNvSpPr/>
            <p:nvPr/>
          </p:nvSpPr>
          <p:spPr>
            <a:xfrm>
              <a:off x="2512223" y="2808568"/>
              <a:ext cx="184485" cy="5293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077A477-F73E-4F2B-AFF7-0487BD62AE40}"/>
                </a:ext>
              </a:extLst>
            </p:cNvPr>
            <p:cNvSpPr/>
            <p:nvPr/>
          </p:nvSpPr>
          <p:spPr>
            <a:xfrm>
              <a:off x="2696708" y="2808568"/>
              <a:ext cx="184485" cy="5293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F1065DE-04F6-4EC3-97FC-25F92C39CF5E}"/>
                </a:ext>
              </a:extLst>
            </p:cNvPr>
            <p:cNvSpPr/>
            <p:nvPr/>
          </p:nvSpPr>
          <p:spPr>
            <a:xfrm>
              <a:off x="2881193" y="2808568"/>
              <a:ext cx="184485" cy="5293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C075C68-7587-4392-A389-AA17759AB2F7}"/>
                </a:ext>
              </a:extLst>
            </p:cNvPr>
            <p:cNvSpPr/>
            <p:nvPr/>
          </p:nvSpPr>
          <p:spPr>
            <a:xfrm>
              <a:off x="3065678" y="2808568"/>
              <a:ext cx="184485" cy="5293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1EE4803-0ED7-4DBB-BE40-DDEBBCB2E914}"/>
                </a:ext>
              </a:extLst>
            </p:cNvPr>
            <p:cNvSpPr/>
            <p:nvPr/>
          </p:nvSpPr>
          <p:spPr>
            <a:xfrm>
              <a:off x="3250163" y="2808568"/>
              <a:ext cx="184485" cy="5293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736ACED-2BEA-4E4D-A85F-FC9A0D5A3E7A}"/>
                </a:ext>
              </a:extLst>
            </p:cNvPr>
            <p:cNvSpPr/>
            <p:nvPr/>
          </p:nvSpPr>
          <p:spPr>
            <a:xfrm>
              <a:off x="3434648" y="2808568"/>
              <a:ext cx="184485" cy="5293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1062DB8-4BFE-4A3F-B80B-114BFA5A1143}"/>
                </a:ext>
              </a:extLst>
            </p:cNvPr>
            <p:cNvSpPr/>
            <p:nvPr/>
          </p:nvSpPr>
          <p:spPr>
            <a:xfrm>
              <a:off x="3619133" y="2808568"/>
              <a:ext cx="184485" cy="5293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A9998AD-1B71-4462-82E7-BBC14D2B5327}"/>
                </a:ext>
              </a:extLst>
            </p:cNvPr>
            <p:cNvSpPr/>
            <p:nvPr/>
          </p:nvSpPr>
          <p:spPr>
            <a:xfrm>
              <a:off x="3803618" y="2808568"/>
              <a:ext cx="184485" cy="5293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35D6835-FB50-4232-ADA4-A1D8A8DBF556}"/>
                </a:ext>
              </a:extLst>
            </p:cNvPr>
            <p:cNvSpPr/>
            <p:nvPr/>
          </p:nvSpPr>
          <p:spPr>
            <a:xfrm>
              <a:off x="3988103" y="2808568"/>
              <a:ext cx="184485" cy="5293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6F2EF73-B8C2-402D-AB00-E0171E078D6A}"/>
                </a:ext>
              </a:extLst>
            </p:cNvPr>
            <p:cNvSpPr/>
            <p:nvPr/>
          </p:nvSpPr>
          <p:spPr>
            <a:xfrm>
              <a:off x="4172588" y="2808568"/>
              <a:ext cx="184485" cy="5293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8FA35C9-79B5-49B3-AAE7-6B9CDA2178FE}"/>
                </a:ext>
              </a:extLst>
            </p:cNvPr>
            <p:cNvSpPr/>
            <p:nvPr/>
          </p:nvSpPr>
          <p:spPr>
            <a:xfrm>
              <a:off x="4357073" y="2808568"/>
              <a:ext cx="184485" cy="5293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4CF99E4-F5BB-4AB5-BDAD-91AC6D061D37}"/>
                </a:ext>
              </a:extLst>
            </p:cNvPr>
            <p:cNvSpPr/>
            <p:nvPr/>
          </p:nvSpPr>
          <p:spPr>
            <a:xfrm>
              <a:off x="4541558" y="2808568"/>
              <a:ext cx="184485" cy="5293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C38EBC7-B662-4C5B-BB9A-679D3262B776}"/>
                </a:ext>
              </a:extLst>
            </p:cNvPr>
            <p:cNvSpPr/>
            <p:nvPr/>
          </p:nvSpPr>
          <p:spPr>
            <a:xfrm>
              <a:off x="4726026" y="2808568"/>
              <a:ext cx="184485" cy="5293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33D3A78-4F70-4F25-B3EF-286DFE685A11}"/>
                </a:ext>
              </a:extLst>
            </p:cNvPr>
            <p:cNvSpPr/>
            <p:nvPr/>
          </p:nvSpPr>
          <p:spPr>
            <a:xfrm>
              <a:off x="4910511" y="2808568"/>
              <a:ext cx="184485" cy="5293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9B02640-8A8A-4FE5-99A0-80AF5BE2F457}"/>
                </a:ext>
              </a:extLst>
            </p:cNvPr>
            <p:cNvSpPr/>
            <p:nvPr/>
          </p:nvSpPr>
          <p:spPr>
            <a:xfrm>
              <a:off x="5094996" y="2808568"/>
              <a:ext cx="184485" cy="5293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B2C3D15-B8C3-4B0D-B91D-FB24B304D4A7}"/>
                </a:ext>
              </a:extLst>
            </p:cNvPr>
            <p:cNvSpPr/>
            <p:nvPr/>
          </p:nvSpPr>
          <p:spPr>
            <a:xfrm>
              <a:off x="5279481" y="2808568"/>
              <a:ext cx="184485" cy="5293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BD46A9E-4EC1-4515-8771-056A07C9A601}"/>
                </a:ext>
              </a:extLst>
            </p:cNvPr>
            <p:cNvSpPr/>
            <p:nvPr/>
          </p:nvSpPr>
          <p:spPr>
            <a:xfrm>
              <a:off x="5463966" y="2808568"/>
              <a:ext cx="184485" cy="5293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3A0F714-9232-4991-A344-2054101215B5}"/>
                </a:ext>
              </a:extLst>
            </p:cNvPr>
            <p:cNvCxnSpPr/>
            <p:nvPr/>
          </p:nvCxnSpPr>
          <p:spPr>
            <a:xfrm>
              <a:off x="707475" y="2808568"/>
              <a:ext cx="50693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264A7EE-ABE0-44F1-8A43-247A771B06C3}"/>
                </a:ext>
              </a:extLst>
            </p:cNvPr>
            <p:cNvCxnSpPr/>
            <p:nvPr/>
          </p:nvCxnSpPr>
          <p:spPr>
            <a:xfrm>
              <a:off x="707475" y="3337958"/>
              <a:ext cx="50693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F01A919-3956-429C-A038-565E75E7159E}"/>
                </a:ext>
              </a:extLst>
            </p:cNvPr>
            <p:cNvCxnSpPr/>
            <p:nvPr/>
          </p:nvCxnSpPr>
          <p:spPr>
            <a:xfrm>
              <a:off x="851854" y="2680231"/>
              <a:ext cx="0" cy="6577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A30A772-17C0-4E61-B726-ED84EADBF377}"/>
                </a:ext>
              </a:extLst>
            </p:cNvPr>
            <p:cNvCxnSpPr/>
            <p:nvPr/>
          </p:nvCxnSpPr>
          <p:spPr>
            <a:xfrm>
              <a:off x="2327734" y="2680231"/>
              <a:ext cx="0" cy="6577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FCA123B-0A29-4A5B-A20F-31F761FF386F}"/>
                </a:ext>
              </a:extLst>
            </p:cNvPr>
            <p:cNvCxnSpPr/>
            <p:nvPr/>
          </p:nvCxnSpPr>
          <p:spPr>
            <a:xfrm>
              <a:off x="3803618" y="2680231"/>
              <a:ext cx="0" cy="6577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3DF7456-9B9A-46BB-B609-4FBC4218553C}"/>
                </a:ext>
              </a:extLst>
            </p:cNvPr>
            <p:cNvCxnSpPr/>
            <p:nvPr/>
          </p:nvCxnSpPr>
          <p:spPr>
            <a:xfrm>
              <a:off x="5287502" y="2680231"/>
              <a:ext cx="0" cy="6577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5CF07F4-0BCF-4E42-84BF-560E6EF2EB2E}"/>
                </a:ext>
              </a:extLst>
            </p:cNvPr>
            <p:cNvSpPr/>
            <p:nvPr/>
          </p:nvSpPr>
          <p:spPr>
            <a:xfrm>
              <a:off x="1106925" y="3073263"/>
              <a:ext cx="45719" cy="481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7C1A19B5-A66B-47A7-BCC4-1F5224CFB194}"/>
                </a:ext>
              </a:extLst>
            </p:cNvPr>
            <p:cNvSpPr/>
            <p:nvPr/>
          </p:nvSpPr>
          <p:spPr>
            <a:xfrm>
              <a:off x="2022945" y="3073263"/>
              <a:ext cx="45719" cy="481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92E5F60-FBC2-4B50-BF4B-8E3D4C6E7909}"/>
                </a:ext>
              </a:extLst>
            </p:cNvPr>
            <p:cNvSpPr/>
            <p:nvPr/>
          </p:nvSpPr>
          <p:spPr>
            <a:xfrm>
              <a:off x="2398320" y="3073263"/>
              <a:ext cx="45719" cy="481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BD00C0-8AF1-49AE-BDE4-FBEA7C14545F}"/>
                </a:ext>
              </a:extLst>
            </p:cNvPr>
            <p:cNvSpPr/>
            <p:nvPr/>
          </p:nvSpPr>
          <p:spPr>
            <a:xfrm>
              <a:off x="2959779" y="3073263"/>
              <a:ext cx="45719" cy="481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C6F5D7F-E5A6-42FD-AB0C-E9A0EB3BD84C}"/>
                </a:ext>
              </a:extLst>
            </p:cNvPr>
            <p:cNvSpPr/>
            <p:nvPr/>
          </p:nvSpPr>
          <p:spPr>
            <a:xfrm>
              <a:off x="3328749" y="3074978"/>
              <a:ext cx="45719" cy="481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1B6BA65-4ACD-4BA8-AEB6-FCD987776DEE}"/>
                </a:ext>
              </a:extLst>
            </p:cNvPr>
            <p:cNvSpPr/>
            <p:nvPr/>
          </p:nvSpPr>
          <p:spPr>
            <a:xfrm>
              <a:off x="3682871" y="3073263"/>
              <a:ext cx="45719" cy="481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C285B23-9DD0-4D74-926E-5BF435CB25AD}"/>
                </a:ext>
              </a:extLst>
            </p:cNvPr>
            <p:cNvSpPr/>
            <p:nvPr/>
          </p:nvSpPr>
          <p:spPr>
            <a:xfrm>
              <a:off x="3882203" y="3073263"/>
              <a:ext cx="45719" cy="481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4732D5C-2EA3-4009-A0C3-C616B4634BA3}"/>
                </a:ext>
              </a:extLst>
            </p:cNvPr>
            <p:cNvSpPr/>
            <p:nvPr/>
          </p:nvSpPr>
          <p:spPr>
            <a:xfrm>
              <a:off x="5173604" y="3073263"/>
              <a:ext cx="45719" cy="481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D593BD69-FBD6-4160-B9FF-3BE8F6DA2479}"/>
                </a:ext>
              </a:extLst>
            </p:cNvPr>
            <p:cNvCxnSpPr>
              <a:cxnSpLocks/>
              <a:stCxn id="10" idx="2"/>
              <a:endCxn id="17" idx="2"/>
            </p:cNvCxnSpPr>
            <p:nvPr/>
          </p:nvCxnSpPr>
          <p:spPr>
            <a:xfrm rot="16200000" flipH="1">
              <a:off x="1589794" y="2876745"/>
              <a:ext cx="12700" cy="922425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C821E54A-A989-48B7-B0CB-58D419F90B7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75418" y="3154140"/>
              <a:ext cx="12700" cy="368970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BA9929FA-DADD-481B-8B51-6F6CFA06A16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724819" y="3115992"/>
              <a:ext cx="12700" cy="468000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F0A4EBE4-A0A7-4E29-8D4D-CA0787B5C77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184185" y="3178992"/>
              <a:ext cx="12700" cy="342000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F95646E3-859B-48E5-89D4-AA85B5AF037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39058" y="3214463"/>
              <a:ext cx="12700" cy="252000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F906380D-4F81-4D2A-94E4-08504A8C517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33724" y="3258154"/>
              <a:ext cx="12700" cy="180000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057BEEC4-2C03-4807-9E3F-396172E85A0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571466" y="2742504"/>
              <a:ext cx="12700" cy="1224000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9B925D-339A-4092-9C44-5134F0351AB3}"/>
              </a:ext>
            </a:extLst>
          </p:cNvPr>
          <p:cNvGrpSpPr/>
          <p:nvPr/>
        </p:nvGrpSpPr>
        <p:grpSpPr>
          <a:xfrm>
            <a:off x="355085" y="3908452"/>
            <a:ext cx="4610671" cy="1298883"/>
            <a:chOff x="725087" y="4756908"/>
            <a:chExt cx="5069306" cy="102715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71642EC-058F-48EA-8AA7-AB7CDA8FA88F}"/>
                </a:ext>
              </a:extLst>
            </p:cNvPr>
            <p:cNvSpPr/>
            <p:nvPr/>
          </p:nvSpPr>
          <p:spPr>
            <a:xfrm>
              <a:off x="869466" y="4885245"/>
              <a:ext cx="184485" cy="5293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D3BC287-571C-4D2C-B971-7B1B53791A64}"/>
                </a:ext>
              </a:extLst>
            </p:cNvPr>
            <p:cNvSpPr/>
            <p:nvPr/>
          </p:nvSpPr>
          <p:spPr>
            <a:xfrm>
              <a:off x="1053951" y="4885245"/>
              <a:ext cx="184485" cy="5293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D8BC7CA-0200-4DBC-8AC5-AE62013B81C3}"/>
                </a:ext>
              </a:extLst>
            </p:cNvPr>
            <p:cNvSpPr/>
            <p:nvPr/>
          </p:nvSpPr>
          <p:spPr>
            <a:xfrm>
              <a:off x="1238436" y="4885245"/>
              <a:ext cx="184485" cy="5293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F0F5F79-E00F-44B6-8B7B-31C5EA2F5049}"/>
                </a:ext>
              </a:extLst>
            </p:cNvPr>
            <p:cNvSpPr/>
            <p:nvPr/>
          </p:nvSpPr>
          <p:spPr>
            <a:xfrm>
              <a:off x="1422921" y="4885245"/>
              <a:ext cx="184485" cy="5293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404CBAD-02CB-4A77-A10D-5F1ACFE90EA2}"/>
                </a:ext>
              </a:extLst>
            </p:cNvPr>
            <p:cNvSpPr/>
            <p:nvPr/>
          </p:nvSpPr>
          <p:spPr>
            <a:xfrm>
              <a:off x="1607406" y="4885245"/>
              <a:ext cx="184485" cy="5293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08E2F3D-6A65-468E-80B5-4D2B2B4EE458}"/>
                </a:ext>
              </a:extLst>
            </p:cNvPr>
            <p:cNvSpPr/>
            <p:nvPr/>
          </p:nvSpPr>
          <p:spPr>
            <a:xfrm>
              <a:off x="1791891" y="4885245"/>
              <a:ext cx="184485" cy="5293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DFAE587-E402-47E9-B5C7-9405D85DF184}"/>
                </a:ext>
              </a:extLst>
            </p:cNvPr>
            <p:cNvSpPr/>
            <p:nvPr/>
          </p:nvSpPr>
          <p:spPr>
            <a:xfrm>
              <a:off x="1976376" y="4885245"/>
              <a:ext cx="184485" cy="5293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489C4E0-58C3-4280-B790-5D44B4CA77FA}"/>
                </a:ext>
              </a:extLst>
            </p:cNvPr>
            <p:cNvSpPr/>
            <p:nvPr/>
          </p:nvSpPr>
          <p:spPr>
            <a:xfrm>
              <a:off x="2160861" y="4885245"/>
              <a:ext cx="184485" cy="5293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DC06497-D943-49B6-8314-6A2D61BA2E74}"/>
                </a:ext>
              </a:extLst>
            </p:cNvPr>
            <p:cNvSpPr/>
            <p:nvPr/>
          </p:nvSpPr>
          <p:spPr>
            <a:xfrm>
              <a:off x="2345346" y="4885245"/>
              <a:ext cx="184485" cy="5293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346842F-C82C-4ADD-B5CB-F1EBBF6091D3}"/>
                </a:ext>
              </a:extLst>
            </p:cNvPr>
            <p:cNvSpPr/>
            <p:nvPr/>
          </p:nvSpPr>
          <p:spPr>
            <a:xfrm>
              <a:off x="2529835" y="4885245"/>
              <a:ext cx="184485" cy="5293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E5272EE-0DC7-45D2-B33B-FA3332DB5F9A}"/>
                </a:ext>
              </a:extLst>
            </p:cNvPr>
            <p:cNvSpPr/>
            <p:nvPr/>
          </p:nvSpPr>
          <p:spPr>
            <a:xfrm>
              <a:off x="2714320" y="4885245"/>
              <a:ext cx="184485" cy="5293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62B7DF7-77ED-4033-90C8-1AB303F28867}"/>
                </a:ext>
              </a:extLst>
            </p:cNvPr>
            <p:cNvSpPr/>
            <p:nvPr/>
          </p:nvSpPr>
          <p:spPr>
            <a:xfrm>
              <a:off x="2898805" y="4885245"/>
              <a:ext cx="184485" cy="5293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E6BAB3F-AEBB-476F-9E68-DF6F8894324E}"/>
                </a:ext>
              </a:extLst>
            </p:cNvPr>
            <p:cNvSpPr/>
            <p:nvPr/>
          </p:nvSpPr>
          <p:spPr>
            <a:xfrm>
              <a:off x="3083290" y="4885245"/>
              <a:ext cx="184485" cy="5293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041CC58-7AF2-45F4-84F1-CE0AF3C6A576}"/>
                </a:ext>
              </a:extLst>
            </p:cNvPr>
            <p:cNvSpPr/>
            <p:nvPr/>
          </p:nvSpPr>
          <p:spPr>
            <a:xfrm>
              <a:off x="3267775" y="4885245"/>
              <a:ext cx="184485" cy="5293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A48455-6DF8-4497-BC47-A779F65B9284}"/>
                </a:ext>
              </a:extLst>
            </p:cNvPr>
            <p:cNvSpPr/>
            <p:nvPr/>
          </p:nvSpPr>
          <p:spPr>
            <a:xfrm>
              <a:off x="3452260" y="4885245"/>
              <a:ext cx="184485" cy="5293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C028794-F851-4B35-BD63-63591468A0F8}"/>
                </a:ext>
              </a:extLst>
            </p:cNvPr>
            <p:cNvSpPr/>
            <p:nvPr/>
          </p:nvSpPr>
          <p:spPr>
            <a:xfrm>
              <a:off x="3636745" y="4885245"/>
              <a:ext cx="184485" cy="5293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93F9682-44CB-4748-A758-AF5C5E8F595D}"/>
                </a:ext>
              </a:extLst>
            </p:cNvPr>
            <p:cNvSpPr/>
            <p:nvPr/>
          </p:nvSpPr>
          <p:spPr>
            <a:xfrm>
              <a:off x="3821230" y="4885245"/>
              <a:ext cx="184485" cy="5293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7586A28-C7EA-4392-B3A0-9C697BB5FE1A}"/>
                </a:ext>
              </a:extLst>
            </p:cNvPr>
            <p:cNvSpPr/>
            <p:nvPr/>
          </p:nvSpPr>
          <p:spPr>
            <a:xfrm>
              <a:off x="4005715" y="4885245"/>
              <a:ext cx="184485" cy="5293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80A8A3-D5A0-48DA-B484-325B07535EF4}"/>
                </a:ext>
              </a:extLst>
            </p:cNvPr>
            <p:cNvSpPr/>
            <p:nvPr/>
          </p:nvSpPr>
          <p:spPr>
            <a:xfrm>
              <a:off x="4190200" y="4885245"/>
              <a:ext cx="184485" cy="5293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1DE0BFD-BF98-4DEA-BAE3-96F1AD5829AA}"/>
                </a:ext>
              </a:extLst>
            </p:cNvPr>
            <p:cNvSpPr/>
            <p:nvPr/>
          </p:nvSpPr>
          <p:spPr>
            <a:xfrm>
              <a:off x="4374685" y="4885245"/>
              <a:ext cx="184485" cy="5293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7721529-2BBE-4413-BA87-8A97A3E63D50}"/>
                </a:ext>
              </a:extLst>
            </p:cNvPr>
            <p:cNvSpPr/>
            <p:nvPr/>
          </p:nvSpPr>
          <p:spPr>
            <a:xfrm>
              <a:off x="4559170" y="4885245"/>
              <a:ext cx="184485" cy="5293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5C0A0A5-4548-41C4-9A23-D40B145B60A4}"/>
                </a:ext>
              </a:extLst>
            </p:cNvPr>
            <p:cNvSpPr/>
            <p:nvPr/>
          </p:nvSpPr>
          <p:spPr>
            <a:xfrm>
              <a:off x="4743638" y="4885245"/>
              <a:ext cx="184485" cy="5293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F42E139C-0101-4A08-A94E-4D3EA83F1EAB}"/>
                </a:ext>
              </a:extLst>
            </p:cNvPr>
            <p:cNvSpPr/>
            <p:nvPr/>
          </p:nvSpPr>
          <p:spPr>
            <a:xfrm>
              <a:off x="4928123" y="4885245"/>
              <a:ext cx="184485" cy="5293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CBE527B-42AE-4EC7-A3B2-5FA677DA7935}"/>
                </a:ext>
              </a:extLst>
            </p:cNvPr>
            <p:cNvSpPr/>
            <p:nvPr/>
          </p:nvSpPr>
          <p:spPr>
            <a:xfrm>
              <a:off x="5112608" y="4885245"/>
              <a:ext cx="184485" cy="5293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AEFFC2F-9745-4172-99F3-BEE50A1918BD}"/>
                </a:ext>
              </a:extLst>
            </p:cNvPr>
            <p:cNvSpPr/>
            <p:nvPr/>
          </p:nvSpPr>
          <p:spPr>
            <a:xfrm>
              <a:off x="5297093" y="4885245"/>
              <a:ext cx="184485" cy="5293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7BCA3E1-4370-4B54-95F0-E4463F91FCC8}"/>
                </a:ext>
              </a:extLst>
            </p:cNvPr>
            <p:cNvSpPr/>
            <p:nvPr/>
          </p:nvSpPr>
          <p:spPr>
            <a:xfrm>
              <a:off x="5481578" y="4885245"/>
              <a:ext cx="184485" cy="5293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5877569-7592-4F93-AE0B-B7A68AE07D3A}"/>
                </a:ext>
              </a:extLst>
            </p:cNvPr>
            <p:cNvCxnSpPr/>
            <p:nvPr/>
          </p:nvCxnSpPr>
          <p:spPr>
            <a:xfrm>
              <a:off x="725087" y="4885245"/>
              <a:ext cx="50693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E6EDE1D9-08A1-4E7E-BFBF-54C21368D6A9}"/>
                </a:ext>
              </a:extLst>
            </p:cNvPr>
            <p:cNvCxnSpPr/>
            <p:nvPr/>
          </p:nvCxnSpPr>
          <p:spPr>
            <a:xfrm>
              <a:off x="725087" y="5414635"/>
              <a:ext cx="50693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DBC58C7B-0F39-4957-9830-B14DE97A595C}"/>
                </a:ext>
              </a:extLst>
            </p:cNvPr>
            <p:cNvCxnSpPr/>
            <p:nvPr/>
          </p:nvCxnSpPr>
          <p:spPr>
            <a:xfrm>
              <a:off x="869466" y="4756908"/>
              <a:ext cx="0" cy="6577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4157C681-ABA8-4FAF-862B-F1F280F0A9D0}"/>
                </a:ext>
              </a:extLst>
            </p:cNvPr>
            <p:cNvCxnSpPr/>
            <p:nvPr/>
          </p:nvCxnSpPr>
          <p:spPr>
            <a:xfrm>
              <a:off x="2345346" y="4756908"/>
              <a:ext cx="0" cy="6577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243D0EF-178F-4465-A9FF-089260B699E6}"/>
                </a:ext>
              </a:extLst>
            </p:cNvPr>
            <p:cNvCxnSpPr/>
            <p:nvPr/>
          </p:nvCxnSpPr>
          <p:spPr>
            <a:xfrm>
              <a:off x="3821230" y="4756908"/>
              <a:ext cx="0" cy="6577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B0E5B4D6-5FA1-44F0-9B53-D64C88B54D22}"/>
                </a:ext>
              </a:extLst>
            </p:cNvPr>
            <p:cNvCxnSpPr/>
            <p:nvPr/>
          </p:nvCxnSpPr>
          <p:spPr>
            <a:xfrm>
              <a:off x="5305114" y="4756908"/>
              <a:ext cx="0" cy="6577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B27206E-51EC-4144-9DEA-A44C06A91E6C}"/>
                </a:ext>
              </a:extLst>
            </p:cNvPr>
            <p:cNvSpPr/>
            <p:nvPr/>
          </p:nvSpPr>
          <p:spPr>
            <a:xfrm>
              <a:off x="2977391" y="5149940"/>
              <a:ext cx="45719" cy="481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DAEEA397-4AA2-4F97-B7F6-30EAA0AB2C6D}"/>
                </a:ext>
              </a:extLst>
            </p:cNvPr>
            <p:cNvSpPr/>
            <p:nvPr/>
          </p:nvSpPr>
          <p:spPr>
            <a:xfrm>
              <a:off x="3346361" y="5151655"/>
              <a:ext cx="45719" cy="481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3DD64DD9-C0C4-469C-9D7D-D90875D229C4}"/>
                </a:ext>
              </a:extLst>
            </p:cNvPr>
            <p:cNvSpPr/>
            <p:nvPr/>
          </p:nvSpPr>
          <p:spPr>
            <a:xfrm>
              <a:off x="3700483" y="5149940"/>
              <a:ext cx="45719" cy="481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92BF0A16-90F3-4B04-A2BA-628205D9C75B}"/>
                </a:ext>
              </a:extLst>
            </p:cNvPr>
            <p:cNvSpPr/>
            <p:nvPr/>
          </p:nvSpPr>
          <p:spPr>
            <a:xfrm>
              <a:off x="3899815" y="5149940"/>
              <a:ext cx="45719" cy="481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7764E5F4-E7DB-4DB7-95FC-47A1998FB415}"/>
                </a:ext>
              </a:extLst>
            </p:cNvPr>
            <p:cNvSpPr/>
            <p:nvPr/>
          </p:nvSpPr>
          <p:spPr>
            <a:xfrm>
              <a:off x="3154422" y="5149940"/>
              <a:ext cx="45719" cy="481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E7E03FDE-E7DB-4065-9ECA-488BB3B3FEC9}"/>
                </a:ext>
              </a:extLst>
            </p:cNvPr>
            <p:cNvSpPr/>
            <p:nvPr/>
          </p:nvSpPr>
          <p:spPr>
            <a:xfrm>
              <a:off x="3515998" y="5149940"/>
              <a:ext cx="45719" cy="481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ED655D93-31A2-442F-ACE3-3A6566EF9697}"/>
                </a:ext>
              </a:extLst>
            </p:cNvPr>
            <p:cNvSpPr/>
            <p:nvPr/>
          </p:nvSpPr>
          <p:spPr>
            <a:xfrm>
              <a:off x="4076278" y="5148736"/>
              <a:ext cx="45719" cy="481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212A50F8-D5BC-4D49-9A44-CBC68678DC3A}"/>
                </a:ext>
              </a:extLst>
            </p:cNvPr>
            <p:cNvSpPr/>
            <p:nvPr/>
          </p:nvSpPr>
          <p:spPr>
            <a:xfrm>
              <a:off x="4269335" y="5148736"/>
              <a:ext cx="45719" cy="481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FD0C8235-8309-4FE7-8392-CF59BFA1ADBE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 flipV="1">
              <a:off x="861445" y="5414635"/>
              <a:ext cx="3052028" cy="12833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5D81CAFA-FC7A-4549-A4F7-BE343DADC63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53966" y="5161759"/>
              <a:ext cx="159393" cy="9720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285984A6-D5BF-4A6A-8363-67150BF404B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58304" y="4956062"/>
              <a:ext cx="216000" cy="14400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52D91BEC-8322-4B2D-9273-4AE58301A4AD}"/>
              </a:ext>
            </a:extLst>
          </p:cNvPr>
          <p:cNvSpPr txBox="1"/>
          <p:nvPr/>
        </p:nvSpPr>
        <p:spPr>
          <a:xfrm>
            <a:off x="1674338" y="5476170"/>
            <a:ext cx="2366432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※ </a:t>
            </a:r>
            <a:r>
              <a:rPr lang="ko-KR" altLang="en-US" sz="1400" b="1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연속된 자유 블록을 할당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81141AD-A586-44A9-A669-28FC66406330}"/>
              </a:ext>
            </a:extLst>
          </p:cNvPr>
          <p:cNvSpPr txBox="1"/>
          <p:nvPr/>
        </p:nvSpPr>
        <p:spPr>
          <a:xfrm>
            <a:off x="5150912" y="3908452"/>
            <a:ext cx="6912796" cy="2306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시작 지점 가까이에서 자유 블록을 찾지 못하고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탐색을 통해 비트맵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내에서 전체가 자유 상태인 바이트를 찾는 방법이다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이때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찾은 바이트를 통째로 할당해주면 단편화된 자유 공간을 만들 수 있다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따라서 이전의 자유 공간을 찾아가 연속된 자유 블록을 할당할 수 있도록 해주고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디폴트 크기인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8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블록을 할당한다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6543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543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16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파일 시스템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저널링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9DF91A3E-6BCD-42AD-85E7-CC9C316EBA3B}"/>
              </a:ext>
            </a:extLst>
          </p:cNvPr>
          <p:cNvSpPr txBox="1">
            <a:spLocks/>
          </p:cNvSpPr>
          <p:nvPr/>
        </p:nvSpPr>
        <p:spPr>
          <a:xfrm>
            <a:off x="139148" y="162339"/>
            <a:ext cx="11913704" cy="6533322"/>
          </a:xfrm>
          <a:prstGeom prst="rect">
            <a:avLst/>
          </a:prstGeom>
          <a:ln w="63500">
            <a:solidFill>
              <a:srgbClr val="FFF865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b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endParaRPr lang="ko-KR" altLang="en-US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DB9517-E1A9-4B8C-9893-20D7387F1794}"/>
              </a:ext>
            </a:extLst>
          </p:cNvPr>
          <p:cNvSpPr txBox="1"/>
          <p:nvPr/>
        </p:nvSpPr>
        <p:spPr>
          <a:xfrm>
            <a:off x="518777" y="2068243"/>
            <a:ext cx="11173202" cy="2721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트랜잭션은 저널에 기록되면 </a:t>
            </a:r>
            <a:r>
              <a:rPr lang="en-US" altLang="ko-KR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commit </a:t>
            </a: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되었다고 간주된다</a:t>
            </a:r>
            <a:r>
              <a:rPr lang="en-US" altLang="ko-KR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그 동안 그 트랜잭션에 관련된 저널 항들은 실제 파일 시스템 구조에 걸쳐 재연되고 재연이 완료되면 저널로부터 제거된다</a:t>
            </a:r>
            <a:r>
              <a:rPr lang="en-US" altLang="ko-KR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백업 및 복구 능력이 있는 파일 시스템을 구현할 수 있다</a:t>
            </a:r>
            <a:r>
              <a:rPr lang="en-US" altLang="ko-KR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문제점은 트랜잭션이 취소되었을 경우인데</a:t>
            </a:r>
            <a:r>
              <a:rPr lang="en-US" altLang="ko-KR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 경우 트랜잭션이 행한 모든 변경 사항이 취소되어야 파일 시스템의 일관성이 유지된다</a:t>
            </a:r>
            <a:r>
              <a:rPr lang="en-US" altLang="ko-KR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갱신 작업은 디스크 상의 자료구조에 직접 변경을 하는 것보다 주기억장치의 저널에 기록하는 것이 더 빠르다는 장점이 있다</a:t>
            </a:r>
            <a:r>
              <a:rPr lang="en-US" altLang="ko-KR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변경은 비동기적으로 재연되고 랜덤 쓰기를 통해 적당한 위치에 써진다</a:t>
            </a:r>
            <a:r>
              <a:rPr lang="en-US" altLang="ko-KR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결과적으로 파일 시스템의 메타 데이터 중심 연산</a:t>
            </a:r>
            <a:r>
              <a:rPr lang="en-US" altLang="ko-KR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</a:t>
            </a: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 생성</a:t>
            </a:r>
            <a:r>
              <a:rPr lang="en-US" altLang="ko-KR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삭제</a:t>
            </a:r>
            <a:r>
              <a:rPr lang="en-US" altLang="ko-KR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)</a:t>
            </a: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의 성능이 크게 향상된다</a:t>
            </a:r>
            <a:r>
              <a:rPr lang="en-US" altLang="ko-KR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95DA91-C340-4ABC-A3CF-6124855DFA1F}"/>
              </a:ext>
            </a:extLst>
          </p:cNvPr>
          <p:cNvCxnSpPr>
            <a:cxnSpLocks/>
          </p:cNvCxnSpPr>
          <p:nvPr/>
        </p:nvCxnSpPr>
        <p:spPr>
          <a:xfrm>
            <a:off x="428248" y="1211810"/>
            <a:ext cx="6944102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2072A1-476E-49A3-A64D-4D70471E857D}"/>
              </a:ext>
            </a:extLst>
          </p:cNvPr>
          <p:cNvSpPr txBox="1"/>
          <p:nvPr/>
        </p:nvSpPr>
        <p:spPr>
          <a:xfrm>
            <a:off x="295421" y="888645"/>
            <a:ext cx="721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 시스템에 가해진 변경 사항들을 일지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저널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)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에 순차적으로 기록하는 기능이다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353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8734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16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파일 시스템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리눅스 프로세스 파일 시스템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9DF91A3E-6BCD-42AD-85E7-CC9C316EBA3B}"/>
              </a:ext>
            </a:extLst>
          </p:cNvPr>
          <p:cNvSpPr txBox="1">
            <a:spLocks/>
          </p:cNvSpPr>
          <p:nvPr/>
        </p:nvSpPr>
        <p:spPr>
          <a:xfrm>
            <a:off x="139148" y="162339"/>
            <a:ext cx="11913704" cy="6533322"/>
          </a:xfrm>
          <a:prstGeom prst="rect">
            <a:avLst/>
          </a:prstGeom>
          <a:ln w="63500">
            <a:solidFill>
              <a:srgbClr val="FFF865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b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endParaRPr lang="ko-KR" altLang="en-US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DB9517-E1A9-4B8C-9893-20D7387F1794}"/>
              </a:ext>
            </a:extLst>
          </p:cNvPr>
          <p:cNvSpPr txBox="1"/>
          <p:nvPr/>
        </p:nvSpPr>
        <p:spPr>
          <a:xfrm>
            <a:off x="295421" y="1105817"/>
            <a:ext cx="11173202" cy="3003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/proc </a:t>
            </a: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 시스템으로 알려져 있는 이 시스템은 파일의 내용이 어디에도 실제로 저장되어 있지 않다</a:t>
            </a:r>
            <a:r>
              <a:rPr lang="en-US" altLang="ko-KR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대신 사용자가 </a:t>
            </a:r>
            <a:r>
              <a:rPr lang="en-US" altLang="ko-KR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/proc </a:t>
            </a: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파일의 입출력을 요청하면 그때 가서 파일의 내용을 계산해 내는 특수한 파일 시스템의 예이다</a:t>
            </a:r>
            <a:r>
              <a:rPr lang="en-US" altLang="ko-KR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/proc</a:t>
            </a: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파일 시스템은 디렉토리 구조와 그 안의 파일 내용을 구현해야 하는데 디렉터리와 파일마다 유일하고 영속적인 아이노드 번호를 유지해야 한다</a:t>
            </a:r>
            <a:r>
              <a:rPr lang="en-US" altLang="ko-KR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아이노드 번호 앞쪽의 </a:t>
            </a:r>
            <a:r>
              <a:rPr lang="en-US" altLang="ko-KR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16</a:t>
            </a: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비트는 </a:t>
            </a:r>
            <a:r>
              <a:rPr lang="en-US" altLang="ko-KR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PID</a:t>
            </a: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로서 해석되고 나머지 비트는 그 프로세스에 대해 어떤 타입의 정보를 요청하는지를 가리킨다</a:t>
            </a:r>
            <a:r>
              <a:rPr lang="en-US" altLang="ko-KR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커널은 등록된 전역 </a:t>
            </a:r>
            <a:r>
              <a:rPr lang="en-US" altLang="ko-KR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/proc </a:t>
            </a: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 시스템 엔트리들을 트리 자료구조로 가지고 있다</a:t>
            </a:r>
            <a:r>
              <a:rPr lang="en-US" altLang="ko-KR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각 엔트리는 파일의 아이노드 번호</a:t>
            </a:r>
            <a:r>
              <a:rPr lang="en-US" altLang="ko-KR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파일의 이름</a:t>
            </a:r>
            <a:r>
              <a:rPr lang="en-US" altLang="ko-KR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접근 권한</a:t>
            </a:r>
            <a:r>
              <a:rPr lang="en-US" altLang="ko-KR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파일의 내용을 생성하기 위해 사용되는 함수들을 표시한다</a:t>
            </a:r>
            <a:r>
              <a:rPr lang="en-US" altLang="ko-KR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구동기는 트리에 엔트리를 추가하거나 삭제할 수 있다</a:t>
            </a:r>
            <a:r>
              <a:rPr lang="en-US" altLang="ko-KR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5EDF4C-8CD8-48EF-A12D-54A6FB5A8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66" y="4256913"/>
            <a:ext cx="10959224" cy="114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1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2BE014D-BAD3-4341-9BC6-FC84C94FC552}"/>
              </a:ext>
            </a:extLst>
          </p:cNvPr>
          <p:cNvSpPr txBox="1">
            <a:spLocks/>
          </p:cNvSpPr>
          <p:nvPr/>
        </p:nvSpPr>
        <p:spPr>
          <a:xfrm>
            <a:off x="139148" y="162339"/>
            <a:ext cx="11913704" cy="6533322"/>
          </a:xfrm>
          <a:prstGeom prst="rect">
            <a:avLst/>
          </a:prstGeom>
          <a:ln w="63500">
            <a:solidFill>
              <a:srgbClr val="FFF865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300000"/>
              </a:lnSpc>
            </a:pPr>
            <a:r>
              <a:rPr lang="ko-KR" altLang="en-US" sz="72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감사합니다</a:t>
            </a:r>
            <a:endParaRPr lang="ko-KR" altLang="en-US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75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063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16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메모리 관리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295421" y="1234529"/>
            <a:ext cx="6753772" cy="18987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8CE6BD-A164-44E2-AB43-A69212BCDF4D}"/>
              </a:ext>
            </a:extLst>
          </p:cNvPr>
          <p:cNvSpPr txBox="1"/>
          <p:nvPr/>
        </p:nvSpPr>
        <p:spPr>
          <a:xfrm>
            <a:off x="295421" y="888645"/>
            <a:ext cx="675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리눅스에서의 메모리 관리는 물리 메모리 관리와 가상 메모리 관리로 나뉜다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D2E45-1541-4A0A-8A14-0A3189212BA3}"/>
              </a:ext>
            </a:extLst>
          </p:cNvPr>
          <p:cNvSpPr txBox="1"/>
          <p:nvPr/>
        </p:nvSpPr>
        <p:spPr>
          <a:xfrm>
            <a:off x="295421" y="1446813"/>
            <a:ext cx="212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※ </a:t>
            </a:r>
            <a:r>
              <a:rPr lang="ko-KR" altLang="en-US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물리 메모리의 관리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DF91A3E-6BCD-42AD-85E7-CC9C316EBA3B}"/>
              </a:ext>
            </a:extLst>
          </p:cNvPr>
          <p:cNvSpPr txBox="1">
            <a:spLocks/>
          </p:cNvSpPr>
          <p:nvPr/>
        </p:nvSpPr>
        <p:spPr>
          <a:xfrm>
            <a:off x="139148" y="162339"/>
            <a:ext cx="11913704" cy="6533322"/>
          </a:xfrm>
          <a:prstGeom prst="rect">
            <a:avLst/>
          </a:prstGeom>
          <a:ln w="63500">
            <a:solidFill>
              <a:srgbClr val="FFF865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b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endParaRPr lang="ko-KR" altLang="en-US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1C0C8C2-286D-4F03-943A-9527061E0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432142"/>
              </p:ext>
            </p:extLst>
          </p:nvPr>
        </p:nvGraphicFramePr>
        <p:xfrm>
          <a:off x="635818" y="2706866"/>
          <a:ext cx="5460182" cy="19050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30091">
                  <a:extLst>
                    <a:ext uri="{9D8B030D-6E8A-4147-A177-3AD203B41FA5}">
                      <a16:colId xmlns:a16="http://schemas.microsoft.com/office/drawing/2014/main" val="2680028581"/>
                    </a:ext>
                  </a:extLst>
                </a:gridCol>
                <a:gridCol w="2730091">
                  <a:extLst>
                    <a:ext uri="{9D8B030D-6E8A-4147-A177-3AD203B41FA5}">
                      <a16:colId xmlns:a16="http://schemas.microsoft.com/office/drawing/2014/main" val="614028348"/>
                    </a:ext>
                  </a:extLst>
                </a:gridCol>
              </a:tblGrid>
              <a:tr h="476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zone</a:t>
                      </a:r>
                      <a:endParaRPr lang="ko-KR" altLang="en-US" dirty="0">
                        <a:latin typeface="Sandoll 북 01 Light" panose="020B0600000101010101" pitchFamily="34" charset="-127"/>
                        <a:ea typeface="Sandoll 북 01 Light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물리 메모리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07639"/>
                  </a:ext>
                </a:extLst>
              </a:tr>
              <a:tr h="476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ZONE_DMA</a:t>
                      </a:r>
                      <a:endParaRPr lang="ko-KR" altLang="en-US" dirty="0">
                        <a:latin typeface="Sandoll 북 01 Light" panose="020B0600000101010101" pitchFamily="34" charset="-127"/>
                        <a:ea typeface="Sandoll 북 01 Light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&lt; 16 MB</a:t>
                      </a:r>
                      <a:endParaRPr lang="ko-KR" altLang="en-US" dirty="0">
                        <a:latin typeface="Sandoll 북 01 Light" panose="020B0600000101010101" pitchFamily="34" charset="-127"/>
                        <a:ea typeface="Sandoll 북 01 Light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922595"/>
                  </a:ext>
                </a:extLst>
              </a:tr>
              <a:tr h="476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ZONE_NORMAL</a:t>
                      </a:r>
                      <a:endParaRPr lang="ko-KR" altLang="en-US" dirty="0">
                        <a:latin typeface="Sandoll 북 01 Light" panose="020B0600000101010101" pitchFamily="34" charset="-127"/>
                        <a:ea typeface="Sandoll 북 01 Light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16 .. 896 MB</a:t>
                      </a:r>
                      <a:endParaRPr lang="ko-KR" altLang="en-US" dirty="0">
                        <a:latin typeface="Sandoll 북 01 Light" panose="020B0600000101010101" pitchFamily="34" charset="-127"/>
                        <a:ea typeface="Sandoll 북 01 Light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51354"/>
                  </a:ext>
                </a:extLst>
              </a:tr>
              <a:tr h="476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ZONE_HIGHMEM</a:t>
                      </a:r>
                      <a:endParaRPr lang="ko-KR" altLang="en-US" dirty="0">
                        <a:latin typeface="Sandoll 북 01 Light" panose="020B0600000101010101" pitchFamily="34" charset="-127"/>
                        <a:ea typeface="Sandoll 북 01 Light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&gt; 896 MB</a:t>
                      </a:r>
                      <a:endParaRPr lang="ko-KR" altLang="en-US" dirty="0">
                        <a:latin typeface="Sandoll 북 01 Light" panose="020B0600000101010101" pitchFamily="34" charset="-127"/>
                        <a:ea typeface="Sandoll 북 01 Light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1530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EA206F3-23E8-4123-8370-1B01423A99D9}"/>
              </a:ext>
            </a:extLst>
          </p:cNvPr>
          <p:cNvSpPr txBox="1"/>
          <p:nvPr/>
        </p:nvSpPr>
        <p:spPr>
          <a:xfrm>
            <a:off x="1086124" y="4877439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※ Intel x86-32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의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zone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과 물리 메모리의 관계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A5A7F5-87A6-4315-965A-E23BB3C4E7A5}"/>
              </a:ext>
            </a:extLst>
          </p:cNvPr>
          <p:cNvSpPr txBox="1"/>
          <p:nvPr/>
        </p:nvSpPr>
        <p:spPr>
          <a:xfrm>
            <a:off x="6487447" y="3390885"/>
            <a:ext cx="5068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인텔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x86-64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같은 현대의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64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비트 구조는 작은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16MB ZOME_DMA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를 가지며 나머지 모든 메모리는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ZONE_NORMAL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150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063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16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메모리 관리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295421" y="1234529"/>
            <a:ext cx="5391004" cy="15156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8CE6BD-A164-44E2-AB43-A69212BCDF4D}"/>
              </a:ext>
            </a:extLst>
          </p:cNvPr>
          <p:cNvSpPr txBox="1"/>
          <p:nvPr/>
        </p:nvSpPr>
        <p:spPr>
          <a:xfrm>
            <a:off x="295421" y="888645"/>
            <a:ext cx="553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리눅스 커널에서 물리 메모리 주 관리자는 페이지 할당기이다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D2E45-1541-4A0A-8A14-0A3189212BA3}"/>
              </a:ext>
            </a:extLst>
          </p:cNvPr>
          <p:cNvSpPr txBox="1"/>
          <p:nvPr/>
        </p:nvSpPr>
        <p:spPr>
          <a:xfrm>
            <a:off x="295421" y="1446813"/>
            <a:ext cx="6814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※ </a:t>
            </a:r>
            <a:r>
              <a:rPr lang="ko-KR" altLang="en-US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사용 가능한 물리 페이지들의 정보를 얻기 위해 </a:t>
            </a:r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buddy </a:t>
            </a:r>
            <a:r>
              <a:rPr lang="ko-KR" altLang="en-US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시스템을 사용한다</a:t>
            </a:r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.</a:t>
            </a:r>
            <a:endParaRPr lang="ko-KR" altLang="en-US" sz="24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DF91A3E-6BCD-42AD-85E7-CC9C316EBA3B}"/>
              </a:ext>
            </a:extLst>
          </p:cNvPr>
          <p:cNvSpPr txBox="1">
            <a:spLocks/>
          </p:cNvSpPr>
          <p:nvPr/>
        </p:nvSpPr>
        <p:spPr>
          <a:xfrm>
            <a:off x="139148" y="162339"/>
            <a:ext cx="11913704" cy="6533322"/>
          </a:xfrm>
          <a:prstGeom prst="rect">
            <a:avLst/>
          </a:prstGeom>
          <a:ln w="63500">
            <a:solidFill>
              <a:srgbClr val="FFF865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b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endParaRPr lang="ko-KR" altLang="en-US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206F3-23E8-4123-8370-1B01423A99D9}"/>
              </a:ext>
            </a:extLst>
          </p:cNvPr>
          <p:cNvSpPr txBox="1"/>
          <p:nvPr/>
        </p:nvSpPr>
        <p:spPr>
          <a:xfrm>
            <a:off x="4412686" y="5623471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※ Buddy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시스템에서 메모리의 분할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8B9506-A0D4-4771-8C6E-C20335932B49}"/>
              </a:ext>
            </a:extLst>
          </p:cNvPr>
          <p:cNvSpPr/>
          <p:nvPr/>
        </p:nvSpPr>
        <p:spPr>
          <a:xfrm>
            <a:off x="2989003" y="2256648"/>
            <a:ext cx="2085523" cy="3028950"/>
          </a:xfrm>
          <a:prstGeom prst="rect">
            <a:avLst/>
          </a:prstGeom>
          <a:solidFill>
            <a:srgbClr val="FFD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16KB</a:t>
            </a:r>
            <a:endParaRPr lang="ko-KR" altLang="en-US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868A8F-BC35-4C2F-8F17-00E9967A651C}"/>
              </a:ext>
            </a:extLst>
          </p:cNvPr>
          <p:cNvSpPr/>
          <p:nvPr/>
        </p:nvSpPr>
        <p:spPr>
          <a:xfrm>
            <a:off x="5686425" y="2250643"/>
            <a:ext cx="1261916" cy="1234730"/>
          </a:xfrm>
          <a:prstGeom prst="rect">
            <a:avLst/>
          </a:prstGeom>
          <a:solidFill>
            <a:srgbClr val="FFD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8KB</a:t>
            </a:r>
            <a:endParaRPr lang="ko-KR" altLang="en-US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513FF3-304C-4591-8FB7-3633352D18BC}"/>
              </a:ext>
            </a:extLst>
          </p:cNvPr>
          <p:cNvSpPr/>
          <p:nvPr/>
        </p:nvSpPr>
        <p:spPr>
          <a:xfrm>
            <a:off x="5686425" y="4058853"/>
            <a:ext cx="1261916" cy="1234730"/>
          </a:xfrm>
          <a:prstGeom prst="rect">
            <a:avLst/>
          </a:prstGeom>
          <a:solidFill>
            <a:srgbClr val="FFD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8KB</a:t>
            </a:r>
            <a:endParaRPr lang="ko-KR" altLang="en-US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D01317-EC0C-4929-B2CA-0202F2EBAF84}"/>
              </a:ext>
            </a:extLst>
          </p:cNvPr>
          <p:cNvSpPr/>
          <p:nvPr/>
        </p:nvSpPr>
        <p:spPr>
          <a:xfrm>
            <a:off x="7632693" y="2250643"/>
            <a:ext cx="1261916" cy="1234730"/>
          </a:xfrm>
          <a:prstGeom prst="rect">
            <a:avLst/>
          </a:prstGeom>
          <a:solidFill>
            <a:srgbClr val="FFD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8KB</a:t>
            </a:r>
            <a:endParaRPr lang="ko-KR" altLang="en-US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7D715D-7B32-4D88-BA14-B84028DA6623}"/>
              </a:ext>
            </a:extLst>
          </p:cNvPr>
          <p:cNvSpPr/>
          <p:nvPr/>
        </p:nvSpPr>
        <p:spPr>
          <a:xfrm>
            <a:off x="7632693" y="4058854"/>
            <a:ext cx="1261916" cy="429502"/>
          </a:xfrm>
          <a:prstGeom prst="rect">
            <a:avLst/>
          </a:prstGeom>
          <a:solidFill>
            <a:srgbClr val="FFD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4KB</a:t>
            </a:r>
            <a:endParaRPr lang="ko-KR" altLang="en-US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F5DDC3-7592-4433-B897-0E430407549C}"/>
              </a:ext>
            </a:extLst>
          </p:cNvPr>
          <p:cNvSpPr/>
          <p:nvPr/>
        </p:nvSpPr>
        <p:spPr>
          <a:xfrm>
            <a:off x="7632693" y="4875066"/>
            <a:ext cx="1261916" cy="418067"/>
          </a:xfrm>
          <a:prstGeom prst="rect">
            <a:avLst/>
          </a:prstGeom>
          <a:solidFill>
            <a:srgbClr val="FFD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4KB</a:t>
            </a:r>
            <a:endParaRPr lang="ko-KR" altLang="en-US" dirty="0">
              <a:solidFill>
                <a:schemeClr val="tx1"/>
              </a:solidFill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0B2BCCE-036A-4AD7-9DCA-89A3D55DC50E}"/>
              </a:ext>
            </a:extLst>
          </p:cNvPr>
          <p:cNvCxnSpPr>
            <a:stCxn id="5" idx="3"/>
            <a:endCxn id="15" idx="1"/>
          </p:cNvCxnSpPr>
          <p:nvPr/>
        </p:nvCxnSpPr>
        <p:spPr>
          <a:xfrm flipV="1">
            <a:off x="5074526" y="2868008"/>
            <a:ext cx="611899" cy="903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5F253B4-8CD8-4A13-A549-858B154B0FE4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5074526" y="3771123"/>
            <a:ext cx="611899" cy="905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F147BCA-4208-416C-AD0E-101D7A5A743C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6948341" y="4273605"/>
            <a:ext cx="684352" cy="402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15FF450-5DFD-4B95-9106-4D43500A5AD6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6948341" y="4676218"/>
            <a:ext cx="684352" cy="407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18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063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16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메모리 관리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295421" y="1234529"/>
            <a:ext cx="11394466" cy="32034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8CE6BD-A164-44E2-AB43-A69212BCDF4D}"/>
              </a:ext>
            </a:extLst>
          </p:cNvPr>
          <p:cNvSpPr txBox="1"/>
          <p:nvPr/>
        </p:nvSpPr>
        <p:spPr>
          <a:xfrm>
            <a:off x="295421" y="888645"/>
            <a:ext cx="1152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커널은 몇 개의 특화된 메모리 관리 서브 시스템을 가지고 있고 각자 풀을 관리하기 위해 페이지 할당기로부터 메모리를 할당 받는다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D2E45-1541-4A0A-8A14-0A3189212BA3}"/>
              </a:ext>
            </a:extLst>
          </p:cNvPr>
          <p:cNvSpPr txBox="1"/>
          <p:nvPr/>
        </p:nvSpPr>
        <p:spPr>
          <a:xfrm>
            <a:off x="295421" y="1446813"/>
            <a:ext cx="8505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※ </a:t>
            </a:r>
            <a:r>
              <a:rPr lang="ko-KR" altLang="en-US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슬랩은 커널 자료구조를 할당하는데 사용되며 하나 이상의 연속된 물리 페이지로 구성되어 있다</a:t>
            </a:r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.</a:t>
            </a:r>
            <a:endParaRPr lang="ko-KR" altLang="en-US" sz="24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DF91A3E-6BCD-42AD-85E7-CC9C316EBA3B}"/>
              </a:ext>
            </a:extLst>
          </p:cNvPr>
          <p:cNvSpPr txBox="1">
            <a:spLocks/>
          </p:cNvSpPr>
          <p:nvPr/>
        </p:nvSpPr>
        <p:spPr>
          <a:xfrm>
            <a:off x="139148" y="162339"/>
            <a:ext cx="11913704" cy="6533322"/>
          </a:xfrm>
          <a:prstGeom prst="rect">
            <a:avLst/>
          </a:prstGeom>
          <a:ln w="63500">
            <a:solidFill>
              <a:srgbClr val="FFF865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b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endParaRPr lang="ko-KR" altLang="en-US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206F3-23E8-4123-8370-1B01423A99D9}"/>
              </a:ext>
            </a:extLst>
          </p:cNvPr>
          <p:cNvSpPr txBox="1"/>
          <p:nvPr/>
        </p:nvSpPr>
        <p:spPr>
          <a:xfrm>
            <a:off x="4845545" y="5600023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※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리눅스의 슬랩 할당기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C49B3B-26C3-45E0-976E-1152B4CE5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651" y="1975396"/>
            <a:ext cx="50006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3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6966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16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메모리 관리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가상 메모리 영역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295421" y="1234529"/>
            <a:ext cx="10720242" cy="30138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8CE6BD-A164-44E2-AB43-A69212BCDF4D}"/>
              </a:ext>
            </a:extLst>
          </p:cNvPr>
          <p:cNvSpPr txBox="1"/>
          <p:nvPr/>
        </p:nvSpPr>
        <p:spPr>
          <a:xfrm>
            <a:off x="295421" y="888645"/>
            <a:ext cx="1088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가상 메모리 시스템은 요청 시 가상 메모리 페이지를 만들고 디스크로부터 페이지들을 로드하거나 방출하는 일 등을 관리한다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D2E45-1541-4A0A-8A14-0A3189212BA3}"/>
              </a:ext>
            </a:extLst>
          </p:cNvPr>
          <p:cNvSpPr txBox="1"/>
          <p:nvPr/>
        </p:nvSpPr>
        <p:spPr>
          <a:xfrm>
            <a:off x="295421" y="1446813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※ </a:t>
            </a:r>
            <a:r>
              <a:rPr lang="ko-KR" altLang="en-US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가상 메모리 영역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DF91A3E-6BCD-42AD-85E7-CC9C316EBA3B}"/>
              </a:ext>
            </a:extLst>
          </p:cNvPr>
          <p:cNvSpPr txBox="1">
            <a:spLocks/>
          </p:cNvSpPr>
          <p:nvPr/>
        </p:nvSpPr>
        <p:spPr>
          <a:xfrm>
            <a:off x="139148" y="162339"/>
            <a:ext cx="11913704" cy="6533322"/>
          </a:xfrm>
          <a:prstGeom prst="rect">
            <a:avLst/>
          </a:prstGeom>
          <a:ln w="63500">
            <a:solidFill>
              <a:srgbClr val="FFF865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b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endParaRPr lang="ko-KR" altLang="en-US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A5A7F5-87A6-4315-965A-E23BB3C4E7A5}"/>
              </a:ext>
            </a:extLst>
          </p:cNvPr>
          <p:cNvSpPr txBox="1"/>
          <p:nvPr/>
        </p:nvSpPr>
        <p:spPr>
          <a:xfrm>
            <a:off x="841495" y="2547743"/>
            <a:ext cx="10509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리눅스는 몇 가지 종류의 가상 메모리 영역을 구현 하는데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 종류를 결정짓는 첫 요소는 백업 저장 장소 이다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백업이 없는 경우의 메모리 영역은 제로 요구 메모리를 나타낸다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 (0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으로 채워진 메모리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가상 메모리 영역은 쓰기와 처리 방식에 의해 구분되는데 영역을 주소 공간으로 매핑하는 방식은 크게 개인전용과 공유로 나뉜다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개인전용으로 매칭된 영역에 어떤 프로세스가 쓰기를 하려하면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페이저가 쓰기 시 복사가 필요한지를 파악해야 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공유 영역에 쓸 때는 그 영역으로 매핑 되었던 객체 자체가 갱신된다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061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6865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16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메모리 관리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스와핑과 페이징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451694" y="1211810"/>
            <a:ext cx="11444885" cy="16301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8CE6BD-A164-44E2-AB43-A69212BCDF4D}"/>
              </a:ext>
            </a:extLst>
          </p:cNvPr>
          <p:cNvSpPr txBox="1"/>
          <p:nvPr/>
        </p:nvSpPr>
        <p:spPr>
          <a:xfrm>
            <a:off x="295421" y="888645"/>
            <a:ext cx="11817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가상 메모리 시스템에서 중요한 작업 중의 하나는 이미 사용 중인 메모리 페이지들을 다른 목적으로 사용해야 할 경우 물리 메모리로부터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디스크로 이동시키는 작업이다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D2E45-1541-4A0A-8A14-0A3189212BA3}"/>
              </a:ext>
            </a:extLst>
          </p:cNvPr>
          <p:cNvSpPr txBox="1"/>
          <p:nvPr/>
        </p:nvSpPr>
        <p:spPr>
          <a:xfrm>
            <a:off x="408799" y="2316020"/>
            <a:ext cx="911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※ </a:t>
            </a:r>
            <a:r>
              <a:rPr lang="ko-KR" altLang="en-US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페이징 시스템 </a:t>
            </a:r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: </a:t>
            </a:r>
            <a:r>
              <a:rPr lang="ko-KR" altLang="en-US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초창기 </a:t>
            </a:r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Unix </a:t>
            </a:r>
            <a:r>
              <a:rPr lang="ko-KR" altLang="en-US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시스템들은 스와핑 아웃을 수행했으나 최근 </a:t>
            </a:r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Unix</a:t>
            </a:r>
            <a:r>
              <a:rPr lang="ko-KR" altLang="en-US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들은 페이징을 사용한다</a:t>
            </a:r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.</a:t>
            </a:r>
            <a:endParaRPr lang="ko-KR" altLang="en-US" sz="24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DF91A3E-6BCD-42AD-85E7-CC9C316EBA3B}"/>
              </a:ext>
            </a:extLst>
          </p:cNvPr>
          <p:cNvSpPr txBox="1">
            <a:spLocks/>
          </p:cNvSpPr>
          <p:nvPr/>
        </p:nvSpPr>
        <p:spPr>
          <a:xfrm>
            <a:off x="139148" y="162339"/>
            <a:ext cx="11913704" cy="6533322"/>
          </a:xfrm>
          <a:prstGeom prst="rect">
            <a:avLst/>
          </a:prstGeom>
          <a:ln w="63500">
            <a:solidFill>
              <a:srgbClr val="FFF865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b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endParaRPr lang="ko-KR" altLang="en-US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A5A7F5-87A6-4315-965A-E23BB3C4E7A5}"/>
              </a:ext>
            </a:extLst>
          </p:cNvPr>
          <p:cNvSpPr txBox="1"/>
          <p:nvPr/>
        </p:nvSpPr>
        <p:spPr>
          <a:xfrm>
            <a:off x="841495" y="3063971"/>
            <a:ext cx="10509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정책 알고리즘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어느 페이지를 디스크로 내보내야 할 지와 언제 디스크로 내보내야 할지를 결정한다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페이징 기법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페이지들을 실제로 물리 메모리에서 디스크로 이동하는 작업을 담당하고 추후 이 페이지들이 필요하게 되면 다시 물리 메모리로 옮겨오는 작업을 수행한다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A5205D9-3C8A-40B7-8102-8438C95431B6}"/>
              </a:ext>
            </a:extLst>
          </p:cNvPr>
          <p:cNvCxnSpPr>
            <a:cxnSpLocks/>
          </p:cNvCxnSpPr>
          <p:nvPr/>
        </p:nvCxnSpPr>
        <p:spPr>
          <a:xfrm>
            <a:off x="451694" y="1522732"/>
            <a:ext cx="2605831" cy="3661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19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6966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16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메모리 관리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커널 가상 메모리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381356" y="1258702"/>
            <a:ext cx="8681403" cy="12365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8CE6BD-A164-44E2-AB43-A69212BCDF4D}"/>
              </a:ext>
            </a:extLst>
          </p:cNvPr>
          <p:cNvSpPr txBox="1"/>
          <p:nvPr/>
        </p:nvSpPr>
        <p:spPr>
          <a:xfrm>
            <a:off x="295421" y="888645"/>
            <a:ext cx="883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리눅스는 모든 프로세스의 가상 주소 공간 중 일정 부분을 커널이 내부적으로 사용하기 위해 보류한다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D2E45-1541-4A0A-8A14-0A3189212BA3}"/>
              </a:ext>
            </a:extLst>
          </p:cNvPr>
          <p:cNvSpPr txBox="1"/>
          <p:nvPr/>
        </p:nvSpPr>
        <p:spPr>
          <a:xfrm>
            <a:off x="381356" y="1342045"/>
            <a:ext cx="11450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※ </a:t>
            </a:r>
            <a:r>
              <a:rPr lang="ko-KR" altLang="en-US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커널 페이지에 해당되는 페이지 테이블 엔트리들은 </a:t>
            </a:r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“protected”</a:t>
            </a:r>
            <a:r>
              <a:rPr lang="ko-KR" altLang="en-US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로 표시되어 처리기가 사용자 모드에서 실행 중 일 때 보이지 않고</a:t>
            </a:r>
            <a:endParaRPr lang="en-US" altLang="ko-KR" sz="24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  <a:p>
            <a:r>
              <a:rPr lang="ko-KR" altLang="en-US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 변경 또한 불가능하다</a:t>
            </a:r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.</a:t>
            </a:r>
            <a:endParaRPr lang="ko-KR" altLang="en-US" sz="24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DF91A3E-6BCD-42AD-85E7-CC9C316EBA3B}"/>
              </a:ext>
            </a:extLst>
          </p:cNvPr>
          <p:cNvSpPr txBox="1">
            <a:spLocks/>
          </p:cNvSpPr>
          <p:nvPr/>
        </p:nvSpPr>
        <p:spPr>
          <a:xfrm>
            <a:off x="139148" y="162339"/>
            <a:ext cx="11913704" cy="6533322"/>
          </a:xfrm>
          <a:prstGeom prst="rect">
            <a:avLst/>
          </a:prstGeom>
          <a:ln w="63500">
            <a:solidFill>
              <a:srgbClr val="FFF865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b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endParaRPr lang="ko-KR" altLang="en-US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A5A7F5-87A6-4315-965A-E23BB3C4E7A5}"/>
              </a:ext>
            </a:extLst>
          </p:cNvPr>
          <p:cNvSpPr txBox="1"/>
          <p:nvPr/>
        </p:nvSpPr>
        <p:spPr>
          <a:xfrm>
            <a:off x="822960" y="2930633"/>
            <a:ext cx="45892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정적 영역</a:t>
            </a:r>
            <a:endParaRPr lang="en-US" altLang="ko-KR" b="1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시스템 내의 가용 물리 메모리에서 페이지 각각에 대한 페이지 테이블 참조를 수록하고 있다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커널 코드가 수행될 때 물리 주소에서 가상 주소로의 변환을 쉽게 할 수 있게 해준다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9B248A-59F0-49B1-9534-30197844E3F2}"/>
              </a:ext>
            </a:extLst>
          </p:cNvPr>
          <p:cNvSpPr txBox="1"/>
          <p:nvPr/>
        </p:nvSpPr>
        <p:spPr>
          <a:xfrm>
            <a:off x="6096000" y="2864509"/>
            <a:ext cx="50839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나머지 영역</a:t>
            </a:r>
            <a:r>
              <a:rPr lang="en-US" altLang="ko-KR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</a:t>
            </a:r>
            <a:r>
              <a:rPr lang="ko-KR" altLang="en-US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특별한 목적을 위해 예약되지 않은 영역</a:t>
            </a:r>
            <a:r>
              <a:rPr lang="en-US" altLang="ko-KR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)</a:t>
            </a: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 부분에 속해 있는 페이지 테이블 엔트리들은 필요 시 어떤 다른 메모리 영역도 가리킬 수 있도록 커널에 의해 변경이 가능하다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vmalloc() 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연속하지 않은 일정한 수의 물리 메모리 페이지들을 할당하고 그 페이지들을 커널 가상 메모리의 연속된 영역으로 매핑 시켜 준다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vremap() 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메모리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mapped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입출력을 위해 장치 구동기가 이용하는 가상 메모리를 액세스하기 위해 사용한다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54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9068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16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메모리 관리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사용자 프로그램의 로딩과 실행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9DF91A3E-6BCD-42AD-85E7-CC9C316EBA3B}"/>
              </a:ext>
            </a:extLst>
          </p:cNvPr>
          <p:cNvSpPr txBox="1">
            <a:spLocks/>
          </p:cNvSpPr>
          <p:nvPr/>
        </p:nvSpPr>
        <p:spPr>
          <a:xfrm>
            <a:off x="139148" y="162339"/>
            <a:ext cx="11913704" cy="6533322"/>
          </a:xfrm>
          <a:prstGeom prst="rect">
            <a:avLst/>
          </a:prstGeom>
          <a:ln w="63500">
            <a:solidFill>
              <a:srgbClr val="FFF865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b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endParaRPr lang="ko-KR" altLang="en-US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DB9517-E1A9-4B8C-9893-20D7387F1794}"/>
              </a:ext>
            </a:extLst>
          </p:cNvPr>
          <p:cNvSpPr txBox="1"/>
          <p:nvPr/>
        </p:nvSpPr>
        <p:spPr>
          <a:xfrm>
            <a:off x="1680894" y="1650051"/>
            <a:ext cx="8848967" cy="355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1.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리눅스 커널은 </a:t>
            </a:r>
            <a:r>
              <a:rPr lang="en-US" altLang="ko-KR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exec() </a:t>
            </a: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시스템 호출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을 통해 사용자 프로그램을 실행한다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2. exec()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을 호출하면 현존하는 프로세스로 하여금 </a:t>
            </a: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문맥교환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을 통해 새프로그램 코드가 실행될 수 있도록 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3.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먼저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exec()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을 호출하는 프로세스가 실행하려고 하는 프로그램 파일에 </a:t>
            </a: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접근권한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을 가지고 있는지 </a:t>
            </a: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확인</a:t>
            </a:r>
            <a:r>
              <a:rPr lang="en-US" altLang="ko-KR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4.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확인되면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커널은 </a:t>
            </a:r>
            <a:r>
              <a:rPr lang="ko-KR" altLang="en-US" sz="1600" b="1" dirty="0" err="1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로더</a:t>
            </a:r>
            <a:r>
              <a:rPr lang="ko-KR" altLang="en-US" sz="1600" b="1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루틴을 호출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endParaRPr lang="ko-KR" altLang="en-US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435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8300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16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메모리 관리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프로그램을 메모리로 매핑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9DF91A3E-6BCD-42AD-85E7-CC9C316EBA3B}"/>
              </a:ext>
            </a:extLst>
          </p:cNvPr>
          <p:cNvSpPr txBox="1">
            <a:spLocks/>
          </p:cNvSpPr>
          <p:nvPr/>
        </p:nvSpPr>
        <p:spPr>
          <a:xfrm>
            <a:off x="139148" y="162339"/>
            <a:ext cx="11913704" cy="6533322"/>
          </a:xfrm>
          <a:prstGeom prst="rect">
            <a:avLst/>
          </a:prstGeom>
          <a:ln w="63500">
            <a:solidFill>
              <a:srgbClr val="FFF865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br>
              <a:rPr lang="en-US" altLang="ko-KR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endParaRPr lang="ko-KR" altLang="en-US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DB9517-E1A9-4B8C-9893-20D7387F1794}"/>
              </a:ext>
            </a:extLst>
          </p:cNvPr>
          <p:cNvSpPr txBox="1"/>
          <p:nvPr/>
        </p:nvSpPr>
        <p:spPr>
          <a:xfrm>
            <a:off x="1192113" y="2948099"/>
            <a:ext cx="9579529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 ELF </a:t>
            </a: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포맷의 이진 파일은  한 개의 헤더와 여러 섹션들로 구성된다</a:t>
            </a: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ELF </a:t>
            </a: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로더는 헤더를 읽어 나머지 파일의 섹션들을 서로 다른 가상 메모리 영역으로 매핑한다</a:t>
            </a: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sz="20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95DA91-C340-4ABC-A3CF-6124855DFA1F}"/>
              </a:ext>
            </a:extLst>
          </p:cNvPr>
          <p:cNvCxnSpPr>
            <a:cxnSpLocks/>
          </p:cNvCxnSpPr>
          <p:nvPr/>
        </p:nvCxnSpPr>
        <p:spPr>
          <a:xfrm>
            <a:off x="428248" y="1211810"/>
            <a:ext cx="11107260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2072A1-476E-49A3-A64D-4D70471E857D}"/>
              </a:ext>
            </a:extLst>
          </p:cNvPr>
          <p:cNvSpPr txBox="1"/>
          <p:nvPr/>
        </p:nvSpPr>
        <p:spPr>
          <a:xfrm>
            <a:off x="295421" y="888645"/>
            <a:ext cx="11492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리눅스에서 이진 파일의 페이지들은 먼저 가상 메모리 영역으로 매핑 된 후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프로그램이 어떤 페이지를 접근하려 해서 페이지 폴트가 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발생하면 그 때 그 페이지가 메모리로 로드 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A9FD19B-E9C8-442F-B60E-B10F0042831D}"/>
              </a:ext>
            </a:extLst>
          </p:cNvPr>
          <p:cNvCxnSpPr>
            <a:cxnSpLocks/>
          </p:cNvCxnSpPr>
          <p:nvPr/>
        </p:nvCxnSpPr>
        <p:spPr>
          <a:xfrm>
            <a:off x="393080" y="1528332"/>
            <a:ext cx="4108582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29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5951</TotalTime>
  <Words>1976</Words>
  <Application>Microsoft Office PowerPoint</Application>
  <PresentationFormat>와이드스크린</PresentationFormat>
  <Paragraphs>220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Sandoll 마들렌</vt:lpstr>
      <vt:lpstr>Sandoll 북 01 Light</vt:lpstr>
      <vt:lpstr>Sandoll 스웨거</vt:lpstr>
      <vt:lpstr>나눔바른고딕</vt:lpstr>
      <vt:lpstr>맑은 고딕</vt:lpstr>
      <vt:lpstr>Arial</vt:lpstr>
      <vt:lpstr>Office 테마</vt:lpstr>
      <vt:lpstr>운영체제  안홍범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  안홍범</dc:title>
  <dc:creator>anhongbeom</dc:creator>
  <cp:lastModifiedBy>anhongbeom</cp:lastModifiedBy>
  <cp:revision>195</cp:revision>
  <dcterms:created xsi:type="dcterms:W3CDTF">2018-12-27T12:23:00Z</dcterms:created>
  <dcterms:modified xsi:type="dcterms:W3CDTF">2019-03-01T11:56:35Z</dcterms:modified>
</cp:coreProperties>
</file>