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C4081-F6B3-4BE8-A72A-8A4277C9CC98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C4A7-A220-4EFF-A3BB-74314E7153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09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Unix</a:t>
            </a:r>
            <a:r>
              <a:rPr lang="ko-KR" altLang="en-US" dirty="0"/>
              <a:t> 기반 운영체제 </a:t>
            </a:r>
            <a:r>
              <a:rPr lang="en-US" altLang="ko-KR" dirty="0"/>
              <a:t>- </a:t>
            </a:r>
            <a:r>
              <a:rPr lang="en-US" altLang="ko-KR" sz="12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Solaris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C4A7-A220-4EFF-A3BB-74314E7153B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C4A7-A220-4EFF-A3BB-74314E7153B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8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E1D68-EAE4-479A-B833-8B6B60169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5735D9-9537-495D-98A0-0B2A916B5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74FEA-8F83-4840-8276-4BCC1442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B196-4E4C-4039-A55C-CC1742A2A202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117B8-9D5E-439D-81A3-3AA2F3F1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58A30-616F-4A42-B133-167A512B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5B5E-1CEF-4BA4-9D56-05015232C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1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05FAE-F6C8-4067-A223-5F0E9C4E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2E9126-1CD1-4A7D-B8DE-E9FD99CBC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9555A-6A81-46D2-AAEE-7BD42251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B196-4E4C-4039-A55C-CC1742A2A202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FFBDB-B443-4585-A480-18E5704C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4F617-FD34-409A-9861-E7372BA3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5B5E-1CEF-4BA4-9D56-05015232C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2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98ED19-41D2-46DA-ADA5-D754A7699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17FE80-25BB-40EA-AF57-1DB33AF8F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17FE7-854C-40A2-9409-33D2D68E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B196-4E4C-4039-A55C-CC1742A2A202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0D84D-5846-4E25-8D8F-AD20B7F6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85525-0DF5-4498-AEEB-32B8D460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5B5E-1CEF-4BA4-9D56-05015232C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3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5FD79-CEB8-4A2C-BE72-5DCCDE33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41D98-1044-413D-9839-B60DDA55F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DE5E8-1BDA-4715-B012-67F2F310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B196-4E4C-4039-A55C-CC1742A2A202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A184E-1722-4A93-9D1C-657F20BF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F35D5-7064-4F89-8FA9-2CC499A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5B5E-1CEF-4BA4-9D56-05015232C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7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E4EC3-0112-4974-A430-CA586BF1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49670-48FA-4585-87FA-BD21BED25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68D7-8E83-41FA-ACC5-655161CB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B196-4E4C-4039-A55C-CC1742A2A202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00FB9-BB47-4D1C-A451-374C6C99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F8E40-4952-4802-9734-F5941BDD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5B5E-1CEF-4BA4-9D56-05015232C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70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63D1-ACDD-4AD4-8B0C-4403A5E3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F26E0-2B63-403F-BB59-0F687D80A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4152-866C-44C8-A072-041A4832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6E2F1-7915-428B-AA4E-7D695C1B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B196-4E4C-4039-A55C-CC1742A2A202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223B0-D83B-4F0D-B532-BCDA24BF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426FF-9840-462C-8DA1-3E4E891B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5B5E-1CEF-4BA4-9D56-05015232C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0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2396C-7786-42E5-BFA6-9FBBE2AD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B5AB4-5896-45A9-9874-3944763C7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9E78C2-DF27-4E34-8A78-1C5BA258B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1FD7C4-A9E4-4333-98FE-FAC9903EF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198631-BDA3-4089-8DF6-C5A53FE93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9157CD-6FE6-43BE-9063-2DC539F5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B196-4E4C-4039-A55C-CC1742A2A202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540F70-F66A-42C5-93B0-5979DD8B6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8F7E9C-5F38-4FE7-9DD2-46F229AF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5B5E-1CEF-4BA4-9D56-05015232C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4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2AD57-1FAC-4FD5-9869-3F4AAF3F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6D2202-3D95-43A9-AAA2-291B0604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B196-4E4C-4039-A55C-CC1742A2A202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C985F0-7623-4074-B0C3-9D858C7E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A16BC7-853D-4620-AF83-C4BF50FB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5B5E-1CEF-4BA4-9D56-05015232C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0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EC6932-FE52-4C0F-9462-F1458507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B196-4E4C-4039-A55C-CC1742A2A202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84C735-A52A-4880-BEBF-DD1A9506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501247-A2A2-4E22-B649-DEE2B693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5B5E-1CEF-4BA4-9D56-05015232C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45C9A-56C1-437C-90E2-CBFA0BB1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764AD-1146-47A1-A8B4-912915AC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14638-B481-4E43-BB0E-0D27F165B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58FE5-3B3C-482A-8B5A-F6E95B73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B196-4E4C-4039-A55C-CC1742A2A202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041C6F-B758-4548-B8BD-D19CFF21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4DB1E-6EC4-4250-A1BF-2D8F9071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5B5E-1CEF-4BA4-9D56-05015232C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6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8DFA6-6352-44CC-B2F8-4AC19CD5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0ABC45-D4C5-4030-BC26-F461E42A5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75E6DD-5589-47F1-B377-323D7C4D2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F2828-F4EE-4FC1-A1CF-1FD33C69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B196-4E4C-4039-A55C-CC1742A2A202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BC472-2C07-40D0-946C-060AFE85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E9566-7CC3-48DA-B875-8493D744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5B5E-1CEF-4BA4-9D56-05015232C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7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8EC7B2-09E7-4315-8E1F-AAFF2CBB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42AD7-6BD8-4A26-8889-F0443B2B9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3F2AF-274C-4086-95F9-5BEF85CB0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B196-4E4C-4039-A55C-CC1742A2A202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77A25-58BC-466A-9779-61ACC7360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ADDE7-54BD-4024-BBE3-3109988CA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5B5E-1CEF-4BA4-9D56-05015232C8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19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09F4-1D5C-4C18-92BF-0D33F0EF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274224"/>
            <a:ext cx="11701669" cy="6259098"/>
          </a:xfrm>
          <a:ln w="63500">
            <a:solidFill>
              <a:schemeClr val="accent1"/>
            </a:solidFill>
          </a:ln>
        </p:spPr>
        <p:txBody>
          <a:bodyPr tIns="0" bIns="1872000">
            <a:normAutofit/>
          </a:bodyPr>
          <a:lstStyle/>
          <a:p>
            <a:r>
              <a:rPr lang="ko-KR" altLang="en-US" sz="72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운영체제</a:t>
            </a:r>
            <a:br>
              <a:rPr lang="en-US" altLang="ko-KR" sz="4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</a:br>
            <a:br>
              <a:rPr lang="en-US" altLang="ko-KR" sz="44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</a:br>
            <a:r>
              <a:rPr lang="ko-KR" altLang="en-US" sz="36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안홍범</a:t>
            </a:r>
            <a:endParaRPr lang="ko-KR" altLang="en-US" sz="4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74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793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2.8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운영체제 디버깅 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장애 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/>
          <p:nvPr/>
        </p:nvCxnSpPr>
        <p:spPr>
          <a:xfrm>
            <a:off x="295421" y="804576"/>
            <a:ext cx="11479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89B4A-7A8D-4BBF-B267-96E5D2B4901C}"/>
              </a:ext>
            </a:extLst>
          </p:cNvPr>
          <p:cNvSpPr txBox="1"/>
          <p:nvPr/>
        </p:nvSpPr>
        <p:spPr>
          <a:xfrm>
            <a:off x="1209234" y="1706852"/>
            <a:ext cx="9651610" cy="4129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tIns="82800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디버깅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넓은 의미로 하드웨어와 소프트웨어에서의 시스템의 오류를 발견하고 수정하는 행위를 뜻한다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시스템에서 처리 중에 발생하는 </a:t>
            </a:r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병목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현상을 제거하여 성능을 향상시키려는 </a:t>
            </a:r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성능 조정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도 디버깅에 포함된다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만일 프로세스가 실패한다면 운영체제는 오류 정보를 </a:t>
            </a:r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로그 파일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기록한다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운영체제는 또한 프로세스가 사용하던 메모리를 캡처한 </a:t>
            </a:r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코어 덤프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취하고 차후 분석을 위해 파일로 저장한다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커널 장애는 </a:t>
            </a:r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충돌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이라고 불린다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프로세스 장애와 마찬가지로 오류 정보가 로그 파일에 저장되고 메모리의 상태가 </a:t>
            </a:r>
            <a:r>
              <a:rPr lang="ko-KR" altLang="en-US" sz="20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충돌 덤프</a:t>
            </a:r>
            <a:r>
              <a:rPr lang="ko-KR" altLang="en-US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저장된다</a:t>
            </a:r>
            <a:r>
              <a:rPr lang="en-US" altLang="ko-KR" sz="2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27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75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2.8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운영체제 디버깅 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성능 조정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/>
          <p:nvPr/>
        </p:nvCxnSpPr>
        <p:spPr>
          <a:xfrm>
            <a:off x="295421" y="804576"/>
            <a:ext cx="11479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89B4A-7A8D-4BBF-B267-96E5D2B4901C}"/>
              </a:ext>
            </a:extLst>
          </p:cNvPr>
          <p:cNvSpPr txBox="1"/>
          <p:nvPr/>
        </p:nvSpPr>
        <p:spPr>
          <a:xfrm>
            <a:off x="896815" y="1344584"/>
            <a:ext cx="10419470" cy="39419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tIns="61200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병목 지점을 발견하기 위하여 시스템 성능을 감시하기 위해 시스템 동작을 측정하고 표시할 수 있는 방법을 가지고 있어야 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많은 시스템에서 운영체제는 위와 같은 작업을 수행하기 위하여 시스템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동작의 추적 목록을 생산한다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후에 분석 프로그램이 기록된 로그 파일을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처리하여 시스템 성능을 결정하고 병목 지점과 비효율성을 발견한다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2.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사용자와 관리자가 병목을 찾기 위해 시스템의 다양한 구성요소들의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상태를 살펴보기 위한 목적을 가진 대화형 도구를 사용하는 것이다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ex) UNIX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명령어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top, Windows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작업 관리자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112625-7F3D-4B64-97CA-3E548E60C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625" y="2726899"/>
            <a:ext cx="4083953" cy="36308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6BC5F1-8099-46F5-8BAF-D0FC82C6AA61}"/>
              </a:ext>
            </a:extLst>
          </p:cNvPr>
          <p:cNvSpPr txBox="1"/>
          <p:nvPr/>
        </p:nvSpPr>
        <p:spPr>
          <a:xfrm>
            <a:off x="4205875" y="5684092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Windows </a:t>
            </a:r>
            <a:r>
              <a:rPr lang="ko-KR" altLang="en-US" dirty="0"/>
              <a:t>작업 관리자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94EADB3-AD81-42EE-BC03-AFC67784E93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663599" y="5868758"/>
            <a:ext cx="9755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30F6456-98D1-4DAC-BF5D-C1D32FCBB0D6}"/>
              </a:ext>
            </a:extLst>
          </p:cNvPr>
          <p:cNvCxnSpPr>
            <a:cxnSpLocks/>
          </p:cNvCxnSpPr>
          <p:nvPr/>
        </p:nvCxnSpPr>
        <p:spPr>
          <a:xfrm flipV="1">
            <a:off x="7812625" y="2726900"/>
            <a:ext cx="0" cy="2559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9AB9492-FE4E-4532-B63C-2F54544F3260}"/>
              </a:ext>
            </a:extLst>
          </p:cNvPr>
          <p:cNvCxnSpPr>
            <a:cxnSpLocks/>
          </p:cNvCxnSpPr>
          <p:nvPr/>
        </p:nvCxnSpPr>
        <p:spPr>
          <a:xfrm flipH="1">
            <a:off x="7812625" y="2726899"/>
            <a:ext cx="35036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67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278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2.9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운영체제 생성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/>
          <p:nvPr/>
        </p:nvCxnSpPr>
        <p:spPr>
          <a:xfrm>
            <a:off x="295421" y="804576"/>
            <a:ext cx="11479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89B4A-7A8D-4BBF-B267-96E5D2B4901C}"/>
              </a:ext>
            </a:extLst>
          </p:cNvPr>
          <p:cNvSpPr txBox="1"/>
          <p:nvPr/>
        </p:nvSpPr>
        <p:spPr>
          <a:xfrm>
            <a:off x="1270195" y="1760302"/>
            <a:ext cx="9651610" cy="3536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tIns="288000" bIns="288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일반적으로 운영체제는 다양한 주변 구성을 가진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여러 사이트에 있는 여러 부류의 기계에서 수행되도록 설계되는 것이 일반적인데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 경우 시스템은 각 특정 컴퓨터 사이트를 위해 구성 혹은 생성되어야 하는데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 절차를 </a:t>
            </a:r>
            <a:r>
              <a:rPr lang="ko-KR" altLang="en-US" sz="16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생성</a:t>
            </a:r>
            <a:r>
              <a:rPr lang="en-US" altLang="ko-KR" sz="16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(SYSGEN)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이라고 한다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SYSGEN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프로그램은 아래와 같은 종류의 정보들이 반드시 결정되어야 한다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1.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무슨 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CPU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사용되는지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설치된 옵션은 무엇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부동소수점 연산 등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인지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2.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부트 디스크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보통 읽기 전용으로 되어 있으며 운영 체제나 유틸리티 프로그램을 부팅할 수 있는 이동식 디지털 매체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어떻게 포맷될 것인가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얼마나 많은 섹션 또는 파티션으로 분할되어야 하고 어떤 내용들이 파티션에 저장되어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하는가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</a:p>
          <a:p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3.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사용가능한 메모리의 크기는 얼마인가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</a:p>
          <a:p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4.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어떠한 주변 장치가 사용 가능한가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</a:t>
            </a:r>
          </a:p>
          <a:p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5.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어떠한 운영체제 옵션이 필요하고 어떤 매개변수 값이 사용되어야 하는가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? –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어떠한 크기의 버퍼를 몇 개나 필요로</a:t>
            </a:r>
            <a:endParaRPr lang="en-US" altLang="ko-KR" sz="16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할지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요구되는 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CPU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스케줄링 알고리즘의 타입은 무엇인지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지원될 프로세스의 최대 개수는 몇 개인지</a:t>
            </a:r>
            <a:r>
              <a:rPr lang="en-US" altLang="ko-KR" sz="16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...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42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2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2.10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시스템 부트 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- 1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/>
          <p:nvPr/>
        </p:nvCxnSpPr>
        <p:spPr>
          <a:xfrm>
            <a:off x="295421" y="804576"/>
            <a:ext cx="11479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89B4A-7A8D-4BBF-B267-96E5D2B4901C}"/>
              </a:ext>
            </a:extLst>
          </p:cNvPr>
          <p:cNvSpPr txBox="1"/>
          <p:nvPr/>
        </p:nvSpPr>
        <p:spPr>
          <a:xfrm>
            <a:off x="1258471" y="1316815"/>
            <a:ext cx="9651610" cy="47366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tIns="288000" bIns="288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하드웨어가 운영체제를 사용할 때 커널이 어디에 있는지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어떻게 적재해야 하는지를 알려주는 절차는 시스템을 </a:t>
            </a: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부팅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하는 것으로 알려져 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대부분의 컴퓨터 시스템에는 부트스트랩 프로그램 또는 부트스트랩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로더로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알려진 작은 크기의 코드가 커널을 찾고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 메모리에 적재하고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수행을 시작한다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PC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같은 일부 컴퓨터 시스템은 단순한 부트스트랩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로더가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복잡한 부트 프로그램을 메모리에 적재하고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적재된 부트 프로그램이 다시 커널을 적재하는 두 단계 절차를 사용한다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컴퓨터가 전원을 키거나 재부팅을 하면 명령 레지스터가 미리 지정된 메모리 위치를 가리키고 그 곳에 있는 최초의 부트스트랩 프로그램은 </a:t>
            </a:r>
            <a:r>
              <a:rPr lang="en-US" altLang="ko-KR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ROM(read-only memory)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안에 저장된다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-&gt; ROM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초기화할 필요도 없고 바이러스를 염려하지 않아도 됨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부트 프로그램은 기계의 상태 진단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CPU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레지스터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 메모리의 내용 등 시스템들을 초기화하는 기능을 가지고 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휴대전화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태블릿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게임 콘솔 등의 시스템들은 운영체제 전체를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ROM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저장한다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-&gt;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크기가 작거나 간단한 하드웨어를 지원하거나 험한 환경에서 실행되는 시스템에 적합함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 방식의 문제점은 부트스트랩 코드가 변경되면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ROM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하드웨어 칩을 교체해야 한다는 것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en-US" altLang="ko-KR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EPROM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(erasable programmable ROM)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으로 해결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(EPROM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쓰기 명령어가 주어지기 전 읽기 전용 상태를 유지함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845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2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2.10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시스템 부트 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- 2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/>
          <p:nvPr/>
        </p:nvCxnSpPr>
        <p:spPr>
          <a:xfrm>
            <a:off x="295421" y="804576"/>
            <a:ext cx="11479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89B4A-7A8D-4BBF-B267-96E5D2B4901C}"/>
              </a:ext>
            </a:extLst>
          </p:cNvPr>
          <p:cNvSpPr txBox="1"/>
          <p:nvPr/>
        </p:nvSpPr>
        <p:spPr>
          <a:xfrm>
            <a:off x="1209234" y="1895081"/>
            <a:ext cx="9651610" cy="30608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tIns="28800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변경할 필요가 없는 소프트웨어를 </a:t>
            </a:r>
            <a:r>
              <a:rPr lang="en-US" altLang="ko-KR" dirty="0"/>
              <a:t>ROM</a:t>
            </a:r>
            <a:r>
              <a:rPr lang="ko-KR" altLang="en-US" dirty="0"/>
              <a:t>에 기입하여 사용하는 것을</a:t>
            </a:r>
            <a:r>
              <a:rPr lang="en-US" altLang="ko-KR" dirty="0"/>
              <a:t> </a:t>
            </a:r>
            <a:r>
              <a:rPr lang="en-US" altLang="ko-KR" b="1" dirty="0"/>
              <a:t>firmware</a:t>
            </a:r>
            <a:r>
              <a:rPr lang="ko-KR" altLang="en-US" dirty="0"/>
              <a:t>라고</a:t>
            </a:r>
            <a:r>
              <a:rPr lang="en-US" altLang="ko-KR" dirty="0"/>
              <a:t> </a:t>
            </a:r>
            <a:r>
              <a:rPr lang="ko-KR" altLang="en-US" dirty="0"/>
              <a:t>하는데 </a:t>
            </a:r>
            <a:r>
              <a:rPr lang="en-US" altLang="ko-KR" dirty="0"/>
              <a:t>RAM</a:t>
            </a:r>
            <a:r>
              <a:rPr lang="ko-KR" altLang="en-US" dirty="0"/>
              <a:t>에서 실행시킬 때보다 실행 속도가 떨어진다</a:t>
            </a:r>
            <a:r>
              <a:rPr lang="en-US" altLang="ko-KR" dirty="0"/>
              <a:t>. -&gt; </a:t>
            </a:r>
            <a:r>
              <a:rPr lang="ko-KR" altLang="en-US" dirty="0"/>
              <a:t>운영체제를 </a:t>
            </a:r>
            <a:r>
              <a:rPr lang="en-US" altLang="ko-KR" dirty="0"/>
              <a:t>firmware</a:t>
            </a:r>
            <a:r>
              <a:rPr lang="ko-KR" altLang="en-US" dirty="0"/>
              <a:t>에 저장 후 실행할 때는 </a:t>
            </a:r>
            <a:r>
              <a:rPr lang="en-US" altLang="ko-KR" dirty="0"/>
              <a:t>RAM</a:t>
            </a:r>
            <a:r>
              <a:rPr lang="ko-KR" altLang="en-US" dirty="0"/>
              <a:t>으로 복사하여 실행함</a:t>
            </a:r>
            <a:r>
              <a:rPr lang="en-US" altLang="ko-KR" dirty="0"/>
              <a:t>. </a:t>
            </a:r>
            <a:r>
              <a:rPr lang="ko-KR" altLang="en-US" dirty="0"/>
              <a:t>또한 가격이 비싸고 용량이 크지 않음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Windows, Mac OS X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및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Linux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같은 일반적인 운영체제 및 대용량 운영체제 또는 자주 변경되는 시스템에서는 부트스트랩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로더는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firmware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있고 운영체제는 디스크에 존재한다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부트스트랩은 고정된 위치의 디스크 블록 하나를 읽어 메모리에 적재하고 그 위치로부터 실행시킬 수 있는 코드를 가지는데 이 블록을 </a:t>
            </a: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부트 블록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이라고 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디스크 상의 부트스트랩과 운영체제는 새 버전을 디스크에 기록함으로써 쉽게 변경이 가능하다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부트 파티션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가지고 있는 디스크는 </a:t>
            </a: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부트 디스크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또는 </a:t>
            </a: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디스크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라고 불린다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97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2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2.10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시스템 부트 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- 3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/>
          <p:nvPr/>
        </p:nvCxnSpPr>
        <p:spPr>
          <a:xfrm>
            <a:off x="295421" y="804576"/>
            <a:ext cx="11479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D80E18-469E-40EB-9712-B7F4106D7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255" y="973391"/>
            <a:ext cx="7051211" cy="546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7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209F4-1D5C-4C18-92BF-0D33F0EF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035" y="274224"/>
            <a:ext cx="11701669" cy="6259098"/>
          </a:xfrm>
          <a:ln w="63500">
            <a:solidFill>
              <a:schemeClr val="accent1"/>
            </a:solidFill>
          </a:ln>
        </p:spPr>
        <p:txBody>
          <a:bodyPr tIns="0" bIns="2700000">
            <a:normAutofit/>
          </a:bodyPr>
          <a:lstStyle/>
          <a:p>
            <a:r>
              <a:rPr lang="ko-KR" altLang="en-US" sz="72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감사합니다</a:t>
            </a:r>
            <a:endParaRPr lang="ko-KR" altLang="en-US" sz="44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83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594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2.6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운영체제 설계 및 구현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–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설계 목표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/>
          <p:nvPr/>
        </p:nvCxnSpPr>
        <p:spPr>
          <a:xfrm>
            <a:off x="295421" y="804576"/>
            <a:ext cx="11479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1559170" y="3406914"/>
            <a:ext cx="9287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 목적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사용하기 쉽고 편리하며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배우기 쉽고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믿을 수 있고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안전하고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신속해야 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이런 특징을 구현하는 방법에 대해 일반적으로 합의된 사항이 없어서 시스템 설계 시 이러한 명세가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쓸모는 없음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목적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유지 보수가 쉬워야 하며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적응성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신뢰성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무오류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효율성을 가져야 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89B4A-7A8D-4BBF-B267-96E5D2B4901C}"/>
              </a:ext>
            </a:extLst>
          </p:cNvPr>
          <p:cNvSpPr txBox="1"/>
          <p:nvPr/>
        </p:nvSpPr>
        <p:spPr>
          <a:xfrm>
            <a:off x="2322044" y="1679491"/>
            <a:ext cx="7136355" cy="11316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tIns="252000" rtlCol="0">
            <a:spAutoFit/>
          </a:bodyPr>
          <a:lstStyle/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 설계시에는 시스템의 목표와 명세를 정의해야 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설계는 하드웨어와 시스템 유형에 의해서도 영향을 받는다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71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5899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2.6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운영체제 설계 및 구현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–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기법과 정책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/>
          <p:nvPr/>
        </p:nvCxnSpPr>
        <p:spPr>
          <a:xfrm>
            <a:off x="295421" y="804576"/>
            <a:ext cx="11479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1502045" y="3468101"/>
            <a:ext cx="93854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ex)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 유형의 프로그램이 다른 유형의 프로그램보다 높은 우선순위를 가지도록 하는 기법에서 입출력 중심 프로그램과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CPU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중심 프로그램의 우선순위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정책 결정은 자원 문제 할당 문제에 있어 중요하다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자원의 할당 여부를 결정할 필요가 있을 때마다 정책 결정을 해야 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질문이 </a:t>
            </a: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무엇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 아니라 </a:t>
            </a:r>
            <a:r>
              <a:rPr lang="ko-KR" altLang="en-US" b="1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어떻게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때마다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반드시 결정되어야 하는 것은 기법이다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89B4A-7A8D-4BBF-B267-96E5D2B4901C}"/>
              </a:ext>
            </a:extLst>
          </p:cNvPr>
          <p:cNvSpPr txBox="1"/>
          <p:nvPr/>
        </p:nvSpPr>
        <p:spPr>
          <a:xfrm>
            <a:off x="2626615" y="1733995"/>
            <a:ext cx="7136355" cy="10491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tIns="108000" bIns="108000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중요한 원칙은 </a:t>
            </a: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기법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으로부터 </a:t>
            </a: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정책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분리하는 것이다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기법은 어떤 일을 어떻게 할 것인가를 결정하는 것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정책은 무엇을 할 것인가를 결정하는 것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10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86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2.6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운영체제 설계 및 구현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–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/>
          <p:nvPr/>
        </p:nvCxnSpPr>
        <p:spPr>
          <a:xfrm>
            <a:off x="295421" y="804576"/>
            <a:ext cx="11479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226-99D5-49AB-A62B-E3DD389E79AB}"/>
              </a:ext>
            </a:extLst>
          </p:cNvPr>
          <p:cNvSpPr txBox="1"/>
          <p:nvPr/>
        </p:nvSpPr>
        <p:spPr>
          <a:xfrm>
            <a:off x="995180" y="3232815"/>
            <a:ext cx="103992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고급 언어나 최소한 시스템 구현 언어를 사용함으로써 코드를 빨리 작성할 수 있고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더욱 간결하고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이해하기 쉽고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디버그하기도 쉽다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운영체제가 고급 수준 언어로 작성되었을 경우에는 </a:t>
            </a: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이식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다른 하드웨어로 옮기는 일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 쉽다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- ex) MS-DOS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어셈블리어로 작성됨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Intel x86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계열의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CPU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에서만 수행가능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  Linux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운영체제는 대부분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작성됨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다수의 다른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CPU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에서 사용 가능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운영체제를 고급 수준 언어로 구현하는 것의 단점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속도가 느리고 저장 장치가 많이 소요된다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-&gt;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현재의 시스템에서는 주된 문제가 되지 않는다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운영체제의 주요 성능 향상은 좋은 자료구조와 알고리즘의 결과일 가능성이 크다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-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소량의 코드만이 고성능이 중요하다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시스템이 작성되어 정확히 작동한다면 동등한 어셈블리어로 대체할 수   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89B4A-7A8D-4BBF-B267-96E5D2B4901C}"/>
              </a:ext>
            </a:extLst>
          </p:cNvPr>
          <p:cNvSpPr txBox="1"/>
          <p:nvPr/>
        </p:nvSpPr>
        <p:spPr>
          <a:xfrm>
            <a:off x="2626615" y="1733995"/>
            <a:ext cx="7136355" cy="10491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tIns="108000" bIns="108000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운영체제의 설계가 완료되면 구현되어야 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초창기 운영체제는 어셈블리어로 작성되었다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Linux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Window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주로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작성되었다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45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793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2.7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운영체제 구조 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간단한 구조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/>
          <p:nvPr/>
        </p:nvCxnSpPr>
        <p:spPr>
          <a:xfrm>
            <a:off x="295421" y="804576"/>
            <a:ext cx="11479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89B4A-7A8D-4BBF-B267-96E5D2B4901C}"/>
              </a:ext>
            </a:extLst>
          </p:cNvPr>
          <p:cNvSpPr txBox="1"/>
          <p:nvPr/>
        </p:nvSpPr>
        <p:spPr>
          <a:xfrm>
            <a:off x="886265" y="973391"/>
            <a:ext cx="10419470" cy="20116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tIns="7200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운영체제를 제작할 때 일반적인 접근 방법은 한 개의 </a:t>
            </a: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일관된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시스템보다는 태스크를 작은 구성 요소로 분할하는 것이다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소형이면서 간단하고 제한된 시스템으로 시작되었지만 원래의 범위 이상으로 발전된 운영체제들이 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ex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MS-DOS -&gt;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 프로그램이 고장 나면 전체가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고장남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... ,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UNIX (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모놀리식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구조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구현하기 어렵고 유지 보수하기 힘들지만 시스템 호출 인터페이스나 커널 안에서 통신하는 경우에는 오버헤드가 거의 없는 장점을 가지고 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ko-KR" altLang="en-US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C06568-BF07-417E-8063-5FEFD71D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80" y="3153900"/>
            <a:ext cx="3099629" cy="2966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8E7ECB-BED0-4315-8A5B-4B845F790368}"/>
              </a:ext>
            </a:extLst>
          </p:cNvPr>
          <p:cNvSpPr txBox="1"/>
          <p:nvPr/>
        </p:nvSpPr>
        <p:spPr>
          <a:xfrm>
            <a:off x="2614916" y="620731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MS-DOS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층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249290-A272-4E07-A60F-23138AB03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51" y="3472849"/>
            <a:ext cx="3790950" cy="2647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E95C6F-23C5-43FB-84BB-96EDB1A355CE}"/>
              </a:ext>
            </a:extLst>
          </p:cNvPr>
          <p:cNvSpPr txBox="1"/>
          <p:nvPr/>
        </p:nvSpPr>
        <p:spPr>
          <a:xfrm>
            <a:off x="7316412" y="6182636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전통적인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UNIX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구조</a:t>
            </a:r>
          </a:p>
        </p:txBody>
      </p:sp>
    </p:spTree>
    <p:extLst>
      <p:ext uri="{BB962C8B-B14F-4D97-AF65-F5344CB8AC3E}">
        <p14:creationId xmlns:p14="http://schemas.microsoft.com/office/powerpoint/2010/main" val="27913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778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2.7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운영체제 구조 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계층적 접근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/>
          <p:nvPr/>
        </p:nvCxnSpPr>
        <p:spPr>
          <a:xfrm>
            <a:off x="295421" y="804576"/>
            <a:ext cx="11479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89B4A-7A8D-4BBF-B267-96E5D2B4901C}"/>
              </a:ext>
            </a:extLst>
          </p:cNvPr>
          <p:cNvSpPr txBox="1"/>
          <p:nvPr/>
        </p:nvSpPr>
        <p:spPr>
          <a:xfrm>
            <a:off x="886265" y="973391"/>
            <a:ext cx="10419470" cy="33966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tIns="7200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계층적 접근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방식이란 운영체제가 여러 개의 층으로 나누어진다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최하위 층은 하드웨어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(0)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최상위 층은 사용자 인터페이스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(N)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  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층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자료구조와 상위 층에서 호출할 수 있는 루틴의 집합으로 구성된다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또한 하위 층에 대한 연산을 호출할 수 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층들은 단지 하위 층들의 서비스와 기능을 사용하므로 구현과 디버깅이 간단하다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첫 번째 층은 하드웨어만을 사용하여 기능을 구현하기 때문에 나머지 시스템에 아무런 신경을 쓰지 않고 디버깅 할 수 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-&gt;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디버깅 중 오류가 어느 층에 있는지 알 수 있음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 층은 자신보다 하위 수준의 층에 의해 제공된 연산들만 사용해 구현하므로 연산들이 무엇을 하는 지만 알면 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계층적 접근 방법의 어려운 점은 여러 층을 적절히 정의하는 것이다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-&gt;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 층은 자신의 하위에 있는 계층들만 사용할 수 있기 때문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다른 유형의 구현 방법보다 효율성이 낮다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계속 호출하며 수행 시간이 오래 걸림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041606F-7CE5-45D1-85D6-FBAAF859F63F}"/>
              </a:ext>
            </a:extLst>
          </p:cNvPr>
          <p:cNvGrpSpPr/>
          <p:nvPr/>
        </p:nvGrpSpPr>
        <p:grpSpPr>
          <a:xfrm>
            <a:off x="8871437" y="3672896"/>
            <a:ext cx="2565596" cy="2928592"/>
            <a:chOff x="8603781" y="3516942"/>
            <a:chExt cx="2565596" cy="292859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623367D-8344-4144-9FF7-8A72367B8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03781" y="3516942"/>
              <a:ext cx="2565596" cy="257868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4A51B7-1703-4315-B3CA-27965C711320}"/>
                </a:ext>
              </a:extLst>
            </p:cNvPr>
            <p:cNvSpPr txBox="1"/>
            <p:nvPr/>
          </p:nvSpPr>
          <p:spPr>
            <a:xfrm>
              <a:off x="8851680" y="6076202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경기천년제목 Light" panose="02020403020101020101" pitchFamily="18" charset="-127"/>
                  <a:ea typeface="경기천년제목 Light" panose="02020403020101020101" pitchFamily="18" charset="-127"/>
                </a:rPr>
                <a:t>계층 구조의 운영체제</a:t>
              </a: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52131F-43E5-431D-88C9-3876C5CB7023}"/>
              </a:ext>
            </a:extLst>
          </p:cNvPr>
          <p:cNvCxnSpPr/>
          <p:nvPr/>
        </p:nvCxnSpPr>
        <p:spPr>
          <a:xfrm>
            <a:off x="8871437" y="3630692"/>
            <a:ext cx="0" cy="739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59561D-2982-419F-84C7-BA0BB08EBEFA}"/>
              </a:ext>
            </a:extLst>
          </p:cNvPr>
          <p:cNvCxnSpPr/>
          <p:nvPr/>
        </p:nvCxnSpPr>
        <p:spPr>
          <a:xfrm>
            <a:off x="8871437" y="3630692"/>
            <a:ext cx="24342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2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972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2.7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운영체제 구조 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800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마이크로커널</a:t>
            </a:r>
            <a:endParaRPr lang="ko-KR" altLang="en-US" sz="2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/>
          <p:nvPr/>
        </p:nvCxnSpPr>
        <p:spPr>
          <a:xfrm>
            <a:off x="295421" y="804576"/>
            <a:ext cx="11479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89B4A-7A8D-4BBF-B267-96E5D2B4901C}"/>
              </a:ext>
            </a:extLst>
          </p:cNvPr>
          <p:cNvSpPr txBox="1"/>
          <p:nvPr/>
        </p:nvSpPr>
        <p:spPr>
          <a:xfrm>
            <a:off x="886265" y="973391"/>
            <a:ext cx="10419470" cy="20843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tIns="72000" bIns="7200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중요하지 않은 구성 요소를 커널로부터 제거하고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그것들을 시스템 및 사용자 수준 프로그램으로 구현하여 운영체제를 구성하는 방법이다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-&gt;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보다 적은 커널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!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 기능은 클라이언트 프로그램과 사용자 공간에서 수행되는 다양한 서비스 간에 통신을 제공하는 것이다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-&gt; </a:t>
            </a: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메시지 전달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에 의해 제공된다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운영체제의 확장이 용이하다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이식이 쉽다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-&gt;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모든 새로운 서비스는 사용자 공간에 추가된다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대부분의 서비스가 사용자 프로세스로 수행되기 때문에 보다 높은 보안성과 신뢰성을 제공한다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하지만 가중된 시스템 기능 오버헤드 때문에 성능이 나빠진다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1C3715-B0A6-454A-B410-A8935BA5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55" y="3226604"/>
            <a:ext cx="5640889" cy="29998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2C882E-6FF5-4684-B508-1855165062FB}"/>
              </a:ext>
            </a:extLst>
          </p:cNvPr>
          <p:cNvSpPr txBox="1"/>
          <p:nvPr/>
        </p:nvSpPr>
        <p:spPr>
          <a:xfrm>
            <a:off x="4421502" y="6182641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전형적인 </a:t>
            </a:r>
            <a:r>
              <a:rPr lang="ko-KR" altLang="en-US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마이크로커널의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구조</a:t>
            </a:r>
          </a:p>
        </p:txBody>
      </p:sp>
    </p:spTree>
    <p:extLst>
      <p:ext uri="{BB962C8B-B14F-4D97-AF65-F5344CB8AC3E}">
        <p14:creationId xmlns:p14="http://schemas.microsoft.com/office/powerpoint/2010/main" val="90446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3740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2.7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운영체제 구조 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모듈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/>
          <p:nvPr/>
        </p:nvCxnSpPr>
        <p:spPr>
          <a:xfrm>
            <a:off x="295421" y="804576"/>
            <a:ext cx="11479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89B4A-7A8D-4BBF-B267-96E5D2B4901C}"/>
              </a:ext>
            </a:extLst>
          </p:cNvPr>
          <p:cNvSpPr txBox="1"/>
          <p:nvPr/>
        </p:nvSpPr>
        <p:spPr>
          <a:xfrm>
            <a:off x="886265" y="973391"/>
            <a:ext cx="10419470" cy="1566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tIns="18000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적재가능 커널 모듈 기법은 핵심적인 구성요소의 집합을 가지고 있고 부팅 때 또는 실행 중에 부가적인 서비스들을 모듈을 통하여 링크한다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ex) Solaris, Linux, Mac OS, Windows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등의 현대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UNIX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커널은 핵심 서비스를 제공하고 다른 서비스들은 커널이 실행되는 동안 동적으로 구현하는 것이 핵심이다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새로운 기능을 직접 커널에 추가하는 경우 수정 사항이 생길 때마다 커널을 다시 컴파일 해야함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C882E-6FF5-4684-B508-1855165062FB}"/>
              </a:ext>
            </a:extLst>
          </p:cNvPr>
          <p:cNvSpPr txBox="1"/>
          <p:nvPr/>
        </p:nvSpPr>
        <p:spPr>
          <a:xfrm>
            <a:off x="4561662" y="6210770"/>
            <a:ext cx="21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Solaris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적재가능 모듈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5DF1DA2-CBF5-468D-BD54-847A78BB19BB}"/>
              </a:ext>
            </a:extLst>
          </p:cNvPr>
          <p:cNvSpPr/>
          <p:nvPr/>
        </p:nvSpPr>
        <p:spPr>
          <a:xfrm>
            <a:off x="4895556" y="3997065"/>
            <a:ext cx="1505244" cy="84752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핵심 </a:t>
            </a:r>
            <a:r>
              <a:rPr lang="en-US" altLang="ko-KR" sz="1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Solaris </a:t>
            </a:r>
            <a:r>
              <a:rPr lang="ko-KR" altLang="en-US" sz="1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커널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C60DB7C-54BF-4F26-9A1B-B28D4D06F7A0}"/>
              </a:ext>
            </a:extLst>
          </p:cNvPr>
          <p:cNvSpPr/>
          <p:nvPr/>
        </p:nvSpPr>
        <p:spPr>
          <a:xfrm>
            <a:off x="6767731" y="2979066"/>
            <a:ext cx="1505244" cy="8475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파일 시스템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863EEF3-3FDB-425C-88BC-3BC88219B24A}"/>
              </a:ext>
            </a:extLst>
          </p:cNvPr>
          <p:cNvSpPr/>
          <p:nvPr/>
        </p:nvSpPr>
        <p:spPr>
          <a:xfrm>
            <a:off x="6977573" y="4075565"/>
            <a:ext cx="1505244" cy="8475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적재가능</a:t>
            </a:r>
            <a:endParaRPr lang="en-US" altLang="ko-KR" sz="14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시스템 호출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B2BFA6A-911D-43EC-9B95-4482E5FB2C13}"/>
              </a:ext>
            </a:extLst>
          </p:cNvPr>
          <p:cNvSpPr/>
          <p:nvPr/>
        </p:nvSpPr>
        <p:spPr>
          <a:xfrm>
            <a:off x="6232413" y="5256617"/>
            <a:ext cx="1505244" cy="8475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실행 파일</a:t>
            </a:r>
            <a:endParaRPr lang="en-US" altLang="ko-KR" sz="14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형식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951163-6735-4CA3-A800-B86BE7394DEA}"/>
              </a:ext>
            </a:extLst>
          </p:cNvPr>
          <p:cNvSpPr/>
          <p:nvPr/>
        </p:nvSpPr>
        <p:spPr>
          <a:xfrm>
            <a:off x="2831077" y="4473514"/>
            <a:ext cx="1505244" cy="8475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기타 잡다한</a:t>
            </a:r>
            <a:endParaRPr lang="en-US" altLang="ko-KR" sz="14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기능들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618FC5-D215-4C7D-800B-D9222A8080E8}"/>
              </a:ext>
            </a:extLst>
          </p:cNvPr>
          <p:cNvSpPr/>
          <p:nvPr/>
        </p:nvSpPr>
        <p:spPr>
          <a:xfrm>
            <a:off x="2970627" y="3127352"/>
            <a:ext cx="1505244" cy="8475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장치 및 버스 </a:t>
            </a:r>
            <a:endParaRPr lang="en-US" altLang="ko-KR" sz="14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드라이버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A5FA3F7-72C3-40B3-9ED5-5658C1529800}"/>
              </a:ext>
            </a:extLst>
          </p:cNvPr>
          <p:cNvSpPr/>
          <p:nvPr/>
        </p:nvSpPr>
        <p:spPr>
          <a:xfrm>
            <a:off x="4531745" y="5270509"/>
            <a:ext cx="1505244" cy="8475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STREAMS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03D634-DD93-4243-AA14-D053383752A1}"/>
              </a:ext>
            </a:extLst>
          </p:cNvPr>
          <p:cNvSpPr/>
          <p:nvPr/>
        </p:nvSpPr>
        <p:spPr>
          <a:xfrm>
            <a:off x="4895556" y="2672788"/>
            <a:ext cx="1505244" cy="8475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스케줄링 </a:t>
            </a:r>
            <a:endParaRPr lang="en-US" altLang="ko-KR" sz="14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9836DCE-18B8-4F20-9D61-ED9868D2784E}"/>
              </a:ext>
            </a:extLst>
          </p:cNvPr>
          <p:cNvCxnSpPr>
            <a:stCxn id="17" idx="4"/>
            <a:endCxn id="5" idx="0"/>
          </p:cNvCxnSpPr>
          <p:nvPr/>
        </p:nvCxnSpPr>
        <p:spPr>
          <a:xfrm>
            <a:off x="5648178" y="3520312"/>
            <a:ext cx="0" cy="4767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56E3A5C-096B-4201-B26D-CAF7277B1F6A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180362" y="3702473"/>
            <a:ext cx="807807" cy="4187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12678A8-5023-4B29-8BA4-F32606BD259F}"/>
              </a:ext>
            </a:extLst>
          </p:cNvPr>
          <p:cNvCxnSpPr>
            <a:cxnSpLocks/>
            <a:stCxn id="12" idx="2"/>
            <a:endCxn id="5" idx="6"/>
          </p:cNvCxnSpPr>
          <p:nvPr/>
        </p:nvCxnSpPr>
        <p:spPr>
          <a:xfrm flipH="1" flipV="1">
            <a:off x="6400800" y="4420827"/>
            <a:ext cx="576773" cy="78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2C30304-5112-4A35-B6FB-1C08C1226E57}"/>
              </a:ext>
            </a:extLst>
          </p:cNvPr>
          <p:cNvCxnSpPr>
            <a:cxnSpLocks/>
            <a:stCxn id="13" idx="0"/>
            <a:endCxn id="5" idx="5"/>
          </p:cNvCxnSpPr>
          <p:nvPr/>
        </p:nvCxnSpPr>
        <p:spPr>
          <a:xfrm flipH="1" flipV="1">
            <a:off x="6180362" y="4720472"/>
            <a:ext cx="804673" cy="5361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0B8569C-F5CE-41A6-83A2-5B735F1EACB9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V="1">
            <a:off x="5284367" y="4844589"/>
            <a:ext cx="363811" cy="4259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CC566EE-F7D3-41F8-AB83-66CD762AA4BE}"/>
              </a:ext>
            </a:extLst>
          </p:cNvPr>
          <p:cNvCxnSpPr>
            <a:cxnSpLocks/>
            <a:stCxn id="14" idx="6"/>
            <a:endCxn id="5" idx="3"/>
          </p:cNvCxnSpPr>
          <p:nvPr/>
        </p:nvCxnSpPr>
        <p:spPr>
          <a:xfrm flipV="1">
            <a:off x="4336321" y="4720472"/>
            <a:ext cx="779673" cy="1768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45D6196-EE36-4AE0-9E1F-B5A8C0F09908}"/>
              </a:ext>
            </a:extLst>
          </p:cNvPr>
          <p:cNvCxnSpPr>
            <a:cxnSpLocks/>
            <a:stCxn id="15" idx="5"/>
            <a:endCxn id="5" idx="1"/>
          </p:cNvCxnSpPr>
          <p:nvPr/>
        </p:nvCxnSpPr>
        <p:spPr>
          <a:xfrm>
            <a:off x="4255433" y="3850759"/>
            <a:ext cx="860561" cy="2704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49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65A9E-D6C1-4C87-859F-0D3469252653}"/>
              </a:ext>
            </a:extLst>
          </p:cNvPr>
          <p:cNvSpPr txBox="1"/>
          <p:nvPr/>
        </p:nvSpPr>
        <p:spPr>
          <a:xfrm>
            <a:off x="295421" y="281356"/>
            <a:ext cx="4764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2.7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운영체제 구조 </a:t>
            </a:r>
            <a:r>
              <a:rPr lang="en-US" altLang="ko-KR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 </a:t>
            </a:r>
            <a:r>
              <a:rPr lang="ko-KR" altLang="en-US" sz="2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혼용 시스템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C769EA-7299-4CB8-949D-766FC4469BE8}"/>
              </a:ext>
            </a:extLst>
          </p:cNvPr>
          <p:cNvCxnSpPr/>
          <p:nvPr/>
        </p:nvCxnSpPr>
        <p:spPr>
          <a:xfrm>
            <a:off x="295421" y="804576"/>
            <a:ext cx="11479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B54B205A-053B-420B-8A62-64FEC4AD75B1}"/>
              </a:ext>
            </a:extLst>
          </p:cNvPr>
          <p:cNvSpPr txBox="1">
            <a:spLocks/>
          </p:cNvSpPr>
          <p:nvPr/>
        </p:nvSpPr>
        <p:spPr>
          <a:xfrm>
            <a:off x="98474" y="112541"/>
            <a:ext cx="11971605" cy="662588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0" rIns="91440" bIns="1872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89B4A-7A8D-4BBF-B267-96E5D2B4901C}"/>
              </a:ext>
            </a:extLst>
          </p:cNvPr>
          <p:cNvSpPr txBox="1"/>
          <p:nvPr/>
        </p:nvSpPr>
        <p:spPr>
          <a:xfrm>
            <a:off x="886265" y="973391"/>
            <a:ext cx="10419470" cy="2674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txBody>
          <a:bodyPr wrap="square" tIns="18000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다양한 구조를 결합하여 성능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보안 및 편리성 문제를 해결하려는 혼용 구조로 운영체제는 대부분 구성되어 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Mac OS X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운영체제에서 상위 층들은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Aqua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인터페이스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응용 환경과 서비스를 제공한다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특히 </a:t>
            </a:r>
            <a:r>
              <a:rPr lang="en-US" altLang="ko-KR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Cocoa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환경은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Objective-C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언어를 위한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명시한다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 층들의 아래에 커널 환경이 위치하고 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iOS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모바일 장치에 특화된 기능을 추가로 제공하지만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Mac OS X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응용을 직접 실행하지는 않는다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en-US" altLang="ko-KR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Cocoa Touch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그래픽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오디오 서비스를 제공하는 </a:t>
            </a: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미디어 서비스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와 클라우드 컴퓨팅과 데이터베이스 지원과 같은 다양한 기능을 제공하는 </a:t>
            </a:r>
            <a:r>
              <a:rPr lang="ko-KR" altLang="en-US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핵심 서비스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층으로 이루어져 있다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Android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운영체제는 오픈소스라는 이유로 빠르게 인기가 높아졌다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소프트웨어 스택의 바닥에는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Linux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커널이 존재하고 실행 환경은 핵심 라이브러리 집합과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Dalvik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가상기계를 포함한다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Java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사용하여 응용을 개발하지만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Java API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이용하지 않고 별도의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Android API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이용한다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C882E-6FF5-4684-B508-1855165062FB}"/>
              </a:ext>
            </a:extLst>
          </p:cNvPr>
          <p:cNvSpPr txBox="1"/>
          <p:nvPr/>
        </p:nvSpPr>
        <p:spPr>
          <a:xfrm>
            <a:off x="1889864" y="6029682"/>
            <a:ext cx="157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Mac OS X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590FE0-49B4-4511-B606-29390BAB2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6" y="3762732"/>
            <a:ext cx="3876675" cy="2266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28F9C0-9180-4497-AFD5-5B3F01FAB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813" y="3883983"/>
            <a:ext cx="1704975" cy="21456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B955F4-22BB-4A5A-9132-DB846D29245F}"/>
              </a:ext>
            </a:extLst>
          </p:cNvPr>
          <p:cNvSpPr txBox="1"/>
          <p:nvPr/>
        </p:nvSpPr>
        <p:spPr>
          <a:xfrm>
            <a:off x="5184207" y="6060386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Apple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iOS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E0F1C6A-E1DD-4DEA-B1AE-F080A297B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932" y="3883983"/>
            <a:ext cx="2765951" cy="22011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470D7A-890C-43A3-BD96-C312240E7F54}"/>
              </a:ext>
            </a:extLst>
          </p:cNvPr>
          <p:cNvSpPr txBox="1"/>
          <p:nvPr/>
        </p:nvSpPr>
        <p:spPr>
          <a:xfrm>
            <a:off x="8678799" y="6060386"/>
            <a:ext cx="234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Google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Android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83442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1424</Words>
  <Application>Microsoft Office PowerPoint</Application>
  <PresentationFormat>와이드스크린</PresentationFormat>
  <Paragraphs>130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경기천년제목 Bold</vt:lpstr>
      <vt:lpstr>경기천년제목 Light</vt:lpstr>
      <vt:lpstr>맑은 고딕</vt:lpstr>
      <vt:lpstr>Arial</vt:lpstr>
      <vt:lpstr>Office 테마</vt:lpstr>
      <vt:lpstr>운영체제  안홍범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anhongbeom</dc:creator>
  <cp:lastModifiedBy>anhongbeom</cp:lastModifiedBy>
  <cp:revision>33</cp:revision>
  <dcterms:created xsi:type="dcterms:W3CDTF">2018-12-06T07:31:25Z</dcterms:created>
  <dcterms:modified xsi:type="dcterms:W3CDTF">2018-12-07T12:05:09Z</dcterms:modified>
</cp:coreProperties>
</file>