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72" r:id="rId3"/>
    <p:sldId id="273" r:id="rId4"/>
    <p:sldId id="274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800000"/>
    <a:srgbClr val="FF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892" autoAdjust="0"/>
  </p:normalViewPr>
  <p:slideViewPr>
    <p:cSldViewPr snapToGrid="0">
      <p:cViewPr varScale="1">
        <p:scale>
          <a:sx n="65" d="100"/>
          <a:sy n="65" d="100"/>
        </p:scale>
        <p:origin x="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3DD10-1288-414B-B2E8-1E523BD7EB99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73B44-8575-4404-9F7C-179C6F11A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5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37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취소가 불가능한 경우 취소 요청은 대기 상태에 있게 되고 나중에 스레드가 취소 가능하게 만들게 되면 요청에 반응하게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25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288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147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 – </a:t>
            </a:r>
            <a:r>
              <a:rPr lang="ko-KR" altLang="en-US" dirty="0"/>
              <a:t>실행 스레드 블록</a:t>
            </a:r>
            <a:endParaRPr lang="en-US" altLang="ko-KR" dirty="0"/>
          </a:p>
          <a:p>
            <a:r>
              <a:rPr lang="en-US" altLang="ko-KR" dirty="0"/>
              <a:t>K – </a:t>
            </a:r>
            <a:r>
              <a:rPr lang="ko-KR" altLang="en-US" dirty="0"/>
              <a:t>커널 스레드 블록</a:t>
            </a:r>
            <a:endParaRPr lang="en-US" altLang="ko-KR" dirty="0"/>
          </a:p>
          <a:p>
            <a:r>
              <a:rPr lang="en-US" altLang="ko-KR" dirty="0"/>
              <a:t>T – </a:t>
            </a:r>
            <a:r>
              <a:rPr lang="ko-KR" altLang="en-US" dirty="0"/>
              <a:t>스레드 환경 블록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739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Fork</a:t>
            </a:r>
            <a:r>
              <a:rPr lang="ko-KR" altLang="en-US" dirty="0"/>
              <a:t>는 부모 프로세스의 자료구조를 복사하여 새로운 태스크 생성</a:t>
            </a:r>
            <a:endParaRPr lang="en-US" altLang="ko-KR" dirty="0"/>
          </a:p>
          <a:p>
            <a:r>
              <a:rPr lang="en-US" altLang="ko-KR" dirty="0"/>
              <a:t>Clone</a:t>
            </a:r>
            <a:r>
              <a:rPr lang="ko-KR" altLang="en-US" dirty="0"/>
              <a:t>은 모든 데이터를 복사하는 것이 아니라 플래그에 따라 부모 태스크의 자료 구조를 가리키게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177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519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82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4.1</a:t>
            </a:r>
            <a:r>
              <a:rPr lang="ko-KR" altLang="en-US" dirty="0"/>
              <a:t>절에서 다중 스레드로 구성된 웹 브라우저를 보았는데 이런 웹 서버는 요청을 받을 때마다 새로운 스레드를 만들어주었습니다</a:t>
            </a:r>
            <a:r>
              <a:rPr lang="en-US" altLang="ko-KR" dirty="0"/>
              <a:t>.  </a:t>
            </a:r>
          </a:p>
          <a:p>
            <a:r>
              <a:rPr lang="ko-KR" altLang="en-US" dirty="0"/>
              <a:t>하지만 이 때 문제가 발생하는데 첫 째로 서비스 할 때마다 스레드를 생성하는데 소요되는 시간입니다</a:t>
            </a:r>
            <a:r>
              <a:rPr lang="en-US" altLang="ko-KR" dirty="0"/>
              <a:t>. </a:t>
            </a:r>
            <a:r>
              <a:rPr lang="ko-KR" altLang="en-US" dirty="0"/>
              <a:t>이 서비스가 끝나면 폐기될 것이라는 점을 보면 더더욱 문제가 됩니다</a:t>
            </a:r>
            <a:r>
              <a:rPr lang="en-US" altLang="ko-KR" dirty="0"/>
              <a:t>. </a:t>
            </a:r>
            <a:r>
              <a:rPr lang="ko-KR" altLang="en-US" dirty="0"/>
              <a:t>두 번째로는 모든 요청마다 새 스레드를 만들어 준다면 동시에 실행 할 수 있는 최대 스레드 수가 몇 개까지 가능할 수 있는 것인지 한계를 두어야 합니다</a:t>
            </a:r>
            <a:r>
              <a:rPr lang="en-US" altLang="ko-KR" dirty="0"/>
              <a:t>. </a:t>
            </a:r>
            <a:r>
              <a:rPr lang="ko-KR" altLang="en-US" dirty="0"/>
              <a:t>무한정 만들면 자원이 고갈됨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416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코어 개수 만큼 스레드를 생성한다</a:t>
            </a:r>
            <a:r>
              <a:rPr lang="en-US" altLang="ko-KR" dirty="0"/>
              <a:t>. </a:t>
            </a:r>
            <a:r>
              <a:rPr lang="ko-KR" altLang="en-US" dirty="0"/>
              <a:t>듀얼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ko-KR" altLang="en-US" dirty="0" err="1"/>
              <a:t>쿼드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779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001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Fork</a:t>
            </a:r>
            <a:r>
              <a:rPr lang="ko-KR" altLang="en-US" dirty="0"/>
              <a:t>를 부르자 마자 </a:t>
            </a:r>
            <a:r>
              <a:rPr lang="en-US" altLang="ko-KR" dirty="0"/>
              <a:t>exec</a:t>
            </a:r>
            <a:r>
              <a:rPr lang="ko-KR" altLang="en-US" dirty="0"/>
              <a:t>를 부르면 불필요함</a:t>
            </a:r>
            <a:r>
              <a:rPr lang="en-US" altLang="ko-KR" dirty="0"/>
              <a:t>. </a:t>
            </a:r>
            <a:r>
              <a:rPr lang="ko-KR" altLang="en-US" dirty="0"/>
              <a:t>새 프로세스가 </a:t>
            </a:r>
            <a:r>
              <a:rPr lang="en-US" altLang="ko-KR" dirty="0"/>
              <a:t>Fork</a:t>
            </a:r>
            <a:r>
              <a:rPr lang="ko-KR" altLang="en-US" dirty="0"/>
              <a:t>후 </a:t>
            </a:r>
            <a:r>
              <a:rPr lang="en-US" altLang="ko-KR" dirty="0"/>
              <a:t>exec</a:t>
            </a:r>
            <a:r>
              <a:rPr lang="ko-KR" altLang="en-US" dirty="0"/>
              <a:t>를 하지않는다면 새 프로세스는 모든 스레드를 복제해야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900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동기식 신호는 불법적인 메모리 접근</a:t>
            </a:r>
            <a:r>
              <a:rPr lang="en-US" altLang="ko-KR" dirty="0"/>
              <a:t>, 0</a:t>
            </a:r>
            <a:r>
              <a:rPr lang="ko-KR" altLang="en-US" dirty="0"/>
              <a:t>으로 나누기 </a:t>
            </a:r>
            <a:r>
              <a:rPr lang="en-US" altLang="ko-KR" dirty="0"/>
              <a:t>– </a:t>
            </a:r>
            <a:r>
              <a:rPr lang="ko-KR" altLang="en-US" dirty="0"/>
              <a:t>신호를 발생시킨 연산을 수행한 동일한 프로세스에게 전달됨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비동기식 신호는 </a:t>
            </a:r>
            <a:r>
              <a:rPr lang="en-US" altLang="ko-KR" dirty="0"/>
              <a:t>control C – </a:t>
            </a:r>
            <a:r>
              <a:rPr lang="ko-KR" altLang="en-US" dirty="0"/>
              <a:t>다른 프로세스에게 전달됨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Control C</a:t>
            </a:r>
            <a:r>
              <a:rPr lang="ko-KR" altLang="en-US" dirty="0"/>
              <a:t>같은 비동기식 신호는 모든 스레드에게 전달되어야 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28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동기식 신호는 불법적인 메모리 접근</a:t>
            </a:r>
            <a:r>
              <a:rPr lang="en-US" altLang="ko-KR" dirty="0"/>
              <a:t>, 0</a:t>
            </a:r>
            <a:r>
              <a:rPr lang="ko-KR" altLang="en-US" dirty="0"/>
              <a:t>으로 나누기 </a:t>
            </a:r>
            <a:r>
              <a:rPr lang="en-US" altLang="ko-KR" dirty="0"/>
              <a:t>– </a:t>
            </a:r>
            <a:r>
              <a:rPr lang="ko-KR" altLang="en-US" dirty="0"/>
              <a:t>신호를 발생시킨 연산을 수행한 동일한 프로세스에게 전달됨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비동기식 신호는 </a:t>
            </a:r>
            <a:r>
              <a:rPr lang="en-US" altLang="ko-KR" dirty="0"/>
              <a:t>control C – </a:t>
            </a:r>
            <a:r>
              <a:rPr lang="ko-KR" altLang="en-US" dirty="0"/>
              <a:t>다른 프로세스에게 전달됨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Control C</a:t>
            </a:r>
            <a:r>
              <a:rPr lang="ko-KR" altLang="en-US" dirty="0"/>
              <a:t>같은 비동기식 신호는 모든 스레드에게 전달되어야 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73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EBD01-5BAA-4748-B866-78584B5E0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E08DE3-7FB4-4B66-9E14-2C4DD7FED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8BE41-B766-468C-8368-D7DC4DC4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AAAAB-C137-4352-AB3B-A5456FA1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2A977-67FA-48A4-9F5D-9F37FCCF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6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2BFE4-30AD-4124-8B48-7F3FC74B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411758-35B8-4820-AE74-ED65C8103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429F7-9694-4D39-B27E-89A364E4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D0BA7-9E25-4468-84B5-5AB30C74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4F661-29BF-43F0-9C96-0F148E51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42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A9A9CC-09D5-4DE7-8A22-61A3BDB31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CD3A6C-E230-4A02-B433-C63F07564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7E174-2B12-4A3A-B0F8-A5841BAA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D412E-F3A5-451E-B876-FB6483B3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53259-0A95-45A5-936D-7F575EDA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58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8CCBA-D56D-4D20-8A72-1427B326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B22F6-4A93-40F3-9BB1-AC37CDD9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25255-417D-4790-A946-B93ECAC4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1CC74-C5C3-44B6-BF53-ADD204AA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3F66B-804C-4184-8B53-C01893DC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5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B20C7-674C-472A-8E39-BA34C32EC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F2648-4F7E-4202-8888-8A51580A1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D4307-C1E8-4797-AD52-96536B8E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61236-1F8C-4C8E-A4EB-CC03BCDC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CCD43D-5BCD-488F-B05E-F6894F04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9A787-2759-42D0-B9BF-21DB21A3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6529E4-C619-43E0-B73A-652F3431B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F45EA1-E986-4CE3-87B6-51EEC0F5B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7849D7-9404-427B-89ED-7AE6A88B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92974-1F67-4DFC-9807-67084002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EF9335-B12D-4280-9916-5A3322B6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58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6BAB-2271-4C74-9BC4-22EB2819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D07ED4-747A-4CBA-8655-A573265DF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DAED48-16A0-4CBD-B607-F4958A7C2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D07C57-139B-4307-BBF4-DC0E99407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B5DD51-781E-47BE-B747-1E13F2750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CE5ED1-B657-4251-89E9-0190554A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7F05E0-E6B0-48D7-AB21-3098A1D09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0453EA-9FE2-4E39-BF08-FA2F2E06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2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CF400-EF60-406C-9F5E-5CC218D5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5FDB07-A5F8-4BDE-AA45-6194E905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0CFF1A-CF7D-4219-87A0-E3D00D3F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262E59-87C4-4D1C-B698-80DFF76B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4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1FC180-0AB1-4B9B-AEA7-C751068C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36AB50-C0F9-4E1A-8D92-0DBBF178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11163C-A495-41C9-A0A2-8F519B77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13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56F10-352F-4447-A2B2-9EAF4FDA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90B9C-EFA5-47D5-BCD5-952305E08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BA15E9-34BD-4238-B560-A6402722A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1FF94-8FC8-4F41-890C-3FA57A42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27B5D4-A01F-4C33-B587-C1F15658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BB1D5C-C7D6-4DC9-97B8-BBCE3AFA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2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A44B3-EBA0-4F15-A22F-1C074B26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4FCE1E-B2C6-4E0D-BA1A-941DFF910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95FA64-913C-4DAC-BF79-02AF2FFAF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B908BF-2B38-42B8-9A1F-1B4613FF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32EFBB-8595-4D8C-B5C2-AF00DEB8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477B1A-A497-4285-B5CE-0E9E3E71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4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BDF513-6139-4D3B-BF5C-F82268E5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00F576-CA71-494B-BF75-E3B0573C8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1B2CBC-2D0E-4E72-B1B7-63E76048B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D729B-79C1-46AE-97C9-645B9D7EFC31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A12D5-176B-4D6B-A1B3-452F3CF2C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8E4E5-5221-41AF-B2AA-E98F35E1B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209F4-1D5C-4C18-92BF-0D33F0EF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35" y="274224"/>
            <a:ext cx="11701669" cy="6259098"/>
          </a:xfrm>
          <a:ln w="63500">
            <a:solidFill>
              <a:schemeClr val="accent4">
                <a:lumMod val="75000"/>
              </a:schemeClr>
            </a:solidFill>
          </a:ln>
        </p:spPr>
        <p:txBody>
          <a:bodyPr tIns="0" bIns="1872000">
            <a:normAutofit/>
          </a:bodyPr>
          <a:lstStyle/>
          <a:p>
            <a:r>
              <a:rPr lang="ko-KR" altLang="en-US" sz="72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운영체제</a:t>
            </a:r>
            <a:br>
              <a:rPr lang="en-US" altLang="ko-KR" sz="44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br>
              <a:rPr lang="en-US" altLang="ko-KR" sz="44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r>
              <a:rPr lang="ko-KR" altLang="en-US" sz="36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안홍범</a:t>
            </a:r>
            <a:endParaRPr lang="ko-KR" altLang="en-US" sz="44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74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4.6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스레드와 관련된 문제들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-3</a:t>
            </a:r>
            <a:endParaRPr lang="ko-KR" altLang="en-US" sz="28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52066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351693" y="1224590"/>
            <a:ext cx="424876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54F822-FD3C-4A32-84FB-5B5B66FB063E}"/>
              </a:ext>
            </a:extLst>
          </p:cNvPr>
          <p:cNvSpPr txBox="1"/>
          <p:nvPr/>
        </p:nvSpPr>
        <p:spPr>
          <a:xfrm>
            <a:off x="252066" y="886036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취소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E492F-1F00-487B-9B6A-C0AC55A3583A}"/>
              </a:ext>
            </a:extLst>
          </p:cNvPr>
          <p:cNvSpPr txBox="1"/>
          <p:nvPr/>
        </p:nvSpPr>
        <p:spPr>
          <a:xfrm>
            <a:off x="1289722" y="1863285"/>
            <a:ext cx="9544601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스레드가 끝나기 전에 그것을 강제 종료 시키는 작업을 뜻한다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ex)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여러 스레드들의 데이터 베이스 병렬 검색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취소되어야 할 스레드를 목적 스레드라고 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목적 스레드의 취소는 두 가지 방식으로 발생 할 수 있다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비동기식 취소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한 스레드가 목적 스레드를 즉시 강제 종료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지연 취소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주기적으로 자신이 강제 종료되어야 할지를 점검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–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질서정연하게 강제 종료될 수 있음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ko-KR" altLang="en-US" sz="16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스레드 취소의 문제</a:t>
            </a:r>
            <a:endParaRPr lang="en-US" altLang="ko-KR" sz="16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  <a:p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취소 스레드들에게 할당된 자원 문제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–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비동기식으로 스레드를 취소할 경우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한 스레드가 목적 스레드를 취소해야 한다고 표시하지만 실제 취소는 목적 스레드가 취소 여부를 결정하기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    위한 플래그를 검사한 이후 에야 일어남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스레드는 자신이 취소되어도 안전하다고 판단되는 시점에서 취소 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   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여부를 검사할 수 있음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085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5187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4.6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스레드와 관련된 문제들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-3.2</a:t>
            </a:r>
            <a:endParaRPr lang="ko-KR" altLang="en-US" sz="28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52066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351693" y="1224590"/>
            <a:ext cx="424876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54F822-FD3C-4A32-84FB-5B5B66FB063E}"/>
              </a:ext>
            </a:extLst>
          </p:cNvPr>
          <p:cNvSpPr txBox="1"/>
          <p:nvPr/>
        </p:nvSpPr>
        <p:spPr>
          <a:xfrm>
            <a:off x="252066" y="886036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취소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E492F-1F00-487B-9B6A-C0AC55A3583A}"/>
              </a:ext>
            </a:extLst>
          </p:cNvPr>
          <p:cNvSpPr txBox="1"/>
          <p:nvPr/>
        </p:nvSpPr>
        <p:spPr>
          <a:xfrm>
            <a:off x="1323699" y="1136514"/>
            <a:ext cx="6919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sz="16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Pthreads</a:t>
            </a:r>
            <a:r>
              <a:rPr lang="ko-KR" altLang="en-US" sz="16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에서 </a:t>
            </a:r>
            <a:r>
              <a:rPr lang="en-US" altLang="ko-KR" sz="16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pthread_cancel()</a:t>
            </a:r>
            <a:r>
              <a:rPr lang="ko-KR" altLang="en-US" sz="16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함수를 사용하여 스레드를 취소할 수 있다</a:t>
            </a:r>
            <a:r>
              <a:rPr lang="en-US" altLang="ko-KR" sz="16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.</a:t>
            </a:r>
          </a:p>
          <a:p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900374-6CCF-45D1-920E-7088E224E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699" y="1863382"/>
            <a:ext cx="3367517" cy="172047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2205329-37C6-40FB-8607-CF5F3ABE4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994" y="4329042"/>
            <a:ext cx="5275342" cy="1179662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EBB1A21-C12F-4BCB-BA25-15F2DCB222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18984" y="5089917"/>
            <a:ext cx="746106" cy="648086"/>
          </a:xfrm>
          <a:prstGeom prst="bentConnector3">
            <a:avLst>
              <a:gd name="adj1" fmla="val 9941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405DD23-814B-4408-B5E6-BB09287C79E5}"/>
              </a:ext>
            </a:extLst>
          </p:cNvPr>
          <p:cNvSpPr txBox="1"/>
          <p:nvPr/>
        </p:nvSpPr>
        <p:spPr>
          <a:xfrm>
            <a:off x="1251186" y="5705969"/>
            <a:ext cx="103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default</a:t>
            </a:r>
            <a:endParaRPr lang="ko-KR" altLang="en-US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20AC17-4F42-48F7-BCD3-1A618E545D2C}"/>
              </a:ext>
            </a:extLst>
          </p:cNvPr>
          <p:cNvSpPr txBox="1"/>
          <p:nvPr/>
        </p:nvSpPr>
        <p:spPr>
          <a:xfrm>
            <a:off x="1323699" y="3945154"/>
            <a:ext cx="297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Pthread</a:t>
            </a:r>
            <a:r>
              <a:rPr lang="ko-KR" altLang="en-US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의 </a:t>
            </a:r>
            <a: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3</a:t>
            </a:r>
            <a:r>
              <a:rPr lang="ko-KR" altLang="en-US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가지 취소 모드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D31240-A02F-4D98-93A5-BF1F039F3DA4}"/>
              </a:ext>
            </a:extLst>
          </p:cNvPr>
          <p:cNvSpPr txBox="1"/>
          <p:nvPr/>
        </p:nvSpPr>
        <p:spPr>
          <a:xfrm>
            <a:off x="7500786" y="3326133"/>
            <a:ext cx="3970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※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디폴트 유형에서 취소는 스레드가 </a:t>
            </a:r>
            <a:r>
              <a:rPr lang="ko-KR" altLang="en-US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취소점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에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도달했을 때만 취소 작업이 일어남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[pthread_testcancel()] -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취소점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※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취소 요청이 대기 중이라는 것이 발견되면 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ko-KR" altLang="en-US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정리 처리기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라고 알려진 함수가 호출된다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스레드가 획득한 모든 자원을 스레드가 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종료되기 전에 반환하게 만든다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032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4.6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스레드와 관련된 문제들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-4</a:t>
            </a:r>
            <a:endParaRPr lang="ko-KR" altLang="en-US" sz="28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52066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351693" y="1224590"/>
            <a:ext cx="1434904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54F822-FD3C-4A32-84FB-5B5B66FB063E}"/>
              </a:ext>
            </a:extLst>
          </p:cNvPr>
          <p:cNvSpPr txBox="1"/>
          <p:nvPr/>
        </p:nvSpPr>
        <p:spPr>
          <a:xfrm>
            <a:off x="252066" y="886036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스레드 국지 저장소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E492F-1F00-487B-9B6A-C0AC55A3583A}"/>
              </a:ext>
            </a:extLst>
          </p:cNvPr>
          <p:cNvSpPr txBox="1"/>
          <p:nvPr/>
        </p:nvSpPr>
        <p:spPr>
          <a:xfrm>
            <a:off x="910445" y="1561459"/>
            <a:ext cx="109873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   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한 프로세스에 속한 스레드들은 그 프로세스의 데이터를 모두 공유한다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–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다중 스레드 프로그래밍의 큰 장점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하지만 상황에 따라서 각 스레드가 자기만 액세스할 수 있는 데이터를 가져야 할 필요가 있다</a:t>
            </a:r>
            <a:r>
              <a:rPr lang="en-US" altLang="ko-KR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[</a:t>
            </a:r>
            <a:r>
              <a:rPr lang="ko-KR" altLang="en-US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스레드 국지 저장소 </a:t>
            </a:r>
            <a:r>
              <a:rPr lang="en-US" altLang="ko-KR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(TLS)]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하나의 함수가 호출되는 동안에는 보이는 지역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변수와 다르게 전체적 함수 호출에 걸쳐 보인다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어떤 면에서는 정적 데이터와 유사하지만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TLS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데이터는 각 스레드의 고유한 정보를 저장한다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C7C448A-540C-4D1A-86F2-6FC3BA350B12}"/>
              </a:ext>
            </a:extLst>
          </p:cNvPr>
          <p:cNvSpPr/>
          <p:nvPr/>
        </p:nvSpPr>
        <p:spPr>
          <a:xfrm>
            <a:off x="6640522" y="3304101"/>
            <a:ext cx="3235983" cy="3235983"/>
          </a:xfrm>
          <a:prstGeom prst="ellipse">
            <a:avLst/>
          </a:prstGeom>
          <a:noFill/>
          <a:ln w="25400"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6CFA24-E817-4B6D-8196-A58FF4C3996C}"/>
              </a:ext>
            </a:extLst>
          </p:cNvPr>
          <p:cNvSpPr txBox="1"/>
          <p:nvPr/>
        </p:nvSpPr>
        <p:spPr>
          <a:xfrm>
            <a:off x="7738880" y="2956132"/>
            <a:ext cx="97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93300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process</a:t>
            </a:r>
            <a:endParaRPr lang="ko-KR" altLang="en-US" dirty="0">
              <a:solidFill>
                <a:srgbClr val="993300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39A39519-E54C-40F9-9687-3867816DF11A}"/>
              </a:ext>
            </a:extLst>
          </p:cNvPr>
          <p:cNvSpPr/>
          <p:nvPr/>
        </p:nvSpPr>
        <p:spPr>
          <a:xfrm>
            <a:off x="7351148" y="4475292"/>
            <a:ext cx="267775" cy="1182191"/>
          </a:xfrm>
          <a:custGeom>
            <a:avLst/>
            <a:gdLst>
              <a:gd name="connsiteX0" fmla="*/ 154745 w 267775"/>
              <a:gd name="connsiteY0" fmla="*/ 0 h 1182191"/>
              <a:gd name="connsiteX1" fmla="*/ 84406 w 267775"/>
              <a:gd name="connsiteY1" fmla="*/ 28135 h 1182191"/>
              <a:gd name="connsiteX2" fmla="*/ 42203 w 267775"/>
              <a:gd name="connsiteY2" fmla="*/ 112541 h 1182191"/>
              <a:gd name="connsiteX3" fmla="*/ 14068 w 267775"/>
              <a:gd name="connsiteY3" fmla="*/ 154745 h 1182191"/>
              <a:gd name="connsiteX4" fmla="*/ 0 w 267775"/>
              <a:gd name="connsiteY4" fmla="*/ 211015 h 1182191"/>
              <a:gd name="connsiteX5" fmla="*/ 42203 w 267775"/>
              <a:gd name="connsiteY5" fmla="*/ 281354 h 1182191"/>
              <a:gd name="connsiteX6" fmla="*/ 84406 w 267775"/>
              <a:gd name="connsiteY6" fmla="*/ 309489 h 1182191"/>
              <a:gd name="connsiteX7" fmla="*/ 112542 w 267775"/>
              <a:gd name="connsiteY7" fmla="*/ 337625 h 1182191"/>
              <a:gd name="connsiteX8" fmla="*/ 196948 w 267775"/>
              <a:gd name="connsiteY8" fmla="*/ 379828 h 1182191"/>
              <a:gd name="connsiteX9" fmla="*/ 267286 w 267775"/>
              <a:gd name="connsiteY9" fmla="*/ 464234 h 1182191"/>
              <a:gd name="connsiteX10" fmla="*/ 253218 w 267775"/>
              <a:gd name="connsiteY10" fmla="*/ 534572 h 1182191"/>
              <a:gd name="connsiteX11" fmla="*/ 239151 w 267775"/>
              <a:gd name="connsiteY11" fmla="*/ 576775 h 1182191"/>
              <a:gd name="connsiteX12" fmla="*/ 154745 w 267775"/>
              <a:gd name="connsiteY12" fmla="*/ 633046 h 1182191"/>
              <a:gd name="connsiteX13" fmla="*/ 112542 w 267775"/>
              <a:gd name="connsiteY13" fmla="*/ 661181 h 1182191"/>
              <a:gd name="connsiteX14" fmla="*/ 42203 w 267775"/>
              <a:gd name="connsiteY14" fmla="*/ 731520 h 1182191"/>
              <a:gd name="connsiteX15" fmla="*/ 14068 w 267775"/>
              <a:gd name="connsiteY15" fmla="*/ 815926 h 1182191"/>
              <a:gd name="connsiteX16" fmla="*/ 56271 w 267775"/>
              <a:gd name="connsiteY16" fmla="*/ 900332 h 1182191"/>
              <a:gd name="connsiteX17" fmla="*/ 84406 w 267775"/>
              <a:gd name="connsiteY17" fmla="*/ 928468 h 1182191"/>
              <a:gd name="connsiteX18" fmla="*/ 126609 w 267775"/>
              <a:gd name="connsiteY18" fmla="*/ 942535 h 1182191"/>
              <a:gd name="connsiteX19" fmla="*/ 154745 w 267775"/>
              <a:gd name="connsiteY19" fmla="*/ 970671 h 1182191"/>
              <a:gd name="connsiteX20" fmla="*/ 154745 w 267775"/>
              <a:gd name="connsiteY20" fmla="*/ 1111348 h 1182191"/>
              <a:gd name="connsiteX21" fmla="*/ 126609 w 267775"/>
              <a:gd name="connsiteY21" fmla="*/ 1139483 h 1182191"/>
              <a:gd name="connsiteX22" fmla="*/ 42203 w 267775"/>
              <a:gd name="connsiteY22" fmla="*/ 1181686 h 1182191"/>
              <a:gd name="connsiteX23" fmla="*/ 28135 w 267775"/>
              <a:gd name="connsiteY23" fmla="*/ 1181686 h 1182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7775" h="1182191">
                <a:moveTo>
                  <a:pt x="154745" y="0"/>
                </a:moveTo>
                <a:cubicBezTo>
                  <a:pt x="131299" y="9378"/>
                  <a:pt x="104955" y="13457"/>
                  <a:pt x="84406" y="28135"/>
                </a:cubicBezTo>
                <a:cubicBezTo>
                  <a:pt x="53051" y="50531"/>
                  <a:pt x="57227" y="82492"/>
                  <a:pt x="42203" y="112541"/>
                </a:cubicBezTo>
                <a:cubicBezTo>
                  <a:pt x="34642" y="127664"/>
                  <a:pt x="23446" y="140677"/>
                  <a:pt x="14068" y="154745"/>
                </a:cubicBezTo>
                <a:cubicBezTo>
                  <a:pt x="9379" y="173502"/>
                  <a:pt x="0" y="191681"/>
                  <a:pt x="0" y="211015"/>
                </a:cubicBezTo>
                <a:cubicBezTo>
                  <a:pt x="0" y="242554"/>
                  <a:pt x="19917" y="263525"/>
                  <a:pt x="42203" y="281354"/>
                </a:cubicBezTo>
                <a:cubicBezTo>
                  <a:pt x="55405" y="291916"/>
                  <a:pt x="71204" y="298927"/>
                  <a:pt x="84406" y="309489"/>
                </a:cubicBezTo>
                <a:cubicBezTo>
                  <a:pt x="94763" y="317775"/>
                  <a:pt x="102185" y="329339"/>
                  <a:pt x="112542" y="337625"/>
                </a:cubicBezTo>
                <a:cubicBezTo>
                  <a:pt x="151499" y="368791"/>
                  <a:pt x="152374" y="364970"/>
                  <a:pt x="196948" y="379828"/>
                </a:cubicBezTo>
                <a:cubicBezTo>
                  <a:pt x="208306" y="391186"/>
                  <a:pt x="264488" y="441850"/>
                  <a:pt x="267286" y="464234"/>
                </a:cubicBezTo>
                <a:cubicBezTo>
                  <a:pt x="270252" y="487960"/>
                  <a:pt x="259017" y="511376"/>
                  <a:pt x="253218" y="534572"/>
                </a:cubicBezTo>
                <a:cubicBezTo>
                  <a:pt x="249622" y="548958"/>
                  <a:pt x="249636" y="566290"/>
                  <a:pt x="239151" y="576775"/>
                </a:cubicBezTo>
                <a:cubicBezTo>
                  <a:pt x="215241" y="600686"/>
                  <a:pt x="182880" y="614289"/>
                  <a:pt x="154745" y="633046"/>
                </a:cubicBezTo>
                <a:cubicBezTo>
                  <a:pt x="140677" y="642424"/>
                  <a:pt x="124497" y="649226"/>
                  <a:pt x="112542" y="661181"/>
                </a:cubicBezTo>
                <a:lnTo>
                  <a:pt x="42203" y="731520"/>
                </a:lnTo>
                <a:cubicBezTo>
                  <a:pt x="32825" y="759655"/>
                  <a:pt x="4690" y="787791"/>
                  <a:pt x="14068" y="815926"/>
                </a:cubicBezTo>
                <a:cubicBezTo>
                  <a:pt x="28927" y="860504"/>
                  <a:pt x="25103" y="861372"/>
                  <a:pt x="56271" y="900332"/>
                </a:cubicBezTo>
                <a:cubicBezTo>
                  <a:pt x="64556" y="910689"/>
                  <a:pt x="73033" y="921644"/>
                  <a:pt x="84406" y="928468"/>
                </a:cubicBezTo>
                <a:cubicBezTo>
                  <a:pt x="97121" y="936097"/>
                  <a:pt x="112541" y="937846"/>
                  <a:pt x="126609" y="942535"/>
                </a:cubicBezTo>
                <a:cubicBezTo>
                  <a:pt x="135988" y="951914"/>
                  <a:pt x="147921" y="959298"/>
                  <a:pt x="154745" y="970671"/>
                </a:cubicBezTo>
                <a:cubicBezTo>
                  <a:pt x="180116" y="1012956"/>
                  <a:pt x="169078" y="1068350"/>
                  <a:pt x="154745" y="1111348"/>
                </a:cubicBezTo>
                <a:cubicBezTo>
                  <a:pt x="150551" y="1123931"/>
                  <a:pt x="136966" y="1131198"/>
                  <a:pt x="126609" y="1139483"/>
                </a:cubicBezTo>
                <a:cubicBezTo>
                  <a:pt x="95352" y="1164488"/>
                  <a:pt x="80024" y="1172231"/>
                  <a:pt x="42203" y="1181686"/>
                </a:cubicBezTo>
                <a:cubicBezTo>
                  <a:pt x="37654" y="1182823"/>
                  <a:pt x="32824" y="1181686"/>
                  <a:pt x="28135" y="118168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57AB539-B831-42F9-8D5C-312271418E10}"/>
              </a:ext>
            </a:extLst>
          </p:cNvPr>
          <p:cNvSpPr/>
          <p:nvPr/>
        </p:nvSpPr>
        <p:spPr>
          <a:xfrm>
            <a:off x="8110803" y="5224081"/>
            <a:ext cx="295422" cy="844062"/>
          </a:xfrm>
          <a:custGeom>
            <a:avLst/>
            <a:gdLst>
              <a:gd name="connsiteX0" fmla="*/ 154745 w 295422"/>
              <a:gd name="connsiteY0" fmla="*/ 0 h 844062"/>
              <a:gd name="connsiteX1" fmla="*/ 84407 w 295422"/>
              <a:gd name="connsiteY1" fmla="*/ 42203 h 844062"/>
              <a:gd name="connsiteX2" fmla="*/ 56271 w 295422"/>
              <a:gd name="connsiteY2" fmla="*/ 70339 h 844062"/>
              <a:gd name="connsiteX3" fmla="*/ 14068 w 295422"/>
              <a:gd name="connsiteY3" fmla="*/ 98474 h 844062"/>
              <a:gd name="connsiteX4" fmla="*/ 0 w 295422"/>
              <a:gd name="connsiteY4" fmla="*/ 140677 h 844062"/>
              <a:gd name="connsiteX5" fmla="*/ 14068 w 295422"/>
              <a:gd name="connsiteY5" fmla="*/ 211016 h 844062"/>
              <a:gd name="connsiteX6" fmla="*/ 140677 w 295422"/>
              <a:gd name="connsiteY6" fmla="*/ 309489 h 844062"/>
              <a:gd name="connsiteX7" fmla="*/ 225083 w 295422"/>
              <a:gd name="connsiteY7" fmla="*/ 351693 h 844062"/>
              <a:gd name="connsiteX8" fmla="*/ 281354 w 295422"/>
              <a:gd name="connsiteY8" fmla="*/ 422031 h 844062"/>
              <a:gd name="connsiteX9" fmla="*/ 295422 w 295422"/>
              <a:gd name="connsiteY9" fmla="*/ 464234 h 844062"/>
              <a:gd name="connsiteX10" fmla="*/ 281354 w 295422"/>
              <a:gd name="connsiteY10" fmla="*/ 520505 h 844062"/>
              <a:gd name="connsiteX11" fmla="*/ 239151 w 295422"/>
              <a:gd name="connsiteY11" fmla="*/ 548640 h 844062"/>
              <a:gd name="connsiteX12" fmla="*/ 168813 w 295422"/>
              <a:gd name="connsiteY12" fmla="*/ 590843 h 844062"/>
              <a:gd name="connsiteX13" fmla="*/ 56271 w 295422"/>
              <a:gd name="connsiteY13" fmla="*/ 675249 h 844062"/>
              <a:gd name="connsiteX14" fmla="*/ 56271 w 295422"/>
              <a:gd name="connsiteY14" fmla="*/ 787791 h 844062"/>
              <a:gd name="connsiteX15" fmla="*/ 112542 w 295422"/>
              <a:gd name="connsiteY15" fmla="*/ 844062 h 844062"/>
              <a:gd name="connsiteX16" fmla="*/ 225083 w 295422"/>
              <a:gd name="connsiteY16" fmla="*/ 829994 h 8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422" h="844062">
                <a:moveTo>
                  <a:pt x="154745" y="0"/>
                </a:moveTo>
                <a:cubicBezTo>
                  <a:pt x="131299" y="14068"/>
                  <a:pt x="106656" y="26310"/>
                  <a:pt x="84407" y="42203"/>
                </a:cubicBezTo>
                <a:cubicBezTo>
                  <a:pt x="73614" y="49912"/>
                  <a:pt x="66628" y="62053"/>
                  <a:pt x="56271" y="70339"/>
                </a:cubicBezTo>
                <a:cubicBezTo>
                  <a:pt x="43069" y="80901"/>
                  <a:pt x="28136" y="89096"/>
                  <a:pt x="14068" y="98474"/>
                </a:cubicBezTo>
                <a:cubicBezTo>
                  <a:pt x="9379" y="112542"/>
                  <a:pt x="0" y="125848"/>
                  <a:pt x="0" y="140677"/>
                </a:cubicBezTo>
                <a:cubicBezTo>
                  <a:pt x="0" y="164588"/>
                  <a:pt x="3375" y="189630"/>
                  <a:pt x="14068" y="211016"/>
                </a:cubicBezTo>
                <a:cubicBezTo>
                  <a:pt x="28634" y="240147"/>
                  <a:pt x="127331" y="305040"/>
                  <a:pt x="140677" y="309489"/>
                </a:cubicBezTo>
                <a:cubicBezTo>
                  <a:pt x="185254" y="324348"/>
                  <a:pt x="186123" y="320525"/>
                  <a:pt x="225083" y="351693"/>
                </a:cubicBezTo>
                <a:cubicBezTo>
                  <a:pt x="246893" y="369141"/>
                  <a:pt x="269166" y="397655"/>
                  <a:pt x="281354" y="422031"/>
                </a:cubicBezTo>
                <a:cubicBezTo>
                  <a:pt x="287986" y="435294"/>
                  <a:pt x="290733" y="450166"/>
                  <a:pt x="295422" y="464234"/>
                </a:cubicBezTo>
                <a:cubicBezTo>
                  <a:pt x="290733" y="482991"/>
                  <a:pt x="292079" y="504418"/>
                  <a:pt x="281354" y="520505"/>
                </a:cubicBezTo>
                <a:cubicBezTo>
                  <a:pt x="271976" y="534573"/>
                  <a:pt x="252353" y="538078"/>
                  <a:pt x="239151" y="548640"/>
                </a:cubicBezTo>
                <a:cubicBezTo>
                  <a:pt x="183978" y="592779"/>
                  <a:pt x="242105" y="566413"/>
                  <a:pt x="168813" y="590843"/>
                </a:cubicBezTo>
                <a:cubicBezTo>
                  <a:pt x="73371" y="654471"/>
                  <a:pt x="108318" y="623204"/>
                  <a:pt x="56271" y="675249"/>
                </a:cubicBezTo>
                <a:cubicBezTo>
                  <a:pt x="41661" y="719080"/>
                  <a:pt x="27978" y="736863"/>
                  <a:pt x="56271" y="787791"/>
                </a:cubicBezTo>
                <a:cubicBezTo>
                  <a:pt x="69153" y="810979"/>
                  <a:pt x="112542" y="844062"/>
                  <a:pt x="112542" y="844062"/>
                </a:cubicBezTo>
                <a:lnTo>
                  <a:pt x="225083" y="829994"/>
                </a:lnTo>
              </a:path>
            </a:pathLst>
          </a:cu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F9B0E311-4AE2-47EE-BA8C-338069DA2C50}"/>
              </a:ext>
            </a:extLst>
          </p:cNvPr>
          <p:cNvSpPr/>
          <p:nvPr/>
        </p:nvSpPr>
        <p:spPr>
          <a:xfrm>
            <a:off x="9018125" y="4545578"/>
            <a:ext cx="351923" cy="1420837"/>
          </a:xfrm>
          <a:custGeom>
            <a:avLst/>
            <a:gdLst>
              <a:gd name="connsiteX0" fmla="*/ 239151 w 351923"/>
              <a:gd name="connsiteY0" fmla="*/ 0 h 1420837"/>
              <a:gd name="connsiteX1" fmla="*/ 70339 w 351923"/>
              <a:gd name="connsiteY1" fmla="*/ 126609 h 1420837"/>
              <a:gd name="connsiteX2" fmla="*/ 98474 w 351923"/>
              <a:gd name="connsiteY2" fmla="*/ 323557 h 1420837"/>
              <a:gd name="connsiteX3" fmla="*/ 126610 w 351923"/>
              <a:gd name="connsiteY3" fmla="*/ 351692 h 1420837"/>
              <a:gd name="connsiteX4" fmla="*/ 140677 w 351923"/>
              <a:gd name="connsiteY4" fmla="*/ 393895 h 1420837"/>
              <a:gd name="connsiteX5" fmla="*/ 225083 w 351923"/>
              <a:gd name="connsiteY5" fmla="*/ 506437 h 1420837"/>
              <a:gd name="connsiteX6" fmla="*/ 253219 w 351923"/>
              <a:gd name="connsiteY6" fmla="*/ 590843 h 1420837"/>
              <a:gd name="connsiteX7" fmla="*/ 281354 w 351923"/>
              <a:gd name="connsiteY7" fmla="*/ 633046 h 1420837"/>
              <a:gd name="connsiteX8" fmla="*/ 323557 w 351923"/>
              <a:gd name="connsiteY8" fmla="*/ 703385 h 1420837"/>
              <a:gd name="connsiteX9" fmla="*/ 351693 w 351923"/>
              <a:gd name="connsiteY9" fmla="*/ 787791 h 1420837"/>
              <a:gd name="connsiteX10" fmla="*/ 323557 w 351923"/>
              <a:gd name="connsiteY10" fmla="*/ 1012874 h 1420837"/>
              <a:gd name="connsiteX11" fmla="*/ 309490 w 351923"/>
              <a:gd name="connsiteY11" fmla="*/ 1055077 h 1420837"/>
              <a:gd name="connsiteX12" fmla="*/ 225083 w 351923"/>
              <a:gd name="connsiteY12" fmla="*/ 1181686 h 1420837"/>
              <a:gd name="connsiteX13" fmla="*/ 196948 w 351923"/>
              <a:gd name="connsiteY13" fmla="*/ 1223889 h 1420837"/>
              <a:gd name="connsiteX14" fmla="*/ 168813 w 351923"/>
              <a:gd name="connsiteY14" fmla="*/ 1252025 h 1420837"/>
              <a:gd name="connsiteX15" fmla="*/ 140677 w 351923"/>
              <a:gd name="connsiteY15" fmla="*/ 1294228 h 1420837"/>
              <a:gd name="connsiteX16" fmla="*/ 56271 w 351923"/>
              <a:gd name="connsiteY16" fmla="*/ 1378634 h 1420837"/>
              <a:gd name="connsiteX17" fmla="*/ 0 w 351923"/>
              <a:gd name="connsiteY17" fmla="*/ 1420837 h 14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1923" h="1420837">
                <a:moveTo>
                  <a:pt x="239151" y="0"/>
                </a:moveTo>
                <a:cubicBezTo>
                  <a:pt x="182880" y="42203"/>
                  <a:pt x="104236" y="64977"/>
                  <a:pt x="70339" y="126609"/>
                </a:cubicBezTo>
                <a:cubicBezTo>
                  <a:pt x="69754" y="127672"/>
                  <a:pt x="72606" y="280445"/>
                  <a:pt x="98474" y="323557"/>
                </a:cubicBezTo>
                <a:cubicBezTo>
                  <a:pt x="105298" y="334930"/>
                  <a:pt x="117231" y="342314"/>
                  <a:pt x="126610" y="351692"/>
                </a:cubicBezTo>
                <a:cubicBezTo>
                  <a:pt x="131299" y="365760"/>
                  <a:pt x="133048" y="381180"/>
                  <a:pt x="140677" y="393895"/>
                </a:cubicBezTo>
                <a:cubicBezTo>
                  <a:pt x="190672" y="477220"/>
                  <a:pt x="166686" y="331251"/>
                  <a:pt x="225083" y="506437"/>
                </a:cubicBezTo>
                <a:cubicBezTo>
                  <a:pt x="234462" y="534572"/>
                  <a:pt x="236768" y="566167"/>
                  <a:pt x="253219" y="590843"/>
                </a:cubicBezTo>
                <a:cubicBezTo>
                  <a:pt x="262597" y="604911"/>
                  <a:pt x="273793" y="617924"/>
                  <a:pt x="281354" y="633046"/>
                </a:cubicBezTo>
                <a:cubicBezTo>
                  <a:pt x="317878" y="706094"/>
                  <a:pt x="268603" y="648429"/>
                  <a:pt x="323557" y="703385"/>
                </a:cubicBezTo>
                <a:cubicBezTo>
                  <a:pt x="332936" y="731520"/>
                  <a:pt x="354378" y="758255"/>
                  <a:pt x="351693" y="787791"/>
                </a:cubicBezTo>
                <a:cubicBezTo>
                  <a:pt x="342956" y="883894"/>
                  <a:pt x="344322" y="929811"/>
                  <a:pt x="323557" y="1012874"/>
                </a:cubicBezTo>
                <a:cubicBezTo>
                  <a:pt x="319961" y="1027260"/>
                  <a:pt x="316691" y="1042114"/>
                  <a:pt x="309490" y="1055077"/>
                </a:cubicBezTo>
                <a:cubicBezTo>
                  <a:pt x="309482" y="1055092"/>
                  <a:pt x="239155" y="1160577"/>
                  <a:pt x="225083" y="1181686"/>
                </a:cubicBezTo>
                <a:cubicBezTo>
                  <a:pt x="215705" y="1195754"/>
                  <a:pt x="208903" y="1211934"/>
                  <a:pt x="196948" y="1223889"/>
                </a:cubicBezTo>
                <a:cubicBezTo>
                  <a:pt x="187570" y="1233268"/>
                  <a:pt x="177098" y="1241668"/>
                  <a:pt x="168813" y="1252025"/>
                </a:cubicBezTo>
                <a:cubicBezTo>
                  <a:pt x="158251" y="1265227"/>
                  <a:pt x="151910" y="1281591"/>
                  <a:pt x="140677" y="1294228"/>
                </a:cubicBezTo>
                <a:cubicBezTo>
                  <a:pt x="114242" y="1323967"/>
                  <a:pt x="89378" y="1356563"/>
                  <a:pt x="56271" y="1378634"/>
                </a:cubicBezTo>
                <a:cubicBezTo>
                  <a:pt x="8550" y="1410448"/>
                  <a:pt x="26023" y="1394814"/>
                  <a:pt x="0" y="1420837"/>
                </a:cubicBezTo>
              </a:path>
            </a:pathLst>
          </a:cu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525B2E-F9FE-4A3B-9645-D95B62473A7C}"/>
              </a:ext>
            </a:extLst>
          </p:cNvPr>
          <p:cNvSpPr txBox="1"/>
          <p:nvPr/>
        </p:nvSpPr>
        <p:spPr>
          <a:xfrm>
            <a:off x="7066462" y="407789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thread1</a:t>
            </a:r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EE27E1-0501-4C36-9D9D-18281E308B16}"/>
              </a:ext>
            </a:extLst>
          </p:cNvPr>
          <p:cNvSpPr txBox="1"/>
          <p:nvPr/>
        </p:nvSpPr>
        <p:spPr>
          <a:xfrm>
            <a:off x="7738880" y="483031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thread2</a:t>
            </a:r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6AF76F-036B-480A-B56B-A8A8D0EE536E}"/>
              </a:ext>
            </a:extLst>
          </p:cNvPr>
          <p:cNvSpPr txBox="1"/>
          <p:nvPr/>
        </p:nvSpPr>
        <p:spPr>
          <a:xfrm>
            <a:off x="8723444" y="416279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thread3</a:t>
            </a:r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8CBD01-4813-48EF-94C0-1B4B23080FCC}"/>
              </a:ext>
            </a:extLst>
          </p:cNvPr>
          <p:cNvSpPr/>
          <p:nvPr/>
        </p:nvSpPr>
        <p:spPr>
          <a:xfrm>
            <a:off x="2505447" y="3508038"/>
            <a:ext cx="1961536" cy="457200"/>
          </a:xfrm>
          <a:prstGeom prst="rect">
            <a:avLst/>
          </a:prstGeom>
          <a:noFill/>
          <a:ln w="63500">
            <a:solidFill>
              <a:srgbClr val="FF99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트랜잭션</a:t>
            </a:r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602890-9988-4DC4-BE03-4655F477C26A}"/>
              </a:ext>
            </a:extLst>
          </p:cNvPr>
          <p:cNvSpPr/>
          <p:nvPr/>
        </p:nvSpPr>
        <p:spPr>
          <a:xfrm>
            <a:off x="2505447" y="4944120"/>
            <a:ext cx="1961536" cy="457200"/>
          </a:xfrm>
          <a:prstGeom prst="rect">
            <a:avLst/>
          </a:prstGeom>
          <a:noFill/>
          <a:ln w="63500">
            <a:solidFill>
              <a:srgbClr val="FF9900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트랜잭션</a:t>
            </a:r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BFEBB449-88D6-4EE6-A766-F0BB6BA5ECC3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4624098" y="3734068"/>
            <a:ext cx="2442365" cy="5284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FA70DEA-A346-481A-B569-FE4439BB505D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 flipV="1">
            <a:off x="4624098" y="4347456"/>
            <a:ext cx="4099347" cy="814709"/>
          </a:xfrm>
          <a:prstGeom prst="curvedConnector3">
            <a:avLst>
              <a:gd name="adj1" fmla="val 21578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3DFA82A-2449-4A0C-9EBE-B0D2C7352E2E}"/>
              </a:ext>
            </a:extLst>
          </p:cNvPr>
          <p:cNvSpPr txBox="1"/>
          <p:nvPr/>
        </p:nvSpPr>
        <p:spPr>
          <a:xfrm>
            <a:off x="5845278" y="370855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?</a:t>
            </a:r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53ED3A-88BB-48D7-9F0F-381259CE0DF6}"/>
              </a:ext>
            </a:extLst>
          </p:cNvPr>
          <p:cNvSpPr txBox="1"/>
          <p:nvPr/>
        </p:nvSpPr>
        <p:spPr>
          <a:xfrm>
            <a:off x="5988833" y="47305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?</a:t>
            </a:r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120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4.6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스레드와 관련된 문제들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-5</a:t>
            </a:r>
            <a:endParaRPr lang="ko-KR" altLang="en-US" sz="28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52066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351693" y="1224590"/>
            <a:ext cx="6601557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54F822-FD3C-4A32-84FB-5B5B66FB063E}"/>
              </a:ext>
            </a:extLst>
          </p:cNvPr>
          <p:cNvSpPr txBox="1"/>
          <p:nvPr/>
        </p:nvSpPr>
        <p:spPr>
          <a:xfrm>
            <a:off x="252066" y="886036"/>
            <a:ext cx="6848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스케줄러 액티베이션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사용자 스레드 라이브러리와 커널 스레드 간의 통신 방법 중 하나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E492F-1F00-487B-9B6A-C0AC55A3583A}"/>
              </a:ext>
            </a:extLst>
          </p:cNvPr>
          <p:cNvSpPr txBox="1"/>
          <p:nvPr/>
        </p:nvSpPr>
        <p:spPr>
          <a:xfrm>
            <a:off x="910445" y="1561459"/>
            <a:ext cx="7629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스레드 라이브러리와 커널의 통신 문제이다</a:t>
            </a: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[</a:t>
            </a: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다대다 및 두 수준 모델</a:t>
            </a: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경량 프로세스 또는 </a:t>
            </a: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LWP</a:t>
            </a: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라고 불리는 중간 자료 구조를 둔다</a:t>
            </a: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– </a:t>
            </a: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가상 처리기</a:t>
            </a:r>
            <a:endParaRPr lang="en-US" altLang="ko-KR" sz="20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39A39519-E54C-40F9-9687-3867816DF11A}"/>
              </a:ext>
            </a:extLst>
          </p:cNvPr>
          <p:cNvSpPr/>
          <p:nvPr/>
        </p:nvSpPr>
        <p:spPr>
          <a:xfrm>
            <a:off x="1709320" y="2887973"/>
            <a:ext cx="243935" cy="590236"/>
          </a:xfrm>
          <a:custGeom>
            <a:avLst/>
            <a:gdLst>
              <a:gd name="connsiteX0" fmla="*/ 154745 w 267775"/>
              <a:gd name="connsiteY0" fmla="*/ 0 h 1182191"/>
              <a:gd name="connsiteX1" fmla="*/ 84406 w 267775"/>
              <a:gd name="connsiteY1" fmla="*/ 28135 h 1182191"/>
              <a:gd name="connsiteX2" fmla="*/ 42203 w 267775"/>
              <a:gd name="connsiteY2" fmla="*/ 112541 h 1182191"/>
              <a:gd name="connsiteX3" fmla="*/ 14068 w 267775"/>
              <a:gd name="connsiteY3" fmla="*/ 154745 h 1182191"/>
              <a:gd name="connsiteX4" fmla="*/ 0 w 267775"/>
              <a:gd name="connsiteY4" fmla="*/ 211015 h 1182191"/>
              <a:gd name="connsiteX5" fmla="*/ 42203 w 267775"/>
              <a:gd name="connsiteY5" fmla="*/ 281354 h 1182191"/>
              <a:gd name="connsiteX6" fmla="*/ 84406 w 267775"/>
              <a:gd name="connsiteY6" fmla="*/ 309489 h 1182191"/>
              <a:gd name="connsiteX7" fmla="*/ 112542 w 267775"/>
              <a:gd name="connsiteY7" fmla="*/ 337625 h 1182191"/>
              <a:gd name="connsiteX8" fmla="*/ 196948 w 267775"/>
              <a:gd name="connsiteY8" fmla="*/ 379828 h 1182191"/>
              <a:gd name="connsiteX9" fmla="*/ 267286 w 267775"/>
              <a:gd name="connsiteY9" fmla="*/ 464234 h 1182191"/>
              <a:gd name="connsiteX10" fmla="*/ 253218 w 267775"/>
              <a:gd name="connsiteY10" fmla="*/ 534572 h 1182191"/>
              <a:gd name="connsiteX11" fmla="*/ 239151 w 267775"/>
              <a:gd name="connsiteY11" fmla="*/ 576775 h 1182191"/>
              <a:gd name="connsiteX12" fmla="*/ 154745 w 267775"/>
              <a:gd name="connsiteY12" fmla="*/ 633046 h 1182191"/>
              <a:gd name="connsiteX13" fmla="*/ 112542 w 267775"/>
              <a:gd name="connsiteY13" fmla="*/ 661181 h 1182191"/>
              <a:gd name="connsiteX14" fmla="*/ 42203 w 267775"/>
              <a:gd name="connsiteY14" fmla="*/ 731520 h 1182191"/>
              <a:gd name="connsiteX15" fmla="*/ 14068 w 267775"/>
              <a:gd name="connsiteY15" fmla="*/ 815926 h 1182191"/>
              <a:gd name="connsiteX16" fmla="*/ 56271 w 267775"/>
              <a:gd name="connsiteY16" fmla="*/ 900332 h 1182191"/>
              <a:gd name="connsiteX17" fmla="*/ 84406 w 267775"/>
              <a:gd name="connsiteY17" fmla="*/ 928468 h 1182191"/>
              <a:gd name="connsiteX18" fmla="*/ 126609 w 267775"/>
              <a:gd name="connsiteY18" fmla="*/ 942535 h 1182191"/>
              <a:gd name="connsiteX19" fmla="*/ 154745 w 267775"/>
              <a:gd name="connsiteY19" fmla="*/ 970671 h 1182191"/>
              <a:gd name="connsiteX20" fmla="*/ 154745 w 267775"/>
              <a:gd name="connsiteY20" fmla="*/ 1111348 h 1182191"/>
              <a:gd name="connsiteX21" fmla="*/ 126609 w 267775"/>
              <a:gd name="connsiteY21" fmla="*/ 1139483 h 1182191"/>
              <a:gd name="connsiteX22" fmla="*/ 42203 w 267775"/>
              <a:gd name="connsiteY22" fmla="*/ 1181686 h 1182191"/>
              <a:gd name="connsiteX23" fmla="*/ 28135 w 267775"/>
              <a:gd name="connsiteY23" fmla="*/ 1181686 h 1182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7775" h="1182191">
                <a:moveTo>
                  <a:pt x="154745" y="0"/>
                </a:moveTo>
                <a:cubicBezTo>
                  <a:pt x="131299" y="9378"/>
                  <a:pt x="104955" y="13457"/>
                  <a:pt x="84406" y="28135"/>
                </a:cubicBezTo>
                <a:cubicBezTo>
                  <a:pt x="53051" y="50531"/>
                  <a:pt x="57227" y="82492"/>
                  <a:pt x="42203" y="112541"/>
                </a:cubicBezTo>
                <a:cubicBezTo>
                  <a:pt x="34642" y="127664"/>
                  <a:pt x="23446" y="140677"/>
                  <a:pt x="14068" y="154745"/>
                </a:cubicBezTo>
                <a:cubicBezTo>
                  <a:pt x="9379" y="173502"/>
                  <a:pt x="0" y="191681"/>
                  <a:pt x="0" y="211015"/>
                </a:cubicBezTo>
                <a:cubicBezTo>
                  <a:pt x="0" y="242554"/>
                  <a:pt x="19917" y="263525"/>
                  <a:pt x="42203" y="281354"/>
                </a:cubicBezTo>
                <a:cubicBezTo>
                  <a:pt x="55405" y="291916"/>
                  <a:pt x="71204" y="298927"/>
                  <a:pt x="84406" y="309489"/>
                </a:cubicBezTo>
                <a:cubicBezTo>
                  <a:pt x="94763" y="317775"/>
                  <a:pt x="102185" y="329339"/>
                  <a:pt x="112542" y="337625"/>
                </a:cubicBezTo>
                <a:cubicBezTo>
                  <a:pt x="151499" y="368791"/>
                  <a:pt x="152374" y="364970"/>
                  <a:pt x="196948" y="379828"/>
                </a:cubicBezTo>
                <a:cubicBezTo>
                  <a:pt x="208306" y="391186"/>
                  <a:pt x="264488" y="441850"/>
                  <a:pt x="267286" y="464234"/>
                </a:cubicBezTo>
                <a:cubicBezTo>
                  <a:pt x="270252" y="487960"/>
                  <a:pt x="259017" y="511376"/>
                  <a:pt x="253218" y="534572"/>
                </a:cubicBezTo>
                <a:cubicBezTo>
                  <a:pt x="249622" y="548958"/>
                  <a:pt x="249636" y="566290"/>
                  <a:pt x="239151" y="576775"/>
                </a:cubicBezTo>
                <a:cubicBezTo>
                  <a:pt x="215241" y="600686"/>
                  <a:pt x="182880" y="614289"/>
                  <a:pt x="154745" y="633046"/>
                </a:cubicBezTo>
                <a:cubicBezTo>
                  <a:pt x="140677" y="642424"/>
                  <a:pt x="124497" y="649226"/>
                  <a:pt x="112542" y="661181"/>
                </a:cubicBezTo>
                <a:lnTo>
                  <a:pt x="42203" y="731520"/>
                </a:lnTo>
                <a:cubicBezTo>
                  <a:pt x="32825" y="759655"/>
                  <a:pt x="4690" y="787791"/>
                  <a:pt x="14068" y="815926"/>
                </a:cubicBezTo>
                <a:cubicBezTo>
                  <a:pt x="28927" y="860504"/>
                  <a:pt x="25103" y="861372"/>
                  <a:pt x="56271" y="900332"/>
                </a:cubicBezTo>
                <a:cubicBezTo>
                  <a:pt x="64556" y="910689"/>
                  <a:pt x="73033" y="921644"/>
                  <a:pt x="84406" y="928468"/>
                </a:cubicBezTo>
                <a:cubicBezTo>
                  <a:pt x="97121" y="936097"/>
                  <a:pt x="112541" y="937846"/>
                  <a:pt x="126609" y="942535"/>
                </a:cubicBezTo>
                <a:cubicBezTo>
                  <a:pt x="135988" y="951914"/>
                  <a:pt x="147921" y="959298"/>
                  <a:pt x="154745" y="970671"/>
                </a:cubicBezTo>
                <a:cubicBezTo>
                  <a:pt x="180116" y="1012956"/>
                  <a:pt x="169078" y="1068350"/>
                  <a:pt x="154745" y="1111348"/>
                </a:cubicBezTo>
                <a:cubicBezTo>
                  <a:pt x="150551" y="1123931"/>
                  <a:pt x="136966" y="1131198"/>
                  <a:pt x="126609" y="1139483"/>
                </a:cubicBezTo>
                <a:cubicBezTo>
                  <a:pt x="95352" y="1164488"/>
                  <a:pt x="80024" y="1172231"/>
                  <a:pt x="42203" y="1181686"/>
                </a:cubicBezTo>
                <a:cubicBezTo>
                  <a:pt x="37654" y="1182823"/>
                  <a:pt x="32824" y="1181686"/>
                  <a:pt x="28135" y="118168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736556-D5EE-462C-BD06-CB75921984AC}"/>
              </a:ext>
            </a:extLst>
          </p:cNvPr>
          <p:cNvSpPr txBox="1"/>
          <p:nvPr/>
        </p:nvSpPr>
        <p:spPr>
          <a:xfrm>
            <a:off x="3086542" y="3108877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사용자 스레드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3F4464-DF94-45B8-B686-8CBC9ED6B8BD}"/>
              </a:ext>
            </a:extLst>
          </p:cNvPr>
          <p:cNvSpPr/>
          <p:nvPr/>
        </p:nvSpPr>
        <p:spPr>
          <a:xfrm>
            <a:off x="1345514" y="3999002"/>
            <a:ext cx="971550" cy="451350"/>
          </a:xfrm>
          <a:prstGeom prst="rect">
            <a:avLst/>
          </a:prstGeom>
          <a:solidFill>
            <a:srgbClr val="9933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LWP</a:t>
            </a:r>
            <a:endParaRPr lang="ko-KR" altLang="en-US" dirty="0">
              <a:solidFill>
                <a:schemeClr val="bg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BC863B5-E546-45B6-9291-852D8631F148}"/>
              </a:ext>
            </a:extLst>
          </p:cNvPr>
          <p:cNvSpPr/>
          <p:nvPr/>
        </p:nvSpPr>
        <p:spPr>
          <a:xfrm>
            <a:off x="1523512" y="5017857"/>
            <a:ext cx="615553" cy="61555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k</a:t>
            </a:r>
            <a:endParaRPr lang="ko-KR" altLang="en-US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E2448C-1973-4455-BCAC-6F5567E9446C}"/>
              </a:ext>
            </a:extLst>
          </p:cNvPr>
          <p:cNvSpPr txBox="1"/>
          <p:nvPr/>
        </p:nvSpPr>
        <p:spPr>
          <a:xfrm>
            <a:off x="3086542" y="408416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경량 프로세스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9827C9-A31F-47E1-9AD8-E50A77F82D69}"/>
              </a:ext>
            </a:extLst>
          </p:cNvPr>
          <p:cNvSpPr txBox="1"/>
          <p:nvPr/>
        </p:nvSpPr>
        <p:spPr>
          <a:xfrm>
            <a:off x="3086542" y="523174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커널 스레드</a:t>
            </a:r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562EEE9-9FFC-44A8-AD70-A540A242A176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2017294" y="3268257"/>
            <a:ext cx="1069248" cy="25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89E6830-A64A-43BA-B739-AFAEC7C7362C}"/>
              </a:ext>
            </a:extLst>
          </p:cNvPr>
          <p:cNvCxnSpPr>
            <a:cxnSpLocks/>
            <a:stCxn id="29" idx="1"/>
            <a:endCxn id="8" idx="3"/>
          </p:cNvCxnSpPr>
          <p:nvPr/>
        </p:nvCxnSpPr>
        <p:spPr>
          <a:xfrm flipH="1" flipV="1">
            <a:off x="2317064" y="4224677"/>
            <a:ext cx="769478" cy="441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2B7766D-6199-4264-B2B3-90C1B594761F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2182492" y="5410799"/>
            <a:ext cx="904050" cy="56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6ACDC2-E6E0-42A7-9576-C57BC9D61720}"/>
              </a:ext>
            </a:extLst>
          </p:cNvPr>
          <p:cNvCxnSpPr>
            <a:cxnSpLocks/>
          </p:cNvCxnSpPr>
          <p:nvPr/>
        </p:nvCxnSpPr>
        <p:spPr>
          <a:xfrm>
            <a:off x="1831287" y="3560251"/>
            <a:ext cx="2" cy="3498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1013AAD-2032-48A7-8B7E-EB292649689B}"/>
              </a:ext>
            </a:extLst>
          </p:cNvPr>
          <p:cNvCxnSpPr>
            <a:cxnSpLocks/>
          </p:cNvCxnSpPr>
          <p:nvPr/>
        </p:nvCxnSpPr>
        <p:spPr>
          <a:xfrm>
            <a:off x="1831287" y="4553423"/>
            <a:ext cx="0" cy="3755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AB3BE21-0CAB-4D7A-8C34-B703B506CF7C}"/>
              </a:ext>
            </a:extLst>
          </p:cNvPr>
          <p:cNvSpPr txBox="1"/>
          <p:nvPr/>
        </p:nvSpPr>
        <p:spPr>
          <a:xfrm>
            <a:off x="6187705" y="3999002"/>
            <a:ext cx="4432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※ upcall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과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upcall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처리기</a:t>
            </a:r>
          </a:p>
        </p:txBody>
      </p:sp>
    </p:spTree>
    <p:extLst>
      <p:ext uri="{BB962C8B-B14F-4D97-AF65-F5344CB8AC3E}">
        <p14:creationId xmlns:p14="http://schemas.microsoft.com/office/powerpoint/2010/main" val="346017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2922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4.7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운영체제 사례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52066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351693" y="1224590"/>
            <a:ext cx="136456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54F822-FD3C-4A32-84FB-5B5B66FB063E}"/>
              </a:ext>
            </a:extLst>
          </p:cNvPr>
          <p:cNvSpPr txBox="1"/>
          <p:nvPr/>
        </p:nvSpPr>
        <p:spPr>
          <a:xfrm>
            <a:off x="252066" y="886036"/>
            <a:ext cx="1570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Windows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스레드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E492F-1F00-487B-9B6A-C0AC55A3583A}"/>
              </a:ext>
            </a:extLst>
          </p:cNvPr>
          <p:cNvSpPr txBox="1"/>
          <p:nvPr/>
        </p:nvSpPr>
        <p:spPr>
          <a:xfrm>
            <a:off x="1033975" y="1306049"/>
            <a:ext cx="81916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일대일 대응을 사용함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사용자 수준 스레드 하나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–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커널 스레드 하나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 </a:t>
            </a:r>
            <a:r>
              <a:rPr lang="ko-KR" altLang="en-US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스레드의 일반적인 구성 요소</a:t>
            </a:r>
            <a:endParaRPr lang="en-US" altLang="ko-KR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	1.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각 스레드를 유일하게 지목하는 스레드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ID</a:t>
            </a: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	2.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처리기의 상태를 나타내는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레지스터 집합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	3.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사용자 모드에서 실행될 때 필요한 사용자 스택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커널 모드에서 실행될 때 필요한 커널 스택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	4.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실행 시간 라이브러리와 동적 링크 라이브러리 등이 사용하는 개별 데이터 저장 영역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DC9500-7BF3-48A5-BFD4-8CB152C11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85" y="3388607"/>
            <a:ext cx="3468431" cy="33435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F18D1A-5900-43C0-9DA4-3496F710714D}"/>
              </a:ext>
            </a:extLst>
          </p:cNvPr>
          <p:cNvSpPr txBox="1"/>
          <p:nvPr/>
        </p:nvSpPr>
        <p:spPr>
          <a:xfrm>
            <a:off x="3941899" y="3038139"/>
            <a:ext cx="36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※ Windows </a:t>
            </a:r>
            <a:r>
              <a:rPr lang="ko-KR" altLang="en-US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스레드의 자료 구조</a:t>
            </a:r>
          </a:p>
        </p:txBody>
      </p:sp>
    </p:spTree>
    <p:extLst>
      <p:ext uri="{BB962C8B-B14F-4D97-AF65-F5344CB8AC3E}">
        <p14:creationId xmlns:p14="http://schemas.microsoft.com/office/powerpoint/2010/main" val="3580499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3539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4.7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운영체제 사례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- 2</a:t>
            </a:r>
            <a:endParaRPr lang="ko-KR" altLang="en-US" sz="28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52066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351693" y="1224590"/>
            <a:ext cx="1138212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54F822-FD3C-4A32-84FB-5B5B66FB063E}"/>
              </a:ext>
            </a:extLst>
          </p:cNvPr>
          <p:cNvSpPr txBox="1"/>
          <p:nvPr/>
        </p:nvSpPr>
        <p:spPr>
          <a:xfrm>
            <a:off x="252066" y="886036"/>
            <a:ext cx="1237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Linux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스레드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E492F-1F00-487B-9B6A-C0AC55A3583A}"/>
              </a:ext>
            </a:extLst>
          </p:cNvPr>
          <p:cNvSpPr txBox="1"/>
          <p:nvPr/>
        </p:nvSpPr>
        <p:spPr>
          <a:xfrm>
            <a:off x="995885" y="1790205"/>
            <a:ext cx="102002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Linux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는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clone()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시스템 호출을 이용하여 스레드를 생성할 수 있는 기능도 제공함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Linux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에서는 프로세스나 스레드보다 태스크라는 용어를 사용한다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clone()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을 호출 할 때 부모와 자식 태스크가 자료구조를 얼마나 공유할지 결정하는 플래그의 집합이 전달됨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아무 플래그 없이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clone()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 호출되면 공유는 일어나지 않게 되고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fork()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시스템 호출이 제공하는 기능과 유사한 기능을 제공함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262694B-173D-4C97-903B-E3C9541A2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61925"/>
              </p:ext>
            </p:extLst>
          </p:nvPr>
        </p:nvGraphicFramePr>
        <p:xfrm>
          <a:off x="1761217" y="3853054"/>
          <a:ext cx="8601612" cy="2200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015">
                  <a:extLst>
                    <a:ext uri="{9D8B030D-6E8A-4147-A177-3AD203B41FA5}">
                      <a16:colId xmlns:a16="http://schemas.microsoft.com/office/drawing/2014/main" val="3649305812"/>
                    </a:ext>
                  </a:extLst>
                </a:gridCol>
                <a:gridCol w="6358597">
                  <a:extLst>
                    <a:ext uri="{9D8B030D-6E8A-4147-A177-3AD203B41FA5}">
                      <a16:colId xmlns:a16="http://schemas.microsoft.com/office/drawing/2014/main" val="3395114573"/>
                    </a:ext>
                  </a:extLst>
                </a:gridCol>
              </a:tblGrid>
              <a:tr h="440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andoll 마들렌" panose="020B0600000101010101" pitchFamily="34" charset="-127"/>
                          <a:ea typeface="Sandoll 마들렌" panose="020B0600000101010101" pitchFamily="34" charset="-127"/>
                        </a:rPr>
                        <a:t>플래그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andoll 마들렌" panose="020B0600000101010101" pitchFamily="34" charset="-127"/>
                          <a:ea typeface="Sandoll 마들렌" panose="020B0600000101010101" pitchFamily="34" charset="-127"/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919905"/>
                  </a:ext>
                </a:extLst>
              </a:tr>
              <a:tr h="440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CLONE_FS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Sandoll 북 01 Light" panose="020B0600000101010101" pitchFamily="34" charset="-127"/>
                        <a:ea typeface="Sandoll 북 01 Light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파일 시스템 정보가 공유된다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Sandoll 북 01 Light" panose="020B0600000101010101" pitchFamily="34" charset="-127"/>
                        <a:ea typeface="Sandoll 북 01 Light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448700"/>
                  </a:ext>
                </a:extLst>
              </a:tr>
              <a:tr h="440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CLONE_VM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Sandoll 북 01 Light" panose="020B0600000101010101" pitchFamily="34" charset="-127"/>
                        <a:ea typeface="Sandoll 북 01 Light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같은 메모리 공간이 공유된다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Sandoll 북 01 Light" panose="020B0600000101010101" pitchFamily="34" charset="-127"/>
                        <a:ea typeface="Sandoll 북 01 Light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275644"/>
                  </a:ext>
                </a:extLst>
              </a:tr>
              <a:tr h="440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CLONE_SIGHAND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Sandoll 북 01 Light" panose="020B0600000101010101" pitchFamily="34" charset="-127"/>
                        <a:ea typeface="Sandoll 북 01 Light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신호 처리기가 공유된다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Sandoll 북 01 Light" panose="020B0600000101010101" pitchFamily="34" charset="-127"/>
                        <a:ea typeface="Sandoll 북 01 Light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146277"/>
                  </a:ext>
                </a:extLst>
              </a:tr>
              <a:tr h="440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CLONE_FILES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Sandoll 북 01 Light" panose="020B0600000101010101" pitchFamily="34" charset="-127"/>
                        <a:ea typeface="Sandoll 북 01 Light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열린 파일의 집합이 공유된다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Sandoll 북 01 Light" panose="020B0600000101010101" pitchFamily="34" charset="-127"/>
                        <a:ea typeface="Sandoll 북 01 Light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14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8D12338-2F6D-4982-A990-8064D918B7E0}"/>
              </a:ext>
            </a:extLst>
          </p:cNvPr>
          <p:cNvSpPr txBox="1"/>
          <p:nvPr/>
        </p:nvSpPr>
        <p:spPr>
          <a:xfrm>
            <a:off x="3270120" y="3429000"/>
            <a:ext cx="565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clone()</a:t>
            </a:r>
            <a:r>
              <a:rPr lang="ko-KR" altLang="en-US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이 호출될 때 전달되는 플래그의 일부</a:t>
            </a:r>
          </a:p>
        </p:txBody>
      </p:sp>
    </p:spTree>
    <p:extLst>
      <p:ext uri="{BB962C8B-B14F-4D97-AF65-F5344CB8AC3E}">
        <p14:creationId xmlns:p14="http://schemas.microsoft.com/office/powerpoint/2010/main" val="3708574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209F4-1D5C-4C18-92BF-0D33F0EF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35" y="274224"/>
            <a:ext cx="11701669" cy="6259098"/>
          </a:xfrm>
          <a:ln w="63500">
            <a:solidFill>
              <a:schemeClr val="accent4">
                <a:lumMod val="75000"/>
              </a:schemeClr>
            </a:solidFill>
          </a:ln>
        </p:spPr>
        <p:txBody>
          <a:bodyPr tIns="0" bIns="1872000">
            <a:normAutofit/>
          </a:bodyPr>
          <a:lstStyle/>
          <a:p>
            <a:r>
              <a:rPr lang="ko-KR" altLang="en-US" sz="72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감사합니다</a:t>
            </a:r>
            <a:br>
              <a:rPr lang="en-US" altLang="ko-KR" sz="44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br>
              <a:rPr lang="en-US" altLang="ko-KR" sz="44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endParaRPr lang="ko-KR" altLang="en-US" sz="44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75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3697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Windows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에서의 부팅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77226-99D5-49AB-A62B-E3DD389E79AB}"/>
              </a:ext>
            </a:extLst>
          </p:cNvPr>
          <p:cNvSpPr txBox="1"/>
          <p:nvPr/>
        </p:nvSpPr>
        <p:spPr>
          <a:xfrm>
            <a:off x="715771" y="2432533"/>
            <a:ext cx="48074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큰 창고에 물건을 관리할 때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체계적인 보관을 위해 여러 문서가 필요하다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창고의 용도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지게차의 동선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각각의 구역과 보관 한도 등을 자세히 기록하여 입구에 붙여 놓으면 출입 작업의 효율과 정확성이 올라간다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컴퓨터가 디스크를 사용할 때에도 마찬가지이다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 디스크가 어떤 디스크인지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파티션이 어떻게 구성되어 있는지 등의 필요한 정보를 디스크의 첫 부분에 기록해 놓고 그 양식대로 디스크를 관리하는데 이것을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MBR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이라고 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351693" y="1181628"/>
            <a:ext cx="1112564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54F822-FD3C-4A32-84FB-5B5B66FB063E}"/>
              </a:ext>
            </a:extLst>
          </p:cNvPr>
          <p:cNvSpPr txBox="1"/>
          <p:nvPr/>
        </p:nvSpPr>
        <p:spPr>
          <a:xfrm>
            <a:off x="252066" y="886036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MBR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과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GPT</a:t>
            </a:r>
            <a:endParaRPr lang="ko-KR" altLang="en-US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FD9D-E814-47EE-BC6C-15CBD32D5786}"/>
              </a:ext>
            </a:extLst>
          </p:cNvPr>
          <p:cNvSpPr txBox="1"/>
          <p:nvPr/>
        </p:nvSpPr>
        <p:spPr>
          <a:xfrm>
            <a:off x="1288590" y="2007607"/>
            <a:ext cx="3661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MBR(master boot record)</a:t>
            </a:r>
            <a:endParaRPr lang="ko-KR" altLang="en-US" sz="2000" b="1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34540A-ED09-4600-ADA1-A4B340EB6B83}"/>
              </a:ext>
            </a:extLst>
          </p:cNvPr>
          <p:cNvSpPr txBox="1"/>
          <p:nvPr/>
        </p:nvSpPr>
        <p:spPr>
          <a:xfrm>
            <a:off x="7056184" y="2063201"/>
            <a:ext cx="348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GPT(GUID partition table)</a:t>
            </a:r>
            <a:endParaRPr lang="ko-KR" altLang="en-US" b="1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1DF35F-D31C-42F3-849D-BFC67245B2F3}"/>
              </a:ext>
            </a:extLst>
          </p:cNvPr>
          <p:cNvSpPr txBox="1"/>
          <p:nvPr/>
        </p:nvSpPr>
        <p:spPr>
          <a:xfrm>
            <a:off x="6443403" y="2432533"/>
            <a:ext cx="480741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현재에 와서는 창고의 크기가 너무 커지고 각각의 구역과 용도가 늘어나다 보니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MBR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만으로는 효과적인 기록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/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관리가 어려워졌다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이를 대체하여 새로운 방법으로 창고를 관리하고 더 많은 정보를 기록할 수 있는 규격이 필요해졌는데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MBR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이후 표준으로 사용되고 있는 새로운 양식이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GPT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디스크의 첫 부분에 기록되어 있는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MBR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과 다르게 마지막 부분에도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second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가 기록되어 있다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014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314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Windows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에서의 부팅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- 2</a:t>
            </a:r>
            <a:endParaRPr lang="ko-KR" altLang="en-US" sz="28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351693" y="1182798"/>
            <a:ext cx="8922936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54F822-FD3C-4A32-84FB-5B5B66FB063E}"/>
              </a:ext>
            </a:extLst>
          </p:cNvPr>
          <p:cNvSpPr txBox="1"/>
          <p:nvPr/>
        </p:nvSpPr>
        <p:spPr>
          <a:xfrm>
            <a:off x="252066" y="886036"/>
            <a:ext cx="9161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BIOS :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메인 보드에 내장된 펌웨어의 한 종류로서 전원이 공급되면 하드웨어를 초기화하고 검사하며 부팅을 시작한다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34540A-ED09-4600-ADA1-A4B340EB6B83}"/>
              </a:ext>
            </a:extLst>
          </p:cNvPr>
          <p:cNvSpPr txBox="1"/>
          <p:nvPr/>
        </p:nvSpPr>
        <p:spPr>
          <a:xfrm>
            <a:off x="5156038" y="1347702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BIOS </a:t>
            </a:r>
            <a:r>
              <a:rPr lang="ko-KR" altLang="en-US" b="1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부팅 순서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1DF35F-D31C-42F3-849D-BFC67245B2F3}"/>
              </a:ext>
            </a:extLst>
          </p:cNvPr>
          <p:cNvSpPr txBox="1"/>
          <p:nvPr/>
        </p:nvSpPr>
        <p:spPr>
          <a:xfrm>
            <a:off x="755569" y="1694504"/>
            <a:ext cx="1061585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1. BIOS</a:t>
            </a:r>
            <a:b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</a:b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전원을 켜면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BIOS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가 실행되어 하드웨어를 검사한 후 설정된 부팅 순서에 따라 장치를 확인한다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부팅 디스크의 첫 번째 섹터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(MBR)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를 불러온다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b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</a:br>
            <a:b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</a:b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2. MBR</a:t>
            </a:r>
            <a:b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</a:b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디스크의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MBR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 호출되면 코드 영역에 있는 부트 코드가 실행된다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MBR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파티션 테이블을 읽어 활성 파티션을 찾고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그 활성 파티션 내부의 부트 섹터를 읽게 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b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</a:br>
            <a:b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</a:b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3.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부트 섹터</a:t>
            </a:r>
            <a:b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</a:b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활성 파티션의 부트 섹터에서 지정된 부트 매니저를 실행시키는 코드가 작동한다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b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</a:br>
            <a:b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</a:b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4.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부트 매니저</a:t>
            </a:r>
            <a:b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</a:b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실질적으로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OS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를 로딩하는 프로그램이다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윈도우에서는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VISTA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이후 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BOOTMGR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를 사용하며 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BCD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파일을 이용하여 부팅 환경 설정을 저장한다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BOOTMGR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은 시스템 파티션의 최상위 경로에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BCD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파일은 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\boot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폴더에 위치한다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BOOTMGR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 실행되면 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winload.exe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를 불러오고 윈도우 부팅을 시작하게 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32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314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Windows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에서의 부팅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- 3</a:t>
            </a:r>
            <a:endParaRPr lang="ko-KR" altLang="en-US" sz="28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351693" y="1240854"/>
            <a:ext cx="7979507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54F822-FD3C-4A32-84FB-5B5B66FB063E}"/>
              </a:ext>
            </a:extLst>
          </p:cNvPr>
          <p:cNvSpPr txBox="1"/>
          <p:nvPr/>
        </p:nvSpPr>
        <p:spPr>
          <a:xfrm>
            <a:off x="295421" y="826389"/>
            <a:ext cx="815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UEFI : BIOS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를 대체하는 펌웨어 규격으로 새로운 하드웨어를 더 유연하게 지원하기 위해서 개발되었다</a:t>
            </a:r>
            <a:r>
              <a:rPr lang="en-US" altLang="ko-KR" sz="2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34540A-ED09-4600-ADA1-A4B340EB6B83}"/>
              </a:ext>
            </a:extLst>
          </p:cNvPr>
          <p:cNvSpPr txBox="1"/>
          <p:nvPr/>
        </p:nvSpPr>
        <p:spPr>
          <a:xfrm>
            <a:off x="5156038" y="1347702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UEFI </a:t>
            </a:r>
            <a:r>
              <a:rPr lang="ko-KR" altLang="en-US" b="1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부팅 순서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1DF35F-D31C-42F3-849D-BFC67245B2F3}"/>
              </a:ext>
            </a:extLst>
          </p:cNvPr>
          <p:cNvSpPr txBox="1"/>
          <p:nvPr/>
        </p:nvSpPr>
        <p:spPr>
          <a:xfrm>
            <a:off x="755569" y="1694504"/>
            <a:ext cx="1061585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 GPT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디스크로 부팅하려면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UEFI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가 필요하지만 반대로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UEFI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부팅에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GPT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디스크가 필요한 것은 아니다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컴퓨터가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EFI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펌웨어를 사용하기만 한다면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MBR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디스크와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GPT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디스크 모두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UEFI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부팅이 가능하다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 </a:t>
            </a:r>
            <a:b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</a:br>
            <a:b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</a:b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 </a:t>
            </a:r>
            <a:r>
              <a:rPr lang="ko-KR" altLang="en-US" dirty="0"/>
              <a:t> 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BIOS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와 다르게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MBR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및 부트 섹터를 거치지 않고 직접 디스크 내부의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.efi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파일을 읽어 부팅을 할 수 있다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b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</a:br>
            <a:b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</a:b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1. ESP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검색</a:t>
            </a:r>
            <a:b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</a:b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전원을 켜면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UEFI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펌웨어가 로드됩니다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UEFI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는 연결된 장치들을 검색하여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EFI System Partition (ESP)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을 찾게 됩니다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b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</a:br>
            <a:b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</a:b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2. EFI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 실행</a:t>
            </a:r>
            <a:b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</a:b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EFI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시스템 파티션은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efi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파일을 포함하고 있습니다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efi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파일은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UEFI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펌웨어가 직접 접근할 수 있는 작은 실행 파일이며 부팅 시에 부트 매니저로 사용됩니다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BIOS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에서 각각의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"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디스크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"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를 부팅 우선순위로 설정하는 것과는 달리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UEFI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에서는 이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efi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파일을 찾아 부팅 우선순위를 설정합니다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b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</a:br>
            <a:b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</a:b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EFI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시스템 파티션에는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EFI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폴더가 있으며 그 하위에 각각의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OS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에서 사용하는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efi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파일이 있습니다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윈도우의 경우 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\EFI\Microsoft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에서 찾을 수 있고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BCD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파일의 설정에 따라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C:\Windows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의 파일들을 읽게 되며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윈도우 로더 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Winload.efi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 를 실행하여 윈도우를 불러옵니다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311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2922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4.5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암묵적 스레딩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77226-99D5-49AB-A62B-E3DD389E79AB}"/>
              </a:ext>
            </a:extLst>
          </p:cNvPr>
          <p:cNvSpPr txBox="1"/>
          <p:nvPr/>
        </p:nvSpPr>
        <p:spPr>
          <a:xfrm>
            <a:off x="1440765" y="2235505"/>
            <a:ext cx="9287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1. </a:t>
            </a:r>
            <a:r>
              <a:rPr lang="ko-KR" altLang="en-US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스레드 풀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프로세스를 시작할 때 아예 일정한 수의 스레드들을 미리 풀로 만들어 두는 것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   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   </a:t>
            </a:r>
            <a:r>
              <a:rPr lang="ko-KR" altLang="en-US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장점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1.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새 스레드를 만들어 주는 것보다 기존 스레드로 서비스하는 것이 더 빠르다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           2.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스레드 개수에 제한을 둠으로써 많은 수의 스레드를 병렬 처리할 수 없는 시스템에 도움이 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           3.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태스크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작업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)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를 생성하는 방법을 태스크로부터 분리하면 태스크의 실행을 다르게 할 수 있다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351693" y="1255368"/>
            <a:ext cx="7604726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54F822-FD3C-4A32-84FB-5B5B66FB063E}"/>
              </a:ext>
            </a:extLst>
          </p:cNvPr>
          <p:cNvSpPr txBox="1"/>
          <p:nvPr/>
        </p:nvSpPr>
        <p:spPr>
          <a:xfrm>
            <a:off x="252066" y="886036"/>
            <a:ext cx="7704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스레딩의 생성과 관리 책임을 응용 개발자로부터 컴파일러와 실행시간 라이브러리에게 넘겨주는 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FD9D-E814-47EE-BC6C-15CBD32D5786}"/>
              </a:ext>
            </a:extLst>
          </p:cNvPr>
          <p:cNvSpPr txBox="1"/>
          <p:nvPr/>
        </p:nvSpPr>
        <p:spPr>
          <a:xfrm>
            <a:off x="3272150" y="1707079"/>
            <a:ext cx="5402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다중 스레드 프로그램을 설계하는 </a:t>
            </a:r>
            <a:r>
              <a:rPr lang="en-US" altLang="ko-KR" sz="2000" b="1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3</a:t>
            </a:r>
            <a:r>
              <a:rPr lang="ko-KR" altLang="en-US" sz="2000" b="1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가지 접근법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AFB90BA-9FBC-49D2-BDF4-D370382C2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98" y="4745641"/>
            <a:ext cx="4619423" cy="10739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34540A-ED09-4600-ADA1-A4B340EB6B83}"/>
              </a:ext>
            </a:extLst>
          </p:cNvPr>
          <p:cNvSpPr txBox="1"/>
          <p:nvPr/>
        </p:nvSpPr>
        <p:spPr>
          <a:xfrm>
            <a:off x="4250287" y="4247993"/>
            <a:ext cx="364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Windows API</a:t>
            </a:r>
            <a:r>
              <a:rPr lang="ko-KR" altLang="en-US" b="1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의 스레드 풀 함수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756D8E-B835-44EF-8DE4-B607419D9911}"/>
              </a:ext>
            </a:extLst>
          </p:cNvPr>
          <p:cNvSpPr txBox="1"/>
          <p:nvPr/>
        </p:nvSpPr>
        <p:spPr>
          <a:xfrm>
            <a:off x="6071912" y="4890820"/>
            <a:ext cx="5001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QueueUSerWorkItem</a:t>
            </a:r>
            <a:r>
              <a:rPr lang="en-US" altLang="ko-KR" b="1" u="sng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(&amp;PoolFunction, NULL, 0)</a:t>
            </a:r>
            <a:endParaRPr lang="ko-KR" altLang="en-US" b="1" u="sng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4BF23E04-B06D-46DD-A7AA-22648AECA84D}"/>
              </a:ext>
            </a:extLst>
          </p:cNvPr>
          <p:cNvCxnSpPr>
            <a:stCxn id="15" idx="1"/>
            <a:endCxn id="13" idx="2"/>
          </p:cNvCxnSpPr>
          <p:nvPr/>
        </p:nvCxnSpPr>
        <p:spPr>
          <a:xfrm rot="10800000" flipV="1">
            <a:off x="3054510" y="5075486"/>
            <a:ext cx="3017402" cy="744138"/>
          </a:xfrm>
          <a:prstGeom prst="curvedConnector4">
            <a:avLst>
              <a:gd name="adj1" fmla="val 11727"/>
              <a:gd name="adj2" fmla="val 13072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E857D4-38EF-456A-926F-74B370E26E22}"/>
              </a:ext>
            </a:extLst>
          </p:cNvPr>
          <p:cNvSpPr txBox="1"/>
          <p:nvPr/>
        </p:nvSpPr>
        <p:spPr>
          <a:xfrm>
            <a:off x="5167744" y="581962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419150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3539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4.5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암묵적 스레딩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- 2</a:t>
            </a:r>
            <a:endParaRPr lang="ko-KR" altLang="en-US" sz="28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77226-99D5-49AB-A62B-E3DD389E79AB}"/>
              </a:ext>
            </a:extLst>
          </p:cNvPr>
          <p:cNvSpPr txBox="1"/>
          <p:nvPr/>
        </p:nvSpPr>
        <p:spPr>
          <a:xfrm>
            <a:off x="1452489" y="1898008"/>
            <a:ext cx="9287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2. OpenMP</a:t>
            </a:r>
            <a:r>
              <a:rPr lang="ko-KR" altLang="en-US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C, C++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로 작성된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API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와 컴파일러 지시문의 집합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  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병렬로 실행할 수 있는 블록을 찾아 병렬 영역이라고 부르는데 개발자는 그곳에 컴파일러 지시문을 삽입한다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FD9D-E814-47EE-BC6C-15CBD32D5786}"/>
              </a:ext>
            </a:extLst>
          </p:cNvPr>
          <p:cNvSpPr txBox="1"/>
          <p:nvPr/>
        </p:nvSpPr>
        <p:spPr>
          <a:xfrm>
            <a:off x="3201812" y="1360829"/>
            <a:ext cx="5402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다중 스레드 프로그램을 설계하는 </a:t>
            </a:r>
            <a:r>
              <a:rPr lang="en-US" altLang="ko-KR" sz="2000" b="1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3</a:t>
            </a:r>
            <a:r>
              <a:rPr lang="ko-KR" altLang="en-US" sz="2000" b="1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가지 접근법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D1E3FD1-3437-4F5F-8084-FD10166BBBBA}"/>
              </a:ext>
            </a:extLst>
          </p:cNvPr>
          <p:cNvGrpSpPr/>
          <p:nvPr/>
        </p:nvGrpSpPr>
        <p:grpSpPr>
          <a:xfrm>
            <a:off x="1862795" y="3386474"/>
            <a:ext cx="3567333" cy="3190170"/>
            <a:chOff x="1440764" y="3224196"/>
            <a:chExt cx="3567333" cy="3190170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48DD2C2-326E-4572-8AD5-7E682658D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0764" y="3224196"/>
              <a:ext cx="3567333" cy="3190170"/>
            </a:xfrm>
            <a:prstGeom prst="rect">
              <a:avLst/>
            </a:prstGeom>
          </p:spPr>
        </p:pic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0A45352-A22E-4529-97E3-4F641E2D406F}"/>
                </a:ext>
              </a:extLst>
            </p:cNvPr>
            <p:cNvCxnSpPr>
              <a:cxnSpLocks/>
            </p:cNvCxnSpPr>
            <p:nvPr/>
          </p:nvCxnSpPr>
          <p:spPr>
            <a:xfrm>
              <a:off x="1744394" y="4765179"/>
              <a:ext cx="165998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9A4F3D5B-A01A-401E-9E1F-EFE23D6FE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553" y="4223001"/>
            <a:ext cx="5209101" cy="95500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524F3F7-D315-4928-B545-4526B77C5891}"/>
              </a:ext>
            </a:extLst>
          </p:cNvPr>
          <p:cNvSpPr/>
          <p:nvPr/>
        </p:nvSpPr>
        <p:spPr>
          <a:xfrm>
            <a:off x="9173496" y="4221080"/>
            <a:ext cx="2181158" cy="901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71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3539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4.5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암묵적 스레딩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- 3</a:t>
            </a:r>
            <a:endParaRPr lang="ko-KR" altLang="en-US" sz="28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77226-99D5-49AB-A62B-E3DD389E79AB}"/>
              </a:ext>
            </a:extLst>
          </p:cNvPr>
          <p:cNvSpPr txBox="1"/>
          <p:nvPr/>
        </p:nvSpPr>
        <p:spPr>
          <a:xfrm>
            <a:off x="1452488" y="1842416"/>
            <a:ext cx="96047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3. Grand Central Dispatch</a:t>
            </a:r>
            <a:r>
              <a:rPr lang="ko-KR" altLang="en-US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Mac OS X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와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iOS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운영체제를 위한 기술이다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C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와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C++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언어에서 블록이라는 것을 식별하는데 블록이란 독립적으로 실행될 수 있는 작업의 단위이다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블록을 디스패치 큐에 넣어서 실행될 수 있도록 스케줄 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직렬과 병행 두가지 유형을 사용한다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직렬 큐에 넣어진 블록은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FIFO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순서대로 제거되는데 다른 블록이 제거되기 전에 반드시 실행을 완료해야 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[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각 프로세스는 각자 직렬 큐를 가지는데 이를 메인 큐 라고 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.]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병행 큐에 넣어진 큐는 여러 블록이 동시에 제거될 수 있고 동시에 실행되는 것도 가능하다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[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시스템 전반적으로 낮은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디폴트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높은 우선순위의 병행 큐가 존재한다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.]</a:t>
            </a: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FD9D-E814-47EE-BC6C-15CBD32D5786}"/>
              </a:ext>
            </a:extLst>
          </p:cNvPr>
          <p:cNvSpPr txBox="1"/>
          <p:nvPr/>
        </p:nvSpPr>
        <p:spPr>
          <a:xfrm>
            <a:off x="3201812" y="1360829"/>
            <a:ext cx="5402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다중 스레드 프로그램을 설계하는 </a:t>
            </a:r>
            <a:r>
              <a:rPr lang="en-US" altLang="ko-KR" sz="2000" b="1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3</a:t>
            </a:r>
            <a:r>
              <a:rPr lang="ko-KR" altLang="en-US" sz="2000" b="1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가지 접근법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B8E54F-3C73-4C87-9A70-650C96138D34}"/>
              </a:ext>
            </a:extLst>
          </p:cNvPr>
          <p:cNvGrpSpPr/>
          <p:nvPr/>
        </p:nvGrpSpPr>
        <p:grpSpPr>
          <a:xfrm>
            <a:off x="1798897" y="4646658"/>
            <a:ext cx="8911898" cy="1582032"/>
            <a:chOff x="2065297" y="4047550"/>
            <a:chExt cx="8911898" cy="15820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9A4EAB7-4248-4F1A-B79E-F3491242EA88}"/>
                </a:ext>
              </a:extLst>
            </p:cNvPr>
            <p:cNvSpPr txBox="1"/>
            <p:nvPr/>
          </p:nvSpPr>
          <p:spPr>
            <a:xfrm>
              <a:off x="2065297" y="4429253"/>
              <a:ext cx="64019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Dispatch queue t queue = dispatch get global queue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(DISPATCH QUEUE PRIORITY DEFAULT, 0);</a:t>
              </a:r>
            </a:p>
            <a:p>
              <a:endParaRPr lang="en-US" altLang="ko-KR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dispatch async(queue, ^{ printf(“I am a block.”); });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9" name="연결선: 구부러짐 8">
              <a:extLst>
                <a:ext uri="{FF2B5EF4-FFF2-40B4-BE49-F238E27FC236}">
                  <a16:creationId xmlns:a16="http://schemas.microsoft.com/office/drawing/2014/main" id="{7D3CA487-9205-4488-9EA7-D480B20159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8779" y="4262511"/>
              <a:ext cx="908243" cy="751136"/>
            </a:xfrm>
            <a:prstGeom prst="curvedConnector3">
              <a:avLst>
                <a:gd name="adj1" fmla="val 50001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299D6D-4640-4874-AB51-340E339511C1}"/>
                </a:ext>
              </a:extLst>
            </p:cNvPr>
            <p:cNvSpPr txBox="1"/>
            <p:nvPr/>
          </p:nvSpPr>
          <p:spPr>
            <a:xfrm>
              <a:off x="8707022" y="4047550"/>
              <a:ext cx="22701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디폴트 우선순위 병행 큐를 </a:t>
              </a:r>
              <a:endPara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r>
                <a:rPr lang="ko-KR" altLang="en-US" sz="16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획득하고 큐에 블록을 넣는 </a:t>
              </a:r>
              <a:endPara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r>
                <a:rPr lang="ko-KR" altLang="en-US" sz="16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작업</a:t>
              </a:r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6303334-9260-4F94-A3B2-570C4531F1D2}"/>
              </a:ext>
            </a:extLst>
          </p:cNvPr>
          <p:cNvCxnSpPr>
            <a:cxnSpLocks/>
          </p:cNvCxnSpPr>
          <p:nvPr/>
        </p:nvCxnSpPr>
        <p:spPr>
          <a:xfrm>
            <a:off x="4409768" y="6184446"/>
            <a:ext cx="330363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68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357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4.6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스레드와 관련된 문제들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77226-99D5-49AB-A62B-E3DD389E79AB}"/>
              </a:ext>
            </a:extLst>
          </p:cNvPr>
          <p:cNvSpPr txBox="1"/>
          <p:nvPr/>
        </p:nvSpPr>
        <p:spPr>
          <a:xfrm>
            <a:off x="762585" y="2134847"/>
            <a:ext cx="1068558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한 스레드가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fork()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를 호출 했을 때 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algn="ctr"/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     [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새로운 프로세스는 모든 스레드를 복제하기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vs fork()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를 호출한 스레드만 복제하기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]</a:t>
            </a: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한 스레드가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exec()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시스템 호출을 부르면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exec()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의 매개변수로 지정된 프로그램이 모든 스레드를 포함한 전체 프로세스를 대체시킨다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 flipV="1">
            <a:off x="351693" y="1224590"/>
            <a:ext cx="2364061" cy="3077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54F822-FD3C-4A32-84FB-5B5B66FB063E}"/>
              </a:ext>
            </a:extLst>
          </p:cNvPr>
          <p:cNvSpPr txBox="1"/>
          <p:nvPr/>
        </p:nvSpPr>
        <p:spPr>
          <a:xfrm>
            <a:off x="252066" y="886036"/>
            <a:ext cx="2463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Fork()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및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Exec()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시스템 호출</a:t>
            </a:r>
          </a:p>
        </p:txBody>
      </p:sp>
    </p:spTree>
    <p:extLst>
      <p:ext uri="{BB962C8B-B14F-4D97-AF65-F5344CB8AC3E}">
        <p14:creationId xmlns:p14="http://schemas.microsoft.com/office/powerpoint/2010/main" val="396163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4.6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스레드와 관련된 문제들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-2</a:t>
            </a:r>
            <a:endParaRPr lang="ko-KR" altLang="en-US" sz="28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52066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77226-99D5-49AB-A62B-E3DD389E79AB}"/>
              </a:ext>
            </a:extLst>
          </p:cNvPr>
          <p:cNvSpPr txBox="1"/>
          <p:nvPr/>
        </p:nvSpPr>
        <p:spPr>
          <a:xfrm>
            <a:off x="1284704" y="1954661"/>
            <a:ext cx="4016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신호는 특정 사건이 일어나야 생성된다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생성된 신호가 프로세스에게 전달된다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신호가 전달되면 반드시 처리되어야 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351693" y="1224590"/>
            <a:ext cx="81600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54F822-FD3C-4A32-84FB-5B5B66FB063E}"/>
              </a:ext>
            </a:extLst>
          </p:cNvPr>
          <p:cNvSpPr txBox="1"/>
          <p:nvPr/>
        </p:nvSpPr>
        <p:spPr>
          <a:xfrm>
            <a:off x="252066" y="886036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신호 처리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7655D-BBAC-46D9-91D3-36EF5B085BEA}"/>
              </a:ext>
            </a:extLst>
          </p:cNvPr>
          <p:cNvSpPr txBox="1"/>
          <p:nvPr/>
        </p:nvSpPr>
        <p:spPr>
          <a:xfrm>
            <a:off x="1284704" y="1496611"/>
            <a:ext cx="3780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동기</a:t>
            </a:r>
            <a:r>
              <a:rPr lang="en-US" altLang="ko-KR" sz="20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/</a:t>
            </a:r>
            <a:r>
              <a:rPr lang="ko-KR" altLang="en-US" sz="20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비동기식으로 전달되는 신호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6FCDCB-8A76-4EC7-BB48-4A0DEDF1EB68}"/>
              </a:ext>
            </a:extLst>
          </p:cNvPr>
          <p:cNvSpPr txBox="1"/>
          <p:nvPr/>
        </p:nvSpPr>
        <p:spPr>
          <a:xfrm>
            <a:off x="6300827" y="1455795"/>
            <a:ext cx="388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신호는 처리기에 의해 처리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0BC6A5-766D-4424-AF12-BB0CC4AF8E48}"/>
              </a:ext>
            </a:extLst>
          </p:cNvPr>
          <p:cNvSpPr txBox="1"/>
          <p:nvPr/>
        </p:nvSpPr>
        <p:spPr>
          <a:xfrm>
            <a:off x="6251014" y="1815434"/>
            <a:ext cx="4161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디폴트 신호 처리기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–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커널이 실행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(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사용자 정의 신호 처리기에 의해 대체가능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)</a:t>
            </a:r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6DF7-1A88-43A7-802D-E4D705D4F700}"/>
              </a:ext>
            </a:extLst>
          </p:cNvPr>
          <p:cNvSpPr txBox="1"/>
          <p:nvPr/>
        </p:nvSpPr>
        <p:spPr>
          <a:xfrm>
            <a:off x="1301797" y="328795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다중 스레드 프로그램에서의 신호 처리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35A3DB-6CBD-4B8C-BA40-3EA547A757E0}"/>
              </a:ext>
            </a:extLst>
          </p:cNvPr>
          <p:cNvSpPr txBox="1"/>
          <p:nvPr/>
        </p:nvSpPr>
        <p:spPr>
          <a:xfrm>
            <a:off x="1284704" y="3712172"/>
            <a:ext cx="4738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신호가 적용될 스레드에게 전달한다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모든 스레드에게 전달한다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몇몇 스레드들에게만 선택적으로 전달한다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특정 스레드가 모든 신호를 전달받도록 지정한다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41B703-9D9C-4536-B7DB-CA810B0D46D0}"/>
              </a:ext>
            </a:extLst>
          </p:cNvPr>
          <p:cNvSpPr txBox="1"/>
          <p:nvPr/>
        </p:nvSpPr>
        <p:spPr>
          <a:xfrm>
            <a:off x="6406230" y="3742121"/>
            <a:ext cx="3467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Kill(pid_t pid, int signal);</a:t>
            </a:r>
          </a:p>
          <a:p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특정 신호가 전달될 프로세스를 지정한다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CEC5AA-3C25-4354-AD15-66C71EE38A38}"/>
              </a:ext>
            </a:extLst>
          </p:cNvPr>
          <p:cNvSpPr txBox="1"/>
          <p:nvPr/>
        </p:nvSpPr>
        <p:spPr>
          <a:xfrm>
            <a:off x="6406230" y="3287956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UNIX</a:t>
            </a:r>
            <a:r>
              <a:rPr lang="ko-KR" altLang="en-US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의</a:t>
            </a:r>
            <a: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 </a:t>
            </a:r>
            <a:r>
              <a:rPr lang="ko-KR" altLang="en-US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신호 전달 함수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F2B58-4A99-46E8-BE06-ACDE1CEF5E7C}"/>
              </a:ext>
            </a:extLst>
          </p:cNvPr>
          <p:cNvSpPr txBox="1"/>
          <p:nvPr/>
        </p:nvSpPr>
        <p:spPr>
          <a:xfrm>
            <a:off x="6300827" y="4886918"/>
            <a:ext cx="456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Windows</a:t>
            </a:r>
            <a:r>
              <a:rPr lang="ko-KR" altLang="en-US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의 비동기식 프로시저 호출</a:t>
            </a:r>
            <a: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(APC)</a:t>
            </a:r>
            <a:endParaRPr lang="ko-KR" altLang="en-US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B70EF2-AA5F-401E-8F97-986B97B3CB53}"/>
              </a:ext>
            </a:extLst>
          </p:cNvPr>
          <p:cNvSpPr txBox="1"/>
          <p:nvPr/>
        </p:nvSpPr>
        <p:spPr>
          <a:xfrm>
            <a:off x="6341045" y="5256250"/>
            <a:ext cx="45662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사용자 스레드들이 특정 사건의 발생을 전달받았을 때 호출될 함수를 지정할 수 있게 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UNIX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와 달리 프로세스가 아닌 특정 스레드에게 전달됨</a:t>
            </a:r>
          </a:p>
        </p:txBody>
      </p:sp>
    </p:spTree>
    <p:extLst>
      <p:ext uri="{BB962C8B-B14F-4D97-AF65-F5344CB8AC3E}">
        <p14:creationId xmlns:p14="http://schemas.microsoft.com/office/powerpoint/2010/main" val="355788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1430</Words>
  <Application>Microsoft Office PowerPoint</Application>
  <PresentationFormat>와이드스크린</PresentationFormat>
  <Paragraphs>201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D2Coding</vt:lpstr>
      <vt:lpstr>Sandoll 마들렌</vt:lpstr>
      <vt:lpstr>Sandoll 북 01 Light</vt:lpstr>
      <vt:lpstr>경기천년제목 Bold</vt:lpstr>
      <vt:lpstr>맑은 고딕</vt:lpstr>
      <vt:lpstr>Arial</vt:lpstr>
      <vt:lpstr>Office 테마</vt:lpstr>
      <vt:lpstr>운영체제  안홍범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  안홍범</dc:title>
  <dc:creator>anhongbeom</dc:creator>
  <cp:lastModifiedBy>anhongbeom</cp:lastModifiedBy>
  <cp:revision>46</cp:revision>
  <dcterms:created xsi:type="dcterms:W3CDTF">2018-12-27T12:23:00Z</dcterms:created>
  <dcterms:modified xsi:type="dcterms:W3CDTF">2019-01-04T07:33:35Z</dcterms:modified>
</cp:coreProperties>
</file>