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7" r:id="rId3"/>
    <p:sldId id="279" r:id="rId4"/>
    <p:sldId id="278" r:id="rId5"/>
    <p:sldId id="297" r:id="rId6"/>
    <p:sldId id="298" r:id="rId7"/>
    <p:sldId id="260" r:id="rId8"/>
    <p:sldId id="271" r:id="rId9"/>
    <p:sldId id="263" r:id="rId10"/>
    <p:sldId id="272" r:id="rId11"/>
    <p:sldId id="273" r:id="rId12"/>
    <p:sldId id="274" r:id="rId13"/>
    <p:sldId id="275" r:id="rId14"/>
    <p:sldId id="27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7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800000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88993" autoAdjust="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DD10-1288-414B-B2E8-1E523BD7EB99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3B44-8575-4404-9F7C-179C6F11A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기차의 교차로 접근 문제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3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28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63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85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07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02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1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95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3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기차의 교차로 접근 문제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38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3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62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06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00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18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57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97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26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7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7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기차의 교차로 접근 문제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59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3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기차의 교차로 접근 문제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6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기차의 교차로 접근 문제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0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기차의 교차로 접근 문제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1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개의 </a:t>
            </a:r>
            <a:r>
              <a:rPr lang="en-US" altLang="ko-KR" dirty="0"/>
              <a:t>CD  RW</a:t>
            </a:r>
            <a:r>
              <a:rPr lang="ko-KR" altLang="en-US" dirty="0"/>
              <a:t>드라이브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0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사이클이 없다면 교착상태가 아니지만 사이클이 있다면 교착 상태일 수도 있고 아닐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예방 혹은 회피 알고리즘을 사용하지 않으면 시스템은 교착 상태가 발생했는지 결정하기 위해 시스템의 상태를 조사하는 알고리즘과 교착상태로부터 복구하기 위한 알고리즘을 제공할 수 있다</a:t>
            </a:r>
            <a:r>
              <a:rPr lang="en-US" altLang="ko-KR" dirty="0"/>
              <a:t>. -&gt; 7.6, 7.7</a:t>
            </a:r>
            <a:r>
              <a:rPr lang="ko-KR" altLang="en-US" dirty="0"/>
              <a:t>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1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BD01-5BAA-4748-B866-78584B5E0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08DE3-7FB4-4B66-9E14-2C4DD7FE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8BE41-B766-468C-8368-D7DC4DC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AAAB-C137-4352-AB3B-A5456FA1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2A977-67FA-48A4-9F5D-9F37FCCF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2BFE4-30AD-4124-8B48-7F3FC74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11758-35B8-4820-AE74-ED65C810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29F7-9694-4D39-B27E-89A364E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D0BA7-9E25-4468-84B5-5AB30C7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F661-29BF-43F0-9C96-0F148E51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9A9CC-09D5-4DE7-8A22-61A3BDB3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D3A6C-E230-4A02-B433-C63F0756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E174-2B12-4A3A-B0F8-A5841BA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412E-F3A5-451E-B876-FB6483B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53259-0A95-45A5-936D-7F575ED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CCBA-D56D-4D20-8A72-1427B32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22F6-4A93-40F3-9BB1-AC37CDD9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5255-417D-4790-A946-B93ECAC4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1CC74-C5C3-44B6-BF53-ADD204AA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3F66B-804C-4184-8B53-C01893DC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20C7-674C-472A-8E39-BA34C32E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F2648-4F7E-4202-8888-8A51580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4307-C1E8-4797-AD52-96536B8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61236-1F8C-4C8E-A4EB-CC03BCD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CD43D-5BCD-488F-B05E-F6894F0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9A787-2759-42D0-B9BF-21DB21A3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529E4-C619-43E0-B73A-652F3431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45EA1-E986-4CE3-87B6-51EEC0F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49D7-9404-427B-89ED-7AE6A88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2974-1F67-4DFC-9807-6708400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F9335-B12D-4280-9916-5A3322B6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6BAB-2271-4C74-9BC4-22EB28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07ED4-747A-4CBA-8655-A573265D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ED48-16A0-4CBD-B607-F4958A7C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07C57-139B-4307-BBF4-DC0E99407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5DD51-781E-47BE-B747-1E13F275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E5ED1-B657-4251-89E9-0190554A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F05E0-E6B0-48D7-AB21-3098A1D0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453EA-9FE2-4E39-BF08-FA2F2E06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CF400-EF60-406C-9F5E-5CC218D5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FDB07-A5F8-4BDE-AA45-6194E905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CFF1A-CF7D-4219-87A0-E3D00D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62E59-87C4-4D1C-B698-80DFF76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C180-0AB1-4B9B-AEA7-C751068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6AB50-C0F9-4E1A-8D92-0DBBF17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1163C-A495-41C9-A0A2-8F519B7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56F10-352F-4447-A2B2-9EAF4FD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0B9C-EFA5-47D5-BCD5-952305E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15E9-34BD-4238-B560-A6402722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1FF94-8FC8-4F41-890C-3FA57A42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7B5D4-A01F-4C33-B587-C1F156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1D5C-C7D6-4DC9-97B8-BBCE3AF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A44B3-EBA0-4F15-A22F-1C074B2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FCE1E-B2C6-4E0D-BA1A-941DFF91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FA64-913C-4DAC-BF79-02AF2FFA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08BF-2B38-42B8-9A1F-1B4613F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2EFBB-8595-4D8C-B5C2-AF00DEB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77B1A-A497-4285-B5CE-0E9E3E71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DF513-6139-4D3B-BF5C-F82268E5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0F576-CA71-494B-BF75-E3B0573C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B2CBC-2D0E-4E72-B1B7-63E76048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729B-79C1-46AE-97C9-645B9D7EFC3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2D5-176B-4D6B-A1B3-452F3CF2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E4E5-5221-41AF-B2AA-E98F35E1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chemeClr val="accent6">
                <a:lumMod val="75000"/>
              </a:schemeClr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r>
              <a:rPr lang="ko-KR" altLang="en-US" sz="3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안홍범</a:t>
            </a: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690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처리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896127" y="1897421"/>
            <a:ext cx="899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시스템이 결코 교착상태가 되지 않도록 보장하기 위하여 교착상태를 예방하거나 회피하는 프로토콜을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시스템이 교착상태가 되도록 허용한 다음에 회복시키는 방법이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문제를 무시하고</a:t>
            </a:r>
            <a:r>
              <a:rPr lang="en-US" altLang="ko-KR" sz="1600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교착상태가 시스템에서 결코 발생하지 않는 척 한다</a:t>
            </a:r>
            <a:r>
              <a:rPr lang="en-US" altLang="ko-KR" sz="1600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sz="1600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교착상태는 드물게 발생함</a:t>
            </a:r>
            <a:r>
              <a:rPr lang="en-US" altLang="ko-KR" sz="1600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u="sng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7655D-BBAC-46D9-91D3-36EF5B085BEA}"/>
              </a:ext>
            </a:extLst>
          </p:cNvPr>
          <p:cNvSpPr txBox="1"/>
          <p:nvPr/>
        </p:nvSpPr>
        <p:spPr>
          <a:xfrm>
            <a:off x="4151397" y="1381197"/>
            <a:ext cx="388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원칙적인 교착 상태 문제 처리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A0224-D19E-4F9C-9C3C-A6CD644F2D76}"/>
              </a:ext>
            </a:extLst>
          </p:cNvPr>
          <p:cNvSpPr txBox="1"/>
          <p:nvPr/>
        </p:nvSpPr>
        <p:spPr>
          <a:xfrm>
            <a:off x="1453758" y="3858799"/>
            <a:ext cx="3942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- 7.2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절에서 언급한 필요조건 들 중 적어도 하나가 성립하지 않도록 보장하는 방법인데 자원이 어떻게 요청될 수 있는 지를 제한함으로써 교착상태를 예방한다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7.4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06C6E-7AC0-4B71-8B81-C150987A2FDF}"/>
              </a:ext>
            </a:extLst>
          </p:cNvPr>
          <p:cNvSpPr txBox="1"/>
          <p:nvPr/>
        </p:nvSpPr>
        <p:spPr>
          <a:xfrm>
            <a:off x="2634971" y="3458688"/>
            <a:ext cx="181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예방</a:t>
            </a:r>
            <a:endParaRPr lang="ko-KR" altLang="en-US" sz="20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A06FD-C117-4221-A2D4-13BE4488000C}"/>
              </a:ext>
            </a:extLst>
          </p:cNvPr>
          <p:cNvSpPr txBox="1"/>
          <p:nvPr/>
        </p:nvSpPr>
        <p:spPr>
          <a:xfrm>
            <a:off x="6577721" y="3821263"/>
            <a:ext cx="3942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요구하고 사용할 자원에 대한 부가적인 정보를 미리 제공할 것을 요구한다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운영체제는 이를 통해 프로세스가 기다려야 할 지 않을 지를 결정할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7.5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E3958-A8E5-43EE-B1CA-4BC0B82AA5FE}"/>
              </a:ext>
            </a:extLst>
          </p:cNvPr>
          <p:cNvSpPr txBox="1"/>
          <p:nvPr/>
        </p:nvSpPr>
        <p:spPr>
          <a:xfrm>
            <a:off x="7758934" y="3421152"/>
            <a:ext cx="181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회피</a:t>
            </a:r>
          </a:p>
        </p:txBody>
      </p:sp>
    </p:spTree>
    <p:extLst>
      <p:ext uri="{BB962C8B-B14F-4D97-AF65-F5344CB8AC3E}">
        <p14:creationId xmlns:p14="http://schemas.microsoft.com/office/powerpoint/2010/main" val="341639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예방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991606" y="2691835"/>
            <a:ext cx="1020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상호 배제 조건은 성립되어야 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하나의 자원은 공유가 불가능한 자원이어야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반면에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공유 가능한 자원들은 배타적인 접근을 요구하지 않아서 교착상태와 관련이 없다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ex)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읽기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전용 파일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일반적으로 상호 배제 조건을 거부함으로써 교착상태를 예방하는 것은 불가능하다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7655D-BBAC-46D9-91D3-36EF5B085BEA}"/>
              </a:ext>
            </a:extLst>
          </p:cNvPr>
          <p:cNvSpPr txBox="1"/>
          <p:nvPr/>
        </p:nvSpPr>
        <p:spPr>
          <a:xfrm>
            <a:off x="5386510" y="213537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상호 배제</a:t>
            </a:r>
          </a:p>
        </p:txBody>
      </p:sp>
    </p:spTree>
    <p:extLst>
      <p:ext uri="{BB962C8B-B14F-4D97-AF65-F5344CB8AC3E}">
        <p14:creationId xmlns:p14="http://schemas.microsoft.com/office/powerpoint/2010/main" val="397827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예방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002935" y="1822239"/>
            <a:ext cx="10208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자원을 요청할 때는 다른 자원들을 점유하지 않을 것을 우리가 보장해야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프로세스가 실행되기 전에 자신의 모든 자원을 요청하고 할당 받을 것을 요구한다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자원을 전혀 갖고 있지 않을 때만 자원을 요청할 수 있도록 허용한다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추가의 자원을 요청하려면 자신에게 할당된 모든 자원을 반드시 먼저 방출해야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ex ) DVD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드라이브에서 디스크 파일로 자료를 복사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 파일 정렬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프린터에 결과를 인쇄하는 프로세스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7655D-BBAC-46D9-91D3-36EF5B085BEA}"/>
              </a:ext>
            </a:extLst>
          </p:cNvPr>
          <p:cNvSpPr txBox="1"/>
          <p:nvPr/>
        </p:nvSpPr>
        <p:spPr>
          <a:xfrm>
            <a:off x="5110901" y="1265778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점유하며 대기</a:t>
            </a:r>
            <a:endParaRPr lang="ko-KR" altLang="en-US" sz="2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B63BE-1486-4546-933C-941587C59954}"/>
              </a:ext>
            </a:extLst>
          </p:cNvPr>
          <p:cNvSpPr txBox="1"/>
          <p:nvPr/>
        </p:nvSpPr>
        <p:spPr>
          <a:xfrm>
            <a:off x="1537701" y="4172610"/>
            <a:ext cx="91165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▲ 위 프로토콜들의 단점</a:t>
            </a:r>
            <a:endParaRPr lang="en-US" altLang="ko-KR" sz="20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pPr algn="ctr"/>
            <a:endParaRPr lang="en-US" altLang="ko-KR" sz="20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많은 자원들이 할당된 후 오랜 동안 사용되지 않기 때문에 자원의 이용도가 낮을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-&gt;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디스크에 자료가 남아 있을 것이라는 것에 대한 확신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기아 상태가 가능하다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자주 쓰이는 자원들을 여러 개 필요로 하는 프로세스는 자신이 필요한 자원 중에서 최소한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하나가 항상 다른 프로세스에게 할당되어 있기 때문에 무한정 대기해야 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3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예방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- 3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002933" y="1865102"/>
            <a:ext cx="10405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이미 할당된 자원이 선점되지 않아야 한다는 것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조건이 성립 되지 않아야 함 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어떤 자원을 점유하고 있는 프로세스가 즉시 할당 할 수 없는 자원을 요청하면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현재 점유하고 있는 모든 자원들이 선점된다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선점된 자원들은 그 프로세스가 기다리고 있는 자원들의 리스트에 추가된다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프로세스는 자신이 요청하고 있는 새로운 자원은 물론 이미 점유하였던 옛 자원들을 다시 획득 할 수 있을 때에만 다시 시작된다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 프로세스가 어떤 자원들을 요청하면 우리는 이들이 사용 가능한지를 검사한다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만약 사용 가능하다면 이들을 할     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        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당하고 이들이 사용 불가능하면 그 자원들이 추가의 자원을 위해 대기하고 있는 어떤 다른 프로세스에 할당되어 있는지를 검사한다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만약 그렇다면 대기 중인 프로세스로부터 원하는 자원을 선점해 이들을 요청하는 프로세스에게 할당한다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대기하는 동안 프로세스의 자원들 중 일부는 다른 프로세스가 이들을 요청하는 경우에만 선점될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프로토콜은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레지스터나 메모리 공간처럼 그 상태가 쉽게 저장되고 후에 복원될 수 있는 자원에 종종 적용된다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7655D-BBAC-46D9-91D3-36EF5B085BEA}"/>
              </a:ext>
            </a:extLst>
          </p:cNvPr>
          <p:cNvSpPr txBox="1"/>
          <p:nvPr/>
        </p:nvSpPr>
        <p:spPr>
          <a:xfrm>
            <a:off x="5584588" y="1293384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비선점</a:t>
            </a:r>
            <a:endParaRPr lang="ko-KR" altLang="en-US" sz="2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69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예방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- 4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991604" y="1474489"/>
            <a:ext cx="1020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모든 자원 타입들에게 전체적인 순서를 부여하여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프로세스가 열거된 순서대로 오름차순으로 자원을 요청하도록 요구한다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자원 타입의 인스턴스를 요청 할 때마다 요청한 자원 타입 인스턴스보다 높은 순서의 자원을 방출하도록 요구하는 방법이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7655D-BBAC-46D9-91D3-36EF5B085BEA}"/>
              </a:ext>
            </a:extLst>
          </p:cNvPr>
          <p:cNvSpPr txBox="1"/>
          <p:nvPr/>
        </p:nvSpPr>
        <p:spPr>
          <a:xfrm>
            <a:off x="5386509" y="975566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순환 대기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287802-E08A-4FD3-A4A0-60288CD0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28" y="2790434"/>
            <a:ext cx="2591155" cy="32370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A7648F-6402-472B-973C-016E988D3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430" y="3014504"/>
            <a:ext cx="4657725" cy="260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E2841-BBDF-4FA5-83C3-507FF64136BB}"/>
              </a:ext>
            </a:extLst>
          </p:cNvPr>
          <p:cNvSpPr txBox="1"/>
          <p:nvPr/>
        </p:nvSpPr>
        <p:spPr>
          <a:xfrm>
            <a:off x="2285339" y="6028467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상태의 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AAB2D-92DC-4BE2-A127-8BC81DE0E2FA}"/>
              </a:ext>
            </a:extLst>
          </p:cNvPr>
          <p:cNvSpPr txBox="1"/>
          <p:nvPr/>
        </p:nvSpPr>
        <p:spPr>
          <a:xfrm>
            <a:off x="7301427" y="5948194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락킹 순서에 의한 교착 상태의 예</a:t>
            </a:r>
          </a:p>
        </p:txBody>
      </p:sp>
    </p:spTree>
    <p:extLst>
      <p:ext uri="{BB962C8B-B14F-4D97-AF65-F5344CB8AC3E}">
        <p14:creationId xmlns:p14="http://schemas.microsoft.com/office/powerpoint/2010/main" val="153763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회피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991606" y="2548319"/>
            <a:ext cx="10208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 예방 알고리즘은 요청 방법에 제한을 두어 교착 상태를 예방하였다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장치의 이용률이 저하되고 시스템 처리율이 감소한다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자원이 어떻게 요청될 지에 대한 추가 정보를 제공하도록 요구함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시스템은 현재 요청이 충족될 수 있는지 또는 반드시 대기해야 할 것인지를 결정하기위해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현재 가용 자원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현재 각 프로세스에 할당된 자원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그리고 각 프로세스가 앞으로 요청하거나 방출할 자원을 고려해야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가장 단순하고 제일 유용한 모델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프로세스가 요청할 각 타입의 자원의 최대 수 를 선언하도록 요구함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61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안전 상태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957629" y="1173445"/>
            <a:ext cx="1020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시스템이 어떤 순서로든 프로세스들이 요청하는 모든 자원을 교착상태를 일으키지 않고 차례로 모두 할당해 줄 수 있는 상태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1026" name="Picture 2" descr="https://t1.daumcdn.net/cfile/tistory/2329FC4C56EA27E12F">
            <a:extLst>
              <a:ext uri="{FF2B5EF4-FFF2-40B4-BE49-F238E27FC236}">
                <a16:creationId xmlns:a16="http://schemas.microsoft.com/office/drawing/2014/main" id="{14A8C759-54C3-4ABC-A426-A786FA56A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96" y="2737344"/>
            <a:ext cx="3970285" cy="23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6E29C3-84B4-4E4A-9AB7-7B90C48CB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03" y="2286533"/>
            <a:ext cx="3976234" cy="3291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BD58E-0DE6-4A8F-88D4-4579F6C769AA}"/>
              </a:ext>
            </a:extLst>
          </p:cNvPr>
          <p:cNvSpPr txBox="1"/>
          <p:nvPr/>
        </p:nvSpPr>
        <p:spPr>
          <a:xfrm>
            <a:off x="4879360" y="6044324"/>
            <a:ext cx="699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T1</a:t>
            </a:r>
            <a:r>
              <a:rPr lang="ko-KR" altLang="en-US" dirty="0"/>
              <a:t>에서 </a:t>
            </a:r>
            <a:r>
              <a:rPr lang="en-US" altLang="ko-KR" dirty="0"/>
              <a:t>P2</a:t>
            </a:r>
            <a:r>
              <a:rPr lang="ko-KR" altLang="en-US" dirty="0"/>
              <a:t>가 테이프 한 개를 추가로 요청하여 그것을 주었다면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39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자원 할당 그래프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957629" y="1173445"/>
            <a:ext cx="1020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타입마다 단지 하나의 인스턴스를 갖는 자원 할당 시스템을 가지고 있다면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7.2.2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절에서 정의한 자원 할당 그래프의 변형을 사용할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예약 간선 도입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6C12F-90F8-4F31-8690-88CD85AD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56" y="2188644"/>
            <a:ext cx="3768122" cy="3451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5975B-E860-4CF3-B1F9-79326CE001CA}"/>
              </a:ext>
            </a:extLst>
          </p:cNvPr>
          <p:cNvSpPr txBox="1"/>
          <p:nvPr/>
        </p:nvSpPr>
        <p:spPr>
          <a:xfrm>
            <a:off x="4538019" y="5820059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R2</a:t>
            </a:r>
            <a:r>
              <a:rPr lang="ko-KR" altLang="en-US" dirty="0"/>
              <a:t>를 </a:t>
            </a:r>
            <a:r>
              <a:rPr lang="en-US" altLang="ko-KR" dirty="0"/>
              <a:t>P2</a:t>
            </a:r>
            <a:r>
              <a:rPr lang="ko-KR" altLang="en-US" dirty="0"/>
              <a:t>에 할당해준다면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6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5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은행원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957629" y="1173445"/>
            <a:ext cx="1020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은행에서 모든 고객의 요구가 충족되도록 현금을 할당해주는 것에서 유래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할당 그래프 알고리즘은 종류마다 자원이 여러 개라면 사용할 수 없다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1798821" y="2188644"/>
            <a:ext cx="74110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자료 구조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할당 시스템의 상태 묘사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n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프로세스의 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m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종류의 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Available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 가능한 각 자원 종류의 자원 수를 표시하는 길이가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 벡터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→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Available[j] = k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종류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Rj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k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개가 사용 가능하다는 의미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②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Max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프로세스의 최대 요구를 정의하는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 x m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행렬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→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Max[i,j] = k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자원 종류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Rj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최대로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k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 요청할 수 있음을 의미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③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Allocation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현재 각 프로세스에 할당된 각 자원의 수를 정의하는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 x m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행렬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→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Allocation[i,j]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현재 자원 종류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Rj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k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 할당 받고 있음을 의미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④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Need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프로세스의 남아 있는 요구를 나타내는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 x m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행렬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→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Need[i,j] = k :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자원 종류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Rj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k 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 필요로 할 수 있음을 의미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Need[i,j] = Max[i,j] - Allocation[i,j]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20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7.5.3.1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안전성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2608288" y="1106113"/>
            <a:ext cx="65656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시스템의 상태가 안정 상태인지 불안정 상태인지를 확인하는 알고리즘</a:t>
            </a: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 ▶ 알고리즘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① 길이가 각각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m, n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 벡터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Work, Finish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초기화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Work := Available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Finish[i] := false, i = 1, 2, ..., n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	②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다음과 같은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찾음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a. Finish[i] = false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		b. Need i ≤ true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존재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		- Yes : ③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으로 감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- No : ④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 감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③ 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할당되었던 자원의 해제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Work := Work + Allocation i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   		Finish[i] := true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 		go to step②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	④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모든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대해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Finish[i] = true?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		- Yes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안정 상태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- No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불안정 상태</a:t>
            </a: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26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511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MELTDOWN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B1110E-A7CD-4FCA-9DC6-F394BC24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96" y="2051292"/>
            <a:ext cx="5696764" cy="1567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F5C88-1C50-4BE3-B994-3CEB27677236}"/>
              </a:ext>
            </a:extLst>
          </p:cNvPr>
          <p:cNvSpPr txBox="1"/>
          <p:nvPr/>
        </p:nvSpPr>
        <p:spPr>
          <a:xfrm>
            <a:off x="8632230" y="2894257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멜트다운 공격의 핵심 코드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079F65-6599-408F-BF73-6EAD088AD05D}"/>
              </a:ext>
            </a:extLst>
          </p:cNvPr>
          <p:cNvCxnSpPr/>
          <p:nvPr/>
        </p:nvCxnSpPr>
        <p:spPr>
          <a:xfrm flipH="1">
            <a:off x="7848249" y="3032757"/>
            <a:ext cx="7806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6826D3-52DD-49A6-9ADA-1AFA360C24B5}"/>
              </a:ext>
            </a:extLst>
          </p:cNvPr>
          <p:cNvSpPr txBox="1"/>
          <p:nvPr/>
        </p:nvSpPr>
        <p:spPr>
          <a:xfrm>
            <a:off x="2120796" y="3874610"/>
            <a:ext cx="7354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 실행 시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줄의 </a:t>
            </a:r>
            <a:r>
              <a:rPr lang="en-US" altLang="ko-KR" sz="1400" dirty="0" err="1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raise_exception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()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함수가 예외를 발생시키고 프로그램은 강제 종료된다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줄의 명령어는 실행되지 않는다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하지만 실제로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비순차적 명령어 처리에 의하여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명령어가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1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명령어 전에 실행될 수 있다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28600" indent="-228600">
              <a:buAutoNum type="arabicPeriod" startAt="3"/>
            </a:pP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줄의 명령어가 실행되었다면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data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값에 해당하는 </a:t>
            </a:r>
            <a:r>
              <a:rPr lang="en-US" altLang="ko-KR" sz="1400" dirty="0" err="1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probe_array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메모리 페이지가 캐시 메모리에 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올라가고 </a:t>
            </a:r>
            <a:r>
              <a:rPr lang="en-US" altLang="ko-KR" sz="1400" dirty="0" err="1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Flush+Reload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기법으로 해당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data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알아낼 수 있다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F89E1C-0F6F-437D-BD4E-E086BC65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" y="941929"/>
            <a:ext cx="1302194" cy="2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4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7.5.3.2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자원 요청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1451747" y="1301823"/>
            <a:ext cx="9940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Request i –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요청 벡터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길이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m)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-&gt; Request i[j] = k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자원 종류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Rj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k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 요청함을 의미</a:t>
            </a:r>
          </a:p>
          <a:p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 ▶ 알고리즘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Request i ≤ Need 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이면 ②로 가고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아니면 오류 발생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최대 자원 수보다 더 많이 요구하므로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	② Request i ≤ Available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이면 ③으로 가고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아니면 기다림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최대 자원 수보다 더 많이 요구하므로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	③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요청된 자원이 할당된 것으로 가정하고 다음과 같이 상태를 수정한다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Available : = Available – Request i;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Allocation i : = Allocation i + Request i;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Need i : = Need i – Request i;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		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할당 상태 체크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안정 알고리즘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1)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안정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할당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2)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불안정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원상태로 복귀하고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Request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만족되기까지 기다림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8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7.5.3.2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자원 요청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1451747" y="1301823"/>
            <a:ext cx="9940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Request i –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요청 벡터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길이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m)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-&gt; Request i[j] = k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자원 종류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Rj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k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 요청함을 의미</a:t>
            </a:r>
          </a:p>
          <a:p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 ▶ 알고리즘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Request i ≤ Need 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이면 ②로 가고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아니면 오류 발생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최대 자원 수보다 더 많이 요구하므로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	② Request i ≤ Available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이면 ③으로 가고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아니면 기다림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최대 자원 수보다 더 많이 요구하므로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	③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요청된 자원이 할당된 것으로 가정하고 다음과 같이 상태를 수정한다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Available : = Available – Request i;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Allocation i : = Allocation i + Request i;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		Need i : = Need i – Request i;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		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할당 상태 체크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안정 알고리즘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1)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안정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할당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	2)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불안정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원상태로 복귀하고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Request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만족되기까지 기다림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87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7.5.3.3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예제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326A703-4141-44EA-9437-163E06B50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56321"/>
              </p:ext>
            </p:extLst>
          </p:nvPr>
        </p:nvGraphicFramePr>
        <p:xfrm>
          <a:off x="3377635" y="1793987"/>
          <a:ext cx="5368776" cy="3245726"/>
        </p:xfrm>
        <a:graphic>
          <a:graphicData uri="http://schemas.openxmlformats.org/drawingml/2006/table">
            <a:tbl>
              <a:tblPr/>
              <a:tblGrid>
                <a:gridCol w="491796">
                  <a:extLst>
                    <a:ext uri="{9D8B030D-6E8A-4147-A177-3AD203B41FA5}">
                      <a16:colId xmlns:a16="http://schemas.microsoft.com/office/drawing/2014/main" val="1613831595"/>
                    </a:ext>
                  </a:extLst>
                </a:gridCol>
                <a:gridCol w="1219245">
                  <a:extLst>
                    <a:ext uri="{9D8B030D-6E8A-4147-A177-3AD203B41FA5}">
                      <a16:colId xmlns:a16="http://schemas.microsoft.com/office/drawing/2014/main" val="1710850526"/>
                    </a:ext>
                  </a:extLst>
                </a:gridCol>
                <a:gridCol w="1219245">
                  <a:extLst>
                    <a:ext uri="{9D8B030D-6E8A-4147-A177-3AD203B41FA5}">
                      <a16:colId xmlns:a16="http://schemas.microsoft.com/office/drawing/2014/main" val="1254557833"/>
                    </a:ext>
                  </a:extLst>
                </a:gridCol>
                <a:gridCol w="1219245">
                  <a:extLst>
                    <a:ext uri="{9D8B030D-6E8A-4147-A177-3AD203B41FA5}">
                      <a16:colId xmlns:a16="http://schemas.microsoft.com/office/drawing/2014/main" val="1332283187"/>
                    </a:ext>
                  </a:extLst>
                </a:gridCol>
                <a:gridCol w="1219245">
                  <a:extLst>
                    <a:ext uri="{9D8B030D-6E8A-4147-A177-3AD203B41FA5}">
                      <a16:colId xmlns:a16="http://schemas.microsoft.com/office/drawing/2014/main" val="3787927313"/>
                    </a:ext>
                  </a:extLst>
                </a:gridCol>
              </a:tblGrid>
              <a:tr h="1215973"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Allocation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Max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Need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(Max-Allocation)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Available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58574"/>
                  </a:ext>
                </a:extLst>
              </a:tr>
              <a:tr h="2029753">
                <a:tc>
                  <a:txBody>
                    <a:bodyPr/>
                    <a:lstStyle/>
                    <a:p>
                      <a:r>
                        <a:rPr lang="nn-NO" sz="18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P0</a:t>
                      </a:r>
                    </a:p>
                    <a:p>
                      <a:r>
                        <a:rPr lang="nn-NO" sz="18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P1</a:t>
                      </a:r>
                    </a:p>
                    <a:p>
                      <a:r>
                        <a:rPr lang="nn-NO" sz="18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P2</a:t>
                      </a:r>
                    </a:p>
                    <a:p>
                      <a:r>
                        <a:rPr lang="nn-NO" sz="18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P3</a:t>
                      </a:r>
                    </a:p>
                    <a:p>
                      <a:r>
                        <a:rPr lang="nn-NO" sz="18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P4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0 1 0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2 0 0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3 0 2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2 1 1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0 0 2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7 5 3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3 2 2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9 0 2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2 2 2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4 3 3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7 4 3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1 2 2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6 0 0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0 1 1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4 3 1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3 3 2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6761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DD68D7-C57B-40DC-9B1E-E0C54913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40" y="1266242"/>
            <a:ext cx="28829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시간 T0에서의 시스템 상태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andoll 북 01 Light" panose="020B0600000101010101" pitchFamily="34" charset="-127"/>
              <a:ea typeface="Sandoll 북 01 Light" panose="020B0600000101010101" pitchFamily="34" charset="-127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55BA-85E3-43F9-B6A4-78776835B5B2}"/>
              </a:ext>
            </a:extLst>
          </p:cNvPr>
          <p:cNvSpPr txBox="1"/>
          <p:nvPr/>
        </p:nvSpPr>
        <p:spPr>
          <a:xfrm>
            <a:off x="3331146" y="5501378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  <a:t>  -&gt; 안정 상태 : &lt; P1, P3, P4, P2, P0 &gt;이 안정 기준을 만족함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926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7.5.3.3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예제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9884BCA-8772-416D-8E7F-EAC686E1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08597"/>
              </p:ext>
            </p:extLst>
          </p:nvPr>
        </p:nvGraphicFramePr>
        <p:xfrm>
          <a:off x="3336270" y="2119904"/>
          <a:ext cx="5519459" cy="2826849"/>
        </p:xfrm>
        <a:graphic>
          <a:graphicData uri="http://schemas.openxmlformats.org/drawingml/2006/table">
            <a:tbl>
              <a:tblPr/>
              <a:tblGrid>
                <a:gridCol w="505599">
                  <a:extLst>
                    <a:ext uri="{9D8B030D-6E8A-4147-A177-3AD203B41FA5}">
                      <a16:colId xmlns:a16="http://schemas.microsoft.com/office/drawing/2014/main" val="1031298369"/>
                    </a:ext>
                  </a:extLst>
                </a:gridCol>
                <a:gridCol w="1253465">
                  <a:extLst>
                    <a:ext uri="{9D8B030D-6E8A-4147-A177-3AD203B41FA5}">
                      <a16:colId xmlns:a16="http://schemas.microsoft.com/office/drawing/2014/main" val="3925991794"/>
                    </a:ext>
                  </a:extLst>
                </a:gridCol>
                <a:gridCol w="1253465">
                  <a:extLst>
                    <a:ext uri="{9D8B030D-6E8A-4147-A177-3AD203B41FA5}">
                      <a16:colId xmlns:a16="http://schemas.microsoft.com/office/drawing/2014/main" val="2489357040"/>
                    </a:ext>
                  </a:extLst>
                </a:gridCol>
                <a:gridCol w="1253465">
                  <a:extLst>
                    <a:ext uri="{9D8B030D-6E8A-4147-A177-3AD203B41FA5}">
                      <a16:colId xmlns:a16="http://schemas.microsoft.com/office/drawing/2014/main" val="297677992"/>
                    </a:ext>
                  </a:extLst>
                </a:gridCol>
                <a:gridCol w="1253465">
                  <a:extLst>
                    <a:ext uri="{9D8B030D-6E8A-4147-A177-3AD203B41FA5}">
                      <a16:colId xmlns:a16="http://schemas.microsoft.com/office/drawing/2014/main" val="3115211750"/>
                    </a:ext>
                  </a:extLst>
                </a:gridCol>
              </a:tblGrid>
              <a:tr h="1262024"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Allocation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Max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Need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(Max-Allocation)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Available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00568"/>
                  </a:ext>
                </a:extLst>
              </a:tr>
              <a:tr h="1564825"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P0</a:t>
                      </a:r>
                    </a:p>
                    <a:p>
                      <a:r>
                        <a:rPr lang="nn-NO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P1</a:t>
                      </a:r>
                    </a:p>
                    <a:p>
                      <a:r>
                        <a:rPr lang="nn-NO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P2</a:t>
                      </a:r>
                    </a:p>
                    <a:p>
                      <a:r>
                        <a:rPr lang="nn-NO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P3</a:t>
                      </a:r>
                    </a:p>
                    <a:p>
                      <a:r>
                        <a:rPr lang="nn-NO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P4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0 1 0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3 0 2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3 0 2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2 1 1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0 0 2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7 5 3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3 2 2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9 0 2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2 2 2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4 3 3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7 4 3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0 2 0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6 0 0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0 1 1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4 3 1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2 3 0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4126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43613C3-5F20-4E73-A13B-1A289890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518" y="1509091"/>
            <a:ext cx="25800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  <a:t>    ① Request1 = (1, 0, 2)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4C75C-A847-4032-A737-93F43B448E28}"/>
              </a:ext>
            </a:extLst>
          </p:cNvPr>
          <p:cNvSpPr txBox="1"/>
          <p:nvPr/>
        </p:nvSpPr>
        <p:spPr>
          <a:xfrm>
            <a:off x="3300133" y="5221060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  <a:t>    -&gt; 안정 상태 : &lt; P1, P3, P4, P0, P2 &gt;이 안정 기준을 만족함</a:t>
            </a:r>
            <a:endParaRPr lang="ko-KR" altLang="ko-KR" sz="28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4169-DE86-45D6-AA39-23E55582E3B3}"/>
              </a:ext>
            </a:extLst>
          </p:cNvPr>
          <p:cNvSpPr txBox="1"/>
          <p:nvPr/>
        </p:nvSpPr>
        <p:spPr>
          <a:xfrm>
            <a:off x="3942135" y="5787755"/>
            <a:ext cx="423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P4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(3,3,0)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요청하면 자원이 모자람</a:t>
            </a: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P0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(0,2,0)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요청하면 불안전 상태</a:t>
            </a:r>
          </a:p>
        </p:txBody>
      </p:sp>
    </p:spTree>
    <p:extLst>
      <p:ext uri="{BB962C8B-B14F-4D97-AF65-F5344CB8AC3E}">
        <p14:creationId xmlns:p14="http://schemas.microsoft.com/office/powerpoint/2010/main" val="99246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탐지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1451747" y="1301823"/>
            <a:ext cx="9940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만약 시스템이 교착상태 예방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방지 알고리즘을 사용하지 않는다면 다음 알고리즘들을 반드시 지원해야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교착상태가 발생했는지 결정하기 위해 시스템의 상태를 검사하는 알고리즘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2.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교착상태로부터 회복하는 알고리즘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    </a:t>
            </a: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C29A9-90A7-4EBD-BBAF-EE28FD91107C}"/>
              </a:ext>
            </a:extLst>
          </p:cNvPr>
          <p:cNvSpPr txBox="1"/>
          <p:nvPr/>
        </p:nvSpPr>
        <p:spPr>
          <a:xfrm>
            <a:off x="1271929" y="2814731"/>
            <a:ext cx="4790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1.</a:t>
            </a:r>
            <a:r>
              <a:rPr lang="ko-KR" altLang="en-US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각 자원 타입이 한 개씩 있는 경우</a:t>
            </a:r>
            <a:endParaRPr lang="en-US" altLang="ko-KR" sz="2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A3BEB-69A6-4646-ABC8-F5ACA9B6C8E7}"/>
              </a:ext>
            </a:extLst>
          </p:cNvPr>
          <p:cNvSpPr txBox="1"/>
          <p:nvPr/>
        </p:nvSpPr>
        <p:spPr>
          <a:xfrm>
            <a:off x="1756718" y="321750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대기 그래프를 사용한다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D44DF9-E650-4E3C-9C96-D8E2C212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71" y="3402167"/>
            <a:ext cx="4967235" cy="30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56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탐지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각 타입의 자원을 여러 개 가진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1256875" y="973391"/>
            <a:ext cx="994077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자료구조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은행원 알고리즘에서 사용한 것과 동일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Available : m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벡터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종류의 자원이 현재 몇 개가 가용한지를 나타내는 벡터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②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Allocation : n x m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행렬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(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프로세스에게 현재 할당되어 있는 자원의 개수를 나타내는 행렬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③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Request : n x m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행렬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프로세스가 현재 요청 중인 자원의 개수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 ▶ 탐지 알고리즘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(detection algorithm)     ①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길이가 각각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m, n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 벡터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Work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Finish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선언 및 초기화</a:t>
            </a: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Work = Available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- if Allocation i ≠ 0 then Finish[i]  = false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                        else Finish[i]  = true 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②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다음 조건을 만족하는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탐색</a:t>
            </a: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1) Finish[i] = false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2) Request i ≤ Work 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존재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 - Yes : go to ③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 - No : go to ④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 ③ Work : = Work + Allocation i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Finish[i] : = true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go to ②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④ Finish[i] = false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 임의의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존재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- Yes 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- No 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상태가 아님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    </a:t>
            </a: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5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탐지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예제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786CBB-E8AD-40DF-944D-8176750B5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25793"/>
              </p:ext>
            </p:extLst>
          </p:nvPr>
        </p:nvGraphicFramePr>
        <p:xfrm>
          <a:off x="2797768" y="2551435"/>
          <a:ext cx="5699769" cy="2195217"/>
        </p:xfrm>
        <a:graphic>
          <a:graphicData uri="http://schemas.openxmlformats.org/drawingml/2006/table">
            <a:tbl>
              <a:tblPr/>
              <a:tblGrid>
                <a:gridCol w="976719">
                  <a:extLst>
                    <a:ext uri="{9D8B030D-6E8A-4147-A177-3AD203B41FA5}">
                      <a16:colId xmlns:a16="http://schemas.microsoft.com/office/drawing/2014/main" val="3267166917"/>
                    </a:ext>
                  </a:extLst>
                </a:gridCol>
                <a:gridCol w="1574350">
                  <a:extLst>
                    <a:ext uri="{9D8B030D-6E8A-4147-A177-3AD203B41FA5}">
                      <a16:colId xmlns:a16="http://schemas.microsoft.com/office/drawing/2014/main" val="709799137"/>
                    </a:ext>
                  </a:extLst>
                </a:gridCol>
                <a:gridCol w="1574350">
                  <a:extLst>
                    <a:ext uri="{9D8B030D-6E8A-4147-A177-3AD203B41FA5}">
                      <a16:colId xmlns:a16="http://schemas.microsoft.com/office/drawing/2014/main" val="1608435693"/>
                    </a:ext>
                  </a:extLst>
                </a:gridCol>
                <a:gridCol w="1574350">
                  <a:extLst>
                    <a:ext uri="{9D8B030D-6E8A-4147-A177-3AD203B41FA5}">
                      <a16:colId xmlns:a16="http://schemas.microsoft.com/office/drawing/2014/main" val="3118896579"/>
                    </a:ext>
                  </a:extLst>
                </a:gridCol>
              </a:tblGrid>
              <a:tr h="832925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Allocation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Request</a:t>
                      </a:r>
                    </a:p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Available</a:t>
                      </a:r>
                    </a:p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866949"/>
                  </a:ext>
                </a:extLst>
              </a:tr>
              <a:tr h="1362292">
                <a:tc>
                  <a:txBody>
                    <a:bodyPr/>
                    <a:lstStyle/>
                    <a:p>
                      <a:r>
                        <a:rPr lang="nn-NO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P0</a:t>
                      </a:r>
                    </a:p>
                    <a:p>
                      <a:r>
                        <a:rPr lang="nn-NO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P1</a:t>
                      </a:r>
                    </a:p>
                    <a:p>
                      <a:r>
                        <a:rPr lang="nn-NO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P2</a:t>
                      </a:r>
                    </a:p>
                    <a:p>
                      <a:r>
                        <a:rPr lang="nn-NO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P3</a:t>
                      </a:r>
                    </a:p>
                    <a:p>
                      <a:r>
                        <a:rPr lang="nn-NO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P4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0 1 0</a:t>
                      </a:r>
                    </a:p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2 0 0</a:t>
                      </a:r>
                    </a:p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3 0 3</a:t>
                      </a:r>
                    </a:p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2 1 1</a:t>
                      </a:r>
                    </a:p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0 0 2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0 0 0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2 0 2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0 0 0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1 0 0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0 0 2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0 0 0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40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9F52CB2-FCAD-4026-AADB-B13C6608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1" y="1386483"/>
            <a:ext cx="56997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  <a:t>- 5개의 프로세스 {P0, P1, ..., P4}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  <a:t>- 3개의 자원 유형 {A(7), B(2), C(6)}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6B468-921B-4AA3-AFA3-A4C51B4861E8}"/>
              </a:ext>
            </a:extLst>
          </p:cNvPr>
          <p:cNvSpPr txBox="1"/>
          <p:nvPr/>
        </p:nvSpPr>
        <p:spPr>
          <a:xfrm>
            <a:off x="4180739" y="5229896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모든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대해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Finish[i] = true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&lt; P0, P2, P3, P4, P1&gt;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교착상태가 아님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379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 탐지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예제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A79176-F581-4154-8A3A-6C8F4017D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74186"/>
              </p:ext>
            </p:extLst>
          </p:nvPr>
        </p:nvGraphicFramePr>
        <p:xfrm>
          <a:off x="3534401" y="1840107"/>
          <a:ext cx="5049195" cy="3263082"/>
        </p:xfrm>
        <a:graphic>
          <a:graphicData uri="http://schemas.openxmlformats.org/drawingml/2006/table">
            <a:tbl>
              <a:tblPr/>
              <a:tblGrid>
                <a:gridCol w="1126407">
                  <a:extLst>
                    <a:ext uri="{9D8B030D-6E8A-4147-A177-3AD203B41FA5}">
                      <a16:colId xmlns:a16="http://schemas.microsoft.com/office/drawing/2014/main" val="1386331662"/>
                    </a:ext>
                  </a:extLst>
                </a:gridCol>
                <a:gridCol w="1307596">
                  <a:extLst>
                    <a:ext uri="{9D8B030D-6E8A-4147-A177-3AD203B41FA5}">
                      <a16:colId xmlns:a16="http://schemas.microsoft.com/office/drawing/2014/main" val="1327638151"/>
                    </a:ext>
                  </a:extLst>
                </a:gridCol>
                <a:gridCol w="1307596">
                  <a:extLst>
                    <a:ext uri="{9D8B030D-6E8A-4147-A177-3AD203B41FA5}">
                      <a16:colId xmlns:a16="http://schemas.microsoft.com/office/drawing/2014/main" val="3192526885"/>
                    </a:ext>
                  </a:extLst>
                </a:gridCol>
                <a:gridCol w="1307596">
                  <a:extLst>
                    <a:ext uri="{9D8B030D-6E8A-4147-A177-3AD203B41FA5}">
                      <a16:colId xmlns:a16="http://schemas.microsoft.com/office/drawing/2014/main" val="2467969352"/>
                    </a:ext>
                  </a:extLst>
                </a:gridCol>
              </a:tblGrid>
              <a:tr h="1516926"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Allocation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Request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Available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A B C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59227"/>
                  </a:ext>
                </a:extLst>
              </a:tr>
              <a:tr h="1746156">
                <a:tc>
                  <a:txBody>
                    <a:bodyPr/>
                    <a:lstStyle/>
                    <a:p>
                      <a:r>
                        <a:rPr lang="nn-NO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P0</a:t>
                      </a:r>
                    </a:p>
                    <a:p>
                      <a:r>
                        <a:rPr lang="nn-NO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P1</a:t>
                      </a:r>
                    </a:p>
                    <a:p>
                      <a:r>
                        <a:rPr lang="nn-NO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P2</a:t>
                      </a:r>
                    </a:p>
                    <a:p>
                      <a:r>
                        <a:rPr lang="nn-NO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P3</a:t>
                      </a:r>
                    </a:p>
                    <a:p>
                      <a:r>
                        <a:rPr lang="nn-NO" sz="200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P4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0 1 0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2 0 0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3 0 3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2 1 1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0 0 2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0 0 0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2 0 2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0 0 1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1 0 0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0 0 2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0 0 0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7264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1B0B99B-13C0-4228-81C4-625EDCA8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348" y="1178984"/>
            <a:ext cx="2237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ndoll 북 01 Light" panose="020B0600000101010101" pitchFamily="34" charset="-127"/>
                <a:ea typeface="Sandoll 북 01 Light" panose="020B0600000101010101" pitchFamily="34" charset="-127"/>
                <a:cs typeface="Arial" panose="020B0604020202020204" pitchFamily="34" charset="0"/>
              </a:rPr>
              <a:t>시스템 상태 2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12290" name="Picture 2" descr="https://mblogthumb-phinf.pstatic.net/20150605_138/three_letter_1433483116204lTL79_PNG/%C4%B8%C3%B34.PNG?type=w2">
            <a:extLst>
              <a:ext uri="{FF2B5EF4-FFF2-40B4-BE49-F238E27FC236}">
                <a16:creationId xmlns:a16="http://schemas.microsoft.com/office/drawing/2014/main" id="{F6183FAE-91E5-439E-BFCC-CBA5D3BE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40455" y="1854399"/>
            <a:ext cx="71854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A04AE-F6A9-49D4-BC65-DB940E0BBFE4}"/>
              </a:ext>
            </a:extLst>
          </p:cNvPr>
          <p:cNvSpPr txBox="1"/>
          <p:nvPr/>
        </p:nvSpPr>
        <p:spPr>
          <a:xfrm>
            <a:off x="2985734" y="5440685"/>
            <a:ext cx="6571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i = 1, 2, 3, 4에 대해, Finish[i] = false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∴ 교착 상태 : {P1, P2, P3, P4} - 교착 상태의 프로세스 집합</a:t>
            </a:r>
            <a:endParaRPr lang="ko-KR" altLang="ko-KR" sz="28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7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004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7.6.3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탐지 알고리즘 사용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1125611" y="1496611"/>
            <a:ext cx="9940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▶ 얼마나 자주 탐지 알고리즘을 호출할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    - </a:t>
            </a:r>
            <a:r>
              <a:rPr lang="ko-KR" altLang="en-US" dirty="0"/>
              <a:t>교착 상태가 얼마나 자주 일어나는가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교착 상태가 일어나면 통상 몇 개의 프로세스가 거기에 연루되는가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  <a:p>
            <a:r>
              <a:rPr lang="ko-KR" altLang="en-US" dirty="0"/>
              <a:t>     </a:t>
            </a:r>
            <a:r>
              <a:rPr lang="en-US" altLang="ko-KR" dirty="0"/>
              <a:t>-&gt; </a:t>
            </a:r>
            <a:r>
              <a:rPr lang="ko-KR" altLang="en-US" dirty="0"/>
              <a:t>교착 상태인 프로세스에 할당된 자원은 교착 상태가 없어질 때까지 사용되지 않게 되고</a:t>
            </a:r>
            <a:r>
              <a:rPr lang="en-US" altLang="ko-KR" dirty="0"/>
              <a:t>, </a:t>
            </a:r>
            <a:r>
              <a:rPr lang="ko-KR" altLang="en-US" dirty="0"/>
              <a:t>더욱이 그래프에서 사이클의 수는 점점 더 늘어날 수 있음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  ▶ 탐지 알고리즘의 호출 시점 에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즉시 받아들일 수 없는 할당 요구가 있을 때마다 수행 </a:t>
            </a:r>
            <a:r>
              <a:rPr lang="en-US" altLang="ko-KR" dirty="0"/>
              <a:t>: </a:t>
            </a:r>
            <a:r>
              <a:rPr lang="ko-KR" altLang="en-US" dirty="0"/>
              <a:t>연산 시간 부담이 큼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일정 시간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마다 수행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- CPU</a:t>
            </a:r>
            <a:r>
              <a:rPr lang="ko-KR" altLang="en-US" dirty="0"/>
              <a:t>의 효율이 일정 비율</a:t>
            </a:r>
            <a:r>
              <a:rPr lang="en-US" altLang="ko-KR" dirty="0"/>
              <a:t>(40%) </a:t>
            </a:r>
            <a:r>
              <a:rPr lang="ko-KR" altLang="en-US" dirty="0"/>
              <a:t>이하로 떨어질 때마다 수행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    </a:t>
            </a: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618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02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7.7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 상태로부터 회복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1091634" y="2825317"/>
            <a:ext cx="994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접근 방법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수동 처리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운영원에게 알림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자동 처리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1)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순환 대기를 탈피하기 위해 하나 이상의 프로세스를 중지시키는 방법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               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상태의 프로세스로부터 자원을 선점하는 방법</a:t>
            </a:r>
            <a:endParaRPr lang="en-US" altLang="ko-KR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4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12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MELTDOWN - 2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074" name="Picture 2" descr="https://i2.wp.com/csneverdie.net/wp-content/uploads/2018/03/example_program.png?resize=142%2C300">
            <a:extLst>
              <a:ext uri="{FF2B5EF4-FFF2-40B4-BE49-F238E27FC236}">
                <a16:creationId xmlns:a16="http://schemas.microsoft.com/office/drawing/2014/main" id="{2967A447-4089-41D4-B3E7-CC1E7383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4" y="1327797"/>
            <a:ext cx="2162175" cy="456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5EDCE-9FEF-4441-9C49-B2345B36E26B}"/>
              </a:ext>
            </a:extLst>
          </p:cNvPr>
          <p:cNvSpPr txBox="1"/>
          <p:nvPr/>
        </p:nvSpPr>
        <p:spPr>
          <a:xfrm>
            <a:off x="6845195" y="3309835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비순차적 명령어 처리</a:t>
            </a:r>
            <a:r>
              <a:rPr lang="en-US" altLang="ko-KR" sz="2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  <a:endParaRPr lang="ko-KR" altLang="en-US" sz="2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BB93-10D5-4A91-AC2E-C78CF4FA2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" y="941929"/>
            <a:ext cx="1302194" cy="2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14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7.7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 상태로부터 회복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프로세스 중지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971712" y="1093312"/>
            <a:ext cx="99407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 ▶ 교착 상태의 프로세스를 종료하고 자원을 회수하는 방법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전체 종료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상태의 모든 프로세스를 중지시키는 방법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이미 계산된 프로세스의 각종 결과를 재 연산해야 함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비용이 많이 소모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2)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부분 종료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 사이클이 제거될 때까지 프로세스를 하나씩 중지시키는 방법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중지될 때마다 교착 상태 탐지 알고리즘을 수행해야 함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– 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상당한 오버헤드 유발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 ▶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프로세스를 중지시키는 것이 단순하지 않음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수정 중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부정확한 상태를 초래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프린터에 자료 출력 중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다음 출력 전에 프린터의 상태 조정 필요</a:t>
            </a: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 ▶ 부분 종료의 경우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중지시킬 프로세스의 선택 방법 필요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최소 비용 원칙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기본적으로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원상태로 되돌리는데 드는 비용이 최소인 프로세스를 선택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① 프로세스의 우선 순위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② 프로세스의 현재까지의 수행 시간 및 잔여 수행 시간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③ 프로세스가 사용할 자원의 종류 및 수량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④ 프로세스의 작업 완료를 위해 추가로 소요되는 자원의 양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⑤ 종료하는데 필요한 프로세스의 수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⑥ 프로세스가 대화형인지 일괄처리인지 여부</a:t>
            </a:r>
          </a:p>
        </p:txBody>
      </p:sp>
    </p:spTree>
    <p:extLst>
      <p:ext uri="{BB962C8B-B14F-4D97-AF65-F5344CB8AC3E}">
        <p14:creationId xmlns:p14="http://schemas.microsoft.com/office/powerpoint/2010/main" val="423313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7.7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 상태로부터 회복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자원 선점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1546A-B613-43D3-8D9A-72C8CBAA1022}"/>
              </a:ext>
            </a:extLst>
          </p:cNvPr>
          <p:cNvSpPr txBox="1"/>
          <p:nvPr/>
        </p:nvSpPr>
        <p:spPr>
          <a:xfrm>
            <a:off x="971712" y="1093312"/>
            <a:ext cx="1015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 선점을 이용해 교착 상태를 제거하려면 교착 상태가 깨질 때까지 프로세스로부터 자원을 계속 선점하여       이들을 다른 프로세스에게 주어야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A0AE6-889B-4A14-9715-F6305935A1CC}"/>
              </a:ext>
            </a:extLst>
          </p:cNvPr>
          <p:cNvSpPr txBox="1"/>
          <p:nvPr/>
        </p:nvSpPr>
        <p:spPr>
          <a:xfrm>
            <a:off x="1344539" y="2256036"/>
            <a:ext cx="9502922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고려 조건</a:t>
            </a: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/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희생자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(victim)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선택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원상태로 되돌리는데 드는 비용을 적게 하도록 프로세스나 자원의 선점 순서를 결정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복귀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(rollback)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선점 당하는 프로세스가 정상 상태로 복귀하는 방법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① 절대 복귀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(total rollback)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프로세스를 중지시키고 다시 수행하도록 하는 방법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비효율적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② 제한적인 복귀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교착 상태 해결에 필요한 만큼 복귀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효율적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그러나 현재 진행중인 모든 프로세스의 상태 정보 유지가 필요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기아 상태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(starvation)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동일한 프로세스가 계속 선점 당하는 경우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   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복귀의 횟수를 비용 요소에 포함시킴으로써 해결 가능</a:t>
            </a: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75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chemeClr val="accent6">
                <a:lumMod val="75000"/>
              </a:schemeClr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감사합니다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75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12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MELTDOWN - 3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A856E-3679-4EA3-B65F-AA4DC879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94" y="996877"/>
            <a:ext cx="5610906" cy="55492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F59809-EB90-44D6-BA02-D7DE23CB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" y="941929"/>
            <a:ext cx="1302194" cy="2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497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일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1B06A-14C5-41DF-9ED5-2A172B0F185B}"/>
              </a:ext>
            </a:extLst>
          </p:cNvPr>
          <p:cNvSpPr txBox="1"/>
          <p:nvPr/>
        </p:nvSpPr>
        <p:spPr>
          <a:xfrm>
            <a:off x="620850" y="1227146"/>
            <a:ext cx="9297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-32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 리눅스 시스템에서 발생하는 컴퓨터 버그 중 하나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 컴퓨터를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497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일동안 켜 놓으면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컴퓨터가 이상 상태에 빠지거나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오류를 감지한 운영체제가 오류를 수정하기 위해 자동으로 리부팅이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되어 버리는 현상이 발생한다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개인용 컴퓨터 사용자가 컴퓨터를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년이 넘게 끄지 않는 일은 거의 없으므로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일반 사용자의 경우는 문제가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발생할 일이 거의 없다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하지만 서버의 경우는 일년내내 끄지 않고 유지하는 경우도 많기 때문에 심각한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문제가 발생할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 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일부 구형 윈도우 시스템에도 비슷한 버그가 있었다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단 이쪽은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1/1000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초에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씩 증가하도록 되어 있어 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약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49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일만에 발생한다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08FE5-FFCE-4F78-9FCF-DC801C3C57E4}"/>
              </a:ext>
            </a:extLst>
          </p:cNvPr>
          <p:cNvSpPr txBox="1"/>
          <p:nvPr/>
        </p:nvSpPr>
        <p:spPr>
          <a:xfrm>
            <a:off x="1033181" y="4512037"/>
            <a:ext cx="104262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해결책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주기적으로 컴퓨터를 리부팅한다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실제로 이 이유 뿐만 아니라 여러 이유로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년 또는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6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개월에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회 정도 씩 서버를 리부팅하여 사용하기도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최신 커널로 업데이트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최신 커널은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64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비트를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5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2038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년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1B06A-14C5-41DF-9ED5-2A172B0F185B}"/>
              </a:ext>
            </a:extLst>
          </p:cNvPr>
          <p:cNvSpPr txBox="1"/>
          <p:nvPr/>
        </p:nvSpPr>
        <p:spPr>
          <a:xfrm>
            <a:off x="1595707" y="1145632"/>
            <a:ext cx="8977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- 32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 정수형을 쓰는 모든 컴퓨터의 시계가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UTC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기준으로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2038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19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14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7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초</a:t>
            </a:r>
            <a:r>
              <a:rPr lang="en-US" altLang="ko-KR" baseline="30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대한민국 표준시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UTC+9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기준으로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2038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19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14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7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초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지나는 순간 음수 값이 적용돼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1901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년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13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20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45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52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초나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자동으로 오류를 감지하고 초기값인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즉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1970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년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초로 돌아가게 되는 버그를 칭한다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37AA6-01F1-4A14-813D-37FB0893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49" y="2582772"/>
            <a:ext cx="4976501" cy="38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9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40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7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530894" y="3271767"/>
            <a:ext cx="10853386" cy="1837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530894" y="2924292"/>
            <a:ext cx="11073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여러 프로세스들이 한정된 자원을 사용하려고 서로 경쟁할 경우 한 프로세스가 자원을 요청했을 때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자원을 사용할 수 없는 상황이 발생할 경우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AFF83-A30B-434B-8615-2A4655F0801B}"/>
              </a:ext>
            </a:extLst>
          </p:cNvPr>
          <p:cNvSpPr txBox="1"/>
          <p:nvPr/>
        </p:nvSpPr>
        <p:spPr>
          <a:xfrm>
            <a:off x="1227800" y="3390255"/>
            <a:ext cx="8845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대기 상태로 들어가는데 이렇게 대기 중인 프로세스들이 결코 다시는 그 상태를 변경시킬 수 없는 상황 </a:t>
            </a:r>
          </a:p>
          <a:p>
            <a:endParaRPr lang="ko-KR" altLang="en-US" sz="1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0FC8CF-7E24-456F-B976-8AD038DF8EB5}"/>
              </a:ext>
            </a:extLst>
          </p:cNvPr>
          <p:cNvCxnSpPr>
            <a:cxnSpLocks/>
          </p:cNvCxnSpPr>
          <p:nvPr/>
        </p:nvCxnSpPr>
        <p:spPr>
          <a:xfrm>
            <a:off x="1227800" y="3746493"/>
            <a:ext cx="8647720" cy="1667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0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시스템 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784579" y="3179384"/>
            <a:ext cx="872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요청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프로세스는 자원을 요청한다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요청이 즉시 허용되지 않으면 대기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ex) open(), allocate()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프로세스는 자원에 대해 작업을 수행할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방출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자원을 방출한다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ex) close(), free()</a:t>
            </a: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89"/>
            <a:ext cx="636720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646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시스템은 경쟁하는 프로세스들 사이에 분배되어야 할 유한한 수의 자원들로 구성됨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7655D-BBAC-46D9-91D3-36EF5B085BEA}"/>
              </a:ext>
            </a:extLst>
          </p:cNvPr>
          <p:cNvSpPr txBox="1"/>
          <p:nvPr/>
        </p:nvSpPr>
        <p:spPr>
          <a:xfrm>
            <a:off x="4384547" y="2601146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프로세스의 자원 사용 순서</a:t>
            </a:r>
          </a:p>
        </p:txBody>
      </p:sp>
    </p:spTree>
    <p:extLst>
      <p:ext uri="{BB962C8B-B14F-4D97-AF65-F5344CB8AC3E}">
        <p14:creationId xmlns:p14="http://schemas.microsoft.com/office/powerpoint/2010/main" val="249580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15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7.2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교착상태의 특징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자원 할당 그래프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33226" y="1211160"/>
            <a:ext cx="2032604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95421" y="891270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자원 할당 그래프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56301FF-570C-44B2-8EF0-0AC5F493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46" y="1620557"/>
            <a:ext cx="2237974" cy="280908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F554FBC-4B69-45EE-931B-37340C755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97" y="1523167"/>
            <a:ext cx="2052165" cy="27090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5A9D55-FE2A-4119-A603-F0053EC6B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518" y="1532260"/>
            <a:ext cx="2052164" cy="27462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305A08-0711-4BDF-8550-A6AFE48DFC40}"/>
              </a:ext>
            </a:extLst>
          </p:cNvPr>
          <p:cNvSpPr txBox="1"/>
          <p:nvPr/>
        </p:nvSpPr>
        <p:spPr>
          <a:xfrm>
            <a:off x="5035940" y="1076049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0E4869-2F08-4287-AC28-E4223091CE56}"/>
              </a:ext>
            </a:extLst>
          </p:cNvPr>
          <p:cNvSpPr txBox="1"/>
          <p:nvPr/>
        </p:nvSpPr>
        <p:spPr>
          <a:xfrm>
            <a:off x="2363698" y="4391695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그림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endParaRPr lang="ko-KR" altLang="en-US" sz="12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CA4388-2EE2-41DC-8E43-85863A8F26C6}"/>
              </a:ext>
            </a:extLst>
          </p:cNvPr>
          <p:cNvSpPr txBox="1"/>
          <p:nvPr/>
        </p:nvSpPr>
        <p:spPr>
          <a:xfrm>
            <a:off x="5962078" y="429963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그림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</a:t>
            </a:r>
            <a:endParaRPr lang="ko-KR" altLang="en-US" sz="12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CD4766-10F6-46A2-A709-045046EE0FA0}"/>
              </a:ext>
            </a:extLst>
          </p:cNvPr>
          <p:cNvSpPr txBox="1"/>
          <p:nvPr/>
        </p:nvSpPr>
        <p:spPr>
          <a:xfrm>
            <a:off x="9694753" y="4320297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그림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endParaRPr lang="ko-KR" altLang="en-US" sz="12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C02BEF0-5D1F-4279-90F5-4B1ED2953D07}"/>
              </a:ext>
            </a:extLst>
          </p:cNvPr>
          <p:cNvCxnSpPr/>
          <p:nvPr/>
        </p:nvCxnSpPr>
        <p:spPr>
          <a:xfrm rot="10800000" flipV="1">
            <a:off x="1264261" y="3177898"/>
            <a:ext cx="622300" cy="54610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CDCE32-4565-4154-A480-CF794A75CC71}"/>
              </a:ext>
            </a:extLst>
          </p:cNvPr>
          <p:cNvSpPr txBox="1"/>
          <p:nvPr/>
        </p:nvSpPr>
        <p:spPr>
          <a:xfrm>
            <a:off x="502056" y="357011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할당 간선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343CCC4F-9E5E-4F07-B6DD-1DC55958CECA}"/>
              </a:ext>
            </a:extLst>
          </p:cNvPr>
          <p:cNvCxnSpPr>
            <a:cxnSpLocks/>
          </p:cNvCxnSpPr>
          <p:nvPr/>
        </p:nvCxnSpPr>
        <p:spPr>
          <a:xfrm rot="10800000">
            <a:off x="1043636" y="2140024"/>
            <a:ext cx="826285" cy="266654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97C86F-5F3F-4BDB-B15D-6F130F9042B5}"/>
              </a:ext>
            </a:extLst>
          </p:cNvPr>
          <p:cNvSpPr txBox="1"/>
          <p:nvPr/>
        </p:nvSpPr>
        <p:spPr>
          <a:xfrm>
            <a:off x="274176" y="1985077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요청 간선</a:t>
            </a: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3BF2C2E-F77D-4D43-9618-6C7B117911FE}"/>
              </a:ext>
            </a:extLst>
          </p:cNvPr>
          <p:cNvCxnSpPr>
            <a:cxnSpLocks/>
          </p:cNvCxnSpPr>
          <p:nvPr/>
        </p:nvCxnSpPr>
        <p:spPr>
          <a:xfrm flipV="1">
            <a:off x="2989884" y="1569065"/>
            <a:ext cx="509577" cy="46331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BA8E62-7903-40B0-96DD-B8F6712520FD}"/>
              </a:ext>
            </a:extLst>
          </p:cNvPr>
          <p:cNvSpPr txBox="1"/>
          <p:nvPr/>
        </p:nvSpPr>
        <p:spPr>
          <a:xfrm>
            <a:off x="3468966" y="1438259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인스턴스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F26367-28D5-42D8-99E9-82C28C9846B5}"/>
              </a:ext>
            </a:extLst>
          </p:cNvPr>
          <p:cNvSpPr txBox="1"/>
          <p:nvPr/>
        </p:nvSpPr>
        <p:spPr>
          <a:xfrm>
            <a:off x="1741133" y="495079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사이클이 없음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8247C9-3742-41AC-82D5-9CA435098F6B}"/>
              </a:ext>
            </a:extLst>
          </p:cNvPr>
          <p:cNvSpPr txBox="1"/>
          <p:nvPr/>
        </p:nvSpPr>
        <p:spPr>
          <a:xfrm>
            <a:off x="4475935" y="4908397"/>
            <a:ext cx="34919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사이클 존재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/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P1 -&gt; R1 -&gt; P2 -&gt; R3 -&gt; P3 -&gt; R2 -&gt; P1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P2 -&gt; R3 -&gt; P3 -&gt; R2 -&gt; P2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2EACBF-E047-422A-AD8B-64EED9768F1B}"/>
              </a:ext>
            </a:extLst>
          </p:cNvPr>
          <p:cNvSpPr txBox="1"/>
          <p:nvPr/>
        </p:nvSpPr>
        <p:spPr>
          <a:xfrm>
            <a:off x="8208611" y="4914651"/>
            <a:ext cx="34919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사이클 존재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/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P1 -&gt; R1 -&gt; P2 -&gt; R2 -&gt; P1</a:t>
            </a:r>
          </a:p>
          <a:p>
            <a:pPr marL="342900" indent="-342900" algn="ctr">
              <a:buAutoNum type="arabicPeriod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/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P4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자원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R2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인스턴스를 방출하고 그 자원이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P3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할당될 경우 사이클이 사라짐</a:t>
            </a:r>
          </a:p>
        </p:txBody>
      </p:sp>
    </p:spTree>
    <p:extLst>
      <p:ext uri="{BB962C8B-B14F-4D97-AF65-F5344CB8AC3E}">
        <p14:creationId xmlns:p14="http://schemas.microsoft.com/office/powerpoint/2010/main" val="355788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1679</Words>
  <Application>Microsoft Office PowerPoint</Application>
  <PresentationFormat>와이드스크린</PresentationFormat>
  <Paragraphs>442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Sandoll 마들렌</vt:lpstr>
      <vt:lpstr>Sandoll 북 01 Light</vt:lpstr>
      <vt:lpstr>경기천년제목 Bold</vt:lpstr>
      <vt:lpstr>맑은 고딕</vt:lpstr>
      <vt:lpstr>Arial</vt:lpstr>
      <vt:lpstr>Office 테마</vt:lpstr>
      <vt:lpstr>운영체제  안홍범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 안홍범</dc:title>
  <dc:creator>anhongbeom</dc:creator>
  <cp:lastModifiedBy>anhongbeom</cp:lastModifiedBy>
  <cp:revision>82</cp:revision>
  <dcterms:created xsi:type="dcterms:W3CDTF">2018-12-27T12:23:00Z</dcterms:created>
  <dcterms:modified xsi:type="dcterms:W3CDTF">2019-01-25T10:10:42Z</dcterms:modified>
</cp:coreProperties>
</file>