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18D"/>
    <a:srgbClr val="D529B0"/>
    <a:srgbClr val="993300"/>
    <a:srgbClr val="800000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 autoAdjust="0"/>
    <p:restoredTop sz="89739" autoAdjust="0"/>
  </p:normalViewPr>
  <p:slideViewPr>
    <p:cSldViewPr snapToGrid="0">
      <p:cViewPr varScale="1">
        <p:scale>
          <a:sx n="76" d="100"/>
          <a:sy n="76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DD10-1288-414B-B2E8-1E523BD7EB99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3B44-8575-4404-9F7C-179C6F11A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오류 처리 코드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테이블 의 필요 이상의 많은 공간 점유</a:t>
            </a:r>
            <a:r>
              <a:rPr lang="en-US" altLang="ko-KR" dirty="0"/>
              <a:t>, </a:t>
            </a:r>
            <a:r>
              <a:rPr lang="ko-KR" altLang="en-US" dirty="0"/>
              <a:t>프로그램내의 어떤 옵션이나 기능들의 사용되지 않는 부분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16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0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2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08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15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7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5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10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5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작은 메모리를 가지고 얼마든지 큰 가상 주소 공간을 프로그래머에게 제공할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7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24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9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기차의 교차로 접근 문제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7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스왑</a:t>
            </a:r>
            <a:r>
              <a:rPr lang="ko-KR" altLang="en-US" dirty="0"/>
              <a:t> 인 시에 </a:t>
            </a:r>
            <a:r>
              <a:rPr lang="ko-KR" altLang="en-US" dirty="0" err="1"/>
              <a:t>페이저는</a:t>
            </a:r>
            <a:r>
              <a:rPr lang="ko-KR" altLang="en-US" dirty="0"/>
              <a:t> 프로세스가 다시 </a:t>
            </a:r>
            <a:r>
              <a:rPr lang="ko-KR" altLang="en-US" dirty="0" err="1"/>
              <a:t>스왑</a:t>
            </a:r>
            <a:r>
              <a:rPr lang="ko-KR" altLang="en-US" dirty="0"/>
              <a:t> 아웃 되기 전에 실제로 사용될 페이지들이 어떤 것인지 추측하여 실제 필요한 페이지들만 </a:t>
            </a:r>
            <a:r>
              <a:rPr lang="ko-KR" altLang="en-US" dirty="0" err="1"/>
              <a:t>스왑</a:t>
            </a:r>
            <a:r>
              <a:rPr lang="ko-KR" altLang="en-US" dirty="0"/>
              <a:t> 인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5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2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9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3B44-8575-4404-9F7C-179C6F11A9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1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EBD01-5BAA-4748-B866-78584B5E0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08DE3-7FB4-4B66-9E14-2C4DD7FE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8BE41-B766-468C-8368-D7DC4DC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AAAAB-C137-4352-AB3B-A5456FA1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2A977-67FA-48A4-9F5D-9F37FCCF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6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2BFE4-30AD-4124-8B48-7F3FC74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11758-35B8-4820-AE74-ED65C810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429F7-9694-4D39-B27E-89A364E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D0BA7-9E25-4468-84B5-5AB30C74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F661-29BF-43F0-9C96-0F148E51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A9A9CC-09D5-4DE7-8A22-61A3BDB3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D3A6C-E230-4A02-B433-C63F0756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E174-2B12-4A3A-B0F8-A5841BA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412E-F3A5-451E-B876-FB6483B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53259-0A95-45A5-936D-7F575ED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CCBA-D56D-4D20-8A72-1427B326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22F6-4A93-40F3-9BB1-AC37CDD9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5255-417D-4790-A946-B93ECAC4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1CC74-C5C3-44B6-BF53-ADD204AA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3F66B-804C-4184-8B53-C01893DC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20C7-674C-472A-8E39-BA34C32E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F2648-4F7E-4202-8888-8A51580A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4307-C1E8-4797-AD52-96536B8E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61236-1F8C-4C8E-A4EB-CC03BCDC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CD43D-5BCD-488F-B05E-F6894F0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9A787-2759-42D0-B9BF-21DB21A3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529E4-C619-43E0-B73A-652F3431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45EA1-E986-4CE3-87B6-51EEC0F5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49D7-9404-427B-89ED-7AE6A88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2974-1F67-4DFC-9807-6708400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F9335-B12D-4280-9916-5A3322B6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6BAB-2271-4C74-9BC4-22EB28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07ED4-747A-4CBA-8655-A573265D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ED48-16A0-4CBD-B607-F4958A7C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07C57-139B-4307-BBF4-DC0E99407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5DD51-781E-47BE-B747-1E13F275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E5ED1-B657-4251-89E9-0190554A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F05E0-E6B0-48D7-AB21-3098A1D0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453EA-9FE2-4E39-BF08-FA2F2E06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CF400-EF60-406C-9F5E-5CC218D5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FDB07-A5F8-4BDE-AA45-6194E905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CFF1A-CF7D-4219-87A0-E3D00D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62E59-87C4-4D1C-B698-80DFF76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4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FC180-0AB1-4B9B-AEA7-C751068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36AB50-C0F9-4E1A-8D92-0DBBF17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1163C-A495-41C9-A0A2-8F519B77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56F10-352F-4447-A2B2-9EAF4FD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0B9C-EFA5-47D5-BCD5-952305E0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A15E9-34BD-4238-B560-A6402722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1FF94-8FC8-4F41-890C-3FA57A42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7B5D4-A01F-4C33-B587-C1F156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B1D5C-C7D6-4DC9-97B8-BBCE3AF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2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A44B3-EBA0-4F15-A22F-1C074B26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FCE1E-B2C6-4E0D-BA1A-941DFF910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FA64-913C-4DAC-BF79-02AF2FFA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908BF-2B38-42B8-9A1F-1B4613F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2EFBB-8595-4D8C-B5C2-AF00DEB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77B1A-A497-4285-B5CE-0E9E3E71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4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BDF513-6139-4D3B-BF5C-F82268E5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0F576-CA71-494B-BF75-E3B0573C8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B2CBC-2D0E-4E72-B1B7-63E76048B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729B-79C1-46AE-97C9-645B9D7EFC31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A12D5-176B-4D6B-A1B3-452F3CF2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8E4E5-5221-41AF-B2AA-E98F35E1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692-8350-47CD-9A00-E646FD627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rgbClr val="AB218D"/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운영체제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r>
              <a:rPr lang="ko-KR" altLang="en-US" sz="36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안홍범</a:t>
            </a: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25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453418" y="3032034"/>
            <a:ext cx="554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모든 메모리가 사용 중이어서 빈 프레임이 없는 경우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다중 프로그래밍 정도를 높이면 과할당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(zx)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발생한다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할당 가능한 메모리 프레임이 없다면 페이지 교체를 수행해야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08487-4558-43F2-B8D0-754C4D12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22" y="1552574"/>
            <a:ext cx="5438775" cy="3752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F3954-8FCA-4569-9E1E-3AF26C37509B}"/>
              </a:ext>
            </a:extLst>
          </p:cNvPr>
          <p:cNvSpPr txBox="1"/>
          <p:nvPr/>
        </p:nvSpPr>
        <p:spPr>
          <a:xfrm>
            <a:off x="7871064" y="530542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교체의 필요성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30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25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295421" y="2064478"/>
            <a:ext cx="58141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기본적인 페이지 교체 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– 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 서비스 루틴의 수정</a:t>
            </a:r>
            <a:endParaRPr lang="en-US" altLang="ko-KR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algn="ctr"/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디스크에서 필요한 페이지의 위치를 알아낸다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빈 페이지 프레임을 찾는다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  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빈 프레임이 있다면 그것을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없다면 희생 프레임을 선정하기 위해 페이지 교체 알고리즘을 가동한다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희생 페이지를 디스크에 기록하고 관련 테이블을 수정한다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빼앗은 프레임에 새 페이지를 읽어오고 프레임 테이블을 수정한다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4.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부재가 발생한 지점에서부터 사용자 프로세스를 재시작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342900" indent="-342900" algn="ctr">
              <a:buAutoNum type="arabicPeriod"/>
            </a:pP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F3954-8FCA-4569-9E1E-3AF26C37509B}"/>
              </a:ext>
            </a:extLst>
          </p:cNvPr>
          <p:cNvSpPr txBox="1"/>
          <p:nvPr/>
        </p:nvSpPr>
        <p:spPr>
          <a:xfrm>
            <a:off x="8686257" y="5694107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교체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4D0D6F-8411-409E-A568-7F99A8B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28" y="1941391"/>
            <a:ext cx="4664529" cy="34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45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요구 페이징과 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1802340" y="1983296"/>
            <a:ext cx="8587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부재의 오버헤드</a:t>
            </a:r>
            <a:endParaRPr lang="en-US" altLang="ko-KR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algn="ctr"/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빈 프레임이 없는 경우 디스크를 두 번 접근해야 한다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부재 처리 시간이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배 소요됨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변경 비트를 사용해서 감소시킬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희생 시킬 페이지가 선정되면 변경 비트를 확인한다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342900" indent="-342900" algn="ctr">
              <a:buAutoNum type="arabicPeriod"/>
            </a:pP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42FBC-1D4E-4898-827F-29843ECFC992}"/>
              </a:ext>
            </a:extLst>
          </p:cNvPr>
          <p:cNvSpPr txBox="1"/>
          <p:nvPr/>
        </p:nvSpPr>
        <p:spPr>
          <a:xfrm>
            <a:off x="1084719" y="4227334"/>
            <a:ext cx="1004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요구 페이징의 두 가지 중요한 문제</a:t>
            </a:r>
            <a:endParaRPr lang="en-US" altLang="ko-KR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algn="ctr"/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프레임 할당 알고리즘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여러 프로세스가 존재할 경우 각 프로세스에게 얼마나 많은 프레임을 할당해야 하는가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교체 알고리즘 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어떤 페이지를 교체해야 하는가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50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69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페이지 교체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42FBC-1D4E-4898-827F-29843ECFC992}"/>
              </a:ext>
            </a:extLst>
          </p:cNvPr>
          <p:cNvSpPr txBox="1"/>
          <p:nvPr/>
        </p:nvSpPr>
        <p:spPr>
          <a:xfrm>
            <a:off x="1075340" y="1327796"/>
            <a:ext cx="100413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부재율이 가장 낮은 것을 선정한다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  <a:p>
            <a:pPr algn="ctr"/>
            <a:endParaRPr lang="en-US" altLang="ko-KR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 주소의 참조 나열을 참조열 이라고 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특정 메모리 참조 나열에 대해 알고리즘을 적용하여 페이지 부재 발생 횟수를 계산한다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CFB6B-BA25-4638-A72B-1DF9B2135FB5}"/>
              </a:ext>
            </a:extLst>
          </p:cNvPr>
          <p:cNvSpPr txBox="1"/>
          <p:nvPr/>
        </p:nvSpPr>
        <p:spPr>
          <a:xfrm>
            <a:off x="431577" y="3665536"/>
            <a:ext cx="59256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참조열의 예제</a:t>
            </a:r>
            <a:endParaRPr lang="en-US" altLang="ko-KR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endParaRPr lang="en-US" altLang="ko-KR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페이지의 크기가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100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바이트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주소열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0100, 0432, 0101, 0612, 0102, 0103, 0104, 0101, 0611, 0102, 0103,</a:t>
            </a:r>
          </a:p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              0104, 0101, 0610, 0102, 0104, 0101, 0609, 0102, 0105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참조열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1, 4, 1, 6, 1, 6, 1, 6, 1, 6, 1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프레임이 한 개 라면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부재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11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발생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프레임이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 이상이라면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3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발생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2F8053-CEF7-4E83-8B6D-D42EDD46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69" y="2975644"/>
            <a:ext cx="4362903" cy="2662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7430714" y="5653314"/>
            <a:ext cx="303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 횟수 대 프레임 개수의 그래프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7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25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FIFO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295421" y="927685"/>
            <a:ext cx="479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메모리에 올라온 기간이 가장 오래된 페이지를 희생자로 선택한다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8F11A2-5929-4E06-9C2F-79E27651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0" y="2353879"/>
            <a:ext cx="5467350" cy="1809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2DDB4-D5A1-40F7-8C38-84E0A260FBFC}"/>
              </a:ext>
            </a:extLst>
          </p:cNvPr>
          <p:cNvSpPr txBox="1"/>
          <p:nvPr/>
        </p:nvSpPr>
        <p:spPr>
          <a:xfrm>
            <a:off x="536070" y="4337801"/>
            <a:ext cx="33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개의 페이지 프레임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15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번의 페이지 부재 발생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EBE82-9DBB-4BA0-B744-706BEF6871B9}"/>
              </a:ext>
            </a:extLst>
          </p:cNvPr>
          <p:cNvSpPr txBox="1"/>
          <p:nvPr/>
        </p:nvSpPr>
        <p:spPr>
          <a:xfrm>
            <a:off x="6918119" y="1305761"/>
            <a:ext cx="427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</a:t>
            </a:r>
            <a:endParaRPr lang="en-US" altLang="ko-KR" sz="28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자주 쓰이던 자주 쓰이지 않던 동일하게 취급함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belady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의 문제 발생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프레임이 늘었는데 페이지 부재가 더 발생하는 것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ex) 1, 2, 3, 4, 1, 2, 5, 1, 2, 3, 4, 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22B27E-FB1F-4688-A458-48508AFE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19" y="3060087"/>
            <a:ext cx="4623349" cy="30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1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025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최적 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295421" y="927685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앞으로 가장 오랜 시간 동안 사용되지 않을 페이지를 찾아 교체한다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2DDB4-D5A1-40F7-8C38-84E0A260FBFC}"/>
              </a:ext>
            </a:extLst>
          </p:cNvPr>
          <p:cNvSpPr txBox="1"/>
          <p:nvPr/>
        </p:nvSpPr>
        <p:spPr>
          <a:xfrm>
            <a:off x="536070" y="4337801"/>
            <a:ext cx="33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개의 페이지 프레임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9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번의 페이지 부재 발생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EBE82-9DBB-4BA0-B744-706BEF6871B9}"/>
              </a:ext>
            </a:extLst>
          </p:cNvPr>
          <p:cNvSpPr txBox="1"/>
          <p:nvPr/>
        </p:nvSpPr>
        <p:spPr>
          <a:xfrm>
            <a:off x="6913868" y="2674946"/>
            <a:ext cx="42759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문제점</a:t>
            </a:r>
            <a:endParaRPr lang="en-US" altLang="ko-KR" sz="28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앞으로 가장 오랜 시간 동안 사용되지 않을 페이지를 어떻게 알 수 있는가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주로 연구 비교 목적을 위해 사용된다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246DD-4762-4D70-851D-CF7F0466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4" y="2182924"/>
            <a:ext cx="5429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18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LRU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295421" y="927685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앞으로 가장 오랜 시간 동안 참조되지 않은 페이지를 찾아 교체한다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2DDB4-D5A1-40F7-8C38-84E0A260FBFC}"/>
              </a:ext>
            </a:extLst>
          </p:cNvPr>
          <p:cNvSpPr txBox="1"/>
          <p:nvPr/>
        </p:nvSpPr>
        <p:spPr>
          <a:xfrm>
            <a:off x="1773573" y="4440900"/>
            <a:ext cx="33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3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개의 페이지 프레임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12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번의 페이지 부재 발생</a:t>
            </a:r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7601F-92F7-4182-9491-7D3470C7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62" y="1595329"/>
            <a:ext cx="8864829" cy="25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0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94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LRU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페이지 교체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4251781" y="1543634"/>
            <a:ext cx="1446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계수기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(counter)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2DDB4-D5A1-40F7-8C38-84E0A260FBFC}"/>
              </a:ext>
            </a:extLst>
          </p:cNvPr>
          <p:cNvSpPr txBox="1"/>
          <p:nvPr/>
        </p:nvSpPr>
        <p:spPr>
          <a:xfrm>
            <a:off x="295421" y="1940972"/>
            <a:ext cx="7328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페이지 항목 마다 사용 시간 필드를 추가한다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참조마다 계수기를 증가시킨다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교체 시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계수기가 가장 작은 페이지를 희생자로 선택한다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LRU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페이지를 찾기 위해 페이지 테이블을 검색 해야함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 참조마다 계수기 갱신을 위해 메모리 쓰기가 발생함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테이블이 변경될 때마다 시간 값을 관리 해야 하고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overflow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도 고려해야함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20569-F5EF-4C2E-8723-6471FF066608}"/>
              </a:ext>
            </a:extLst>
          </p:cNvPr>
          <p:cNvSpPr txBox="1"/>
          <p:nvPr/>
        </p:nvSpPr>
        <p:spPr>
          <a:xfrm>
            <a:off x="4434440" y="3755039"/>
            <a:ext cx="1113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스택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(stack)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ABB0-F864-4E5F-9EB3-2AA04A8B5A01}"/>
              </a:ext>
            </a:extLst>
          </p:cNvPr>
          <p:cNvSpPr txBox="1"/>
          <p:nvPr/>
        </p:nvSpPr>
        <p:spPr>
          <a:xfrm>
            <a:off x="295421" y="4283661"/>
            <a:ext cx="8141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번호의 스택을 유지한다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페이지가 참조될 때마다 페이지 번호는 스택 중간에서 제거되어 스택 꼭대기에 놓이게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테이블의 검색이 필요 없음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소프트웨어나 마이크로 코드 구현에 적합하다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F16977-6FC2-4AA4-A531-B87E8FD8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642" y="2820615"/>
            <a:ext cx="3786539" cy="2669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A78CD1-9283-470A-8BAF-4BB99A8AA977}"/>
              </a:ext>
            </a:extLst>
          </p:cNvPr>
          <p:cNvSpPr txBox="1"/>
          <p:nvPr/>
        </p:nvSpPr>
        <p:spPr>
          <a:xfrm>
            <a:off x="7623642" y="5418140"/>
            <a:ext cx="3881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가장 최근의 페이지 참조를 기록하기 위한 스택의 사용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97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94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LRU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근사 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295421" y="1465330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▶ 부가적 참조 비트 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2DDB4-D5A1-40F7-8C38-84E0A260FBFC}"/>
              </a:ext>
            </a:extLst>
          </p:cNvPr>
          <p:cNvSpPr txBox="1"/>
          <p:nvPr/>
        </p:nvSpPr>
        <p:spPr>
          <a:xfrm>
            <a:off x="295421" y="927867"/>
            <a:ext cx="106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LRU 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교체 지원을 충분히 할 수 있는 하드웨어는 거의 없지만 많은 시스템은 참조 비트의 형태로 어느 정도의 지원은 하고 있다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20569-F5EF-4C2E-8723-6471FF066608}"/>
              </a:ext>
            </a:extLst>
          </p:cNvPr>
          <p:cNvSpPr txBox="1"/>
          <p:nvPr/>
        </p:nvSpPr>
        <p:spPr>
          <a:xfrm>
            <a:off x="363929" y="3573203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▶ 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2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차 기회 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ABB0-F864-4E5F-9EB3-2AA04A8B5A01}"/>
              </a:ext>
            </a:extLst>
          </p:cNvPr>
          <p:cNvSpPr txBox="1"/>
          <p:nvPr/>
        </p:nvSpPr>
        <p:spPr>
          <a:xfrm>
            <a:off x="363929" y="1889939"/>
            <a:ext cx="8141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일정한 간격마다 참조 비트들을 기록함으로써 추가적인 선후 관계 정보를 얻을 수 있다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각 페이지에 대해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비트의 참조 비트를 할당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예를 들어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번의 구간 동안 페이지 사용내역을 기록하며 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 값을 정수로 생각하면 가장 작은 획수를 갖는 페이지가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LRU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페이지가 되고 이를 교체 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가장 작은 값을 갖는 페이지 모두를 교체할 수도 있고 그들 사이에서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FIFO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방식으로 하나를 선택할 수도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EFF06-F1C7-472D-8FE2-92ACF85AB40B}"/>
              </a:ext>
            </a:extLst>
          </p:cNvPr>
          <p:cNvSpPr txBox="1"/>
          <p:nvPr/>
        </p:nvSpPr>
        <p:spPr>
          <a:xfrm>
            <a:off x="363930" y="4063756"/>
            <a:ext cx="75154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순환 큐를 이용하는데 이 큐에는 포인터가 있어서 다음에 교체될 페이지를 가리킨다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어떤 프레임을 빼앗아야 한다면 포인터는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값의 참조 비트를 가진 페이지를 발견할 때까지 큐를 검색한다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포인터가 돌아가면서 참조 비트 값들이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 것은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으로 바꾼다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희생될 페이지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을 가진 페이지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발견되면 그 페이지는 교체되고 새로운 페이지는 순환 큐의 해당 위치에 삽인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두 번째로 큐를 돌 때에는 사실상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FIFO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와 같은 것이 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E776EA-A7B5-42AC-B520-A5F13AAE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424" y="3207800"/>
            <a:ext cx="3790062" cy="34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94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LRU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 근사 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1045029" y="1104353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▶ 개선된 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2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차 기회 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ABB0-F864-4E5F-9EB3-2AA04A8B5A01}"/>
              </a:ext>
            </a:extLst>
          </p:cNvPr>
          <p:cNvSpPr txBox="1"/>
          <p:nvPr/>
        </p:nvSpPr>
        <p:spPr>
          <a:xfrm>
            <a:off x="1113537" y="1594906"/>
            <a:ext cx="81410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참조 비트와 변경 비트를 사용하여 더 개선시킴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두 개의 비트를 조합하여 사용하며 가장 낮은 등급을 가지면서 처음 만난 페이지를 교체한다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주의점은 교체될 페이지를 찾기까지 여러 번 순환 큐를 검사할 수도 있다는 것이다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en-US" altLang="ko-KR" sz="12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893D8DA-4002-4695-A0C2-C62985A6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38657"/>
              </p:ext>
            </p:extLst>
          </p:nvPr>
        </p:nvGraphicFramePr>
        <p:xfrm>
          <a:off x="1045029" y="2832001"/>
          <a:ext cx="9289143" cy="31386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4058">
                  <a:extLst>
                    <a:ext uri="{9D8B030D-6E8A-4147-A177-3AD203B41FA5}">
                      <a16:colId xmlns:a16="http://schemas.microsoft.com/office/drawing/2014/main" val="2982727424"/>
                    </a:ext>
                  </a:extLst>
                </a:gridCol>
                <a:gridCol w="4020457">
                  <a:extLst>
                    <a:ext uri="{9D8B030D-6E8A-4147-A177-3AD203B41FA5}">
                      <a16:colId xmlns:a16="http://schemas.microsoft.com/office/drawing/2014/main" val="3013652658"/>
                    </a:ext>
                  </a:extLst>
                </a:gridCol>
                <a:gridCol w="4194628">
                  <a:extLst>
                    <a:ext uri="{9D8B030D-6E8A-4147-A177-3AD203B41FA5}">
                      <a16:colId xmlns:a16="http://schemas.microsoft.com/office/drawing/2014/main" val="981691773"/>
                    </a:ext>
                  </a:extLst>
                </a:gridCol>
              </a:tblGrid>
              <a:tr h="67894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b="0" dirty="0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(0, 0)</a:t>
                      </a:r>
                      <a:endParaRPr lang="en-US" altLang="ko-KR" b="0" dirty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최근에 사용되지도 변경되지도 않은 경우</a:t>
                      </a:r>
                      <a:endParaRPr lang="ko-KR" altLang="en-US" b="0" dirty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교체하기 가장 좋은 페이지</a:t>
                      </a:r>
                      <a:endParaRPr lang="ko-KR" altLang="en-US" b="0" dirty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270878"/>
                  </a:ext>
                </a:extLst>
              </a:tr>
              <a:tr h="849824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(0, 1)</a:t>
                      </a:r>
                      <a:endParaRPr lang="en-US" altLang="ko-KR" b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최근에 사용되지는 않았지만 변경된 경우</a:t>
                      </a:r>
                      <a:endParaRPr lang="ko-KR" altLang="en-US" b="0" dirty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디스크에 저장해야 하기 때문에 교체에 적당하지 않음</a:t>
                      </a:r>
                      <a:endParaRPr lang="ko-KR" altLang="en-US" b="0" dirty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3713723"/>
                  </a:ext>
                </a:extLst>
              </a:tr>
              <a:tr h="67894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(1, 0)</a:t>
                      </a:r>
                      <a:endParaRPr lang="en-US" altLang="ko-KR" b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최근에 사용은 되었으나 변경 되지 않은 경우</a:t>
                      </a:r>
                      <a:endParaRPr lang="ko-KR" altLang="en-US" b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곧 다시 사용될 가능성 높음</a:t>
                      </a:r>
                      <a:endParaRPr lang="ko-KR" altLang="en-US" b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04193107"/>
                  </a:ext>
                </a:extLst>
              </a:tr>
              <a:tr h="93092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(1, 1)</a:t>
                      </a:r>
                      <a:endParaRPr lang="en-US" altLang="ko-KR" b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최근에 사용되었고 변경도 된 경우</a:t>
                      </a:r>
                      <a:endParaRPr lang="ko-KR" altLang="en-US" b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  <a:latin typeface="Sandoll 북 01 Light" panose="020B0600000101010101" pitchFamily="34" charset="-127"/>
                          <a:ea typeface="Sandoll 북 01 Light" panose="020B0600000101010101" pitchFamily="34" charset="-127"/>
                        </a:rPr>
                        <a:t>다시 사용될 가능성이 높으며 교체하려면 디스크에 기록이 필요함</a:t>
                      </a:r>
                      <a:endParaRPr lang="ko-KR" altLang="en-US" b="0" dirty="0">
                        <a:solidFill>
                          <a:srgbClr val="676767"/>
                        </a:solidFill>
                        <a:effectLst/>
                        <a:latin typeface="Sandoll 북 01 Light" panose="020B0600000101010101" pitchFamily="34" charset="-127"/>
                        <a:ea typeface="Sandoll 북 01 Light" panose="020B0600000101010101" pitchFamily="34" charset="-127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81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7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84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가상 메모리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C42B71-23A7-4762-A28A-E4025972C553}"/>
              </a:ext>
            </a:extLst>
          </p:cNvPr>
          <p:cNvCxnSpPr>
            <a:cxnSpLocks/>
          </p:cNvCxnSpPr>
          <p:nvPr/>
        </p:nvCxnSpPr>
        <p:spPr>
          <a:xfrm>
            <a:off x="295421" y="1234529"/>
            <a:ext cx="8805717" cy="1490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593292" y="2382374"/>
            <a:ext cx="1102417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가상메모리란</a:t>
            </a:r>
            <a:r>
              <a:rPr lang="en-US" altLang="ko-KR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 </a:t>
            </a:r>
            <a:r>
              <a:rPr lang="ko-KR" altLang="en-US" sz="20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전체가 메모리 내에 올라오지 않더라도 실행이 가능하도록 하는 기법</a:t>
            </a:r>
            <a:endParaRPr lang="en-US" altLang="ko-KR" sz="20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사용자 프로그램이 물리 메모리보다 커져도 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파일의 공유를 쉽게 해주고 공유 메모리 구현을 가능하게 하며 프로세스 생성을 효율적으로 처리할 수 있는 기법도 제공한다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구현하기 어렵고 잘못 사용하면 성능이 현저히 저하될 수 있다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en-US" altLang="ko-KR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0FC8CF-7E24-456F-B976-8AD038DF8EB5}"/>
              </a:ext>
            </a:extLst>
          </p:cNvPr>
          <p:cNvCxnSpPr>
            <a:cxnSpLocks/>
          </p:cNvCxnSpPr>
          <p:nvPr/>
        </p:nvCxnSpPr>
        <p:spPr>
          <a:xfrm>
            <a:off x="685753" y="2767697"/>
            <a:ext cx="881543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8CE6BD-A164-44E2-AB43-A69212BCDF4D}"/>
              </a:ext>
            </a:extLst>
          </p:cNvPr>
          <p:cNvSpPr txBox="1"/>
          <p:nvPr/>
        </p:nvSpPr>
        <p:spPr>
          <a:xfrm>
            <a:off x="295421" y="888645"/>
            <a:ext cx="903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지금까지의 접근 방식은 프로세스 전체가 실행되기 전에 메모리로 올라와야 한다는 것을 전제로 하였다</a:t>
            </a:r>
            <a:r>
              <a:rPr lang="en-US" altLang="ko-KR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50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88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계수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기반 페이지 교체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2042501" y="1721455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▶ 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LFU 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2DDB4-D5A1-40F7-8C38-84E0A260FBFC}"/>
              </a:ext>
            </a:extLst>
          </p:cNvPr>
          <p:cNvSpPr txBox="1"/>
          <p:nvPr/>
        </p:nvSpPr>
        <p:spPr>
          <a:xfrm>
            <a:off x="295421" y="927867"/>
            <a:ext cx="106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각 페이지를 참조할 때마다 계수를 하는 방법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20569-F5EF-4C2E-8723-6471FF066608}"/>
              </a:ext>
            </a:extLst>
          </p:cNvPr>
          <p:cNvSpPr txBox="1"/>
          <p:nvPr/>
        </p:nvSpPr>
        <p:spPr>
          <a:xfrm>
            <a:off x="2081981" y="3112639"/>
            <a:ext cx="1475084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▶ 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MFU 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ABB0-F864-4E5F-9EB3-2AA04A8B5A01}"/>
              </a:ext>
            </a:extLst>
          </p:cNvPr>
          <p:cNvSpPr txBox="1"/>
          <p:nvPr/>
        </p:nvSpPr>
        <p:spPr>
          <a:xfrm>
            <a:off x="2111009" y="2146064"/>
            <a:ext cx="814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참조 횟수가 가장 작은 페이지를 교체한다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활발하게 사용되는 페이지가 앞으로도 더 많이 참조될 것이라는 직관에 기반한 알고리즘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초기에 한 페이지를 집중 사용하다가 나중에 사용하지 않을 경우 판단이 틀린다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EFF06-F1C7-472D-8FE2-92ACF85AB40B}"/>
              </a:ext>
            </a:extLst>
          </p:cNvPr>
          <p:cNvSpPr txBox="1"/>
          <p:nvPr/>
        </p:nvSpPr>
        <p:spPr>
          <a:xfrm>
            <a:off x="2081982" y="3581647"/>
            <a:ext cx="817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참조 횟수가 가장 많은 페이지를 교체한다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가장 작은 참조 횟수를 가진 페이지가 가장 최근 참조되었고 앞으로도 많이 사용될 것이라는 판단에 근거한다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B2588-7384-43FE-834B-97BFF924418A}"/>
              </a:ext>
            </a:extLst>
          </p:cNvPr>
          <p:cNvSpPr txBox="1"/>
          <p:nvPr/>
        </p:nvSpPr>
        <p:spPr>
          <a:xfrm>
            <a:off x="1301032" y="5115627"/>
            <a:ext cx="8771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※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일반적으로 잘 쓰이지 않는다 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-&gt; </a:t>
            </a:r>
            <a:r>
              <a:rPr lang="ko-KR" altLang="en-US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비용이 많이 들고 최적 페이지 교체 정책을 제대로 구현하지 못함</a:t>
            </a:r>
            <a:r>
              <a:rPr lang="en-US" altLang="ko-KR" sz="24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4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72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11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9-4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페이지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-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버퍼링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1CBD1-13CF-443F-AB96-DBFACDA79C28}"/>
              </a:ext>
            </a:extLst>
          </p:cNvPr>
          <p:cNvSpPr txBox="1"/>
          <p:nvPr/>
        </p:nvSpPr>
        <p:spPr>
          <a:xfrm>
            <a:off x="1656884" y="1874319"/>
            <a:ext cx="889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▶ 시스템이 가용 프레임 여러 개를 풀로 가지고 있다가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, 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부재가 발생하면 예전과 마찬가지로 교체될 페이지를 찾지만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,</a:t>
            </a:r>
          </a:p>
          <a:p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    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교체될 페이지의 내용을 디스크에 기록하기 전에 가용 프레임에 새로운 페이지를 먼저 읽어들이는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20569-F5EF-4C2E-8723-6471FF066608}"/>
              </a:ext>
            </a:extLst>
          </p:cNvPr>
          <p:cNvSpPr txBox="1"/>
          <p:nvPr/>
        </p:nvSpPr>
        <p:spPr>
          <a:xfrm>
            <a:off x="1702243" y="3649777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▶ 가용 프레임 풀을 유지하지만 그 풀 속 각 프레임의 원래 주인 페이지가 누구였었는지를 기억해 놓는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5ABB0-F864-4E5F-9EB3-2AA04A8B5A01}"/>
              </a:ext>
            </a:extLst>
          </p:cNvPr>
          <p:cNvSpPr txBox="1"/>
          <p:nvPr/>
        </p:nvSpPr>
        <p:spPr>
          <a:xfrm>
            <a:off x="1702243" y="2641309"/>
            <a:ext cx="814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교체될 페이지가 쓰여 지기를 기다리지 않고 프로세스가 가능한 빨리 시작할 수 있도록 해 준다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이후에 교체될 페이지가 다 쓰여지고 나면 그 프레임이 가용 프레임 풀에 추가된다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EFF06-F1C7-472D-8FE2-92ACF85AB40B}"/>
              </a:ext>
            </a:extLst>
          </p:cNvPr>
          <p:cNvSpPr txBox="1"/>
          <p:nvPr/>
        </p:nvSpPr>
        <p:spPr>
          <a:xfrm>
            <a:off x="1702244" y="4118785"/>
            <a:ext cx="817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입출력이 전혀 필요하지 않다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부재가 일어날 때 찾는 페이지가 풀에 남아 있는지 검사한 후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없으면 그 때 디스크에서 페이지를 읽어 들인다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7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rgbClr val="AB218D"/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감사합니다</a:t>
            </a: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br>
              <a:rPr lang="en-US" altLang="ko-KR" sz="44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</a:br>
            <a:endParaRPr lang="ko-KR" altLang="en-US" sz="4400" dirty="0">
              <a:latin typeface="Sandoll 마들렌" panose="020B0600000101010101" pitchFamily="34" charset="-127"/>
              <a:ea typeface="Sandoll 마들렌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75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358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가상 메모리의 배경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4F822-FD3C-4A32-84FB-5B5B66FB063E}"/>
              </a:ext>
            </a:extLst>
          </p:cNvPr>
          <p:cNvSpPr txBox="1"/>
          <p:nvPr/>
        </p:nvSpPr>
        <p:spPr>
          <a:xfrm>
            <a:off x="341619" y="973391"/>
            <a:ext cx="10625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 전체가 한꺼번에 메모리에 늘 올라와 있어야 하는 것은 아니다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Ex)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오류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처리 코드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배열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리스트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테이블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미정부 컴퓨터 프로그램의  예산 관련 옵션</a:t>
            </a:r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0FC8CF-7E24-456F-B976-8AD038DF8EB5}"/>
              </a:ext>
            </a:extLst>
          </p:cNvPr>
          <p:cNvCxnSpPr>
            <a:cxnSpLocks/>
          </p:cNvCxnSpPr>
          <p:nvPr/>
        </p:nvCxnSpPr>
        <p:spPr>
          <a:xfrm>
            <a:off x="341619" y="1319952"/>
            <a:ext cx="1040258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B35BE14-07A2-40F5-8C7D-2B9AEE1C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93" y="2031849"/>
            <a:ext cx="4349826" cy="3397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F0ABA7-A471-4652-9249-48D02E504D42}"/>
              </a:ext>
            </a:extLst>
          </p:cNvPr>
          <p:cNvSpPr txBox="1"/>
          <p:nvPr/>
        </p:nvSpPr>
        <p:spPr>
          <a:xfrm>
            <a:off x="235646" y="2031849"/>
            <a:ext cx="69990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프로그램을 일부분만 메모리에 올려놓고 실행할 수 있다면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?</a:t>
            </a:r>
          </a:p>
          <a:p>
            <a:endParaRPr lang="en-US" altLang="ko-KR" sz="14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물리 메모리 크기에 의해 더 이상 제약 받지 않게 된다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프로그래밍 작업이 간단해짐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더 많은 프로그램을 동시에 수행함으로써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CPU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이용률과 처리율이 증가한다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-&gt; 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프로그램을 메모리에 올리고 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swap</a:t>
            </a:r>
            <a:r>
              <a:rPr lang="ko-KR" altLang="en-US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하는데 필요한 입출력 횟수가 줄어들어서 보다 빠른 실행이 가능</a:t>
            </a:r>
            <a:r>
              <a:rPr lang="en-US" altLang="ko-KR" sz="14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E584-F176-48A6-84C4-E5224942167A}"/>
              </a:ext>
            </a:extLst>
          </p:cNvPr>
          <p:cNvSpPr txBox="1"/>
          <p:nvPr/>
        </p:nvSpPr>
        <p:spPr>
          <a:xfrm>
            <a:off x="7234678" y="5433665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물리 메모리보다 큰 가상 메모리를 보여주는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604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358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9-1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가상 메모리의 배경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E584-F176-48A6-84C4-E5224942167A}"/>
              </a:ext>
            </a:extLst>
          </p:cNvPr>
          <p:cNvSpPr txBox="1"/>
          <p:nvPr/>
        </p:nvSpPr>
        <p:spPr>
          <a:xfrm>
            <a:off x="1192194" y="5754286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가상 주소 공간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70C2D5-0B8F-4AB8-ACE0-6CE7016D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9" y="1496611"/>
            <a:ext cx="2028825" cy="425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433BF-DBF0-487A-9A61-EFE44B4D59B7}"/>
              </a:ext>
            </a:extLst>
          </p:cNvPr>
          <p:cNvSpPr txBox="1"/>
          <p:nvPr/>
        </p:nvSpPr>
        <p:spPr>
          <a:xfrm>
            <a:off x="2107740" y="2663503"/>
            <a:ext cx="30107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Sandoll 스웨거" panose="020B0600000101010101" pitchFamily="34" charset="-127"/>
                <a:ea typeface="Sandoll 스웨거" panose="020B0600000101010101" pitchFamily="34" charset="-127"/>
              </a:rPr>
              <a:t>성긴 주소 공간</a:t>
            </a:r>
            <a:endParaRPr lang="en-US" altLang="ko-KR" dirty="0">
              <a:solidFill>
                <a:srgbClr val="FF0000"/>
              </a:solidFill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스택이나 힙 세그먼트가 확장될 때나 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동적으로 라이브러리를 링크할 필요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있을 때 사용된다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88C45F-E33C-4645-9240-511591D5C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603" y="1496611"/>
            <a:ext cx="4448175" cy="2952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CAB0FA-8124-467D-BD78-464B7DE5E7A3}"/>
              </a:ext>
            </a:extLst>
          </p:cNvPr>
          <p:cNvSpPr txBox="1"/>
          <p:nvPr/>
        </p:nvSpPr>
        <p:spPr>
          <a:xfrm>
            <a:off x="6963703" y="4449361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가상 메모리를 사용한 공유 라이브러리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E2E47-133E-486F-B6D9-C50BCCE381D1}"/>
              </a:ext>
            </a:extLst>
          </p:cNvPr>
          <p:cNvSpPr txBox="1"/>
          <p:nvPr/>
        </p:nvSpPr>
        <p:spPr>
          <a:xfrm>
            <a:off x="5823390" y="4977154"/>
            <a:ext cx="50845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라이브러리가 여러 프로세스들에게 공유될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프로세스들이 메모리를 공유할 수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fork()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시스템 호출을 통한 프로세스 생성에서 페이지 공유를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  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가능하게 하고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생성 속도를 높인다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87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25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요구 페이징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AB0FA-8124-467D-BD78-464B7DE5E7A3}"/>
              </a:ext>
            </a:extLst>
          </p:cNvPr>
          <p:cNvSpPr txBox="1"/>
          <p:nvPr/>
        </p:nvSpPr>
        <p:spPr>
          <a:xfrm>
            <a:off x="2156299" y="1238407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필요한 페이지만을 물리 메모리에 적재한다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  <a:endParaRPr lang="ko-KR" altLang="en-US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5E2E47-133E-486F-B6D9-C50BCCE381D1}"/>
              </a:ext>
            </a:extLst>
          </p:cNvPr>
          <p:cNvSpPr txBox="1"/>
          <p:nvPr/>
        </p:nvSpPr>
        <p:spPr>
          <a:xfrm>
            <a:off x="2156299" y="1668278"/>
            <a:ext cx="440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사용되지 않는 페이지를  가져오지 않음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입출력 과정 감소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적은 메모리 사용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빠른 응답 가능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2156299" y="294452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게으른 스왑퍼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D373D-BAEA-463F-ACB5-ED2D7880803C}"/>
              </a:ext>
            </a:extLst>
          </p:cNvPr>
          <p:cNvSpPr txBox="1"/>
          <p:nvPr/>
        </p:nvSpPr>
        <p:spPr>
          <a:xfrm>
            <a:off x="2156299" y="3344639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페이지가 필요하지 않는 한은 메모리에 적재하지 않는다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페이지를 관리하는 스왑퍼를 페이저라고 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A723-0CB9-4CB4-B376-92F1A8D665F4}"/>
              </a:ext>
            </a:extLst>
          </p:cNvPr>
          <p:cNvSpPr txBox="1"/>
          <p:nvPr/>
        </p:nvSpPr>
        <p:spPr>
          <a:xfrm>
            <a:off x="2156299" y="4737265"/>
            <a:ext cx="190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swapping vs paging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ADB17-04D2-4361-B347-4681ABB12CB2}"/>
              </a:ext>
            </a:extLst>
          </p:cNvPr>
          <p:cNvSpPr txBox="1"/>
          <p:nvPr/>
        </p:nvSpPr>
        <p:spPr>
          <a:xfrm>
            <a:off x="2156299" y="5139819"/>
            <a:ext cx="7364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swapping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프로세스 전체를 디스크에 내리거나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메모리에 올린다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Paging 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필요한 페이지 만을 메모리에 올리거나 필요하지 않은 페이지는 디스크에 내린다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7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25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요구 페이징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434658" y="5403851"/>
            <a:ext cx="397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디스크 내 인접한 공간과 페이지화 된 메모리 간의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A723-0CB9-4CB4-B376-92F1A8D665F4}"/>
              </a:ext>
            </a:extLst>
          </p:cNvPr>
          <p:cNvSpPr txBox="1"/>
          <p:nvPr/>
        </p:nvSpPr>
        <p:spPr>
          <a:xfrm>
            <a:off x="6396191" y="615855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일부 페이지가 주 메모리에 없을 때의 페이지 테이블 </a:t>
            </a:r>
            <a:endParaRPr lang="en-US" altLang="ko-KR" sz="2000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ADB17-04D2-4361-B347-4681ABB12CB2}"/>
              </a:ext>
            </a:extLst>
          </p:cNvPr>
          <p:cNvSpPr txBox="1"/>
          <p:nvPr/>
        </p:nvSpPr>
        <p:spPr>
          <a:xfrm>
            <a:off x="5049353" y="1117311"/>
            <a:ext cx="6865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※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어느 페이지가 메모리에 올라와 있는지 구별하기 위해 유효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무효 비트를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유효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(valid)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해당 페이지가 메모리에 있다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무효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(invalid)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비트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해당 페이지가 유효하지 않거나 유효하지만 디스크에 존재한다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878D5B-A12F-40B9-B468-689C949D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44" y="2241423"/>
            <a:ext cx="3286601" cy="29606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C05DBA-6705-4E8D-B897-97AAEA6F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76" y="2134289"/>
            <a:ext cx="4202724" cy="40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9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6392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요구 페이징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페이지 부재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2176373" y="5838530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부재를 처리하는 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A723-0CB9-4CB4-B376-92F1A8D665F4}"/>
              </a:ext>
            </a:extLst>
          </p:cNvPr>
          <p:cNvSpPr txBox="1"/>
          <p:nvPr/>
        </p:nvSpPr>
        <p:spPr>
          <a:xfrm>
            <a:off x="276665" y="917255"/>
            <a:ext cx="7417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프로세스가 메모리에 올라와 있지 않는 페이지를 접근하는 경우 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 트랩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 발생한다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A24146-7698-490E-A963-05644BA92363}"/>
              </a:ext>
            </a:extLst>
          </p:cNvPr>
          <p:cNvGrpSpPr/>
          <p:nvPr/>
        </p:nvGrpSpPr>
        <p:grpSpPr>
          <a:xfrm>
            <a:off x="6105377" y="2551074"/>
            <a:ext cx="5809958" cy="2405573"/>
            <a:chOff x="3892746" y="1622291"/>
            <a:chExt cx="7476823" cy="24055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AADB17-04D2-4361-B347-4681ABB12CB2}"/>
                </a:ext>
              </a:extLst>
            </p:cNvPr>
            <p:cNvSpPr txBox="1"/>
            <p:nvPr/>
          </p:nvSpPr>
          <p:spPr>
            <a:xfrm>
              <a:off x="3892746" y="1622291"/>
              <a:ext cx="74768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프로세스에 대한 내부 테이블을 검사해서 메모리 참조가 유효한지</a:t>
              </a:r>
              <a:endPara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 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         </a:t>
              </a: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무효인지를 검사한다</a:t>
              </a:r>
              <a:endPara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무효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-&gt; </a:t>
              </a: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프로세스 중단</a:t>
              </a:r>
              <a:endPara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유효한 참조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-&gt; </a:t>
              </a: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디스크로부터 가져온다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DAA22F-8BCC-48A4-82FB-A2383DA0B93C}"/>
                </a:ext>
              </a:extLst>
            </p:cNvPr>
            <p:cNvSpPr txBox="1"/>
            <p:nvPr/>
          </p:nvSpPr>
          <p:spPr>
            <a:xfrm>
              <a:off x="4163750" y="2704425"/>
              <a:ext cx="72058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2"/>
              </a:pP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빈 공간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, </a:t>
              </a: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즉 자유 프레임을 찾는다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</a:p>
            <a:p>
              <a:pPr marL="342900" indent="-342900">
                <a:buAutoNum type="arabicPeriod" startAt="2"/>
              </a:pP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새로 할당된 프레임으로 해당 페이지를 읽어 오도록 요청한다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</a:p>
            <a:p>
              <a:pPr marL="342900" indent="-342900">
                <a:buAutoNum type="arabicPeriod" startAt="2"/>
              </a:pP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페이지 테이블을 갱신한다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</a:p>
            <a:p>
              <a:pPr marL="342900" indent="-342900">
                <a:buAutoNum type="arabicPeriod" startAt="2"/>
              </a:pPr>
              <a:r>
                <a:rPr lang="ko-KR" altLang="en-US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중단되었던 명령어를 다시 수행한다</a:t>
              </a:r>
              <a:r>
                <a:rPr lang="en-US" altLang="ko-KR" sz="1600" dirty="0">
                  <a:latin typeface="Sandoll 북 01 Light" panose="020B0600000101010101" pitchFamily="34" charset="-127"/>
                  <a:ea typeface="Sandoll 북 01 Light" panose="020B0600000101010101" pitchFamily="34" charset="-127"/>
                </a:rPr>
                <a:t>.</a:t>
              </a:r>
            </a:p>
            <a:p>
              <a:pPr marL="342900" indent="-342900">
                <a:buAutoNum type="arabicPeriod" startAt="2"/>
              </a:pPr>
              <a:endPara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84BC15A-BC9F-4D1E-911B-6ADC7A32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33" y="1457036"/>
            <a:ext cx="5626408" cy="42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4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291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9-2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요구 페이징 </a:t>
            </a:r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–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성능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5460951" y="2160716"/>
            <a:ext cx="662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ex) 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평균 페이지 부재 처리 시간이 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8msec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이고 메모리 접근 시간이 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200nsec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일 때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, </a:t>
            </a:r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실질 접근 시간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?</a:t>
            </a:r>
            <a:endParaRPr lang="ko-KR" altLang="en-US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ADB17-04D2-4361-B347-4681ABB12CB2}"/>
              </a:ext>
            </a:extLst>
          </p:cNvPr>
          <p:cNvSpPr txBox="1"/>
          <p:nvPr/>
        </p:nvSpPr>
        <p:spPr>
          <a:xfrm>
            <a:off x="295421" y="2160716"/>
            <a:ext cx="50748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유효 접근 시간</a:t>
            </a:r>
            <a:r>
              <a:rPr lang="en-US" altLang="ko-KR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(1-p)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x  ma + p x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부재 처리시간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P 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페이지의 부재 확률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(0 &lt;= p &lt;= 1)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ma 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메모리 접근 시간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CBC99-2438-4B03-8EB8-F2B2F379C1A5}"/>
              </a:ext>
            </a:extLst>
          </p:cNvPr>
          <p:cNvSpPr txBox="1"/>
          <p:nvPr/>
        </p:nvSpPr>
        <p:spPr>
          <a:xfrm>
            <a:off x="295421" y="3169809"/>
            <a:ext cx="50748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페이지 부재 처리시간</a:t>
            </a:r>
            <a:endParaRPr lang="en-US" altLang="ko-KR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인터럽트 처리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부재가 생기면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OS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에 트랩으로 페이지 부재를 알림</a:t>
            </a:r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 읽기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디스크로부터 자유 프레임에 페이지를 읽는다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프로세스 재시작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: CPU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가 다시 할당될 때까지 기다리고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문맥 전환에 의해 다시 재개한다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6F84-465A-4B8F-A66C-965A0EDE3926}"/>
              </a:ext>
            </a:extLst>
          </p:cNvPr>
          <p:cNvSpPr txBox="1"/>
          <p:nvPr/>
        </p:nvSpPr>
        <p:spPr>
          <a:xfrm>
            <a:off x="5677471" y="2562747"/>
            <a:ext cx="5498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실질 접근 시간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= (1-p) x (200) + p x (8,000,000)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	         = 200 + 7,999,800 x p</a:t>
            </a: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만약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1,000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번 중에 한 번의 접근에 페이지 부재가 발생한다고 한다면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</a:p>
          <a:p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실제 접근 시간은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8,2msec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이다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=&gt;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요구 페이징 때문에 약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40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배 느려 진다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1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35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Chapter 9-3 </a:t>
            </a:r>
            <a:r>
              <a:rPr lang="ko-KR" altLang="en-US" sz="2800" dirty="0">
                <a:latin typeface="Sandoll 마들렌" panose="020B0600000101010101" pitchFamily="34" charset="-127"/>
                <a:ea typeface="Sandoll 마들렌" panose="020B0600000101010101" pitchFamily="34" charset="-127"/>
              </a:rPr>
              <a:t>쓰기 시 복사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>
            <a:cxnSpLocks/>
          </p:cNvCxnSpPr>
          <p:nvPr/>
        </p:nvCxnSpPr>
        <p:spPr>
          <a:xfrm>
            <a:off x="295421" y="804576"/>
            <a:ext cx="11619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110197" y="116058"/>
            <a:ext cx="11971605" cy="6625883"/>
          </a:xfrm>
          <a:prstGeom prst="rect">
            <a:avLst/>
          </a:prstGeom>
          <a:ln w="38100">
            <a:solidFill>
              <a:srgbClr val="AB218D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34591-94C6-4A90-B267-3B31F68CFE4F}"/>
              </a:ext>
            </a:extLst>
          </p:cNvPr>
          <p:cNvSpPr txBox="1"/>
          <p:nvPr/>
        </p:nvSpPr>
        <p:spPr>
          <a:xfrm>
            <a:off x="6117388" y="3411230"/>
            <a:ext cx="5544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쓰기 시 복사</a:t>
            </a:r>
            <a:endParaRPr lang="en-US" altLang="ko-KR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algn="ctr"/>
            <a:endParaRPr lang="en-US" altLang="ko-KR" dirty="0">
              <a:latin typeface="Sandoll 스웨거" panose="020B0600000101010101" pitchFamily="34" charset="-127"/>
              <a:ea typeface="Sandoll 스웨거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자식이나 부모 프로세스가 공유 중인 페이지에 쓸 때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,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페이지의 복사본을 생성한다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수정된 페이지만 복사본을 만들어 효율적으로 프로세스를 관리한다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  <a:endParaRPr lang="ko-KR" altLang="en-US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CBC99-2438-4B03-8EB8-F2B2F379C1A5}"/>
              </a:ext>
            </a:extLst>
          </p:cNvPr>
          <p:cNvSpPr txBox="1"/>
          <p:nvPr/>
        </p:nvSpPr>
        <p:spPr>
          <a:xfrm>
            <a:off x="1674278" y="1036221"/>
            <a:ext cx="8137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가상 메모리는 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fork()</a:t>
            </a:r>
            <a:r>
              <a:rPr lang="ko-KR" altLang="en-US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시스템 호출을 통해 프로세스를 생성 할 때 페이지를 공유하여 생성 시간을 크게 줄일 수 있다</a:t>
            </a:r>
            <a:r>
              <a:rPr lang="en-US" altLang="ko-KR" sz="2000" dirty="0">
                <a:latin typeface="Sandoll 스웨거" panose="020B0600000101010101" pitchFamily="34" charset="-127"/>
                <a:ea typeface="Sandoll 스웨거" panose="020B0600000101010101" pitchFamily="34" charset="-127"/>
              </a:rPr>
              <a:t>.</a:t>
            </a:r>
          </a:p>
          <a:p>
            <a:endParaRPr lang="en-US" altLang="ko-KR" sz="1600" dirty="0">
              <a:latin typeface="Sandoll 북 01 Light" panose="020B0600000101010101" pitchFamily="34" charset="-127"/>
              <a:ea typeface="Sandoll 북 01 Light" panose="020B0600000101010101" pitchFamily="34" charset="-127"/>
            </a:endParaRP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자식 프로세스는 원칙적으로 부모 프로세스를 그대로 복사하여 사용한다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  <a:p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- 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자식 프로세스들은 곧 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exec()</a:t>
            </a:r>
            <a:r>
              <a:rPr lang="ko-KR" altLang="en-US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호출을 하게 되는데 이것보다는 공유하여 부모의 페이지를 이용하는 것이 유리하다</a:t>
            </a:r>
            <a:r>
              <a:rPr lang="en-US" altLang="ko-KR" sz="1600" dirty="0">
                <a:latin typeface="Sandoll 북 01 Light" panose="020B0600000101010101" pitchFamily="34" charset="-127"/>
                <a:ea typeface="Sandoll 북 01 Light" panose="020B0600000101010101" pitchFamily="34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93625C-94E1-4D0A-AE13-CCA91D27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5" y="2421216"/>
            <a:ext cx="5544003" cy="38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8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1756</Words>
  <Application>Microsoft Office PowerPoint</Application>
  <PresentationFormat>와이드스크린</PresentationFormat>
  <Paragraphs>225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Sandoll 마들렌</vt:lpstr>
      <vt:lpstr>Sandoll 북 01 Light</vt:lpstr>
      <vt:lpstr>Sandoll 스웨거</vt:lpstr>
      <vt:lpstr>경기천년제목 Bold</vt:lpstr>
      <vt:lpstr>맑은 고딕</vt:lpstr>
      <vt:lpstr>Arial</vt:lpstr>
      <vt:lpstr>Office 테마</vt:lpstr>
      <vt:lpstr>운영체제  안홍범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 안홍범</dc:title>
  <dc:creator>anhongbeom</dc:creator>
  <cp:lastModifiedBy>anhongbeom</cp:lastModifiedBy>
  <cp:revision>115</cp:revision>
  <dcterms:created xsi:type="dcterms:W3CDTF">2018-12-27T12:23:00Z</dcterms:created>
  <dcterms:modified xsi:type="dcterms:W3CDTF">2019-02-12T06:18:37Z</dcterms:modified>
</cp:coreProperties>
</file>