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ML (An overview of ML)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Supervised vs unsupervised ML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feasible project for CS50 (how deep learning model requires lots of learning - like the learning of activation functions and hyperparameter tuning)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Coding environment (VScode Jupyter notebook, deepnote, Google Colab) - An example with deepnote &amp; Google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Libraries, data sources (Kaggle)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Resources : from CS50 (Ed, Google, Sklearn documentation)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27f88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27f88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7570ca4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7570ca4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46519ba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46519ba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46519ba2_0_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d46519ba2_0_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f6953555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f6953555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cf695355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cf69535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d01be0591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d01be059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d46519ba2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d46519ba2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63d56f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63d56f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a7570ca4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a7570ca4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44c65a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44c65a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a7570ca4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a7570ca4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f6953555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f6953555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7570ca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7570ca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7570ca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a7570ca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ML (An overview of ML)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Supervised vs unsupervised ML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feasible project for CS50 (how deep learning model requires lots of learning - like the learning of activation functions and hyperparameter tuning)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Coding environment (VScode Jupyter notebook, deepnote, Google Colab) - An example with deepnote &amp; Google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Libraries, data sources (Kaggle)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Resources : from CS50 (Ed, Google, Sklearn documentation)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44c65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44c65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1be0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1be0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7570ca4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7570ca4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6519ba2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6519ba2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inyurl.com/ML-notebook-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rummy.com/software/BeautifulSoup/bs4/doc/" TargetMode="External"/><Relationship Id="rId4" Type="http://schemas.openxmlformats.org/officeDocument/2006/relationships/hyperlink" Target="https://scrapy.org/" TargetMode="External"/><Relationship Id="rId9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pandas.pydata.org/" TargetMode="External"/><Relationship Id="rId6" Type="http://schemas.openxmlformats.org/officeDocument/2006/relationships/hyperlink" Target="https://numpy.org/" TargetMode="External"/><Relationship Id="rId7" Type="http://schemas.openxmlformats.org/officeDocument/2006/relationships/hyperlink" Target="https://scipy.org/" TargetMode="External"/><Relationship Id="rId8" Type="http://schemas.openxmlformats.org/officeDocument/2006/relationships/hyperlink" Target="https://www.kaggle.com/datase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" TargetMode="External"/><Relationship Id="rId6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s://pytorch.org/" TargetMode="External"/><Relationship Id="rId6" Type="http://schemas.openxmlformats.org/officeDocument/2006/relationships/hyperlink" Target="https://keras.io/abou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Sv4GKbmzjmM" TargetMode="External"/><Relationship Id="rId4" Type="http://schemas.openxmlformats.org/officeDocument/2006/relationships/hyperlink" Target="https://youtu.be/4lIr8rgo5zE" TargetMode="External"/><Relationship Id="rId5" Type="http://schemas.openxmlformats.org/officeDocument/2006/relationships/hyperlink" Target="https://youtu.be/wmyVODy_WD8" TargetMode="External"/><Relationship Id="rId6" Type="http://schemas.openxmlformats.org/officeDocument/2006/relationships/hyperlink" Target="https://youtu.be/eGQ4wqCGjXA" TargetMode="External"/><Relationship Id="rId7" Type="http://schemas.openxmlformats.org/officeDocument/2006/relationships/hyperlink" Target="https://youtu.be/CzoVn8LUaDs" TargetMode="External"/><Relationship Id="rId8" Type="http://schemas.openxmlformats.org/officeDocument/2006/relationships/hyperlink" Target="https://www.turing.ac.uk/research/interest-groups/fairness-transparency-privac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inyurl.com/ML50-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CS50: Intro to ML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and Zad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 u="sng">
                <a:solidFill>
                  <a:schemeClr val="hlink"/>
                </a:solidFill>
                <a:hlinkClick r:id="rId3"/>
              </a:rPr>
              <a:t>https://tinyurl.com/ML-notebook-1</a:t>
            </a:r>
            <a:endParaRPr b="1" sz="3220" u="sng"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97062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Save a copy before you edit!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04725" y="20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688" y="28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CS50 final project:</a:t>
            </a:r>
            <a:endParaRPr b="1"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4795366" y="2807191"/>
            <a:ext cx="1999386" cy="1201509"/>
            <a:chOff x="4808316" y="2800065"/>
            <a:chExt cx="1999386" cy="1201509"/>
          </a:xfrm>
        </p:grpSpPr>
        <p:sp>
          <p:nvSpPr>
            <p:cNvPr id="148" name="Google Shape;148;p2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24"/>
            <p:cNvGrpSpPr/>
            <p:nvPr/>
          </p:nvGrpSpPr>
          <p:grpSpPr>
            <a:xfrm>
              <a:off x="4808316" y="2800065"/>
              <a:ext cx="1308659" cy="1201509"/>
              <a:chOff x="4808316" y="2800065"/>
              <a:chExt cx="1308659" cy="1201509"/>
            </a:xfrm>
          </p:grpSpPr>
          <p:grpSp>
            <p:nvGrpSpPr>
              <p:cNvPr id="150" name="Google Shape;150;p2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1" name="Google Shape;151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2" name="Google Shape;152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" name="Google Shape;153;p24"/>
              <p:cNvSpPr txBox="1"/>
              <p:nvPr/>
            </p:nvSpPr>
            <p:spPr>
              <a:xfrm>
                <a:off x="4869275" y="3280374"/>
                <a:ext cx="1247700" cy="721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Reinforcement Learning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4" name="Google Shape;154;p24"/>
          <p:cNvGrpSpPr/>
          <p:nvPr/>
        </p:nvGrpSpPr>
        <p:grpSpPr>
          <a:xfrm>
            <a:off x="6552350" y="2219250"/>
            <a:ext cx="2591650" cy="1279169"/>
            <a:chOff x="6565300" y="2212124"/>
            <a:chExt cx="2591650" cy="1279169"/>
          </a:xfrm>
        </p:grpSpPr>
        <p:sp>
          <p:nvSpPr>
            <p:cNvPr id="155" name="Google Shape;155;p2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24"/>
            <p:cNvGrpSpPr/>
            <p:nvPr/>
          </p:nvGrpSpPr>
          <p:grpSpPr>
            <a:xfrm>
              <a:off x="6565300" y="2212124"/>
              <a:ext cx="1232700" cy="1279169"/>
              <a:chOff x="6565300" y="2212124"/>
              <a:chExt cx="1232700" cy="1279169"/>
            </a:xfrm>
          </p:grpSpPr>
          <p:grpSp>
            <p:nvGrpSpPr>
              <p:cNvPr id="157" name="Google Shape;157;p2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8" name="Google Shape;158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9" name="Google Shape;159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" name="Google Shape;160;p24"/>
              <p:cNvSpPr txBox="1"/>
              <p:nvPr/>
            </p:nvSpPr>
            <p:spPr>
              <a:xfrm>
                <a:off x="6565300" y="2212124"/>
                <a:ext cx="1232700" cy="794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Deep learning, CNN, RNN, GAN, ...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1" name="Google Shape;161;p24"/>
          <p:cNvGrpSpPr/>
          <p:nvPr/>
        </p:nvGrpSpPr>
        <p:grpSpPr>
          <a:xfrm>
            <a:off x="483051" y="2807191"/>
            <a:ext cx="2394999" cy="996909"/>
            <a:chOff x="496001" y="2800065"/>
            <a:chExt cx="2394999" cy="996909"/>
          </a:xfrm>
        </p:grpSpPr>
        <p:sp>
          <p:nvSpPr>
            <p:cNvPr id="162" name="Google Shape;162;p2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4"/>
            <p:cNvGrpSpPr/>
            <p:nvPr/>
          </p:nvGrpSpPr>
          <p:grpSpPr>
            <a:xfrm>
              <a:off x="496001" y="2800065"/>
              <a:ext cx="967800" cy="996909"/>
              <a:chOff x="496001" y="2800065"/>
              <a:chExt cx="967800" cy="996909"/>
            </a:xfrm>
          </p:grpSpPr>
          <p:sp>
            <p:nvSpPr>
              <p:cNvPr id="164" name="Google Shape;164;p24"/>
              <p:cNvSpPr txBox="1"/>
              <p:nvPr/>
            </p:nvSpPr>
            <p:spPr>
              <a:xfrm>
                <a:off x="496001" y="3215274"/>
                <a:ext cx="967800" cy="5817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Supervised Learning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5" name="Google Shape;165;p2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66" name="Google Shape;166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7" name="Google Shape;167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8" name="Google Shape;168;p24"/>
          <p:cNvGrpSpPr/>
          <p:nvPr/>
        </p:nvGrpSpPr>
        <p:grpSpPr>
          <a:xfrm>
            <a:off x="2315975" y="2455475"/>
            <a:ext cx="2520427" cy="1042944"/>
            <a:chOff x="2328925" y="2448349"/>
            <a:chExt cx="2520427" cy="1042944"/>
          </a:xfrm>
        </p:grpSpPr>
        <p:sp>
          <p:nvSpPr>
            <p:cNvPr id="169" name="Google Shape;169;p2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4"/>
            <p:cNvGrpSpPr/>
            <p:nvPr/>
          </p:nvGrpSpPr>
          <p:grpSpPr>
            <a:xfrm>
              <a:off x="2328925" y="2448349"/>
              <a:ext cx="1302300" cy="1042944"/>
              <a:chOff x="2328925" y="2448349"/>
              <a:chExt cx="1302300" cy="1042944"/>
            </a:xfrm>
          </p:grpSpPr>
          <p:sp>
            <p:nvSpPr>
              <p:cNvPr id="171" name="Google Shape;171;p24"/>
              <p:cNvSpPr txBox="1"/>
              <p:nvPr/>
            </p:nvSpPr>
            <p:spPr>
              <a:xfrm>
                <a:off x="2328925" y="2448349"/>
                <a:ext cx="1302300" cy="625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Unsupervised Learning, NLP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2" name="Google Shape;172;p2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73" name="Google Shape;173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4" name="Google Shape;174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" name="Google Shape;175;p24"/>
          <p:cNvSpPr txBox="1"/>
          <p:nvPr/>
        </p:nvSpPr>
        <p:spPr>
          <a:xfrm>
            <a:off x="1218450" y="1096313"/>
            <a:ext cx="2580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Reasonable consideration</a:t>
            </a:r>
            <a:endParaRPr b="1">
              <a:solidFill>
                <a:schemeClr val="accent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It might require lots of data cleaning and parameter tuning to not underfit / overfit the data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645250" y="788513"/>
            <a:ext cx="258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Only consider if:</a:t>
            </a:r>
            <a:endParaRPr b="1">
              <a:solidFill>
                <a:srgbClr val="CC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You have background in ML, Python and strong grasp on the ML concept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** Required hyperparameter tuning and selection of activation function ** </a:t>
            </a:r>
            <a:endParaRPr i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Coding Environment</a:t>
            </a:r>
            <a:endParaRPr b="1" sz="2820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9DE"/>
              </a:buClr>
              <a:buSzPts val="2000"/>
              <a:buChar char="-"/>
            </a:pPr>
            <a:r>
              <a:rPr b="1" lang="en" sz="2000">
                <a:solidFill>
                  <a:srgbClr val="FFC9DE"/>
                </a:solidFill>
              </a:rPr>
              <a:t>Jupyter Notebook:</a:t>
            </a:r>
            <a:endParaRPr b="1" sz="2000">
              <a:solidFill>
                <a:srgbClr val="FFC9DE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Deepnote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VSCode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Python Jupyter Notebook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9DE"/>
              </a:buClr>
              <a:buSzPts val="2000"/>
              <a:buChar char="-"/>
            </a:pPr>
            <a:r>
              <a:rPr b="1" lang="en" sz="2000">
                <a:solidFill>
                  <a:srgbClr val="FFC9DE"/>
                </a:solidFill>
              </a:rPr>
              <a:t>Python File</a:t>
            </a:r>
            <a:endParaRPr b="1" sz="2000">
              <a:solidFill>
                <a:srgbClr val="FFC9DE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Recommended if you want to integrate it to a website (ie: Python Flask web app)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C9DE"/>
              </a:buClr>
              <a:buSzPts val="2000"/>
              <a:buChar char="-"/>
            </a:pPr>
            <a:r>
              <a:rPr b="1" lang="en" sz="2000">
                <a:solidFill>
                  <a:srgbClr val="FFC9DE"/>
                </a:solidFill>
              </a:rPr>
              <a:t>Google Collab (GPU requirements)</a:t>
            </a:r>
            <a:endParaRPr b="1" sz="2000">
              <a:solidFill>
                <a:srgbClr val="FFC9DE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Cloud Computing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Useful Python libraries for ML : </a:t>
            </a:r>
            <a:r>
              <a:rPr b="1" lang="en" sz="2820">
                <a:solidFill>
                  <a:schemeClr val="accent5"/>
                </a:solidFill>
              </a:rPr>
              <a:t>Data</a:t>
            </a:r>
            <a:endParaRPr b="1" sz="2820">
              <a:solidFill>
                <a:schemeClr val="accent5"/>
              </a:solidFill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90675" y="1472475"/>
            <a:ext cx="2474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DE"/>
                </a:solidFill>
              </a:rPr>
              <a:t>Data Mining:</a:t>
            </a:r>
            <a:endParaRPr b="1" sz="1800">
              <a:solidFill>
                <a:srgbClr val="FFC9DE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BeautifulSoup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Scrapy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906900" y="1472475"/>
            <a:ext cx="3000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DE"/>
                </a:solidFill>
              </a:rPr>
              <a:t>Data processing:</a:t>
            </a:r>
            <a:endParaRPr b="1" sz="1800">
              <a:solidFill>
                <a:srgbClr val="FFC9D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Numpy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Scipy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2929600" y="1472475"/>
            <a:ext cx="28338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C9DE"/>
                </a:solidFill>
                <a:highlight>
                  <a:schemeClr val="lt1"/>
                </a:highlight>
              </a:rPr>
              <a:t>Data Source:</a:t>
            </a:r>
            <a:endParaRPr b="1" sz="1800">
              <a:solidFill>
                <a:srgbClr val="FFC9DE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UCI ML repository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Scrap from website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API calls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21000" y="3995200"/>
            <a:ext cx="337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Depending on what model you are choosing: For example, image dataset; Yelp review for NLP model etc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532075" y="445025"/>
            <a:ext cx="8300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Python libraries for ML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Visualizations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97" name="Google Shape;197;p27"/>
          <p:cNvSpPr txBox="1"/>
          <p:nvPr>
            <p:ph idx="4294967295" type="body"/>
          </p:nvPr>
        </p:nvSpPr>
        <p:spPr>
          <a:xfrm>
            <a:off x="642925" y="1726413"/>
            <a:ext cx="35028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C9DE"/>
                </a:solidFill>
              </a:rPr>
              <a:t>For data visualization:</a:t>
            </a:r>
            <a:endParaRPr b="1" sz="2200">
              <a:solidFill>
                <a:srgbClr val="FFC9DE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Seaborn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Plotly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4525" y="945750"/>
            <a:ext cx="4083425" cy="4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476700" y="51152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Python libraries for ML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ML models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76700" y="1662375"/>
            <a:ext cx="8190600" cy="260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8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7"/>
              <a:buChar char="-"/>
            </a:pPr>
            <a:r>
              <a:rPr b="1" lang="en" sz="1846" u="sng">
                <a:solidFill>
                  <a:srgbClr val="FFC9DE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Sklearn:</a:t>
            </a:r>
            <a:r>
              <a:rPr lang="en" sz="1846">
                <a:solidFill>
                  <a:schemeClr val="dk1"/>
                </a:solidFill>
                <a:highlight>
                  <a:schemeClr val="lt1"/>
                </a:highlight>
              </a:rPr>
              <a:t> various classification, regression and clustering algorithms </a:t>
            </a:r>
            <a:endParaRPr sz="184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58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7"/>
              <a:buChar char="-"/>
            </a:pPr>
            <a:r>
              <a:rPr b="1" lang="en" sz="1846" u="sng">
                <a:solidFill>
                  <a:srgbClr val="FFC9DE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Tensorflow:</a:t>
            </a:r>
            <a:r>
              <a:rPr lang="en" sz="1846">
                <a:solidFill>
                  <a:schemeClr val="dk1"/>
                </a:solidFill>
                <a:highlight>
                  <a:schemeClr val="lt1"/>
                </a:highlight>
              </a:rPr>
              <a:t> various tasks, but particular focus on training and inference of deep neural networks</a:t>
            </a:r>
            <a:endParaRPr sz="184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58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7"/>
              <a:buChar char="-"/>
            </a:pPr>
            <a:r>
              <a:rPr b="1" lang="en" sz="1846" u="sng">
                <a:solidFill>
                  <a:srgbClr val="FFC9DE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Pytorch:</a:t>
            </a:r>
            <a:r>
              <a:rPr lang="en" sz="1846">
                <a:solidFill>
                  <a:schemeClr val="dk1"/>
                </a:solidFill>
                <a:highlight>
                  <a:schemeClr val="lt1"/>
                </a:highlight>
              </a:rPr>
              <a:t> neural network, computer vision and natural language processing</a:t>
            </a:r>
            <a:endParaRPr sz="1846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58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7"/>
              <a:buChar char="-"/>
            </a:pPr>
            <a:r>
              <a:rPr b="1" lang="en" sz="1846" u="sng">
                <a:solidFill>
                  <a:srgbClr val="FFC9DE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Keras:</a:t>
            </a:r>
            <a:r>
              <a:rPr b="1" lang="en" sz="1846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846">
                <a:solidFill>
                  <a:schemeClr val="dk1"/>
                </a:solidFill>
                <a:highlight>
                  <a:schemeClr val="lt1"/>
                </a:highlight>
              </a:rPr>
              <a:t>primarily for </a:t>
            </a:r>
            <a:r>
              <a:rPr lang="en" sz="1846">
                <a:solidFill>
                  <a:schemeClr val="dk1"/>
                </a:solidFill>
                <a:highlight>
                  <a:schemeClr val="lt1"/>
                </a:highlight>
              </a:rPr>
              <a:t>for developing and evaluating deep learning models.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990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accent5"/>
                </a:solidFill>
              </a:rPr>
              <a:t>ML Resources &amp; Support</a:t>
            </a:r>
            <a:endParaRPr b="1" sz="2820">
              <a:solidFill>
                <a:schemeClr val="accent5"/>
              </a:solidFill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99050" y="1163950"/>
            <a:ext cx="63960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Ed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CS50 Intro to Artificial Intelligence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Python Libraries Documentation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Kaggle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Towards Data Science blog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Machine learning mastery blog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Stack Overflow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</a:rPr>
              <a:t>Github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990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ML Ethics</a:t>
            </a:r>
            <a:endParaRPr b="1" sz="282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99050" y="1163950"/>
            <a:ext cx="82950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 Fake Example in CS50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Prof Finale Doshi-Valez: The importance of explainability in AI 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MIT 6.S191:AI biases &amp; Fairness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AI robustness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hlinkClick r:id="rId7"/>
              </a:rPr>
              <a:t>The Alignment Problem: Aligning ML with human values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Alan Turing Institute: Fairness, transparency, privacy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04725" y="20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ctrTitle"/>
          </p:nvPr>
        </p:nvSpPr>
        <p:spPr>
          <a:xfrm>
            <a:off x="2584800" y="1848750"/>
            <a:ext cx="39744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Lato"/>
                <a:ea typeface="Lato"/>
                <a:cs typeface="Lato"/>
                <a:sym typeface="Lato"/>
              </a:rPr>
              <a:t>What is ML?</a:t>
            </a:r>
            <a:endParaRPr b="1" sz="5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5650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 u="sng">
                <a:solidFill>
                  <a:schemeClr val="hlink"/>
                </a:solidFill>
                <a:hlinkClick r:id="rId3"/>
              </a:rPr>
              <a:t>https://tinyurl.com/ML50-feedback</a:t>
            </a:r>
            <a:endParaRPr b="1" sz="3500" u="sng"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476700" y="63397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</a:rPr>
              <a:t>Please take 1 minute to fill out this feedback form.</a:t>
            </a:r>
            <a:endParaRPr b="1"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4589" l="0" r="0" t="0"/>
          <a:stretch/>
        </p:blipFill>
        <p:spPr>
          <a:xfrm>
            <a:off x="1039988" y="44338"/>
            <a:ext cx="7064026" cy="50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644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Lato"/>
                <a:ea typeface="Lato"/>
                <a:cs typeface="Lato"/>
                <a:sym typeface="Lato"/>
              </a:rPr>
              <a:t>Supervised Learning</a:t>
            </a:r>
            <a:endParaRPr b="1" sz="5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388550" y="2745575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2170">
                <a:solidFill>
                  <a:srgbClr val="FFFFFF"/>
                </a:solidFill>
              </a:rPr>
              <a:t>Given some </a:t>
            </a:r>
            <a:r>
              <a:rPr b="1" lang="en" sz="2170">
                <a:solidFill>
                  <a:schemeClr val="accent5"/>
                </a:solidFill>
              </a:rPr>
              <a:t>labeled</a:t>
            </a:r>
            <a:r>
              <a:rPr lang="en" sz="2170">
                <a:solidFill>
                  <a:srgbClr val="FFFFFF"/>
                </a:solidFill>
              </a:rPr>
              <a:t> data, how can machines learn to predict labels that generalize to unseen data?</a:t>
            </a:r>
            <a:endParaRPr sz="217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644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latin typeface="Lato"/>
                <a:ea typeface="Lato"/>
                <a:cs typeface="Lato"/>
                <a:sym typeface="Lato"/>
              </a:rPr>
              <a:t>Uns</a:t>
            </a:r>
            <a:r>
              <a:rPr b="1" lang="en" sz="5300">
                <a:latin typeface="Lato"/>
                <a:ea typeface="Lato"/>
                <a:cs typeface="Lato"/>
                <a:sym typeface="Lato"/>
              </a:rPr>
              <a:t>upervised Learning</a:t>
            </a:r>
            <a:endParaRPr b="1" sz="5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388550" y="2745575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2170">
                <a:solidFill>
                  <a:srgbClr val="FFFFFF"/>
                </a:solidFill>
              </a:rPr>
              <a:t>Given some </a:t>
            </a:r>
            <a:r>
              <a:rPr b="1" lang="en" sz="2170">
                <a:solidFill>
                  <a:schemeClr val="accent5"/>
                </a:solidFill>
              </a:rPr>
              <a:t>unlabeled</a:t>
            </a:r>
            <a:r>
              <a:rPr lang="en" sz="2170">
                <a:solidFill>
                  <a:srgbClr val="FFFFFF"/>
                </a:solidFill>
              </a:rPr>
              <a:t> data, how can machines learn to find useful patterns or generalizations?</a:t>
            </a:r>
            <a:endParaRPr sz="217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75" y="152400"/>
            <a:ext cx="72216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2713" y="33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Outline in ML project</a:t>
            </a:r>
            <a:endParaRPr b="1"/>
          </a:p>
        </p:txBody>
      </p:sp>
      <p:grpSp>
        <p:nvGrpSpPr>
          <p:cNvPr id="88" name="Google Shape;88;p19"/>
          <p:cNvGrpSpPr/>
          <p:nvPr/>
        </p:nvGrpSpPr>
        <p:grpSpPr>
          <a:xfrm>
            <a:off x="2688745" y="1036819"/>
            <a:ext cx="3768522" cy="3774409"/>
            <a:chOff x="2675582" y="676586"/>
            <a:chExt cx="3793942" cy="3790328"/>
          </a:xfrm>
        </p:grpSpPr>
        <p:sp>
          <p:nvSpPr>
            <p:cNvPr id="89" name="Google Shape;89;p19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9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94" name="Google Shape;94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9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97" name="Google Shape;97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9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00" name="Google Shape;100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19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" name="Google Shape;105;p19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06" name="Google Shape;106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9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9"/>
          <p:cNvGrpSpPr/>
          <p:nvPr/>
        </p:nvGrpSpPr>
        <p:grpSpPr>
          <a:xfrm>
            <a:off x="323500" y="1475275"/>
            <a:ext cx="3362713" cy="1289700"/>
            <a:chOff x="323500" y="1170475"/>
            <a:chExt cx="3362713" cy="1289700"/>
          </a:xfrm>
        </p:grpSpPr>
        <p:sp>
          <p:nvSpPr>
            <p:cNvPr id="110" name="Google Shape;110;p19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Finding sources of data: Scrapping it from websites, API calls, or readily available datasets from Kaggle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** Scrapping raw data without cleaning might take a long time to clean**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Google Shape;111;p19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2" name="Google Shape;112;p19"/>
          <p:cNvGrpSpPr/>
          <p:nvPr/>
        </p:nvGrpSpPr>
        <p:grpSpPr>
          <a:xfrm>
            <a:off x="323500" y="3133075"/>
            <a:ext cx="3629413" cy="1289700"/>
            <a:chOff x="323500" y="2828275"/>
            <a:chExt cx="3629413" cy="1289700"/>
          </a:xfrm>
        </p:grpSpPr>
        <p:sp>
          <p:nvSpPr>
            <p:cNvPr id="113" name="Google Shape;113;p19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 careful of noisy, high dimensional data; heatmap in trying to understand relations, or detecting biases in labels (so as not to affect accuracy)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19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5" name="Google Shape;115;p19"/>
          <p:cNvGrpSpPr/>
          <p:nvPr/>
        </p:nvGrpSpPr>
        <p:grpSpPr>
          <a:xfrm>
            <a:off x="5209825" y="1365150"/>
            <a:ext cx="3610650" cy="1289700"/>
            <a:chOff x="5209825" y="1060350"/>
            <a:chExt cx="3610650" cy="1289700"/>
          </a:xfrm>
        </p:grpSpPr>
        <p:sp>
          <p:nvSpPr>
            <p:cNvPr id="116" name="Google Shape;116;p19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Result &amp; Improvise 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 the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performance and try to test it out with different ML models to check whether it improves accuracy (Example: Linear Regression -&gt; Logistics Regression -&gt; Neural network)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19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8" name="Google Shape;118;p19"/>
          <p:cNvGrpSpPr/>
          <p:nvPr/>
        </p:nvGrpSpPr>
        <p:grpSpPr>
          <a:xfrm>
            <a:off x="5209825" y="3325250"/>
            <a:ext cx="3610650" cy="1289700"/>
            <a:chOff x="5209825" y="3020450"/>
            <a:chExt cx="3610650" cy="12897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Choosing ML Models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a simple model to start with based on the type of question : Supervised (Regression or Classification) / Unsupervised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9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04725" y="20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04725" y="209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Hands-on example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