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62" r:id="rId2"/>
    <p:sldId id="264" r:id="rId3"/>
    <p:sldId id="267" r:id="rId4"/>
    <p:sldId id="268" r:id="rId5"/>
    <p:sldId id="269" r:id="rId6"/>
    <p:sldId id="270" r:id="rId7"/>
    <p:sldId id="272" r:id="rId8"/>
    <p:sldId id="273" r:id="rId9"/>
    <p:sldId id="287" r:id="rId10"/>
    <p:sldId id="274" r:id="rId11"/>
    <p:sldId id="290" r:id="rId12"/>
    <p:sldId id="291" r:id="rId13"/>
    <p:sldId id="292" r:id="rId14"/>
    <p:sldId id="293" r:id="rId15"/>
    <p:sldId id="294" r:id="rId16"/>
    <p:sldId id="295" r:id="rId17"/>
    <p:sldId id="296" r:id="rId18"/>
    <p:sldId id="276" r:id="rId19"/>
    <p:sldId id="288" r:id="rId20"/>
    <p:sldId id="289" r:id="rId21"/>
    <p:sldId id="298" r:id="rId22"/>
    <p:sldId id="297" r:id="rId23"/>
    <p:sldId id="301" r:id="rId24"/>
    <p:sldId id="302" r:id="rId25"/>
    <p:sldId id="303" r:id="rId26"/>
    <p:sldId id="299" r:id="rId27"/>
    <p:sldId id="278" r:id="rId28"/>
    <p:sldId id="300" r:id="rId29"/>
    <p:sldId id="280" r:id="rId30"/>
    <p:sldId id="282" r:id="rId31"/>
  </p:sldIdLst>
  <p:sldSz cx="9144000" cy="5143500" type="screen16x9"/>
  <p:notesSz cx="9144000" cy="6858000"/>
  <p:defaultTextStyle>
    <a:defPPr>
      <a:defRPr lang="en-GB"/>
    </a:defPPr>
    <a:lvl1pPr algn="l" rtl="0" eaLnBrk="0" fontAlgn="base" hangingPunct="0">
      <a:spcBef>
        <a:spcPct val="0"/>
      </a:spcBef>
      <a:spcAft>
        <a:spcPct val="0"/>
      </a:spcAft>
      <a:defRPr sz="2800" b="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800" b="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800" b="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800" b="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800" b="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800" b="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800" b="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800" b="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800" b="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58">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28F"/>
    <a:srgbClr val="489E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61"/>
    <p:restoredTop sz="84155"/>
  </p:normalViewPr>
  <p:slideViewPr>
    <p:cSldViewPr>
      <p:cViewPr varScale="1">
        <p:scale>
          <a:sx n="74" d="100"/>
          <a:sy n="74" d="100"/>
        </p:scale>
        <p:origin x="824" y="56"/>
      </p:cViewPr>
      <p:guideLst>
        <p:guide orient="horz" pos="15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67" d="100"/>
          <a:sy n="167" d="100"/>
        </p:scale>
        <p:origin x="1976" y="8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8000E5-E1BF-1B49-8B13-714438104DEF}"/>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C316E7D2-FA68-9F43-935B-5C4FB410B5F9}"/>
              </a:ext>
            </a:extLst>
          </p:cNvPr>
          <p:cNvSpPr>
            <a:spLocks noGrp="1"/>
          </p:cNvSpPr>
          <p:nvPr>
            <p:ph type="dt" sz="quarter"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A3251F9C-DD71-D44B-BC61-B9FFF09B63D6}" type="datetimeFigureOut">
              <a:rPr lang="en-US" altLang="en-US"/>
              <a:pPr>
                <a:defRPr/>
              </a:pPr>
              <a:t>9/22/2023</a:t>
            </a:fld>
            <a:endParaRPr lang="en-US" altLang="en-US"/>
          </a:p>
        </p:txBody>
      </p:sp>
      <p:sp>
        <p:nvSpPr>
          <p:cNvPr id="4" name="Footer Placeholder 3">
            <a:extLst>
              <a:ext uri="{FF2B5EF4-FFF2-40B4-BE49-F238E27FC236}">
                <a16:creationId xmlns:a16="http://schemas.microsoft.com/office/drawing/2014/main" id="{B385D875-A649-3A4B-8E3B-058149450C42}"/>
              </a:ext>
            </a:extLst>
          </p:cNvPr>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82201212-A529-7F40-936E-A515A995FDE7}"/>
              </a:ext>
            </a:extLst>
          </p:cNvPr>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870662C-C48F-D348-A8B1-EF16E886014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1814C16E-B00C-4FA4-8953-2E262D1684AF}" type="datetimeFigureOut">
              <a:rPr lang="en-GB" smtClean="0"/>
              <a:t>22/09/2023</a:t>
            </a:fld>
            <a:endParaRPr lang="en-GB"/>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B68C3CB-3118-423E-861A-757A9737E9E3}" type="slidenum">
              <a:rPr lang="en-GB" smtClean="0"/>
              <a:t>‹#›</a:t>
            </a:fld>
            <a:endParaRPr lang="en-GB"/>
          </a:p>
        </p:txBody>
      </p:sp>
    </p:spTree>
    <p:extLst>
      <p:ext uri="{BB962C8B-B14F-4D97-AF65-F5344CB8AC3E}">
        <p14:creationId xmlns:p14="http://schemas.microsoft.com/office/powerpoint/2010/main" val="3795356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dirty="0"/>
          </a:p>
        </p:txBody>
      </p:sp>
      <p:sp>
        <p:nvSpPr>
          <p:cNvPr id="4" name="Slide Number Placeholder 3"/>
          <p:cNvSpPr>
            <a:spLocks noGrp="1"/>
          </p:cNvSpPr>
          <p:nvPr>
            <p:ph type="sldNum" sz="quarter" idx="5"/>
          </p:nvPr>
        </p:nvSpPr>
        <p:spPr/>
        <p:txBody>
          <a:bodyPr/>
          <a:lstStyle/>
          <a:p>
            <a:fld id="{0B68C3CB-3118-423E-861A-757A9737E9E3}" type="slidenum">
              <a:rPr lang="en-GB" smtClean="0"/>
              <a:t>1</a:t>
            </a:fld>
            <a:endParaRPr lang="en-GB"/>
          </a:p>
        </p:txBody>
      </p:sp>
    </p:spTree>
    <p:extLst>
      <p:ext uri="{BB962C8B-B14F-4D97-AF65-F5344CB8AC3E}">
        <p14:creationId xmlns:p14="http://schemas.microsoft.com/office/powerpoint/2010/main" val="4075922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68C3CB-3118-423E-861A-757A9737E9E3}" type="slidenum">
              <a:rPr lang="en-GB" smtClean="0"/>
              <a:t>10</a:t>
            </a:fld>
            <a:endParaRPr lang="en-GB"/>
          </a:p>
        </p:txBody>
      </p:sp>
    </p:spTree>
    <p:extLst>
      <p:ext uri="{BB962C8B-B14F-4D97-AF65-F5344CB8AC3E}">
        <p14:creationId xmlns:p14="http://schemas.microsoft.com/office/powerpoint/2010/main" val="2256401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68C3CB-3118-423E-861A-757A9737E9E3}" type="slidenum">
              <a:rPr lang="en-GB" smtClean="0"/>
              <a:t>15</a:t>
            </a:fld>
            <a:endParaRPr lang="en-GB"/>
          </a:p>
        </p:txBody>
      </p:sp>
    </p:spTree>
    <p:extLst>
      <p:ext uri="{BB962C8B-B14F-4D97-AF65-F5344CB8AC3E}">
        <p14:creationId xmlns:p14="http://schemas.microsoft.com/office/powerpoint/2010/main" val="296948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68C3CB-3118-423E-861A-757A9737E9E3}" type="slidenum">
              <a:rPr lang="en-GB" smtClean="0"/>
              <a:t>18</a:t>
            </a:fld>
            <a:endParaRPr lang="en-GB"/>
          </a:p>
        </p:txBody>
      </p:sp>
    </p:spTree>
    <p:extLst>
      <p:ext uri="{BB962C8B-B14F-4D97-AF65-F5344CB8AC3E}">
        <p14:creationId xmlns:p14="http://schemas.microsoft.com/office/powerpoint/2010/main" val="179009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68C3CB-3118-423E-861A-757A9737E9E3}" type="slidenum">
              <a:rPr lang="en-GB" smtClean="0"/>
              <a:t>19</a:t>
            </a:fld>
            <a:endParaRPr lang="en-GB"/>
          </a:p>
        </p:txBody>
      </p:sp>
    </p:spTree>
    <p:extLst>
      <p:ext uri="{BB962C8B-B14F-4D97-AF65-F5344CB8AC3E}">
        <p14:creationId xmlns:p14="http://schemas.microsoft.com/office/powerpoint/2010/main" val="1803304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68C3CB-3118-423E-861A-757A9737E9E3}" type="slidenum">
              <a:rPr lang="en-GB" smtClean="0"/>
              <a:t>20</a:t>
            </a:fld>
            <a:endParaRPr lang="en-GB"/>
          </a:p>
        </p:txBody>
      </p:sp>
    </p:spTree>
    <p:extLst>
      <p:ext uri="{BB962C8B-B14F-4D97-AF65-F5344CB8AC3E}">
        <p14:creationId xmlns:p14="http://schemas.microsoft.com/office/powerpoint/2010/main" val="2030468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68C3CB-3118-423E-861A-757A9737E9E3}" type="slidenum">
              <a:rPr lang="en-GB" smtClean="0"/>
              <a:t>25</a:t>
            </a:fld>
            <a:endParaRPr lang="en-GB"/>
          </a:p>
        </p:txBody>
      </p:sp>
    </p:spTree>
    <p:extLst>
      <p:ext uri="{BB962C8B-B14F-4D97-AF65-F5344CB8AC3E}">
        <p14:creationId xmlns:p14="http://schemas.microsoft.com/office/powerpoint/2010/main" val="903910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68C3CB-3118-423E-861A-757A9737E9E3}" type="slidenum">
              <a:rPr lang="en-GB" smtClean="0"/>
              <a:t>27</a:t>
            </a:fld>
            <a:endParaRPr lang="en-GB"/>
          </a:p>
        </p:txBody>
      </p:sp>
    </p:spTree>
    <p:extLst>
      <p:ext uri="{BB962C8B-B14F-4D97-AF65-F5344CB8AC3E}">
        <p14:creationId xmlns:p14="http://schemas.microsoft.com/office/powerpoint/2010/main" val="66540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68C3CB-3118-423E-861A-757A9737E9E3}" type="slidenum">
              <a:rPr lang="en-GB" smtClean="0"/>
              <a:t>28</a:t>
            </a:fld>
            <a:endParaRPr lang="en-GB"/>
          </a:p>
        </p:txBody>
      </p:sp>
    </p:spTree>
    <p:extLst>
      <p:ext uri="{BB962C8B-B14F-4D97-AF65-F5344CB8AC3E}">
        <p14:creationId xmlns:p14="http://schemas.microsoft.com/office/powerpoint/2010/main" val="3975637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68C3CB-3118-423E-861A-757A9737E9E3}" type="slidenum">
              <a:rPr lang="en-GB" smtClean="0"/>
              <a:t>29</a:t>
            </a:fld>
            <a:endParaRPr lang="en-GB"/>
          </a:p>
        </p:txBody>
      </p:sp>
    </p:spTree>
    <p:extLst>
      <p:ext uri="{BB962C8B-B14F-4D97-AF65-F5344CB8AC3E}">
        <p14:creationId xmlns:p14="http://schemas.microsoft.com/office/powerpoint/2010/main" val="268382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68C3CB-3118-423E-861A-757A9737E9E3}" type="slidenum">
              <a:rPr lang="en-GB" smtClean="0"/>
              <a:t>30</a:t>
            </a:fld>
            <a:endParaRPr lang="en-GB"/>
          </a:p>
        </p:txBody>
      </p:sp>
    </p:spTree>
    <p:extLst>
      <p:ext uri="{BB962C8B-B14F-4D97-AF65-F5344CB8AC3E}">
        <p14:creationId xmlns:p14="http://schemas.microsoft.com/office/powerpoint/2010/main" val="376282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68C3CB-3118-423E-861A-757A9737E9E3}" type="slidenum">
              <a:rPr lang="en-GB" smtClean="0"/>
              <a:t>2</a:t>
            </a:fld>
            <a:endParaRPr lang="en-GB"/>
          </a:p>
        </p:txBody>
      </p:sp>
    </p:spTree>
    <p:extLst>
      <p:ext uri="{BB962C8B-B14F-4D97-AF65-F5344CB8AC3E}">
        <p14:creationId xmlns:p14="http://schemas.microsoft.com/office/powerpoint/2010/main" val="324427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68C3CB-3118-423E-861A-757A9737E9E3}" type="slidenum">
              <a:rPr lang="en-GB" smtClean="0"/>
              <a:t>3</a:t>
            </a:fld>
            <a:endParaRPr lang="en-GB"/>
          </a:p>
        </p:txBody>
      </p:sp>
    </p:spTree>
    <p:extLst>
      <p:ext uri="{BB962C8B-B14F-4D97-AF65-F5344CB8AC3E}">
        <p14:creationId xmlns:p14="http://schemas.microsoft.com/office/powerpoint/2010/main" val="170744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68C3CB-3118-423E-861A-757A9737E9E3}" type="slidenum">
              <a:rPr lang="en-GB" smtClean="0"/>
              <a:t>4</a:t>
            </a:fld>
            <a:endParaRPr lang="en-GB"/>
          </a:p>
        </p:txBody>
      </p:sp>
    </p:spTree>
    <p:extLst>
      <p:ext uri="{BB962C8B-B14F-4D97-AF65-F5344CB8AC3E}">
        <p14:creationId xmlns:p14="http://schemas.microsoft.com/office/powerpoint/2010/main" val="1859342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68C3CB-3118-423E-861A-757A9737E9E3}" type="slidenum">
              <a:rPr lang="en-GB" smtClean="0"/>
              <a:t>5</a:t>
            </a:fld>
            <a:endParaRPr lang="en-GB"/>
          </a:p>
        </p:txBody>
      </p:sp>
    </p:spTree>
    <p:extLst>
      <p:ext uri="{BB962C8B-B14F-4D97-AF65-F5344CB8AC3E}">
        <p14:creationId xmlns:p14="http://schemas.microsoft.com/office/powerpoint/2010/main" val="1919170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68C3CB-3118-423E-861A-757A9737E9E3}" type="slidenum">
              <a:rPr lang="en-GB" smtClean="0"/>
              <a:t>6</a:t>
            </a:fld>
            <a:endParaRPr lang="en-GB"/>
          </a:p>
        </p:txBody>
      </p:sp>
    </p:spTree>
    <p:extLst>
      <p:ext uri="{BB962C8B-B14F-4D97-AF65-F5344CB8AC3E}">
        <p14:creationId xmlns:p14="http://schemas.microsoft.com/office/powerpoint/2010/main" val="1878016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68C3CB-3118-423E-861A-757A9737E9E3}" type="slidenum">
              <a:rPr lang="en-GB" smtClean="0"/>
              <a:t>7</a:t>
            </a:fld>
            <a:endParaRPr lang="en-GB"/>
          </a:p>
        </p:txBody>
      </p:sp>
    </p:spTree>
    <p:extLst>
      <p:ext uri="{BB962C8B-B14F-4D97-AF65-F5344CB8AC3E}">
        <p14:creationId xmlns:p14="http://schemas.microsoft.com/office/powerpoint/2010/main" val="2517293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68C3CB-3118-423E-861A-757A9737E9E3}" type="slidenum">
              <a:rPr lang="en-GB" smtClean="0"/>
              <a:t>8</a:t>
            </a:fld>
            <a:endParaRPr lang="en-GB"/>
          </a:p>
        </p:txBody>
      </p:sp>
    </p:spTree>
    <p:extLst>
      <p:ext uri="{BB962C8B-B14F-4D97-AF65-F5344CB8AC3E}">
        <p14:creationId xmlns:p14="http://schemas.microsoft.com/office/powerpoint/2010/main" val="2154143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68C3CB-3118-423E-861A-757A9737E9E3}" type="slidenum">
              <a:rPr lang="en-GB" smtClean="0"/>
              <a:t>9</a:t>
            </a:fld>
            <a:endParaRPr lang="en-GB"/>
          </a:p>
        </p:txBody>
      </p:sp>
    </p:spTree>
    <p:extLst>
      <p:ext uri="{BB962C8B-B14F-4D97-AF65-F5344CB8AC3E}">
        <p14:creationId xmlns:p14="http://schemas.microsoft.com/office/powerpoint/2010/main" val="25599971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1543050"/>
            <a:ext cx="6552728" cy="596652"/>
          </a:xfrm>
          <a:prstGeom prst="rect">
            <a:avLst/>
          </a:prstGeom>
        </p:spPr>
        <p:txBody>
          <a:bodyPr/>
          <a:lstStyle>
            <a:lvl1pPr>
              <a:defRPr>
                <a:solidFill>
                  <a:schemeClr val="bg1"/>
                </a:solidFill>
                <a:latin typeface="Georgia"/>
                <a:cs typeface="Georgia"/>
              </a:defRPr>
            </a:lvl1pPr>
          </a:lstStyle>
          <a:p>
            <a:r>
              <a:rPr lang="en-GB" dirty="0"/>
              <a:t>Click to edit Master title style</a:t>
            </a:r>
          </a:p>
        </p:txBody>
      </p:sp>
      <p:sp>
        <p:nvSpPr>
          <p:cNvPr id="5" name="Text Placeholder 4"/>
          <p:cNvSpPr>
            <a:spLocks noGrp="1"/>
          </p:cNvSpPr>
          <p:nvPr>
            <p:ph type="body" sz="quarter" idx="10" hasCustomPrompt="1"/>
          </p:nvPr>
        </p:nvSpPr>
        <p:spPr>
          <a:xfrm>
            <a:off x="468313" y="2211388"/>
            <a:ext cx="6551612" cy="360362"/>
          </a:xfrm>
          <a:prstGeom prst="rect">
            <a:avLst/>
          </a:prstGeom>
        </p:spPr>
        <p:txBody>
          <a:bodyPr/>
          <a:lstStyle>
            <a:lvl1pPr>
              <a:defRPr sz="1600" baseline="0">
                <a:solidFill>
                  <a:schemeClr val="bg1"/>
                </a:solidFill>
              </a:defRPr>
            </a:lvl1pPr>
          </a:lstStyle>
          <a:p>
            <a:pPr lvl="0"/>
            <a:r>
              <a:rPr lang="en-GB" dirty="0"/>
              <a:t>Click to edit subtitle</a:t>
            </a:r>
          </a:p>
        </p:txBody>
      </p:sp>
    </p:spTree>
    <p:extLst>
      <p:ext uri="{BB962C8B-B14F-4D97-AF65-F5344CB8AC3E}">
        <p14:creationId xmlns:p14="http://schemas.microsoft.com/office/powerpoint/2010/main" val="69803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483518"/>
            <a:ext cx="8172440" cy="857250"/>
          </a:xfrm>
          <a:prstGeom prst="rect">
            <a:avLst/>
          </a:prstGeom>
        </p:spPr>
        <p:txBody>
          <a:bodyPr/>
          <a:lstStyle>
            <a:lvl1pPr>
              <a:defRPr sz="2800">
                <a:solidFill>
                  <a:schemeClr val="bg1"/>
                </a:solidFill>
                <a:latin typeface="Georgia"/>
                <a:cs typeface="Georgia"/>
              </a:defRPr>
            </a:lvl1pPr>
          </a:lstStyle>
          <a:p>
            <a:r>
              <a:rPr lang="en-GB" dirty="0"/>
              <a:t>Click to edit slide heading</a:t>
            </a:r>
          </a:p>
        </p:txBody>
      </p:sp>
      <p:sp>
        <p:nvSpPr>
          <p:cNvPr id="3" name="Content Placeholder 2"/>
          <p:cNvSpPr>
            <a:spLocks noGrp="1"/>
          </p:cNvSpPr>
          <p:nvPr>
            <p:ph idx="1" hasCustomPrompt="1"/>
          </p:nvPr>
        </p:nvSpPr>
        <p:spPr>
          <a:xfrm>
            <a:off x="364137" y="1491630"/>
            <a:ext cx="8172440" cy="2742009"/>
          </a:xfrm>
          <a:prstGeom prst="rect">
            <a:avLst/>
          </a:prstGeom>
        </p:spPr>
        <p:txBody>
          <a:bodyPr/>
          <a:lstStyle>
            <a:lvl1pPr marL="342900" indent="-342900">
              <a:buClr>
                <a:schemeClr val="bg1"/>
              </a:buClr>
              <a:buFont typeface="Wingdings" panose="05000000000000000000" pitchFamily="2" charset="2"/>
              <a:buChar char="§"/>
              <a:defRPr b="0" baseline="0">
                <a:solidFill>
                  <a:schemeClr val="bg1"/>
                </a:solidFill>
              </a:defRPr>
            </a:lvl1pPr>
            <a:lvl2pPr>
              <a:defRPr b="0"/>
            </a:lvl2pPr>
            <a:lvl3pPr>
              <a:defRPr b="0"/>
            </a:lvl3pPr>
            <a:lvl4pPr>
              <a:defRPr b="0"/>
            </a:lvl4pPr>
            <a:lvl5pPr>
              <a:defRPr b="0"/>
            </a:lvl5pPr>
          </a:lstStyle>
          <a:p>
            <a:pPr lvl="0"/>
            <a:r>
              <a:rPr lang="en-US" dirty="0"/>
              <a:t>Click to add content</a:t>
            </a:r>
          </a:p>
        </p:txBody>
      </p:sp>
    </p:spTree>
    <p:extLst>
      <p:ext uri="{BB962C8B-B14F-4D97-AF65-F5344CB8AC3E}">
        <p14:creationId xmlns:p14="http://schemas.microsoft.com/office/powerpoint/2010/main" val="4237515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lank">
    <p:bg>
      <p:bgPr>
        <a:solidFill>
          <a:srgbClr val="0062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483518"/>
            <a:ext cx="8172440" cy="857250"/>
          </a:xfrm>
          <a:prstGeom prst="rect">
            <a:avLst/>
          </a:prstGeom>
        </p:spPr>
        <p:txBody>
          <a:bodyPr/>
          <a:lstStyle>
            <a:lvl1pPr>
              <a:defRPr sz="2800">
                <a:solidFill>
                  <a:schemeClr val="bg1"/>
                </a:solidFill>
                <a:latin typeface="Georgia"/>
                <a:cs typeface="Georgia"/>
              </a:defRPr>
            </a:lvl1pPr>
          </a:lstStyle>
          <a:p>
            <a:r>
              <a:rPr lang="en-GB" dirty="0"/>
              <a:t>Click to edit slide heading</a:t>
            </a:r>
          </a:p>
        </p:txBody>
      </p:sp>
      <p:sp>
        <p:nvSpPr>
          <p:cNvPr id="3" name="Content Placeholder 2"/>
          <p:cNvSpPr>
            <a:spLocks noGrp="1"/>
          </p:cNvSpPr>
          <p:nvPr>
            <p:ph idx="1" hasCustomPrompt="1"/>
          </p:nvPr>
        </p:nvSpPr>
        <p:spPr>
          <a:xfrm>
            <a:off x="364137" y="1491630"/>
            <a:ext cx="8172440" cy="3240360"/>
          </a:xfrm>
          <a:prstGeom prst="rect">
            <a:avLst/>
          </a:prstGeom>
        </p:spPr>
        <p:txBody>
          <a:bodyPr/>
          <a:lstStyle>
            <a:lvl1pPr marL="342900" indent="-342900">
              <a:buClr>
                <a:schemeClr val="bg1"/>
              </a:buClr>
              <a:buFont typeface="Wingdings" panose="05000000000000000000" pitchFamily="2" charset="2"/>
              <a:buChar char="§"/>
              <a:defRPr b="0" baseline="0">
                <a:solidFill>
                  <a:schemeClr val="bg1"/>
                </a:solidFill>
              </a:defRPr>
            </a:lvl1pPr>
            <a:lvl2pPr>
              <a:defRPr b="0"/>
            </a:lvl2pPr>
            <a:lvl3pPr>
              <a:defRPr b="0"/>
            </a:lvl3pPr>
            <a:lvl4pPr>
              <a:defRPr b="0"/>
            </a:lvl4pPr>
            <a:lvl5pPr>
              <a:defRPr b="0"/>
            </a:lvl5pPr>
          </a:lstStyle>
          <a:p>
            <a:pPr lvl="0"/>
            <a:r>
              <a:rPr lang="en-US" dirty="0"/>
              <a:t>Click to add content</a:t>
            </a:r>
          </a:p>
        </p:txBody>
      </p:sp>
    </p:spTree>
    <p:extLst>
      <p:ext uri="{BB962C8B-B14F-4D97-AF65-F5344CB8AC3E}">
        <p14:creationId xmlns:p14="http://schemas.microsoft.com/office/powerpoint/2010/main" val="2787652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5709" y="483915"/>
            <a:ext cx="4535165" cy="918269"/>
          </a:xfrm>
          <a:prstGeom prst="rect">
            <a:avLst/>
          </a:prstGeom>
        </p:spPr>
        <p:txBody>
          <a:bodyPr/>
          <a:lstStyle>
            <a:lvl1pPr>
              <a:defRPr sz="2800">
                <a:solidFill>
                  <a:schemeClr val="bg1"/>
                </a:solidFill>
                <a:latin typeface="Georgia"/>
                <a:cs typeface="Georgia"/>
              </a:defRPr>
            </a:lvl1pPr>
          </a:lstStyle>
          <a:p>
            <a:r>
              <a:rPr lang="en-GB" dirty="0"/>
              <a:t>Click to edit slide heading</a:t>
            </a:r>
          </a:p>
        </p:txBody>
      </p:sp>
      <p:sp>
        <p:nvSpPr>
          <p:cNvPr id="3" name="Content Placeholder 2"/>
          <p:cNvSpPr>
            <a:spLocks noGrp="1"/>
          </p:cNvSpPr>
          <p:nvPr>
            <p:ph idx="1" hasCustomPrompt="1"/>
          </p:nvPr>
        </p:nvSpPr>
        <p:spPr>
          <a:xfrm>
            <a:off x="395709" y="1512615"/>
            <a:ext cx="4535165" cy="2432217"/>
          </a:xfrm>
          <a:prstGeom prst="rect">
            <a:avLst/>
          </a:prstGeom>
        </p:spPr>
        <p:txBody>
          <a:bodyPr/>
          <a:lstStyle>
            <a:lvl1pPr marL="342900" indent="-342900">
              <a:buClr>
                <a:schemeClr val="bg1"/>
              </a:buClr>
              <a:buFont typeface="Wingdings" panose="05000000000000000000" pitchFamily="2" charset="2"/>
              <a:buChar char="§"/>
              <a:defRPr b="0" baseline="0">
                <a:solidFill>
                  <a:schemeClr val="bg1"/>
                </a:solidFill>
              </a:defRPr>
            </a:lvl1pPr>
            <a:lvl2pPr>
              <a:defRPr b="0"/>
            </a:lvl2pPr>
            <a:lvl3pPr>
              <a:defRPr b="0"/>
            </a:lvl3pPr>
            <a:lvl4pPr>
              <a:defRPr b="0"/>
            </a:lvl4pPr>
            <a:lvl5pPr>
              <a:defRPr b="0"/>
            </a:lvl5pPr>
          </a:lstStyle>
          <a:p>
            <a:pPr lvl="0"/>
            <a:r>
              <a:rPr lang="en-US" dirty="0"/>
              <a:t>Click to add content</a:t>
            </a:r>
          </a:p>
        </p:txBody>
      </p:sp>
      <p:sp>
        <p:nvSpPr>
          <p:cNvPr id="5" name="Picture Placeholder 4"/>
          <p:cNvSpPr>
            <a:spLocks noGrp="1"/>
          </p:cNvSpPr>
          <p:nvPr>
            <p:ph type="pic" sz="quarter" idx="10"/>
          </p:nvPr>
        </p:nvSpPr>
        <p:spPr>
          <a:xfrm>
            <a:off x="5129205" y="483518"/>
            <a:ext cx="1657350" cy="1657350"/>
          </a:xfrm>
          <a:prstGeom prst="rect">
            <a:avLst/>
          </a:prstGeom>
        </p:spPr>
        <p:txBody>
          <a:bodyPr/>
          <a:lstStyle/>
          <a:p>
            <a:endParaRPr lang="en-GB" dirty="0"/>
          </a:p>
        </p:txBody>
      </p:sp>
      <p:sp>
        <p:nvSpPr>
          <p:cNvPr id="6" name="Picture Placeholder 4"/>
          <p:cNvSpPr>
            <a:spLocks noGrp="1"/>
          </p:cNvSpPr>
          <p:nvPr>
            <p:ph type="pic" sz="quarter" idx="11"/>
          </p:nvPr>
        </p:nvSpPr>
        <p:spPr>
          <a:xfrm>
            <a:off x="6947098" y="2287482"/>
            <a:ext cx="1657350" cy="1657350"/>
          </a:xfrm>
          <a:prstGeom prst="rect">
            <a:avLst/>
          </a:prstGeom>
        </p:spPr>
        <p:txBody>
          <a:bodyPr/>
          <a:lstStyle/>
          <a:p>
            <a:endParaRPr lang="en-GB"/>
          </a:p>
        </p:txBody>
      </p:sp>
      <p:sp>
        <p:nvSpPr>
          <p:cNvPr id="7" name="Picture Placeholder 4"/>
          <p:cNvSpPr>
            <a:spLocks noGrp="1"/>
          </p:cNvSpPr>
          <p:nvPr>
            <p:ph type="pic" sz="quarter" idx="12"/>
          </p:nvPr>
        </p:nvSpPr>
        <p:spPr>
          <a:xfrm>
            <a:off x="6947098" y="483518"/>
            <a:ext cx="1657350" cy="1657350"/>
          </a:xfrm>
          <a:prstGeom prst="rect">
            <a:avLst/>
          </a:prstGeom>
        </p:spPr>
        <p:txBody>
          <a:bodyPr/>
          <a:lstStyle/>
          <a:p>
            <a:endParaRPr lang="en-GB"/>
          </a:p>
        </p:txBody>
      </p:sp>
      <p:sp>
        <p:nvSpPr>
          <p:cNvPr id="8" name="Picture Placeholder 4"/>
          <p:cNvSpPr>
            <a:spLocks noGrp="1"/>
          </p:cNvSpPr>
          <p:nvPr>
            <p:ph type="pic" sz="quarter" idx="13"/>
          </p:nvPr>
        </p:nvSpPr>
        <p:spPr>
          <a:xfrm>
            <a:off x="5126327" y="2293268"/>
            <a:ext cx="1657350" cy="1657350"/>
          </a:xfrm>
          <a:prstGeom prst="rect">
            <a:avLst/>
          </a:prstGeom>
        </p:spPr>
        <p:txBody>
          <a:bodyPr/>
          <a:lstStyle/>
          <a:p>
            <a:endParaRPr lang="en-GB"/>
          </a:p>
        </p:txBody>
      </p:sp>
    </p:spTree>
    <p:extLst>
      <p:ext uri="{BB962C8B-B14F-4D97-AF65-F5344CB8AC3E}">
        <p14:creationId xmlns:p14="http://schemas.microsoft.com/office/powerpoint/2010/main" val="138338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411510"/>
            <a:ext cx="7772400" cy="857250"/>
          </a:xfrm>
          <a:prstGeom prst="rect">
            <a:avLst/>
          </a:prstGeom>
        </p:spPr>
        <p:txBody>
          <a:bodyPr/>
          <a:lstStyle>
            <a:lvl1pPr>
              <a:defRPr sz="2800">
                <a:solidFill>
                  <a:schemeClr val="bg1"/>
                </a:solidFill>
                <a:latin typeface="Georgia"/>
                <a:cs typeface="Georgia"/>
              </a:defRPr>
            </a:lvl1pPr>
          </a:lstStyle>
          <a:p>
            <a:r>
              <a:rPr lang="en-GB" dirty="0"/>
              <a:t>Click to edit slide heading</a:t>
            </a:r>
          </a:p>
        </p:txBody>
      </p:sp>
      <p:sp>
        <p:nvSpPr>
          <p:cNvPr id="3" name="Content Placeholder 2"/>
          <p:cNvSpPr>
            <a:spLocks noGrp="1"/>
          </p:cNvSpPr>
          <p:nvPr>
            <p:ph idx="1" hasCustomPrompt="1"/>
          </p:nvPr>
        </p:nvSpPr>
        <p:spPr>
          <a:xfrm>
            <a:off x="359715" y="1347614"/>
            <a:ext cx="7772400" cy="2742009"/>
          </a:xfrm>
          <a:prstGeom prst="rect">
            <a:avLst/>
          </a:prstGeom>
        </p:spPr>
        <p:txBody>
          <a:bodyPr/>
          <a:lstStyle>
            <a:lvl1pPr marL="342900" indent="-342900">
              <a:buClr>
                <a:schemeClr val="bg1"/>
              </a:buClr>
              <a:buFont typeface="Wingdings" panose="05000000000000000000" pitchFamily="2" charset="2"/>
              <a:buChar char="§"/>
              <a:defRPr b="0" baseline="0">
                <a:solidFill>
                  <a:schemeClr val="bg1"/>
                </a:solidFill>
              </a:defRPr>
            </a:lvl1pPr>
            <a:lvl2pPr>
              <a:defRPr b="0"/>
            </a:lvl2pPr>
            <a:lvl3pPr>
              <a:defRPr b="0"/>
            </a:lvl3pPr>
            <a:lvl4pPr>
              <a:defRPr b="0"/>
            </a:lvl4pPr>
            <a:lvl5pPr>
              <a:defRPr b="0"/>
            </a:lvl5pPr>
          </a:lstStyle>
          <a:p>
            <a:pPr lvl="0"/>
            <a:r>
              <a:rPr lang="en-US" dirty="0"/>
              <a:t>Click to add content</a:t>
            </a:r>
          </a:p>
        </p:txBody>
      </p:sp>
    </p:spTree>
    <p:extLst>
      <p:ext uri="{BB962C8B-B14F-4D97-AF65-F5344CB8AC3E}">
        <p14:creationId xmlns:p14="http://schemas.microsoft.com/office/powerpoint/2010/main" val="30839411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44" r:id="rId1"/>
    <p:sldLayoutId id="2147483946" r:id="rId2"/>
    <p:sldLayoutId id="2147483949" r:id="rId3"/>
    <p:sldLayoutId id="2147483948" r:id="rId4"/>
    <p:sldLayoutId id="2147483947" r:id="rId5"/>
  </p:sldLayoutIdLst>
  <p:txStyles>
    <p:titleStyle>
      <a:lvl1pPr algn="l" rtl="0" eaLnBrk="0" fontAlgn="base" hangingPunct="0">
        <a:spcBef>
          <a:spcPct val="0"/>
        </a:spcBef>
        <a:spcAft>
          <a:spcPct val="0"/>
        </a:spcAft>
        <a:defRPr sz="3600">
          <a:solidFill>
            <a:srgbClr val="489EBD"/>
          </a:solidFill>
          <a:latin typeface="Georgia"/>
          <a:ea typeface="ＭＳ Ｐゴシック" charset="0"/>
          <a:cs typeface="Georgia"/>
        </a:defRPr>
      </a:lvl1pPr>
      <a:lvl2pPr algn="l" rtl="0" eaLnBrk="0" fontAlgn="base" hangingPunct="0">
        <a:spcBef>
          <a:spcPct val="0"/>
        </a:spcBef>
        <a:spcAft>
          <a:spcPct val="0"/>
        </a:spcAft>
        <a:defRPr sz="4000">
          <a:solidFill>
            <a:schemeClr val="bg1"/>
          </a:solidFill>
          <a:latin typeface="Georgia" charset="0"/>
          <a:ea typeface="ＭＳ Ｐゴシック" charset="0"/>
          <a:cs typeface="Georgia" panose="02040502050405020303" pitchFamily="18" charset="0"/>
        </a:defRPr>
      </a:lvl2pPr>
      <a:lvl3pPr algn="l" rtl="0" eaLnBrk="0" fontAlgn="base" hangingPunct="0">
        <a:spcBef>
          <a:spcPct val="0"/>
        </a:spcBef>
        <a:spcAft>
          <a:spcPct val="0"/>
        </a:spcAft>
        <a:defRPr sz="4000">
          <a:solidFill>
            <a:schemeClr val="bg1"/>
          </a:solidFill>
          <a:latin typeface="Georgia" charset="0"/>
          <a:ea typeface="ＭＳ Ｐゴシック" charset="0"/>
          <a:cs typeface="Georgia" panose="02040502050405020303" pitchFamily="18" charset="0"/>
        </a:defRPr>
      </a:lvl3pPr>
      <a:lvl4pPr algn="l" rtl="0" eaLnBrk="0" fontAlgn="base" hangingPunct="0">
        <a:spcBef>
          <a:spcPct val="0"/>
        </a:spcBef>
        <a:spcAft>
          <a:spcPct val="0"/>
        </a:spcAft>
        <a:defRPr sz="4000">
          <a:solidFill>
            <a:schemeClr val="bg1"/>
          </a:solidFill>
          <a:latin typeface="Georgia" charset="0"/>
          <a:ea typeface="ＭＳ Ｐゴシック" charset="0"/>
          <a:cs typeface="Georgia" panose="02040502050405020303" pitchFamily="18" charset="0"/>
        </a:defRPr>
      </a:lvl4pPr>
      <a:lvl5pPr algn="l" rtl="0" eaLnBrk="0" fontAlgn="base" hangingPunct="0">
        <a:spcBef>
          <a:spcPct val="0"/>
        </a:spcBef>
        <a:spcAft>
          <a:spcPct val="0"/>
        </a:spcAft>
        <a:defRPr sz="4000">
          <a:solidFill>
            <a:schemeClr val="bg1"/>
          </a:solidFill>
          <a:latin typeface="Georgia" charset="0"/>
          <a:ea typeface="ＭＳ Ｐゴシック" charset="0"/>
          <a:cs typeface="Georgia" panose="02040502050405020303" pitchFamily="18" charset="0"/>
        </a:defRPr>
      </a:lvl5pPr>
      <a:lvl6pPr marL="457200" algn="l" rtl="0" fontAlgn="base">
        <a:spcBef>
          <a:spcPct val="0"/>
        </a:spcBef>
        <a:spcAft>
          <a:spcPct val="0"/>
        </a:spcAft>
        <a:defRPr sz="4000">
          <a:solidFill>
            <a:schemeClr val="tx2"/>
          </a:solidFill>
          <a:latin typeface="Times New Roman" pitchFamily="18" charset="0"/>
        </a:defRPr>
      </a:lvl6pPr>
      <a:lvl7pPr marL="914400" algn="l" rtl="0" fontAlgn="base">
        <a:spcBef>
          <a:spcPct val="0"/>
        </a:spcBef>
        <a:spcAft>
          <a:spcPct val="0"/>
        </a:spcAft>
        <a:defRPr sz="4000">
          <a:solidFill>
            <a:schemeClr val="tx2"/>
          </a:solidFill>
          <a:latin typeface="Times New Roman" pitchFamily="18" charset="0"/>
        </a:defRPr>
      </a:lvl7pPr>
      <a:lvl8pPr marL="1371600" algn="l" rtl="0" fontAlgn="base">
        <a:spcBef>
          <a:spcPct val="0"/>
        </a:spcBef>
        <a:spcAft>
          <a:spcPct val="0"/>
        </a:spcAft>
        <a:defRPr sz="4000">
          <a:solidFill>
            <a:schemeClr val="tx2"/>
          </a:solidFill>
          <a:latin typeface="Times New Roman" pitchFamily="18" charset="0"/>
        </a:defRPr>
      </a:lvl8pPr>
      <a:lvl9pPr marL="1828800" algn="l" rtl="0" fontAlgn="base">
        <a:spcBef>
          <a:spcPct val="0"/>
        </a:spcBef>
        <a:spcAft>
          <a:spcPct val="0"/>
        </a:spcAft>
        <a:defRPr sz="4000">
          <a:solidFill>
            <a:schemeClr val="tx2"/>
          </a:solidFill>
          <a:latin typeface="Times New Roman" pitchFamily="18" charset="0"/>
        </a:defRPr>
      </a:lvl9pPr>
    </p:titleStyle>
    <p:bodyStyle>
      <a:lvl1pPr marL="0" indent="0" algn="l" rtl="0" eaLnBrk="0" fontAlgn="base" hangingPunct="0">
        <a:spcBef>
          <a:spcPct val="20000"/>
        </a:spcBef>
        <a:spcAft>
          <a:spcPct val="0"/>
        </a:spcAft>
        <a:buClr>
          <a:srgbClr val="0A648F"/>
        </a:buClr>
        <a:buSzPct val="80000"/>
        <a:buFont typeface="Wingdings" pitchFamily="2" charset="2"/>
        <a:buNone/>
        <a:defRPr sz="2000" baseline="0">
          <a:solidFill>
            <a:schemeClr val="tx1"/>
          </a:solidFill>
          <a:latin typeface="+mn-lt"/>
          <a:ea typeface="ＭＳ Ｐゴシック" charset="0"/>
          <a:cs typeface="ＭＳ Ｐゴシック" charset="0"/>
        </a:defRPr>
      </a:lvl1pPr>
      <a:lvl2pPr marL="457200" indent="0" algn="l" rtl="0" eaLnBrk="0" fontAlgn="base" hangingPunct="0">
        <a:spcBef>
          <a:spcPct val="20000"/>
        </a:spcBef>
        <a:spcAft>
          <a:spcPct val="0"/>
        </a:spcAft>
        <a:buClr>
          <a:srgbClr val="0A648F"/>
        </a:buClr>
        <a:buNone/>
        <a:defRPr sz="1600">
          <a:solidFill>
            <a:schemeClr val="tx1"/>
          </a:solidFill>
          <a:latin typeface="+mn-lt"/>
          <a:ea typeface="ＭＳ Ｐゴシック" charset="0"/>
        </a:defRPr>
      </a:lvl2pPr>
      <a:lvl3pPr marL="1143000" indent="-228600" algn="l" rtl="0" eaLnBrk="0" fontAlgn="base" hangingPunct="0">
        <a:spcBef>
          <a:spcPct val="20000"/>
        </a:spcBef>
        <a:spcAft>
          <a:spcPct val="0"/>
        </a:spcAft>
        <a:buClr>
          <a:srgbClr val="0A648F"/>
        </a:buClr>
        <a:buSzPct val="65000"/>
        <a:buFont typeface="Wingdings" pitchFamily="2" charset="2"/>
        <a:buChar char="o"/>
        <a:defRPr sz="2800">
          <a:solidFill>
            <a:schemeClr val="bg1"/>
          </a:solidFill>
          <a:latin typeface="+mn-lt"/>
          <a:ea typeface="ＭＳ Ｐゴシック" charset="0"/>
        </a:defRPr>
      </a:lvl3pPr>
      <a:lvl4pPr marL="1600200" indent="-228600" algn="l" rtl="0" eaLnBrk="0" fontAlgn="base" hangingPunct="0">
        <a:spcBef>
          <a:spcPct val="20000"/>
        </a:spcBef>
        <a:spcAft>
          <a:spcPct val="0"/>
        </a:spcAft>
        <a:buClr>
          <a:srgbClr val="0A648F"/>
        </a:buClr>
        <a:buSzPct val="80000"/>
        <a:buChar char="–"/>
        <a:defRPr sz="2800">
          <a:solidFill>
            <a:schemeClr val="bg1"/>
          </a:solidFill>
          <a:latin typeface="+mn-lt"/>
          <a:ea typeface="ＭＳ Ｐゴシック" charset="0"/>
        </a:defRPr>
      </a:lvl4pPr>
      <a:lvl5pPr marL="2057400" indent="-228600" algn="l" rtl="0" eaLnBrk="0" fontAlgn="base" hangingPunct="0">
        <a:spcBef>
          <a:spcPct val="20000"/>
        </a:spcBef>
        <a:spcAft>
          <a:spcPct val="0"/>
        </a:spcAft>
        <a:buClr>
          <a:srgbClr val="0A648F"/>
        </a:buClr>
        <a:buSzPct val="90000"/>
        <a:buChar char="»"/>
        <a:defRPr sz="2800">
          <a:solidFill>
            <a:schemeClr val="bg1"/>
          </a:solidFill>
          <a:latin typeface="+mn-lt"/>
          <a:ea typeface="ＭＳ Ｐゴシック" charset="0"/>
        </a:defRPr>
      </a:lvl5pPr>
      <a:lvl6pPr marL="2514600" indent="-228600" algn="l" rtl="0" fontAlgn="base">
        <a:spcBef>
          <a:spcPct val="20000"/>
        </a:spcBef>
        <a:spcAft>
          <a:spcPct val="0"/>
        </a:spcAft>
        <a:buClr>
          <a:srgbClr val="CCFFFF"/>
        </a:buClr>
        <a:buSzPct val="90000"/>
        <a:buChar char="»"/>
        <a:defRPr sz="2800" b="1">
          <a:solidFill>
            <a:schemeClr val="tx1"/>
          </a:solidFill>
          <a:latin typeface="+mn-lt"/>
        </a:defRPr>
      </a:lvl6pPr>
      <a:lvl7pPr marL="2971800" indent="-228600" algn="l" rtl="0" fontAlgn="base">
        <a:spcBef>
          <a:spcPct val="20000"/>
        </a:spcBef>
        <a:spcAft>
          <a:spcPct val="0"/>
        </a:spcAft>
        <a:buClr>
          <a:srgbClr val="CCFFFF"/>
        </a:buClr>
        <a:buSzPct val="90000"/>
        <a:buChar char="»"/>
        <a:defRPr sz="2800" b="1">
          <a:solidFill>
            <a:schemeClr val="tx1"/>
          </a:solidFill>
          <a:latin typeface="+mn-lt"/>
        </a:defRPr>
      </a:lvl7pPr>
      <a:lvl8pPr marL="3429000" indent="-228600" algn="l" rtl="0" fontAlgn="base">
        <a:spcBef>
          <a:spcPct val="20000"/>
        </a:spcBef>
        <a:spcAft>
          <a:spcPct val="0"/>
        </a:spcAft>
        <a:buClr>
          <a:srgbClr val="CCFFFF"/>
        </a:buClr>
        <a:buSzPct val="90000"/>
        <a:buChar char="»"/>
        <a:defRPr sz="2800" b="1">
          <a:solidFill>
            <a:schemeClr val="tx1"/>
          </a:solidFill>
          <a:latin typeface="+mn-lt"/>
        </a:defRPr>
      </a:lvl8pPr>
      <a:lvl9pPr marL="3886200" indent="-228600" algn="l" rtl="0" fontAlgn="base">
        <a:spcBef>
          <a:spcPct val="20000"/>
        </a:spcBef>
        <a:spcAft>
          <a:spcPct val="0"/>
        </a:spcAft>
        <a:buClr>
          <a:srgbClr val="CCFFFF"/>
        </a:buClr>
        <a:buSzPct val="90000"/>
        <a:buChar char="»"/>
        <a:defRPr sz="28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intranet.birmingham.ac.uk/as/libraryservices/asc/index.asp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Generative AI for Studying</a:t>
            </a:r>
          </a:p>
        </p:txBody>
      </p:sp>
      <p:sp>
        <p:nvSpPr>
          <p:cNvPr id="6" name="Text Placeholder 5"/>
          <p:cNvSpPr>
            <a:spLocks noGrp="1"/>
          </p:cNvSpPr>
          <p:nvPr>
            <p:ph type="body" sz="quarter" idx="10"/>
          </p:nvPr>
        </p:nvSpPr>
        <p:spPr/>
        <p:txBody>
          <a:bodyPr/>
          <a:lstStyle/>
          <a:p>
            <a:r>
              <a:rPr lang="en-GB" sz="2000" b="1" dirty="0"/>
              <a:t>Stephen Griffin</a:t>
            </a:r>
          </a:p>
          <a:p>
            <a:r>
              <a:rPr lang="en-GB" dirty="0"/>
              <a:t>Academic Skills Centre</a:t>
            </a:r>
          </a:p>
          <a:p>
            <a:endParaRPr lang="en-GB" dirty="0"/>
          </a:p>
        </p:txBody>
      </p:sp>
    </p:spTree>
    <p:extLst>
      <p:ext uri="{BB962C8B-B14F-4D97-AF65-F5344CB8AC3E}">
        <p14:creationId xmlns:p14="http://schemas.microsoft.com/office/powerpoint/2010/main" val="3855887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a:t>Creating Summaries</a:t>
            </a:r>
            <a:endParaRPr lang="en-GB" sz="2800" dirty="0"/>
          </a:p>
        </p:txBody>
      </p:sp>
      <p:sp>
        <p:nvSpPr>
          <p:cNvPr id="9" name="Content Placeholder 8"/>
          <p:cNvSpPr>
            <a:spLocks noGrp="1"/>
          </p:cNvSpPr>
          <p:nvPr>
            <p:ph idx="1"/>
          </p:nvPr>
        </p:nvSpPr>
        <p:spPr>
          <a:xfrm>
            <a:off x="360000" y="1491630"/>
            <a:ext cx="8172440" cy="2742009"/>
          </a:xfrm>
        </p:spPr>
        <p:txBody>
          <a:bodyPr/>
          <a:lstStyle/>
          <a:p>
            <a:r>
              <a:rPr lang="en-GB" b="1" i="0" dirty="0">
                <a:effectLst/>
              </a:rPr>
              <a:t>Course Material Summaries</a:t>
            </a:r>
            <a:r>
              <a:rPr lang="en-GB" i="0" dirty="0">
                <a:effectLst/>
              </a:rPr>
              <a:t>: Students can input key points or chapters from textbooks, and </a:t>
            </a:r>
            <a:r>
              <a:rPr lang="en-GB" i="0" dirty="0" err="1">
                <a:effectLst/>
              </a:rPr>
              <a:t>ChatGPT</a:t>
            </a:r>
            <a:r>
              <a:rPr lang="en-GB" i="0" dirty="0">
                <a:effectLst/>
              </a:rPr>
              <a:t> can help summarise them into easily digestible formats.</a:t>
            </a:r>
          </a:p>
          <a:p>
            <a:endParaRPr lang="en-GB" i="0" dirty="0">
              <a:effectLst/>
            </a:endParaRPr>
          </a:p>
          <a:p>
            <a:r>
              <a:rPr lang="en-GB" b="1" i="0" dirty="0">
                <a:effectLst/>
              </a:rPr>
              <a:t>Lecture Notes</a:t>
            </a:r>
            <a:r>
              <a:rPr lang="en-GB" i="0" dirty="0">
                <a:effectLst/>
              </a:rPr>
              <a:t>: After attending a lecture, students can provide their typed notes to </a:t>
            </a:r>
            <a:r>
              <a:rPr lang="en-GB" i="0" dirty="0" err="1">
                <a:effectLst/>
              </a:rPr>
              <a:t>ChatGPT</a:t>
            </a:r>
            <a:r>
              <a:rPr lang="en-GB" i="0" dirty="0">
                <a:effectLst/>
              </a:rPr>
              <a:t> for a more concise summary.</a:t>
            </a:r>
          </a:p>
          <a:p>
            <a:pPr marL="0" indent="0">
              <a:buNone/>
            </a:pPr>
            <a:endParaRPr lang="en-GB" dirty="0"/>
          </a:p>
        </p:txBody>
      </p:sp>
    </p:spTree>
    <p:extLst>
      <p:ext uri="{BB962C8B-B14F-4D97-AF65-F5344CB8AC3E}">
        <p14:creationId xmlns:p14="http://schemas.microsoft.com/office/powerpoint/2010/main" val="1934629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126E9-9065-E56E-6603-07246853F8CE}"/>
              </a:ext>
            </a:extLst>
          </p:cNvPr>
          <p:cNvSpPr>
            <a:spLocks noGrp="1"/>
          </p:cNvSpPr>
          <p:nvPr>
            <p:ph type="title"/>
          </p:nvPr>
        </p:nvSpPr>
        <p:spPr/>
        <p:txBody>
          <a:bodyPr/>
          <a:lstStyle/>
          <a:p>
            <a:r>
              <a:rPr lang="en-GB" dirty="0"/>
              <a:t>Flashcards</a:t>
            </a:r>
          </a:p>
        </p:txBody>
      </p:sp>
      <p:sp>
        <p:nvSpPr>
          <p:cNvPr id="3" name="Content Placeholder 2">
            <a:extLst>
              <a:ext uri="{FF2B5EF4-FFF2-40B4-BE49-F238E27FC236}">
                <a16:creationId xmlns:a16="http://schemas.microsoft.com/office/drawing/2014/main" id="{E10DCCCB-0F72-A164-76F3-550AC8CD2971}"/>
              </a:ext>
            </a:extLst>
          </p:cNvPr>
          <p:cNvSpPr>
            <a:spLocks noGrp="1"/>
          </p:cNvSpPr>
          <p:nvPr>
            <p:ph idx="1"/>
          </p:nvPr>
        </p:nvSpPr>
        <p:spPr/>
        <p:txBody>
          <a:bodyPr/>
          <a:lstStyle/>
          <a:p>
            <a:r>
              <a:rPr lang="en-GB" b="1" dirty="0"/>
              <a:t>Generating Questions</a:t>
            </a:r>
            <a:r>
              <a:rPr lang="en-GB" dirty="0"/>
              <a:t>: Students can ask </a:t>
            </a:r>
            <a:r>
              <a:rPr lang="en-GB" dirty="0" err="1"/>
              <a:t>ChatGPT</a:t>
            </a:r>
            <a:r>
              <a:rPr lang="en-GB" dirty="0"/>
              <a:t> to create multiple-choice or fill-in-the-blank questions based on their study materials.</a:t>
            </a:r>
          </a:p>
          <a:p>
            <a:endParaRPr lang="en-GB" dirty="0"/>
          </a:p>
          <a:p>
            <a:r>
              <a:rPr lang="en-GB" b="1" dirty="0"/>
              <a:t>Answer Explanations</a:t>
            </a:r>
            <a:r>
              <a:rPr lang="en-GB" dirty="0"/>
              <a:t>: </a:t>
            </a:r>
            <a:r>
              <a:rPr lang="en-GB" dirty="0" err="1"/>
              <a:t>ChatGPT</a:t>
            </a:r>
            <a:r>
              <a:rPr lang="en-GB" dirty="0"/>
              <a:t> can provide concise explanations for why a particular answer is correct, aiding in the learning process.</a:t>
            </a:r>
          </a:p>
          <a:p>
            <a:endParaRPr lang="en-GB" dirty="0"/>
          </a:p>
        </p:txBody>
      </p:sp>
    </p:spTree>
    <p:extLst>
      <p:ext uri="{BB962C8B-B14F-4D97-AF65-F5344CB8AC3E}">
        <p14:creationId xmlns:p14="http://schemas.microsoft.com/office/powerpoint/2010/main" val="3968256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42DC6-24E5-AA0F-3DED-3976EEACE7A3}"/>
              </a:ext>
            </a:extLst>
          </p:cNvPr>
          <p:cNvSpPr>
            <a:spLocks noGrp="1"/>
          </p:cNvSpPr>
          <p:nvPr>
            <p:ph type="title"/>
          </p:nvPr>
        </p:nvSpPr>
        <p:spPr/>
        <p:txBody>
          <a:bodyPr/>
          <a:lstStyle/>
          <a:p>
            <a:r>
              <a:rPr lang="en-GB" dirty="0"/>
              <a:t>Mind Maps and Concept Diagrams</a:t>
            </a:r>
          </a:p>
        </p:txBody>
      </p:sp>
      <p:sp>
        <p:nvSpPr>
          <p:cNvPr id="3" name="Content Placeholder 2">
            <a:extLst>
              <a:ext uri="{FF2B5EF4-FFF2-40B4-BE49-F238E27FC236}">
                <a16:creationId xmlns:a16="http://schemas.microsoft.com/office/drawing/2014/main" id="{3A81B98B-0A0D-E2AF-EB26-E10DB44260BD}"/>
              </a:ext>
            </a:extLst>
          </p:cNvPr>
          <p:cNvSpPr>
            <a:spLocks noGrp="1"/>
          </p:cNvSpPr>
          <p:nvPr>
            <p:ph idx="1"/>
          </p:nvPr>
        </p:nvSpPr>
        <p:spPr/>
        <p:txBody>
          <a:bodyPr/>
          <a:lstStyle/>
          <a:p>
            <a:r>
              <a:rPr lang="en-GB" b="1" dirty="0"/>
              <a:t>Brainstorming</a:t>
            </a:r>
            <a:r>
              <a:rPr lang="en-GB" dirty="0"/>
              <a:t>: Students can use </a:t>
            </a:r>
            <a:r>
              <a:rPr lang="en-GB" dirty="0" err="1"/>
              <a:t>ChatGPT</a:t>
            </a:r>
            <a:r>
              <a:rPr lang="en-GB" dirty="0"/>
              <a:t> to brainstorm ideas for how to structure a mind map or concept diagram.</a:t>
            </a:r>
          </a:p>
          <a:p>
            <a:pPr marL="0" indent="0">
              <a:buNone/>
            </a:pPr>
            <a:endParaRPr lang="en-GB" dirty="0"/>
          </a:p>
          <a:p>
            <a:r>
              <a:rPr lang="en-GB" b="1" dirty="0"/>
              <a:t>Populating Content</a:t>
            </a:r>
            <a:r>
              <a:rPr lang="en-GB" dirty="0"/>
              <a:t>: Once a structure is in place, </a:t>
            </a:r>
            <a:r>
              <a:rPr lang="en-GB" dirty="0" err="1"/>
              <a:t>ChatGPT</a:t>
            </a:r>
            <a:r>
              <a:rPr lang="en-GB" dirty="0"/>
              <a:t> can help populate it with relevant terms and concepts.</a:t>
            </a:r>
          </a:p>
          <a:p>
            <a:endParaRPr lang="en-GB" dirty="0"/>
          </a:p>
        </p:txBody>
      </p:sp>
    </p:spTree>
    <p:extLst>
      <p:ext uri="{BB962C8B-B14F-4D97-AF65-F5344CB8AC3E}">
        <p14:creationId xmlns:p14="http://schemas.microsoft.com/office/powerpoint/2010/main" val="2284861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EFC72-320A-ED59-E98E-0A73420324BA}"/>
              </a:ext>
            </a:extLst>
          </p:cNvPr>
          <p:cNvSpPr>
            <a:spLocks noGrp="1"/>
          </p:cNvSpPr>
          <p:nvPr>
            <p:ph type="title"/>
          </p:nvPr>
        </p:nvSpPr>
        <p:spPr/>
        <p:txBody>
          <a:bodyPr/>
          <a:lstStyle/>
          <a:p>
            <a:r>
              <a:rPr lang="en-GB" dirty="0"/>
              <a:t>Research Assistance</a:t>
            </a:r>
          </a:p>
        </p:txBody>
      </p:sp>
      <p:sp>
        <p:nvSpPr>
          <p:cNvPr id="3" name="Content Placeholder 2">
            <a:extLst>
              <a:ext uri="{FF2B5EF4-FFF2-40B4-BE49-F238E27FC236}">
                <a16:creationId xmlns:a16="http://schemas.microsoft.com/office/drawing/2014/main" id="{4C061196-CE89-75DF-746E-688BDC837D52}"/>
              </a:ext>
            </a:extLst>
          </p:cNvPr>
          <p:cNvSpPr>
            <a:spLocks noGrp="1"/>
          </p:cNvSpPr>
          <p:nvPr>
            <p:ph idx="1"/>
          </p:nvPr>
        </p:nvSpPr>
        <p:spPr/>
        <p:txBody>
          <a:bodyPr/>
          <a:lstStyle/>
          <a:p>
            <a:r>
              <a:rPr lang="en-GB" b="1" dirty="0"/>
              <a:t>Topic Ideas</a:t>
            </a:r>
            <a:r>
              <a:rPr lang="en-GB" dirty="0"/>
              <a:t>: Students can use </a:t>
            </a:r>
            <a:r>
              <a:rPr lang="en-GB" dirty="0" err="1"/>
              <a:t>ChatGPT</a:t>
            </a:r>
            <a:r>
              <a:rPr lang="en-GB" dirty="0"/>
              <a:t> to generate ideas for research projects or essays.</a:t>
            </a:r>
          </a:p>
          <a:p>
            <a:endParaRPr lang="en-GB" dirty="0"/>
          </a:p>
          <a:p>
            <a:r>
              <a:rPr lang="en-GB" b="1" dirty="0"/>
              <a:t>Annotated Bibliographies</a:t>
            </a:r>
            <a:r>
              <a:rPr lang="en-GB" dirty="0"/>
              <a:t>: </a:t>
            </a:r>
            <a:r>
              <a:rPr lang="en-GB" dirty="0" err="1"/>
              <a:t>ChatGPT</a:t>
            </a:r>
            <a:r>
              <a:rPr lang="en-GB" dirty="0"/>
              <a:t> can assist in summarising articles and other research materials* for an annotated bibliography.</a:t>
            </a:r>
          </a:p>
          <a:p>
            <a:endParaRPr lang="en-GB" dirty="0"/>
          </a:p>
          <a:p>
            <a:endParaRPr lang="en-GB" dirty="0"/>
          </a:p>
          <a:p>
            <a:pPr marL="0" indent="0">
              <a:buNone/>
            </a:pPr>
            <a:r>
              <a:rPr lang="en-GB" dirty="0"/>
              <a:t>*subject to copyright</a:t>
            </a:r>
          </a:p>
          <a:p>
            <a:endParaRPr lang="en-GB" dirty="0"/>
          </a:p>
        </p:txBody>
      </p:sp>
    </p:spTree>
    <p:extLst>
      <p:ext uri="{BB962C8B-B14F-4D97-AF65-F5344CB8AC3E}">
        <p14:creationId xmlns:p14="http://schemas.microsoft.com/office/powerpoint/2010/main" val="3608558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397D0-8BA0-BA89-3A8A-E92BB55AE2B6}"/>
              </a:ext>
            </a:extLst>
          </p:cNvPr>
          <p:cNvSpPr>
            <a:spLocks noGrp="1"/>
          </p:cNvSpPr>
          <p:nvPr>
            <p:ph type="title"/>
          </p:nvPr>
        </p:nvSpPr>
        <p:spPr/>
        <p:txBody>
          <a:bodyPr/>
          <a:lstStyle/>
          <a:p>
            <a:r>
              <a:rPr lang="en-GB" dirty="0"/>
              <a:t>Practice Exams</a:t>
            </a:r>
          </a:p>
        </p:txBody>
      </p:sp>
      <p:sp>
        <p:nvSpPr>
          <p:cNvPr id="3" name="Content Placeholder 2">
            <a:extLst>
              <a:ext uri="{FF2B5EF4-FFF2-40B4-BE49-F238E27FC236}">
                <a16:creationId xmlns:a16="http://schemas.microsoft.com/office/drawing/2014/main" id="{A99D6A47-72DA-EBBA-44FC-C637DBC98744}"/>
              </a:ext>
            </a:extLst>
          </p:cNvPr>
          <p:cNvSpPr>
            <a:spLocks noGrp="1"/>
          </p:cNvSpPr>
          <p:nvPr>
            <p:ph idx="1"/>
          </p:nvPr>
        </p:nvSpPr>
        <p:spPr/>
        <p:txBody>
          <a:bodyPr/>
          <a:lstStyle/>
          <a:p>
            <a:r>
              <a:rPr lang="en-GB" b="1" dirty="0"/>
              <a:t>Question Generation</a:t>
            </a:r>
            <a:r>
              <a:rPr lang="en-GB" dirty="0"/>
              <a:t>: </a:t>
            </a:r>
            <a:r>
              <a:rPr lang="en-GB" dirty="0" err="1"/>
              <a:t>ChatGPT</a:t>
            </a:r>
            <a:r>
              <a:rPr lang="en-GB" dirty="0"/>
              <a:t> can generate practice questions based on course materials.</a:t>
            </a:r>
          </a:p>
          <a:p>
            <a:endParaRPr lang="en-GB" dirty="0"/>
          </a:p>
          <a:p>
            <a:r>
              <a:rPr lang="en-GB" b="1" dirty="0"/>
              <a:t>Answer Keys</a:t>
            </a:r>
            <a:r>
              <a:rPr lang="en-GB" dirty="0"/>
              <a:t>: It can also provide answers and explanations for these questions.</a:t>
            </a:r>
          </a:p>
          <a:p>
            <a:endParaRPr lang="en-GB" dirty="0"/>
          </a:p>
        </p:txBody>
      </p:sp>
    </p:spTree>
    <p:extLst>
      <p:ext uri="{BB962C8B-B14F-4D97-AF65-F5344CB8AC3E}">
        <p14:creationId xmlns:p14="http://schemas.microsoft.com/office/powerpoint/2010/main" val="831638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0F93C-E196-74C7-F06D-641358BD8B1B}"/>
              </a:ext>
            </a:extLst>
          </p:cNvPr>
          <p:cNvSpPr>
            <a:spLocks noGrp="1"/>
          </p:cNvSpPr>
          <p:nvPr>
            <p:ph type="title"/>
          </p:nvPr>
        </p:nvSpPr>
        <p:spPr/>
        <p:txBody>
          <a:bodyPr/>
          <a:lstStyle/>
          <a:p>
            <a:r>
              <a:rPr lang="en-GB" dirty="0"/>
              <a:t>Mnemonics and Memory Aids</a:t>
            </a:r>
          </a:p>
        </p:txBody>
      </p:sp>
      <p:sp>
        <p:nvSpPr>
          <p:cNvPr id="3" name="Content Placeholder 2">
            <a:extLst>
              <a:ext uri="{FF2B5EF4-FFF2-40B4-BE49-F238E27FC236}">
                <a16:creationId xmlns:a16="http://schemas.microsoft.com/office/drawing/2014/main" id="{68DF2516-DCC3-960D-E163-629A9E3DEC5E}"/>
              </a:ext>
            </a:extLst>
          </p:cNvPr>
          <p:cNvSpPr>
            <a:spLocks noGrp="1"/>
          </p:cNvSpPr>
          <p:nvPr>
            <p:ph idx="1"/>
          </p:nvPr>
        </p:nvSpPr>
        <p:spPr/>
        <p:txBody>
          <a:bodyPr/>
          <a:lstStyle/>
          <a:p>
            <a:r>
              <a:rPr lang="en-GB" b="1" dirty="0"/>
              <a:t>Creation</a:t>
            </a:r>
            <a:r>
              <a:rPr lang="en-GB" dirty="0"/>
              <a:t>: Students can ask </a:t>
            </a:r>
            <a:r>
              <a:rPr lang="en-GB" dirty="0" err="1"/>
              <a:t>ChatGPT</a:t>
            </a:r>
            <a:r>
              <a:rPr lang="en-GB" dirty="0"/>
              <a:t> to generate mnemonics for difficult-to-remember concepts or terms.</a:t>
            </a:r>
          </a:p>
          <a:p>
            <a:endParaRPr lang="en-GB" dirty="0"/>
          </a:p>
          <a:p>
            <a:r>
              <a:rPr lang="en-GB" b="1" dirty="0"/>
              <a:t>Customisation</a:t>
            </a:r>
            <a:r>
              <a:rPr lang="en-GB" dirty="0"/>
              <a:t>: </a:t>
            </a:r>
            <a:r>
              <a:rPr lang="en-GB" dirty="0" err="1"/>
              <a:t>ChatGPT</a:t>
            </a:r>
            <a:r>
              <a:rPr lang="en-GB" dirty="0"/>
              <a:t> can tailor mnemonics based on the student's personal interests or experiences, making them easier to remember.</a:t>
            </a:r>
          </a:p>
          <a:p>
            <a:endParaRPr lang="en-GB" dirty="0"/>
          </a:p>
        </p:txBody>
      </p:sp>
    </p:spTree>
    <p:extLst>
      <p:ext uri="{BB962C8B-B14F-4D97-AF65-F5344CB8AC3E}">
        <p14:creationId xmlns:p14="http://schemas.microsoft.com/office/powerpoint/2010/main" val="3171233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612F0-BB15-EEE0-989C-65E42CCB05E7}"/>
              </a:ext>
            </a:extLst>
          </p:cNvPr>
          <p:cNvSpPr>
            <a:spLocks noGrp="1"/>
          </p:cNvSpPr>
          <p:nvPr>
            <p:ph type="title"/>
          </p:nvPr>
        </p:nvSpPr>
        <p:spPr/>
        <p:txBody>
          <a:bodyPr/>
          <a:lstStyle/>
          <a:p>
            <a:r>
              <a:rPr lang="en-GB" dirty="0"/>
              <a:t>Self-assessment</a:t>
            </a:r>
          </a:p>
        </p:txBody>
      </p:sp>
      <p:sp>
        <p:nvSpPr>
          <p:cNvPr id="3" name="Content Placeholder 2">
            <a:extLst>
              <a:ext uri="{FF2B5EF4-FFF2-40B4-BE49-F238E27FC236}">
                <a16:creationId xmlns:a16="http://schemas.microsoft.com/office/drawing/2014/main" id="{8A165EC6-EE3E-7D75-7CCE-845D7A78FF19}"/>
              </a:ext>
            </a:extLst>
          </p:cNvPr>
          <p:cNvSpPr>
            <a:spLocks noGrp="1"/>
          </p:cNvSpPr>
          <p:nvPr>
            <p:ph idx="1"/>
          </p:nvPr>
        </p:nvSpPr>
        <p:spPr/>
        <p:txBody>
          <a:bodyPr/>
          <a:lstStyle/>
          <a:p>
            <a:r>
              <a:rPr lang="en-GB" b="1" dirty="0"/>
              <a:t>Quizzes</a:t>
            </a:r>
            <a:r>
              <a:rPr lang="en-GB" dirty="0"/>
              <a:t>: </a:t>
            </a:r>
            <a:r>
              <a:rPr lang="en-GB" dirty="0" err="1"/>
              <a:t>ChatGPT</a:t>
            </a:r>
            <a:r>
              <a:rPr lang="en-GB" dirty="0"/>
              <a:t> can create short quizzes for students to test their knowledge.</a:t>
            </a:r>
          </a:p>
          <a:p>
            <a:endParaRPr lang="en-GB" dirty="0"/>
          </a:p>
          <a:p>
            <a:r>
              <a:rPr lang="en-GB" b="1" dirty="0"/>
              <a:t>Feedback</a:t>
            </a:r>
            <a:r>
              <a:rPr lang="en-GB" dirty="0"/>
              <a:t>: It can provide immediate feedback, including correct answers and explanations.</a:t>
            </a:r>
          </a:p>
          <a:p>
            <a:endParaRPr lang="en-GB" dirty="0"/>
          </a:p>
        </p:txBody>
      </p:sp>
    </p:spTree>
    <p:extLst>
      <p:ext uri="{BB962C8B-B14F-4D97-AF65-F5344CB8AC3E}">
        <p14:creationId xmlns:p14="http://schemas.microsoft.com/office/powerpoint/2010/main" val="588998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DA7D6-8017-5AE2-B512-DDD958C19D96}"/>
              </a:ext>
            </a:extLst>
          </p:cNvPr>
          <p:cNvSpPr>
            <a:spLocks noGrp="1"/>
          </p:cNvSpPr>
          <p:nvPr>
            <p:ph type="title"/>
          </p:nvPr>
        </p:nvSpPr>
        <p:spPr/>
        <p:txBody>
          <a:bodyPr/>
          <a:lstStyle/>
          <a:p>
            <a:r>
              <a:rPr lang="en-GB" dirty="0"/>
              <a:t>Time Management</a:t>
            </a:r>
          </a:p>
        </p:txBody>
      </p:sp>
      <p:sp>
        <p:nvSpPr>
          <p:cNvPr id="3" name="Content Placeholder 2">
            <a:extLst>
              <a:ext uri="{FF2B5EF4-FFF2-40B4-BE49-F238E27FC236}">
                <a16:creationId xmlns:a16="http://schemas.microsoft.com/office/drawing/2014/main" id="{50BD1E35-6CEE-C74F-F933-73198CFB2330}"/>
              </a:ext>
            </a:extLst>
          </p:cNvPr>
          <p:cNvSpPr>
            <a:spLocks noGrp="1"/>
          </p:cNvSpPr>
          <p:nvPr>
            <p:ph idx="1"/>
          </p:nvPr>
        </p:nvSpPr>
        <p:spPr/>
        <p:txBody>
          <a:bodyPr/>
          <a:lstStyle/>
          <a:p>
            <a:r>
              <a:rPr lang="en-GB" b="1" dirty="0"/>
              <a:t>Study Schedules</a:t>
            </a:r>
            <a:r>
              <a:rPr lang="en-GB" dirty="0"/>
              <a:t>: </a:t>
            </a:r>
            <a:r>
              <a:rPr lang="en-GB" dirty="0" err="1"/>
              <a:t>ChatGPT</a:t>
            </a:r>
            <a:r>
              <a:rPr lang="en-GB" dirty="0"/>
              <a:t> can help students create a study timetable based on their exam schedule and coursework deadlines.</a:t>
            </a:r>
          </a:p>
          <a:p>
            <a:endParaRPr lang="en-GB" dirty="0"/>
          </a:p>
          <a:p>
            <a:r>
              <a:rPr lang="en-GB" b="1" dirty="0"/>
              <a:t>Study Strategies</a:t>
            </a:r>
            <a:r>
              <a:rPr lang="en-GB" dirty="0"/>
              <a:t>: </a:t>
            </a:r>
            <a:r>
              <a:rPr lang="en-GB" dirty="0" err="1"/>
              <a:t>ChatGPT</a:t>
            </a:r>
            <a:r>
              <a:rPr lang="en-GB" dirty="0"/>
              <a:t> can offer personalised study strategies based on the student's current needs and challenges.</a:t>
            </a:r>
          </a:p>
          <a:p>
            <a:endParaRPr lang="en-GB" dirty="0"/>
          </a:p>
        </p:txBody>
      </p:sp>
    </p:spTree>
    <p:extLst>
      <p:ext uri="{BB962C8B-B14F-4D97-AF65-F5344CB8AC3E}">
        <p14:creationId xmlns:p14="http://schemas.microsoft.com/office/powerpoint/2010/main" val="635424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a:t>Critical Thinking and Generative AI</a:t>
            </a:r>
            <a:endParaRPr lang="en-GB" sz="2800" dirty="0"/>
          </a:p>
        </p:txBody>
      </p:sp>
      <p:sp>
        <p:nvSpPr>
          <p:cNvPr id="9" name="Content Placeholder 8"/>
          <p:cNvSpPr>
            <a:spLocks noGrp="1"/>
          </p:cNvSpPr>
          <p:nvPr>
            <p:ph idx="1"/>
          </p:nvPr>
        </p:nvSpPr>
        <p:spPr>
          <a:xfrm>
            <a:off x="383842" y="1203598"/>
            <a:ext cx="8172440" cy="2742009"/>
          </a:xfrm>
        </p:spPr>
        <p:txBody>
          <a:bodyPr/>
          <a:lstStyle/>
          <a:p>
            <a:pPr marL="0" indent="0" algn="l">
              <a:buNone/>
            </a:pPr>
            <a:r>
              <a:rPr lang="en-GB" b="1" i="0" dirty="0">
                <a:effectLst/>
              </a:rPr>
              <a:t>Defining Critical Thinking</a:t>
            </a:r>
            <a:r>
              <a:rPr lang="en-GB" b="0" i="0" dirty="0">
                <a:effectLst/>
              </a:rPr>
              <a:t>: </a:t>
            </a:r>
          </a:p>
          <a:p>
            <a:r>
              <a:rPr lang="en-GB" b="0" i="0" dirty="0">
                <a:effectLst/>
              </a:rPr>
              <a:t>What does it mean to think critically?</a:t>
            </a:r>
          </a:p>
          <a:p>
            <a:pPr marL="0" indent="0" algn="l">
              <a:buNone/>
            </a:pPr>
            <a:endParaRPr lang="en-GB" b="1" i="0" dirty="0">
              <a:effectLst/>
            </a:endParaRPr>
          </a:p>
          <a:p>
            <a:pPr marL="0" indent="0" algn="l">
              <a:buNone/>
            </a:pPr>
            <a:r>
              <a:rPr lang="en-GB" b="1" i="0" dirty="0">
                <a:effectLst/>
              </a:rPr>
              <a:t>Generative AI as a Tool</a:t>
            </a:r>
            <a:r>
              <a:rPr lang="en-GB" b="0" i="0" dirty="0">
                <a:effectLst/>
              </a:rPr>
              <a:t>: </a:t>
            </a:r>
          </a:p>
          <a:p>
            <a:r>
              <a:rPr lang="en-GB" b="0" i="0" dirty="0">
                <a:effectLst/>
              </a:rPr>
              <a:t>How can Generative AI facilitate critical thinking?</a:t>
            </a:r>
          </a:p>
          <a:p>
            <a:pPr marL="0" indent="0">
              <a:buNone/>
            </a:pPr>
            <a:endParaRPr lang="en-GB" dirty="0"/>
          </a:p>
        </p:txBody>
      </p:sp>
    </p:spTree>
    <p:extLst>
      <p:ext uri="{BB962C8B-B14F-4D97-AF65-F5344CB8AC3E}">
        <p14:creationId xmlns:p14="http://schemas.microsoft.com/office/powerpoint/2010/main" val="3510898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a:t>Why Critical Thinking Matters</a:t>
            </a:r>
            <a:endParaRPr lang="en-GB" sz="2800" dirty="0"/>
          </a:p>
        </p:txBody>
      </p:sp>
      <p:sp>
        <p:nvSpPr>
          <p:cNvPr id="9" name="Content Placeholder 8"/>
          <p:cNvSpPr>
            <a:spLocks noGrp="1"/>
          </p:cNvSpPr>
          <p:nvPr>
            <p:ph idx="1"/>
          </p:nvPr>
        </p:nvSpPr>
        <p:spPr>
          <a:xfrm>
            <a:off x="383842" y="1203598"/>
            <a:ext cx="8172440" cy="2742009"/>
          </a:xfrm>
        </p:spPr>
        <p:txBody>
          <a:bodyPr/>
          <a:lstStyle/>
          <a:p>
            <a:pPr marL="0" indent="0" algn="l">
              <a:buNone/>
            </a:pPr>
            <a:r>
              <a:rPr lang="en-GB" b="1" i="0" dirty="0">
                <a:effectLst/>
              </a:rPr>
              <a:t>Academic Integrity</a:t>
            </a:r>
            <a:r>
              <a:rPr lang="en-GB" b="0" i="0" dirty="0">
                <a:effectLst/>
              </a:rPr>
              <a:t>: </a:t>
            </a:r>
          </a:p>
          <a:p>
            <a:r>
              <a:rPr lang="en-GB" dirty="0"/>
              <a:t>C</a:t>
            </a:r>
            <a:r>
              <a:rPr lang="en-GB" b="0" i="0" dirty="0">
                <a:effectLst/>
              </a:rPr>
              <a:t>ritical thinking is crucial for maintaining academic standards.</a:t>
            </a:r>
          </a:p>
          <a:p>
            <a:pPr marL="0" indent="0" algn="l">
              <a:buNone/>
            </a:pPr>
            <a:endParaRPr lang="en-GB" b="1" i="0" dirty="0">
              <a:effectLst/>
            </a:endParaRPr>
          </a:p>
          <a:p>
            <a:pPr marL="0" indent="0" algn="l">
              <a:buNone/>
            </a:pPr>
            <a:r>
              <a:rPr lang="en-GB" b="1" i="0" dirty="0">
                <a:effectLst/>
              </a:rPr>
              <a:t>Misinformation</a:t>
            </a:r>
            <a:r>
              <a:rPr lang="en-GB" b="0" i="0" dirty="0">
                <a:effectLst/>
              </a:rPr>
              <a:t>: </a:t>
            </a:r>
          </a:p>
          <a:p>
            <a:r>
              <a:rPr lang="en-GB" b="0" i="0" dirty="0">
                <a:effectLst/>
              </a:rPr>
              <a:t>There are risks of not scrutinising AI-generated content.</a:t>
            </a:r>
          </a:p>
          <a:p>
            <a:pPr marL="0" indent="0">
              <a:buNone/>
            </a:pPr>
            <a:endParaRPr lang="en-GB" dirty="0"/>
          </a:p>
        </p:txBody>
      </p:sp>
    </p:spTree>
    <p:extLst>
      <p:ext uri="{BB962C8B-B14F-4D97-AF65-F5344CB8AC3E}">
        <p14:creationId xmlns:p14="http://schemas.microsoft.com/office/powerpoint/2010/main" val="3680742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a:t>Welcome and Session Objectives</a:t>
            </a:r>
            <a:br>
              <a:rPr lang="en-GB" dirty="0"/>
            </a:br>
            <a:endParaRPr lang="en-GB" sz="2800" dirty="0"/>
          </a:p>
        </p:txBody>
      </p:sp>
      <p:sp>
        <p:nvSpPr>
          <p:cNvPr id="9" name="Content Placeholder 8"/>
          <p:cNvSpPr>
            <a:spLocks noGrp="1"/>
          </p:cNvSpPr>
          <p:nvPr>
            <p:ph idx="1"/>
          </p:nvPr>
        </p:nvSpPr>
        <p:spPr>
          <a:xfrm>
            <a:off x="383842" y="1203598"/>
            <a:ext cx="8172440" cy="2742009"/>
          </a:xfrm>
        </p:spPr>
        <p:txBody>
          <a:bodyPr/>
          <a:lstStyle/>
          <a:p>
            <a:pPr>
              <a:buFont typeface="+mj-lt"/>
              <a:buAutoNum type="arabicPeriod"/>
            </a:pPr>
            <a:r>
              <a:rPr lang="en-GB" sz="1900" dirty="0"/>
              <a:t>Understand what Generative AI is and how it functions.</a:t>
            </a:r>
          </a:p>
          <a:p>
            <a:pPr>
              <a:buFont typeface="+mj-lt"/>
              <a:buAutoNum type="arabicPeriod"/>
            </a:pPr>
            <a:endParaRPr lang="en-GB" sz="1900" dirty="0"/>
          </a:p>
          <a:p>
            <a:pPr>
              <a:buFont typeface="+mj-lt"/>
              <a:buAutoNum type="arabicPeriod"/>
            </a:pPr>
            <a:r>
              <a:rPr lang="en-GB" sz="1900" dirty="0"/>
              <a:t>Familiarise yourself with university guidelines on using Generative AI.</a:t>
            </a:r>
          </a:p>
          <a:p>
            <a:pPr>
              <a:buFont typeface="+mj-lt"/>
              <a:buAutoNum type="arabicPeriod"/>
            </a:pPr>
            <a:endParaRPr lang="en-GB" sz="1900" dirty="0"/>
          </a:p>
          <a:p>
            <a:pPr>
              <a:buFont typeface="+mj-lt"/>
              <a:buAutoNum type="arabicPeriod"/>
            </a:pPr>
            <a:r>
              <a:rPr lang="en-GB" sz="1900" dirty="0"/>
              <a:t>Explore practical ways to use Generative AI for studying.</a:t>
            </a:r>
          </a:p>
          <a:p>
            <a:pPr>
              <a:buFont typeface="+mj-lt"/>
              <a:buAutoNum type="arabicPeriod"/>
            </a:pPr>
            <a:endParaRPr lang="en-GB" sz="1900" dirty="0"/>
          </a:p>
          <a:p>
            <a:pPr>
              <a:buFont typeface="+mj-lt"/>
              <a:buAutoNum type="arabicPeriod"/>
            </a:pPr>
            <a:r>
              <a:rPr lang="en-GB" sz="1900" dirty="0"/>
              <a:t>Learn effective strategies for interacting with Generative AI tools like </a:t>
            </a:r>
            <a:r>
              <a:rPr lang="en-GB" sz="1900" dirty="0" err="1"/>
              <a:t>ChatGPT</a:t>
            </a:r>
            <a:r>
              <a:rPr lang="en-GB" sz="1900" dirty="0"/>
              <a:t>.</a:t>
            </a:r>
          </a:p>
        </p:txBody>
      </p:sp>
    </p:spTree>
    <p:extLst>
      <p:ext uri="{BB962C8B-B14F-4D97-AF65-F5344CB8AC3E}">
        <p14:creationId xmlns:p14="http://schemas.microsoft.com/office/powerpoint/2010/main" val="3927893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a:t>Real-world Applications of Critical Thinking</a:t>
            </a:r>
            <a:endParaRPr lang="en-GB" sz="2800" dirty="0"/>
          </a:p>
        </p:txBody>
      </p:sp>
      <p:sp>
        <p:nvSpPr>
          <p:cNvPr id="9" name="Content Placeholder 8"/>
          <p:cNvSpPr>
            <a:spLocks noGrp="1"/>
          </p:cNvSpPr>
          <p:nvPr>
            <p:ph idx="1"/>
          </p:nvPr>
        </p:nvSpPr>
        <p:spPr>
          <a:xfrm>
            <a:off x="383842" y="1203598"/>
            <a:ext cx="8172440" cy="2742009"/>
          </a:xfrm>
        </p:spPr>
        <p:txBody>
          <a:bodyPr/>
          <a:lstStyle/>
          <a:p>
            <a:pPr marL="0" indent="0" algn="l">
              <a:buNone/>
            </a:pPr>
            <a:r>
              <a:rPr lang="en-GB" b="1" i="0" dirty="0">
                <a:effectLst/>
              </a:rPr>
              <a:t>Beyond Academia</a:t>
            </a:r>
            <a:r>
              <a:rPr lang="en-GB" b="0" i="0" dirty="0">
                <a:effectLst/>
              </a:rPr>
              <a:t>: </a:t>
            </a:r>
          </a:p>
          <a:p>
            <a:r>
              <a:rPr lang="en-GB" dirty="0"/>
              <a:t>C</a:t>
            </a:r>
            <a:r>
              <a:rPr lang="en-GB" b="0" i="0" dirty="0">
                <a:effectLst/>
              </a:rPr>
              <a:t>ritical thinking applies in everyday situations like news consumption and social media.</a:t>
            </a:r>
          </a:p>
          <a:p>
            <a:pPr marL="0" indent="0" algn="l">
              <a:buNone/>
            </a:pPr>
            <a:endParaRPr lang="en-GB" b="1" i="0" dirty="0">
              <a:effectLst/>
            </a:endParaRPr>
          </a:p>
          <a:p>
            <a:pPr marL="0" indent="0" algn="l">
              <a:buNone/>
            </a:pPr>
            <a:r>
              <a:rPr lang="en-GB" b="1" i="0" dirty="0">
                <a:effectLst/>
              </a:rPr>
              <a:t>Lifelong Skill</a:t>
            </a:r>
            <a:r>
              <a:rPr lang="en-GB" b="0" i="0" dirty="0">
                <a:effectLst/>
              </a:rPr>
              <a:t>: </a:t>
            </a:r>
          </a:p>
          <a:p>
            <a:r>
              <a:rPr lang="en-GB" dirty="0"/>
              <a:t>C</a:t>
            </a:r>
            <a:r>
              <a:rPr lang="en-GB" b="0" i="0" dirty="0">
                <a:effectLst/>
              </a:rPr>
              <a:t>ritical thinking is a skill you'll use throughout your life.</a:t>
            </a:r>
          </a:p>
          <a:p>
            <a:pPr marL="0" indent="0">
              <a:buNone/>
            </a:pPr>
            <a:endParaRPr lang="en-GB" dirty="0"/>
          </a:p>
        </p:txBody>
      </p:sp>
    </p:spTree>
    <p:extLst>
      <p:ext uri="{BB962C8B-B14F-4D97-AF65-F5344CB8AC3E}">
        <p14:creationId xmlns:p14="http://schemas.microsoft.com/office/powerpoint/2010/main" val="203073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696D8-F3E6-4161-5420-7CEFA0E3BF88}"/>
              </a:ext>
            </a:extLst>
          </p:cNvPr>
          <p:cNvSpPr>
            <a:spLocks noGrp="1"/>
          </p:cNvSpPr>
          <p:nvPr>
            <p:ph type="title"/>
          </p:nvPr>
        </p:nvSpPr>
        <p:spPr/>
        <p:txBody>
          <a:bodyPr/>
          <a:lstStyle/>
          <a:p>
            <a:r>
              <a:rPr lang="en-GB" dirty="0"/>
              <a:t>Prompting</a:t>
            </a:r>
          </a:p>
        </p:txBody>
      </p:sp>
      <p:sp>
        <p:nvSpPr>
          <p:cNvPr id="3" name="Content Placeholder 2">
            <a:extLst>
              <a:ext uri="{FF2B5EF4-FFF2-40B4-BE49-F238E27FC236}">
                <a16:creationId xmlns:a16="http://schemas.microsoft.com/office/drawing/2014/main" id="{EDBA59FA-80A1-7F8E-16E8-0E58E4F3F796}"/>
              </a:ext>
            </a:extLst>
          </p:cNvPr>
          <p:cNvSpPr>
            <a:spLocks noGrp="1"/>
          </p:cNvSpPr>
          <p:nvPr>
            <p:ph idx="1"/>
          </p:nvPr>
        </p:nvSpPr>
        <p:spPr/>
        <p:txBody>
          <a:bodyPr/>
          <a:lstStyle/>
          <a:p>
            <a:r>
              <a:rPr lang="en-GB" dirty="0"/>
              <a:t>Prompting is asking an AI tool to complete a task; asking a question or submitting a request.</a:t>
            </a:r>
          </a:p>
          <a:p>
            <a:endParaRPr lang="en-GB" dirty="0"/>
          </a:p>
          <a:p>
            <a:r>
              <a:rPr lang="en-GB" dirty="0"/>
              <a:t>Prompts can be optimised to achieve more consistent results.</a:t>
            </a:r>
          </a:p>
        </p:txBody>
      </p:sp>
    </p:spTree>
    <p:extLst>
      <p:ext uri="{BB962C8B-B14F-4D97-AF65-F5344CB8AC3E}">
        <p14:creationId xmlns:p14="http://schemas.microsoft.com/office/powerpoint/2010/main" val="2601985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BA955-F613-2600-2318-D56CFA26B1E4}"/>
              </a:ext>
            </a:extLst>
          </p:cNvPr>
          <p:cNvSpPr>
            <a:spLocks noGrp="1"/>
          </p:cNvSpPr>
          <p:nvPr>
            <p:ph type="title"/>
          </p:nvPr>
        </p:nvSpPr>
        <p:spPr/>
        <p:txBody>
          <a:bodyPr/>
          <a:lstStyle/>
          <a:p>
            <a:r>
              <a:rPr lang="en-GB" dirty="0"/>
              <a:t>TAP: Topic, Action, Parameters</a:t>
            </a:r>
          </a:p>
        </p:txBody>
      </p:sp>
      <p:sp>
        <p:nvSpPr>
          <p:cNvPr id="3" name="Content Placeholder 2">
            <a:extLst>
              <a:ext uri="{FF2B5EF4-FFF2-40B4-BE49-F238E27FC236}">
                <a16:creationId xmlns:a16="http://schemas.microsoft.com/office/drawing/2014/main" id="{A535B312-BAEE-C2ED-3B83-45B811F01F80}"/>
              </a:ext>
            </a:extLst>
          </p:cNvPr>
          <p:cNvSpPr>
            <a:spLocks noGrp="1"/>
          </p:cNvSpPr>
          <p:nvPr>
            <p:ph idx="1"/>
          </p:nvPr>
        </p:nvSpPr>
        <p:spPr>
          <a:xfrm>
            <a:off x="364137" y="1059582"/>
            <a:ext cx="8172440" cy="3174057"/>
          </a:xfrm>
        </p:spPr>
        <p:txBody>
          <a:bodyPr/>
          <a:lstStyle/>
          <a:p>
            <a:r>
              <a:rPr lang="en-GB" sz="1700" b="1" dirty="0"/>
              <a:t>Topic</a:t>
            </a:r>
            <a:r>
              <a:rPr lang="en-GB" sz="1700" dirty="0"/>
              <a:t>: identify the topic area and make sure it’s focused, specific and given a context.</a:t>
            </a:r>
          </a:p>
          <a:p>
            <a:endParaRPr lang="en-GB" sz="1700" dirty="0"/>
          </a:p>
          <a:p>
            <a:r>
              <a:rPr lang="en-GB" sz="1700" b="1" dirty="0"/>
              <a:t>Action</a:t>
            </a:r>
            <a:r>
              <a:rPr lang="en-GB" sz="1700" dirty="0"/>
              <a:t>: be clear what output is required and for what purpose. Use action words such as ‘summarise’, ‘clarify’, ‘propose’. How do you want the information to be presented?  i.e., do you want an explanation or a comparison between ideas?</a:t>
            </a:r>
          </a:p>
          <a:p>
            <a:endParaRPr lang="en-GB" sz="1700" dirty="0"/>
          </a:p>
          <a:p>
            <a:r>
              <a:rPr lang="en-GB" sz="1700" b="1" dirty="0"/>
              <a:t>Parameters</a:t>
            </a:r>
            <a:r>
              <a:rPr lang="en-GB" sz="1700" dirty="0"/>
              <a:t>: this is where you fine-tune the response and give additional information to focus the results, like demographic, geographical location, inclusion of references, or date range.</a:t>
            </a:r>
          </a:p>
          <a:p>
            <a:endParaRPr lang="en-GB" dirty="0"/>
          </a:p>
        </p:txBody>
      </p:sp>
    </p:spTree>
    <p:extLst>
      <p:ext uri="{BB962C8B-B14F-4D97-AF65-F5344CB8AC3E}">
        <p14:creationId xmlns:p14="http://schemas.microsoft.com/office/powerpoint/2010/main" val="31552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71623-E97B-7711-E24A-77BAB369DAB3}"/>
              </a:ext>
            </a:extLst>
          </p:cNvPr>
          <p:cNvSpPr>
            <a:spLocks noGrp="1"/>
          </p:cNvSpPr>
          <p:nvPr>
            <p:ph type="title"/>
          </p:nvPr>
        </p:nvSpPr>
        <p:spPr/>
        <p:txBody>
          <a:bodyPr/>
          <a:lstStyle/>
          <a:p>
            <a:r>
              <a:rPr lang="en-GB" dirty="0"/>
              <a:t>T: Topic</a:t>
            </a:r>
          </a:p>
        </p:txBody>
      </p:sp>
      <p:sp>
        <p:nvSpPr>
          <p:cNvPr id="3" name="Content Placeholder 2">
            <a:extLst>
              <a:ext uri="{FF2B5EF4-FFF2-40B4-BE49-F238E27FC236}">
                <a16:creationId xmlns:a16="http://schemas.microsoft.com/office/drawing/2014/main" id="{1E709EC6-398D-363D-80A4-0063704ACE6C}"/>
              </a:ext>
            </a:extLst>
          </p:cNvPr>
          <p:cNvSpPr>
            <a:spLocks noGrp="1"/>
          </p:cNvSpPr>
          <p:nvPr>
            <p:ph idx="1"/>
          </p:nvPr>
        </p:nvSpPr>
        <p:spPr/>
        <p:txBody>
          <a:bodyPr/>
          <a:lstStyle/>
          <a:p>
            <a:r>
              <a:rPr lang="en-GB" dirty="0"/>
              <a:t>Topic Area: Cognitive Psychology</a:t>
            </a:r>
          </a:p>
          <a:p>
            <a:endParaRPr lang="en-GB" dirty="0"/>
          </a:p>
          <a:p>
            <a:r>
              <a:rPr lang="en-GB" dirty="0"/>
              <a:t>Specific Focus: Understanding key concepts and differences in Memory Models</a:t>
            </a:r>
          </a:p>
          <a:p>
            <a:endParaRPr lang="en-GB" dirty="0"/>
          </a:p>
          <a:p>
            <a:r>
              <a:rPr lang="en-GB" dirty="0"/>
              <a:t>Context: For personal study and preparation for an upcoming exam on Cognitive Psychology, based on Prof. Smith's Week 3 lecture.</a:t>
            </a:r>
          </a:p>
        </p:txBody>
      </p:sp>
    </p:spTree>
    <p:extLst>
      <p:ext uri="{BB962C8B-B14F-4D97-AF65-F5344CB8AC3E}">
        <p14:creationId xmlns:p14="http://schemas.microsoft.com/office/powerpoint/2010/main" val="1823235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AB7BE-B02C-61E2-C5C1-7A5BB7BBAB87}"/>
              </a:ext>
            </a:extLst>
          </p:cNvPr>
          <p:cNvSpPr>
            <a:spLocks noGrp="1"/>
          </p:cNvSpPr>
          <p:nvPr>
            <p:ph type="title"/>
          </p:nvPr>
        </p:nvSpPr>
        <p:spPr/>
        <p:txBody>
          <a:bodyPr/>
          <a:lstStyle/>
          <a:p>
            <a:r>
              <a:rPr lang="en-GB" dirty="0"/>
              <a:t>A: Action</a:t>
            </a:r>
          </a:p>
        </p:txBody>
      </p:sp>
      <p:sp>
        <p:nvSpPr>
          <p:cNvPr id="3" name="Content Placeholder 2">
            <a:extLst>
              <a:ext uri="{FF2B5EF4-FFF2-40B4-BE49-F238E27FC236}">
                <a16:creationId xmlns:a16="http://schemas.microsoft.com/office/drawing/2014/main" id="{52778A13-6437-89AA-F697-9F2F26479C1D}"/>
              </a:ext>
            </a:extLst>
          </p:cNvPr>
          <p:cNvSpPr>
            <a:spLocks noGrp="1"/>
          </p:cNvSpPr>
          <p:nvPr>
            <p:ph idx="1"/>
          </p:nvPr>
        </p:nvSpPr>
        <p:spPr/>
        <p:txBody>
          <a:bodyPr/>
          <a:lstStyle/>
          <a:p>
            <a:r>
              <a:rPr lang="en-GB" dirty="0"/>
              <a:t>Output Required: Summarise the key features of the Multi-Store Model, Baddeley's Working Memory Model, and notable points about forgetting and memory reliability. Clarify and expand upon the unique attributes of each model.</a:t>
            </a:r>
          </a:p>
          <a:p>
            <a:endParaRPr lang="en-GB" dirty="0"/>
          </a:p>
          <a:p>
            <a:r>
              <a:rPr lang="en-GB" dirty="0"/>
              <a:t>Presentation: Create a prose document that represents the main components and features of each model and additional points on forgetting and memory reliability.</a:t>
            </a:r>
          </a:p>
        </p:txBody>
      </p:sp>
    </p:spTree>
    <p:extLst>
      <p:ext uri="{BB962C8B-B14F-4D97-AF65-F5344CB8AC3E}">
        <p14:creationId xmlns:p14="http://schemas.microsoft.com/office/powerpoint/2010/main" val="2368344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B1AA6-FECA-85F0-04BB-2B050ECC6F43}"/>
              </a:ext>
            </a:extLst>
          </p:cNvPr>
          <p:cNvSpPr>
            <a:spLocks noGrp="1"/>
          </p:cNvSpPr>
          <p:nvPr>
            <p:ph type="title"/>
          </p:nvPr>
        </p:nvSpPr>
        <p:spPr/>
        <p:txBody>
          <a:bodyPr/>
          <a:lstStyle/>
          <a:p>
            <a:r>
              <a:rPr lang="en-GB" dirty="0"/>
              <a:t>P: Parameters</a:t>
            </a:r>
          </a:p>
        </p:txBody>
      </p:sp>
      <p:sp>
        <p:nvSpPr>
          <p:cNvPr id="3" name="Content Placeholder 2">
            <a:extLst>
              <a:ext uri="{FF2B5EF4-FFF2-40B4-BE49-F238E27FC236}">
                <a16:creationId xmlns:a16="http://schemas.microsoft.com/office/drawing/2014/main" id="{54351F44-8F7E-8808-9C45-5E6ED0C7149C}"/>
              </a:ext>
            </a:extLst>
          </p:cNvPr>
          <p:cNvSpPr>
            <a:spLocks noGrp="1"/>
          </p:cNvSpPr>
          <p:nvPr>
            <p:ph idx="1"/>
          </p:nvPr>
        </p:nvSpPr>
        <p:spPr/>
        <p:txBody>
          <a:bodyPr/>
          <a:lstStyle/>
          <a:p>
            <a:pPr marL="0" indent="0" algn="l">
              <a:buNone/>
            </a:pPr>
            <a:r>
              <a:rPr lang="en-GB" b="0" i="0" dirty="0">
                <a:solidFill>
                  <a:schemeClr val="bg1">
                    <a:lumMod val="95000"/>
                  </a:schemeClr>
                </a:solidFill>
                <a:effectLst/>
              </a:rPr>
              <a:t>Additional Information:</a:t>
            </a:r>
          </a:p>
          <a:p>
            <a:r>
              <a:rPr lang="en-GB" b="0" i="0" dirty="0">
                <a:solidFill>
                  <a:schemeClr val="bg1">
                    <a:lumMod val="95000"/>
                  </a:schemeClr>
                </a:solidFill>
                <a:effectLst/>
              </a:rPr>
              <a:t>Focus on extracting information from the Week 3 lecture.</a:t>
            </a:r>
          </a:p>
          <a:p>
            <a:endParaRPr lang="en-GB" b="0" i="0" dirty="0">
              <a:solidFill>
                <a:schemeClr val="bg1">
                  <a:lumMod val="95000"/>
                </a:schemeClr>
              </a:solidFill>
              <a:effectLst/>
            </a:endParaRPr>
          </a:p>
          <a:p>
            <a:r>
              <a:rPr lang="en-GB" b="0" i="0" dirty="0">
                <a:solidFill>
                  <a:schemeClr val="bg1">
                    <a:lumMod val="95000"/>
                  </a:schemeClr>
                </a:solidFill>
                <a:effectLst/>
              </a:rPr>
              <a:t>Target demographic is a 1st-year Psychology student.</a:t>
            </a:r>
          </a:p>
          <a:p>
            <a:endParaRPr lang="en-GB" b="0" i="0" dirty="0">
              <a:solidFill>
                <a:schemeClr val="bg1">
                  <a:lumMod val="95000"/>
                </a:schemeClr>
              </a:solidFill>
              <a:effectLst/>
            </a:endParaRPr>
          </a:p>
          <a:p>
            <a:r>
              <a:rPr lang="en-GB" b="0" i="0" dirty="0">
                <a:solidFill>
                  <a:schemeClr val="bg1">
                    <a:lumMod val="95000"/>
                  </a:schemeClr>
                </a:solidFill>
                <a:effectLst/>
              </a:rPr>
              <a:t>Compare and contrast the different models based on their components and effectiveness in explaining memory phenomena.</a:t>
            </a:r>
          </a:p>
          <a:p>
            <a:endParaRPr lang="en-GB" dirty="0"/>
          </a:p>
        </p:txBody>
      </p:sp>
    </p:spTree>
    <p:extLst>
      <p:ext uri="{BB962C8B-B14F-4D97-AF65-F5344CB8AC3E}">
        <p14:creationId xmlns:p14="http://schemas.microsoft.com/office/powerpoint/2010/main" val="2188547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623C6-7AEC-C5EB-3DA4-DE41192AE9BA}"/>
              </a:ext>
            </a:extLst>
          </p:cNvPr>
          <p:cNvSpPr>
            <a:spLocks noGrp="1"/>
          </p:cNvSpPr>
          <p:nvPr>
            <p:ph type="title"/>
          </p:nvPr>
        </p:nvSpPr>
        <p:spPr/>
        <p:txBody>
          <a:bodyPr/>
          <a:lstStyle/>
          <a:p>
            <a:r>
              <a:rPr lang="en-GB" dirty="0"/>
              <a:t>TASTE: Test, Adjust, Simplify, Trust, Examine</a:t>
            </a:r>
          </a:p>
        </p:txBody>
      </p:sp>
      <p:sp>
        <p:nvSpPr>
          <p:cNvPr id="3" name="Content Placeholder 2">
            <a:extLst>
              <a:ext uri="{FF2B5EF4-FFF2-40B4-BE49-F238E27FC236}">
                <a16:creationId xmlns:a16="http://schemas.microsoft.com/office/drawing/2014/main" id="{12E06878-F23F-43F4-15A1-7C8B83D0ABAE}"/>
              </a:ext>
            </a:extLst>
          </p:cNvPr>
          <p:cNvSpPr>
            <a:spLocks noGrp="1"/>
          </p:cNvSpPr>
          <p:nvPr>
            <p:ph idx="1"/>
          </p:nvPr>
        </p:nvSpPr>
        <p:spPr>
          <a:xfrm>
            <a:off x="364137" y="987574"/>
            <a:ext cx="8172440" cy="3246065"/>
          </a:xfrm>
        </p:spPr>
        <p:txBody>
          <a:bodyPr/>
          <a:lstStyle/>
          <a:p>
            <a:r>
              <a:rPr lang="en-GB" sz="1600" b="1" dirty="0"/>
              <a:t>Test</a:t>
            </a:r>
            <a:r>
              <a:rPr lang="en-GB" sz="1600" dirty="0"/>
              <a:t>: Generative AI can be inconsistent with its responses so click ‘regenerate response’ to consider new perspectives.</a:t>
            </a:r>
          </a:p>
          <a:p>
            <a:endParaRPr lang="en-GB" sz="1600" dirty="0"/>
          </a:p>
          <a:p>
            <a:r>
              <a:rPr lang="en-GB" sz="1600" b="1" dirty="0"/>
              <a:t>Adjust</a:t>
            </a:r>
            <a:r>
              <a:rPr lang="en-GB" sz="1600" dirty="0"/>
              <a:t>: Vary and refine the prompt to compare the output.</a:t>
            </a:r>
          </a:p>
          <a:p>
            <a:endParaRPr lang="en-GB" sz="1600" dirty="0"/>
          </a:p>
          <a:p>
            <a:r>
              <a:rPr lang="en-GB" sz="1600" b="1" dirty="0"/>
              <a:t>Simplify</a:t>
            </a:r>
            <a:r>
              <a:rPr lang="en-GB" sz="1600" dirty="0"/>
              <a:t>: it’s very easy to provide the tool with a vague, ambiguous, or wordy prompt. If the output produced isn’t focused, try and simplify your prompt.</a:t>
            </a:r>
          </a:p>
          <a:p>
            <a:endParaRPr lang="en-GB" sz="1600" dirty="0"/>
          </a:p>
          <a:p>
            <a:r>
              <a:rPr lang="en-GB" sz="1600" b="1" dirty="0"/>
              <a:t>Trust</a:t>
            </a:r>
            <a:r>
              <a:rPr lang="en-GB" sz="1600" dirty="0"/>
              <a:t>: Examine the truth and accuracy of the output</a:t>
            </a:r>
          </a:p>
          <a:p>
            <a:endParaRPr lang="en-GB" sz="1600" dirty="0"/>
          </a:p>
          <a:p>
            <a:r>
              <a:rPr lang="en-GB" sz="1600" b="1" dirty="0"/>
              <a:t>Examine</a:t>
            </a:r>
            <a:r>
              <a:rPr lang="en-GB" sz="1600" dirty="0"/>
              <a:t>: Start to critique the outputs, focusing on the quality of the information and/or argument provided.</a:t>
            </a:r>
          </a:p>
          <a:p>
            <a:endParaRPr lang="en-GB" sz="1600" dirty="0"/>
          </a:p>
        </p:txBody>
      </p:sp>
    </p:spTree>
    <p:extLst>
      <p:ext uri="{BB962C8B-B14F-4D97-AF65-F5344CB8AC3E}">
        <p14:creationId xmlns:p14="http://schemas.microsoft.com/office/powerpoint/2010/main" val="172390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a:t>Takeaway Task</a:t>
            </a:r>
            <a:endParaRPr lang="en-GB" sz="2800" dirty="0"/>
          </a:p>
        </p:txBody>
      </p:sp>
      <p:sp>
        <p:nvSpPr>
          <p:cNvPr id="9" name="Content Placeholder 8"/>
          <p:cNvSpPr>
            <a:spLocks noGrp="1"/>
          </p:cNvSpPr>
          <p:nvPr>
            <p:ph idx="1"/>
          </p:nvPr>
        </p:nvSpPr>
        <p:spPr>
          <a:xfrm>
            <a:off x="383842" y="1203598"/>
            <a:ext cx="8172440" cy="2742009"/>
          </a:xfrm>
        </p:spPr>
        <p:txBody>
          <a:bodyPr/>
          <a:lstStyle/>
          <a:p>
            <a:pPr marL="0" indent="0">
              <a:buNone/>
            </a:pPr>
            <a:r>
              <a:rPr lang="en-GB" dirty="0"/>
              <a:t>Part 1: TAP Strategy</a:t>
            </a:r>
          </a:p>
          <a:p>
            <a:pPr marL="457200" indent="-457200">
              <a:buFont typeface="+mj-lt"/>
              <a:buAutoNum type="arabicPeriod"/>
            </a:pPr>
            <a:r>
              <a:rPr lang="en-GB" dirty="0"/>
              <a:t>Initial Prompt: Use a vague or overly complicated sample prompt, either provided by your instructor or taken from academic text.</a:t>
            </a:r>
          </a:p>
          <a:p>
            <a:pPr marL="457200" indent="-457200">
              <a:buFont typeface="+mj-lt"/>
              <a:buAutoNum type="arabicPeriod"/>
            </a:pPr>
            <a:r>
              <a:rPr lang="en-GB" dirty="0"/>
              <a:t>TAP Strategy: Employ the TAP strategy to refine your prompt.</a:t>
            </a:r>
          </a:p>
          <a:p>
            <a:pPr marL="571500" lvl="1" indent="-457200">
              <a:buFont typeface="Arial" panose="020B0604020202020204" pitchFamily="34" charset="0"/>
              <a:buChar char="•"/>
            </a:pPr>
            <a:r>
              <a:rPr lang="en-GB" dirty="0">
                <a:solidFill>
                  <a:schemeClr val="bg1">
                    <a:lumMod val="95000"/>
                  </a:schemeClr>
                </a:solidFill>
              </a:rPr>
              <a:t>Topic: What is the main subject?</a:t>
            </a:r>
          </a:p>
          <a:p>
            <a:pPr marL="571500" lvl="1" indent="-457200">
              <a:buFont typeface="+mj-lt"/>
              <a:buAutoNum type="arabicPeriod"/>
            </a:pPr>
            <a:r>
              <a:rPr lang="en-GB" dirty="0">
                <a:solidFill>
                  <a:schemeClr val="bg1">
                    <a:lumMod val="95000"/>
                  </a:schemeClr>
                </a:solidFill>
              </a:rPr>
              <a:t>Audience: Who is the intended audience?</a:t>
            </a:r>
          </a:p>
          <a:p>
            <a:pPr marL="571500" lvl="1" indent="-457200">
              <a:buFont typeface="+mj-lt"/>
              <a:buAutoNum type="arabicPeriod"/>
            </a:pPr>
            <a:r>
              <a:rPr lang="en-GB" dirty="0">
                <a:solidFill>
                  <a:schemeClr val="bg1">
                    <a:lumMod val="95000"/>
                  </a:schemeClr>
                </a:solidFill>
              </a:rPr>
              <a:t>Purpose: What is the objective?</a:t>
            </a:r>
          </a:p>
          <a:p>
            <a:pPr marL="457200" indent="-457200">
              <a:buFont typeface="+mj-lt"/>
              <a:buAutoNum type="arabicPeriod"/>
            </a:pPr>
            <a:r>
              <a:rPr lang="en-GB" dirty="0"/>
              <a:t>Refinement: Rewrite the prompt based on your TAP analysis. Aim for clarity and specificity.</a:t>
            </a:r>
          </a:p>
          <a:p>
            <a:endParaRPr lang="en-GB" dirty="0"/>
          </a:p>
        </p:txBody>
      </p:sp>
    </p:spTree>
    <p:extLst>
      <p:ext uri="{BB962C8B-B14F-4D97-AF65-F5344CB8AC3E}">
        <p14:creationId xmlns:p14="http://schemas.microsoft.com/office/powerpoint/2010/main" val="4162814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a:t>Takeaway Task</a:t>
            </a:r>
            <a:endParaRPr lang="en-GB" sz="2800" dirty="0"/>
          </a:p>
        </p:txBody>
      </p:sp>
      <p:sp>
        <p:nvSpPr>
          <p:cNvPr id="9" name="Content Placeholder 8"/>
          <p:cNvSpPr>
            <a:spLocks noGrp="1"/>
          </p:cNvSpPr>
          <p:nvPr>
            <p:ph idx="1"/>
          </p:nvPr>
        </p:nvSpPr>
        <p:spPr>
          <a:xfrm>
            <a:off x="383842" y="1203598"/>
            <a:ext cx="8172440" cy="2742009"/>
          </a:xfrm>
        </p:spPr>
        <p:txBody>
          <a:bodyPr/>
          <a:lstStyle/>
          <a:p>
            <a:pPr marL="0" indent="0">
              <a:buNone/>
            </a:pPr>
            <a:r>
              <a:rPr lang="en-GB" dirty="0"/>
              <a:t>Part 2: TASTE System</a:t>
            </a:r>
          </a:p>
          <a:p>
            <a:pPr marL="457200" indent="-457200">
              <a:buFont typeface="+mj-lt"/>
              <a:buAutoNum type="arabicPeriod"/>
            </a:pPr>
            <a:r>
              <a:rPr lang="en-GB" sz="1600" dirty="0"/>
              <a:t>Test: Use an AI tool to generate a response based on your refined prompt. Click 'regenerate response' multiple times to get different perspectives.</a:t>
            </a:r>
          </a:p>
          <a:p>
            <a:pPr marL="457200" indent="-457200">
              <a:buFont typeface="+mj-lt"/>
              <a:buAutoNum type="arabicPeriod"/>
            </a:pPr>
            <a:r>
              <a:rPr lang="en-GB" sz="1600" dirty="0"/>
              <a:t>Adjust: Make slight modifications to your prompt and observe how the AI's output changes.</a:t>
            </a:r>
          </a:p>
          <a:p>
            <a:pPr marL="457200" indent="-457200">
              <a:buFont typeface="+mj-lt"/>
              <a:buAutoNum type="arabicPeriod"/>
            </a:pPr>
            <a:r>
              <a:rPr lang="en-GB" sz="1600" dirty="0"/>
              <a:t>Simplify: If the generated output is not focused, go back and simplify your prompt.</a:t>
            </a:r>
          </a:p>
          <a:p>
            <a:pPr marL="457200" indent="-457200">
              <a:buFont typeface="+mj-lt"/>
              <a:buAutoNum type="arabicPeriod"/>
            </a:pPr>
            <a:r>
              <a:rPr lang="en-GB" sz="1600" dirty="0"/>
              <a:t>Trust: Evaluate the truthfulness and accuracy of the generated output. Note any inconsistencies or inaccuracies.</a:t>
            </a:r>
          </a:p>
          <a:p>
            <a:pPr marL="457200" indent="-457200">
              <a:buFont typeface="+mj-lt"/>
              <a:buAutoNum type="arabicPeriod"/>
            </a:pPr>
            <a:r>
              <a:rPr lang="en-GB" sz="1600" dirty="0"/>
              <a:t>Examine: Critique the AI's output, focusing on the quality of information and/or argument provided.</a:t>
            </a:r>
          </a:p>
          <a:p>
            <a:endParaRPr lang="en-GB" dirty="0"/>
          </a:p>
        </p:txBody>
      </p:sp>
    </p:spTree>
    <p:extLst>
      <p:ext uri="{BB962C8B-B14F-4D97-AF65-F5344CB8AC3E}">
        <p14:creationId xmlns:p14="http://schemas.microsoft.com/office/powerpoint/2010/main" val="2484930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a:t>Q and A</a:t>
            </a:r>
            <a:endParaRPr lang="en-GB" sz="2800" dirty="0"/>
          </a:p>
        </p:txBody>
      </p:sp>
      <p:sp>
        <p:nvSpPr>
          <p:cNvPr id="9" name="Content Placeholder 8"/>
          <p:cNvSpPr>
            <a:spLocks noGrp="1"/>
          </p:cNvSpPr>
          <p:nvPr>
            <p:ph idx="1"/>
          </p:nvPr>
        </p:nvSpPr>
        <p:spPr>
          <a:xfrm>
            <a:off x="383842" y="1203598"/>
            <a:ext cx="8172440" cy="2742009"/>
          </a:xfrm>
        </p:spPr>
        <p:txBody>
          <a:bodyPr/>
          <a:lstStyle/>
          <a:p>
            <a:r>
              <a:rPr lang="en-GB" dirty="0"/>
              <a:t>Please feel free to ask any questions or raise any points based on today’s session or your own use of Generative AI tools.</a:t>
            </a:r>
            <a:endParaRPr lang="en-GB" sz="1600" dirty="0"/>
          </a:p>
          <a:p>
            <a:endParaRPr lang="en-GB" dirty="0"/>
          </a:p>
        </p:txBody>
      </p:sp>
    </p:spTree>
    <p:extLst>
      <p:ext uri="{BB962C8B-B14F-4D97-AF65-F5344CB8AC3E}">
        <p14:creationId xmlns:p14="http://schemas.microsoft.com/office/powerpoint/2010/main" val="1792920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a:t>Quick Poll: Gauging the Room</a:t>
            </a:r>
            <a:endParaRPr lang="en-GB" sz="2800" dirty="0"/>
          </a:p>
        </p:txBody>
      </p:sp>
      <p:sp>
        <p:nvSpPr>
          <p:cNvPr id="9" name="Content Placeholder 8"/>
          <p:cNvSpPr>
            <a:spLocks noGrp="1"/>
          </p:cNvSpPr>
          <p:nvPr>
            <p:ph idx="1"/>
          </p:nvPr>
        </p:nvSpPr>
        <p:spPr>
          <a:xfrm>
            <a:off x="383842" y="1203598"/>
            <a:ext cx="8172440" cy="2742009"/>
          </a:xfrm>
        </p:spPr>
        <p:txBody>
          <a:bodyPr/>
          <a:lstStyle/>
          <a:p>
            <a:pPr marL="457200" indent="-457200">
              <a:buFont typeface="+mj-lt"/>
              <a:buAutoNum type="arabicPeriod"/>
            </a:pPr>
            <a:r>
              <a:rPr lang="en-GB" dirty="0"/>
              <a:t>How many of you have heard of Generative AI before today?</a:t>
            </a:r>
          </a:p>
          <a:p>
            <a:pPr marL="457200" indent="-457200">
              <a:buFont typeface="+mj-lt"/>
              <a:buAutoNum type="arabicPeriod"/>
            </a:pPr>
            <a:endParaRPr lang="en-GB" dirty="0"/>
          </a:p>
          <a:p>
            <a:pPr marL="457200" indent="-457200">
              <a:buFont typeface="+mj-lt"/>
              <a:buAutoNum type="arabicPeriod"/>
            </a:pPr>
            <a:r>
              <a:rPr lang="en-GB" dirty="0"/>
              <a:t>How many of you have used a Generative AI tool?</a:t>
            </a:r>
          </a:p>
          <a:p>
            <a:pPr marL="457200" indent="-457200">
              <a:buFont typeface="+mj-lt"/>
              <a:buAutoNum type="arabicPeriod"/>
            </a:pPr>
            <a:endParaRPr lang="en-GB" dirty="0"/>
          </a:p>
          <a:p>
            <a:pPr marL="457200" indent="-457200">
              <a:buFont typeface="+mj-lt"/>
              <a:buAutoNum type="arabicPeriod"/>
            </a:pPr>
            <a:r>
              <a:rPr lang="en-GB" dirty="0"/>
              <a:t>Do you think Generative AI has a place in academic settings? Why or why not?</a:t>
            </a:r>
          </a:p>
        </p:txBody>
      </p:sp>
    </p:spTree>
    <p:extLst>
      <p:ext uri="{BB962C8B-B14F-4D97-AF65-F5344CB8AC3E}">
        <p14:creationId xmlns:p14="http://schemas.microsoft.com/office/powerpoint/2010/main" val="370543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a:t>Academic Skills Centre</a:t>
            </a:r>
            <a:endParaRPr lang="en-GB" sz="2800" dirty="0"/>
          </a:p>
        </p:txBody>
      </p:sp>
      <p:sp>
        <p:nvSpPr>
          <p:cNvPr id="9" name="Content Placeholder 8"/>
          <p:cNvSpPr>
            <a:spLocks noGrp="1"/>
          </p:cNvSpPr>
          <p:nvPr>
            <p:ph idx="1"/>
          </p:nvPr>
        </p:nvSpPr>
        <p:spPr>
          <a:xfrm>
            <a:off x="383842" y="1203598"/>
            <a:ext cx="8172440" cy="2742009"/>
          </a:xfrm>
        </p:spPr>
        <p:txBody>
          <a:bodyPr/>
          <a:lstStyle/>
          <a:p>
            <a:pPr marL="0" indent="0">
              <a:buNone/>
            </a:pPr>
            <a:r>
              <a:rPr lang="en-GB" sz="1600" dirty="0"/>
              <a:t>Location</a:t>
            </a:r>
          </a:p>
          <a:p>
            <a:r>
              <a:rPr lang="en-GB" sz="1600" dirty="0"/>
              <a:t>1st floor, main library</a:t>
            </a:r>
          </a:p>
          <a:p>
            <a:endParaRPr lang="en-GB" sz="1000" dirty="0"/>
          </a:p>
          <a:p>
            <a:pPr marL="0" indent="0">
              <a:buNone/>
            </a:pPr>
            <a:r>
              <a:rPr lang="en-GB" sz="1600" dirty="0"/>
              <a:t>Telephone </a:t>
            </a:r>
          </a:p>
          <a:p>
            <a:r>
              <a:rPr lang="en-GB" sz="1600" dirty="0"/>
              <a:t>(0121) 414 3666</a:t>
            </a:r>
          </a:p>
          <a:p>
            <a:endParaRPr lang="en-GB" sz="1000" dirty="0"/>
          </a:p>
          <a:p>
            <a:pPr marL="0" indent="0">
              <a:buNone/>
            </a:pPr>
            <a:r>
              <a:rPr lang="en-GB" sz="1600" dirty="0"/>
              <a:t>Email</a:t>
            </a:r>
          </a:p>
          <a:p>
            <a:r>
              <a:rPr lang="en-GB" sz="1600" dirty="0" err="1"/>
              <a:t>asc@contacts.bham.ac.uk</a:t>
            </a:r>
            <a:endParaRPr lang="en-GB" sz="1600" dirty="0"/>
          </a:p>
          <a:p>
            <a:endParaRPr lang="en-GB" sz="1000" dirty="0"/>
          </a:p>
          <a:p>
            <a:pPr marL="0" indent="0">
              <a:buNone/>
            </a:pPr>
            <a:r>
              <a:rPr lang="en-GB" sz="1600" dirty="0"/>
              <a:t>Web</a:t>
            </a:r>
          </a:p>
          <a:p>
            <a:r>
              <a:rPr lang="en-GB" sz="1600" dirty="0" err="1"/>
              <a:t>intranet.birmingham.ac.uk</a:t>
            </a:r>
            <a:r>
              <a:rPr lang="en-GB" sz="1600" dirty="0"/>
              <a:t>/</a:t>
            </a:r>
            <a:r>
              <a:rPr lang="en-GB" sz="1600" dirty="0" err="1"/>
              <a:t>asc</a:t>
            </a:r>
            <a:endParaRPr lang="en-GB" sz="1600" dirty="0"/>
          </a:p>
          <a:p>
            <a:endParaRPr lang="en-GB" dirty="0"/>
          </a:p>
        </p:txBody>
      </p:sp>
    </p:spTree>
    <p:extLst>
      <p:ext uri="{BB962C8B-B14F-4D97-AF65-F5344CB8AC3E}">
        <p14:creationId xmlns:p14="http://schemas.microsoft.com/office/powerpoint/2010/main" val="1705904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a:t>What Is Generative AI? Key Examples</a:t>
            </a:r>
            <a:endParaRPr lang="en-GB" sz="2800" dirty="0"/>
          </a:p>
        </p:txBody>
      </p:sp>
      <p:sp>
        <p:nvSpPr>
          <p:cNvPr id="9" name="Content Placeholder 8"/>
          <p:cNvSpPr>
            <a:spLocks noGrp="1"/>
          </p:cNvSpPr>
          <p:nvPr>
            <p:ph idx="1"/>
          </p:nvPr>
        </p:nvSpPr>
        <p:spPr>
          <a:xfrm>
            <a:off x="383842" y="1203598"/>
            <a:ext cx="8172440" cy="2742009"/>
          </a:xfrm>
        </p:spPr>
        <p:txBody>
          <a:bodyPr/>
          <a:lstStyle/>
          <a:p>
            <a:pPr marL="457200" indent="-457200">
              <a:buFont typeface="+mj-lt"/>
              <a:buAutoNum type="arabicPeriod"/>
            </a:pPr>
            <a:r>
              <a:rPr lang="en-GB" b="1" dirty="0"/>
              <a:t>Definition:</a:t>
            </a:r>
            <a:endParaRPr lang="en-GB" sz="1800" b="1" dirty="0">
              <a:solidFill>
                <a:schemeClr val="bg1"/>
              </a:solidFill>
            </a:endParaRPr>
          </a:p>
          <a:p>
            <a:pPr lvl="1"/>
            <a:r>
              <a:rPr lang="en-GB" sz="1800" dirty="0">
                <a:solidFill>
                  <a:schemeClr val="bg1"/>
                </a:solidFill>
              </a:rPr>
              <a:t>	Generative AI is a subset of artificial intelligence that focuses on 	generating new, original content.</a:t>
            </a:r>
          </a:p>
          <a:p>
            <a:pPr marL="457200" indent="-457200">
              <a:buFont typeface="+mj-lt"/>
              <a:buAutoNum type="arabicPeriod"/>
            </a:pPr>
            <a:endParaRPr lang="en-GB" dirty="0"/>
          </a:p>
          <a:p>
            <a:pPr marL="457200" indent="-457200">
              <a:buFont typeface="+mj-lt"/>
              <a:buAutoNum type="arabicPeriod"/>
            </a:pPr>
            <a:r>
              <a:rPr lang="en-GB" b="1" dirty="0"/>
              <a:t>Examples:</a:t>
            </a:r>
          </a:p>
          <a:p>
            <a:r>
              <a:rPr lang="en-GB" dirty="0" err="1"/>
              <a:t>ChatGPT</a:t>
            </a:r>
            <a:r>
              <a:rPr lang="en-GB" dirty="0"/>
              <a:t>: Developed by </a:t>
            </a:r>
            <a:r>
              <a:rPr lang="en-GB" dirty="0" err="1"/>
              <a:t>OpenAI</a:t>
            </a:r>
            <a:endParaRPr lang="en-GB" dirty="0"/>
          </a:p>
          <a:p>
            <a:r>
              <a:rPr lang="en-GB" dirty="0"/>
              <a:t>Bard: Developed by Google</a:t>
            </a:r>
          </a:p>
          <a:p>
            <a:r>
              <a:rPr lang="en-GB" dirty="0"/>
              <a:t>Bing: Developed by Microsoft</a:t>
            </a:r>
          </a:p>
          <a:p>
            <a:endParaRPr lang="en-GB" dirty="0"/>
          </a:p>
        </p:txBody>
      </p:sp>
    </p:spTree>
    <p:extLst>
      <p:ext uri="{BB962C8B-B14F-4D97-AF65-F5344CB8AC3E}">
        <p14:creationId xmlns:p14="http://schemas.microsoft.com/office/powerpoint/2010/main" val="183905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a:t>The Journey from Simple Chatbots to Advanced Generative AI</a:t>
            </a:r>
            <a:endParaRPr lang="en-GB" sz="2800" dirty="0"/>
          </a:p>
        </p:txBody>
      </p:sp>
      <p:sp>
        <p:nvSpPr>
          <p:cNvPr id="9" name="Content Placeholder 8"/>
          <p:cNvSpPr>
            <a:spLocks noGrp="1"/>
          </p:cNvSpPr>
          <p:nvPr>
            <p:ph idx="1"/>
          </p:nvPr>
        </p:nvSpPr>
        <p:spPr>
          <a:xfrm>
            <a:off x="370941" y="1563638"/>
            <a:ext cx="8172440" cy="2742009"/>
          </a:xfrm>
        </p:spPr>
        <p:txBody>
          <a:bodyPr/>
          <a:lstStyle/>
          <a:p>
            <a:pPr marL="0" indent="0">
              <a:buNone/>
            </a:pPr>
            <a:r>
              <a:rPr lang="en-GB" sz="1800" b="1" dirty="0"/>
              <a:t>Early Days:</a:t>
            </a:r>
          </a:p>
          <a:p>
            <a:r>
              <a:rPr lang="en-GB" sz="1600" dirty="0"/>
              <a:t>Rule-based chatbots with limited conversational capabilities.</a:t>
            </a:r>
          </a:p>
          <a:p>
            <a:pPr marL="0" indent="0">
              <a:buNone/>
            </a:pPr>
            <a:endParaRPr lang="en-GB" sz="1600" dirty="0"/>
          </a:p>
          <a:p>
            <a:pPr marL="0" indent="0">
              <a:buNone/>
            </a:pPr>
            <a:r>
              <a:rPr lang="en-GB" sz="1800" b="1" dirty="0"/>
              <a:t>The Machine Learning Era:</a:t>
            </a:r>
          </a:p>
          <a:p>
            <a:r>
              <a:rPr lang="en-GB" sz="1600" dirty="0"/>
              <a:t>Introduction of machine learning algorithms to improve conversational depth.</a:t>
            </a:r>
          </a:p>
          <a:p>
            <a:pPr marL="0" indent="0">
              <a:buNone/>
            </a:pPr>
            <a:endParaRPr lang="en-GB" sz="1600" dirty="0"/>
          </a:p>
          <a:p>
            <a:pPr marL="0" indent="0">
              <a:buNone/>
            </a:pPr>
            <a:r>
              <a:rPr lang="en-GB" sz="1800" b="1" dirty="0"/>
              <a:t>Today's Generative AI:</a:t>
            </a:r>
          </a:p>
          <a:p>
            <a:r>
              <a:rPr lang="en-GB" sz="1600" dirty="0"/>
              <a:t>Advanced systems like </a:t>
            </a:r>
            <a:r>
              <a:rPr lang="en-GB" sz="1600" dirty="0" err="1"/>
              <a:t>ChatGPT</a:t>
            </a:r>
            <a:r>
              <a:rPr lang="en-GB" sz="1600" dirty="0"/>
              <a:t> that leverage neural networks and big data.</a:t>
            </a:r>
          </a:p>
        </p:txBody>
      </p:sp>
    </p:spTree>
    <p:extLst>
      <p:ext uri="{BB962C8B-B14F-4D97-AF65-F5344CB8AC3E}">
        <p14:creationId xmlns:p14="http://schemas.microsoft.com/office/powerpoint/2010/main" val="402905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sz="2800" dirty="0"/>
              <a:t>What Can Generative AI Do?</a:t>
            </a:r>
          </a:p>
        </p:txBody>
      </p:sp>
      <p:sp>
        <p:nvSpPr>
          <p:cNvPr id="9" name="Content Placeholder 8"/>
          <p:cNvSpPr>
            <a:spLocks noGrp="1"/>
          </p:cNvSpPr>
          <p:nvPr>
            <p:ph idx="1"/>
          </p:nvPr>
        </p:nvSpPr>
        <p:spPr>
          <a:xfrm>
            <a:off x="383842" y="1203598"/>
            <a:ext cx="8172440" cy="2742009"/>
          </a:xfrm>
        </p:spPr>
        <p:txBody>
          <a:bodyPr/>
          <a:lstStyle/>
          <a:p>
            <a:pPr algn="l">
              <a:buFont typeface="+mj-lt"/>
              <a:buAutoNum type="arabicPeriod"/>
            </a:pPr>
            <a:r>
              <a:rPr lang="en-GB" b="1" i="0" dirty="0">
                <a:effectLst/>
              </a:rPr>
              <a:t>Text Generation</a:t>
            </a:r>
            <a:r>
              <a:rPr lang="en-GB" b="0" i="0" dirty="0">
                <a:effectLst/>
              </a:rPr>
              <a:t>:</a:t>
            </a:r>
          </a:p>
          <a:p>
            <a:pPr marL="742950" lvl="1" indent="-285750" algn="l">
              <a:buFont typeface="+mj-lt"/>
              <a:buAutoNum type="arabicPeriod"/>
            </a:pPr>
            <a:r>
              <a:rPr lang="en-GB" b="0" i="0" dirty="0">
                <a:solidFill>
                  <a:schemeClr val="bg1"/>
                </a:solidFill>
                <a:effectLst/>
              </a:rPr>
              <a:t>From summarising articles to generating Q&amp;A pairs.</a:t>
            </a:r>
          </a:p>
          <a:p>
            <a:pPr algn="l">
              <a:buFont typeface="+mj-lt"/>
              <a:buAutoNum type="arabicPeriod"/>
            </a:pPr>
            <a:r>
              <a:rPr lang="en-GB" b="1" i="0" dirty="0">
                <a:effectLst/>
              </a:rPr>
              <a:t>Code Generation</a:t>
            </a:r>
            <a:r>
              <a:rPr lang="en-GB" b="0" i="0" dirty="0">
                <a:effectLst/>
              </a:rPr>
              <a:t>:</a:t>
            </a:r>
          </a:p>
          <a:p>
            <a:pPr marL="742950" lvl="1" indent="-285750" algn="l">
              <a:buFont typeface="+mj-lt"/>
              <a:buAutoNum type="arabicPeriod"/>
            </a:pPr>
            <a:r>
              <a:rPr lang="en-GB" b="0" i="0" dirty="0">
                <a:solidFill>
                  <a:schemeClr val="bg1"/>
                </a:solidFill>
                <a:effectLst/>
              </a:rPr>
              <a:t>Creating code snippets or even helping with debugging.</a:t>
            </a:r>
          </a:p>
          <a:p>
            <a:pPr algn="l">
              <a:buFont typeface="+mj-lt"/>
              <a:buAutoNum type="arabicPeriod"/>
            </a:pPr>
            <a:r>
              <a:rPr lang="en-GB" b="1" i="0" dirty="0">
                <a:effectLst/>
              </a:rPr>
              <a:t>Image and Video Generation</a:t>
            </a:r>
            <a:r>
              <a:rPr lang="en-GB" b="0" i="0" dirty="0">
                <a:effectLst/>
              </a:rPr>
              <a:t>:</a:t>
            </a:r>
          </a:p>
          <a:p>
            <a:pPr marL="742950" lvl="1" indent="-285750" algn="l">
              <a:buFont typeface="+mj-lt"/>
              <a:buAutoNum type="arabicPeriod"/>
            </a:pPr>
            <a:r>
              <a:rPr lang="en-GB" b="0" i="0" dirty="0">
                <a:solidFill>
                  <a:schemeClr val="bg1"/>
                </a:solidFill>
                <a:effectLst/>
              </a:rPr>
              <a:t>Generating artwork, video or visual aids for presentations.</a:t>
            </a:r>
          </a:p>
          <a:p>
            <a:pPr algn="l">
              <a:buFont typeface="+mj-lt"/>
              <a:buAutoNum type="arabicPeriod"/>
            </a:pPr>
            <a:r>
              <a:rPr lang="en-GB" b="1" i="0" dirty="0">
                <a:effectLst/>
              </a:rPr>
              <a:t>Audio Generation</a:t>
            </a:r>
            <a:r>
              <a:rPr lang="en-GB" b="0" i="0" dirty="0">
                <a:effectLst/>
              </a:rPr>
              <a:t>:</a:t>
            </a:r>
          </a:p>
          <a:p>
            <a:pPr marL="742950" lvl="1" indent="-285750" algn="l">
              <a:buFont typeface="+mj-lt"/>
              <a:buAutoNum type="arabicPeriod"/>
            </a:pPr>
            <a:r>
              <a:rPr lang="en-GB" b="0" i="0" dirty="0">
                <a:solidFill>
                  <a:schemeClr val="bg1"/>
                </a:solidFill>
                <a:effectLst/>
              </a:rPr>
              <a:t>From text-to-speech conversions to composing music.</a:t>
            </a:r>
          </a:p>
          <a:p>
            <a:endParaRPr lang="en-GB" dirty="0"/>
          </a:p>
        </p:txBody>
      </p:sp>
    </p:spTree>
    <p:extLst>
      <p:ext uri="{BB962C8B-B14F-4D97-AF65-F5344CB8AC3E}">
        <p14:creationId xmlns:p14="http://schemas.microsoft.com/office/powerpoint/2010/main" val="357658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a:t>Understanding the University’s Guidelines on Generative AI</a:t>
            </a:r>
            <a:endParaRPr lang="en-GB" sz="2800" dirty="0"/>
          </a:p>
        </p:txBody>
      </p:sp>
      <p:sp>
        <p:nvSpPr>
          <p:cNvPr id="9" name="Content Placeholder 8"/>
          <p:cNvSpPr>
            <a:spLocks noGrp="1"/>
          </p:cNvSpPr>
          <p:nvPr>
            <p:ph idx="1"/>
          </p:nvPr>
        </p:nvSpPr>
        <p:spPr>
          <a:xfrm>
            <a:off x="390979" y="1491630"/>
            <a:ext cx="8172440" cy="2742009"/>
          </a:xfrm>
        </p:spPr>
        <p:txBody>
          <a:bodyPr/>
          <a:lstStyle/>
          <a:p>
            <a:pPr marL="0" indent="0" algn="l">
              <a:buNone/>
            </a:pPr>
            <a:r>
              <a:rPr lang="en-GB" b="1" i="0" dirty="0">
                <a:effectLst/>
              </a:rPr>
              <a:t>University's Position</a:t>
            </a:r>
            <a:r>
              <a:rPr lang="en-GB" b="0" i="0" dirty="0">
                <a:effectLst/>
              </a:rPr>
              <a:t>: </a:t>
            </a:r>
          </a:p>
          <a:p>
            <a:r>
              <a:rPr lang="en-GB" sz="1800" b="0" i="0" dirty="0">
                <a:effectLst/>
              </a:rPr>
              <a:t>Our institution recognises the transformative potential of Generative AI in academics and is committed to equipping students with AI literacy.</a:t>
            </a:r>
          </a:p>
          <a:p>
            <a:pPr marL="0" indent="0" algn="l">
              <a:buNone/>
            </a:pPr>
            <a:endParaRPr lang="en-GB" b="1" i="0" dirty="0">
              <a:effectLst/>
            </a:endParaRPr>
          </a:p>
          <a:p>
            <a:pPr marL="0" indent="0" algn="l">
              <a:buNone/>
            </a:pPr>
            <a:r>
              <a:rPr lang="en-GB" b="1" i="0" dirty="0">
                <a:effectLst/>
              </a:rPr>
              <a:t>Code of Practice on Academic Integrity</a:t>
            </a:r>
            <a:r>
              <a:rPr lang="en-GB" b="0" i="0" dirty="0">
                <a:effectLst/>
              </a:rPr>
              <a:t>:</a:t>
            </a:r>
          </a:p>
          <a:p>
            <a:r>
              <a:rPr lang="en-GB" sz="1800" b="0" i="0" dirty="0">
                <a:solidFill>
                  <a:schemeClr val="bg1"/>
                </a:solidFill>
                <a:effectLst/>
              </a:rPr>
              <a:t>The Code </a:t>
            </a:r>
            <a:r>
              <a:rPr lang="en-GB" sz="1800" b="0" i="0" dirty="0">
                <a:solidFill>
                  <a:schemeClr val="bg1">
                    <a:lumMod val="95000"/>
                  </a:schemeClr>
                </a:solidFill>
                <a:effectLst/>
              </a:rPr>
              <a:t>stipulates that AI-generated content can only be used in assessments with explicit authorisation.</a:t>
            </a:r>
          </a:p>
          <a:p>
            <a:pPr marL="0" indent="0">
              <a:buNone/>
            </a:pPr>
            <a:endParaRPr lang="en-GB" sz="1000" dirty="0">
              <a:solidFill>
                <a:schemeClr val="bg1">
                  <a:lumMod val="95000"/>
                </a:schemeClr>
              </a:solidFill>
            </a:endParaRPr>
          </a:p>
          <a:p>
            <a:pPr marL="0" indent="0">
              <a:buNone/>
            </a:pPr>
            <a:r>
              <a:rPr lang="en-GB" sz="1800" b="0" i="0" dirty="0">
                <a:solidFill>
                  <a:schemeClr val="bg1">
                    <a:lumMod val="95000"/>
                  </a:schemeClr>
                </a:solidFill>
                <a:effectLst/>
                <a:hlinkClick r:id="rId3">
                  <a:extLst>
                    <a:ext uri="{A12FA001-AC4F-418D-AE19-62706E023703}">
                      <ahyp:hlinkClr xmlns:ahyp="http://schemas.microsoft.com/office/drawing/2018/hyperlinkcolor" val="tx"/>
                    </a:ext>
                  </a:extLst>
                </a:hlinkClick>
              </a:rPr>
              <a:t>https://www.intranet.birmingham.ac.uk/as/libraryservices/asc/index.aspx</a:t>
            </a:r>
            <a:r>
              <a:rPr lang="en-GB" sz="1800" b="0" i="0" dirty="0">
                <a:solidFill>
                  <a:schemeClr val="bg1">
                    <a:lumMod val="95000"/>
                  </a:schemeClr>
                </a:solidFill>
                <a:effectLst/>
              </a:rPr>
              <a:t> </a:t>
            </a:r>
          </a:p>
          <a:p>
            <a:endParaRPr lang="en-GB" dirty="0"/>
          </a:p>
        </p:txBody>
      </p:sp>
    </p:spTree>
    <p:extLst>
      <p:ext uri="{BB962C8B-B14F-4D97-AF65-F5344CB8AC3E}">
        <p14:creationId xmlns:p14="http://schemas.microsoft.com/office/powerpoint/2010/main" val="2425940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a:t>Navigating the Ethical Landscape: Do's and Don'ts</a:t>
            </a:r>
            <a:endParaRPr lang="en-GB" sz="2800" dirty="0"/>
          </a:p>
        </p:txBody>
      </p:sp>
      <p:sp>
        <p:nvSpPr>
          <p:cNvPr id="9" name="Content Placeholder 8"/>
          <p:cNvSpPr>
            <a:spLocks noGrp="1"/>
          </p:cNvSpPr>
          <p:nvPr>
            <p:ph idx="1"/>
          </p:nvPr>
        </p:nvSpPr>
        <p:spPr>
          <a:xfrm>
            <a:off x="383842" y="1203598"/>
            <a:ext cx="8172440" cy="2742009"/>
          </a:xfrm>
        </p:spPr>
        <p:txBody>
          <a:bodyPr/>
          <a:lstStyle/>
          <a:p>
            <a:pPr marL="0" indent="0" algn="l">
              <a:buNone/>
            </a:pPr>
            <a:r>
              <a:rPr lang="en-GB" b="1" i="0" dirty="0">
                <a:effectLst/>
              </a:rPr>
              <a:t>Do’s</a:t>
            </a:r>
            <a:endParaRPr lang="en-GB" dirty="0"/>
          </a:p>
          <a:p>
            <a:r>
              <a:rPr lang="en-GB" b="1" i="0" dirty="0">
                <a:effectLst/>
              </a:rPr>
              <a:t>Preliminary Research</a:t>
            </a:r>
            <a:r>
              <a:rPr lang="en-GB" b="0" i="0" dirty="0">
                <a:effectLst/>
              </a:rPr>
              <a:t>: For getting a handle on a new topic.</a:t>
            </a:r>
          </a:p>
          <a:p>
            <a:r>
              <a:rPr lang="en-GB" b="1" i="0" dirty="0">
                <a:effectLst/>
              </a:rPr>
              <a:t>Study Aids</a:t>
            </a:r>
            <a:r>
              <a:rPr lang="en-GB" b="0" i="0" dirty="0">
                <a:effectLst/>
              </a:rPr>
              <a:t>: To create personalised study resources like flashcards.</a:t>
            </a:r>
          </a:p>
          <a:p>
            <a:r>
              <a:rPr lang="en-GB" b="1" i="0" dirty="0">
                <a:effectLst/>
              </a:rPr>
              <a:t>Time Management</a:t>
            </a:r>
            <a:r>
              <a:rPr lang="en-GB" b="0" i="0" dirty="0">
                <a:effectLst/>
              </a:rPr>
              <a:t>: To break down larger tasks into smaller, manageable steps.</a:t>
            </a:r>
          </a:p>
          <a:p>
            <a:r>
              <a:rPr lang="en-GB" b="1" i="0" dirty="0">
                <a:effectLst/>
              </a:rPr>
              <a:t>Academic Writing</a:t>
            </a:r>
            <a:r>
              <a:rPr lang="en-GB" b="0" i="0" dirty="0">
                <a:effectLst/>
              </a:rPr>
              <a:t>: For understanding key features of different writing assignments.</a:t>
            </a:r>
          </a:p>
          <a:p>
            <a:endParaRPr lang="en-GB" dirty="0"/>
          </a:p>
        </p:txBody>
      </p:sp>
    </p:spTree>
    <p:extLst>
      <p:ext uri="{BB962C8B-B14F-4D97-AF65-F5344CB8AC3E}">
        <p14:creationId xmlns:p14="http://schemas.microsoft.com/office/powerpoint/2010/main" val="196649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a:t>Navigating the Ethical Landscape: Do's and Don'ts</a:t>
            </a:r>
            <a:endParaRPr lang="en-GB" sz="2800" dirty="0"/>
          </a:p>
        </p:txBody>
      </p:sp>
      <p:sp>
        <p:nvSpPr>
          <p:cNvPr id="9" name="Content Placeholder 8"/>
          <p:cNvSpPr>
            <a:spLocks noGrp="1"/>
          </p:cNvSpPr>
          <p:nvPr>
            <p:ph idx="1"/>
          </p:nvPr>
        </p:nvSpPr>
        <p:spPr>
          <a:xfrm>
            <a:off x="383842" y="1203598"/>
            <a:ext cx="8172440" cy="2742009"/>
          </a:xfrm>
        </p:spPr>
        <p:txBody>
          <a:bodyPr/>
          <a:lstStyle/>
          <a:p>
            <a:pPr marL="0" indent="0" algn="l">
              <a:buNone/>
            </a:pPr>
            <a:r>
              <a:rPr lang="en-GB" b="1" i="0" dirty="0">
                <a:effectLst/>
              </a:rPr>
              <a:t>Don'ts</a:t>
            </a:r>
            <a:endParaRPr lang="en-GB" b="0" i="0" dirty="0">
              <a:effectLst/>
            </a:endParaRPr>
          </a:p>
          <a:p>
            <a:r>
              <a:rPr lang="en-GB" b="1" i="0" dirty="0">
                <a:effectLst/>
              </a:rPr>
              <a:t>Formal Assessments</a:t>
            </a:r>
            <a:r>
              <a:rPr lang="en-GB" b="0" i="0" dirty="0">
                <a:effectLst/>
              </a:rPr>
              <a:t>: Never submit AI-generated content without explicit authorisation.</a:t>
            </a:r>
          </a:p>
          <a:p>
            <a:r>
              <a:rPr lang="en-GB" b="1" i="0" dirty="0">
                <a:effectLst/>
              </a:rPr>
              <a:t>Plagiarism</a:t>
            </a:r>
            <a:r>
              <a:rPr lang="en-GB" b="0" i="0" dirty="0">
                <a:effectLst/>
              </a:rPr>
              <a:t>: Using AI-generated content as your own in any academic setting.</a:t>
            </a:r>
          </a:p>
          <a:p>
            <a:r>
              <a:rPr lang="en-GB" b="1" i="0" dirty="0">
                <a:effectLst/>
              </a:rPr>
              <a:t>Critical Thinking</a:t>
            </a:r>
            <a:r>
              <a:rPr lang="en-GB" b="0" i="0" dirty="0">
                <a:effectLst/>
              </a:rPr>
              <a:t>: Don't replace your own analysis and judgement with AI-generated content.</a:t>
            </a:r>
          </a:p>
          <a:p>
            <a:endParaRPr lang="en-GB" dirty="0"/>
          </a:p>
        </p:txBody>
      </p:sp>
    </p:spTree>
    <p:extLst>
      <p:ext uri="{BB962C8B-B14F-4D97-AF65-F5344CB8AC3E}">
        <p14:creationId xmlns:p14="http://schemas.microsoft.com/office/powerpoint/2010/main" val="4102848588"/>
      </p:ext>
    </p:extLst>
  </p:cSld>
  <p:clrMapOvr>
    <a:masterClrMapping/>
  </p:clrMapOvr>
</p:sld>
</file>

<file path=ppt/theme/theme1.xml><?xml version="1.0" encoding="utf-8"?>
<a:theme xmlns:a="http://schemas.openxmlformats.org/drawingml/2006/main" name="Default Design">
  <a:themeElements>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722</TotalTime>
  <Words>1504</Words>
  <Application>Microsoft Office PowerPoint</Application>
  <PresentationFormat>On-screen Show (16:9)</PresentationFormat>
  <Paragraphs>200</Paragraphs>
  <Slides>30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Georgia</vt:lpstr>
      <vt:lpstr>Times New Roman</vt:lpstr>
      <vt:lpstr>Wingdings</vt:lpstr>
      <vt:lpstr>Default Design</vt:lpstr>
      <vt:lpstr>Generative AI for Studying</vt:lpstr>
      <vt:lpstr>Welcome and Session Objectives </vt:lpstr>
      <vt:lpstr>Quick Poll: Gauging the Room</vt:lpstr>
      <vt:lpstr>What Is Generative AI? Key Examples</vt:lpstr>
      <vt:lpstr>The Journey from Simple Chatbots to Advanced Generative AI</vt:lpstr>
      <vt:lpstr>What Can Generative AI Do?</vt:lpstr>
      <vt:lpstr>Understanding the University’s Guidelines on Generative AI</vt:lpstr>
      <vt:lpstr>Navigating the Ethical Landscape: Do's and Don'ts</vt:lpstr>
      <vt:lpstr>Navigating the Ethical Landscape: Do's and Don'ts</vt:lpstr>
      <vt:lpstr>Creating Summaries</vt:lpstr>
      <vt:lpstr>Flashcards</vt:lpstr>
      <vt:lpstr>Mind Maps and Concept Diagrams</vt:lpstr>
      <vt:lpstr>Research Assistance</vt:lpstr>
      <vt:lpstr>Practice Exams</vt:lpstr>
      <vt:lpstr>Mnemonics and Memory Aids</vt:lpstr>
      <vt:lpstr>Self-assessment</vt:lpstr>
      <vt:lpstr>Time Management</vt:lpstr>
      <vt:lpstr>Critical Thinking and Generative AI</vt:lpstr>
      <vt:lpstr>Why Critical Thinking Matters</vt:lpstr>
      <vt:lpstr>Real-world Applications of Critical Thinking</vt:lpstr>
      <vt:lpstr>Prompting</vt:lpstr>
      <vt:lpstr>TAP: Topic, Action, Parameters</vt:lpstr>
      <vt:lpstr>T: Topic</vt:lpstr>
      <vt:lpstr>A: Action</vt:lpstr>
      <vt:lpstr>P: Parameters</vt:lpstr>
      <vt:lpstr>TASTE: Test, Adjust, Simplify, Trust, Examine</vt:lpstr>
      <vt:lpstr>Takeaway Task</vt:lpstr>
      <vt:lpstr>Takeaway Task</vt:lpstr>
      <vt:lpstr>Q and A</vt:lpstr>
      <vt:lpstr>Academic Skills Centre</vt:lpstr>
    </vt:vector>
  </TitlesOfParts>
  <Company>The University of Birmingham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 and Publications</dc:creator>
  <cp:lastModifiedBy>Rachel Webster (Library Services)</cp:lastModifiedBy>
  <cp:revision>68</cp:revision>
  <cp:lastPrinted>2019-07-31T08:58:40Z</cp:lastPrinted>
  <dcterms:created xsi:type="dcterms:W3CDTF">2005-06-08T11:15:47Z</dcterms:created>
  <dcterms:modified xsi:type="dcterms:W3CDTF">2023-09-22T11:58:48Z</dcterms:modified>
</cp:coreProperties>
</file>