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5" autoAdjust="0"/>
    <p:restoredTop sz="86347" autoAdjust="0"/>
  </p:normalViewPr>
  <p:slideViewPr>
    <p:cSldViewPr snapToGrid="0">
      <p:cViewPr varScale="1">
        <p:scale>
          <a:sx n="76" d="100"/>
          <a:sy n="76" d="100"/>
        </p:scale>
        <p:origin x="8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9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/>
          <a:lstStyle/>
          <a:p>
            <a:pPr algn="l"/>
            <a:r>
              <a:rPr lang="en-US" altLang="zh-CN" b="1" dirty="0"/>
              <a:t>C</a:t>
            </a:r>
            <a:r>
              <a:rPr lang="zh-CN" altLang="en-US" b="1" dirty="0"/>
              <a:t>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36101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524000" y="4896397"/>
            <a:ext cx="15040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524000" y="449686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谭浩强  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48918" y="3447321"/>
            <a:ext cx="357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C Programming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24000" y="4089788"/>
            <a:ext cx="36101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详见第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章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b="1" dirty="0">
                <a:solidFill>
                  <a:srgbClr val="FFFF00"/>
                </a:solidFill>
              </a:rPr>
              <a:t>双引号</a:t>
            </a:r>
            <a:r>
              <a:rPr lang="zh-CN" altLang="en-US" sz="1600" dirty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>
                <a:solidFill>
                  <a:schemeClr val="bg1"/>
                </a:solidFill>
              </a:rPr>
              <a:t>，表示语句结束。</a:t>
            </a:r>
          </a:p>
        </p:txBody>
      </p:sp>
    </p:spTree>
    <p:extLst>
      <p:ext uri="{BB962C8B-B14F-4D97-AF65-F5344CB8AC3E}">
        <p14:creationId xmlns:p14="http://schemas.microsoft.com/office/powerpoint/2010/main" val="41879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行“</a:t>
            </a:r>
            <a:r>
              <a:rPr lang="en-US" altLang="zh-CN" b="1" dirty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en-US" altLang="zh-CN" b="1" dirty="0">
                <a:solidFill>
                  <a:srgbClr val="FFFF00"/>
                </a:solidFill>
              </a:rPr>
              <a:t>&gt;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>
                <a:solidFill>
                  <a:schemeClr val="bg1"/>
                </a:solidFill>
              </a:rPr>
              <a:t>(header file)</a:t>
            </a:r>
            <a:r>
              <a:rPr lang="zh-CN" altLang="en-US" sz="1600" dirty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>
                <a:solidFill>
                  <a:schemeClr val="bg1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文件中。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605757" y="1618457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525587" y="2221601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520021" y="1618457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7447790" y="2221601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1457326" y="2247900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4765" y="2320923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52587" y="1771649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77205" y="1771649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525588" y="5099392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dist"/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31811" y="2319392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931811" y="3482339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2" grpId="0"/>
      <p:bldP spid="13" grpId="0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main()	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("//how do you do!\n");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main()	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("/*how do you do!*/\n");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1.2】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求两个整数之和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设置</a:t>
            </a:r>
            <a:r>
              <a:rPr lang="en-US" altLang="zh-CN" sz="2000" dirty="0"/>
              <a:t>3</a:t>
            </a:r>
            <a:r>
              <a:rPr lang="zh-CN" altLang="en-US" sz="2000" dirty="0"/>
              <a:t>个变量，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用来存放两个整数，</a:t>
            </a:r>
            <a:r>
              <a:rPr lang="en-US" altLang="zh-CN" sz="2000" dirty="0"/>
              <a:t>sum</a:t>
            </a:r>
            <a:r>
              <a:rPr lang="zh-CN" altLang="en-US" sz="2000" dirty="0"/>
              <a:t>用来存放和数。用赋值运算符“</a:t>
            </a:r>
            <a:r>
              <a:rPr lang="en-US" altLang="zh-CN" sz="2000" dirty="0"/>
              <a:t>=”</a:t>
            </a:r>
            <a:r>
              <a:rPr lang="zh-CN" altLang="en-US" sz="2000" dirty="0"/>
              <a:t>把相加的结果传送给</a:t>
            </a:r>
            <a:r>
              <a:rPr lang="en-US" altLang="zh-CN" sz="2000" dirty="0"/>
              <a:t>sum</a:t>
            </a:r>
            <a:r>
              <a:rPr lang="zh-CN" altLang="en-US" sz="2000" dirty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a,b,sum</a:t>
            </a:r>
            <a:r>
              <a:rPr lang="en-US" altLang="zh-CN" sz="1600" dirty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sum=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dirty="0"/>
              <a:t>"</a:t>
            </a:r>
            <a:r>
              <a:rPr lang="en-US" altLang="zh-CN" sz="1600" dirty="0"/>
              <a:t>sum is %d\</a:t>
            </a:r>
            <a:r>
              <a:rPr lang="en-US" altLang="zh-CN" sz="1600" dirty="0" err="1"/>
              <a:t>n</a:t>
            </a:r>
            <a:r>
              <a:rPr lang="en-US" altLang="zh-CN" dirty="0" err="1"/>
              <a:t>"</a:t>
            </a:r>
            <a:r>
              <a:rPr lang="en-US" altLang="zh-CN" sz="1600" dirty="0" err="1"/>
              <a:t>,sum</a:t>
            </a:r>
            <a:r>
              <a:rPr lang="en-US" altLang="zh-CN" sz="1600" dirty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13" y="5342987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a,b,sum</a:t>
            </a:r>
            <a:r>
              <a:rPr lang="en-US" altLang="zh-CN" sz="1600" dirty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sum=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dirty="0"/>
              <a:t>"</a:t>
            </a:r>
            <a:r>
              <a:rPr lang="en-US" altLang="zh-CN" sz="1600" dirty="0"/>
              <a:t>sum is %d\</a:t>
            </a:r>
            <a:r>
              <a:rPr lang="en-US" altLang="zh-CN" sz="1600" dirty="0" err="1"/>
              <a:t>n</a:t>
            </a:r>
            <a:r>
              <a:rPr lang="en-US" altLang="zh-CN" dirty="0" err="1"/>
              <a:t>"</a:t>
            </a:r>
            <a:r>
              <a:rPr lang="en-US" altLang="zh-CN" sz="1600" dirty="0" err="1"/>
              <a:t>,sum</a:t>
            </a:r>
            <a:r>
              <a:rPr lang="en-US" altLang="zh-CN" sz="1600" dirty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en-US" altLang="zh-CN" b="1" dirty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>
                <a:solidFill>
                  <a:srgbClr val="FFFF00"/>
                </a:solidFill>
              </a:rPr>
              <a:t>n",sum</a:t>
            </a:r>
            <a:r>
              <a:rPr lang="en-US" altLang="zh-CN" b="1" dirty="0">
                <a:solidFill>
                  <a:srgbClr val="FFFF00"/>
                </a:solidFill>
              </a:rPr>
              <a:t>); 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>
                <a:solidFill>
                  <a:schemeClr val="bg1"/>
                </a:solidFill>
              </a:rPr>
              <a:t>sum is %d\n</a:t>
            </a:r>
            <a:r>
              <a:rPr lang="zh-CN" altLang="en-US" sz="1600" dirty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>
                <a:solidFill>
                  <a:schemeClr val="bg1"/>
                </a:solidFill>
              </a:rPr>
              <a:t>sum is</a:t>
            </a:r>
            <a:r>
              <a:rPr lang="zh-CN" altLang="en-US" sz="1600" dirty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变量的值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>
                <a:solidFill>
                  <a:schemeClr val="bg1"/>
                </a:solidFill>
              </a:rPr>
              <a:t>%d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("sum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\n", </a:t>
            </a:r>
            <a:r>
              <a:rPr lang="en-US" altLang="zh-CN" dirty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输出时用</a:t>
            </a:r>
            <a:r>
              <a:rPr lang="en-US" altLang="zh-CN" sz="1600" dirty="0"/>
              <a:t>sum</a:t>
            </a:r>
            <a:r>
              <a:rPr lang="zh-CN" altLang="en-US" sz="1600" dirty="0"/>
              <a:t>的值取代</a:t>
            </a:r>
            <a:r>
              <a:rPr lang="en-US" altLang="zh-CN" sz="1600" dirty="0"/>
              <a:t>%d</a:t>
            </a: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920648" y="2840628"/>
            <a:ext cx="0" cy="37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0137058" y="2840750"/>
            <a:ext cx="783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137058" y="2840628"/>
            <a:ext cx="0" cy="370727"/>
          </a:xfrm>
          <a:prstGeom prst="line">
            <a:avLst/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build="p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1.3】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求两个整数中的较大者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>
                <a:solidFill>
                  <a:schemeClr val="tx1"/>
                </a:solidFill>
              </a:rPr>
              <a:t>}</a:t>
            </a:r>
            <a:r>
              <a:rPr lang="en-US" altLang="zh-CN" sz="1400">
                <a:solidFill>
                  <a:srgbClr val="008000"/>
                </a:solidFill>
              </a:rPr>
              <a:t>						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/>
              <a:t>	</a:t>
            </a:r>
            <a:r>
              <a:rPr lang="en-US" altLang="zh-CN" sz="1400"/>
              <a:t>if(x&gt;y) z=x</a:t>
            </a:r>
            <a:r>
              <a:rPr lang="en-US" altLang="zh-CN" sz="1400" dirty="0"/>
              <a:t>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	else z=y;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	return(z);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70" y="5867400"/>
            <a:ext cx="3562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/>
              <a:t>	</a:t>
            </a:r>
            <a:r>
              <a:rPr lang="en-US" altLang="zh-CN" sz="1400"/>
              <a:t>if(x&gt;y) z=x</a:t>
            </a:r>
            <a:r>
              <a:rPr lang="en-US" altLang="zh-CN" sz="1400" dirty="0"/>
              <a:t>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	else z=y;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	return(z);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>
                <a:solidFill>
                  <a:schemeClr val="bg1"/>
                </a:solidFill>
              </a:rPr>
              <a:t>:①</a:t>
            </a:r>
            <a:r>
              <a:rPr lang="zh-CN" altLang="en-US" sz="1600" dirty="0">
                <a:solidFill>
                  <a:schemeClr val="bg1"/>
                </a:solidFill>
              </a:rPr>
              <a:t>主函数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>
                <a:solidFill>
                  <a:schemeClr val="bg1"/>
                </a:solidFill>
              </a:rPr>
              <a:t>return</a:t>
            </a:r>
            <a:r>
              <a:rPr lang="zh-CN" altLang="en-US" sz="1600" dirty="0">
                <a:solidFill>
                  <a:schemeClr val="bg1"/>
                </a:solidFill>
              </a:rPr>
              <a:t>语句将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的值作为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都是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。该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的值。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>
                <a:solidFill>
                  <a:schemeClr val="bg1"/>
                </a:solidFill>
              </a:rPr>
              <a:t>的值分别传送给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60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/>
              <a:t>	int </a:t>
            </a:r>
            <a:r>
              <a:rPr lang="en-US" altLang="zh-CN" sz="1400" dirty="0"/>
              <a:t>z;	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/>
              <a:t>	if(x&gt;y) z=x</a:t>
            </a:r>
            <a:r>
              <a:rPr lang="en-US" altLang="zh-CN" sz="1400" dirty="0"/>
              <a:t>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/>
              <a:t>	else </a:t>
            </a:r>
            <a:r>
              <a:rPr lang="en-US" altLang="zh-CN" sz="1400" dirty="0"/>
              <a:t>z=y;	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/>
              <a:t>	return(z</a:t>
            </a:r>
            <a:r>
              <a:rPr lang="en-US" altLang="zh-CN" sz="1400" dirty="0"/>
              <a:t>); 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注意：本例程序中两个函数都有</a:t>
            </a:r>
            <a:r>
              <a:rPr lang="en-US" altLang="zh-CN" dirty="0"/>
              <a:t>return</a:t>
            </a:r>
            <a:r>
              <a:rPr lang="zh-CN" altLang="en-US" dirty="0"/>
              <a:t>语句，请注意它们的异同。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两个函数都定义为整型，都有函数值，都需要用</a:t>
            </a:r>
            <a:r>
              <a:rPr lang="en-US" altLang="zh-CN" dirty="0"/>
              <a:t>return</a:t>
            </a:r>
            <a:r>
              <a:rPr lang="zh-CN" altLang="en-US" dirty="0"/>
              <a:t>语句为函数指定返回值。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main</a:t>
            </a:r>
            <a:r>
              <a:rPr lang="zh-CN" altLang="en-US" dirty="0"/>
              <a:t>函数中的</a:t>
            </a:r>
            <a:r>
              <a:rPr lang="en-US" altLang="zh-CN" dirty="0"/>
              <a:t>return</a:t>
            </a:r>
            <a:r>
              <a:rPr lang="zh-CN" altLang="en-US" dirty="0"/>
              <a:t>语句指定的返回值一般为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max</a:t>
            </a:r>
            <a:r>
              <a:rPr lang="zh-CN" altLang="en-US" dirty="0"/>
              <a:t>函数的返回值是</a:t>
            </a:r>
            <a:r>
              <a:rPr lang="en-US" altLang="zh-CN" dirty="0"/>
              <a:t>max</a:t>
            </a:r>
            <a:r>
              <a:rPr lang="zh-CN" altLang="en-US" dirty="0"/>
              <a:t>函数中求出的两数中的最大值</a:t>
            </a:r>
            <a:r>
              <a:rPr lang="en-US" altLang="zh-CN" dirty="0"/>
              <a:t>z</a:t>
            </a:r>
            <a:r>
              <a:rPr lang="zh-CN" altLang="en-US" dirty="0"/>
              <a:t>，只有通过</a:t>
            </a:r>
            <a:r>
              <a:rPr lang="en-US" altLang="zh-CN" dirty="0"/>
              <a:t>return</a:t>
            </a:r>
            <a:r>
              <a:rPr lang="zh-CN" altLang="en-US" dirty="0"/>
              <a:t>语句才能把求出的</a:t>
            </a:r>
            <a:r>
              <a:rPr lang="en-US" altLang="zh-CN" dirty="0"/>
              <a:t>z</a:t>
            </a:r>
            <a:r>
              <a:rPr lang="zh-CN" altLang="en-US" dirty="0"/>
              <a:t>值作为函数的值并返回调用它的</a:t>
            </a:r>
            <a:r>
              <a:rPr lang="en-US" altLang="zh-CN" dirty="0"/>
              <a:t>main</a:t>
            </a:r>
            <a:r>
              <a:rPr lang="zh-CN" altLang="en-US" dirty="0"/>
              <a:t>函数中。</a:t>
            </a:r>
          </a:p>
        </p:txBody>
      </p:sp>
    </p:spTree>
    <p:extLst>
      <p:ext uri="{BB962C8B-B14F-4D97-AF65-F5344CB8AC3E}">
        <p14:creationId xmlns:p14="http://schemas.microsoft.com/office/powerpoint/2010/main" val="4857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一个程序由一个或多个源程序文件组成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源程序文件包括：预处理指令、全局声明、函数定义</a:t>
            </a:r>
            <a:endParaRPr lang="en-US" altLang="zh-CN" sz="16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/>
              <a:t>函数是</a:t>
            </a:r>
            <a:r>
              <a:rPr lang="en-US" altLang="zh-CN" sz="1800"/>
              <a:t>C</a:t>
            </a:r>
            <a:r>
              <a:rPr lang="zh-CN" altLang="en-US" sz="1800" dirty="0"/>
              <a:t>程序的主要组成部分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一个</a:t>
            </a:r>
            <a:r>
              <a:rPr lang="en-US" altLang="zh-CN" sz="1600" dirty="0"/>
              <a:t>C</a:t>
            </a:r>
            <a:r>
              <a:rPr lang="zh-CN" altLang="en-US" sz="1600" dirty="0"/>
              <a:t>语言程序是由一个或多个函数组成的，其中必须包含唯一一个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程序中被调用的函数可以是系统提供的库函数，也可以是用户根据需要自己编制设计的函数</a:t>
            </a:r>
            <a:endParaRPr lang="en-US" altLang="zh-CN" sz="16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一个函数包括两个部分：函数首部和函数体，函数体一般包括声明部分和执行部分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程序总是从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函数开始执行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程序中的操作是由函数中的</a:t>
            </a:r>
            <a:r>
              <a:rPr lang="en-US" altLang="zh-CN" sz="1800" dirty="0"/>
              <a:t>C</a:t>
            </a:r>
            <a:r>
              <a:rPr lang="zh-CN" altLang="en-US" sz="1800" dirty="0"/>
              <a:t>语句完成的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在每个数据声明和语句的最后必须有一个分号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/>
              <a:t>C</a:t>
            </a:r>
            <a:r>
              <a:rPr lang="zh-CN" altLang="en-US" sz="1800" dirty="0"/>
              <a:t>语言本身不提供输入输出语句，输入输出操作由函数完成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程序应当包含注释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endParaRPr lang="en-US" altLang="zh-CN" sz="1400" dirty="0"/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57188"/>
            <a:r>
              <a:rPr lang="en-US" altLang="zh-CN" sz="1400" dirty="0"/>
              <a:t> {	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</a:t>
            </a:r>
          </a:p>
          <a:p>
            <a:pPr defTabSz="357188"/>
            <a:r>
              <a:rPr lang="en-US" altLang="zh-CN" sz="1400" dirty="0"/>
              <a:t> 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/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</a:t>
            </a: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/>
              <a:t>else z=y;	</a:t>
            </a:r>
          </a:p>
          <a:p>
            <a:pPr marL="0" lvl="1" defTabSz="357188"/>
            <a:r>
              <a:rPr lang="zh-CN" altLang="en-US" sz="1400" dirty="0"/>
              <a:t> 	</a:t>
            </a:r>
            <a:r>
              <a:rPr lang="en-US" altLang="zh-CN" sz="1400" dirty="0"/>
              <a:t>return(z);</a:t>
            </a:r>
          </a:p>
          <a:p>
            <a:pPr marL="0" lvl="1" defTabSz="357188"/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预处理指令</a:t>
              </a:r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main</a:t>
              </a:r>
              <a:r>
                <a:rPr lang="zh-CN" altLang="en-US" sz="1400" dirty="0"/>
                <a:t>函数</a:t>
              </a:r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库函数调用</a:t>
              </a:r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自定义函数调用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92604"/>
            <a:ext cx="5665305" cy="1524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	max	(</a:t>
            </a:r>
            <a:r>
              <a:rPr lang="en-US" altLang="zh-CN" dirty="0" err="1"/>
              <a:t>int</a:t>
            </a:r>
            <a:r>
              <a:rPr lang="en-US" altLang="zh-CN" dirty="0"/>
              <a:t>	 x,	</a:t>
            </a:r>
            <a:r>
              <a:rPr lang="en-US" altLang="zh-CN" dirty="0" err="1"/>
              <a:t>int</a:t>
            </a:r>
            <a:r>
              <a:rPr lang="en-US" altLang="zh-CN" dirty="0"/>
              <a:t>	 y)</a:t>
            </a:r>
          </a:p>
          <a:p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endParaRPr lang="en-US" altLang="zh-CN" dirty="0"/>
          </a:p>
          <a:p>
            <a:r>
              <a:rPr lang="zh-CN" altLang="en-US" sz="1600" dirty="0"/>
              <a:t>函数类型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函数名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7374835" y="3692604"/>
            <a:ext cx="586408" cy="1524273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程序的步骤与方法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598161" y="583248"/>
            <a:ext cx="4175759" cy="5924640"/>
            <a:chOff x="5598161" y="583248"/>
            <a:chExt cx="4175759" cy="5924640"/>
          </a:xfrm>
        </p:grpSpPr>
        <p:sp>
          <p:nvSpPr>
            <p:cNvPr id="4" name="流程图: 可选过程 3"/>
            <p:cNvSpPr/>
            <p:nvPr/>
          </p:nvSpPr>
          <p:spPr>
            <a:xfrm>
              <a:off x="7701280" y="583248"/>
              <a:ext cx="2032000" cy="360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>
              <a:off x="8717280" y="94324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7701280" y="1290320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编辑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8717280" y="1650320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701280" y="1997392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编译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8737600" y="2357392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7721600" y="2697072"/>
              <a:ext cx="2032000" cy="701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有错？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8737600" y="3373664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721600" y="3720736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连接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8737600" y="4080736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721600" y="4427808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757920" y="478780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决策 16"/>
            <p:cNvSpPr/>
            <p:nvPr/>
          </p:nvSpPr>
          <p:spPr>
            <a:xfrm>
              <a:off x="7741920" y="5117328"/>
              <a:ext cx="2032000" cy="701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   结果</a:t>
              </a:r>
              <a:endParaRPr lang="en-US" altLang="zh-CN" dirty="0"/>
            </a:p>
            <a:p>
              <a:r>
                <a:rPr lang="zh-CN" altLang="en-US" dirty="0"/>
                <a:t>   正确？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8757920" y="581836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可选过程 18"/>
            <p:cNvSpPr/>
            <p:nvPr/>
          </p:nvSpPr>
          <p:spPr>
            <a:xfrm>
              <a:off x="7721600" y="6147888"/>
              <a:ext cx="2032000" cy="360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57920" y="3351702"/>
              <a:ext cx="528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57920" y="5831296"/>
              <a:ext cx="68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正确</a:t>
              </a:r>
            </a:p>
          </p:txBody>
        </p:sp>
        <p:cxnSp>
          <p:nvCxnSpPr>
            <p:cNvPr id="23" name="直接连接符 22"/>
            <p:cNvCxnSpPr>
              <a:stCxn id="17" idx="1"/>
              <a:endCxn id="17" idx="1"/>
            </p:cNvCxnSpPr>
            <p:nvPr/>
          </p:nvCxnSpPr>
          <p:spPr>
            <a:xfrm>
              <a:off x="7741920" y="546784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1"/>
            </p:cNvCxnSpPr>
            <p:nvPr/>
          </p:nvCxnSpPr>
          <p:spPr>
            <a:xfrm flipH="1" flipV="1">
              <a:off x="5608320" y="5466080"/>
              <a:ext cx="2133600" cy="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608320" y="1076960"/>
              <a:ext cx="0" cy="438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608320" y="1076960"/>
              <a:ext cx="311912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1" idx="1"/>
            </p:cNvCxnSpPr>
            <p:nvPr/>
          </p:nvCxnSpPr>
          <p:spPr>
            <a:xfrm flipH="1" flipV="1">
              <a:off x="5598161" y="3042464"/>
              <a:ext cx="2123439" cy="512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10960" y="2707329"/>
              <a:ext cx="528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有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60160" y="5129430"/>
              <a:ext cx="1168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不正确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09920" y="3690256"/>
            <a:ext cx="2011680" cy="1003664"/>
            <a:chOff x="5709920" y="3690256"/>
            <a:chExt cx="2011680" cy="1003664"/>
          </a:xfrm>
        </p:grpSpPr>
        <p:cxnSp>
          <p:nvCxnSpPr>
            <p:cNvPr id="43" name="直接箭头连接符 42"/>
            <p:cNvCxnSpPr>
              <a:endCxn id="15" idx="1"/>
            </p:cNvCxnSpPr>
            <p:nvPr/>
          </p:nvCxnSpPr>
          <p:spPr>
            <a:xfrm>
              <a:off x="7167880" y="4307192"/>
              <a:ext cx="553720" cy="30061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709920" y="3690256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可执行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目标程序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f.exe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>
              <a:stCxn id="13" idx="1"/>
            </p:cNvCxnSpPr>
            <p:nvPr/>
          </p:nvCxnSpPr>
          <p:spPr>
            <a:xfrm flipH="1">
              <a:off x="7132321" y="3900736"/>
              <a:ext cx="589279" cy="15207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733280" y="1317624"/>
            <a:ext cx="2032000" cy="3429544"/>
            <a:chOff x="9733280" y="1317624"/>
            <a:chExt cx="2032000" cy="3429544"/>
          </a:xfrm>
        </p:grpSpPr>
        <p:cxnSp>
          <p:nvCxnSpPr>
            <p:cNvPr id="42" name="直接箭头连接符 41"/>
            <p:cNvCxnSpPr>
              <a:stCxn id="7" idx="3"/>
            </p:cNvCxnSpPr>
            <p:nvPr/>
          </p:nvCxnSpPr>
          <p:spPr>
            <a:xfrm>
              <a:off x="9733280" y="1470320"/>
              <a:ext cx="477519" cy="17364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10190479" y="1317624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源程序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f.c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0190479" y="2528296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目标程序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f.obj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0292080" y="3743504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库函数和其他目标程序</a:t>
              </a:r>
            </a:p>
          </p:txBody>
        </p:sp>
        <p:cxnSp>
          <p:nvCxnSpPr>
            <p:cNvPr id="58" name="直接箭头连接符 57"/>
            <p:cNvCxnSpPr>
              <a:endCxn id="9" idx="3"/>
            </p:cNvCxnSpPr>
            <p:nvPr/>
          </p:nvCxnSpPr>
          <p:spPr>
            <a:xfrm flipH="1">
              <a:off x="9733280" y="1991360"/>
              <a:ext cx="457200" cy="1860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9733280" y="2262096"/>
              <a:ext cx="477519" cy="6422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13" idx="3"/>
            </p:cNvCxnSpPr>
            <p:nvPr/>
          </p:nvCxnSpPr>
          <p:spPr>
            <a:xfrm flipH="1">
              <a:off x="9753600" y="3148756"/>
              <a:ext cx="492760" cy="75198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9" idx="2"/>
              <a:endCxn id="13" idx="3"/>
            </p:cNvCxnSpPr>
            <p:nvPr/>
          </p:nvCxnSpPr>
          <p:spPr>
            <a:xfrm flipH="1" flipV="1">
              <a:off x="9753600" y="3900736"/>
              <a:ext cx="538480" cy="3446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程序设计的任务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80112" y="1511091"/>
            <a:ext cx="3190875" cy="1514475"/>
            <a:chOff x="2380112" y="1511091"/>
            <a:chExt cx="3190875" cy="1514475"/>
          </a:xfrm>
        </p:grpSpPr>
        <p:sp>
          <p:nvSpPr>
            <p:cNvPr id="7" name="MH_Other_4"/>
            <p:cNvSpPr/>
            <p:nvPr>
              <p:custDataLst>
                <p:tags r:id="rId31"/>
              </p:custDataLst>
            </p:nvPr>
          </p:nvSpPr>
          <p:spPr>
            <a:xfrm flipV="1">
              <a:off x="2380112" y="1511091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32"/>
              </p:custDataLst>
            </p:nvPr>
          </p:nvSpPr>
          <p:spPr>
            <a:xfrm>
              <a:off x="2524575" y="205401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MH_Other_8"/>
            <p:cNvSpPr/>
            <p:nvPr>
              <p:custDataLst>
                <p:tags r:id="rId33"/>
              </p:custDataLst>
            </p:nvPr>
          </p:nvSpPr>
          <p:spPr>
            <a:xfrm>
              <a:off x="4820100" y="279696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MH_Other_9"/>
            <p:cNvSpPr/>
            <p:nvPr>
              <p:custDataLst>
                <p:tags r:id="rId34"/>
              </p:custDataLst>
            </p:nvPr>
          </p:nvSpPr>
          <p:spPr>
            <a:xfrm>
              <a:off x="4972500" y="279696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70987" y="2644566"/>
            <a:ext cx="4705350" cy="2443162"/>
            <a:chOff x="5570987" y="2644566"/>
            <a:chExt cx="4705350" cy="2443162"/>
          </a:xfrm>
        </p:grpSpPr>
        <p:sp>
          <p:nvSpPr>
            <p:cNvPr id="8" name="MH_Other_5"/>
            <p:cNvSpPr/>
            <p:nvPr>
              <p:custDataLst>
                <p:tags r:id="rId26"/>
              </p:custDataLst>
            </p:nvPr>
          </p:nvSpPr>
          <p:spPr>
            <a:xfrm flipV="1">
              <a:off x="5570987" y="2644566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MH_Other_6"/>
            <p:cNvSpPr/>
            <p:nvPr>
              <p:custDataLst>
                <p:tags r:id="rId27"/>
              </p:custDataLst>
            </p:nvPr>
          </p:nvSpPr>
          <p:spPr>
            <a:xfrm rot="5400000">
              <a:off x="8864256" y="3675647"/>
              <a:ext cx="1309687" cy="151447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MH_Other_10"/>
            <p:cNvSpPr/>
            <p:nvPr>
              <p:custDataLst>
                <p:tags r:id="rId28"/>
              </p:custDataLst>
            </p:nvPr>
          </p:nvSpPr>
          <p:spPr>
            <a:xfrm>
              <a:off x="89507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MH_Other_11"/>
            <p:cNvSpPr/>
            <p:nvPr>
              <p:custDataLst>
                <p:tags r:id="rId29"/>
              </p:custDataLst>
            </p:nvPr>
          </p:nvSpPr>
          <p:spPr>
            <a:xfrm>
              <a:off x="91031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MH_Other_12"/>
            <p:cNvSpPr/>
            <p:nvPr>
              <p:custDataLst>
                <p:tags r:id="rId30"/>
              </p:custDataLst>
            </p:nvPr>
          </p:nvSpPr>
          <p:spPr>
            <a:xfrm>
              <a:off x="92555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85462" y="4309853"/>
            <a:ext cx="3190875" cy="1514475"/>
            <a:chOff x="7085462" y="4309853"/>
            <a:chExt cx="3190875" cy="1514475"/>
          </a:xfrm>
        </p:grpSpPr>
        <p:sp>
          <p:nvSpPr>
            <p:cNvPr id="6" name="MH_Other_3"/>
            <p:cNvSpPr/>
            <p:nvPr>
              <p:custDataLst>
                <p:tags r:id="rId21"/>
              </p:custDataLst>
            </p:nvPr>
          </p:nvSpPr>
          <p:spPr>
            <a:xfrm flipH="1" flipV="1">
              <a:off x="7085462" y="4309853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MH_Other_13"/>
            <p:cNvSpPr/>
            <p:nvPr>
              <p:custDataLst>
                <p:tags r:id="rId22"/>
              </p:custDataLst>
            </p:nvPr>
          </p:nvSpPr>
          <p:spPr>
            <a:xfrm>
              <a:off x="80601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Other_14"/>
            <p:cNvSpPr/>
            <p:nvPr>
              <p:custDataLst>
                <p:tags r:id="rId23"/>
              </p:custDataLst>
            </p:nvPr>
          </p:nvSpPr>
          <p:spPr>
            <a:xfrm>
              <a:off x="82125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5"/>
            <p:cNvSpPr/>
            <p:nvPr>
              <p:custDataLst>
                <p:tags r:id="rId24"/>
              </p:custDataLst>
            </p:nvPr>
          </p:nvSpPr>
          <p:spPr>
            <a:xfrm>
              <a:off x="83649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6"/>
            <p:cNvSpPr/>
            <p:nvPr>
              <p:custDataLst>
                <p:tags r:id="rId25"/>
              </p:custDataLst>
            </p:nvPr>
          </p:nvSpPr>
          <p:spPr>
            <a:xfrm>
              <a:off x="85173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43987" y="4432091"/>
            <a:ext cx="2036763" cy="1514475"/>
            <a:chOff x="5443987" y="4432091"/>
            <a:chExt cx="2036763" cy="1514475"/>
          </a:xfrm>
        </p:grpSpPr>
        <p:sp>
          <p:nvSpPr>
            <p:cNvPr id="5" name="MH_Other_2"/>
            <p:cNvSpPr/>
            <p:nvPr>
              <p:custDataLst>
                <p:tags r:id="rId15"/>
              </p:custDataLst>
            </p:nvPr>
          </p:nvSpPr>
          <p:spPr>
            <a:xfrm flipH="1">
              <a:off x="5443987" y="4432091"/>
              <a:ext cx="2036763" cy="151447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MH_Other_17"/>
            <p:cNvSpPr/>
            <p:nvPr>
              <p:custDataLst>
                <p:tags r:id="rId16"/>
              </p:custDataLst>
            </p:nvPr>
          </p:nvSpPr>
          <p:spPr>
            <a:xfrm>
              <a:off x="56138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8"/>
            <p:cNvSpPr/>
            <p:nvPr>
              <p:custDataLst>
                <p:tags r:id="rId17"/>
              </p:custDataLst>
            </p:nvPr>
          </p:nvSpPr>
          <p:spPr>
            <a:xfrm>
              <a:off x="57662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9"/>
            <p:cNvSpPr/>
            <p:nvPr>
              <p:custDataLst>
                <p:tags r:id="rId18"/>
              </p:custDataLst>
            </p:nvPr>
          </p:nvSpPr>
          <p:spPr>
            <a:xfrm>
              <a:off x="59186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20"/>
            <p:cNvSpPr/>
            <p:nvPr>
              <p:custDataLst>
                <p:tags r:id="rId19"/>
              </p:custDataLst>
            </p:nvPr>
          </p:nvSpPr>
          <p:spPr>
            <a:xfrm>
              <a:off x="60710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MH_Other_21"/>
            <p:cNvSpPr/>
            <p:nvPr>
              <p:custDataLst>
                <p:tags r:id="rId20"/>
              </p:custDataLst>
            </p:nvPr>
          </p:nvSpPr>
          <p:spPr>
            <a:xfrm>
              <a:off x="62234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MH_Other_22"/>
          <p:cNvSpPr/>
          <p:nvPr>
            <p:custDataLst>
              <p:tags r:id="rId1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80199" y="4697203"/>
            <a:ext cx="2036762" cy="1514475"/>
            <a:chOff x="3080199" y="4697203"/>
            <a:chExt cx="2036762" cy="1514475"/>
          </a:xfrm>
        </p:grpSpPr>
        <p:sp>
          <p:nvSpPr>
            <p:cNvPr id="4" name="MH_Other_1"/>
            <p:cNvSpPr/>
            <p:nvPr>
              <p:custDataLst>
                <p:tags r:id="rId8"/>
              </p:custDataLst>
            </p:nvPr>
          </p:nvSpPr>
          <p:spPr>
            <a:xfrm flipH="1" flipV="1">
              <a:off x="3080199" y="4697203"/>
              <a:ext cx="2036762" cy="151447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3"/>
            <p:cNvSpPr/>
            <p:nvPr>
              <p:custDataLst>
                <p:tags r:id="rId9"/>
              </p:custDataLst>
            </p:nvPr>
          </p:nvSpPr>
          <p:spPr>
            <a:xfrm>
              <a:off x="37326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Other_24"/>
            <p:cNvSpPr/>
            <p:nvPr>
              <p:custDataLst>
                <p:tags r:id="rId10"/>
              </p:custDataLst>
            </p:nvPr>
          </p:nvSpPr>
          <p:spPr>
            <a:xfrm>
              <a:off x="38850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MH_Other_25"/>
            <p:cNvSpPr/>
            <p:nvPr>
              <p:custDataLst>
                <p:tags r:id="rId11"/>
              </p:custDataLst>
            </p:nvPr>
          </p:nvSpPr>
          <p:spPr>
            <a:xfrm>
              <a:off x="40374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26"/>
            <p:cNvSpPr/>
            <p:nvPr>
              <p:custDataLst>
                <p:tags r:id="rId12"/>
              </p:custDataLst>
            </p:nvPr>
          </p:nvSpPr>
          <p:spPr>
            <a:xfrm>
              <a:off x="41898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27"/>
            <p:cNvSpPr/>
            <p:nvPr>
              <p:custDataLst>
                <p:tags r:id="rId13"/>
              </p:custDataLst>
            </p:nvPr>
          </p:nvSpPr>
          <p:spPr>
            <a:xfrm>
              <a:off x="43422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8"/>
            <p:cNvSpPr/>
            <p:nvPr>
              <p:custDataLst>
                <p:tags r:id="rId14"/>
              </p:custDataLst>
            </p:nvPr>
          </p:nvSpPr>
          <p:spPr>
            <a:xfrm>
              <a:off x="44946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MH_SubTitle_1"/>
          <p:cNvSpPr/>
          <p:nvPr>
            <p:custDataLst>
              <p:tags r:id="rId2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问题分析</a:t>
            </a:r>
          </a:p>
        </p:txBody>
      </p:sp>
      <p:sp>
        <p:nvSpPr>
          <p:cNvPr id="11" name="MH_SubTitle_2"/>
          <p:cNvSpPr/>
          <p:nvPr>
            <p:custDataLst>
              <p:tags r:id="rId3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设计算法</a:t>
            </a:r>
          </a:p>
        </p:txBody>
      </p:sp>
      <p:sp>
        <p:nvSpPr>
          <p:cNvPr id="12" name="MH_SubTitle_3"/>
          <p:cNvSpPr/>
          <p:nvPr>
            <p:custDataLst>
              <p:tags r:id="rId4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</a:t>
            </a:r>
          </a:p>
        </p:txBody>
      </p:sp>
      <p:sp>
        <p:nvSpPr>
          <p:cNvPr id="19" name="MH_SubTitle_4"/>
          <p:cNvSpPr/>
          <p:nvPr>
            <p:custDataLst>
              <p:tags r:id="rId5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对源程序进行编辑、编译和连接</a:t>
            </a:r>
          </a:p>
        </p:txBody>
      </p:sp>
      <p:sp>
        <p:nvSpPr>
          <p:cNvPr id="24" name="MH_SubTitle_5"/>
          <p:cNvSpPr/>
          <p:nvPr>
            <p:custDataLst>
              <p:tags r:id="rId6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运行程序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分析结果</a:t>
            </a:r>
          </a:p>
        </p:txBody>
      </p:sp>
      <p:sp>
        <p:nvSpPr>
          <p:cNvPr id="31" name="MH_SubTitle_6"/>
          <p:cNvSpPr/>
          <p:nvPr>
            <p:custDataLst>
              <p:tags r:id="rId7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编写程序文档</a:t>
            </a:r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8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1" grpId="0" animBg="1"/>
      <p:bldP spid="12" grpId="0" animBg="1"/>
      <p:bldP spid="19" grpId="0" animBg="1"/>
      <p:bldP spid="24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71725" y="1671638"/>
            <a:ext cx="4478339" cy="1531937"/>
            <a:chOff x="2371725" y="1671638"/>
            <a:chExt cx="4478339" cy="1531937"/>
          </a:xfrm>
        </p:grpSpPr>
        <p:sp>
          <p:nvSpPr>
            <p:cNvPr id="4" name="MH_Other_1"/>
            <p:cNvSpPr/>
            <p:nvPr>
              <p:custDataLst>
                <p:tags r:id="rId15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16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" name="MH_Other_3"/>
            <p:cNvSpPr/>
            <p:nvPr>
              <p:custDataLst>
                <p:tags r:id="rId17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MH_Other_4"/>
            <p:cNvSpPr/>
            <p:nvPr>
              <p:custDataLst>
                <p:tags r:id="rId18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8" name="MH_Other_5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MH_Text_1"/>
            <p:cNvSpPr/>
            <p:nvPr>
              <p:custDataLst>
                <p:tags r:id="rId20"/>
              </p:custDataLst>
            </p:nvPr>
          </p:nvSpPr>
          <p:spPr>
            <a:xfrm>
              <a:off x="3346451" y="2155825"/>
              <a:ext cx="3503613" cy="104775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可以被计算机理解并执行的基本操作命令。</a:t>
              </a:r>
            </a:p>
          </p:txBody>
        </p:sp>
        <p:sp>
          <p:nvSpPr>
            <p:cNvPr id="10" name="MH_SubTitle_1"/>
            <p:cNvSpPr/>
            <p:nvPr>
              <p:custDataLst>
                <p:tags r:id="rId21"/>
              </p:custDataLst>
            </p:nvPr>
          </p:nvSpPr>
          <p:spPr>
            <a:xfrm>
              <a:off x="3346451" y="1671638"/>
              <a:ext cx="3503613" cy="538162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cs typeface="宋体" panose="02010600030101010101" pitchFamily="2" charset="-122"/>
                </a:rPr>
                <a:t>指令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61014" y="4864100"/>
            <a:ext cx="4478336" cy="1531938"/>
            <a:chOff x="5561014" y="4864100"/>
            <a:chExt cx="4478336" cy="1531938"/>
          </a:xfrm>
        </p:grpSpPr>
        <p:sp>
          <p:nvSpPr>
            <p:cNvPr id="11" name="MH_Other_6"/>
            <p:cNvSpPr/>
            <p:nvPr>
              <p:custDataLst>
                <p:tags r:id="rId8"/>
              </p:custDataLst>
            </p:nvPr>
          </p:nvSpPr>
          <p:spPr>
            <a:xfrm>
              <a:off x="5973763" y="4991100"/>
              <a:ext cx="355600" cy="355600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2" name="MH_Other_7"/>
            <p:cNvSpPr/>
            <p:nvPr>
              <p:custDataLst>
                <p:tags r:id="rId9"/>
              </p:custDataLst>
            </p:nvPr>
          </p:nvSpPr>
          <p:spPr>
            <a:xfrm>
              <a:off x="5973763" y="5397500"/>
              <a:ext cx="355600" cy="355600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3" name="MH_Other_8"/>
            <p:cNvSpPr/>
            <p:nvPr>
              <p:custDataLst>
                <p:tags r:id="rId10"/>
              </p:custDataLst>
            </p:nvPr>
          </p:nvSpPr>
          <p:spPr>
            <a:xfrm>
              <a:off x="6178550" y="5194300"/>
              <a:ext cx="355600" cy="355600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9"/>
            <p:cNvSpPr/>
            <p:nvPr>
              <p:custDataLst>
                <p:tags r:id="rId11"/>
              </p:custDataLst>
            </p:nvPr>
          </p:nvSpPr>
          <p:spPr>
            <a:xfrm>
              <a:off x="5588001" y="4864100"/>
              <a:ext cx="536575" cy="1017588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10"/>
            <p:cNvSpPr/>
            <p:nvPr>
              <p:custDataLst>
                <p:tags r:id="rId12"/>
              </p:custDataLst>
            </p:nvPr>
          </p:nvSpPr>
          <p:spPr>
            <a:xfrm>
              <a:off x="5561014" y="4864100"/>
              <a:ext cx="509587" cy="1017588"/>
            </a:xfrm>
            <a:custGeom>
              <a:avLst/>
              <a:gdLst>
                <a:gd name="connsiteX0" fmla="*/ 451 w 1806862"/>
                <a:gd name="connsiteY0" fmla="*/ 0 h 3612822"/>
                <a:gd name="connsiteX1" fmla="*/ 1806862 w 1806862"/>
                <a:gd name="connsiteY1" fmla="*/ 1806411 h 3612822"/>
                <a:gd name="connsiteX2" fmla="*/ 451 w 1806862"/>
                <a:gd name="connsiteY2" fmla="*/ 3612822 h 3612822"/>
                <a:gd name="connsiteX3" fmla="*/ 0 w 1806862"/>
                <a:gd name="connsiteY3" fmla="*/ 3612371 h 3612822"/>
                <a:gd name="connsiteX4" fmla="*/ 0 w 1806862"/>
                <a:gd name="connsiteY4" fmla="*/ 451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lIns="0" tIns="0" rIns="144000" bIns="0" anchor="ctr">
              <a:normAutofit/>
            </a:bodyPr>
            <a:lstStyle/>
            <a:p>
              <a:pPr algn="ctr">
                <a:defRPr/>
              </a:pPr>
              <a:endParaRPr lang="zh-CN" altLang="en-US" sz="24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MH_Text_3"/>
            <p:cNvSpPr/>
            <p:nvPr>
              <p:custDataLst>
                <p:tags r:id="rId13"/>
              </p:custDataLst>
            </p:nvPr>
          </p:nvSpPr>
          <p:spPr>
            <a:xfrm>
              <a:off x="6534150" y="5346700"/>
              <a:ext cx="3505200" cy="1049338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与计算机系统操作有关的计算机程序、规程、规则，以及可能有的文件、文档及数据。</a:t>
              </a:r>
            </a:p>
          </p:txBody>
        </p:sp>
        <p:sp>
          <p:nvSpPr>
            <p:cNvPr id="17" name="MH_SubTitle_3"/>
            <p:cNvSpPr/>
            <p:nvPr>
              <p:custDataLst>
                <p:tags r:id="rId14"/>
              </p:custDataLst>
            </p:nvPr>
          </p:nvSpPr>
          <p:spPr>
            <a:xfrm>
              <a:off x="6534150" y="4864101"/>
              <a:ext cx="3505200" cy="536575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3"/>
                  </a:solidFill>
                  <a:cs typeface="宋体" panose="02010600030101010101" pitchFamily="2" charset="-122"/>
                </a:rPr>
                <a:t>软件</a:t>
              </a:r>
              <a:endParaRPr lang="zh-CN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9381" y="3121820"/>
            <a:ext cx="4478337" cy="1500187"/>
            <a:chOff x="3967163" y="3287714"/>
            <a:chExt cx="4478337" cy="1500187"/>
          </a:xfrm>
        </p:grpSpPr>
        <p:sp>
          <p:nvSpPr>
            <p:cNvPr id="18" name="MH_Other_11"/>
            <p:cNvSpPr/>
            <p:nvPr>
              <p:custDataLst>
                <p:tags r:id="rId1"/>
              </p:custDataLst>
            </p:nvPr>
          </p:nvSpPr>
          <p:spPr>
            <a:xfrm>
              <a:off x="4379913" y="34147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MH_Other_12"/>
            <p:cNvSpPr/>
            <p:nvPr>
              <p:custDataLst>
                <p:tags r:id="rId2"/>
              </p:custDataLst>
            </p:nvPr>
          </p:nvSpPr>
          <p:spPr>
            <a:xfrm>
              <a:off x="4379913" y="38211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13"/>
            <p:cNvSpPr/>
            <p:nvPr>
              <p:custDataLst>
                <p:tags r:id="rId3"/>
              </p:custDataLst>
            </p:nvPr>
          </p:nvSpPr>
          <p:spPr>
            <a:xfrm>
              <a:off x="4584700" y="3617913"/>
              <a:ext cx="355600" cy="3556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14"/>
            <p:cNvSpPr/>
            <p:nvPr>
              <p:custDataLst>
                <p:tags r:id="rId4"/>
              </p:custDataLst>
            </p:nvPr>
          </p:nvSpPr>
          <p:spPr>
            <a:xfrm>
              <a:off x="3994151" y="3287714"/>
              <a:ext cx="536575" cy="1017587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2" name="MH_Other_15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967163" y="3287714"/>
              <a:ext cx="508000" cy="1017587"/>
            </a:xfrm>
            <a:custGeom>
              <a:avLst/>
              <a:gdLst>
                <a:gd name="T0" fmla="*/ 36 w 1806862"/>
                <a:gd name="T1" fmla="*/ 0 h 3612822"/>
                <a:gd name="T2" fmla="*/ 143133 w 1806862"/>
                <a:gd name="T3" fmla="*/ 143356 h 3612822"/>
                <a:gd name="T4" fmla="*/ 36 w 1806862"/>
                <a:gd name="T5" fmla="*/ 286713 h 3612822"/>
                <a:gd name="T6" fmla="*/ 0 w 1806862"/>
                <a:gd name="T7" fmla="*/ 286677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MH_Text_2"/>
            <p:cNvSpPr/>
            <p:nvPr>
              <p:custDataLst>
                <p:tags r:id="rId6"/>
              </p:custDataLst>
            </p:nvPr>
          </p:nvSpPr>
          <p:spPr>
            <a:xfrm>
              <a:off x="4940300" y="3770314"/>
              <a:ext cx="3505200" cy="1017587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一组计算机能识别和执行的指令。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一个特定的指令序列用来完成一定的功能。</a:t>
              </a:r>
            </a:p>
          </p:txBody>
        </p:sp>
        <p:sp>
          <p:nvSpPr>
            <p:cNvPr id="24" name="MH_SubTitle_2"/>
            <p:cNvSpPr/>
            <p:nvPr>
              <p:custDataLst>
                <p:tags r:id="rId7"/>
              </p:custDataLst>
            </p:nvPr>
          </p:nvSpPr>
          <p:spPr>
            <a:xfrm>
              <a:off x="4940300" y="3287714"/>
              <a:ext cx="3505200" cy="536575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2"/>
                  </a:solidFill>
                  <a:cs typeface="宋体" panose="02010600030101010101" pitchFamily="2" charset="-122"/>
                </a:rPr>
                <a:t>程序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学，难记，难检查，难修改，难以推广使用。依赖具体机器难以移植。</a:t>
            </a: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C3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高级语言的发展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2123" y="1805333"/>
            <a:ext cx="1065212" cy="1065213"/>
            <a:chOff x="3452123" y="1805333"/>
            <a:chExt cx="1065212" cy="1065213"/>
          </a:xfrm>
        </p:grpSpPr>
        <p:sp>
          <p:nvSpPr>
            <p:cNvPr id="4" name="MH_Other_5"/>
            <p:cNvSpPr/>
            <p:nvPr>
              <p:custDataLst>
                <p:tags r:id="rId11"/>
              </p:custDataLst>
            </p:nvPr>
          </p:nvSpPr>
          <p:spPr>
            <a:xfrm>
              <a:off x="3452123" y="1805333"/>
              <a:ext cx="1065212" cy="1065213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12"/>
              </p:custDataLst>
            </p:nvPr>
          </p:nvSpPr>
          <p:spPr>
            <a:xfrm>
              <a:off x="3546255" y="1902488"/>
              <a:ext cx="877670" cy="8776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01</a:t>
              </a:r>
              <a:endParaRPr lang="zh-CN" altLang="en-US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03135" y="2759420"/>
            <a:ext cx="1066800" cy="1066800"/>
            <a:chOff x="5203135" y="2759420"/>
            <a:chExt cx="1066800" cy="1066800"/>
          </a:xfrm>
        </p:grpSpPr>
        <p:sp>
          <p:nvSpPr>
            <p:cNvPr id="7" name="MH_Other_3"/>
            <p:cNvSpPr/>
            <p:nvPr>
              <p:custDataLst>
                <p:tags r:id="rId9"/>
              </p:custDataLst>
            </p:nvPr>
          </p:nvSpPr>
          <p:spPr>
            <a:xfrm>
              <a:off x="5203135" y="2759420"/>
              <a:ext cx="1066800" cy="10668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MH_Other_6"/>
            <p:cNvSpPr/>
            <p:nvPr>
              <p:custDataLst>
                <p:tags r:id="rId10"/>
              </p:custDataLst>
            </p:nvPr>
          </p:nvSpPr>
          <p:spPr>
            <a:xfrm>
              <a:off x="5308128" y="2870546"/>
              <a:ext cx="877670" cy="877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58473" y="3715095"/>
            <a:ext cx="1066800" cy="1066800"/>
            <a:chOff x="3458473" y="3715095"/>
            <a:chExt cx="1066800" cy="1066800"/>
          </a:xfrm>
        </p:grpSpPr>
        <p:sp>
          <p:nvSpPr>
            <p:cNvPr id="10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3458473" y="3715095"/>
              <a:ext cx="1066800" cy="10668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MH_Other_8"/>
            <p:cNvSpPr/>
            <p:nvPr>
              <p:custDataLst>
                <p:tags r:id="rId8"/>
              </p:custDataLst>
            </p:nvPr>
          </p:nvSpPr>
          <p:spPr>
            <a:xfrm>
              <a:off x="3553402" y="3809622"/>
              <a:ext cx="877670" cy="8776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03</a:t>
              </a:r>
              <a:endParaRPr lang="zh-CN" altLang="en-US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4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语言的发展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1972—1973年间，美国贝尔实验室的D.M.Ritchie 在B语言的基础上设计出了C语言。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最初的C语言只是为描述和实现UNIX操作系统提供一种工作语言而设计的。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1989年，ANSI公布了一个完整的C语言标准——ANSI X3.159—1989(常称为ANSI C或C 89)。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语言的特点</a:t>
            </a:r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584431" y="1465263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语言简洁、紧凑，使用方便、灵活</a:t>
            </a:r>
            <a:endParaRPr lang="en-US" altLang="zh-CN" sz="15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049746" y="1916114"/>
            <a:ext cx="3419475" cy="3419475"/>
            <a:chOff x="4049746" y="1916114"/>
            <a:chExt cx="3419475" cy="3419475"/>
          </a:xfrm>
        </p:grpSpPr>
        <p:sp>
          <p:nvSpPr>
            <p:cNvPr id="5" name="MH_Other_1"/>
            <p:cNvSpPr/>
            <p:nvPr>
              <p:custDataLst>
                <p:tags r:id="rId10"/>
              </p:custDataLst>
            </p:nvPr>
          </p:nvSpPr>
          <p:spPr>
            <a:xfrm rot="18900000" flipV="1">
              <a:off x="4995102" y="2520158"/>
              <a:ext cx="576263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1"/>
              </p:custDataLst>
            </p:nvPr>
          </p:nvSpPr>
          <p:spPr>
            <a:xfrm rot="16200000" flipV="1">
              <a:off x="4797458" y="299561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12"/>
              </p:custDataLst>
            </p:nvPr>
          </p:nvSpPr>
          <p:spPr>
            <a:xfrm rot="13500000" flipV="1">
              <a:off x="4994308" y="347186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13"/>
              </p:custDataLst>
            </p:nvPr>
          </p:nvSpPr>
          <p:spPr>
            <a:xfrm rot="10800000" flipV="1">
              <a:off x="5470558" y="3668714"/>
              <a:ext cx="577850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MH_Other_5"/>
            <p:cNvSpPr/>
            <p:nvPr>
              <p:custDataLst>
                <p:tags r:id="rId14"/>
              </p:custDataLst>
            </p:nvPr>
          </p:nvSpPr>
          <p:spPr>
            <a:xfrm rot="8100000" flipV="1">
              <a:off x="5946014" y="3471070"/>
              <a:ext cx="577850" cy="1262062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MH_Other_6"/>
            <p:cNvSpPr/>
            <p:nvPr>
              <p:custDataLst>
                <p:tags r:id="rId15"/>
              </p:custDataLst>
            </p:nvPr>
          </p:nvSpPr>
          <p:spPr>
            <a:xfrm rot="5400000" flipV="1">
              <a:off x="6143658" y="299561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MH_Other_7"/>
            <p:cNvSpPr/>
            <p:nvPr>
              <p:custDataLst>
                <p:tags r:id="rId16"/>
              </p:custDataLst>
            </p:nvPr>
          </p:nvSpPr>
          <p:spPr>
            <a:xfrm rot="2700000" flipV="1">
              <a:off x="5946808" y="2519364"/>
              <a:ext cx="576262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MH_Other_8"/>
            <p:cNvSpPr/>
            <p:nvPr>
              <p:custDataLst>
                <p:tags r:id="rId17"/>
              </p:custDataLst>
            </p:nvPr>
          </p:nvSpPr>
          <p:spPr>
            <a:xfrm flipV="1">
              <a:off x="5470558" y="2322514"/>
              <a:ext cx="577850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MH_Other_9"/>
            <p:cNvSpPr/>
            <p:nvPr>
              <p:custDataLst>
                <p:tags r:id="rId18"/>
              </p:custDataLst>
            </p:nvPr>
          </p:nvSpPr>
          <p:spPr>
            <a:xfrm>
              <a:off x="5446746" y="1916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MH_Other_10"/>
            <p:cNvSpPr/>
            <p:nvPr>
              <p:custDataLst>
                <p:tags r:id="rId19"/>
              </p:custDataLst>
            </p:nvPr>
          </p:nvSpPr>
          <p:spPr>
            <a:xfrm>
              <a:off x="6434171" y="2325689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11"/>
            <p:cNvSpPr/>
            <p:nvPr>
              <p:custDataLst>
                <p:tags r:id="rId20"/>
              </p:custDataLst>
            </p:nvPr>
          </p:nvSpPr>
          <p:spPr>
            <a:xfrm>
              <a:off x="6843746" y="3313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MH_Other_12"/>
            <p:cNvSpPr/>
            <p:nvPr>
              <p:custDataLst>
                <p:tags r:id="rId21"/>
              </p:custDataLst>
            </p:nvPr>
          </p:nvSpPr>
          <p:spPr>
            <a:xfrm>
              <a:off x="6434171" y="4302127"/>
              <a:ext cx="625475" cy="623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MH_Other_13"/>
            <p:cNvSpPr/>
            <p:nvPr>
              <p:custDataLst>
                <p:tags r:id="rId22"/>
              </p:custDataLst>
            </p:nvPr>
          </p:nvSpPr>
          <p:spPr>
            <a:xfrm>
              <a:off x="5446746" y="4710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MH_Other_14"/>
            <p:cNvSpPr/>
            <p:nvPr>
              <p:custDataLst>
                <p:tags r:id="rId23"/>
              </p:custDataLst>
            </p:nvPr>
          </p:nvSpPr>
          <p:spPr>
            <a:xfrm>
              <a:off x="4459321" y="4302127"/>
              <a:ext cx="625475" cy="623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06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MH_Other_15"/>
            <p:cNvSpPr/>
            <p:nvPr>
              <p:custDataLst>
                <p:tags r:id="rId24"/>
              </p:custDataLst>
            </p:nvPr>
          </p:nvSpPr>
          <p:spPr>
            <a:xfrm>
              <a:off x="4049746" y="3313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07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MH_Other_16"/>
            <p:cNvSpPr/>
            <p:nvPr>
              <p:custDataLst>
                <p:tags r:id="rId25"/>
              </p:custDataLst>
            </p:nvPr>
          </p:nvSpPr>
          <p:spPr>
            <a:xfrm>
              <a:off x="4459321" y="2325689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08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MH_Title_1"/>
          <p:cNvSpPr/>
          <p:nvPr>
            <p:custDataLst>
              <p:tags r:id="rId2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3"/>
            </p:custDataLst>
          </p:nvPr>
        </p:nvSpPr>
        <p:spPr>
          <a:xfrm>
            <a:off x="5931065" y="5354349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5"/>
            </p:custDataLst>
          </p:nvPr>
        </p:nvSpPr>
        <p:spPr>
          <a:xfrm>
            <a:off x="7503617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6"/>
            </p:custDataLst>
          </p:nvPr>
        </p:nvSpPr>
        <p:spPr>
          <a:xfrm>
            <a:off x="7156483" y="445770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具有结构化的控制语句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用函数作为程序的模块单位，便于实现程序的模块化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7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8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程序可移植性好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9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允许直接访问物理地址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能进行位</a:t>
            </a:r>
            <a:r>
              <a:rPr lang="en-US" altLang="zh-CN" sz="1500" dirty="0"/>
              <a:t>(bit)</a:t>
            </a:r>
            <a:r>
              <a:rPr lang="zh-CN" altLang="en-US" sz="1500" dirty="0"/>
              <a:t>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能实现汇编语言的大部分功能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可以直接对硬件进行操作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语言既具有高级语言的功能，又具有低级语言的许多功能，可用来编写系统软件</a:t>
            </a:r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1.1】</a:t>
            </a:r>
            <a:r>
              <a:rPr lang="zh-CN" altLang="en-US" sz="2400" dirty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在主函数中用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>
                <a:solidFill>
                  <a:schemeClr val="bg1"/>
                </a:solidFill>
              </a:rPr>
              <a:t>main </a:t>
            </a:r>
            <a:r>
              <a:rPr lang="zh-CN" altLang="en-US" sz="1600" dirty="0">
                <a:solidFill>
                  <a:schemeClr val="bg1"/>
                </a:solidFill>
              </a:rPr>
              <a:t>函数。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类型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整型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即函数值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，其值为整型。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>
                <a:solidFill>
                  <a:schemeClr val="bg1"/>
                </a:solidFill>
              </a:rPr>
              <a:t>括起来。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2245</Words>
  <Application>Microsoft Office PowerPoint</Application>
  <PresentationFormat>宽屏</PresentationFormat>
  <Paragraphs>333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黑体</vt:lpstr>
      <vt:lpstr>华文隶书</vt:lpstr>
      <vt:lpstr>华文中宋</vt:lpstr>
      <vt:lpstr>宋体</vt:lpstr>
      <vt:lpstr>微软雅黑</vt:lpstr>
      <vt:lpstr>Agency FB</vt:lpstr>
      <vt:lpstr>Arial</vt:lpstr>
      <vt:lpstr>Baskerville Old Face</vt:lpstr>
      <vt:lpstr>Calibri</vt:lpstr>
      <vt:lpstr>Microsoft New Tai Lue</vt:lpstr>
      <vt:lpstr>Office 主题​​</vt:lpstr>
      <vt:lpstr>C程序设计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zi jin</cp:lastModifiedBy>
  <cp:revision>82</cp:revision>
  <dcterms:created xsi:type="dcterms:W3CDTF">2017-08-03T06:51:45Z</dcterms:created>
  <dcterms:modified xsi:type="dcterms:W3CDTF">2018-05-15T04:29:50Z</dcterms:modified>
</cp:coreProperties>
</file>