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4.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5.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7" r:id="rId3"/>
    <p:sldId id="259" r:id="rId4"/>
    <p:sldId id="260" r:id="rId5"/>
    <p:sldId id="261" r:id="rId6"/>
    <p:sldId id="263" r:id="rId7"/>
    <p:sldId id="265" r:id="rId8"/>
    <p:sldId id="266" r:id="rId9"/>
    <p:sldId id="267" r:id="rId10"/>
    <p:sldId id="268" r:id="rId11"/>
    <p:sldId id="264" r:id="rId12"/>
    <p:sldId id="269" r:id="rId13"/>
    <p:sldId id="270" r:id="rId14"/>
    <p:sldId id="272" r:id="rId15"/>
    <p:sldId id="273" r:id="rId16"/>
    <p:sldId id="274" r:id="rId17"/>
    <p:sldId id="275" r:id="rId18"/>
    <p:sldId id="276" r:id="rId19"/>
    <p:sldId id="271"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56" d="100"/>
          <a:sy n="56" d="100"/>
        </p:scale>
        <p:origin x="10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2018/8/20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10</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一个流程图包括以下几部分。</a:t>
            </a:r>
          </a:p>
          <a:p>
            <a:r>
              <a:rPr lang="en-US" altLang="zh-CN" dirty="0" smtClean="0"/>
              <a:t>(1) </a:t>
            </a:r>
            <a:r>
              <a:rPr lang="zh-CN" altLang="en-US" dirty="0" smtClean="0"/>
              <a:t>表示相应操作的框；</a:t>
            </a:r>
          </a:p>
          <a:p>
            <a:r>
              <a:rPr lang="en-US" altLang="zh-CN" dirty="0" smtClean="0"/>
              <a:t>(2) </a:t>
            </a:r>
            <a:r>
              <a:rPr lang="zh-CN" altLang="en-US" dirty="0" smtClean="0"/>
              <a:t>带箭头的流程线；</a:t>
            </a:r>
          </a:p>
          <a:p>
            <a:r>
              <a:rPr lang="en-US" altLang="zh-CN" dirty="0" smtClean="0"/>
              <a:t>(3) </a:t>
            </a:r>
            <a:r>
              <a:rPr lang="zh-CN" altLang="en-US" dirty="0" smtClean="0"/>
              <a:t>框内外必要的文字说明。</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13</a:t>
            </a:fld>
            <a:endParaRPr lang="zh-CN" altLang="en-US"/>
          </a:p>
        </p:txBody>
      </p:sp>
    </p:spTree>
    <p:extLst>
      <p:ext uri="{BB962C8B-B14F-4D97-AF65-F5344CB8AC3E}">
        <p14:creationId xmlns:p14="http://schemas.microsoft.com/office/powerpoint/2010/main" val="377977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15</a:t>
            </a:fld>
            <a:endParaRPr lang="zh-CN" altLang="en-US"/>
          </a:p>
        </p:txBody>
      </p:sp>
    </p:spTree>
    <p:extLst>
      <p:ext uri="{BB962C8B-B14F-4D97-AF65-F5344CB8AC3E}">
        <p14:creationId xmlns:p14="http://schemas.microsoft.com/office/powerpoint/2010/main" val="2508790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18</a:t>
            </a:fld>
            <a:endParaRPr lang="zh-CN" altLang="en-US"/>
          </a:p>
        </p:txBody>
      </p:sp>
    </p:spTree>
    <p:extLst>
      <p:ext uri="{BB962C8B-B14F-4D97-AF65-F5344CB8AC3E}">
        <p14:creationId xmlns:p14="http://schemas.microsoft.com/office/powerpoint/2010/main" val="415434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25</a:t>
            </a:fld>
            <a:endParaRPr lang="zh-CN" altLang="en-US"/>
          </a:p>
        </p:txBody>
      </p:sp>
    </p:spTree>
    <p:extLst>
      <p:ext uri="{BB962C8B-B14F-4D97-AF65-F5344CB8AC3E}">
        <p14:creationId xmlns:p14="http://schemas.microsoft.com/office/powerpoint/2010/main" val="32243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2018/8/20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2018/8/20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2018/8/20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2018/8/20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3.xml"/><Relationship Id="rId7" Type="http://schemas.openxmlformats.org/officeDocument/2006/relationships/image" Target="../media/image8.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1.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tags" Target="../tags/tag83.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10" Type="http://schemas.openxmlformats.org/officeDocument/2006/relationships/tags" Target="../tags/tag64.xml"/><Relationship Id="rId19" Type="http://schemas.openxmlformats.org/officeDocument/2006/relationships/tags" Target="../tags/tag73.xml"/><Relationship Id="rId31" Type="http://schemas.openxmlformats.org/officeDocument/2006/relationships/slideLayout" Target="../slideLayouts/slideLayout2.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tags" Target="../tags/tag84.xml"/></Relationships>
</file>

<file path=ppt/slides/_rels/slide1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2.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s>
</file>

<file path=ppt/slides/_rels/slide15.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notesSlide" Target="../notesSlides/notesSlide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10.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6.xml"/><Relationship Id="rId7" Type="http://schemas.openxmlformats.org/officeDocument/2006/relationships/tags" Target="../tags/tag114.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17.xml"/><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slideLayout" Target="../slideLayouts/slideLayout2.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10" Type="http://schemas.openxmlformats.org/officeDocument/2006/relationships/image" Target="../media/image15.png"/><Relationship Id="rId4" Type="http://schemas.openxmlformats.org/officeDocument/2006/relationships/tags" Target="../tags/tag146.xml"/><Relationship Id="rId9"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Layout" Target="../slideLayouts/slideLayout2.xml"/><Relationship Id="rId5" Type="http://schemas.openxmlformats.org/officeDocument/2006/relationships/tags" Target="../tags/tag154.xml"/><Relationship Id="rId4" Type="http://schemas.openxmlformats.org/officeDocument/2006/relationships/tags" Target="../tags/tag153.xml"/></Relationships>
</file>

<file path=ppt/slides/_rels/slide27.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16.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Layout" Target="../slideLayouts/slideLayout2.xml"/><Relationship Id="rId5" Type="http://schemas.openxmlformats.org/officeDocument/2006/relationships/tags" Target="../tags/tag159.xml"/><Relationship Id="rId4" Type="http://schemas.openxmlformats.org/officeDocument/2006/relationships/tags" Target="../tags/tag158.xml"/></Relationships>
</file>

<file path=ppt/slides/_rels/slide28.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tags" Target="../tags/tag177.xml"/><Relationship Id="rId3" Type="http://schemas.openxmlformats.org/officeDocument/2006/relationships/tags" Target="../tags/tag162.xml"/><Relationship Id="rId21" Type="http://schemas.openxmlformats.org/officeDocument/2006/relationships/tags" Target="../tags/tag180.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tags" Target="../tags/tag176.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slideLayout" Target="../slideLayouts/slideLayout2.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tags" Target="../tags/tag182.xml"/><Relationship Id="rId10" Type="http://schemas.openxmlformats.org/officeDocument/2006/relationships/tags" Target="../tags/tag169.xml"/><Relationship Id="rId19" Type="http://schemas.openxmlformats.org/officeDocument/2006/relationships/tags" Target="../tags/tag178.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png"/><Relationship Id="rId7" Type="http://schemas.microsoft.com/office/2007/relationships/hdphoto" Target="../media/hdphoto3.wdp"/><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jp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tags" Target="../tags/tag28.xml"/></Relationships>
</file>

<file path=ppt/slides/_rels/slide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slideLayout" Target="../slideLayouts/slideLayout2.xml"/><Relationship Id="rId2" Type="http://schemas.openxmlformats.org/officeDocument/2006/relationships/tags" Target="../tags/tag31.xml"/><Relationship Id="rId16" Type="http://schemas.openxmlformats.org/officeDocument/2006/relationships/tags" Target="../tags/tag45.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9.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7.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smtClean="0">
                <a:solidFill>
                  <a:srgbClr val="FFFFFF"/>
                </a:solidFill>
                <a:latin typeface="微软雅黑" panose="020B0503020204020204" pitchFamily="34" charset="-122"/>
                <a:ea typeface="微软雅黑" panose="020B0503020204020204" pitchFamily="34" charset="-122"/>
              </a:rPr>
              <a:t>算法</a:t>
            </a:r>
            <a:r>
              <a:rPr lang="en-US" altLang="zh-CN" sz="2400" dirty="0" smtClean="0">
                <a:solidFill>
                  <a:srgbClr val="FFFFFF"/>
                </a:solidFill>
                <a:latin typeface="微软雅黑" panose="020B0503020204020204" pitchFamily="34" charset="-122"/>
                <a:ea typeface="微软雅黑" panose="020B0503020204020204" pitchFamily="34" charset="-122"/>
              </a:rPr>
              <a:t>——</a:t>
            </a:r>
            <a:r>
              <a:rPr lang="zh-CN" altLang="en-US" sz="2400" dirty="0" smtClean="0">
                <a:solidFill>
                  <a:srgbClr val="FFFFFF"/>
                </a:solidFill>
                <a:latin typeface="微软雅黑" panose="020B0503020204020204" pitchFamily="34" charset="-122"/>
                <a:ea typeface="微软雅黑" panose="020B0503020204020204" pitchFamily="34" charset="-122"/>
              </a:rPr>
              <a:t>程序的灵魂</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238250" y="1564708"/>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2.5】</a:t>
            </a:r>
            <a:r>
              <a:rPr lang="zh-CN" altLang="en-US" sz="2400" dirty="0">
                <a:solidFill>
                  <a:schemeClr val="accent1"/>
                </a:solidFill>
              </a:rPr>
              <a:t>给出一个大于或等于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en-US" altLang="zh-CN" sz="2400" dirty="0" smtClean="0">
              <a:solidFill>
                <a:schemeClr val="accent1"/>
              </a:solidFill>
            </a:endParaRPr>
          </a:p>
        </p:txBody>
      </p:sp>
      <p:grpSp>
        <p:nvGrpSpPr>
          <p:cNvPr id="14" name="组合 13"/>
          <p:cNvGrpSpPr/>
          <p:nvPr/>
        </p:nvGrpSpPr>
        <p:grpSpPr>
          <a:xfrm>
            <a:off x="2481609" y="3019302"/>
            <a:ext cx="3929351" cy="3544058"/>
            <a:chOff x="4030664" y="1795463"/>
            <a:chExt cx="3717925" cy="4624986"/>
          </a:xfrm>
        </p:grpSpPr>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i≤n-1</a:t>
              </a:r>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矩形 9"/>
          <p:cNvSpPr/>
          <p:nvPr/>
        </p:nvSpPr>
        <p:spPr>
          <a:xfrm>
            <a:off x="1447800" y="2200518"/>
            <a:ext cx="10038162" cy="400110"/>
          </a:xfrm>
          <a:prstGeom prst="rect">
            <a:avLst/>
          </a:prstGeom>
        </p:spPr>
        <p:txBody>
          <a:bodyPr wrap="square">
            <a:spAutoFit/>
          </a:bodyPr>
          <a:lstStyle/>
          <a:p>
            <a:r>
              <a:rPr lang="zh-CN" altLang="en-US" sz="2000" b="1" dirty="0" smtClean="0"/>
              <a:t>解题思路</a:t>
            </a:r>
            <a:r>
              <a:rPr lang="en-US" altLang="zh-CN" sz="2000" b="1" dirty="0" smtClean="0"/>
              <a:t>: </a:t>
            </a:r>
            <a:r>
              <a:rPr lang="zh-CN" altLang="en-US" sz="2000" dirty="0"/>
              <a:t> 所谓素数</a:t>
            </a:r>
            <a:r>
              <a:rPr lang="en-US" altLang="zh-CN" sz="2000" dirty="0"/>
              <a:t>(prime)</a:t>
            </a:r>
            <a:r>
              <a:rPr lang="zh-CN" altLang="en-US" sz="2000" dirty="0"/>
              <a:t>，是指除了</a:t>
            </a:r>
            <a:r>
              <a:rPr lang="en-US" altLang="zh-CN" sz="2000" dirty="0"/>
              <a:t>1</a:t>
            </a:r>
            <a:r>
              <a:rPr lang="zh-CN" altLang="en-US" sz="2000" dirty="0"/>
              <a:t>和该数本身之外，不能被其他任何整数整除的数</a:t>
            </a:r>
            <a:r>
              <a:rPr lang="zh-CN" altLang="en-US" sz="2000" dirty="0" smtClean="0"/>
              <a:t>。</a:t>
            </a:r>
          </a:p>
        </p:txBody>
      </p:sp>
      <mc:AlternateContent xmlns:mc="http://schemas.openxmlformats.org/markup-compatibility/2006" xmlns:a14="http://schemas.microsoft.com/office/drawing/2010/main">
        <mc:Choice Requires="a14">
          <p:sp>
            <p:nvSpPr>
              <p:cNvPr id="4" name="圆角矩形标注 3"/>
              <p:cNvSpPr/>
              <p:nvPr/>
            </p:nvSpPr>
            <p:spPr>
              <a:xfrm>
                <a:off x="7020560" y="3498004"/>
                <a:ext cx="3068319" cy="1827318"/>
              </a:xfrm>
              <a:prstGeom prst="wedgeRoundRectCallout">
                <a:avLst>
                  <a:gd name="adj1" fmla="val -42687"/>
                  <a:gd name="adj2" fmla="val 75288"/>
                  <a:gd name="adj3" fmla="val 16667"/>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t>实际上，</a:t>
                </a:r>
                <a:r>
                  <a:rPr lang="en-US" altLang="zh-CN" sz="1600" dirty="0"/>
                  <a:t>n</a:t>
                </a:r>
                <a:r>
                  <a:rPr lang="zh-CN" altLang="en-US" sz="1600" dirty="0"/>
                  <a:t>不必被</a:t>
                </a:r>
                <a:r>
                  <a:rPr lang="en-US" altLang="zh-CN" sz="1600" dirty="0"/>
                  <a:t>2~(n-1)</a:t>
                </a:r>
                <a:r>
                  <a:rPr lang="zh-CN" altLang="en-US" sz="1600" dirty="0"/>
                  <a:t>之间的整数除，只须被</a:t>
                </a:r>
                <a:r>
                  <a:rPr lang="en-US" altLang="zh-CN" sz="1600" dirty="0"/>
                  <a:t>2~n/2</a:t>
                </a:r>
                <a:r>
                  <a:rPr lang="zh-CN" altLang="en-US" sz="1600" dirty="0"/>
                  <a:t>间整数除即可，甚至只须被</a:t>
                </a:r>
                <a:r>
                  <a:rPr lang="en-US" altLang="zh-CN" sz="1600" dirty="0"/>
                  <a:t>2~</a:t>
                </a:r>
                <a14:m>
                  <m:oMath xmlns:m="http://schemas.openxmlformats.org/officeDocument/2006/math">
                    <m:rad>
                      <m:radPr>
                        <m:degHide m:val="on"/>
                        <m:ctrlPr>
                          <a:rPr lang="zh-CN" altLang="zh-CN" sz="1600" i="1">
                            <a:latin typeface="Cambria Math" panose="02040503050406030204" pitchFamily="18" charset="0"/>
                          </a:rPr>
                        </m:ctrlPr>
                      </m:radPr>
                      <m:deg/>
                      <m:e>
                        <m:r>
                          <a:rPr lang="en-US" altLang="zh-CN" sz="1600" i="1">
                            <a:latin typeface="Cambria Math" panose="02040503050406030204" pitchFamily="18" charset="0"/>
                          </a:rPr>
                          <m:t>𝑛</m:t>
                        </m:r>
                      </m:e>
                    </m:rad>
                  </m:oMath>
                </a14:m>
                <a:endParaRPr lang="zh-CN" altLang="zh-CN" sz="1600" dirty="0"/>
              </a:p>
              <a:p>
                <a:pPr>
                  <a:lnSpc>
                    <a:spcPct val="150000"/>
                  </a:lnSpc>
                </a:pPr>
                <a:r>
                  <a:rPr lang="zh-CN" altLang="en-US" sz="1600" dirty="0"/>
                  <a:t>之间的整数除即可。</a:t>
                </a:r>
              </a:p>
            </p:txBody>
          </p:sp>
        </mc:Choice>
        <mc:Fallback xmlns="">
          <p:sp>
            <p:nvSpPr>
              <p:cNvPr id="4" name="圆角矩形标注 3"/>
              <p:cNvSpPr>
                <a:spLocks noRot="1" noChangeAspect="1" noMove="1" noResize="1" noEditPoints="1" noAdjustHandles="1" noChangeArrowheads="1" noChangeShapeType="1" noTextEdit="1"/>
              </p:cNvSpPr>
              <p:nvPr/>
            </p:nvSpPr>
            <p:spPr>
              <a:xfrm>
                <a:off x="7020560" y="3498004"/>
                <a:ext cx="3068319" cy="1827318"/>
              </a:xfrm>
              <a:prstGeom prst="wedgeRoundRectCallout">
                <a:avLst>
                  <a:gd name="adj1" fmla="val -42687"/>
                  <a:gd name="adj2" fmla="val 75288"/>
                  <a:gd name="adj3" fmla="val 16667"/>
                </a:avLst>
              </a:prstGeom>
              <a:blipFill>
                <a:blip r:embed="rId7"/>
                <a:stretch>
                  <a:fillRect/>
                </a:stretch>
              </a:blipFill>
              <a:effectLst>
                <a:outerShdw blurRad="152400" dist="317500" dir="5400000" sx="90000" sy="-19000" rotWithShape="0">
                  <a:prstClr val="black">
                    <a:alpha val="15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428155" y="5802878"/>
                <a:ext cx="652559" cy="23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smtClean="0">
                    <a:solidFill>
                      <a:schemeClr val="tx1">
                        <a:lumMod val="65000"/>
                        <a:lumOff val="35000"/>
                      </a:schemeClr>
                    </a:solidFill>
                  </a:rPr>
                  <a:t>i</a:t>
                </a:r>
                <a:r>
                  <a:rPr lang="zh-CN" altLang="en-US" sz="1400" dirty="0">
                    <a:solidFill>
                      <a:schemeClr val="tx1">
                        <a:lumMod val="65000"/>
                        <a:lumOff val="35000"/>
                      </a:schemeClr>
                    </a:solidFill>
                  </a:rPr>
                  <a:t>≤</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endParaRPr lang="en-US" altLang="zh-CN" sz="1400" dirty="0" smtClean="0">
                  <a:solidFill>
                    <a:schemeClr val="tx1">
                      <a:lumMod val="65000"/>
                      <a:lumOff val="35000"/>
                    </a:schemeClr>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428155" y="5802878"/>
                <a:ext cx="652559" cy="232162"/>
              </a:xfrm>
              <a:prstGeom prst="rect">
                <a:avLst/>
              </a:prstGeom>
              <a:blipFill>
                <a:blip r:embed="rId8"/>
                <a:stretch>
                  <a:fillRect/>
                </a:stretch>
              </a:blipFill>
              <a:ln>
                <a:noFill/>
              </a:ln>
              <a:effectLst>
                <a:outerShdw blurRad="50800" dist="38100" dir="2700000" algn="tl" rotWithShape="0">
                  <a:prstClr val="black">
                    <a:alpha val="40000"/>
                  </a:prstClr>
                </a:outerShdw>
                <a:softEdge rad="38100"/>
              </a:effectLst>
            </p:spPr>
            <p:txBody>
              <a:bodyPr/>
              <a:lstStyle/>
              <a:p>
                <a:r>
                  <a:rPr lang="zh-CN" altLang="en-US">
                    <a:noFill/>
                  </a:rPr>
                  <a:t> </a:t>
                </a:r>
              </a:p>
            </p:txBody>
          </p:sp>
        </mc:Fallback>
      </mc:AlternateContent>
    </p:spTree>
    <p:extLst>
      <p:ext uri="{BB962C8B-B14F-4D97-AF65-F5344CB8AC3E}">
        <p14:creationId xmlns:p14="http://schemas.microsoft.com/office/powerpoint/2010/main" val="4518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算法的特性</a:t>
            </a:r>
            <a:endParaRPr lang="zh-CN" altLang="en-US" dirty="0"/>
          </a:p>
        </p:txBody>
      </p:sp>
      <p:grpSp>
        <p:nvGrpSpPr>
          <p:cNvPr id="4" name="组合 3"/>
          <p:cNvGrpSpPr/>
          <p:nvPr/>
        </p:nvGrpSpPr>
        <p:grpSpPr>
          <a:xfrm>
            <a:off x="1119188" y="1690688"/>
            <a:ext cx="9953624"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1">
                      <a:lumMod val="75000"/>
                    </a:schemeClr>
                  </a:solidFill>
                  <a:latin typeface="+mn-lt"/>
                  <a:ea typeface="+mn-ea"/>
                </a:rPr>
                <a:t>有穷性</a:t>
              </a:r>
              <a:r>
                <a:rPr lang="en-US" altLang="zh-CN" b="1" dirty="0" smtClean="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46799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a:t>
              </a: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2">
                      <a:lumMod val="75000"/>
                    </a:schemeClr>
                  </a:solidFill>
                  <a:latin typeface="+mn-lt"/>
                  <a:ea typeface="+mn-ea"/>
                </a:rPr>
                <a:t>确定性</a:t>
              </a:r>
              <a:r>
                <a:rPr lang="en-US" altLang="zh-CN" b="1" dirty="0" smtClean="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p>
          </p:txBody>
        </p:sp>
      </p:grpSp>
    </p:spTree>
    <p:extLst>
      <p:ext uri="{BB962C8B-B14F-4D97-AF65-F5344CB8AC3E}">
        <p14:creationId xmlns:p14="http://schemas.microsoft.com/office/powerpoint/2010/main" val="301442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算法</a:t>
              </a:r>
              <a:endParaRPr lang="en-US" altLang="zh-CN" sz="3200" dirty="0" smtClean="0">
                <a:latin typeface="微软雅黑" panose="020B0503020204020204" pitchFamily="34" charset="-122"/>
                <a:ea typeface="微软雅黑" panose="020B0503020204020204" pitchFamily="34" charset="-122"/>
              </a:endParaRPr>
            </a:p>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伪代码</a:t>
              </a:r>
              <a:endParaRPr lang="zh-CN" altLang="en-US" sz="2000" dirty="0">
                <a:solidFill>
                  <a:schemeClr val="tx1">
                    <a:lumMod val="65000"/>
                    <a:lumOff val="35000"/>
                  </a:schemeClr>
                </a:solidFill>
              </a:endParaRP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结构化</a:t>
              </a:r>
              <a:endParaRPr lang="en-US" altLang="zh-CN" sz="2000" dirty="0" smtClean="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传统</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流程图</a:t>
              </a:r>
              <a:endParaRPr lang="zh-CN" altLang="en-US" sz="2000" dirty="0">
                <a:solidFill>
                  <a:schemeClr val="tx1">
                    <a:lumMod val="65000"/>
                    <a:lumOff val="35000"/>
                  </a:schemeClr>
                </a:solidFill>
              </a:endParaRP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自然</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语言</a:t>
              </a:r>
              <a:endParaRPr lang="zh-CN" altLang="en-US" sz="2000" dirty="0">
                <a:solidFill>
                  <a:schemeClr val="tx1">
                    <a:lumMod val="65000"/>
                    <a:lumOff val="35000"/>
                  </a:schemeClr>
                </a:solidFill>
              </a:endParaRP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spTree>
    <p:extLst>
      <p:ext uri="{BB962C8B-B14F-4D97-AF65-F5344CB8AC3E}">
        <p14:creationId xmlns:p14="http://schemas.microsoft.com/office/powerpoint/2010/main" val="2386969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114805"/>
            <a:ext cx="10515600" cy="1325563"/>
          </a:xfrm>
        </p:spPr>
        <p:txBody>
          <a:bodyPr/>
          <a:lstStyle/>
          <a:p>
            <a:r>
              <a:rPr lang="zh-CN" altLang="en-US" dirty="0" smtClean="0"/>
              <a:t>用流程图表示算法</a:t>
            </a:r>
            <a:endParaRPr lang="zh-CN" altLang="en-US" dirty="0"/>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起止框</a:t>
            </a:r>
            <a:endParaRPr lang="zh-CN" altLang="en-US" sz="2400" dirty="0">
              <a:solidFill>
                <a:schemeClr val="tx1">
                  <a:lumMod val="75000"/>
                  <a:lumOff val="25000"/>
                </a:schemeClr>
              </a:solidFill>
            </a:endParaRP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输入输出框</a:t>
            </a:r>
            <a:endParaRPr lang="zh-CN" altLang="en-US" sz="2400" dirty="0">
              <a:solidFill>
                <a:schemeClr val="tx1">
                  <a:lumMod val="75000"/>
                  <a:lumOff val="25000"/>
                </a:schemeClr>
              </a:solidFill>
            </a:endParaRP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判断框</a:t>
            </a:r>
            <a:endParaRPr lang="zh-CN" altLang="en-US" sz="2400" dirty="0">
              <a:solidFill>
                <a:schemeClr val="tx1">
                  <a:lumMod val="75000"/>
                  <a:lumOff val="25000"/>
                </a:schemeClr>
              </a:solidFill>
            </a:endParaRP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流程线</a:t>
            </a:r>
            <a:endParaRPr lang="zh-CN" altLang="en-US" sz="2400" dirty="0">
              <a:solidFill>
                <a:schemeClr val="tx1">
                  <a:lumMod val="75000"/>
                  <a:lumOff val="25000"/>
                </a:schemeClr>
              </a:solidFill>
            </a:endParaRP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连接点</a:t>
            </a:r>
            <a:endParaRPr lang="zh-CN" altLang="en-US" sz="2400" dirty="0">
              <a:solidFill>
                <a:schemeClr val="tx1">
                  <a:lumMod val="75000"/>
                  <a:lumOff val="25000"/>
                </a:schemeClr>
              </a:solidFill>
            </a:endParaRP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61569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3791275" y="2891872"/>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4" name="组合 53"/>
          <p:cNvGrpSpPr/>
          <p:nvPr/>
        </p:nvGrpSpPr>
        <p:grpSpPr>
          <a:xfrm>
            <a:off x="8575543" y="509293"/>
            <a:ext cx="2274974" cy="5721570"/>
            <a:chOff x="8575543" y="509293"/>
            <a:chExt cx="2274974" cy="5721570"/>
          </a:xfrm>
        </p:grpSpPr>
        <p:sp>
          <p:nvSpPr>
            <p:cNvPr id="4" name="流程图: 可选过程 3"/>
            <p:cNvSpPr/>
            <p:nvPr/>
          </p:nvSpPr>
          <p:spPr>
            <a:xfrm>
              <a:off x="8677665" y="50929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9336816" y="852891"/>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1=&gt;p</a:t>
              </a:r>
              <a:endParaRPr lang="zh-CN" altLang="en-US" dirty="0"/>
            </a:p>
          </p:txBody>
        </p:sp>
        <p:cxnSp>
          <p:nvCxnSpPr>
            <p:cNvPr id="22" name="直接箭头连接符 21"/>
            <p:cNvCxnSpPr/>
            <p:nvPr/>
          </p:nvCxnSpPr>
          <p:spPr>
            <a:xfrm>
              <a:off x="9336816" y="15825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2=&gt;</a:t>
              </a:r>
              <a:r>
                <a:rPr lang="en-US" altLang="zh-CN" dirty="0" err="1" smtClean="0"/>
                <a:t>i</a:t>
              </a:r>
              <a:endParaRPr lang="zh-CN" altLang="en-US" dirty="0"/>
            </a:p>
          </p:txBody>
        </p:sp>
        <p:cxnSp>
          <p:nvCxnSpPr>
            <p:cNvPr id="24" name="直接箭头连接符 23"/>
            <p:cNvCxnSpPr/>
            <p:nvPr/>
          </p:nvCxnSpPr>
          <p:spPr>
            <a:xfrm>
              <a:off x="9336816" y="231228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t>
              </a:r>
              <a:r>
                <a:rPr lang="en-US" altLang="zh-CN" dirty="0" err="1" smtClean="0"/>
                <a:t>i</a:t>
              </a:r>
              <a:r>
                <a:rPr lang="en-US" altLang="zh-CN" dirty="0" smtClean="0"/>
                <a:t>=&gt;p</a:t>
              </a:r>
              <a:endParaRPr lang="zh-CN" altLang="en-US" dirty="0"/>
            </a:p>
          </p:txBody>
        </p:sp>
        <p:cxnSp>
          <p:nvCxnSpPr>
            <p:cNvPr id="26" name="直接箭头连接符 25"/>
            <p:cNvCxnSpPr/>
            <p:nvPr/>
          </p:nvCxnSpPr>
          <p:spPr>
            <a:xfrm>
              <a:off x="9336816" y="304198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9" name="直接箭头连接符 28"/>
            <p:cNvCxnSpPr/>
            <p:nvPr/>
          </p:nvCxnSpPr>
          <p:spPr>
            <a:xfrm>
              <a:off x="9336816" y="377167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47" name="文本框 46"/>
            <p:cNvSpPr txBox="1"/>
            <p:nvPr/>
          </p:nvSpPr>
          <p:spPr>
            <a:xfrm>
              <a:off x="9336816" y="4614613"/>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8" name="文本框 47"/>
            <p:cNvSpPr txBox="1"/>
            <p:nvPr/>
          </p:nvSpPr>
          <p:spPr>
            <a:xfrm>
              <a:off x="10265198" y="4054903"/>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cxnSp>
          <p:nvCxnSpPr>
            <p:cNvPr id="51" name="直接箭头连接符 50"/>
            <p:cNvCxnSpPr/>
            <p:nvPr/>
          </p:nvCxnSpPr>
          <p:spPr>
            <a:xfrm>
              <a:off x="9318253" y="549295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a:t>
              </a:r>
              <a:r>
                <a:rPr lang="en-US" altLang="zh-CN" dirty="0"/>
                <a:t>p</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&gt;5</a:t>
              </a:r>
              <a:endParaRPr lang="zh-CN" altLang="en-US" dirty="0"/>
            </a:p>
          </p:txBody>
        </p:sp>
        <p:sp>
          <p:nvSpPr>
            <p:cNvPr id="53" name="任意多边形 52"/>
            <p:cNvSpPr/>
            <p:nvPr/>
          </p:nvSpPr>
          <p:spPr>
            <a:xfrm flipV="1">
              <a:off x="9336816" y="24554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5" name="MH_Desc_1"/>
          <p:cNvSpPr/>
          <p:nvPr>
            <p:custDataLst>
              <p:tags r:id="rId1"/>
            </p:custDataLst>
          </p:nvPr>
        </p:nvSpPr>
        <p:spPr>
          <a:xfrm>
            <a:off x="2263641" y="3041980"/>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spTree>
    <p:extLst>
      <p:ext uri="{BB962C8B-B14F-4D97-AF65-F5344CB8AC3E}">
        <p14:creationId xmlns:p14="http://schemas.microsoft.com/office/powerpoint/2010/main" val="167602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2.7】</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zh-CN" altLang="en-US" sz="2400" dirty="0" smtClean="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0" name="组合 9"/>
          <p:cNvGrpSpPr/>
          <p:nvPr/>
        </p:nvGrpSpPr>
        <p:grpSpPr>
          <a:xfrm>
            <a:off x="3220199" y="2815894"/>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7591917" y="243383"/>
            <a:ext cx="4297243" cy="6253389"/>
            <a:chOff x="7093492" y="365125"/>
            <a:chExt cx="4297243" cy="7924810"/>
          </a:xfrm>
        </p:grpSpPr>
        <p:sp>
          <p:nvSpPr>
            <p:cNvPr id="39" name="任意多边形 38"/>
            <p:cNvSpPr/>
            <p:nvPr/>
          </p:nvSpPr>
          <p:spPr>
            <a:xfrm flipH="1" flipV="1">
              <a:off x="8814564" y="1562211"/>
              <a:ext cx="1264966" cy="197134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任意多边形 43"/>
            <p:cNvSpPr/>
            <p:nvPr/>
          </p:nvSpPr>
          <p:spPr>
            <a:xfrm>
              <a:off x="10079532" y="5134643"/>
              <a:ext cx="1311203" cy="76109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9411087" y="36512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10070238" y="708723"/>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411087" y="110303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a:t>
              </a:r>
              <a:r>
                <a:rPr lang="en-US" altLang="zh-CN" dirty="0" err="1" smtClean="0"/>
                <a:t>i</a:t>
              </a:r>
              <a:endParaRPr lang="zh-CN" altLang="en-US" dirty="0"/>
            </a:p>
          </p:txBody>
        </p:sp>
        <p:cxnSp>
          <p:nvCxnSpPr>
            <p:cNvPr id="22" name="直接箭头连接符 21"/>
            <p:cNvCxnSpPr/>
            <p:nvPr/>
          </p:nvCxnSpPr>
          <p:spPr>
            <a:xfrm>
              <a:off x="10070238" y="143842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411085" y="2576407"/>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4" name="直接箭头连接符 23"/>
            <p:cNvCxnSpPr/>
            <p:nvPr/>
          </p:nvCxnSpPr>
          <p:spPr>
            <a:xfrm>
              <a:off x="10070238" y="333899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9420381" y="417883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en-US" altLang="zh-CN" dirty="0" smtClean="0"/>
                <a:t>=&gt;</a:t>
              </a:r>
              <a:r>
                <a:rPr lang="en-US" altLang="zh-CN" dirty="0"/>
                <a:t>i</a:t>
              </a:r>
              <a:endParaRPr lang="zh-CN" altLang="en-US" dirty="0"/>
            </a:p>
          </p:txBody>
        </p:sp>
        <p:cxnSp>
          <p:nvCxnSpPr>
            <p:cNvPr id="26" name="直接箭头连接符 25"/>
            <p:cNvCxnSpPr/>
            <p:nvPr/>
          </p:nvCxnSpPr>
          <p:spPr>
            <a:xfrm>
              <a:off x="10070236" y="5914979"/>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411085" y="6309289"/>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9" name="直接箭头连接符 28"/>
            <p:cNvCxnSpPr/>
            <p:nvPr/>
          </p:nvCxnSpPr>
          <p:spPr>
            <a:xfrm>
              <a:off x="10079530" y="664467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308963" y="7038986"/>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i&gt;50</a:t>
              </a:r>
              <a:endParaRPr lang="zh-CN" altLang="en-US" dirty="0"/>
            </a:p>
          </p:txBody>
        </p:sp>
        <p:cxnSp>
          <p:nvCxnSpPr>
            <p:cNvPr id="30" name="直接箭头连接符 29"/>
            <p:cNvCxnSpPr/>
            <p:nvPr/>
          </p:nvCxnSpPr>
          <p:spPr>
            <a:xfrm>
              <a:off x="10086484" y="755202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411085" y="7946337"/>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47" name="文本框 46"/>
            <p:cNvSpPr txBox="1"/>
            <p:nvPr/>
          </p:nvSpPr>
          <p:spPr>
            <a:xfrm>
              <a:off x="10070236" y="7487611"/>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8" name="文本框 47"/>
            <p:cNvSpPr txBox="1"/>
            <p:nvPr/>
          </p:nvSpPr>
          <p:spPr>
            <a:xfrm>
              <a:off x="8918849" y="6897104"/>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27" name="流程图: 数据 26"/>
            <p:cNvSpPr/>
            <p:nvPr/>
          </p:nvSpPr>
          <p:spPr>
            <a:xfrm>
              <a:off x="9060587" y="1850818"/>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err="1" smtClean="0">
                  <a:solidFill>
                    <a:schemeClr val="bg1"/>
                  </a:solidFill>
                </a:rPr>
                <a:t>n</a:t>
              </a:r>
              <a:r>
                <a:rPr lang="en-US" altLang="zh-CN" sz="1400" baseline="-25000" dirty="0" err="1">
                  <a:solidFill>
                    <a:schemeClr val="bg1"/>
                  </a:solidFill>
                </a:rPr>
                <a:t>i</a:t>
              </a:r>
              <a:r>
                <a:rPr lang="zh-CN" altLang="en-US" dirty="0" smtClean="0">
                  <a:solidFill>
                    <a:schemeClr val="bg1"/>
                  </a:solidFill>
                </a:rPr>
                <a:t>、</a:t>
              </a:r>
              <a:r>
                <a:rPr lang="en-US" altLang="zh-CN" dirty="0" err="1" smtClean="0">
                  <a:solidFill>
                    <a:schemeClr val="bg1"/>
                  </a:solidFill>
                </a:rPr>
                <a:t>g</a:t>
              </a:r>
              <a:r>
                <a:rPr lang="en-US" altLang="zh-CN" baseline="-25000" dirty="0" err="1" smtClean="0">
                  <a:solidFill>
                    <a:schemeClr val="bg1"/>
                  </a:solidFill>
                </a:rPr>
                <a:t>i</a:t>
              </a:r>
              <a:endParaRPr lang="zh-CN" altLang="en-US" baseline="-25000" dirty="0">
                <a:solidFill>
                  <a:schemeClr val="bg1"/>
                </a:solidFill>
              </a:endParaRPr>
            </a:p>
          </p:txBody>
        </p:sp>
        <p:cxnSp>
          <p:nvCxnSpPr>
            <p:cNvPr id="32" name="直接箭头连接符 31"/>
            <p:cNvCxnSpPr/>
            <p:nvPr/>
          </p:nvCxnSpPr>
          <p:spPr>
            <a:xfrm>
              <a:off x="10072348" y="218561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79532" y="288144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318259" y="3275757"/>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&gt;50</a:t>
              </a:r>
              <a:endParaRPr lang="zh-CN" altLang="en-US" dirty="0"/>
            </a:p>
          </p:txBody>
        </p:sp>
        <p:cxnSp>
          <p:nvCxnSpPr>
            <p:cNvPr id="35" name="直接箭头连接符 34"/>
            <p:cNvCxnSpPr/>
            <p:nvPr/>
          </p:nvCxnSpPr>
          <p:spPr>
            <a:xfrm>
              <a:off x="10079532" y="378879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79532" y="3724382"/>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cxnSp>
          <p:nvCxnSpPr>
            <p:cNvPr id="40" name="直接箭头连接符 39"/>
            <p:cNvCxnSpPr/>
            <p:nvPr/>
          </p:nvCxnSpPr>
          <p:spPr>
            <a:xfrm>
              <a:off x="10079532" y="44871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92638" y="4881498"/>
              <a:ext cx="1773485"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a:t>
              </a:r>
              <a:r>
                <a:rPr lang="en-US" altLang="zh-CN" baseline="-25000" dirty="0" err="1" smtClean="0"/>
                <a:t>i</a:t>
              </a:r>
              <a:r>
                <a:rPr lang="zh-CN" altLang="en-US" dirty="0" smtClean="0"/>
                <a:t>≥</a:t>
              </a:r>
              <a:r>
                <a:rPr lang="en-US" altLang="zh-CN" dirty="0" smtClean="0"/>
                <a:t>80</a:t>
              </a:r>
              <a:endParaRPr lang="zh-CN" altLang="en-US" dirty="0"/>
            </a:p>
          </p:txBody>
        </p:sp>
        <p:sp>
          <p:nvSpPr>
            <p:cNvPr id="5" name="任意多边形 4"/>
            <p:cNvSpPr/>
            <p:nvPr/>
          </p:nvSpPr>
          <p:spPr>
            <a:xfrm>
              <a:off x="8404697" y="5138018"/>
              <a:ext cx="787941" cy="25652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10783" y="4751473"/>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3" name="流程图: 数据 42"/>
            <p:cNvSpPr/>
            <p:nvPr/>
          </p:nvSpPr>
          <p:spPr>
            <a:xfrm>
              <a:off x="7298960" y="5397571"/>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输出</a:t>
              </a:r>
              <a:r>
                <a:rPr lang="en-US" altLang="zh-CN" dirty="0" err="1" smtClean="0">
                  <a:solidFill>
                    <a:schemeClr val="bg1"/>
                  </a:solidFill>
                </a:rPr>
                <a:t>n</a:t>
              </a:r>
              <a:r>
                <a:rPr lang="en-US" altLang="zh-CN" sz="1400" baseline="-25000" dirty="0" err="1" smtClean="0">
                  <a:solidFill>
                    <a:schemeClr val="bg1"/>
                  </a:solidFill>
                </a:rPr>
                <a:t>i</a:t>
              </a:r>
              <a:r>
                <a:rPr lang="zh-CN" altLang="en-US" dirty="0" smtClean="0">
                  <a:solidFill>
                    <a:schemeClr val="bg1"/>
                  </a:solidFill>
                </a:rPr>
                <a:t>、</a:t>
              </a:r>
              <a:r>
                <a:rPr lang="en-US" altLang="zh-CN" dirty="0" err="1" smtClean="0">
                  <a:solidFill>
                    <a:schemeClr val="bg1"/>
                  </a:solidFill>
                </a:rPr>
                <a:t>g</a:t>
              </a:r>
              <a:r>
                <a:rPr lang="en-US" altLang="zh-CN" baseline="-25000" dirty="0" err="1" smtClean="0">
                  <a:solidFill>
                    <a:schemeClr val="bg1"/>
                  </a:solidFill>
                </a:rPr>
                <a:t>i</a:t>
              </a:r>
              <a:endParaRPr lang="zh-CN" altLang="en-US" baseline="-25000" dirty="0">
                <a:solidFill>
                  <a:schemeClr val="bg1"/>
                </a:solidFill>
              </a:endParaRPr>
            </a:p>
          </p:txBody>
        </p:sp>
        <p:sp>
          <p:nvSpPr>
            <p:cNvPr id="14" name="任意多边形 13"/>
            <p:cNvSpPr/>
            <p:nvPr/>
          </p:nvSpPr>
          <p:spPr>
            <a:xfrm>
              <a:off x="8404696" y="5736823"/>
              <a:ext cx="1674835" cy="15891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923859" y="3125242"/>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0" name="任意多边形 49"/>
            <p:cNvSpPr/>
            <p:nvPr/>
          </p:nvSpPr>
          <p:spPr>
            <a:xfrm flipH="1" flipV="1">
              <a:off x="7093492" y="4687627"/>
              <a:ext cx="2976743" cy="2617794"/>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1" name="MH_Desc_1"/>
          <p:cNvSpPr/>
          <p:nvPr>
            <p:custDataLst>
              <p:tags r:id="rId1"/>
            </p:custDataLst>
          </p:nvPr>
        </p:nvSpPr>
        <p:spPr>
          <a:xfrm>
            <a:off x="656961" y="2887774"/>
            <a:ext cx="230632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n</a:t>
            </a:r>
            <a:r>
              <a:rPr lang="zh-CN" altLang="en-US" sz="1400" dirty="0" smtClean="0">
                <a:solidFill>
                  <a:schemeClr val="tx1"/>
                </a:solidFill>
              </a:rPr>
              <a:t>：表示学生学号</a:t>
            </a:r>
            <a:endParaRPr lang="en-US" altLang="zh-CN" sz="1400" dirty="0" smtClean="0">
              <a:solidFill>
                <a:schemeClr val="tx1"/>
              </a:solidFill>
            </a:endParaRPr>
          </a:p>
          <a:p>
            <a:pPr algn="just">
              <a:spcBef>
                <a:spcPts val="600"/>
              </a:spcBef>
              <a:spcAft>
                <a:spcPts val="600"/>
              </a:spcAft>
              <a:defRPr/>
            </a:pPr>
            <a:r>
              <a:rPr lang="zh-CN" altLang="en-US" sz="1400" dirty="0" smtClean="0">
                <a:solidFill>
                  <a:schemeClr val="tx1"/>
                </a:solidFill>
              </a:rPr>
              <a:t>下标</a:t>
            </a:r>
            <a:r>
              <a:rPr lang="en-US" altLang="zh-CN" sz="1400" dirty="0" err="1" smtClean="0">
                <a:solidFill>
                  <a:schemeClr val="tx1"/>
                </a:solidFill>
              </a:rPr>
              <a:t>i</a:t>
            </a:r>
            <a:r>
              <a:rPr lang="zh-CN" altLang="en-US" sz="1400" dirty="0" smtClean="0">
                <a:solidFill>
                  <a:schemeClr val="tx1"/>
                </a:solidFill>
              </a:rPr>
              <a:t>：表示第几个学生</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n</a:t>
            </a:r>
            <a:r>
              <a:rPr lang="en-US" altLang="zh-CN" sz="1400" baseline="-25000" dirty="0">
                <a:solidFill>
                  <a:srgbClr val="454545"/>
                </a:solidFill>
              </a:rPr>
              <a:t>1</a:t>
            </a:r>
            <a:r>
              <a:rPr lang="zh-CN" altLang="en-US" sz="1400" dirty="0" smtClean="0">
                <a:solidFill>
                  <a:schemeClr val="tx1"/>
                </a:solidFill>
              </a:rPr>
              <a:t>：表示第一个学生的学号</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n</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个学生的学号</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zh-CN" altLang="en-US" sz="1400" dirty="0" smtClean="0">
                <a:solidFill>
                  <a:schemeClr val="tx1"/>
                </a:solidFill>
              </a:rPr>
              <a:t>：表示学生的成绩</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en-US" altLang="zh-CN" sz="1400" baseline="-25000" dirty="0">
                <a:solidFill>
                  <a:srgbClr val="454545"/>
                </a:solidFill>
              </a:rPr>
              <a:t>1</a:t>
            </a:r>
            <a:r>
              <a:rPr lang="zh-CN" altLang="en-US" sz="1400" dirty="0" smtClean="0">
                <a:solidFill>
                  <a:schemeClr val="tx1"/>
                </a:solidFill>
              </a:rPr>
              <a:t>：表示第</a:t>
            </a:r>
            <a:r>
              <a:rPr lang="zh-CN" altLang="en-US" sz="1400" dirty="0">
                <a:solidFill>
                  <a:schemeClr val="tx1"/>
                </a:solidFill>
              </a:rPr>
              <a:t>一</a:t>
            </a:r>
            <a:r>
              <a:rPr lang="zh-CN" altLang="en-US" sz="1400" dirty="0" smtClean="0">
                <a:solidFill>
                  <a:schemeClr val="tx1"/>
                </a:solidFill>
              </a:rPr>
              <a:t>个学生的成绩</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g</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个学生的成绩</a:t>
            </a:r>
            <a:endParaRPr lang="en-US" altLang="zh-CN" sz="1400" dirty="0" smtClean="0">
              <a:solidFill>
                <a:schemeClr val="tx1"/>
              </a:solidFill>
            </a:endParaRPr>
          </a:p>
        </p:txBody>
      </p:sp>
    </p:spTree>
    <p:extLst>
      <p:ext uri="{BB962C8B-B14F-4D97-AF65-F5344CB8AC3E}">
        <p14:creationId xmlns:p14="http://schemas.microsoft.com/office/powerpoint/2010/main" val="2882369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3010"/>
          </a:xfrm>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737413" y="1287382"/>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2.8】</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判定闰年的算法用流程图表示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年中的每一年是否为闰年，将结果输出。</a:t>
            </a:r>
            <a:endParaRPr lang="en-US" altLang="zh-CN" sz="2400" dirty="0" smtClean="0">
              <a:solidFill>
                <a:schemeClr val="accent1"/>
              </a:solidFill>
            </a:endParaRPr>
          </a:p>
        </p:txBody>
      </p:sp>
      <p:grpSp>
        <p:nvGrpSpPr>
          <p:cNvPr id="20" name="组合 19"/>
          <p:cNvGrpSpPr/>
          <p:nvPr/>
        </p:nvGrpSpPr>
        <p:grpSpPr>
          <a:xfrm>
            <a:off x="1403109" y="243383"/>
            <a:ext cx="10260751" cy="6547748"/>
            <a:chOff x="1403109" y="243383"/>
            <a:chExt cx="10260751" cy="6547748"/>
          </a:xfrm>
        </p:grpSpPr>
        <p:sp>
          <p:nvSpPr>
            <p:cNvPr id="4" name="流程图: 可选过程 3"/>
            <p:cNvSpPr/>
            <p:nvPr/>
          </p:nvSpPr>
          <p:spPr>
            <a:xfrm>
              <a:off x="9394222" y="243383"/>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10224946" y="514513"/>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2000=&gt;year</a:t>
              </a:r>
              <a:endParaRPr lang="zh-CN" altLang="en-US" dirty="0"/>
            </a:p>
          </p:txBody>
        </p:sp>
        <p:cxnSp>
          <p:nvCxnSpPr>
            <p:cNvPr id="22" name="直接箭头连接符 21"/>
            <p:cNvCxnSpPr/>
            <p:nvPr/>
          </p:nvCxnSpPr>
          <p:spPr>
            <a:xfrm>
              <a:off x="10224946" y="109030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914887" y="2063243"/>
              <a:ext cx="620118"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cxnSp>
          <p:nvCxnSpPr>
            <p:cNvPr id="32" name="直接箭头连接符 31"/>
            <p:cNvCxnSpPr/>
            <p:nvPr/>
          </p:nvCxnSpPr>
          <p:spPr>
            <a:xfrm>
              <a:off x="10224946" y="2151795"/>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229033" y="3214430"/>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Year</a:t>
              </a:r>
              <a:r>
                <a:rPr lang="zh-CN" altLang="en-US" dirty="0" smtClean="0"/>
                <a:t>不能被</a:t>
              </a:r>
              <a:r>
                <a:rPr lang="en-US" altLang="zh-CN" dirty="0" smtClean="0"/>
                <a:t>4</a:t>
              </a:r>
              <a:r>
                <a:rPr lang="zh-CN" altLang="en-US" dirty="0" smtClean="0"/>
                <a:t>整除</a:t>
              </a:r>
              <a:endParaRPr lang="zh-CN" altLang="en-US" dirty="0"/>
            </a:p>
          </p:txBody>
        </p:sp>
        <p:sp>
          <p:nvSpPr>
            <p:cNvPr id="5" name="任意多边形 4"/>
            <p:cNvSpPr/>
            <p:nvPr/>
          </p:nvSpPr>
          <p:spPr>
            <a:xfrm>
              <a:off x="2423886" y="1779682"/>
              <a:ext cx="6683505" cy="21668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74104" y="1448355"/>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3" name="流程图: 数据 42"/>
            <p:cNvSpPr/>
            <p:nvPr/>
          </p:nvSpPr>
          <p:spPr>
            <a:xfrm>
              <a:off x="9250805" y="3525578"/>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输出</a:t>
              </a:r>
              <a:r>
                <a:rPr lang="en-US" altLang="zh-CN" dirty="0" smtClean="0">
                  <a:solidFill>
                    <a:schemeClr val="bg1"/>
                  </a:solidFill>
                </a:rPr>
                <a:t>year</a:t>
              </a:r>
            </a:p>
            <a:p>
              <a:pPr algn="ctr"/>
              <a:r>
                <a:rPr lang="zh-CN" altLang="en-US" dirty="0" smtClean="0">
                  <a:solidFill>
                    <a:schemeClr val="bg1"/>
                  </a:solidFill>
                </a:rPr>
                <a:t>“是闰年”</a:t>
              </a:r>
              <a:endParaRPr lang="zh-CN" altLang="en-US" baseline="-25000" dirty="0">
                <a:solidFill>
                  <a:schemeClr val="bg1"/>
                </a:solidFill>
              </a:endParaRPr>
            </a:p>
          </p:txBody>
        </p:sp>
        <p:sp>
          <p:nvSpPr>
            <p:cNvPr id="14" name="任意多边形 13"/>
            <p:cNvSpPr/>
            <p:nvPr/>
          </p:nvSpPr>
          <p:spPr>
            <a:xfrm flipH="1">
              <a:off x="7799963" y="3966052"/>
              <a:ext cx="2424982" cy="702973"/>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774104" y="2483733"/>
              <a:ext cx="620118"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49" name="流程图: 决策 48"/>
            <p:cNvSpPr/>
            <p:nvPr/>
          </p:nvSpPr>
          <p:spPr>
            <a:xfrm>
              <a:off x="9107390" y="2462812"/>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smtClean="0"/>
                <a:t>Year</a:t>
              </a:r>
              <a:r>
                <a:rPr lang="zh-CN" altLang="en-US" dirty="0" smtClean="0"/>
                <a:t>不能被</a:t>
              </a:r>
              <a:r>
                <a:rPr lang="en-US" altLang="zh-CN" dirty="0" smtClean="0"/>
                <a:t>100</a:t>
              </a:r>
              <a:r>
                <a:rPr lang="zh-CN" altLang="en-US" dirty="0" smtClean="0"/>
                <a:t>整除</a:t>
              </a:r>
              <a:endParaRPr lang="zh-CN" altLang="en-US" dirty="0"/>
            </a:p>
          </p:txBody>
        </p:sp>
        <p:sp>
          <p:nvSpPr>
            <p:cNvPr id="52" name="任意多边形 51"/>
            <p:cNvSpPr/>
            <p:nvPr/>
          </p:nvSpPr>
          <p:spPr>
            <a:xfrm>
              <a:off x="6183085" y="2825978"/>
              <a:ext cx="2936021" cy="25295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nvGrpSpPr>
            <p:cNvPr id="7" name="组合 6"/>
            <p:cNvGrpSpPr/>
            <p:nvPr/>
          </p:nvGrpSpPr>
          <p:grpSpPr>
            <a:xfrm>
              <a:off x="1403109" y="3078929"/>
              <a:ext cx="7352941" cy="1186141"/>
              <a:chOff x="105545" y="3224069"/>
              <a:chExt cx="7352941" cy="1186141"/>
            </a:xfrm>
          </p:grpSpPr>
          <p:sp>
            <p:nvSpPr>
              <p:cNvPr id="36" name="文本框 35"/>
              <p:cNvSpPr txBox="1"/>
              <p:nvPr/>
            </p:nvSpPr>
            <p:spPr>
              <a:xfrm>
                <a:off x="5994357" y="3264276"/>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53" name="流程图: 决策 52"/>
              <p:cNvSpPr/>
              <p:nvPr/>
            </p:nvSpPr>
            <p:spPr>
              <a:xfrm>
                <a:off x="3759245" y="3224069"/>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altLang="zh-CN" dirty="0"/>
                  <a:t>Year</a:t>
                </a:r>
                <a:r>
                  <a:rPr lang="zh-CN" altLang="en-US" dirty="0"/>
                  <a:t>不能被</a:t>
                </a:r>
                <a:r>
                  <a:rPr lang="en-US" altLang="zh-CN" dirty="0"/>
                  <a:t>400</a:t>
                </a:r>
                <a:r>
                  <a:rPr lang="zh-CN" altLang="en-US" dirty="0"/>
                  <a:t>整除</a:t>
                </a:r>
              </a:p>
            </p:txBody>
          </p:sp>
          <p:sp>
            <p:nvSpPr>
              <p:cNvPr id="54" name="任意多边形 53"/>
              <p:cNvSpPr/>
              <p:nvPr/>
            </p:nvSpPr>
            <p:spPr>
              <a:xfrm flipH="1">
                <a:off x="5994356" y="3590109"/>
                <a:ext cx="508043"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5" name="流程图: 数据 54"/>
              <p:cNvSpPr/>
              <p:nvPr/>
            </p:nvSpPr>
            <p:spPr>
              <a:xfrm>
                <a:off x="5510205" y="3903820"/>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“不是闰年”</a:t>
                </a:r>
              </a:p>
            </p:txBody>
          </p:sp>
          <p:sp>
            <p:nvSpPr>
              <p:cNvPr id="56" name="文本框 55"/>
              <p:cNvSpPr txBox="1"/>
              <p:nvPr/>
            </p:nvSpPr>
            <p:spPr>
              <a:xfrm>
                <a:off x="3401002" y="3252229"/>
                <a:ext cx="620118" cy="369332"/>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7" name="任意多边形 56"/>
              <p:cNvSpPr/>
              <p:nvPr/>
            </p:nvSpPr>
            <p:spPr>
              <a:xfrm>
                <a:off x="3139127" y="3590109"/>
                <a:ext cx="609260"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8" name="流程图: 数据 57"/>
              <p:cNvSpPr/>
              <p:nvPr/>
            </p:nvSpPr>
            <p:spPr>
              <a:xfrm>
                <a:off x="2164986" y="3912301"/>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smtClean="0"/>
                  <a:t>“是闰年”</a:t>
                </a:r>
                <a:endParaRPr lang="zh-CN" altLang="en-US" dirty="0"/>
              </a:p>
            </p:txBody>
          </p:sp>
          <p:sp>
            <p:nvSpPr>
              <p:cNvPr id="59" name="流程图: 数据 58"/>
              <p:cNvSpPr/>
              <p:nvPr/>
            </p:nvSpPr>
            <p:spPr>
              <a:xfrm>
                <a:off x="105545" y="3946514"/>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smtClean="0"/>
                  <a:t>“不是闰年”</a:t>
                </a:r>
                <a:endParaRPr lang="zh-CN" altLang="en-US" dirty="0"/>
              </a:p>
            </p:txBody>
          </p:sp>
        </p:grpSp>
        <p:sp>
          <p:nvSpPr>
            <p:cNvPr id="60" name="任意多边形 59"/>
            <p:cNvSpPr/>
            <p:nvPr/>
          </p:nvSpPr>
          <p:spPr>
            <a:xfrm flipH="1">
              <a:off x="6183085" y="4231162"/>
              <a:ext cx="1616878" cy="210211"/>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1" name="任意多边形 60"/>
            <p:cNvSpPr/>
            <p:nvPr/>
          </p:nvSpPr>
          <p:spPr>
            <a:xfrm>
              <a:off x="4436691" y="4262437"/>
              <a:ext cx="1746394" cy="17893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2" name="任意多边形 61"/>
            <p:cNvSpPr/>
            <p:nvPr/>
          </p:nvSpPr>
          <p:spPr>
            <a:xfrm>
              <a:off x="6165031" y="4460959"/>
              <a:ext cx="1616878" cy="20806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cxnSp>
          <p:nvCxnSpPr>
            <p:cNvPr id="63" name="直接箭头连接符 62"/>
            <p:cNvCxnSpPr/>
            <p:nvPr/>
          </p:nvCxnSpPr>
          <p:spPr>
            <a:xfrm>
              <a:off x="7781910" y="4687469"/>
              <a:ext cx="18052" cy="3925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2423886" y="4305979"/>
              <a:ext cx="5376076" cy="555028"/>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5" name="流程图: 过程 64"/>
            <p:cNvSpPr/>
            <p:nvPr/>
          </p:nvSpPr>
          <p:spPr>
            <a:xfrm>
              <a:off x="6951186" y="5080004"/>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Year+1=&gt;year</a:t>
              </a:r>
              <a:endParaRPr lang="zh-CN" altLang="en-US" dirty="0"/>
            </a:p>
          </p:txBody>
        </p:sp>
        <p:cxnSp>
          <p:nvCxnSpPr>
            <p:cNvPr id="66" name="直接箭头连接符 65"/>
            <p:cNvCxnSpPr/>
            <p:nvPr/>
          </p:nvCxnSpPr>
          <p:spPr>
            <a:xfrm>
              <a:off x="7799962" y="5344654"/>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7" name="流程图: 决策 66"/>
            <p:cNvSpPr/>
            <p:nvPr/>
          </p:nvSpPr>
          <p:spPr>
            <a:xfrm>
              <a:off x="6682406" y="5655801"/>
              <a:ext cx="2235112" cy="5563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smtClean="0"/>
                <a:t>Year&gt;2500</a:t>
              </a:r>
              <a:endParaRPr lang="zh-CN" altLang="en-US" dirty="0"/>
            </a:p>
          </p:txBody>
        </p:sp>
        <p:sp>
          <p:nvSpPr>
            <p:cNvPr id="68" name="文本框 67"/>
            <p:cNvSpPr txBox="1"/>
            <p:nvPr/>
          </p:nvSpPr>
          <p:spPr>
            <a:xfrm>
              <a:off x="9954979" y="3133044"/>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cxnSp>
          <p:nvCxnSpPr>
            <p:cNvPr id="69" name="直接箭头连接符 68"/>
            <p:cNvCxnSpPr/>
            <p:nvPr/>
          </p:nvCxnSpPr>
          <p:spPr>
            <a:xfrm>
              <a:off x="7799962" y="621211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71851" y="6151886"/>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71" name="流程图: 可选过程 70"/>
            <p:cNvSpPr/>
            <p:nvPr/>
          </p:nvSpPr>
          <p:spPr>
            <a:xfrm>
              <a:off x="6969238" y="6520001"/>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72" name="任意多边形 71"/>
            <p:cNvSpPr/>
            <p:nvPr/>
          </p:nvSpPr>
          <p:spPr>
            <a:xfrm flipV="1">
              <a:off x="10236662" y="1217793"/>
              <a:ext cx="1427198" cy="471616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9" name="直接连接符 18"/>
            <p:cNvCxnSpPr>
              <a:stCxn id="67" idx="3"/>
            </p:cNvCxnSpPr>
            <p:nvPr/>
          </p:nvCxnSpPr>
          <p:spPr>
            <a:xfrm>
              <a:off x="8917518" y="5933960"/>
              <a:ext cx="1319144" cy="23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893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2.9】</a:t>
                </a: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a:t>
                </a:r>
                <a:r>
                  <a:rPr lang="zh-CN" altLang="en-US" sz="2400" dirty="0" smtClean="0">
                    <a:solidFill>
                      <a:schemeClr val="accent1"/>
                    </a:solidFill>
                  </a:rPr>
                  <a:t>表示。</a:t>
                </a:r>
                <a:endParaRPr lang="en-US" altLang="zh-CN" sz="2400" dirty="0" smtClean="0">
                  <a:solidFill>
                    <a:schemeClr val="accent1"/>
                  </a:solidFill>
                </a:endParaRPr>
              </a:p>
              <a:p>
                <a:pPr marL="0" indent="0">
                  <a:lnSpc>
                    <a:spcPct val="120000"/>
                  </a:lnSpc>
                  <a:buNone/>
                </a:pPr>
                <a:r>
                  <a:rPr lang="zh-CN" altLang="en-US" sz="2000" dirty="0" smtClean="0">
                    <a:solidFill>
                      <a:schemeClr val="accent1"/>
                    </a:solidFill>
                  </a:rPr>
                  <a:t>  </a:t>
                </a:r>
                <a:r>
                  <a:rPr lang="zh-CN" altLang="en-US" sz="2400" dirty="0" smtClean="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62211"/>
                <a:ext cx="8470765" cy="589584"/>
              </a:xfrm>
              <a:blipFill>
                <a:blip r:embed="rId7"/>
                <a:stretch>
                  <a:fillRect l="-1152" t="-2062" b="-121649"/>
                </a:stretch>
              </a:blipFill>
            </p:spPr>
            <p:txBody>
              <a:bodyPr/>
              <a:lstStyle/>
              <a:p>
                <a:r>
                  <a:rPr lang="zh-CN" altLang="en-US">
                    <a:noFill/>
                  </a:rPr>
                  <a:t> </a:t>
                </a:r>
              </a:p>
            </p:txBody>
          </p:sp>
        </mc:Fallback>
      </mc:AlternateContent>
      <p:grpSp>
        <p:nvGrpSpPr>
          <p:cNvPr id="46" name="组合 45"/>
          <p:cNvGrpSpPr/>
          <p:nvPr/>
        </p:nvGrpSpPr>
        <p:grpSpPr>
          <a:xfrm>
            <a:off x="3890485" y="2961489"/>
            <a:ext cx="3929351" cy="3544058"/>
            <a:chOff x="4030664" y="1795463"/>
            <a:chExt cx="3717925" cy="4624986"/>
          </a:xfrm>
        </p:grpSpPr>
        <p:sp>
          <p:nvSpPr>
            <p:cNvPr id="49"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a:t>
              </a:r>
              <a:r>
                <a:rPr lang="en-US" altLang="zh-CN" sz="1400" dirty="0" smtClean="0">
                  <a:solidFill>
                    <a:srgbClr val="454545"/>
                  </a:solidFill>
                </a:rPr>
                <a:t>1)*sign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5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4"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1"/>
            </p:custDataLst>
          </p:nvPr>
        </p:nvSpPr>
        <p:spPr>
          <a:xfrm>
            <a:off x="1079994" y="3089859"/>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grpSp>
        <p:nvGrpSpPr>
          <p:cNvPr id="66" name="组合 65"/>
          <p:cNvGrpSpPr/>
          <p:nvPr/>
        </p:nvGrpSpPr>
        <p:grpSpPr>
          <a:xfrm>
            <a:off x="8739393" y="200982"/>
            <a:ext cx="2929104" cy="6516093"/>
            <a:chOff x="8782936" y="114707"/>
            <a:chExt cx="2929104" cy="6516093"/>
          </a:xfrm>
        </p:grpSpPr>
        <p:sp>
          <p:nvSpPr>
            <p:cNvPr id="39" name="任意多边形 38"/>
            <p:cNvSpPr/>
            <p:nvPr/>
          </p:nvSpPr>
          <p:spPr>
            <a:xfrm flipV="1">
              <a:off x="10051056" y="2293257"/>
              <a:ext cx="1660984" cy="2838110"/>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8782938" y="11470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p:nvPr/>
          </p:nvCxnSpPr>
          <p:spPr>
            <a:xfrm>
              <a:off x="9987904" y="38891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82938" y="700058"/>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1=&gt;sum</a:t>
              </a:r>
            </a:p>
          </p:txBody>
        </p:sp>
        <p:cxnSp>
          <p:nvCxnSpPr>
            <p:cNvPr id="22" name="直接箭头连接符 21"/>
            <p:cNvCxnSpPr/>
            <p:nvPr/>
          </p:nvCxnSpPr>
          <p:spPr>
            <a:xfrm>
              <a:off x="9987904" y="86680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82936" y="186268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1=&gt;sign</a:t>
              </a:r>
              <a:endParaRPr lang="zh-CN" altLang="en-US" dirty="0"/>
            </a:p>
          </p:txBody>
        </p:sp>
        <p:sp>
          <p:nvSpPr>
            <p:cNvPr id="31" name="流程图: 可选过程 30"/>
            <p:cNvSpPr/>
            <p:nvPr/>
          </p:nvSpPr>
          <p:spPr>
            <a:xfrm>
              <a:off x="8810425" y="6230993"/>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27" name="流程图: 数据 26"/>
            <p:cNvSpPr/>
            <p:nvPr/>
          </p:nvSpPr>
          <p:spPr>
            <a:xfrm>
              <a:off x="8792232" y="5575702"/>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smtClean="0">
                  <a:solidFill>
                    <a:schemeClr val="bg1"/>
                  </a:solidFill>
                </a:rPr>
                <a:t>sum</a:t>
              </a:r>
              <a:endParaRPr lang="zh-CN" altLang="en-US" baseline="-25000" dirty="0">
                <a:solidFill>
                  <a:schemeClr val="bg1"/>
                </a:solidFill>
              </a:endParaRPr>
            </a:p>
          </p:txBody>
        </p:sp>
        <p:cxnSp>
          <p:nvCxnSpPr>
            <p:cNvPr id="32" name="直接箭头连接符 31"/>
            <p:cNvCxnSpPr/>
            <p:nvPr/>
          </p:nvCxnSpPr>
          <p:spPr>
            <a:xfrm>
              <a:off x="10021306" y="148705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32863" y="203568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810425" y="4884166"/>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deno</a:t>
              </a:r>
              <a:r>
                <a:rPr lang="en-US" altLang="zh-CN" dirty="0" smtClean="0"/>
                <a:t>&gt;100</a:t>
              </a:r>
              <a:endParaRPr lang="zh-CN" altLang="en-US" dirty="0"/>
            </a:p>
          </p:txBody>
        </p:sp>
        <p:cxnSp>
          <p:nvCxnSpPr>
            <p:cNvPr id="35" name="直接箭头连接符 34"/>
            <p:cNvCxnSpPr/>
            <p:nvPr/>
          </p:nvCxnSpPr>
          <p:spPr>
            <a:xfrm>
              <a:off x="10032863" y="2643588"/>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34724" y="5264693"/>
              <a:ext cx="409357" cy="369332"/>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5" name="文本框 44"/>
            <p:cNvSpPr txBox="1"/>
            <p:nvPr/>
          </p:nvSpPr>
          <p:spPr>
            <a:xfrm>
              <a:off x="11219998" y="4785454"/>
              <a:ext cx="492042"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6" name="流程图: 过程 55"/>
            <p:cNvSpPr/>
            <p:nvPr/>
          </p:nvSpPr>
          <p:spPr>
            <a:xfrm>
              <a:off x="8782936" y="128439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en-US" altLang="zh-CN" dirty="0" smtClean="0"/>
                <a:t>=&gt;</a:t>
              </a:r>
              <a:r>
                <a:rPr lang="en-US" altLang="zh-CN" dirty="0" err="1" smtClean="0"/>
                <a:t>deno</a:t>
              </a:r>
              <a:endParaRPr lang="en-US" altLang="zh-CN" dirty="0" smtClean="0"/>
            </a:p>
          </p:txBody>
        </p:sp>
        <p:sp>
          <p:nvSpPr>
            <p:cNvPr id="57" name="流程图: 过程 56"/>
            <p:cNvSpPr/>
            <p:nvPr/>
          </p:nvSpPr>
          <p:spPr>
            <a:xfrm>
              <a:off x="8792232" y="2428781"/>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(-1)*sign=&gt;sign</a:t>
              </a:r>
              <a:endParaRPr lang="zh-CN" altLang="en-US" dirty="0"/>
            </a:p>
          </p:txBody>
        </p:sp>
        <p:sp>
          <p:nvSpPr>
            <p:cNvPr id="58" name="流程图: 过程 57"/>
            <p:cNvSpPr/>
            <p:nvPr/>
          </p:nvSpPr>
          <p:spPr>
            <a:xfrm>
              <a:off x="8792232" y="3050846"/>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r>
                <a:rPr lang="en-US" altLang="zh-CN" dirty="0" smtClean="0"/>
                <a:t>ign*(1/</a:t>
              </a:r>
              <a:r>
                <a:rPr lang="en-US" altLang="zh-CN" dirty="0" err="1" smtClean="0"/>
                <a:t>deno</a:t>
              </a:r>
              <a:r>
                <a:rPr lang="en-US" altLang="zh-CN" dirty="0" smtClean="0"/>
                <a:t>)=&gt;term</a:t>
              </a:r>
              <a:endParaRPr lang="zh-CN" altLang="en-US" dirty="0"/>
            </a:p>
          </p:txBody>
        </p:sp>
        <p:cxnSp>
          <p:nvCxnSpPr>
            <p:cNvPr id="59" name="直接箭头连接符 58"/>
            <p:cNvCxnSpPr/>
            <p:nvPr/>
          </p:nvCxnSpPr>
          <p:spPr>
            <a:xfrm>
              <a:off x="10051056" y="326475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810425" y="3672013"/>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sum+term</a:t>
              </a:r>
              <a:r>
                <a:rPr lang="en-US" altLang="zh-CN" dirty="0" smtClean="0"/>
                <a:t>=&gt;sum</a:t>
              </a:r>
              <a:endParaRPr lang="zh-CN" altLang="en-US" dirty="0"/>
            </a:p>
          </p:txBody>
        </p:sp>
        <p:cxnSp>
          <p:nvCxnSpPr>
            <p:cNvPr id="61" name="直接箭头连接符 60"/>
            <p:cNvCxnSpPr/>
            <p:nvPr/>
          </p:nvCxnSpPr>
          <p:spPr>
            <a:xfrm>
              <a:off x="10051056" y="3875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810425" y="428231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deno+1=&gt;</a:t>
              </a:r>
              <a:r>
                <a:rPr lang="en-US" altLang="zh-CN" dirty="0" err="1" smtClean="0"/>
                <a:t>deno</a:t>
              </a:r>
              <a:endParaRPr lang="zh-CN" altLang="en-US" dirty="0"/>
            </a:p>
          </p:txBody>
        </p:sp>
        <p:cxnSp>
          <p:nvCxnSpPr>
            <p:cNvPr id="63" name="直接箭头连接符 62"/>
            <p:cNvCxnSpPr/>
            <p:nvPr/>
          </p:nvCxnSpPr>
          <p:spPr>
            <a:xfrm>
              <a:off x="10051056" y="446131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032862" y="517494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0051056" y="582373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738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390141"/>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2.10】</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对</a:t>
            </a:r>
            <a:r>
              <a:rPr lang="zh-CN" altLang="en-US" sz="2400" dirty="0">
                <a:solidFill>
                  <a:schemeClr val="accent1"/>
                </a:solidFill>
              </a:rPr>
              <a:t>一个大于或等于</a:t>
            </a:r>
            <a:r>
              <a:rPr lang="en-US" altLang="zh-CN" sz="2400" dirty="0">
                <a:solidFill>
                  <a:schemeClr val="accent1"/>
                </a:solidFill>
              </a:rPr>
              <a:t>3</a:t>
            </a:r>
            <a:r>
              <a:rPr lang="zh-CN" altLang="en-US" sz="2400" dirty="0">
                <a:solidFill>
                  <a:schemeClr val="accent1"/>
                </a:solidFill>
              </a:rPr>
              <a:t>的正整数，判断它是不是一个素数。</a:t>
            </a:r>
          </a:p>
        </p:txBody>
      </p:sp>
      <p:grpSp>
        <p:nvGrpSpPr>
          <p:cNvPr id="14" name="组合 13"/>
          <p:cNvGrpSpPr/>
          <p:nvPr/>
        </p:nvGrpSpPr>
        <p:grpSpPr>
          <a:xfrm>
            <a:off x="1146295" y="2814004"/>
            <a:ext cx="3929351" cy="3544058"/>
            <a:chOff x="4030664" y="1795463"/>
            <a:chExt cx="3717925" cy="4624986"/>
          </a:xfrm>
        </p:grpSpPr>
        <mc:AlternateContent xmlns:mc="http://schemas.openxmlformats.org/markup-compatibility/2006" xmlns:a14="http://schemas.microsoft.com/office/drawing/2010/main">
          <mc:Choice Requires="a14">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i≤</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mc:Choice>
          <mc:Fallback xmlns="">
            <p:sp>
              <p:nvSpPr>
                <p:cNvPr id="16" name="MH_Text_1"/>
                <p:cNvSpPr>
                  <a:spLocks noRot="1" noChangeAspect="1" noMove="1" noResize="1" noEditPoints="1" noAdjustHandles="1" noChangeArrowheads="1" noChangeShapeType="1" noTextEdit="1"/>
                </p:cNvSpPr>
                <p:nvPr>
                  <p:custDataLst>
                    <p:tags r:id="rId7"/>
                  </p:custDataLst>
                </p:nvPr>
              </p:nvSpPr>
              <p:spPr>
                <a:xfrm>
                  <a:off x="4030664" y="1916113"/>
                  <a:ext cx="3717925" cy="4504336"/>
                </a:xfrm>
                <a:prstGeom prst="roundRect">
                  <a:avLst>
                    <a:gd name="adj" fmla="val 1429"/>
                  </a:avLst>
                </a:prstGeom>
                <a:blipFill>
                  <a:blip r:embed="rId8"/>
                  <a:stretch>
                    <a:fillRect/>
                  </a:stretch>
                </a:blipFill>
                <a:ln w="3175">
                  <a:solidFill>
                    <a:srgbClr val="D5D5D5"/>
                  </a:solidFill>
                  <a:prstDash val="solid"/>
                </a:ln>
              </p:spPr>
              <p:txBody>
                <a:bodyPr/>
                <a:lstStyle/>
                <a:p>
                  <a:r>
                    <a:rPr lang="zh-CN" altLang="en-US">
                      <a:noFill/>
                    </a:rPr>
                    <a:t> </a:t>
                  </a:r>
                </a:p>
              </p:txBody>
            </p:sp>
          </mc:Fallback>
        </mc:AlternateContent>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 name="组合 4"/>
          <p:cNvGrpSpPr/>
          <p:nvPr/>
        </p:nvGrpSpPr>
        <p:grpSpPr>
          <a:xfrm>
            <a:off x="5746735" y="758298"/>
            <a:ext cx="5966109" cy="5599764"/>
            <a:chOff x="5695950" y="621897"/>
            <a:chExt cx="5966109" cy="5599764"/>
          </a:xfrm>
        </p:grpSpPr>
        <p:sp>
          <p:nvSpPr>
            <p:cNvPr id="15" name="任意多边形 14"/>
            <p:cNvSpPr/>
            <p:nvPr/>
          </p:nvSpPr>
          <p:spPr>
            <a:xfrm flipV="1">
              <a:off x="10001075" y="2210314"/>
              <a:ext cx="1660984" cy="2448771"/>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流程图: 可选过程 16"/>
            <p:cNvSpPr/>
            <p:nvPr/>
          </p:nvSpPr>
          <p:spPr>
            <a:xfrm>
              <a:off x="8732957" y="62189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18" name="直接箭头连接符 17"/>
            <p:cNvCxnSpPr/>
            <p:nvPr/>
          </p:nvCxnSpPr>
          <p:spPr>
            <a:xfrm>
              <a:off x="9937923" y="89610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37923" y="137399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32955" y="236987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a:t>
              </a:r>
              <a:r>
                <a:rPr lang="en-US" altLang="zh-CN" dirty="0" err="1" smtClean="0"/>
                <a:t>i</a:t>
              </a:r>
              <a:r>
                <a:rPr lang="zh-CN" altLang="en-US" dirty="0" smtClean="0"/>
                <a:t>的余数</a:t>
              </a:r>
              <a:r>
                <a:rPr lang="en-US" altLang="zh-CN" dirty="0" smtClean="0"/>
                <a:t>=&gt;r</a:t>
              </a:r>
              <a:endParaRPr lang="zh-CN" altLang="en-US" dirty="0"/>
            </a:p>
          </p:txBody>
        </p:sp>
        <p:sp>
          <p:nvSpPr>
            <p:cNvPr id="25" name="流程图: 可选过程 24"/>
            <p:cNvSpPr/>
            <p:nvPr/>
          </p:nvSpPr>
          <p:spPr>
            <a:xfrm>
              <a:off x="8751148" y="5821854"/>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26" name="流程图: 数据 25"/>
            <p:cNvSpPr/>
            <p:nvPr/>
          </p:nvSpPr>
          <p:spPr>
            <a:xfrm>
              <a:off x="8732955" y="5166563"/>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smtClean="0">
                  <a:solidFill>
                    <a:schemeClr val="bg1"/>
                  </a:solidFill>
                </a:rPr>
                <a:t>输出</a:t>
              </a:r>
              <a:r>
                <a:rPr lang="en-US" altLang="zh-CN" dirty="0" smtClean="0">
                  <a:solidFill>
                    <a:schemeClr val="bg1"/>
                  </a:solidFill>
                </a:rPr>
                <a:t>n</a:t>
              </a:r>
              <a:r>
                <a:rPr lang="zh-CN" altLang="en-US" dirty="0" smtClean="0">
                  <a:solidFill>
                    <a:schemeClr val="bg1"/>
                  </a:solidFill>
                </a:rPr>
                <a:t>“是素数</a:t>
              </a:r>
              <a:r>
                <a:rPr lang="en-US" altLang="zh-CN" dirty="0" smtClean="0">
                  <a:solidFill>
                    <a:schemeClr val="bg1"/>
                  </a:solidFill>
                </a:rPr>
                <a:t>”</a:t>
              </a:r>
              <a:endParaRPr lang="zh-CN" altLang="en-US" baseline="-25000" dirty="0">
                <a:solidFill>
                  <a:schemeClr val="bg1"/>
                </a:solidFill>
              </a:endParaRPr>
            </a:p>
          </p:txBody>
        </p:sp>
        <p:cxnSp>
          <p:nvCxnSpPr>
            <p:cNvPr id="27" name="直接箭头连接符 26"/>
            <p:cNvCxnSpPr/>
            <p:nvPr/>
          </p:nvCxnSpPr>
          <p:spPr>
            <a:xfrm>
              <a:off x="9971325" y="199424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982882" y="254287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流程图: 决策 28"/>
                <p:cNvSpPr/>
                <p:nvPr/>
              </p:nvSpPr>
              <p:spPr>
                <a:xfrm>
                  <a:off x="8724582" y="4429582"/>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a:t>
                  </a:r>
                  <a14:m>
                    <m:oMath xmlns:m="http://schemas.openxmlformats.org/officeDocument/2006/math">
                      <m:rad>
                        <m:radPr>
                          <m:degHide m:val="on"/>
                          <m:ctrlPr>
                            <a:rPr lang="zh-CN" altLang="zh-CN" i="1" smtClean="0">
                              <a:solidFill>
                                <a:schemeClr val="bg1"/>
                              </a:solidFill>
                              <a:latin typeface="Cambria Math" panose="02040503050406030204" pitchFamily="18" charset="0"/>
                            </a:rPr>
                          </m:ctrlPr>
                        </m:radPr>
                        <m:deg/>
                        <m:e>
                          <m:r>
                            <a:rPr lang="en-US" altLang="zh-CN">
                              <a:solidFill>
                                <a:schemeClr val="bg1"/>
                              </a:solidFill>
                              <a:latin typeface="Cambria Math" panose="02040503050406030204" pitchFamily="18" charset="0"/>
                            </a:rPr>
                            <m:t>𝑛</m:t>
                          </m:r>
                        </m:e>
                      </m:rad>
                    </m:oMath>
                  </a14:m>
                  <a:endParaRPr lang="zh-CN" altLang="en-US" dirty="0"/>
                </a:p>
              </p:txBody>
            </p:sp>
          </mc:Choice>
          <mc:Fallback xmlns="">
            <p:sp>
              <p:nvSpPr>
                <p:cNvPr id="29" name="流程图: 决策 28"/>
                <p:cNvSpPr>
                  <a:spLocks noRot="1" noChangeAspect="1" noMove="1" noResize="1" noEditPoints="1" noAdjustHandles="1" noChangeArrowheads="1" noChangeShapeType="1" noTextEdit="1"/>
                </p:cNvSpPr>
                <p:nvPr/>
              </p:nvSpPr>
              <p:spPr>
                <a:xfrm>
                  <a:off x="8724582" y="4429582"/>
                  <a:ext cx="2444875" cy="494404"/>
                </a:xfrm>
                <a:prstGeom prst="flowChartDecision">
                  <a:avLst/>
                </a:prstGeom>
                <a:blipFill>
                  <a:blip r:embed="rId9"/>
                  <a:stretch>
                    <a:fillRect b="-4706"/>
                  </a:stretch>
                </a:blipFill>
              </p:spPr>
              <p:txBody>
                <a:bodyPr/>
                <a:lstStyle/>
                <a:p>
                  <a:r>
                    <a:rPr lang="zh-CN" altLang="en-US">
                      <a:noFill/>
                    </a:rPr>
                    <a:t> </a:t>
                  </a:r>
                </a:p>
              </p:txBody>
            </p:sp>
          </mc:Fallback>
        </mc:AlternateContent>
        <p:sp>
          <p:nvSpPr>
            <p:cNvPr id="31" name="文本框 30"/>
            <p:cNvSpPr txBox="1"/>
            <p:nvPr/>
          </p:nvSpPr>
          <p:spPr>
            <a:xfrm>
              <a:off x="10075461" y="4833921"/>
              <a:ext cx="409357" cy="369332"/>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32" name="文本框 31"/>
            <p:cNvSpPr txBox="1"/>
            <p:nvPr/>
          </p:nvSpPr>
          <p:spPr>
            <a:xfrm>
              <a:off x="11170017" y="4336887"/>
              <a:ext cx="492042"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33" name="流程图: 过程 32"/>
            <p:cNvSpPr/>
            <p:nvPr/>
          </p:nvSpPr>
          <p:spPr>
            <a:xfrm>
              <a:off x="8732955" y="179158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en-US" altLang="zh-CN" dirty="0" smtClean="0"/>
                <a:t>=&gt;</a:t>
              </a:r>
              <a:r>
                <a:rPr lang="en-US" altLang="zh-CN" dirty="0" err="1" smtClean="0"/>
                <a:t>i</a:t>
              </a:r>
              <a:endParaRPr lang="en-US" altLang="zh-CN" dirty="0" smtClean="0"/>
            </a:p>
          </p:txBody>
        </p:sp>
        <p:cxnSp>
          <p:nvCxnSpPr>
            <p:cNvPr id="36" name="直接箭头连接符 35"/>
            <p:cNvCxnSpPr/>
            <p:nvPr/>
          </p:nvCxnSpPr>
          <p:spPr>
            <a:xfrm>
              <a:off x="9973586" y="333773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32955" y="3744989"/>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40" name="直接箭头连接符 39"/>
            <p:cNvCxnSpPr/>
            <p:nvPr/>
          </p:nvCxnSpPr>
          <p:spPr>
            <a:xfrm>
              <a:off x="9965213" y="400673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973585" y="476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991779" y="5414596"/>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06389" y="1190686"/>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a:solidFill>
                    <a:schemeClr val="bg1"/>
                  </a:solidFill>
                </a:rPr>
                <a:t>n</a:t>
              </a:r>
              <a:endParaRPr lang="zh-CN" altLang="en-US" baseline="-25000" dirty="0">
                <a:solidFill>
                  <a:schemeClr val="bg1"/>
                </a:solidFill>
              </a:endParaRPr>
            </a:p>
          </p:txBody>
        </p:sp>
        <p:sp>
          <p:nvSpPr>
            <p:cNvPr id="44" name="流程图: 决策 43"/>
            <p:cNvSpPr/>
            <p:nvPr/>
          </p:nvSpPr>
          <p:spPr>
            <a:xfrm>
              <a:off x="8746699" y="298112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r=0</a:t>
              </a:r>
              <a:endParaRPr lang="zh-CN" altLang="en-US" dirty="0"/>
            </a:p>
          </p:txBody>
        </p:sp>
        <p:sp>
          <p:nvSpPr>
            <p:cNvPr id="45" name="任意多边形 44"/>
            <p:cNvSpPr/>
            <p:nvPr/>
          </p:nvSpPr>
          <p:spPr>
            <a:xfrm>
              <a:off x="7053943" y="3232703"/>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6" name="流程图: 数据 45"/>
            <p:cNvSpPr/>
            <p:nvPr/>
          </p:nvSpPr>
          <p:spPr>
            <a:xfrm>
              <a:off x="5695950" y="4015577"/>
              <a:ext cx="2770049"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smtClean="0">
                  <a:solidFill>
                    <a:schemeClr val="bg1"/>
                  </a:solidFill>
                </a:rPr>
                <a:t>输出</a:t>
              </a:r>
              <a:r>
                <a:rPr lang="en-US" altLang="zh-CN" dirty="0" smtClean="0">
                  <a:solidFill>
                    <a:schemeClr val="bg1"/>
                  </a:solidFill>
                </a:rPr>
                <a:t>n</a:t>
              </a:r>
              <a:r>
                <a:rPr lang="zh-CN" altLang="en-US" dirty="0" smtClean="0">
                  <a:solidFill>
                    <a:schemeClr val="bg1"/>
                  </a:solidFill>
                </a:rPr>
                <a:t>“不是素数</a:t>
              </a:r>
              <a:r>
                <a:rPr lang="en-US" altLang="zh-CN" dirty="0" smtClean="0">
                  <a:solidFill>
                    <a:schemeClr val="bg1"/>
                  </a:solidFill>
                </a:rPr>
                <a:t>”</a:t>
              </a:r>
              <a:endParaRPr lang="zh-CN" altLang="en-US" baseline="-25000" dirty="0">
                <a:solidFill>
                  <a:schemeClr val="bg1"/>
                </a:solidFill>
              </a:endParaRPr>
            </a:p>
          </p:txBody>
        </p:sp>
        <p:sp>
          <p:nvSpPr>
            <p:cNvPr id="47" name="任意多边形 46"/>
            <p:cNvSpPr/>
            <p:nvPr/>
          </p:nvSpPr>
          <p:spPr>
            <a:xfrm flipV="1">
              <a:off x="7017198" y="4429582"/>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spTree>
    <p:extLst>
      <p:ext uri="{BB962C8B-B14F-4D97-AF65-F5344CB8AC3E}">
        <p14:creationId xmlns:p14="http://schemas.microsoft.com/office/powerpoint/2010/main" val="385606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传统流程图的弊端</a:t>
            </a:r>
            <a:endParaRPr lang="zh-CN" altLang="en-US" dirty="0"/>
          </a:p>
        </p:txBody>
      </p:sp>
      <p:sp>
        <p:nvSpPr>
          <p:cNvPr id="3" name="内容占位符 2"/>
          <p:cNvSpPr>
            <a:spLocks noGrp="1"/>
          </p:cNvSpPr>
          <p:nvPr>
            <p:ph idx="1"/>
          </p:nvPr>
        </p:nvSpPr>
        <p:spPr>
          <a:xfrm>
            <a:off x="5704115" y="2026671"/>
            <a:ext cx="5649685"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p>
        </p:txBody>
      </p:sp>
      <p:pic>
        <p:nvPicPr>
          <p:cNvPr id="4" name="图片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0" y="2416402"/>
            <a:ext cx="4629452" cy="2024969"/>
          </a:xfrm>
          <a:prstGeom prst="rect">
            <a:avLst/>
          </a:prstGeom>
        </p:spPr>
      </p:pic>
    </p:spTree>
    <p:extLst>
      <p:ext uri="{BB962C8B-B14F-4D97-AF65-F5344CB8AC3E}">
        <p14:creationId xmlns:p14="http://schemas.microsoft.com/office/powerpoint/2010/main" val="2952508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38699" y="1968500"/>
            <a:ext cx="1863680" cy="2781612"/>
          </a:xfrm>
          <a:prstGeom prst="ellipse">
            <a:avLst/>
          </a:prstGeom>
          <a:blipFill dpi="0" rotWithShape="1">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1"/>
            </p:custDataLst>
          </p:nvPr>
        </p:nvSpPr>
        <p:spPr>
          <a:xfrm>
            <a:off x="6027898" y="1968500"/>
            <a:ext cx="4050822" cy="3269065"/>
          </a:xfrm>
          <a:prstGeom prst="rect">
            <a:avLst/>
          </a:prstGeom>
          <a:noFill/>
        </p:spPr>
        <p:txBody>
          <a:bodyPr>
            <a:normAutofit/>
          </a:bodyPr>
          <a:lstStyle/>
          <a:p>
            <a:pPr>
              <a:lnSpc>
                <a:spcPct val="150000"/>
              </a:lnSpc>
              <a:spcAft>
                <a:spcPts val="600"/>
              </a:spcAft>
              <a:defRPr/>
            </a:pPr>
            <a:r>
              <a:rPr lang="zh-CN" altLang="en-US" dirty="0" smtClean="0">
                <a:solidFill>
                  <a:schemeClr val="accent1"/>
                </a:solidFill>
              </a:rPr>
              <a:t>数据结构</a:t>
            </a:r>
            <a:endParaRPr lang="en-US" altLang="zh-CN" dirty="0" smtClean="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r>
              <a:rPr lang="zh-CN" altLang="en-US" dirty="0" smtClean="0"/>
              <a:t>。</a:t>
            </a:r>
            <a:endParaRPr lang="en-US" altLang="zh-CN" dirty="0" smtClean="0"/>
          </a:p>
          <a:p>
            <a:pPr>
              <a:lnSpc>
                <a:spcPct val="150000"/>
              </a:lnSpc>
              <a:spcAft>
                <a:spcPts val="600"/>
              </a:spcAft>
              <a:defRPr/>
            </a:pPr>
            <a:r>
              <a:rPr lang="zh-CN" altLang="en-US" dirty="0" smtClean="0">
                <a:solidFill>
                  <a:schemeClr val="accent1"/>
                </a:solidFill>
              </a:rPr>
              <a:t>算法</a:t>
            </a:r>
            <a:endParaRPr lang="en-US" altLang="zh-CN" dirty="0" smtClean="0">
              <a:solidFill>
                <a:schemeClr val="accent1"/>
              </a:solidFill>
            </a:endParaRPr>
          </a:p>
          <a:p>
            <a:pPr>
              <a:lnSpc>
                <a:spcPct val="150000"/>
              </a:lnSpc>
              <a:spcAft>
                <a:spcPts val="600"/>
              </a:spcAft>
              <a:defRPr/>
            </a:pPr>
            <a:r>
              <a:rPr lang="zh-CN" altLang="en-US" dirty="0"/>
              <a:t>对操作的描述。即要求计算机进行操作</a:t>
            </a:r>
            <a:r>
              <a:rPr lang="zh-CN" altLang="en-US"/>
              <a:t>的</a:t>
            </a:r>
            <a:r>
              <a:rPr lang="zh-CN" altLang="en-US" smtClean="0"/>
              <a:t>步骤</a:t>
            </a:r>
            <a:r>
              <a:rPr lang="zh-CN" altLang="en-US"/>
              <a:t>。</a:t>
            </a:r>
            <a:endParaRPr lang="zh-CN" altLang="en-US" dirty="0"/>
          </a:p>
        </p:txBody>
      </p:sp>
      <p:sp>
        <p:nvSpPr>
          <p:cNvPr id="26" name="MH_SubTitle_1"/>
          <p:cNvSpPr txBox="1"/>
          <p:nvPr>
            <p:custDataLst>
              <p:tags r:id="rId2"/>
            </p:custDataLst>
          </p:nvPr>
        </p:nvSpPr>
        <p:spPr>
          <a:xfrm>
            <a:off x="5956778" y="1186851"/>
            <a:ext cx="4314981" cy="635000"/>
          </a:xfrm>
          <a:prstGeom prst="rect">
            <a:avLst/>
          </a:prstGeom>
          <a:noFill/>
        </p:spPr>
        <p:txBody>
          <a:bodyPr anchor="ctr">
            <a:noAutofit/>
          </a:bodyPr>
          <a:lstStyle/>
          <a:p>
            <a:pPr>
              <a:lnSpc>
                <a:spcPct val="120000"/>
              </a:lnSpc>
              <a:spcBef>
                <a:spcPts val="1200"/>
              </a:spcBef>
              <a:spcAft>
                <a:spcPts val="600"/>
              </a:spcAft>
              <a:defRPr/>
            </a:pPr>
            <a:r>
              <a:rPr lang="zh-CN" altLang="en-US" sz="3200" dirty="0">
                <a:latin typeface="微软雅黑" panose="020B0503020204020204" pitchFamily="34" charset="-122"/>
                <a:ea typeface="微软雅黑" panose="020B0503020204020204" pitchFamily="34" charset="-122"/>
              </a:rPr>
              <a:t>算法</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数据结构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915728" y="4868233"/>
            <a:ext cx="1509623" cy="369332"/>
          </a:xfrm>
          <a:prstGeom prst="rect">
            <a:avLst/>
          </a:prstGeom>
          <a:noFill/>
        </p:spPr>
        <p:txBody>
          <a:bodyPr wrap="square" rtlCol="0">
            <a:spAutoFit/>
          </a:bodyPr>
          <a:lstStyle/>
          <a:p>
            <a:pPr algn="ctr"/>
            <a:r>
              <a:rPr lang="zh-CN" altLang="en-US" dirty="0" smtClean="0"/>
              <a:t>沃思</a:t>
            </a:r>
            <a:endParaRPr lang="zh-CN" altLang="en-US" dirty="0"/>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种基本结构</a:t>
            </a:r>
            <a:endParaRPr lang="zh-CN" altLang="en-US" dirty="0"/>
          </a:p>
        </p:txBody>
      </p:sp>
      <p:sp>
        <p:nvSpPr>
          <p:cNvPr id="6" name="Rectangle 4"/>
          <p:cNvSpPr>
            <a:spLocks noChangeArrowheads="1"/>
          </p:cNvSpPr>
          <p:nvPr/>
        </p:nvSpPr>
        <p:spPr bwMode="auto">
          <a:xfrm>
            <a:off x="2295072" y="25288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smtClean="0">
                <a:solidFill>
                  <a:schemeClr val="accent1"/>
                </a:solidFill>
                <a:latin typeface="+mn-ea"/>
                <a:ea typeface="+mn-ea"/>
              </a:rPr>
              <a:t>顺序结构</a:t>
            </a:r>
            <a:endParaRPr lang="zh-CN" altLang="en-US" sz="2400" b="1" dirty="0">
              <a:solidFill>
                <a:schemeClr val="accent1"/>
              </a:solidFill>
              <a:latin typeface="+mn-ea"/>
              <a:ea typeface="+mn-ea"/>
            </a:endParaRPr>
          </a:p>
        </p:txBody>
      </p:sp>
      <p:sp>
        <p:nvSpPr>
          <p:cNvPr id="14" name="Rectangle 5"/>
          <p:cNvSpPr>
            <a:spLocks noChangeArrowheads="1"/>
          </p:cNvSpPr>
          <p:nvPr/>
        </p:nvSpPr>
        <p:spPr bwMode="auto">
          <a:xfrm>
            <a:off x="48813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smtClean="0">
                <a:solidFill>
                  <a:schemeClr val="accent1"/>
                </a:solidFill>
                <a:latin typeface="+mn-ea"/>
              </a:rPr>
              <a:t>选择</a:t>
            </a:r>
            <a:r>
              <a:rPr kumimoji="1" lang="zh-CN" altLang="en-US" sz="2400" b="1" dirty="0">
                <a:solidFill>
                  <a:schemeClr val="accent1"/>
                </a:solidFill>
                <a:latin typeface="+mn-ea"/>
              </a:rPr>
              <a:t>结构</a:t>
            </a:r>
          </a:p>
        </p:txBody>
      </p:sp>
      <p:sp>
        <p:nvSpPr>
          <p:cNvPr id="26" name="AutoShape 6"/>
          <p:cNvSpPr>
            <a:spLocks noChangeArrowheads="1"/>
          </p:cNvSpPr>
          <p:nvPr/>
        </p:nvSpPr>
        <p:spPr bwMode="auto">
          <a:xfrm>
            <a:off x="9744414" y="2374900"/>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a:t>
            </a:r>
            <a:r>
              <a:rPr kumimoji="1" lang="zh-CN" altLang="en-US" sz="2400" b="1" dirty="0" smtClean="0">
                <a:solidFill>
                  <a:schemeClr val="accent1"/>
                </a:solidFill>
                <a:latin typeface="+mn-ea"/>
              </a:rPr>
              <a:t>结构</a:t>
            </a:r>
            <a:endParaRPr kumimoji="1" lang="zh-CN" altLang="en-US" sz="2400" b="1" dirty="0">
              <a:solidFill>
                <a:schemeClr val="accent1"/>
              </a:solidFill>
              <a:latin typeface="+mn-ea"/>
            </a:endParaRP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652426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三种基本结构的特点</a:t>
            </a:r>
            <a:endParaRPr lang="zh-CN" altLang="en-US" dirty="0"/>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120677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smtClean="0"/>
              <a:t>N-S</a:t>
            </a:r>
            <a:r>
              <a:rPr lang="zh-CN" altLang="en-US" dirty="0"/>
              <a:t>流程图表示算法</a:t>
            </a:r>
          </a:p>
        </p:txBody>
      </p:sp>
      <p:pic>
        <p:nvPicPr>
          <p:cNvPr id="4" name="图片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43683" y="1690688"/>
            <a:ext cx="7267652" cy="4792437"/>
          </a:xfrm>
          <a:prstGeom prst="rect">
            <a:avLst/>
          </a:prstGeom>
        </p:spPr>
      </p:pic>
    </p:spTree>
    <p:extLst>
      <p:ext uri="{BB962C8B-B14F-4D97-AF65-F5344CB8AC3E}">
        <p14:creationId xmlns:p14="http://schemas.microsoft.com/office/powerpoint/2010/main" val="54709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lstStyle/>
          <a:p>
            <a:r>
              <a:rPr lang="zh-CN" altLang="en-US" dirty="0" smtClean="0"/>
              <a:t>用伪代码表示算法</a:t>
            </a:r>
            <a:endParaRPr lang="zh-CN" altLang="en-US"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r>
              <a:rPr lang="zh-CN" altLang="en-US" sz="2400" dirty="0" smtClean="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01498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2.16】</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2940595" y="2427414"/>
            <a:ext cx="4114799" cy="3061270"/>
            <a:chOff x="4030664" y="1795463"/>
            <a:chExt cx="3717925" cy="4121151"/>
          </a:xfrm>
        </p:grpSpPr>
        <p:sp>
          <p:nvSpPr>
            <p:cNvPr id="11" name="MH_Text_1"/>
            <p:cNvSpPr>
              <a:spLocks noChangeAspect="1"/>
            </p:cNvSpPr>
            <p:nvPr>
              <p:custDataLst>
                <p:tags r:id="rId4"/>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12"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6"/>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7"/>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grpSp>
        <p:nvGrpSpPr>
          <p:cNvPr id="7" name="组合 6"/>
          <p:cNvGrpSpPr/>
          <p:nvPr/>
        </p:nvGrpSpPr>
        <p:grpSpPr>
          <a:xfrm>
            <a:off x="7521396" y="783771"/>
            <a:ext cx="4114799" cy="4704913"/>
            <a:chOff x="7731903" y="783771"/>
            <a:chExt cx="4114799" cy="4704913"/>
          </a:xfrm>
        </p:grpSpPr>
        <p:sp>
          <p:nvSpPr>
            <p:cNvPr id="32" name="MH_Text_1"/>
            <p:cNvSpPr>
              <a:spLocks noChangeAspect="1"/>
            </p:cNvSpPr>
            <p:nvPr>
              <p:custDataLst>
                <p:tags r:id="rId2"/>
              </p:custDataLst>
            </p:nvPr>
          </p:nvSpPr>
          <p:spPr>
            <a:xfrm>
              <a:off x="7731903" y="783771"/>
              <a:ext cx="4114799" cy="4704913"/>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3"/>
              </p:custDataLst>
            </p:nvPr>
          </p:nvSpPr>
          <p:spPr>
            <a:xfrm>
              <a:off x="7906520" y="927993"/>
              <a:ext cx="3799697" cy="3498864"/>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smtClean="0">
                  <a:solidFill>
                    <a:schemeClr val="bg1"/>
                  </a:solidFill>
                </a:rPr>
                <a:t>begin	(</a:t>
              </a:r>
              <a:r>
                <a:rPr lang="zh-CN" altLang="en-US" sz="1400" dirty="0" smtClean="0">
                  <a:solidFill>
                    <a:schemeClr val="bg1"/>
                  </a:solidFill>
                </a:rPr>
                <a:t>算法开始</a:t>
              </a:r>
              <a:r>
                <a:rPr lang="en-US" altLang="zh-CN" sz="1400" dirty="0" smtClean="0">
                  <a:solidFill>
                    <a:schemeClr val="bg1"/>
                  </a:solidFill>
                </a:rPr>
                <a:t>)</a:t>
              </a:r>
            </a:p>
            <a:p>
              <a:pPr algn="just">
                <a:spcBef>
                  <a:spcPts val="600"/>
                </a:spcBef>
                <a:spcAft>
                  <a:spcPts val="600"/>
                </a:spcAft>
                <a:defRPr/>
              </a:pPr>
              <a:r>
                <a:rPr lang="en-US" altLang="zh-CN" sz="1400" dirty="0" smtClean="0">
                  <a:solidFill>
                    <a:schemeClr val="bg1"/>
                  </a:solidFill>
                </a:rPr>
                <a:t>    1=&gt;p</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2=&gt;I</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while </a:t>
              </a:r>
              <a:r>
                <a:rPr lang="en-US" altLang="zh-CN" sz="1400" dirty="0" err="1" smtClean="0">
                  <a:solidFill>
                    <a:schemeClr val="bg1"/>
                  </a:solidFill>
                </a:rPr>
                <a:t>i</a:t>
              </a:r>
              <a:r>
                <a:rPr lang="zh-CN" altLang="en-US" sz="1400" dirty="0" smtClean="0">
                  <a:solidFill>
                    <a:schemeClr val="bg1"/>
                  </a:solidFill>
                </a:rPr>
                <a:t>≤</a:t>
              </a:r>
              <a:r>
                <a:rPr lang="en-US" altLang="zh-CN" sz="1400" dirty="0" smtClean="0">
                  <a:solidFill>
                    <a:schemeClr val="bg1"/>
                  </a:solidFill>
                </a:rPr>
                <a:t>5</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    p*</a:t>
              </a:r>
              <a:r>
                <a:rPr lang="en-US" altLang="zh-CN" sz="1400" dirty="0" err="1" smtClean="0">
                  <a:solidFill>
                    <a:schemeClr val="bg1"/>
                  </a:solidFill>
                </a:rPr>
                <a:t>i</a:t>
              </a:r>
              <a:r>
                <a:rPr lang="en-US" altLang="zh-CN" sz="1400" dirty="0" smtClean="0">
                  <a:solidFill>
                    <a:schemeClr val="bg1"/>
                  </a:solidFill>
                </a:rPr>
                <a:t>=&gt;p</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i+1=&gt;I</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print p</a:t>
              </a:r>
            </a:p>
            <a:p>
              <a:pPr algn="just">
                <a:spcBef>
                  <a:spcPts val="600"/>
                </a:spcBef>
                <a:spcAft>
                  <a:spcPts val="600"/>
                </a:spcAft>
                <a:defRPr/>
              </a:pPr>
              <a:r>
                <a:rPr lang="en-US" altLang="zh-CN" sz="1400" dirty="0" smtClean="0">
                  <a:solidFill>
                    <a:schemeClr val="bg1"/>
                  </a:solidFill>
                </a:rPr>
                <a:t>end	(</a:t>
              </a:r>
              <a:r>
                <a:rPr lang="zh-CN" altLang="en-US" sz="1400" dirty="0" smtClean="0">
                  <a:solidFill>
                    <a:schemeClr val="bg1"/>
                  </a:solidFill>
                </a:rPr>
                <a:t>算法结束</a:t>
              </a:r>
              <a:r>
                <a:rPr lang="en-US" altLang="zh-CN" sz="1400" dirty="0" smtClean="0">
                  <a:solidFill>
                    <a:schemeClr val="bg1"/>
                  </a:solidFill>
                </a:rPr>
                <a:t>)</a:t>
              </a:r>
              <a:endParaRPr lang="zh-CN" altLang="en-US" sz="1400" dirty="0">
                <a:solidFill>
                  <a:schemeClr val="bg1"/>
                </a:solidFill>
              </a:endParaRPr>
            </a:p>
          </p:txBody>
        </p:sp>
        <p:sp>
          <p:nvSpPr>
            <p:cNvPr id="5" name="文本框 4"/>
            <p:cNvSpPr txBox="1"/>
            <p:nvPr/>
          </p:nvSpPr>
          <p:spPr>
            <a:xfrm>
              <a:off x="10668000" y="4587407"/>
              <a:ext cx="1038217" cy="400110"/>
            </a:xfrm>
            <a:prstGeom prst="rect">
              <a:avLst/>
            </a:prstGeom>
            <a:noFill/>
          </p:spPr>
          <p:txBody>
            <a:bodyPr wrap="square" rtlCol="0">
              <a:spAutoFit/>
            </a:bodyPr>
            <a:lstStyle/>
            <a:p>
              <a:pPr algn="dist"/>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1624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53651" y="1545182"/>
                <a:ext cx="828675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2.17】</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53651" y="1545182"/>
                <a:ext cx="8286750" cy="589584"/>
              </a:xfrm>
              <a:blipFill>
                <a:blip r:embed="rId10"/>
                <a:stretch>
                  <a:fillRect l="-1103" b="-25773"/>
                </a:stretch>
              </a:blipFill>
            </p:spPr>
            <p:txBody>
              <a:bodyPr/>
              <a:lstStyle/>
              <a:p>
                <a:r>
                  <a:rPr lang="zh-CN" altLang="en-US">
                    <a:noFill/>
                  </a:rPr>
                  <a:t> </a:t>
                </a:r>
              </a:p>
            </p:txBody>
          </p:sp>
        </mc:Fallback>
      </mc:AlternateContent>
      <p:grpSp>
        <p:nvGrpSpPr>
          <p:cNvPr id="7" name="组合 6"/>
          <p:cNvGrpSpPr/>
          <p:nvPr/>
        </p:nvGrpSpPr>
        <p:grpSpPr>
          <a:xfrm>
            <a:off x="8434443" y="654122"/>
            <a:ext cx="3549470" cy="5584073"/>
            <a:chOff x="7731903" y="783771"/>
            <a:chExt cx="4114799" cy="4562972"/>
          </a:xfrm>
        </p:grpSpPr>
        <p:sp>
          <p:nvSpPr>
            <p:cNvPr id="32" name="MH_Text_1"/>
            <p:cNvSpPr>
              <a:spLocks noChangeAspect="1"/>
            </p:cNvSpPr>
            <p:nvPr>
              <p:custDataLst>
                <p:tags r:id="rId6"/>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7"/>
              </p:custDataLst>
            </p:nvPr>
          </p:nvSpPr>
          <p:spPr>
            <a:xfrm>
              <a:off x="7906521" y="927993"/>
              <a:ext cx="3799697" cy="3737033"/>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smtClean="0">
                  <a:solidFill>
                    <a:schemeClr val="bg1"/>
                  </a:solidFill>
                </a:rPr>
                <a:t>begin	(</a:t>
              </a:r>
              <a:r>
                <a:rPr lang="zh-CN" altLang="en-US" sz="1400" dirty="0" smtClean="0">
                  <a:solidFill>
                    <a:schemeClr val="bg1"/>
                  </a:solidFill>
                </a:rPr>
                <a:t>算法开始</a:t>
              </a:r>
              <a:r>
                <a:rPr lang="en-US" altLang="zh-CN" sz="1400" dirty="0" smtClean="0">
                  <a:solidFill>
                    <a:schemeClr val="bg1"/>
                  </a:solidFill>
                </a:rPr>
                <a:t>)</a:t>
              </a:r>
            </a:p>
            <a:p>
              <a:pPr algn="just">
                <a:spcBef>
                  <a:spcPts val="600"/>
                </a:spcBef>
                <a:spcAft>
                  <a:spcPts val="600"/>
                </a:spcAft>
                <a:defRPr/>
              </a:pPr>
              <a:r>
                <a:rPr lang="en-US" altLang="zh-CN" sz="1400" dirty="0" smtClean="0">
                  <a:solidFill>
                    <a:schemeClr val="bg1"/>
                  </a:solidFill>
                </a:rPr>
                <a:t>    1=&gt;sign</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1=&gt;sum</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2=&gt;</a:t>
              </a:r>
              <a:r>
                <a:rPr lang="en-US" altLang="zh-CN" sz="1400" dirty="0" err="1" smtClean="0">
                  <a:solidFill>
                    <a:schemeClr val="bg1"/>
                  </a:solidFill>
                </a:rPr>
                <a:t>deno</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while </a:t>
              </a:r>
              <a:r>
                <a:rPr lang="en-US" altLang="zh-CN" sz="1400" dirty="0" err="1" smtClean="0">
                  <a:solidFill>
                    <a:schemeClr val="bg1"/>
                  </a:solidFill>
                </a:rPr>
                <a:t>deno</a:t>
              </a:r>
              <a:r>
                <a:rPr lang="zh-CN" altLang="en-US" sz="1400" dirty="0" smtClean="0">
                  <a:solidFill>
                    <a:schemeClr val="bg1"/>
                  </a:solidFill>
                </a:rPr>
                <a:t>≤</a:t>
              </a:r>
              <a:r>
                <a:rPr lang="en-US" altLang="zh-CN" sz="1400" dirty="0" smtClean="0">
                  <a:solidFill>
                    <a:schemeClr val="bg1"/>
                  </a:solidFill>
                </a:rPr>
                <a:t>100</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    (-1)*sign=&gt;sign</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sign*(1/</a:t>
              </a:r>
              <a:r>
                <a:rPr lang="en-US" altLang="zh-CN" sz="1400" dirty="0" err="1" smtClean="0">
                  <a:solidFill>
                    <a:schemeClr val="bg1"/>
                  </a:solidFill>
                </a:rPr>
                <a:t>deno</a:t>
              </a:r>
              <a:r>
                <a:rPr lang="en-US" altLang="zh-CN" sz="1400" dirty="0" smtClean="0">
                  <a:solidFill>
                    <a:schemeClr val="bg1"/>
                  </a:solidFill>
                </a:rPr>
                <a:t>)=&gt;term</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r>
                <a:rPr lang="en-US" altLang="zh-CN" sz="1400" dirty="0" err="1" smtClean="0">
                  <a:solidFill>
                    <a:schemeClr val="bg1"/>
                  </a:solidFill>
                </a:rPr>
                <a:t>sum+term</a:t>
              </a:r>
              <a:r>
                <a:rPr lang="en-US" altLang="zh-CN" sz="1400" dirty="0" smtClean="0">
                  <a:solidFill>
                    <a:schemeClr val="bg1"/>
                  </a:solidFill>
                </a:rPr>
                <a:t>=&gt;sum</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deno+1=&gt;</a:t>
              </a:r>
              <a:r>
                <a:rPr lang="en-US" altLang="zh-CN" sz="1400" dirty="0" err="1" smtClean="0">
                  <a:solidFill>
                    <a:schemeClr val="bg1"/>
                  </a:solidFill>
                </a:rPr>
                <a:t>deno</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print sum</a:t>
              </a:r>
            </a:p>
            <a:p>
              <a:pPr algn="just">
                <a:spcBef>
                  <a:spcPts val="600"/>
                </a:spcBef>
                <a:spcAft>
                  <a:spcPts val="600"/>
                </a:spcAft>
                <a:defRPr/>
              </a:pPr>
              <a:r>
                <a:rPr lang="en-US" altLang="zh-CN" sz="1400" dirty="0" smtClean="0">
                  <a:solidFill>
                    <a:schemeClr val="bg1"/>
                  </a:solidFill>
                </a:rPr>
                <a:t>end	(</a:t>
              </a:r>
              <a:r>
                <a:rPr lang="zh-CN" altLang="en-US" sz="1400" dirty="0" smtClean="0">
                  <a:solidFill>
                    <a:schemeClr val="bg1"/>
                  </a:solidFill>
                </a:rPr>
                <a:t>算法结束</a:t>
              </a:r>
              <a:r>
                <a:rPr lang="en-US" altLang="zh-CN" sz="1400" dirty="0" smtClean="0">
                  <a:solidFill>
                    <a:schemeClr val="bg1"/>
                  </a:solidFill>
                </a:rPr>
                <a:t>)</a:t>
              </a:r>
              <a:endParaRPr lang="zh-CN" altLang="en-US" sz="1400" dirty="0">
                <a:solidFill>
                  <a:schemeClr val="bg1"/>
                </a:solidFill>
              </a:endParaRPr>
            </a:p>
          </p:txBody>
        </p:sp>
        <p:sp>
          <p:nvSpPr>
            <p:cNvPr id="5" name="文本框 4"/>
            <p:cNvSpPr txBox="1"/>
            <p:nvPr/>
          </p:nvSpPr>
          <p:spPr>
            <a:xfrm>
              <a:off x="10499114" y="4806967"/>
              <a:ext cx="1191715" cy="539776"/>
            </a:xfrm>
            <a:prstGeom prst="rect">
              <a:avLst/>
            </a:prstGeom>
            <a:noFill/>
          </p:spPr>
          <p:txBody>
            <a:bodyPr wrap="square" rtlCol="0">
              <a:spAutoFit/>
            </a:bodyPr>
            <a:lstStyle/>
            <a:p>
              <a:pPr algn="dist"/>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100580" y="2568607"/>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a:t>
              </a:r>
              <a:r>
                <a:rPr lang="en-US" altLang="zh-CN" sz="1400" dirty="0" smtClean="0">
                  <a:solidFill>
                    <a:srgbClr val="454545"/>
                  </a:solidFill>
                </a:rPr>
                <a:t>)* 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0"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1713587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p:sp>
        <p:nvSpPr>
          <p:cNvPr id="4"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2.16</a:t>
            </a:r>
            <a:r>
              <a:rPr lang="zh-CN" altLang="en-US" sz="2400" dirty="0">
                <a:solidFill>
                  <a:schemeClr val="accent1"/>
                </a:solidFill>
              </a:rPr>
              <a:t>表示的算法（求</a:t>
            </a:r>
            <a:r>
              <a:rPr lang="en-US" altLang="zh-CN" sz="2400" dirty="0">
                <a:solidFill>
                  <a:schemeClr val="accent1"/>
                </a:solidFill>
              </a:rPr>
              <a:t>5!</a:t>
            </a:r>
            <a:r>
              <a:rPr lang="zh-CN" altLang="en-US" sz="2400" dirty="0">
                <a:solidFill>
                  <a:schemeClr val="accent1"/>
                </a:solidFill>
              </a:rPr>
              <a:t>）用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p:grpSp>
        <p:nvGrpSpPr>
          <p:cNvPr id="5" name="组合 4"/>
          <p:cNvGrpSpPr/>
          <p:nvPr/>
        </p:nvGrpSpPr>
        <p:grpSpPr>
          <a:xfrm>
            <a:off x="2940595" y="2427414"/>
            <a:ext cx="4114799" cy="3061270"/>
            <a:chOff x="4030664" y="1795463"/>
            <a:chExt cx="3717925" cy="4121151"/>
          </a:xfrm>
        </p:grpSpPr>
        <p:sp>
          <p:nvSpPr>
            <p:cNvPr id="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sp>
        <p:nvSpPr>
          <p:cNvPr id="11" name="圆角矩形 10"/>
          <p:cNvSpPr/>
          <p:nvPr/>
        </p:nvSpPr>
        <p:spPr>
          <a:xfrm>
            <a:off x="7962899" y="2183763"/>
            <a:ext cx="2867026"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smtClean="0"/>
              <a:t>int</a:t>
            </a:r>
            <a:r>
              <a:rPr lang="en-US" altLang="zh-CN" sz="1600" dirty="0" smtClean="0"/>
              <a:t> </a:t>
            </a:r>
            <a:r>
              <a:rPr lang="en-US" altLang="zh-CN" sz="1600" dirty="0"/>
              <a:t>main()</a:t>
            </a:r>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a:t>
            </a:r>
            <a:r>
              <a:rPr lang="en-US" altLang="zh-CN" sz="1600" dirty="0" err="1" smtClean="0"/>
              <a:t>i,p</a:t>
            </a:r>
            <a:r>
              <a:rPr lang="en-US" altLang="zh-CN" sz="1600" dirty="0" smtClean="0"/>
              <a:t>;</a:t>
            </a:r>
            <a:endParaRPr lang="en-US" altLang="zh-CN" sz="1600" dirty="0"/>
          </a:p>
          <a:p>
            <a:pPr defTabSz="361950"/>
            <a:r>
              <a:rPr lang="en-US" altLang="zh-CN" sz="1600" dirty="0" smtClean="0"/>
              <a:t>	p=1;</a:t>
            </a:r>
          </a:p>
          <a:p>
            <a:pPr defTabSz="361950"/>
            <a:r>
              <a:rPr lang="en-US" altLang="zh-CN" sz="1600" dirty="0"/>
              <a:t>	</a:t>
            </a:r>
            <a:r>
              <a:rPr lang="en-US" altLang="zh-CN" sz="1600" dirty="0" err="1" smtClean="0"/>
              <a:t>i</a:t>
            </a:r>
            <a:r>
              <a:rPr lang="en-US" altLang="zh-CN" sz="1600" dirty="0" smtClean="0"/>
              <a:t>=2;</a:t>
            </a:r>
          </a:p>
          <a:p>
            <a:pPr defTabSz="361950"/>
            <a:r>
              <a:rPr lang="en-US" altLang="zh-CN" sz="1600" dirty="0"/>
              <a:t>	</a:t>
            </a:r>
            <a:r>
              <a:rPr lang="en-US" altLang="zh-CN" sz="1600" dirty="0" smtClean="0"/>
              <a:t>while(</a:t>
            </a:r>
            <a:r>
              <a:rPr lang="en-US" altLang="zh-CN" sz="1600" dirty="0" err="1" smtClean="0"/>
              <a:t>i</a:t>
            </a:r>
            <a:r>
              <a:rPr lang="en-US" altLang="zh-CN" sz="1600" dirty="0"/>
              <a:t>&lt;=5</a:t>
            </a:r>
            <a:r>
              <a:rPr lang="en-US" altLang="zh-CN" sz="1600" dirty="0" smtClean="0"/>
              <a:t>)</a:t>
            </a:r>
          </a:p>
          <a:p>
            <a:pPr defTabSz="361950"/>
            <a:r>
              <a:rPr lang="en-US" altLang="zh-CN" sz="1600" dirty="0"/>
              <a:t>	</a:t>
            </a:r>
            <a:r>
              <a:rPr lang="en-US" altLang="zh-CN" sz="1600" dirty="0" smtClean="0"/>
              <a:t>	{</a:t>
            </a:r>
          </a:p>
          <a:p>
            <a:pPr defTabSz="361950"/>
            <a:r>
              <a:rPr lang="en-US" altLang="zh-CN" sz="1600" dirty="0"/>
              <a:t>	</a:t>
            </a:r>
            <a:r>
              <a:rPr lang="en-US" altLang="zh-CN" sz="1600" dirty="0" smtClean="0"/>
              <a:t>		p=p*</a:t>
            </a:r>
            <a:r>
              <a:rPr lang="en-US" altLang="zh-CN" sz="1600" dirty="0" err="1" smtClean="0"/>
              <a:t>i</a:t>
            </a:r>
            <a:r>
              <a:rPr lang="en-US" altLang="zh-CN" sz="1600" dirty="0" smtClean="0"/>
              <a:t>;</a:t>
            </a:r>
          </a:p>
          <a:p>
            <a:pPr defTabSz="361950"/>
            <a:r>
              <a:rPr lang="en-US" altLang="zh-CN" sz="1600" dirty="0"/>
              <a:t>	</a:t>
            </a:r>
            <a:r>
              <a:rPr lang="en-US" altLang="zh-CN" sz="1600" dirty="0" smtClean="0"/>
              <a:t>		</a:t>
            </a:r>
            <a:r>
              <a:rPr lang="en-US" altLang="zh-CN" sz="1600" dirty="0" err="1" smtClean="0"/>
              <a:t>i</a:t>
            </a:r>
            <a:r>
              <a:rPr lang="en-US" altLang="zh-CN" sz="1600" dirty="0" smtClean="0"/>
              <a:t>=i+1;</a:t>
            </a:r>
          </a:p>
          <a:p>
            <a:pPr defTabSz="361950"/>
            <a:r>
              <a:rPr lang="en-US" altLang="zh-CN" sz="1600" dirty="0"/>
              <a:t>	</a:t>
            </a:r>
            <a:r>
              <a:rPr lang="en-US" altLang="zh-CN" sz="1600" dirty="0" smtClean="0"/>
              <a:t>	}</a:t>
            </a:r>
          </a:p>
          <a:p>
            <a:pPr defTabSz="361950"/>
            <a:r>
              <a:rPr lang="en-US" altLang="zh-CN" sz="1600" dirty="0"/>
              <a:t>	</a:t>
            </a:r>
            <a:r>
              <a:rPr lang="en-US" altLang="zh-CN" sz="1600" dirty="0" err="1" smtClean="0"/>
              <a:t>printf</a:t>
            </a:r>
            <a:r>
              <a:rPr lang="en-US" altLang="zh-CN" sz="1600" dirty="0"/>
              <a:t>(″%d\</a:t>
            </a:r>
            <a:r>
              <a:rPr lang="en-US" altLang="zh-CN" sz="1600" dirty="0" err="1"/>
              <a:t>n</a:t>
            </a:r>
            <a:r>
              <a:rPr lang="en-US" altLang="zh-CN" sz="1600" dirty="0" err="1" smtClean="0"/>
              <a:t>″,p</a:t>
            </a:r>
            <a:r>
              <a:rPr lang="en-US" altLang="zh-CN" sz="1600" dirty="0" smtClean="0"/>
              <a:t>);</a:t>
            </a:r>
          </a:p>
          <a:p>
            <a:pPr defTabSz="361950"/>
            <a:r>
              <a:rPr lang="en-US" altLang="zh-CN" sz="1600" dirty="0"/>
              <a:t>	</a:t>
            </a:r>
            <a:r>
              <a:rPr lang="en-US" altLang="zh-CN" sz="1600" dirty="0" smtClean="0"/>
              <a:t>return </a:t>
            </a:r>
            <a:r>
              <a:rPr lang="en-US" altLang="zh-CN" sz="1600" dirty="0"/>
              <a:t>0;</a:t>
            </a:r>
          </a:p>
          <a:p>
            <a:r>
              <a:rPr lang="en-US" altLang="zh-CN" sz="1600" dirty="0" smtClean="0"/>
              <a:t>}</a:t>
            </a:r>
            <a:endParaRPr lang="en-US" altLang="zh-CN" sz="1600" dirty="0"/>
          </a:p>
        </p:txBody>
      </p:sp>
    </p:spTree>
    <p:extLst>
      <p:ext uri="{BB962C8B-B14F-4D97-AF65-F5344CB8AC3E}">
        <p14:creationId xmlns:p14="http://schemas.microsoft.com/office/powerpoint/2010/main" val="3618718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838200" y="1562211"/>
                <a:ext cx="1079182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2.17</a:t>
                </a:r>
                <a:r>
                  <a:rPr lang="zh-CN" altLang="en-US" sz="2400" dirty="0">
                    <a:solidFill>
                      <a:schemeClr val="accent1"/>
                    </a:solidFill>
                  </a:rPr>
                  <a:t>表示的算法求</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的值用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838200" y="1562211"/>
                <a:ext cx="10791825" cy="589584"/>
              </a:xfrm>
              <a:blipFill>
                <a:blip r:embed="rId7"/>
                <a:stretch>
                  <a:fillRect l="-904" r="-3672" b="-25773"/>
                </a:stretch>
              </a:blipFill>
            </p:spPr>
            <p:txBody>
              <a:bodyPr/>
              <a:lstStyle/>
              <a:p>
                <a:r>
                  <a:rPr lang="zh-CN" altLang="en-US">
                    <a:noFill/>
                  </a:rPr>
                  <a:t> </a:t>
                </a:r>
              </a:p>
            </p:txBody>
          </p:sp>
        </mc:Fallback>
      </mc:AlternateContent>
      <p:sp>
        <p:nvSpPr>
          <p:cNvPr id="11" name="圆角矩形 10"/>
          <p:cNvSpPr/>
          <p:nvPr/>
        </p:nvSpPr>
        <p:spPr>
          <a:xfrm>
            <a:off x="8387866" y="2474273"/>
            <a:ext cx="3619502" cy="38251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smtClean="0"/>
              <a:t>int</a:t>
            </a:r>
            <a:r>
              <a:rPr lang="en-US" altLang="zh-CN" sz="1600" dirty="0" smtClean="0"/>
              <a:t> </a:t>
            </a:r>
            <a:r>
              <a:rPr lang="en-US" altLang="zh-CN" sz="1600" dirty="0"/>
              <a:t>main()</a:t>
            </a:r>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sign=1;</a:t>
            </a:r>
            <a:endParaRPr lang="en-US" altLang="zh-CN" sz="1600" dirty="0"/>
          </a:p>
          <a:p>
            <a:pPr defTabSz="361950"/>
            <a:r>
              <a:rPr lang="en-US" altLang="zh-CN" sz="1600" dirty="0" smtClean="0"/>
              <a:t>	double </a:t>
            </a:r>
            <a:r>
              <a:rPr lang="en-US" altLang="zh-CN" sz="1600" dirty="0" err="1" smtClean="0"/>
              <a:t>deno</a:t>
            </a:r>
            <a:r>
              <a:rPr lang="en-US" altLang="zh-CN" sz="1600" dirty="0" smtClean="0"/>
              <a:t>=2.0,sum=1.0,term;</a:t>
            </a:r>
          </a:p>
          <a:p>
            <a:pPr defTabSz="361950"/>
            <a:r>
              <a:rPr lang="en-US" altLang="zh-CN" sz="1600" dirty="0"/>
              <a:t>	</a:t>
            </a:r>
            <a:r>
              <a:rPr lang="en-US" altLang="zh-CN" sz="1600" dirty="0" smtClean="0"/>
              <a:t>while(</a:t>
            </a:r>
            <a:r>
              <a:rPr lang="en-US" altLang="zh-CN" sz="1600" dirty="0" err="1" smtClean="0"/>
              <a:t>deno</a:t>
            </a:r>
            <a:r>
              <a:rPr lang="en-US" altLang="zh-CN" sz="1600" dirty="0" smtClean="0"/>
              <a:t>&lt;=100)</a:t>
            </a:r>
          </a:p>
          <a:p>
            <a:pPr defTabSz="361950"/>
            <a:r>
              <a:rPr lang="en-US" altLang="zh-CN" sz="1600" dirty="0"/>
              <a:t>	</a:t>
            </a:r>
            <a:r>
              <a:rPr lang="en-US" altLang="zh-CN" sz="1600" dirty="0" smtClean="0"/>
              <a:t>	{</a:t>
            </a:r>
          </a:p>
          <a:p>
            <a:pPr defTabSz="361950"/>
            <a:r>
              <a:rPr lang="en-US" altLang="zh-CN" sz="1600" dirty="0"/>
              <a:t>	</a:t>
            </a:r>
            <a:r>
              <a:rPr lang="en-US" altLang="zh-CN" sz="1600" dirty="0" smtClean="0"/>
              <a:t>		sign=-sign;</a:t>
            </a:r>
          </a:p>
          <a:p>
            <a:pPr defTabSz="361950"/>
            <a:r>
              <a:rPr lang="en-US" altLang="zh-CN" sz="1600" dirty="0"/>
              <a:t>	</a:t>
            </a:r>
            <a:r>
              <a:rPr lang="en-US" altLang="zh-CN" sz="1600" dirty="0" smtClean="0"/>
              <a:t>		term=sign/</a:t>
            </a:r>
            <a:r>
              <a:rPr lang="en-US" altLang="zh-CN" sz="1600" dirty="0" err="1" smtClean="0"/>
              <a:t>deno</a:t>
            </a:r>
            <a:r>
              <a:rPr lang="en-US" altLang="zh-CN" sz="1600" dirty="0" smtClean="0"/>
              <a:t>;</a:t>
            </a:r>
          </a:p>
          <a:p>
            <a:pPr defTabSz="361950"/>
            <a:r>
              <a:rPr lang="en-US" altLang="zh-CN" sz="1600" dirty="0"/>
              <a:t>	</a:t>
            </a:r>
            <a:r>
              <a:rPr lang="en-US" altLang="zh-CN" sz="1600" dirty="0" smtClean="0"/>
              <a:t>		sum=</a:t>
            </a:r>
            <a:r>
              <a:rPr lang="en-US" altLang="zh-CN" sz="1600" dirty="0" err="1" smtClean="0"/>
              <a:t>sum+term</a:t>
            </a:r>
            <a:r>
              <a:rPr lang="en-US" altLang="zh-CN" sz="1600" dirty="0" smtClean="0"/>
              <a:t>;</a:t>
            </a:r>
          </a:p>
          <a:p>
            <a:pPr defTabSz="361950"/>
            <a:r>
              <a:rPr lang="en-US" altLang="zh-CN" sz="1600" dirty="0"/>
              <a:t>	</a:t>
            </a:r>
            <a:r>
              <a:rPr lang="en-US" altLang="zh-CN" sz="1600" dirty="0" smtClean="0"/>
              <a:t>		</a:t>
            </a:r>
            <a:r>
              <a:rPr lang="en-US" altLang="zh-CN" sz="1600" dirty="0" err="1" smtClean="0"/>
              <a:t>deno</a:t>
            </a:r>
            <a:r>
              <a:rPr lang="en-US" altLang="zh-CN" sz="1600" dirty="0" smtClean="0"/>
              <a:t>=deno+1;</a:t>
            </a:r>
          </a:p>
          <a:p>
            <a:pPr defTabSz="361950"/>
            <a:r>
              <a:rPr lang="en-US" altLang="zh-CN" sz="1600" dirty="0"/>
              <a:t>	</a:t>
            </a:r>
            <a:r>
              <a:rPr lang="en-US" altLang="zh-CN" sz="1600" dirty="0" smtClean="0"/>
              <a:t>	}</a:t>
            </a:r>
          </a:p>
          <a:p>
            <a:pPr defTabSz="361950"/>
            <a:r>
              <a:rPr lang="en-US" altLang="zh-CN" sz="1600" dirty="0"/>
              <a:t>	</a:t>
            </a:r>
            <a:r>
              <a:rPr lang="en-US" altLang="zh-CN" sz="1600" dirty="0" err="1" smtClean="0"/>
              <a:t>printf</a:t>
            </a:r>
            <a:r>
              <a:rPr lang="en-US" altLang="zh-CN" sz="1600" dirty="0" smtClean="0"/>
              <a:t>(″%f\</a:t>
            </a:r>
            <a:r>
              <a:rPr lang="en-US" altLang="zh-CN" sz="1600" dirty="0" err="1" smtClean="0"/>
              <a:t>n″,sum</a:t>
            </a:r>
            <a:r>
              <a:rPr lang="en-US" altLang="zh-CN" sz="1600" dirty="0" smtClean="0"/>
              <a:t>);</a:t>
            </a:r>
          </a:p>
          <a:p>
            <a:pPr defTabSz="361950"/>
            <a:r>
              <a:rPr lang="en-US" altLang="zh-CN" sz="1600" dirty="0"/>
              <a:t>	</a:t>
            </a:r>
            <a:r>
              <a:rPr lang="en-US" altLang="zh-CN" sz="1600" dirty="0" smtClean="0"/>
              <a:t>return </a:t>
            </a:r>
            <a:r>
              <a:rPr lang="en-US" altLang="zh-CN" sz="1600" dirty="0"/>
              <a:t>0;</a:t>
            </a:r>
          </a:p>
          <a:p>
            <a:r>
              <a:rPr lang="en-US" altLang="zh-CN" sz="1600" dirty="0" smtClean="0"/>
              <a:t>}</a:t>
            </a:r>
            <a:endParaRPr lang="en-US" altLang="zh-CN" sz="1600" dirty="0"/>
          </a:p>
        </p:txBody>
      </p:sp>
      <p:grpSp>
        <p:nvGrpSpPr>
          <p:cNvPr id="12" name="组合 11"/>
          <p:cNvGrpSpPr/>
          <p:nvPr/>
        </p:nvGrpSpPr>
        <p:grpSpPr>
          <a:xfrm>
            <a:off x="4100580" y="2568607"/>
            <a:ext cx="3929351" cy="3544058"/>
            <a:chOff x="4030664" y="1795463"/>
            <a:chExt cx="3717925" cy="4624986"/>
          </a:xfrm>
        </p:grpSpPr>
        <p:sp>
          <p:nvSpPr>
            <p:cNvPr id="13"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a:t>
              </a:r>
              <a:r>
                <a:rPr lang="en-US" altLang="zh-CN" sz="1400" dirty="0" smtClean="0">
                  <a:solidFill>
                    <a:srgbClr val="454545"/>
                  </a:solidFill>
                </a:rPr>
                <a:t>)* 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4"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6"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7"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1057637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结构化程序设计方法</a:t>
            </a:r>
            <a:endParaRPr lang="zh-CN" altLang="en-US" dirty="0"/>
          </a:p>
        </p:txBody>
      </p:sp>
      <p:sp>
        <p:nvSpPr>
          <p:cNvPr id="4" name="MH_Other_1"/>
          <p:cNvSpPr>
            <a:spLocks noChangeArrowheads="1"/>
          </p:cNvSpPr>
          <p:nvPr>
            <p:custDataLst>
              <p:tags r:id="rId1"/>
            </p:custDataLst>
          </p:nvPr>
        </p:nvSpPr>
        <p:spPr bwMode="gray">
          <a:xfrm rot="19800000" flipV="1">
            <a:off x="6329364" y="3089276"/>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5" name="MH_Other_2"/>
          <p:cNvSpPr/>
          <p:nvPr>
            <p:custDataLst>
              <p:tags r:id="rId2"/>
            </p:custDataLst>
          </p:nvPr>
        </p:nvSpPr>
        <p:spPr>
          <a:xfrm>
            <a:off x="5286439" y="4106811"/>
            <a:ext cx="1607960" cy="301134"/>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4238553" y="4708482"/>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6927306" y="311574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6927851" y="2579688"/>
            <a:ext cx="549275" cy="550862"/>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3</a:t>
            </a:r>
            <a:endParaRPr lang="zh-CN" altLang="en-US" sz="3200" kern="0" dirty="0">
              <a:solidFill>
                <a:prstClr val="white"/>
              </a:solidFill>
              <a:latin typeface="Arial" pitchFamily="34" charset="0"/>
              <a:ea typeface="微软雅黑" pitchFamily="34" charset="-122"/>
            </a:endParaRPr>
          </a:p>
        </p:txBody>
      </p:sp>
      <p:sp>
        <p:nvSpPr>
          <p:cNvPr id="9" name="MH_Other_6"/>
          <p:cNvSpPr/>
          <p:nvPr>
            <p:custDataLst>
              <p:tags r:id="rId6"/>
            </p:custDataLst>
          </p:nvPr>
        </p:nvSpPr>
        <p:spPr>
          <a:xfrm>
            <a:off x="4689460" y="3135588"/>
            <a:ext cx="586218"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5030789" y="3070225"/>
            <a:ext cx="822325" cy="84138"/>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1" name="MH_Other_8"/>
          <p:cNvSpPr>
            <a:spLocks noChangeArrowheads="1"/>
          </p:cNvSpPr>
          <p:nvPr>
            <p:custDataLst>
              <p:tags r:id="rId8"/>
            </p:custDataLst>
          </p:nvPr>
        </p:nvSpPr>
        <p:spPr bwMode="gray">
          <a:xfrm rot="19800000" flipV="1">
            <a:off x="4681539" y="3929064"/>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2" name="MH_Other_9"/>
          <p:cNvSpPr>
            <a:spLocks noChangeArrowheads="1"/>
          </p:cNvSpPr>
          <p:nvPr>
            <p:custDataLst>
              <p:tags r:id="rId9"/>
            </p:custDataLst>
          </p:nvPr>
        </p:nvSpPr>
        <p:spPr bwMode="auto">
          <a:xfrm>
            <a:off x="4191000" y="395922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2</a:t>
            </a:r>
            <a:endParaRPr lang="zh-CN" altLang="en-US" sz="3200" kern="0" dirty="0">
              <a:solidFill>
                <a:prstClr val="white"/>
              </a:solidFill>
              <a:latin typeface="Arial" pitchFamily="34" charset="0"/>
              <a:ea typeface="微软雅黑" pitchFamily="34" charset="-122"/>
            </a:endParaRPr>
          </a:p>
        </p:txBody>
      </p:sp>
      <p:sp>
        <p:nvSpPr>
          <p:cNvPr id="13" name="MH_Other_10"/>
          <p:cNvSpPr>
            <a:spLocks noChangeArrowheads="1"/>
          </p:cNvSpPr>
          <p:nvPr>
            <p:custDataLst>
              <p:tags r:id="rId10"/>
            </p:custDataLst>
          </p:nvPr>
        </p:nvSpPr>
        <p:spPr bwMode="gray">
          <a:xfrm rot="1620000" flipH="1" flipV="1">
            <a:off x="6516689" y="3900489"/>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4" name="MH_Other_11"/>
          <p:cNvSpPr/>
          <p:nvPr>
            <p:custDataLst>
              <p:tags r:id="rId11"/>
            </p:custDataLst>
          </p:nvPr>
        </p:nvSpPr>
        <p:spPr>
          <a:xfrm>
            <a:off x="7267563" y="4657186"/>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7221538" y="390207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4</a:t>
            </a:r>
            <a:endParaRPr lang="zh-CN" altLang="en-US" sz="3200" kern="0" dirty="0">
              <a:solidFill>
                <a:prstClr val="white"/>
              </a:solidFill>
              <a:latin typeface="Arial" pitchFamily="34" charset="0"/>
              <a:ea typeface="微软雅黑" pitchFamily="34" charset="-122"/>
            </a:endParaRPr>
          </a:p>
        </p:txBody>
      </p:sp>
      <p:sp>
        <p:nvSpPr>
          <p:cNvPr id="16" name="MH_Other_13"/>
          <p:cNvSpPr>
            <a:spLocks noChangeArrowheads="1"/>
          </p:cNvSpPr>
          <p:nvPr>
            <p:custDataLst>
              <p:tags r:id="rId13"/>
            </p:custDataLst>
          </p:nvPr>
        </p:nvSpPr>
        <p:spPr bwMode="auto">
          <a:xfrm>
            <a:off x="4706938" y="2573339"/>
            <a:ext cx="550862"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1</a:t>
            </a:r>
            <a:endParaRPr lang="zh-CN" altLang="en-US" sz="3200" kern="0" dirty="0">
              <a:solidFill>
                <a:prstClr val="white"/>
              </a:solidFill>
              <a:latin typeface="Arial" pitchFamily="34" charset="0"/>
              <a:ea typeface="微软雅黑" pitchFamily="34" charset="-122"/>
            </a:endParaRPr>
          </a:p>
        </p:txBody>
      </p:sp>
      <p:sp>
        <p:nvSpPr>
          <p:cNvPr id="17" name="MH_Title_1"/>
          <p:cNvSpPr>
            <a:spLocks noChangeArrowheads="1"/>
          </p:cNvSpPr>
          <p:nvPr>
            <p:custDataLst>
              <p:tags r:id="rId14"/>
            </p:custDataLst>
          </p:nvPr>
        </p:nvSpPr>
        <p:spPr bwMode="auto">
          <a:xfrm>
            <a:off x="5397501" y="2792414"/>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headEnd/>
            <a:tailE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a:spLocks/>
          </p:cNvSpPr>
          <p:nvPr>
            <p:custDataLst>
              <p:tags r:id="rId15"/>
            </p:custDataLst>
          </p:nvPr>
        </p:nvSpPr>
        <p:spPr bwMode="auto">
          <a:xfrm>
            <a:off x="5556250" y="2830514"/>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19" name="MH_Other_15"/>
          <p:cNvSpPr>
            <a:spLocks/>
          </p:cNvSpPr>
          <p:nvPr>
            <p:custDataLst>
              <p:tags r:id="rId16"/>
            </p:custDataLst>
          </p:nvPr>
        </p:nvSpPr>
        <p:spPr bwMode="auto">
          <a:xfrm>
            <a:off x="7296151" y="3924300"/>
            <a:ext cx="606425" cy="28733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0" name="MH_Other_16"/>
          <p:cNvSpPr>
            <a:spLocks/>
          </p:cNvSpPr>
          <p:nvPr>
            <p:custDataLst>
              <p:tags r:id="rId17"/>
            </p:custDataLst>
          </p:nvPr>
        </p:nvSpPr>
        <p:spPr bwMode="auto">
          <a:xfrm>
            <a:off x="6983413" y="259873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1" name="MH_Other_17"/>
          <p:cNvSpPr>
            <a:spLocks/>
          </p:cNvSpPr>
          <p:nvPr>
            <p:custDataLst>
              <p:tags r:id="rId18"/>
            </p:custDataLst>
          </p:nvPr>
        </p:nvSpPr>
        <p:spPr bwMode="auto">
          <a:xfrm>
            <a:off x="4760913" y="259238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2" name="MH_Other_18"/>
          <p:cNvSpPr>
            <a:spLocks/>
          </p:cNvSpPr>
          <p:nvPr>
            <p:custDataLst>
              <p:tags r:id="rId19"/>
            </p:custDataLst>
          </p:nvPr>
        </p:nvSpPr>
        <p:spPr bwMode="auto">
          <a:xfrm>
            <a:off x="4244976" y="3981450"/>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3" name="MH_SubTitle_2"/>
          <p:cNvSpPr txBox="1">
            <a:spLocks noChangeArrowheads="1"/>
          </p:cNvSpPr>
          <p:nvPr>
            <p:custDataLst>
              <p:tags r:id="rId20"/>
            </p:custDataLst>
          </p:nvPr>
        </p:nvSpPr>
        <p:spPr bwMode="auto">
          <a:xfrm>
            <a:off x="7497763" y="2225675"/>
            <a:ext cx="239395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p>
        </p:txBody>
      </p:sp>
      <p:sp>
        <p:nvSpPr>
          <p:cNvPr id="24" name="MH_SubTitle_1"/>
          <p:cNvSpPr txBox="1">
            <a:spLocks noChangeArrowheads="1"/>
          </p:cNvSpPr>
          <p:nvPr>
            <p:custDataLst>
              <p:tags r:id="rId21"/>
            </p:custDataLst>
          </p:nvPr>
        </p:nvSpPr>
        <p:spPr bwMode="auto">
          <a:xfrm>
            <a:off x="2152651" y="2236789"/>
            <a:ext cx="25050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smtClean="0">
                <a:effectLst>
                  <a:outerShdw blurRad="75057" dist="38100" dir="5400000" sy="-20000" rotWithShape="0">
                    <a:prstClr val="black">
                      <a:alpha val="25000"/>
                    </a:prstClr>
                  </a:outerShdw>
                </a:effectLst>
                <a:latin typeface="+mn-lt"/>
                <a:ea typeface="+mn-ea"/>
              </a:rPr>
              <a:t>自顶向下</a:t>
            </a:r>
            <a:endParaRPr lang="zh-CN" altLang="en-US" sz="2000" dirty="0">
              <a:effectLst>
                <a:outerShdw blurRad="75057" dist="38100" dir="5400000" sy="-20000" rotWithShape="0">
                  <a:prstClr val="black">
                    <a:alpha val="25000"/>
                  </a:prstClr>
                </a:outerShdw>
              </a:effectLst>
              <a:latin typeface="+mn-lt"/>
              <a:ea typeface="+mn-ea"/>
            </a:endParaRPr>
          </a:p>
        </p:txBody>
      </p:sp>
      <p:sp>
        <p:nvSpPr>
          <p:cNvPr id="25" name="MH_SubTitle_4"/>
          <p:cNvSpPr txBox="1">
            <a:spLocks noChangeArrowheads="1"/>
          </p:cNvSpPr>
          <p:nvPr>
            <p:custDataLst>
              <p:tags r:id="rId22"/>
            </p:custDataLst>
          </p:nvPr>
        </p:nvSpPr>
        <p:spPr bwMode="auto">
          <a:xfrm>
            <a:off x="2152651" y="3744914"/>
            <a:ext cx="20478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p>
        </p:txBody>
      </p:sp>
      <p:sp>
        <p:nvSpPr>
          <p:cNvPr id="26" name="MH_SubTitle_3"/>
          <p:cNvSpPr txBox="1">
            <a:spLocks noChangeArrowheads="1"/>
          </p:cNvSpPr>
          <p:nvPr>
            <p:custDataLst>
              <p:tags r:id="rId23"/>
            </p:custDataLst>
          </p:nvPr>
        </p:nvSpPr>
        <p:spPr bwMode="auto">
          <a:xfrm>
            <a:off x="7989889" y="3667125"/>
            <a:ext cx="19018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p>
        </p:txBody>
      </p:sp>
    </p:spTree>
    <p:extLst>
      <p:ext uri="{BB962C8B-B14F-4D97-AF65-F5344CB8AC3E}">
        <p14:creationId xmlns:p14="http://schemas.microsoft.com/office/powerpoint/2010/main" val="964628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4858828" y="3262343"/>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2820839" y="3076875"/>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算法</a:t>
            </a:r>
            <a:endParaRPr lang="zh-CN" altLang="en-US" dirty="0"/>
          </a:p>
        </p:txBody>
      </p:sp>
      <p:sp>
        <p:nvSpPr>
          <p:cNvPr id="6" name="文本框 5"/>
          <p:cNvSpPr txBox="1"/>
          <p:nvPr/>
        </p:nvSpPr>
        <p:spPr>
          <a:xfrm>
            <a:off x="5302369" y="4627533"/>
            <a:ext cx="1017917" cy="400110"/>
          </a:xfrm>
          <a:prstGeom prst="rect">
            <a:avLst/>
          </a:prstGeom>
          <a:noFill/>
        </p:spPr>
        <p:txBody>
          <a:bodyPr wrap="square" rtlCol="0">
            <a:spAutoFit/>
          </a:bodyPr>
          <a:lstStyle/>
          <a:p>
            <a:pPr algn="ctr"/>
            <a:r>
              <a:rPr lang="zh-CN" altLang="en-US" sz="2000" b="1" dirty="0" smtClean="0">
                <a:solidFill>
                  <a:schemeClr val="bg1"/>
                </a:solidFill>
              </a:rPr>
              <a:t>程序员</a:t>
            </a:r>
            <a:endParaRPr lang="zh-CN" altLang="en-US" sz="2000" b="1" dirty="0">
              <a:solidFill>
                <a:schemeClr val="bg1"/>
              </a:solidFill>
            </a:endParaRPr>
          </a:p>
        </p:txBody>
      </p:sp>
      <p:sp>
        <p:nvSpPr>
          <p:cNvPr id="7" name="线形标注 1 6"/>
          <p:cNvSpPr/>
          <p:nvPr/>
        </p:nvSpPr>
        <p:spPr>
          <a:xfrm flipH="1">
            <a:off x="3058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数据结构</a:t>
            </a:r>
            <a:endParaRPr lang="zh-CN" altLang="en-US" dirty="0"/>
          </a:p>
        </p:txBody>
      </p:sp>
      <p:sp>
        <p:nvSpPr>
          <p:cNvPr id="8" name="线形标注 1 7"/>
          <p:cNvSpPr/>
          <p:nvPr/>
        </p:nvSpPr>
        <p:spPr>
          <a:xfrm>
            <a:off x="6941432" y="3048240"/>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语言工具</a:t>
            </a:r>
            <a:endParaRPr lang="zh-CN" altLang="en-US" dirty="0"/>
          </a:p>
        </p:txBody>
      </p:sp>
      <p:sp>
        <p:nvSpPr>
          <p:cNvPr id="9" name="线形标注 1 8"/>
          <p:cNvSpPr/>
          <p:nvPr/>
        </p:nvSpPr>
        <p:spPr>
          <a:xfrm>
            <a:off x="6763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程序设计方法</a:t>
            </a:r>
            <a:endParaRPr lang="zh-CN" altLang="en-US" dirty="0"/>
          </a:p>
        </p:txBody>
      </p:sp>
      <p:sp>
        <p:nvSpPr>
          <p:cNvPr id="10" name="椭圆 9"/>
          <p:cNvSpPr/>
          <p:nvPr/>
        </p:nvSpPr>
        <p:spPr>
          <a:xfrm>
            <a:off x="1595887" y="552091"/>
            <a:ext cx="8479766" cy="5883215"/>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81299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7954" y="1181908"/>
            <a:ext cx="1188485" cy="759035"/>
          </a:xfrm>
        </p:spPr>
        <p:txBody>
          <a:bodyPr/>
          <a:lstStyle/>
          <a:p>
            <a:pPr algn="dist"/>
            <a:r>
              <a:rPr lang="zh-CN" altLang="en-US" dirty="0" smtClean="0"/>
              <a:t>算法</a:t>
            </a:r>
            <a:endParaRPr lang="zh-CN" altLang="en-US" dirty="0"/>
          </a:p>
        </p:txBody>
      </p:sp>
      <p:sp>
        <p:nvSpPr>
          <p:cNvPr id="3" name="内容占位符 2"/>
          <p:cNvSpPr>
            <a:spLocks noGrp="1"/>
          </p:cNvSpPr>
          <p:nvPr>
            <p:ph idx="1"/>
          </p:nvPr>
        </p:nvSpPr>
        <p:spPr>
          <a:xfrm>
            <a:off x="6340413" y="1857524"/>
            <a:ext cx="3716026" cy="4351338"/>
          </a:xfrm>
        </p:spPr>
        <p:txBody>
          <a:bodyPr>
            <a:normAutofit/>
          </a:bodyPr>
          <a:lstStyle/>
          <a:p>
            <a:pPr marL="0" indent="0">
              <a:lnSpc>
                <a:spcPct val="150000"/>
              </a:lnSpc>
              <a:buNone/>
            </a:pPr>
            <a:r>
              <a:rPr lang="zh-CN" altLang="en-US" sz="2000" dirty="0">
                <a:latin typeface="+mn-ea"/>
                <a:ea typeface="+mn-ea"/>
              </a:rPr>
              <a:t>广义地说，为解决一个问题而采取的方法和步骤，就称为“算法”。</a:t>
            </a:r>
          </a:p>
          <a:p>
            <a:pPr marL="0" indent="0">
              <a:lnSpc>
                <a:spcPct val="150000"/>
              </a:lnSpc>
              <a:buNone/>
            </a:pPr>
            <a:r>
              <a:rPr lang="zh-CN" altLang="en-US" sz="2000" dirty="0" smtClean="0">
                <a:latin typeface="+mn-ea"/>
                <a:ea typeface="+mn-ea"/>
              </a:rPr>
              <a:t>对</a:t>
            </a:r>
            <a:r>
              <a:rPr lang="zh-CN" altLang="en-US" sz="2000" dirty="0">
                <a:latin typeface="+mn-ea"/>
                <a:ea typeface="+mn-ea"/>
              </a:rPr>
              <a:t>同一个问题，可以有不同的解题方法和步骤</a:t>
            </a:r>
            <a:r>
              <a:rPr lang="zh-CN" altLang="en-US" sz="2000" dirty="0" smtClean="0">
                <a:latin typeface="+mn-ea"/>
                <a:ea typeface="+mn-ea"/>
              </a:rPr>
              <a:t>。</a:t>
            </a:r>
            <a:endParaRPr lang="en-US" altLang="zh-CN" sz="2000" dirty="0" smtClean="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 </a:t>
            </a:r>
          </a:p>
        </p:txBody>
      </p:sp>
      <p:pic>
        <p:nvPicPr>
          <p:cNvPr id="5" name="图片 4"/>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Lst>
          </a:blip>
          <a:srcRect l="6964" r="3078"/>
          <a:stretch/>
        </p:blipFill>
        <p:spPr>
          <a:xfrm rot="637110">
            <a:off x="3953223" y="2756831"/>
            <a:ext cx="1893008" cy="2744727"/>
          </a:xfrm>
          <a:prstGeom prst="rect">
            <a:avLst/>
          </a:prstGeom>
          <a:blipFill dpi="0" rotWithShape="1">
            <a:blip r:embed="rId5">
              <a:extLst>
                <a:ext uri="{28A0092B-C50C-407E-A947-70E740481C1C}">
                  <a14:useLocalDpi xmlns:a14="http://schemas.microsoft.com/office/drawing/2010/main"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6">
            <a:extLst>
              <a:ext uri="{BEBA8EAE-BF5A-486C-A8C5-ECC9F3942E4B}">
                <a14:imgProps xmlns:a14="http://schemas.microsoft.com/office/drawing/2010/main">
                  <a14:imgLayer r:embed="rId7">
                    <a14:imgEffect>
                      <a14:colorTemperature colorTemp="7200"/>
                    </a14:imgEffect>
                  </a14:imgLayer>
                </a14:imgProps>
              </a:ext>
            </a:extLst>
          </a:blip>
          <a:srcRect l="17319" r="13060"/>
          <a:stretch/>
        </p:blipFill>
        <p:spPr>
          <a:xfrm>
            <a:off x="931652" y="1437437"/>
            <a:ext cx="2691442" cy="4145380"/>
          </a:xfrm>
          <a:prstGeom prst="rect">
            <a:avLst/>
          </a:prstGeom>
          <a:blipFill dpi="0" rotWithShape="1">
            <a:blip r:embed="rId8" cstate="print">
              <a:extLst>
                <a:ext uri="{28A0092B-C50C-407E-A947-70E740481C1C}">
                  <a14:useLocalDpi xmlns:a14="http://schemas.microsoft.com/office/drawing/2010/main"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1"/>
            </p:custDataLst>
          </p:nvPr>
        </p:nvCxnSpPr>
        <p:spPr bwMode="auto">
          <a:xfrm>
            <a:off x="6240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8192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a:spLocks/>
          </p:cNvSpPr>
          <p:nvPr>
            <p:custDataLst>
              <p:tags r:id="rId1"/>
            </p:custDataLst>
          </p:nvPr>
        </p:nvSpPr>
        <p:spPr bwMode="auto">
          <a:xfrm>
            <a:off x="5975112"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smtClean="0">
                <a:solidFill>
                  <a:srgbClr val="FFFFFF"/>
                </a:solidFill>
              </a:rPr>
              <a:t>非数值</a:t>
            </a:r>
            <a:r>
              <a:rPr lang="zh-CN" altLang="en-US" sz="2400" dirty="0">
                <a:solidFill>
                  <a:srgbClr val="FFFFFF"/>
                </a:solidFill>
              </a:rPr>
              <a:t>运算算法</a:t>
            </a:r>
          </a:p>
        </p:txBody>
      </p:sp>
      <p:sp>
        <p:nvSpPr>
          <p:cNvPr id="5" name="MH_SubTitle_1"/>
          <p:cNvSpPr>
            <a:spLocks/>
          </p:cNvSpPr>
          <p:nvPr>
            <p:custDataLst>
              <p:tags r:id="rId2"/>
            </p:custDataLst>
          </p:nvPr>
        </p:nvSpPr>
        <p:spPr bwMode="auto">
          <a:xfrm>
            <a:off x="2639775"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smtClean="0">
                <a:solidFill>
                  <a:srgbClr val="FFFFFF"/>
                </a:solidFill>
                <a:latin typeface="+mn-lt"/>
                <a:ea typeface="+mn-ea"/>
              </a:rPr>
              <a:t>数值运算算法</a:t>
            </a:r>
            <a:endParaRPr lang="zh-CN" altLang="en-US" sz="2400" dirty="0">
              <a:solidFill>
                <a:srgbClr val="FFFFFF"/>
              </a:solidFill>
              <a:latin typeface="+mn-lt"/>
              <a:ea typeface="+mn-ea"/>
            </a:endParaRPr>
          </a:p>
        </p:txBody>
      </p:sp>
      <p:sp>
        <p:nvSpPr>
          <p:cNvPr id="6" name="MH_Title_1"/>
          <p:cNvSpPr/>
          <p:nvPr>
            <p:custDataLst>
              <p:tags r:id="rId3"/>
            </p:custDataLst>
          </p:nvPr>
        </p:nvSpPr>
        <p:spPr>
          <a:xfrm>
            <a:off x="4849574" y="2167358"/>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p>
        </p:txBody>
      </p:sp>
      <p:sp>
        <p:nvSpPr>
          <p:cNvPr id="7" name="MH_Text_1"/>
          <p:cNvSpPr>
            <a:spLocks noChangeArrowheads="1"/>
          </p:cNvSpPr>
          <p:nvPr>
            <p:custDataLst>
              <p:tags r:id="rId4"/>
            </p:custDataLst>
          </p:nvPr>
        </p:nvSpPr>
        <p:spPr bwMode="auto">
          <a:xfrm>
            <a:off x="2035835" y="1884783"/>
            <a:ext cx="2804214"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a:t>
            </a:r>
            <a:r>
              <a:rPr lang="zh-CN" altLang="en-US" sz="1600" dirty="0" smtClean="0">
                <a:solidFill>
                  <a:schemeClr val="tx1">
                    <a:lumMod val="65000"/>
                    <a:lumOff val="35000"/>
                  </a:schemeClr>
                </a:solidFill>
                <a:latin typeface="+mn-lt"/>
                <a:ea typeface="+mn-ea"/>
              </a:rPr>
              <a:t>数值解。</a:t>
            </a:r>
            <a:endParaRPr lang="zh-CN" altLang="en-US" sz="1600" dirty="0">
              <a:solidFill>
                <a:schemeClr val="tx1">
                  <a:lumMod val="65000"/>
                  <a:lumOff val="35000"/>
                </a:schemeClr>
              </a:solidFill>
              <a:latin typeface="+mn-lt"/>
              <a:ea typeface="+mn-ea"/>
            </a:endParaRP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由于数值运算往往有现成的模型，可以运用数值分析方法，因此对数值运算的算法的研究比较深入，算法比较成熟</a:t>
            </a:r>
            <a:r>
              <a:rPr lang="zh-CN" altLang="en-US" sz="1600" dirty="0" smtClean="0">
                <a:solidFill>
                  <a:schemeClr val="tx1">
                    <a:lumMod val="65000"/>
                    <a:lumOff val="35000"/>
                  </a:schemeClr>
                </a:solidFill>
                <a:latin typeface="+mn-lt"/>
                <a:ea typeface="+mn-ea"/>
              </a:rPr>
              <a:t>。</a:t>
            </a:r>
            <a:endParaRPr lang="zh-CN" altLang="en-US" sz="1600" dirty="0">
              <a:solidFill>
                <a:schemeClr val="tx1">
                  <a:lumMod val="65000"/>
                  <a:lumOff val="35000"/>
                </a:schemeClr>
              </a:solidFill>
              <a:latin typeface="+mn-lt"/>
              <a:ea typeface="+mn-ea"/>
            </a:endParaRPr>
          </a:p>
        </p:txBody>
      </p:sp>
      <p:sp>
        <p:nvSpPr>
          <p:cNvPr id="8" name="MH_Text_2"/>
          <p:cNvSpPr>
            <a:spLocks noChangeArrowheads="1"/>
          </p:cNvSpPr>
          <p:nvPr>
            <p:custDataLst>
              <p:tags r:id="rId5"/>
            </p:custDataLst>
          </p:nvPr>
        </p:nvSpPr>
        <p:spPr bwMode="auto">
          <a:xfrm>
            <a:off x="7173674" y="2464220"/>
            <a:ext cx="284159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计算机在非数值运算方面的应用</a:t>
            </a:r>
            <a:r>
              <a:rPr lang="zh-CN" altLang="en-US" sz="1600" dirty="0" smtClean="0">
                <a:solidFill>
                  <a:schemeClr val="tx1">
                    <a:lumMod val="65000"/>
                    <a:lumOff val="35000"/>
                  </a:schemeClr>
                </a:solidFill>
              </a:rPr>
              <a:t>远超在</a:t>
            </a:r>
            <a:r>
              <a:rPr lang="zh-CN" altLang="en-US" sz="1600" dirty="0">
                <a:solidFill>
                  <a:schemeClr val="tx1">
                    <a:lumMod val="65000"/>
                    <a:lumOff val="35000"/>
                  </a:schemeClr>
                </a:solidFill>
              </a:rPr>
              <a:t>数值运算方面的应用</a:t>
            </a:r>
            <a:r>
              <a:rPr lang="zh-CN" altLang="en-US" sz="1600" dirty="0" smtClean="0">
                <a:solidFill>
                  <a:schemeClr val="tx1">
                    <a:lumMod val="65000"/>
                    <a:lumOff val="35000"/>
                  </a:schemeClr>
                </a:solidFill>
              </a:rPr>
              <a:t>。</a:t>
            </a:r>
            <a:endParaRPr lang="en-US" altLang="zh-CN" sz="1600" dirty="0" smtClean="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非数值运算的种类繁多，要求各异</a:t>
            </a:r>
            <a:r>
              <a:rPr lang="zh-CN" altLang="en-US" sz="1600" dirty="0" smtClean="0">
                <a:solidFill>
                  <a:schemeClr val="tx1">
                    <a:lumMod val="65000"/>
                    <a:lumOff val="35000"/>
                  </a:schemeClr>
                </a:solidFill>
              </a:rPr>
              <a:t>，需要</a:t>
            </a:r>
            <a:r>
              <a:rPr lang="zh-CN" altLang="en-US" sz="1600" dirty="0">
                <a:solidFill>
                  <a:schemeClr val="tx1">
                    <a:lumMod val="65000"/>
                    <a:lumOff val="35000"/>
                  </a:schemeClr>
                </a:solidFill>
              </a:rPr>
              <a:t>使用者参考已有的类似</a:t>
            </a:r>
            <a:r>
              <a:rPr lang="zh-CN" altLang="en-US" sz="1600" dirty="0" smtClean="0">
                <a:solidFill>
                  <a:schemeClr val="tx1">
                    <a:lumMod val="65000"/>
                    <a:lumOff val="35000"/>
                  </a:schemeClr>
                </a:solidFill>
              </a:rPr>
              <a:t>算法，</a:t>
            </a:r>
            <a:r>
              <a:rPr lang="zh-CN" altLang="en-US" sz="1600" dirty="0">
                <a:solidFill>
                  <a:schemeClr val="tx1">
                    <a:lumMod val="65000"/>
                    <a:lumOff val="35000"/>
                  </a:schemeClr>
                </a:solidFill>
              </a:rPr>
              <a:t>重新设计解决特定问题的专门算法。</a:t>
            </a:r>
          </a:p>
        </p:txBody>
      </p:sp>
    </p:spTree>
    <p:extLst>
      <p:ext uri="{BB962C8B-B14F-4D97-AF65-F5344CB8AC3E}">
        <p14:creationId xmlns:p14="http://schemas.microsoft.com/office/powerpoint/2010/main" val="413461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a:t>
            </a:r>
            <a:r>
              <a:rPr lang="zh-CN" altLang="en-US" sz="2400" dirty="0" smtClean="0">
                <a:solidFill>
                  <a:schemeClr val="accent1"/>
                </a:solidFill>
              </a:rPr>
              <a:t>求</a:t>
            </a:r>
            <a:r>
              <a:rPr lang="en-US" altLang="zh-CN" sz="2400" dirty="0" smtClean="0">
                <a:solidFill>
                  <a:schemeClr val="accent1"/>
                </a:solidFill>
              </a:rPr>
              <a:t>1×2×3×4×5</a:t>
            </a:r>
          </a:p>
        </p:txBody>
      </p:sp>
      <p:grpSp>
        <p:nvGrpSpPr>
          <p:cNvPr id="14" name="组合 13"/>
          <p:cNvGrpSpPr/>
          <p:nvPr/>
        </p:nvGrpSpPr>
        <p:grpSpPr>
          <a:xfrm>
            <a:off x="1086928" y="2570672"/>
            <a:ext cx="4114799" cy="3061270"/>
            <a:chOff x="4030664" y="1795463"/>
            <a:chExt cx="3717925" cy="4121151"/>
          </a:xfrm>
        </p:grpSpPr>
        <p:sp>
          <p:nvSpPr>
            <p:cNvPr id="1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zh-CN" altLang="en-US" sz="1400" dirty="0">
                  <a:solidFill>
                    <a:srgbClr val="454545"/>
                  </a:solidFill>
                </a:rPr>
                <a:t>先求</a:t>
              </a:r>
              <a:r>
                <a:rPr lang="en-US" altLang="zh-CN" sz="1400" dirty="0">
                  <a:solidFill>
                    <a:srgbClr val="454545"/>
                  </a:solidFill>
                </a:rPr>
                <a:t>1</a:t>
              </a:r>
              <a:r>
                <a:rPr lang="zh-CN" altLang="en-US" sz="1400" dirty="0">
                  <a:solidFill>
                    <a:srgbClr val="454545"/>
                  </a:solidFill>
                </a:rPr>
                <a:t>乘以</a:t>
              </a:r>
              <a:r>
                <a:rPr lang="en-US" altLang="zh-CN" sz="1400" dirty="0">
                  <a:solidFill>
                    <a:srgbClr val="454545"/>
                  </a:solidFill>
                </a:rPr>
                <a:t>2</a:t>
              </a:r>
              <a:r>
                <a:rPr lang="zh-CN" altLang="en-US" sz="1400" dirty="0">
                  <a:solidFill>
                    <a:srgbClr val="454545"/>
                  </a:solidFill>
                </a:rPr>
                <a:t>，得到结果</a:t>
              </a:r>
              <a:r>
                <a:rPr lang="en-US" altLang="zh-CN" sz="1400" dirty="0" smtClean="0">
                  <a:solidFill>
                    <a:srgbClr val="454545"/>
                  </a:solidFill>
                </a:rPr>
                <a:t>2</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zh-CN" altLang="en-US" sz="1400" dirty="0">
                  <a:solidFill>
                    <a:srgbClr val="454545"/>
                  </a:solidFill>
                </a:rPr>
                <a:t>将步骤</a:t>
              </a:r>
              <a:r>
                <a:rPr lang="en-US" altLang="zh-CN" sz="1400" dirty="0">
                  <a:solidFill>
                    <a:srgbClr val="454545"/>
                  </a:solidFill>
                </a:rPr>
                <a:t>1</a:t>
              </a:r>
              <a:r>
                <a:rPr lang="zh-CN" altLang="en-US" sz="1400" dirty="0">
                  <a:solidFill>
                    <a:srgbClr val="454545"/>
                  </a:solidFill>
                </a:rPr>
                <a:t>得到的乘积</a:t>
              </a:r>
              <a:r>
                <a:rPr lang="en-US" altLang="zh-CN" sz="1400" dirty="0">
                  <a:solidFill>
                    <a:srgbClr val="454545"/>
                  </a:solidFill>
                </a:rPr>
                <a:t>2</a:t>
              </a:r>
              <a:r>
                <a:rPr lang="zh-CN" altLang="en-US" sz="1400" dirty="0">
                  <a:solidFill>
                    <a:srgbClr val="454545"/>
                  </a:solidFill>
                </a:rPr>
                <a:t>再乘以</a:t>
              </a:r>
              <a:r>
                <a:rPr lang="en-US" altLang="zh-CN" sz="1400" dirty="0">
                  <a:solidFill>
                    <a:srgbClr val="454545"/>
                  </a:solidFill>
                </a:rPr>
                <a:t>3</a:t>
              </a:r>
              <a:r>
                <a:rPr lang="zh-CN" altLang="en-US" sz="1400" dirty="0">
                  <a:solidFill>
                    <a:srgbClr val="454545"/>
                  </a:solidFill>
                </a:rPr>
                <a:t>，得到结果</a:t>
              </a:r>
              <a:r>
                <a:rPr lang="en-US" altLang="zh-CN" sz="1400" dirty="0" smtClean="0">
                  <a:solidFill>
                    <a:srgbClr val="454545"/>
                  </a:solidFill>
                </a:rPr>
                <a:t>6</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将</a:t>
              </a:r>
              <a:r>
                <a:rPr lang="en-US" altLang="zh-CN" sz="1400" dirty="0">
                  <a:solidFill>
                    <a:srgbClr val="454545"/>
                  </a:solidFill>
                </a:rPr>
                <a:t>6</a:t>
              </a:r>
              <a:r>
                <a:rPr lang="zh-CN" altLang="en-US" sz="1400" dirty="0">
                  <a:solidFill>
                    <a:srgbClr val="454545"/>
                  </a:solidFill>
                </a:rPr>
                <a:t>再乘以</a:t>
              </a:r>
              <a:r>
                <a:rPr lang="en-US" altLang="zh-CN" sz="1400" dirty="0">
                  <a:solidFill>
                    <a:srgbClr val="454545"/>
                  </a:solidFill>
                </a:rPr>
                <a:t>4</a:t>
              </a:r>
              <a:r>
                <a:rPr lang="zh-CN" altLang="en-US" sz="1400" dirty="0">
                  <a:solidFill>
                    <a:srgbClr val="454545"/>
                  </a:solidFill>
                </a:rPr>
                <a:t>，得</a:t>
              </a:r>
              <a:r>
                <a:rPr lang="en-US" altLang="zh-CN" sz="1400" dirty="0" smtClean="0">
                  <a:solidFill>
                    <a:srgbClr val="454545"/>
                  </a:solidFill>
                </a:rPr>
                <a:t>24</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将</a:t>
              </a:r>
              <a:r>
                <a:rPr lang="en-US" altLang="zh-CN" sz="1400" dirty="0">
                  <a:solidFill>
                    <a:srgbClr val="454545"/>
                  </a:solidFill>
                </a:rPr>
                <a:t>24</a:t>
              </a:r>
              <a:r>
                <a:rPr lang="zh-CN" altLang="en-US" sz="1400" dirty="0">
                  <a:solidFill>
                    <a:srgbClr val="454545"/>
                  </a:solidFill>
                </a:rPr>
                <a:t>再乘以</a:t>
              </a:r>
              <a:r>
                <a:rPr lang="en-US" altLang="zh-CN" sz="1400" dirty="0">
                  <a:solidFill>
                    <a:srgbClr val="454545"/>
                  </a:solidFill>
                </a:rPr>
                <a:t>5</a:t>
              </a:r>
              <a:r>
                <a:rPr lang="zh-CN" altLang="en-US" sz="1400" dirty="0">
                  <a:solidFill>
                    <a:srgbClr val="454545"/>
                  </a:solidFill>
                </a:rPr>
                <a:t>，得</a:t>
              </a:r>
              <a:r>
                <a:rPr lang="en-US" altLang="zh-CN" sz="1400" dirty="0" smtClean="0">
                  <a:solidFill>
                    <a:srgbClr val="454545"/>
                  </a:solidFill>
                </a:rPr>
                <a:t>120</a:t>
              </a:r>
              <a:endParaRPr lang="zh-CN" altLang="en-US" sz="1400" dirty="0">
                <a:solidFill>
                  <a:srgbClr val="454545"/>
                </a:solidFill>
              </a:endParaRPr>
            </a:p>
          </p:txBody>
        </p:sp>
        <p:sp>
          <p:nvSpPr>
            <p:cNvPr id="19"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22" name="组合 21"/>
          <p:cNvGrpSpPr/>
          <p:nvPr/>
        </p:nvGrpSpPr>
        <p:grpSpPr>
          <a:xfrm>
            <a:off x="6492815" y="2570672"/>
            <a:ext cx="5023449" cy="3061270"/>
            <a:chOff x="4030664" y="1795463"/>
            <a:chExt cx="3717925" cy="4121151"/>
          </a:xfrm>
        </p:grpSpPr>
        <p:sp>
          <p:nvSpPr>
            <p:cNvPr id="2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令</a:t>
              </a:r>
              <a:r>
                <a:rPr lang="en-US" altLang="zh-CN" sz="1400" dirty="0">
                  <a:solidFill>
                    <a:srgbClr val="454545"/>
                  </a:solidFill>
                </a:rPr>
                <a:t>p=1</a:t>
              </a:r>
              <a:r>
                <a:rPr lang="zh-CN" altLang="en-US" sz="1400" dirty="0">
                  <a:solidFill>
                    <a:srgbClr val="454545"/>
                  </a:solidFill>
                </a:rPr>
                <a:t>，或写成</a:t>
              </a:r>
              <a:r>
                <a:rPr lang="en-US" altLang="zh-CN" sz="1400" dirty="0" smtClean="0">
                  <a:solidFill>
                    <a:srgbClr val="454545"/>
                  </a:solidFill>
                </a:rPr>
                <a:t>1=&gt;p</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1</a:t>
              </a:r>
              <a:r>
                <a:rPr lang="zh-CN" altLang="en-US" sz="1400" dirty="0">
                  <a:solidFill>
                    <a:srgbClr val="454545"/>
                  </a:solidFill>
                </a:rPr>
                <a:t>存放在变量</a:t>
              </a:r>
              <a:r>
                <a:rPr lang="en-US" altLang="zh-CN" sz="1400" dirty="0">
                  <a:solidFill>
                    <a:srgbClr val="454545"/>
                  </a:solidFill>
                </a:rPr>
                <a:t>p</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zh-CN" altLang="en-US" sz="1400" dirty="0">
                  <a:solidFill>
                    <a:srgbClr val="454545"/>
                  </a:solidFill>
                </a:rPr>
                <a:t>令</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，或写成</a:t>
              </a:r>
              <a:r>
                <a:rPr lang="en-US" altLang="zh-CN" sz="1400" dirty="0" smtClean="0">
                  <a:solidFill>
                    <a:srgbClr val="454545"/>
                  </a:solidFill>
                </a:rPr>
                <a:t>2=&gt;</a:t>
              </a:r>
              <a:r>
                <a:rPr lang="en-US" altLang="zh-CN" sz="1400" dirty="0" err="1" smtClean="0">
                  <a:solidFill>
                    <a:srgbClr val="454545"/>
                  </a:solidFill>
                </a:rPr>
                <a:t>i</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2</a:t>
              </a:r>
              <a:r>
                <a:rPr lang="zh-CN" altLang="en-US" sz="1400" dirty="0">
                  <a:solidFill>
                    <a:srgbClr val="454545"/>
                  </a:solidFill>
                </a:rPr>
                <a:t>存放在变量</a:t>
              </a:r>
              <a:r>
                <a:rPr lang="en-US" altLang="zh-CN" sz="1400" dirty="0" err="1">
                  <a:solidFill>
                    <a:srgbClr val="454545"/>
                  </a:solidFill>
                </a:rPr>
                <a:t>i</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使</a:t>
              </a:r>
              <a:r>
                <a:rPr lang="en-US" altLang="zh-CN" sz="1400" dirty="0">
                  <a:solidFill>
                    <a:srgbClr val="454545"/>
                  </a:solidFill>
                </a:rPr>
                <a:t>p</a:t>
              </a:r>
              <a:r>
                <a:rPr lang="zh-CN" altLang="en-US" sz="1400" dirty="0">
                  <a:solidFill>
                    <a:srgbClr val="454545"/>
                  </a:solidFill>
                </a:rPr>
                <a:t>与</a:t>
              </a:r>
              <a:r>
                <a:rPr lang="en-US" altLang="zh-CN" sz="1400" dirty="0" err="1">
                  <a:solidFill>
                    <a:srgbClr val="454545"/>
                  </a:solidFill>
                </a:rPr>
                <a:t>i</a:t>
              </a:r>
              <a:r>
                <a:rPr lang="zh-CN" altLang="en-US" sz="1400" dirty="0">
                  <a:solidFill>
                    <a:srgbClr val="454545"/>
                  </a:solidFill>
                </a:rPr>
                <a:t>相乘，乘积仍放在变量</a:t>
              </a:r>
              <a:r>
                <a:rPr lang="en-US" altLang="zh-CN" sz="1400" dirty="0">
                  <a:solidFill>
                    <a:srgbClr val="454545"/>
                  </a:solidFill>
                </a:rPr>
                <a:t>p</a:t>
              </a:r>
              <a:r>
                <a:rPr lang="zh-CN" altLang="en-US" sz="1400" dirty="0">
                  <a:solidFill>
                    <a:srgbClr val="454545"/>
                  </a:solidFill>
                </a:rPr>
                <a:t>中，可表示为</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使</a:t>
              </a:r>
              <a:r>
                <a:rPr lang="en-US" altLang="zh-CN" sz="1400" dirty="0" err="1">
                  <a:solidFill>
                    <a:srgbClr val="454545"/>
                  </a:solidFill>
                </a:rPr>
                <a:t>i</a:t>
              </a:r>
              <a:r>
                <a:rPr lang="zh-CN" altLang="en-US" sz="1400" dirty="0">
                  <a:solidFill>
                    <a:srgbClr val="454545"/>
                  </a:solidFill>
                </a:rPr>
                <a:t>的值加</a:t>
              </a:r>
              <a:r>
                <a:rPr lang="en-US" altLang="zh-CN" sz="1400" dirty="0">
                  <a:solidFill>
                    <a:srgbClr val="454545"/>
                  </a:solidFill>
                </a:rPr>
                <a:t>1</a:t>
              </a:r>
              <a:r>
                <a:rPr lang="zh-CN" altLang="en-US" sz="1400" dirty="0">
                  <a:solidFill>
                    <a:srgbClr val="454545"/>
                  </a:solidFill>
                </a:rPr>
                <a:t>，即</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不大于</a:t>
              </a:r>
              <a:r>
                <a:rPr lang="en-US" altLang="zh-CN" sz="1400" dirty="0">
                  <a:solidFill>
                    <a:srgbClr val="454545"/>
                  </a:solidFill>
                </a:rPr>
                <a:t>5</a:t>
              </a:r>
              <a:r>
                <a:rPr lang="zh-CN" altLang="en-US" sz="1400" dirty="0">
                  <a:solidFill>
                    <a:srgbClr val="454545"/>
                  </a:solidFill>
                </a:rPr>
                <a:t>，返回重新执行</a:t>
              </a:r>
              <a:r>
                <a:rPr lang="en-US" altLang="zh-CN" sz="1400" dirty="0">
                  <a:solidFill>
                    <a:srgbClr val="454545"/>
                  </a:solidFill>
                </a:rPr>
                <a:t>S3</a:t>
              </a:r>
              <a:r>
                <a:rPr lang="zh-CN" altLang="en-US" sz="1400" dirty="0">
                  <a:solidFill>
                    <a:srgbClr val="454545"/>
                  </a:solidFill>
                </a:rPr>
                <a:t>及其后的步骤</a:t>
              </a:r>
              <a:r>
                <a:rPr lang="en-US" altLang="zh-CN" sz="1400" dirty="0">
                  <a:solidFill>
                    <a:srgbClr val="454545"/>
                  </a:solidFill>
                </a:rPr>
                <a:t>S4</a:t>
              </a:r>
              <a:r>
                <a:rPr lang="zh-CN" altLang="en-US" sz="1400" dirty="0">
                  <a:solidFill>
                    <a:srgbClr val="454545"/>
                  </a:solidFill>
                </a:rPr>
                <a:t>和</a:t>
              </a:r>
              <a:r>
                <a:rPr lang="en-US" altLang="zh-CN" sz="1400" dirty="0">
                  <a:solidFill>
                    <a:srgbClr val="454545"/>
                  </a:solidFill>
                </a:rPr>
                <a:t>S5</a:t>
              </a:r>
              <a:r>
                <a:rPr lang="zh-CN" altLang="en-US" sz="1400" dirty="0">
                  <a:solidFill>
                    <a:srgbClr val="454545"/>
                  </a:solidFill>
                </a:rPr>
                <a:t>；否则，算法结束。最后得到</a:t>
              </a:r>
              <a:r>
                <a:rPr lang="en-US" altLang="zh-CN" sz="1400" dirty="0">
                  <a:solidFill>
                    <a:srgbClr val="454545"/>
                  </a:solidFill>
                </a:rPr>
                <a:t>p</a:t>
              </a:r>
              <a:r>
                <a:rPr lang="zh-CN" altLang="en-US" sz="1400" dirty="0">
                  <a:solidFill>
                    <a:srgbClr val="454545"/>
                  </a:solidFill>
                </a:rPr>
                <a:t>的值就是</a:t>
              </a:r>
              <a:r>
                <a:rPr lang="en-US" altLang="zh-CN" sz="1400" dirty="0">
                  <a:solidFill>
                    <a:srgbClr val="454545"/>
                  </a:solidFill>
                </a:rPr>
                <a:t>5!</a:t>
              </a:r>
              <a:r>
                <a:rPr lang="zh-CN" altLang="en-US" sz="1400" dirty="0">
                  <a:solidFill>
                    <a:srgbClr val="454545"/>
                  </a:solidFill>
                </a:rPr>
                <a:t>的值。</a:t>
              </a:r>
            </a:p>
          </p:txBody>
        </p:sp>
        <p:sp>
          <p:nvSpPr>
            <p:cNvPr id="2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6" name="右箭头 5"/>
          <p:cNvSpPr/>
          <p:nvPr/>
        </p:nvSpPr>
        <p:spPr>
          <a:xfrm>
            <a:off x="5484961" y="3943396"/>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6492815" y="1761348"/>
            <a:ext cx="44713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dirty="0"/>
              <a:t>若题目改为</a:t>
            </a:r>
            <a:r>
              <a:rPr lang="en-US" altLang="zh-CN" dirty="0"/>
              <a:t>: </a:t>
            </a:r>
            <a:r>
              <a:rPr lang="zh-CN" altLang="en-US" dirty="0"/>
              <a:t>求</a:t>
            </a:r>
            <a:r>
              <a:rPr lang="en-US" altLang="zh-CN" dirty="0"/>
              <a:t>1×3×5×7×9×11</a:t>
            </a:r>
            <a:endParaRPr lang="zh-CN" altLang="en-US" dirty="0"/>
          </a:p>
        </p:txBody>
      </p:sp>
      <p:grpSp>
        <p:nvGrpSpPr>
          <p:cNvPr id="32" name="组合 31"/>
          <p:cNvGrpSpPr/>
          <p:nvPr/>
        </p:nvGrpSpPr>
        <p:grpSpPr>
          <a:xfrm>
            <a:off x="7026965" y="3699419"/>
            <a:ext cx="4326835" cy="1648308"/>
            <a:chOff x="7026965" y="3699419"/>
            <a:chExt cx="4326835" cy="1648308"/>
          </a:xfrm>
        </p:grpSpPr>
        <p:sp>
          <p:nvSpPr>
            <p:cNvPr id="11" name="矩形 10"/>
            <p:cNvSpPr/>
            <p:nvPr/>
          </p:nvSpPr>
          <p:spPr>
            <a:xfrm>
              <a:off x="8160026" y="3699419"/>
              <a:ext cx="568468"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65000"/>
                      <a:lumOff val="35000"/>
                    </a:schemeClr>
                  </a:solidFill>
                </a:rPr>
                <a:t>3=&gt;</a:t>
              </a:r>
              <a:r>
                <a:rPr lang="en-US" altLang="zh-CN" sz="1400" dirty="0" err="1" smtClean="0">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8" name="矩形 27"/>
            <p:cNvSpPr/>
            <p:nvPr/>
          </p:nvSpPr>
          <p:spPr>
            <a:xfrm>
              <a:off x="8194033" y="4405521"/>
              <a:ext cx="741245"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lumMod val="65000"/>
                      <a:lumOff val="35000"/>
                    </a:schemeClr>
                  </a:solidFill>
                </a:rPr>
                <a:t>i+2=&gt;</a:t>
              </a:r>
              <a:r>
                <a:rPr lang="en-US" altLang="zh-CN" sz="1400" dirty="0" err="1" smtClean="0">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9" name="矩形 28"/>
            <p:cNvSpPr/>
            <p:nvPr/>
          </p:nvSpPr>
          <p:spPr>
            <a:xfrm>
              <a:off x="7026965" y="4795565"/>
              <a:ext cx="4326835" cy="55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lumMod val="65000"/>
                      <a:lumOff val="35000"/>
                    </a:schemeClr>
                  </a:solidFill>
                </a:rPr>
                <a:t>若</a:t>
              </a:r>
              <a:r>
                <a:rPr lang="en-US" altLang="zh-CN" sz="1400" dirty="0" err="1" smtClean="0">
                  <a:solidFill>
                    <a:schemeClr val="tx1">
                      <a:lumMod val="65000"/>
                      <a:lumOff val="35000"/>
                    </a:schemeClr>
                  </a:solidFill>
                </a:rPr>
                <a:t>i</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11</a:t>
              </a:r>
              <a:r>
                <a:rPr lang="zh-CN" altLang="en-US" sz="1400" dirty="0" smtClean="0">
                  <a:solidFill>
                    <a:schemeClr val="tx1">
                      <a:lumMod val="65000"/>
                      <a:lumOff val="35000"/>
                    </a:schemeClr>
                  </a:solidFill>
                </a:rPr>
                <a:t>，返回</a:t>
              </a:r>
              <a:r>
                <a:rPr lang="en-US" altLang="zh-CN" sz="1400" dirty="0" smtClean="0">
                  <a:solidFill>
                    <a:schemeClr val="tx1">
                      <a:lumMod val="65000"/>
                      <a:lumOff val="35000"/>
                    </a:schemeClr>
                  </a:solidFill>
                </a:rPr>
                <a:t>S3</a:t>
              </a:r>
              <a:r>
                <a:rPr lang="zh-CN" altLang="en-US" sz="1400" dirty="0" smtClean="0">
                  <a:solidFill>
                    <a:schemeClr val="tx1">
                      <a:lumMod val="65000"/>
                      <a:lumOff val="35000"/>
                    </a:schemeClr>
                  </a:solidFill>
                </a:rPr>
                <a:t>；否则，结束</a:t>
              </a:r>
              <a:endParaRPr lang="en-US" altLang="zh-CN" sz="1400" dirty="0" smtClean="0">
                <a:solidFill>
                  <a:schemeClr val="tx1">
                    <a:lumMod val="65000"/>
                    <a:lumOff val="35000"/>
                  </a:schemeClr>
                </a:solidFill>
              </a:endParaRPr>
            </a:p>
            <a:p>
              <a:r>
                <a:rPr lang="zh-CN" altLang="en-US" sz="1400" dirty="0" smtClean="0">
                  <a:solidFill>
                    <a:schemeClr val="tx1">
                      <a:lumMod val="65000"/>
                      <a:lumOff val="35000"/>
                    </a:schemeClr>
                  </a:solidFill>
                </a:rPr>
                <a:t>或者 若</a:t>
              </a:r>
              <a:r>
                <a:rPr lang="en-US" altLang="zh-CN" sz="1400" dirty="0" err="1" smtClean="0">
                  <a:solidFill>
                    <a:schemeClr val="tx1">
                      <a:lumMod val="65000"/>
                      <a:lumOff val="35000"/>
                    </a:schemeClr>
                  </a:solidFill>
                </a:rPr>
                <a:t>i</a:t>
              </a:r>
              <a:r>
                <a:rPr lang="en-US" altLang="zh-CN" sz="1400" dirty="0" smtClean="0">
                  <a:solidFill>
                    <a:schemeClr val="tx1">
                      <a:lumMod val="65000"/>
                      <a:lumOff val="35000"/>
                    </a:schemeClr>
                  </a:solidFill>
                </a:rPr>
                <a:t>&gt;11</a:t>
              </a:r>
              <a:r>
                <a:rPr lang="zh-CN" altLang="en-US" sz="1400" dirty="0" smtClean="0">
                  <a:solidFill>
                    <a:schemeClr val="tx1">
                      <a:lumMod val="65000"/>
                      <a:lumOff val="35000"/>
                    </a:schemeClr>
                  </a:solidFill>
                </a:rPr>
                <a:t>，结束；否则，返回</a:t>
              </a:r>
              <a:r>
                <a:rPr lang="en-US" altLang="zh-CN" sz="1400" dirty="0" smtClean="0">
                  <a:solidFill>
                    <a:schemeClr val="tx1">
                      <a:lumMod val="65000"/>
                      <a:lumOff val="35000"/>
                    </a:schemeClr>
                  </a:solidFill>
                </a:rPr>
                <a:t>S3</a:t>
              </a:r>
              <a:endParaRPr lang="zh-CN" altLang="en-US" sz="1400" dirty="0">
                <a:solidFill>
                  <a:schemeClr val="tx1">
                    <a:lumMod val="65000"/>
                    <a:lumOff val="35000"/>
                  </a:schemeClr>
                </a:solidFill>
              </a:endParaRPr>
            </a:p>
          </p:txBody>
        </p:sp>
        <p:sp>
          <p:nvSpPr>
            <p:cNvPr id="30" name="矩形 29"/>
            <p:cNvSpPr/>
            <p:nvPr/>
          </p:nvSpPr>
          <p:spPr>
            <a:xfrm>
              <a:off x="7165707" y="3709358"/>
              <a:ext cx="498246"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65000"/>
                      <a:lumOff val="35000"/>
                    </a:schemeClr>
                  </a:solidFill>
                </a:rPr>
                <a:t>i</a:t>
              </a:r>
              <a:r>
                <a:rPr lang="en-US" altLang="zh-CN" sz="1400" dirty="0" smtClean="0">
                  <a:solidFill>
                    <a:schemeClr val="tx1">
                      <a:lumMod val="65000"/>
                      <a:lumOff val="35000"/>
                    </a:schemeClr>
                  </a:solidFill>
                </a:rPr>
                <a:t>=3</a:t>
              </a:r>
              <a:endParaRPr lang="zh-CN" altLang="en-US" sz="1400" dirty="0">
                <a:solidFill>
                  <a:schemeClr val="tx1">
                    <a:lumMod val="65000"/>
                    <a:lumOff val="35000"/>
                  </a:schemeClr>
                </a:solidFill>
              </a:endParaRPr>
            </a:p>
          </p:txBody>
        </p:sp>
        <p:sp>
          <p:nvSpPr>
            <p:cNvPr id="31" name="矩形 30"/>
            <p:cNvSpPr/>
            <p:nvPr/>
          </p:nvSpPr>
          <p:spPr>
            <a:xfrm>
              <a:off x="7763536" y="4426972"/>
              <a:ext cx="249123"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65000"/>
                      <a:lumOff val="35000"/>
                    </a:schemeClr>
                  </a:solidFill>
                </a:rPr>
                <a:t>2</a:t>
              </a:r>
              <a:endParaRPr lang="zh-CN" altLang="en-US" sz="1400" dirty="0">
                <a:solidFill>
                  <a:schemeClr val="tx1">
                    <a:lumMod val="65000"/>
                    <a:lumOff val="35000"/>
                  </a:schemeClr>
                </a:solidFill>
              </a:endParaRPr>
            </a:p>
          </p:txBody>
        </p:sp>
      </p:grpSp>
      <p:sp>
        <p:nvSpPr>
          <p:cNvPr id="33" name="矩形 32"/>
          <p:cNvSpPr/>
          <p:nvPr/>
        </p:nvSpPr>
        <p:spPr>
          <a:xfrm>
            <a:off x="6291952" y="5886623"/>
            <a:ext cx="5493812" cy="369332"/>
          </a:xfrm>
          <a:prstGeom prst="rect">
            <a:avLst/>
          </a:prstGeom>
          <a:effectLst>
            <a:outerShdw blurRad="50800" dist="38100" dir="2700000" algn="tl" rotWithShape="0">
              <a:prstClr val="black">
                <a:alpha val="40000"/>
              </a:prstClr>
            </a:outerShdw>
          </a:effectLst>
        </p:spPr>
        <p:txBody>
          <a:bodyPr wrap="none">
            <a:spAutoFit/>
          </a:bodyPr>
          <a:lstStyle/>
          <a:p>
            <a:r>
              <a:rPr lang="zh-CN" altLang="en-US" b="1" dirty="0">
                <a:solidFill>
                  <a:schemeClr val="accent1"/>
                </a:solidFill>
              </a:rPr>
              <a:t>用这种方法表示的算法具有一般性、通用性和灵活性</a:t>
            </a:r>
          </a:p>
        </p:txBody>
      </p:sp>
    </p:spTree>
    <p:extLst>
      <p:ext uri="{BB962C8B-B14F-4D97-AF65-F5344CB8AC3E}">
        <p14:creationId xmlns:p14="http://schemas.microsoft.com/office/powerpoint/2010/main" val="197870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8100" y="1816677"/>
            <a:ext cx="101727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4" name="组合 13"/>
          <p:cNvGrpSpPr/>
          <p:nvPr/>
        </p:nvGrpSpPr>
        <p:grpSpPr>
          <a:xfrm>
            <a:off x="5760528" y="2684783"/>
            <a:ext cx="4114799" cy="3061270"/>
            <a:chOff x="4030664" y="1795463"/>
            <a:chExt cx="3717925" cy="4121151"/>
          </a:xfrm>
        </p:grpSpPr>
        <p:sp>
          <p:nvSpPr>
            <p:cNvPr id="1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 </a:t>
              </a:r>
              <a:r>
                <a:rPr lang="zh-CN" altLang="en-US" sz="1400" dirty="0" smtClean="0">
                  <a:solidFill>
                    <a:srgbClr val="454545"/>
                  </a:solidFill>
                </a:rPr>
                <a:t>如果</a:t>
              </a:r>
              <a:r>
                <a:rPr lang="en-US" altLang="zh-CN" sz="1400" dirty="0" err="1" smtClean="0">
                  <a:solidFill>
                    <a:srgbClr val="454545"/>
                  </a:solidFill>
                </a:rPr>
                <a:t>g</a:t>
              </a:r>
              <a:r>
                <a:rPr lang="en-US" altLang="zh-CN" sz="1400" baseline="-250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80</a:t>
              </a:r>
              <a:r>
                <a:rPr lang="zh-CN" altLang="en-US" sz="1400" dirty="0" smtClean="0">
                  <a:solidFill>
                    <a:srgbClr val="454545"/>
                  </a:solidFill>
                </a:rPr>
                <a:t>，则输出</a:t>
              </a:r>
              <a:r>
                <a:rPr lang="en-US" altLang="zh-CN" sz="1400" dirty="0" err="1" smtClean="0">
                  <a:solidFill>
                    <a:srgbClr val="454545"/>
                  </a:solidFill>
                </a:rPr>
                <a:t>n</a:t>
              </a:r>
              <a:r>
                <a:rPr lang="en-US" altLang="zh-CN" sz="1400" baseline="-25000" dirty="0" err="1">
                  <a:solidFill>
                    <a:srgbClr val="454545"/>
                  </a:solidFill>
                </a:rPr>
                <a:t>i</a:t>
              </a:r>
              <a:r>
                <a:rPr lang="zh-CN" altLang="en-US" sz="1400" dirty="0" smtClean="0">
                  <a:solidFill>
                    <a:srgbClr val="454545"/>
                  </a:solidFill>
                </a:rPr>
                <a:t>和</a:t>
              </a:r>
              <a:r>
                <a:rPr lang="en-US" altLang="zh-CN" sz="1400" dirty="0" err="1" smtClean="0">
                  <a:solidFill>
                    <a:srgbClr val="454545"/>
                  </a:solidFill>
                </a:rPr>
                <a:t>g</a:t>
              </a:r>
              <a:r>
                <a:rPr lang="en-US" altLang="zh-CN" sz="1400" baseline="-25000" dirty="0" err="1">
                  <a:solidFill>
                    <a:srgbClr val="454545"/>
                  </a:solidFill>
                </a:rPr>
                <a:t>i</a:t>
              </a:r>
              <a:r>
                <a:rPr lang="zh-CN" altLang="en-US" sz="1400" dirty="0" smtClean="0">
                  <a:solidFill>
                    <a:srgbClr val="454545"/>
                  </a:solidFill>
                </a:rPr>
                <a:t>，否则不输出</a:t>
              </a:r>
              <a:r>
                <a:rPr lang="en-US" altLang="zh-CN" sz="1400" dirty="0" smtClean="0">
                  <a:solidFill>
                    <a:srgbClr val="454545"/>
                  </a:solidFill>
                </a:rPr>
                <a:t> </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50</a:t>
              </a:r>
              <a:r>
                <a:rPr lang="zh-CN" altLang="en-US" sz="1400" dirty="0" smtClean="0">
                  <a:solidFill>
                    <a:srgbClr val="454545"/>
                  </a:solidFill>
                </a:rPr>
                <a:t>，返回到</a:t>
              </a:r>
              <a:r>
                <a:rPr lang="en-US" altLang="zh-CN" sz="1400" dirty="0" smtClean="0">
                  <a:solidFill>
                    <a:srgbClr val="454545"/>
                  </a:solidFill>
                </a:rPr>
                <a:t>S2</a:t>
              </a:r>
              <a:r>
                <a:rPr lang="zh-CN" altLang="en-US" sz="1400" dirty="0" smtClean="0">
                  <a:solidFill>
                    <a:srgbClr val="454545"/>
                  </a:solidFill>
                </a:rPr>
                <a:t>，继续执行，否则，算法结束</a:t>
              </a:r>
              <a:endParaRPr lang="zh-CN" altLang="en-US" sz="14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1"/>
            </p:custDataLst>
          </p:nvPr>
        </p:nvSpPr>
        <p:spPr>
          <a:xfrm>
            <a:off x="2409905" y="2774404"/>
            <a:ext cx="2306320" cy="297164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n</a:t>
            </a:r>
            <a:r>
              <a:rPr lang="zh-CN" altLang="en-US" sz="1400" dirty="0" smtClean="0">
                <a:solidFill>
                  <a:schemeClr val="tx1"/>
                </a:solidFill>
              </a:rPr>
              <a:t>：表示学生学号</a:t>
            </a:r>
            <a:endParaRPr lang="en-US" altLang="zh-CN" sz="1400" dirty="0" smtClean="0">
              <a:solidFill>
                <a:schemeClr val="tx1"/>
              </a:solidFill>
            </a:endParaRPr>
          </a:p>
          <a:p>
            <a:pPr algn="just">
              <a:spcBef>
                <a:spcPts val="600"/>
              </a:spcBef>
              <a:spcAft>
                <a:spcPts val="600"/>
              </a:spcAft>
              <a:defRPr/>
            </a:pPr>
            <a:r>
              <a:rPr lang="zh-CN" altLang="en-US" sz="1400" dirty="0" smtClean="0">
                <a:solidFill>
                  <a:schemeClr val="tx1"/>
                </a:solidFill>
              </a:rPr>
              <a:t>下标</a:t>
            </a:r>
            <a:r>
              <a:rPr lang="en-US" altLang="zh-CN" sz="1400" dirty="0" err="1" smtClean="0">
                <a:solidFill>
                  <a:schemeClr val="tx1"/>
                </a:solidFill>
              </a:rPr>
              <a:t>i</a:t>
            </a:r>
            <a:r>
              <a:rPr lang="zh-CN" altLang="en-US" sz="1400" dirty="0" smtClean="0">
                <a:solidFill>
                  <a:schemeClr val="tx1"/>
                </a:solidFill>
              </a:rPr>
              <a:t>：表示第几个学生</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n</a:t>
            </a:r>
            <a:r>
              <a:rPr lang="en-US" altLang="zh-CN" sz="1400" baseline="-25000" dirty="0">
                <a:solidFill>
                  <a:srgbClr val="454545"/>
                </a:solidFill>
              </a:rPr>
              <a:t>1</a:t>
            </a:r>
            <a:r>
              <a:rPr lang="zh-CN" altLang="en-US" sz="1400" dirty="0" smtClean="0">
                <a:solidFill>
                  <a:schemeClr val="tx1"/>
                </a:solidFill>
              </a:rPr>
              <a:t>：表示第一个学生的学号</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n</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个学生的学号</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zh-CN" altLang="en-US" sz="1400" dirty="0" smtClean="0">
                <a:solidFill>
                  <a:schemeClr val="tx1"/>
                </a:solidFill>
              </a:rPr>
              <a:t>：表示学生的成绩</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en-US" altLang="zh-CN" sz="1400" baseline="-25000" dirty="0">
                <a:solidFill>
                  <a:srgbClr val="454545"/>
                </a:solidFill>
              </a:rPr>
              <a:t>1</a:t>
            </a:r>
            <a:r>
              <a:rPr lang="zh-CN" altLang="en-US" sz="1400" dirty="0" smtClean="0">
                <a:solidFill>
                  <a:schemeClr val="tx1"/>
                </a:solidFill>
              </a:rPr>
              <a:t>：表示第</a:t>
            </a:r>
            <a:r>
              <a:rPr lang="zh-CN" altLang="en-US" sz="1400" dirty="0">
                <a:solidFill>
                  <a:schemeClr val="tx1"/>
                </a:solidFill>
              </a:rPr>
              <a:t>一</a:t>
            </a:r>
            <a:r>
              <a:rPr lang="zh-CN" altLang="en-US" sz="1400" dirty="0" smtClean="0">
                <a:solidFill>
                  <a:schemeClr val="tx1"/>
                </a:solidFill>
              </a:rPr>
              <a:t>个学生的成绩</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g</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个学生的成绩</a:t>
            </a:r>
            <a:endParaRPr lang="en-US" altLang="zh-CN" sz="1400" dirty="0" smtClean="0">
              <a:solidFill>
                <a:schemeClr val="tx1"/>
              </a:solidFill>
            </a:endParaRPr>
          </a:p>
        </p:txBody>
      </p:sp>
    </p:spTree>
    <p:extLst>
      <p:ext uri="{BB962C8B-B14F-4D97-AF65-F5344CB8AC3E}">
        <p14:creationId xmlns:p14="http://schemas.microsoft.com/office/powerpoint/2010/main" val="36434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smtClean="0">
              <a:solidFill>
                <a:schemeClr val="accent1"/>
              </a:solidFill>
            </a:endParaRPr>
          </a:p>
        </p:txBody>
      </p:sp>
      <p:grpSp>
        <p:nvGrpSpPr>
          <p:cNvPr id="14" name="组合 13"/>
          <p:cNvGrpSpPr/>
          <p:nvPr/>
        </p:nvGrpSpPr>
        <p:grpSpPr>
          <a:xfrm>
            <a:off x="4544089" y="2419863"/>
            <a:ext cx="7371080" cy="3061270"/>
            <a:chOff x="4030664" y="1795463"/>
            <a:chExt cx="3717925" cy="4121151"/>
          </a:xfrm>
        </p:grpSpPr>
        <p:sp>
          <p:nvSpPr>
            <p:cNvPr id="16" name="MH_Text_1"/>
            <p:cNvSpPr>
              <a:spLocks noChangeAspect="1"/>
            </p:cNvSpPr>
            <p:nvPr>
              <p:custDataLst>
                <p:tags r:id="rId13"/>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2000=&gt;</a:t>
              </a:r>
              <a:r>
                <a:rPr lang="en-US" altLang="zh-CN" sz="1400" dirty="0">
                  <a:solidFill>
                    <a:srgbClr val="454545"/>
                  </a:solidFill>
                </a:rPr>
                <a: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4</a:t>
              </a:r>
              <a:r>
                <a:rPr lang="zh-CN" altLang="en-US" sz="1400" dirty="0">
                  <a:solidFill>
                    <a:srgbClr val="454545"/>
                  </a:solidFill>
                </a:rPr>
                <a:t>整除，则输出</a:t>
              </a:r>
              <a:r>
                <a:rPr lang="en-US" altLang="zh-CN" sz="1400" dirty="0">
                  <a:solidFill>
                    <a:srgbClr val="454545"/>
                  </a:solidFill>
                </a:rPr>
                <a:t>year </a:t>
              </a:r>
              <a:r>
                <a:rPr lang="zh-CN" altLang="en-US" sz="1400" dirty="0">
                  <a:solidFill>
                    <a:srgbClr val="454545"/>
                  </a:solidFill>
                </a:rPr>
                <a:t>的值和“不是闰年”。然后转到</a:t>
              </a:r>
              <a:r>
                <a:rPr lang="en-US" altLang="zh-CN" sz="1400" dirty="0">
                  <a:solidFill>
                    <a:srgbClr val="454545"/>
                  </a:solidFill>
                </a:rPr>
                <a:t>S6</a:t>
              </a:r>
              <a:r>
                <a:rPr lang="zh-CN" altLang="en-US" sz="1400" dirty="0">
                  <a:solidFill>
                    <a:srgbClr val="454545"/>
                  </a:solidFill>
                </a:rPr>
                <a:t>，检查下一个年份</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整除，不能被</a:t>
              </a:r>
              <a:r>
                <a:rPr lang="en-US" altLang="zh-CN" sz="1400" dirty="0">
                  <a:solidFill>
                    <a:srgbClr val="454545"/>
                  </a:solidFill>
                </a:rPr>
                <a:t>100</a:t>
              </a:r>
              <a:r>
                <a:rPr lang="zh-CN" altLang="en-US" sz="1400" dirty="0">
                  <a:solidFill>
                    <a:srgbClr val="454545"/>
                  </a:solidFill>
                </a:rPr>
                <a:t>整除，则输出</a:t>
              </a:r>
              <a:r>
                <a:rPr lang="en-US" altLang="zh-CN" sz="1400" dirty="0">
                  <a:solidFill>
                    <a:srgbClr val="454545"/>
                  </a:solidFill>
                </a:rPr>
                <a:t>year</a:t>
              </a:r>
              <a:r>
                <a:rPr lang="zh-CN" altLang="en-US" sz="1400" dirty="0">
                  <a:solidFill>
                    <a:srgbClr val="454545"/>
                  </a:solidFill>
                </a:rPr>
                <a:t>的值和“是闰年”。然后转到</a:t>
              </a:r>
              <a:r>
                <a:rPr lang="en-US" altLang="zh-CN" sz="1400" dirty="0">
                  <a:solidFill>
                    <a:srgbClr val="454545"/>
                  </a:solidFill>
                </a:rPr>
                <a:t>S6</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的值和“是闰年” ，然后转到</a:t>
              </a:r>
              <a:r>
                <a:rPr lang="en-US" altLang="zh-CN" sz="1400" dirty="0">
                  <a:solidFill>
                    <a:srgbClr val="454545"/>
                  </a:solidFill>
                </a:rPr>
                <a:t>S6</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en-US" altLang="zh-CN" sz="1400" dirty="0" smtClean="0">
                  <a:solidFill>
                    <a:srgbClr val="454545"/>
                  </a:solidFill>
                </a:rPr>
                <a:t>year+1=&gt;year</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a:t>
              </a:r>
              <a:r>
                <a:rPr lang="zh-CN" altLang="en-US" sz="1400" dirty="0" smtClean="0">
                  <a:solidFill>
                    <a:srgbClr val="454545"/>
                  </a:solidFill>
                </a:rPr>
                <a:t>停止</a:t>
              </a:r>
              <a:endParaRPr lang="zh-CN" altLang="en-US" sz="1400" dirty="0">
                <a:solidFill>
                  <a:srgbClr val="454545"/>
                </a:solidFill>
              </a:endParaRPr>
            </a:p>
          </p:txBody>
        </p:sp>
        <p:sp>
          <p:nvSpPr>
            <p:cNvPr id="19" name="MH_Other_1"/>
            <p:cNvSpPr/>
            <p:nvPr>
              <p:custDataLst>
                <p:tags r:id="rId1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1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1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0" name="组合 9"/>
          <p:cNvGrpSpPr/>
          <p:nvPr/>
        </p:nvGrpSpPr>
        <p:grpSpPr>
          <a:xfrm>
            <a:off x="200599" y="2404438"/>
            <a:ext cx="4343490" cy="3181739"/>
            <a:chOff x="3063481" y="1566863"/>
            <a:chExt cx="6402783" cy="4827588"/>
          </a:xfrm>
        </p:grpSpPr>
        <p:sp>
          <p:nvSpPr>
            <p:cNvPr id="11" name="MH_Other_1"/>
            <p:cNvSpPr>
              <a:spLocks/>
            </p:cNvSpPr>
            <p:nvPr>
              <p:custDataLst>
                <p:tags r:id="rId1"/>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a:spLocks/>
            </p:cNvSpPr>
            <p:nvPr>
              <p:custDataLst>
                <p:tags r:id="rId2"/>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a:spLocks/>
            </p:cNvSpPr>
            <p:nvPr>
              <p:custDataLst>
                <p:tags r:id="rId3"/>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a:spLocks/>
            </p:cNvSpPr>
            <p:nvPr>
              <p:custDataLst>
                <p:tags r:id="rId4"/>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p>
          </p:txBody>
        </p:sp>
        <p:sp>
          <p:nvSpPr>
            <p:cNvPr id="17" name="MH_SubTitle_1"/>
            <p:cNvSpPr txBox="1">
              <a:spLocks noChangeArrowheads="1"/>
            </p:cNvSpPr>
            <p:nvPr>
              <p:custDataLst>
                <p:tags r:id="rId5"/>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p>
          </p:txBody>
        </p:sp>
        <p:sp>
          <p:nvSpPr>
            <p:cNvPr id="18" name="MH_Other_9"/>
            <p:cNvSpPr txBox="1">
              <a:spLocks noChangeArrowheads="1"/>
            </p:cNvSpPr>
            <p:nvPr>
              <p:custDataLst>
                <p:tags r:id="rId6"/>
              </p:custDataLst>
            </p:nvPr>
          </p:nvSpPr>
          <p:spPr bwMode="auto">
            <a:xfrm>
              <a:off x="3590924" y="4125915"/>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7"/>
              </p:custDataLst>
            </p:nvPr>
          </p:nvSpPr>
          <p:spPr bwMode="auto">
            <a:xfrm>
              <a:off x="5143499" y="1782764"/>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8"/>
              </p:custDataLst>
            </p:nvPr>
          </p:nvSpPr>
          <p:spPr bwMode="auto">
            <a:xfrm>
              <a:off x="7613650" y="3298827"/>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9"/>
              </p:custDataLst>
            </p:nvPr>
          </p:nvSpPr>
          <p:spPr bwMode="auto">
            <a:xfrm>
              <a:off x="6092825" y="5689602"/>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0"/>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accent1"/>
                  </a:solidFill>
                  <a:latin typeface="+mn-lt"/>
                  <a:ea typeface="+mn-ea"/>
                </a:rPr>
                <a:t>Year</a:t>
              </a:r>
              <a:r>
                <a:rPr lang="zh-CN" altLang="en-US" sz="1600" dirty="0" smtClean="0">
                  <a:solidFill>
                    <a:schemeClr val="accent1"/>
                  </a:solidFill>
                  <a:latin typeface="+mn-lt"/>
                  <a:ea typeface="+mn-ea"/>
                </a:rPr>
                <a:t>被</a:t>
              </a:r>
              <a:r>
                <a:rPr lang="en-US" altLang="zh-CN" sz="1600" dirty="0" smtClean="0">
                  <a:solidFill>
                    <a:schemeClr val="accent1"/>
                  </a:solidFill>
                  <a:latin typeface="+mn-lt"/>
                  <a:ea typeface="+mn-ea"/>
                </a:rPr>
                <a:t>4</a:t>
              </a:r>
              <a:r>
                <a:rPr lang="zh-CN" altLang="en-US" sz="1600" dirty="0" smtClean="0">
                  <a:solidFill>
                    <a:schemeClr val="accent1"/>
                  </a:solidFill>
                  <a:latin typeface="+mn-lt"/>
                  <a:ea typeface="+mn-ea"/>
                </a:rPr>
                <a:t>整除，</a:t>
              </a:r>
              <a:endParaRPr lang="en-US" altLang="zh-CN" sz="1600" dirty="0" smtClean="0">
                <a:solidFill>
                  <a:schemeClr val="accent1"/>
                </a:solidFill>
                <a:latin typeface="+mn-lt"/>
                <a:ea typeface="+mn-ea"/>
              </a:endParaRPr>
            </a:p>
            <a:p>
              <a:pPr eaLnBrk="1" hangingPunct="1">
                <a:buFont typeface="Arial" panose="020B0604020202020204" pitchFamily="34" charset="0"/>
                <a:buNone/>
                <a:defRPr/>
              </a:pPr>
              <a:r>
                <a:rPr lang="zh-CN" altLang="en-US" sz="1600" dirty="0" smtClean="0">
                  <a:solidFill>
                    <a:schemeClr val="accent1"/>
                  </a:solidFill>
                  <a:latin typeface="+mn-lt"/>
                  <a:ea typeface="+mn-ea"/>
                </a:rPr>
                <a:t>但不能被</a:t>
              </a:r>
              <a:r>
                <a:rPr lang="en-US" altLang="zh-CN" sz="1600" dirty="0" smtClean="0">
                  <a:solidFill>
                    <a:schemeClr val="accent1"/>
                  </a:solidFill>
                  <a:latin typeface="+mn-lt"/>
                  <a:ea typeface="+mn-ea"/>
                </a:rPr>
                <a:t>100</a:t>
              </a:r>
              <a:r>
                <a:rPr lang="zh-CN" altLang="en-US" sz="1600" dirty="0" smtClean="0">
                  <a:solidFill>
                    <a:schemeClr val="accent1"/>
                  </a:solidFill>
                  <a:latin typeface="+mn-lt"/>
                  <a:ea typeface="+mn-ea"/>
                </a:rPr>
                <a:t>整除</a:t>
              </a:r>
              <a:endParaRPr lang="zh-CN" altLang="en-US" sz="1600" dirty="0">
                <a:solidFill>
                  <a:schemeClr val="accent1"/>
                </a:solidFill>
                <a:latin typeface="+mn-lt"/>
                <a:ea typeface="+mn-ea"/>
              </a:endParaRPr>
            </a:p>
          </p:txBody>
        </p:sp>
        <p:sp>
          <p:nvSpPr>
            <p:cNvPr id="26" name="MH_SubTitle_4"/>
            <p:cNvSpPr txBox="1">
              <a:spLocks noChangeArrowheads="1"/>
            </p:cNvSpPr>
            <p:nvPr>
              <p:custDataLst>
                <p:tags r:id="rId11"/>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tx1">
                      <a:lumMod val="75000"/>
                      <a:lumOff val="25000"/>
                    </a:schemeClr>
                  </a:solidFill>
                  <a:latin typeface="+mn-lt"/>
                  <a:ea typeface="+mn-ea"/>
                </a:rPr>
                <a:t>Year</a:t>
              </a:r>
              <a:r>
                <a:rPr lang="zh-CN" altLang="en-US" sz="1600" dirty="0" smtClean="0">
                  <a:solidFill>
                    <a:schemeClr val="tx1">
                      <a:lumMod val="75000"/>
                      <a:lumOff val="25000"/>
                    </a:schemeClr>
                  </a:solidFill>
                  <a:latin typeface="+mn-lt"/>
                  <a:ea typeface="+mn-ea"/>
                </a:rPr>
                <a:t>不能被</a:t>
              </a:r>
              <a:r>
                <a:rPr lang="en-US" altLang="zh-CN" sz="1600" dirty="0" smtClean="0">
                  <a:solidFill>
                    <a:schemeClr val="tx1">
                      <a:lumMod val="75000"/>
                      <a:lumOff val="25000"/>
                    </a:schemeClr>
                  </a:solidFill>
                  <a:latin typeface="+mn-lt"/>
                  <a:ea typeface="+mn-ea"/>
                </a:rPr>
                <a:t>4</a:t>
              </a:r>
              <a:r>
                <a:rPr lang="zh-CN" altLang="en-US" sz="1600" dirty="0" smtClean="0">
                  <a:solidFill>
                    <a:schemeClr val="tx1">
                      <a:lumMod val="75000"/>
                      <a:lumOff val="25000"/>
                    </a:schemeClr>
                  </a:solidFill>
                  <a:latin typeface="+mn-lt"/>
                  <a:ea typeface="+mn-ea"/>
                </a:rPr>
                <a:t>整除</a:t>
              </a:r>
              <a:endParaRPr lang="zh-CN" altLang="en-US" sz="1600" dirty="0">
                <a:solidFill>
                  <a:schemeClr val="tx1">
                    <a:lumMod val="75000"/>
                    <a:lumOff val="25000"/>
                  </a:schemeClr>
                </a:solidFill>
                <a:latin typeface="+mn-lt"/>
                <a:ea typeface="+mn-ea"/>
              </a:endParaRPr>
            </a:p>
          </p:txBody>
        </p:sp>
        <p:sp>
          <p:nvSpPr>
            <p:cNvPr id="28" name="MH_SubTitle_2"/>
            <p:cNvSpPr txBox="1">
              <a:spLocks noChangeArrowheads="1"/>
            </p:cNvSpPr>
            <p:nvPr>
              <p:custDataLst>
                <p:tags r:id="rId12"/>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p>
          </p:txBody>
        </p:sp>
        <p:sp>
          <p:nvSpPr>
            <p:cNvPr id="29" name="文本框 28"/>
            <p:cNvSpPr txBox="1"/>
            <p:nvPr/>
          </p:nvSpPr>
          <p:spPr>
            <a:xfrm rot="3071308">
              <a:off x="6289403" y="4538578"/>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rot="3071308">
              <a:off x="4636270" y="3041264"/>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rot="18555791">
              <a:off x="4738745" y="4532361"/>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rot="18555791">
              <a:off x="6163897" y="3046755"/>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1355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67943" y="1513573"/>
                <a:ext cx="6607422"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2.4】</a:t>
                </a:r>
                <a:r>
                  <a:rPr lang="zh-CN" altLang="en-US" sz="2400" dirty="0" smtClean="0">
                    <a:solidFill>
                      <a:schemeClr val="accent1"/>
                    </a:solidFill>
                  </a:rPr>
                  <a:t>求 </a:t>
                </a:r>
                <a14:m>
                  <m:oMath xmlns:m="http://schemas.openxmlformats.org/officeDocument/2006/math">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sz="2000" dirty="0" smtClean="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867943" y="1513573"/>
                <a:ext cx="6607422" cy="589584"/>
              </a:xfrm>
              <a:blipFill>
                <a:blip r:embed="rId7"/>
                <a:stretch>
                  <a:fillRect l="-1384" b="-38144"/>
                </a:stretch>
              </a:blipFill>
            </p:spPr>
            <p:txBody>
              <a:bodyPr/>
              <a:lstStyle/>
              <a:p>
                <a:r>
                  <a:rPr lang="zh-CN" altLang="en-US">
                    <a:noFill/>
                  </a:rPr>
                  <a:t> </a:t>
                </a:r>
              </a:p>
            </p:txBody>
          </p:sp>
        </mc:Fallback>
      </mc:AlternateContent>
      <p:grpSp>
        <p:nvGrpSpPr>
          <p:cNvPr id="14" name="组合 13"/>
          <p:cNvGrpSpPr/>
          <p:nvPr/>
        </p:nvGrpSpPr>
        <p:grpSpPr>
          <a:xfrm>
            <a:off x="6114781" y="2564264"/>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sign=(-1)sign</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1"/>
            </p:custDataLst>
          </p:nvPr>
        </p:nvSpPr>
        <p:spPr>
          <a:xfrm>
            <a:off x="2287732" y="2656716"/>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75262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12855"/>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2"/>
</p:tagLst>
</file>

<file path=ppt/tags/tag12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12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12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12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12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itle"/>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2"/>
</p:tagLst>
</file>

<file path=ppt/tags/tag16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5"/>
</p:tagLst>
</file>

<file path=ppt/tags/tag16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6"/>
</p:tagLst>
</file>

<file path=ppt/tags/tag16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7"/>
</p:tagLst>
</file>

<file path=ppt/tags/tag16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8"/>
</p:tagLst>
</file>

<file path=ppt/tags/tag16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9"/>
</p:tagLst>
</file>

<file path=ppt/tags/tag16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1"/>
</p:tagLst>
</file>

<file path=ppt/tags/tag17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2"/>
</p:tagLst>
</file>

<file path=ppt/tags/tag17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3"/>
</p:tagLst>
</file>

<file path=ppt/tags/tag17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Title"/>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4"/>
</p:tagLst>
</file>

<file path=ppt/tags/tag17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5"/>
</p:tagLst>
</file>

<file path=ppt/tags/tag17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6"/>
</p:tagLst>
</file>

<file path=ppt/tags/tag17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7"/>
</p:tagLst>
</file>

<file path=ppt/tags/tag17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8"/>
</p:tagLst>
</file>

<file path=ppt/tags/tag17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4"/>
</p:tagLst>
</file>

<file path=ppt/tags/tag18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9"/>
</p:tagLst>
</file>

<file path=ppt/tags/tag36.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0"/>
</p:tagLst>
</file>

<file path=ppt/tags/tag37.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1"/>
</p:tagLst>
</file>

<file path=ppt/tags/tag38.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2"/>
</p:tagLst>
</file>

<file path=ppt/tags/tag39.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6"/>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7"/>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8"/>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9"/>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0"/>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5"/>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6"/>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7"/>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8"/>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9"/>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0"/>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5"/>
</p:tagLst>
</file>

<file path=ppt/tags/tag8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8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2279</TotalTime>
  <Words>2253</Words>
  <Application>Microsoft Office PowerPoint</Application>
  <PresentationFormat>宽屏</PresentationFormat>
  <Paragraphs>423</Paragraphs>
  <Slides>28</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Adobe Gothic Std B</vt:lpstr>
      <vt:lpstr>等线</vt:lpstr>
      <vt:lpstr>等线 Light</vt:lpstr>
      <vt:lpstr>黑体</vt:lpstr>
      <vt:lpstr>华文隶书</vt:lpstr>
      <vt:lpstr>华文中宋</vt:lpstr>
      <vt:lpstr>宋体</vt:lpstr>
      <vt:lpstr>微软雅黑</vt:lpstr>
      <vt:lpstr>Arial</vt:lpstr>
      <vt:lpstr>Arial Narrow</vt:lpstr>
      <vt:lpstr>Baskerville Old Face</vt:lpstr>
      <vt:lpstr>Bodoni MT Black</vt:lpstr>
      <vt:lpstr>Calibri</vt:lpstr>
      <vt:lpstr>Cambria Math</vt:lpstr>
      <vt:lpstr>Microsoft New Tai Lue</vt:lpstr>
      <vt:lpstr>Times New Roman</vt:lpstr>
      <vt:lpstr>Office 主题​​</vt:lpstr>
      <vt:lpstr>PowerPoint 演示文稿</vt:lpstr>
      <vt:lpstr>PowerPoint 演示文稿</vt:lpstr>
      <vt:lpstr>PowerPoint 演示文稿</vt:lpstr>
      <vt:lpstr>算法</vt:lpstr>
      <vt:lpstr>PowerPoint 演示文稿</vt:lpstr>
      <vt:lpstr>简单的算法举例</vt:lpstr>
      <vt:lpstr>简单的算法举例</vt:lpstr>
      <vt:lpstr>简单的算法举例</vt:lpstr>
      <vt:lpstr>简单的算法举例</vt:lpstr>
      <vt:lpstr>简单的算法举例</vt:lpstr>
      <vt:lpstr>算法的特性</vt:lpstr>
      <vt:lpstr>PowerPoint 演示文稿</vt:lpstr>
      <vt:lpstr>用流程图表示算法</vt:lpstr>
      <vt:lpstr>算法的流程图表示举例</vt:lpstr>
      <vt:lpstr>算法的流程图表示举例</vt:lpstr>
      <vt:lpstr>算法的流程图表示举例</vt:lpstr>
      <vt:lpstr>算法的流程图表示举例</vt:lpstr>
      <vt:lpstr>简单的算法举例</vt:lpstr>
      <vt:lpstr>传统流程图的弊端</vt:lpstr>
      <vt:lpstr>三种基本结构</vt:lpstr>
      <vt:lpstr>三种基本结构的特点</vt:lpstr>
      <vt:lpstr>用N-S流程图表示算法</vt:lpstr>
      <vt:lpstr>用伪代码表示算法</vt:lpstr>
      <vt:lpstr>算法的流程图表示举例</vt:lpstr>
      <vt:lpstr>算法的流程图表示举例</vt:lpstr>
      <vt:lpstr>用计算机语言表示算法</vt:lpstr>
      <vt:lpstr>用计算机语言表示算法</vt:lpstr>
      <vt:lpstr>结构化程序设计方法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zi jin</cp:lastModifiedBy>
  <cp:revision>118</cp:revision>
  <dcterms:created xsi:type="dcterms:W3CDTF">2017-08-03T06:51:45Z</dcterms:created>
  <dcterms:modified xsi:type="dcterms:W3CDTF">2018-08-20T14:43:18Z</dcterms:modified>
</cp:coreProperties>
</file>