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4.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5.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03.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7" r:id="rId3"/>
    <p:sldId id="259" r:id="rId4"/>
    <p:sldId id="260" r:id="rId5"/>
    <p:sldId id="261" r:id="rId6"/>
    <p:sldId id="263" r:id="rId7"/>
    <p:sldId id="264" r:id="rId8"/>
    <p:sldId id="266" r:id="rId9"/>
    <p:sldId id="267" r:id="rId10"/>
    <p:sldId id="268" r:id="rId11"/>
    <p:sldId id="269" r:id="rId12"/>
    <p:sldId id="271" r:id="rId13"/>
    <p:sldId id="272" r:id="rId14"/>
    <p:sldId id="274" r:id="rId15"/>
    <p:sldId id="275" r:id="rId16"/>
    <p:sldId id="276" r:id="rId17"/>
    <p:sldId id="277" r:id="rId18"/>
    <p:sldId id="278" r:id="rId19"/>
    <p:sldId id="279" r:id="rId20"/>
    <p:sldId id="280" r:id="rId21"/>
    <p:sldId id="281" r:id="rId22"/>
    <p:sldId id="282" r:id="rId23"/>
    <p:sldId id="283"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95" d="100"/>
          <a:sy n="95" d="100"/>
        </p:scale>
        <p:origin x="1056" y="9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t>2019/4/1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t>‹#›</a:t>
            </a:fld>
            <a:endParaRPr lang="zh-CN" altLang="en-US"/>
          </a:p>
        </p:txBody>
      </p:sp>
    </p:spTree>
    <p:extLst>
      <p:ext uri="{BB962C8B-B14F-4D97-AF65-F5344CB8AC3E}">
        <p14:creationId xmlns:p14="http://schemas.microsoft.com/office/powerpoint/2010/main"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3</a:t>
            </a:fld>
            <a:endParaRPr lang="zh-CN" altLang="en-US"/>
          </a:p>
        </p:txBody>
      </p:sp>
    </p:spTree>
    <p:extLst>
      <p:ext uri="{BB962C8B-B14F-4D97-AF65-F5344CB8AC3E}">
        <p14:creationId xmlns:p14="http://schemas.microsoft.com/office/powerpoint/2010/main" val="2096094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22</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23</a:t>
            </a:fld>
            <a:endParaRPr lang="zh-CN" altLang="en-US"/>
          </a:p>
        </p:txBody>
      </p:sp>
    </p:spTree>
    <p:extLst>
      <p:ext uri="{BB962C8B-B14F-4D97-AF65-F5344CB8AC3E}">
        <p14:creationId xmlns:p14="http://schemas.microsoft.com/office/powerpoint/2010/main" val="119859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4</a:t>
            </a:fld>
            <a:endParaRPr lang="zh-CN" altLang="en-US"/>
          </a:p>
        </p:txBody>
      </p:sp>
    </p:spTree>
    <p:extLst>
      <p:ext uri="{BB962C8B-B14F-4D97-AF65-F5344CB8AC3E}">
        <p14:creationId xmlns:p14="http://schemas.microsoft.com/office/powerpoint/2010/main" val="1135640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5</a:t>
            </a:fld>
            <a:endParaRPr lang="zh-CN" altLang="en-US"/>
          </a:p>
        </p:txBody>
      </p:sp>
    </p:spTree>
    <p:extLst>
      <p:ext uri="{BB962C8B-B14F-4D97-AF65-F5344CB8AC3E}">
        <p14:creationId xmlns:p14="http://schemas.microsoft.com/office/powerpoint/2010/main" val="291681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12</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15</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17</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18</a:t>
            </a:fld>
            <a:endParaRPr lang="zh-CN" altLang="en-US"/>
          </a:p>
        </p:txBody>
      </p:sp>
    </p:spTree>
    <p:extLst>
      <p:ext uri="{BB962C8B-B14F-4D97-AF65-F5344CB8AC3E}">
        <p14:creationId xmlns:p14="http://schemas.microsoft.com/office/powerpoint/2010/main" val="36929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20</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t>21</a:t>
            </a:fld>
            <a:endParaRPr lang="zh-CN" altLang="en-US"/>
          </a:p>
        </p:txBody>
      </p:sp>
    </p:spTree>
    <p:extLst>
      <p:ext uri="{BB962C8B-B14F-4D97-AF65-F5344CB8AC3E}">
        <p14:creationId xmlns:p14="http://schemas.microsoft.com/office/powerpoint/2010/main" val="235622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2019/4/1</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5113058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2019/4/1</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32975799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t>2019/4/1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t>2019/4/1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t>‹#›</a:t>
            </a:fld>
            <a:endParaRPr lang="zh-CN" altLang="en-US"/>
          </a:p>
        </p:txBody>
      </p:sp>
    </p:spTree>
    <p:extLst>
      <p:ext uri="{BB962C8B-B14F-4D97-AF65-F5344CB8AC3E}">
        <p14:creationId xmlns:p14="http://schemas.microsoft.com/office/powerpoint/2010/main"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12.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notesSlide" Target="../notesSlides/notesSlide4.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5" Type="http://schemas.openxmlformats.org/officeDocument/2006/relationships/tags" Target="../tags/tag61.xml"/><Relationship Id="rId15" Type="http://schemas.openxmlformats.org/officeDocument/2006/relationships/tags" Target="../tags/tag71.xml"/><Relationship Id="rId10" Type="http://schemas.openxmlformats.org/officeDocument/2006/relationships/tags" Target="../tags/tag66.xml"/><Relationship Id="rId19" Type="http://schemas.openxmlformats.org/officeDocument/2006/relationships/slideLayout" Target="../slideLayouts/slideLayout6.xml"/><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s>
</file>

<file path=ppt/slides/_rels/slide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image" Target="../media/image12.png"/><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image" Target="../media/image10.png"/><Relationship Id="rId5" Type="http://schemas.openxmlformats.org/officeDocument/2006/relationships/tags" Target="../tags/tag86.xml"/><Relationship Id="rId10" Type="http://schemas.openxmlformats.org/officeDocument/2006/relationships/notesSlide" Target="../notesSlides/notesSlide6.xml"/><Relationship Id="rId4" Type="http://schemas.openxmlformats.org/officeDocument/2006/relationships/tags" Target="../tags/tag85.xml"/><Relationship Id="rId9"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slideLayout" Target="../slideLayouts/slideLayout2.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tags" Target="../tags/tag102.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5" Type="http://schemas.openxmlformats.org/officeDocument/2006/relationships/image" Target="../media/image15.png"/><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xml"/><Relationship Id="rId7"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s>
</file>

<file path=ppt/slides/_rels/slide6.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7.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0.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slideLayout" Target="../slideLayouts/slideLayout2.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18" Type="http://schemas.openxmlformats.org/officeDocument/2006/relationships/slideLayout" Target="../slideLayouts/slideLayout2.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tags" Target="../tags/tag48.xml"/><Relationship Id="rId2" Type="http://schemas.openxmlformats.org/officeDocument/2006/relationships/tags" Target="../tags/tag33.xml"/><Relationship Id="rId16" Type="http://schemas.openxmlformats.org/officeDocument/2006/relationships/tags" Target="../tags/tag47.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tags" Target="../tags/tag46.xml"/><Relationship Id="rId10" Type="http://schemas.openxmlformats.org/officeDocument/2006/relationships/tags" Target="../tags/tag41.xml"/><Relationship Id="rId19" Type="http://schemas.openxmlformats.org/officeDocument/2006/relationships/image" Target="../media/image8.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4</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smtClean="0">
                <a:solidFill>
                  <a:srgbClr val="FFFFFF"/>
                </a:solidFill>
                <a:latin typeface="微软雅黑" panose="020B0503020204020204" pitchFamily="34" charset="-122"/>
                <a:ea typeface="微软雅黑" panose="020B0503020204020204" pitchFamily="34" charset="-122"/>
              </a:rPr>
              <a:t>选择结构程序设计</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p>
        </p:txBody>
      </p:sp>
    </p:spTree>
    <p:custDataLst>
      <p:tags r:id="rId1"/>
    </p:custDataLst>
    <p:extLst>
      <p:ext uri="{BB962C8B-B14F-4D97-AF65-F5344CB8AC3E}">
        <p14:creationId xmlns:p14="http://schemas.microsoft.com/office/powerpoint/2010/main" val="7664794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a:t>
            </a:r>
            <a:r>
              <a:rPr lang="zh-CN" altLang="en-US" sz="3600" smtClean="0"/>
              <a:t>运算符和</a:t>
            </a:r>
            <a:r>
              <a:rPr lang="zh-CN" altLang="en-US" sz="3600"/>
              <a:t>逻辑</a:t>
            </a:r>
            <a:r>
              <a:rPr lang="zh-CN" altLang="en-US" sz="3600" smtClean="0"/>
              <a:t>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29606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1325563"/>
          </a:xfrm>
        </p:spPr>
        <p:txBody>
          <a:bodyPr/>
          <a:lstStyle/>
          <a:p>
            <a:r>
              <a:rPr lang="zh-CN" altLang="en-US"/>
              <a:t>逻辑</a:t>
            </a:r>
            <a:r>
              <a:rPr lang="zh-CN" altLang="en-US" smtClean="0"/>
              <a:t>运算符及其优先次序</a:t>
            </a:r>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347732987"/>
              </p:ext>
            </p:extLst>
          </p:nvPr>
        </p:nvGraphicFramePr>
        <p:xfrm>
          <a:off x="893286" y="1368361"/>
          <a:ext cx="10405431" cy="1645920"/>
        </p:xfrm>
        <a:graphic>
          <a:graphicData uri="http://schemas.openxmlformats.org/drawingml/2006/table">
            <a:tbl>
              <a:tblPr firstRow="1" bandRow="1">
                <a:tableStyleId>{5C22544A-7EE6-4342-B048-85BDC9FD1C3A}</a:tableStyleId>
              </a:tblPr>
              <a:tblGrid>
                <a:gridCol w="936393">
                  <a:extLst>
                    <a:ext uri="{9D8B030D-6E8A-4147-A177-3AD203B41FA5}">
                      <a16:colId xmlns:a16="http://schemas.microsoft.com/office/drawing/2014/main" val="3890676953"/>
                    </a:ext>
                  </a:extLst>
                </a:gridCol>
                <a:gridCol w="1617354">
                  <a:extLst>
                    <a:ext uri="{9D8B030D-6E8A-4147-A177-3AD203B41FA5}">
                      <a16:colId xmlns:a16="http://schemas.microsoft.com/office/drawing/2014/main" val="3235808983"/>
                    </a:ext>
                  </a:extLst>
                </a:gridCol>
                <a:gridCol w="930918">
                  <a:extLst>
                    <a:ext uri="{9D8B030D-6E8A-4147-A177-3AD203B41FA5}">
                      <a16:colId xmlns:a16="http://schemas.microsoft.com/office/drawing/2014/main" val="2685979042"/>
                    </a:ext>
                  </a:extLst>
                </a:gridCol>
                <a:gridCol w="6920766">
                  <a:extLst>
                    <a:ext uri="{9D8B030D-6E8A-4147-A177-3AD203B41FA5}">
                      <a16:colId xmlns:a16="http://schemas.microsoft.com/office/drawing/2014/main" val="1527270349"/>
                    </a:ext>
                  </a:extLst>
                </a:gridCol>
              </a:tblGrid>
              <a:tr h="360000">
                <a:tc>
                  <a:txBody>
                    <a:bodyPr/>
                    <a:lstStyle/>
                    <a:p>
                      <a:pPr algn="ctr">
                        <a:lnSpc>
                          <a:spcPct val="15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rPr>
                        <a:t>说明</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350747444"/>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逻辑非</a:t>
                      </a:r>
                      <a:r>
                        <a:rPr lang="en-US" altLang="zh-CN" sz="1800" kern="100" smtClean="0">
                          <a:effectLst/>
                        </a:rPr>
                        <a:t>(NOT)</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smtClean="0">
                          <a:effectLst/>
                        </a:rPr>
                        <a:t>!a</a:t>
                      </a:r>
                      <a:endParaRPr lang="zh-CN" altLang="zh-CN" sz="1800" kern="100" smtClean="0">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smtClean="0">
                          <a:effectLst/>
                        </a:rPr>
                        <a:t>如果</a:t>
                      </a:r>
                      <a:r>
                        <a:rPr lang="en-US" altLang="zh-CN" sz="1800" kern="100" smtClean="0">
                          <a:effectLst/>
                        </a:rPr>
                        <a:t>a</a:t>
                      </a:r>
                      <a:r>
                        <a:rPr lang="zh-CN" altLang="en-US" sz="1800" kern="100" smtClean="0">
                          <a:effectLst/>
                        </a:rPr>
                        <a:t>为假，则</a:t>
                      </a:r>
                      <a:r>
                        <a:rPr lang="en-US" altLang="zh-CN" sz="1800" kern="100" smtClean="0">
                          <a:effectLst/>
                        </a:rPr>
                        <a:t>!a</a:t>
                      </a:r>
                      <a:r>
                        <a:rPr lang="zh-CN" altLang="en-US" sz="1800" kern="100" smtClean="0">
                          <a:effectLst/>
                        </a:rPr>
                        <a:t>为真</a:t>
                      </a:r>
                      <a:r>
                        <a:rPr lang="en-US" altLang="zh-CN" sz="1800" kern="100" smtClean="0">
                          <a:effectLst/>
                        </a:rPr>
                        <a:t>;</a:t>
                      </a:r>
                      <a:r>
                        <a:rPr lang="zh-CN" altLang="en-US" sz="1800" kern="100" smtClean="0">
                          <a:effectLst/>
                        </a:rPr>
                        <a:t>如果</a:t>
                      </a:r>
                      <a:r>
                        <a:rPr lang="en-US" altLang="zh-CN" sz="1800" kern="100" smtClean="0">
                          <a:effectLst/>
                        </a:rPr>
                        <a:t>a</a:t>
                      </a:r>
                      <a:r>
                        <a:rPr lang="zh-CN" altLang="en-US" sz="1800" kern="100" smtClean="0">
                          <a:effectLst/>
                        </a:rPr>
                        <a:t>为真，则</a:t>
                      </a:r>
                      <a:r>
                        <a:rPr lang="en-US" altLang="zh-CN" sz="1800" kern="100" smtClean="0">
                          <a:effectLst/>
                        </a:rPr>
                        <a:t>!a</a:t>
                      </a:r>
                      <a:r>
                        <a:rPr lang="zh-CN" altLang="en-US" sz="1800" kern="100" smtClean="0">
                          <a:effectLst/>
                        </a:rPr>
                        <a:t>为假</a:t>
                      </a:r>
                      <a:endParaRPr lang="zh-CN" altLang="zh-CN" sz="1800" kern="100" smtClean="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99790426"/>
                  </a:ext>
                </a:extLst>
              </a:tr>
              <a:tr h="360000">
                <a:tc>
                  <a:txBody>
                    <a:bodyPr/>
                    <a:lstStyle/>
                    <a:p>
                      <a:pPr algn="ctr">
                        <a:lnSpc>
                          <a:spcPct val="150000"/>
                        </a:lnSpc>
                        <a:spcAft>
                          <a:spcPts val="0"/>
                        </a:spcAft>
                      </a:pPr>
                      <a:r>
                        <a:rPr lang="en-US" sz="1800" kern="100" smtClean="0">
                          <a:effectLst/>
                        </a:rPr>
                        <a:t>&amp;&amp;</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逻辑与</a:t>
                      </a:r>
                      <a:r>
                        <a:rPr lang="en-US" altLang="zh-CN" sz="1800" kern="100" smtClean="0">
                          <a:effectLst/>
                          <a:latin typeface="+mn-ea"/>
                          <a:ea typeface="+mn-ea"/>
                          <a:cs typeface="Times New Roman" panose="02020603050405020304" pitchFamily="18" charset="0"/>
                        </a:rPr>
                        <a:t>(AND)</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&amp;&amp;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都为真，则结果为真，否则为假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07255402"/>
                  </a:ext>
                </a:extLst>
              </a:tr>
              <a:tr h="360000">
                <a:tc>
                  <a:txBody>
                    <a:bodyPr/>
                    <a:lstStyle/>
                    <a:p>
                      <a:pPr algn="ctr">
                        <a:lnSpc>
                          <a:spcPct val="150000"/>
                        </a:lnSpc>
                        <a:spcAft>
                          <a:spcPts val="0"/>
                        </a:spcAft>
                      </a:pPr>
                      <a:r>
                        <a:rPr lang="en-US" sz="1800" kern="100" smtClean="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smtClean="0">
                          <a:effectLst/>
                          <a:latin typeface="+mn-ea"/>
                          <a:ea typeface="+mn-ea"/>
                          <a:cs typeface="Times New Roman" panose="02020603050405020304" pitchFamily="18" charset="0"/>
                        </a:rPr>
                        <a:t>逻辑或</a:t>
                      </a:r>
                      <a:r>
                        <a:rPr lang="en-US" altLang="zh-CN" sz="1800" kern="100" smtClean="0">
                          <a:effectLst/>
                          <a:latin typeface="+mn-ea"/>
                          <a:ea typeface="+mn-ea"/>
                          <a:cs typeface="Times New Roman" panose="02020603050405020304" pitchFamily="18" charset="0"/>
                        </a:rPr>
                        <a:t>(OR)</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smtClean="0">
                          <a:effectLst/>
                          <a:latin typeface="+mn-ea"/>
                          <a:ea typeface="+mn-ea"/>
                          <a:cs typeface="Times New Roman" panose="02020603050405020304" pitchFamily="18" charset="0"/>
                        </a:rPr>
                        <a:t>a || 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smtClean="0">
                          <a:effectLst/>
                          <a:latin typeface="+mn-ea"/>
                          <a:ea typeface="+mn-ea"/>
                          <a:cs typeface="Times New Roman" panose="02020603050405020304" pitchFamily="18" charset="0"/>
                        </a:rPr>
                        <a:t>如果</a:t>
                      </a:r>
                      <a:r>
                        <a:rPr lang="en-US" altLang="zh-CN" sz="1800" kern="100" smtClean="0">
                          <a:effectLst/>
                          <a:latin typeface="+mn-ea"/>
                          <a:ea typeface="+mn-ea"/>
                          <a:cs typeface="Times New Roman" panose="02020603050405020304" pitchFamily="18" charset="0"/>
                        </a:rPr>
                        <a:t>a</a:t>
                      </a:r>
                      <a:r>
                        <a:rPr lang="zh-CN" altLang="en-US" sz="1800" kern="100" smtClean="0">
                          <a:effectLst/>
                          <a:latin typeface="+mn-ea"/>
                          <a:ea typeface="+mn-ea"/>
                          <a:cs typeface="Times New Roman" panose="02020603050405020304" pitchFamily="18" charset="0"/>
                        </a:rPr>
                        <a:t>和</a:t>
                      </a:r>
                      <a:r>
                        <a:rPr lang="en-US" altLang="zh-CN" sz="1800" kern="100" smtClean="0">
                          <a:effectLst/>
                          <a:latin typeface="+mn-ea"/>
                          <a:ea typeface="+mn-ea"/>
                          <a:cs typeface="Times New Roman" panose="02020603050405020304" pitchFamily="18" charset="0"/>
                        </a:rPr>
                        <a:t>b</a:t>
                      </a:r>
                      <a:r>
                        <a:rPr lang="zh-CN" altLang="en-US" sz="1800" kern="100" smtClean="0">
                          <a:effectLst/>
                          <a:latin typeface="+mn-ea"/>
                          <a:ea typeface="+mn-ea"/>
                          <a:cs typeface="Times New Roman" panose="02020603050405020304" pitchFamily="18" charset="0"/>
                        </a:rPr>
                        <a:t>有一个以上为真，则结果为真，二者都为假时，结果为假</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1891970"/>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080169241"/>
              </p:ext>
            </p:extLst>
          </p:nvPr>
        </p:nvGraphicFramePr>
        <p:xfrm>
          <a:off x="6566169" y="3216671"/>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a16="http://schemas.microsoft.com/office/drawing/2014/main" val="3340877376"/>
                    </a:ext>
                  </a:extLst>
                </a:gridCol>
                <a:gridCol w="788758">
                  <a:extLst>
                    <a:ext uri="{9D8B030D-6E8A-4147-A177-3AD203B41FA5}">
                      <a16:colId xmlns:a16="http://schemas.microsoft.com/office/drawing/2014/main" val="1994263569"/>
                    </a:ext>
                  </a:extLst>
                </a:gridCol>
                <a:gridCol w="788758">
                  <a:extLst>
                    <a:ext uri="{9D8B030D-6E8A-4147-A177-3AD203B41FA5}">
                      <a16:colId xmlns:a16="http://schemas.microsoft.com/office/drawing/2014/main" val="3815812150"/>
                    </a:ext>
                  </a:extLst>
                </a:gridCol>
                <a:gridCol w="788758">
                  <a:extLst>
                    <a:ext uri="{9D8B030D-6E8A-4147-A177-3AD203B41FA5}">
                      <a16:colId xmlns:a16="http://schemas.microsoft.com/office/drawing/2014/main" val="69866498"/>
                    </a:ext>
                  </a:extLst>
                </a:gridCol>
                <a:gridCol w="788758">
                  <a:extLst>
                    <a:ext uri="{9D8B030D-6E8A-4147-A177-3AD203B41FA5}">
                      <a16:colId xmlns:a16="http://schemas.microsoft.com/office/drawing/2014/main" val="895864238"/>
                    </a:ext>
                  </a:extLst>
                </a:gridCol>
                <a:gridCol w="788758">
                  <a:extLst>
                    <a:ext uri="{9D8B030D-6E8A-4147-A177-3AD203B41FA5}">
                      <a16:colId xmlns:a16="http://schemas.microsoft.com/office/drawing/2014/main" val="1339348998"/>
                    </a:ext>
                  </a:extLst>
                </a:gridCol>
              </a:tblGrid>
              <a:tr h="679468">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smtClean="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9816594"/>
                  </a:ext>
                </a:extLst>
              </a:tr>
              <a:tr h="370840">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真</a:t>
                      </a:r>
                      <a:endParaRPr lang="en-US" altLang="zh-CN" sz="1600" smtClean="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smtClean="0"/>
                        <a:t>（非</a:t>
                      </a:r>
                      <a:r>
                        <a:rPr lang="en-US" altLang="zh-CN" sz="1600" smtClean="0"/>
                        <a:t>0</a:t>
                      </a:r>
                      <a:r>
                        <a:rPr lang="zh-CN" altLang="en-US" sz="1600" smtClean="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09129"/>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（非</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23358297"/>
                  </a:ext>
                </a:extLst>
              </a:tr>
              <a:tr h="370840">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真</a:t>
                      </a:r>
                      <a:endParaRPr lang="en-US" altLang="zh-CN" sz="1600" smtClean="0"/>
                    </a:p>
                    <a:p>
                      <a:pPr algn="ctr"/>
                      <a:r>
                        <a:rPr lang="zh-CN" altLang="en-US" sz="1600" smtClean="0"/>
                        <a:t>（</a:t>
                      </a:r>
                      <a:r>
                        <a:rPr lang="en-US" altLang="zh-CN" sz="1600" smtClean="0"/>
                        <a:t>1</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smtClean="0"/>
                        <a:t>假</a:t>
                      </a:r>
                      <a:endParaRPr lang="en-US" altLang="zh-CN" sz="1600" smtClean="0"/>
                    </a:p>
                    <a:p>
                      <a:pPr algn="ctr"/>
                      <a:r>
                        <a:rPr lang="zh-CN" altLang="en-US" sz="1600" smtClean="0"/>
                        <a:t>（</a:t>
                      </a:r>
                      <a:r>
                        <a:rPr lang="en-US" altLang="zh-CN" sz="1600" smtClean="0"/>
                        <a:t>0</a:t>
                      </a:r>
                      <a:r>
                        <a:rPr lang="zh-CN" altLang="en-US" sz="1600" smtClean="0"/>
                        <a:t>）</a:t>
                      </a:r>
                      <a:endParaRPr lang="zh-CN" altLang="en-US" sz="16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1058509"/>
                  </a:ext>
                </a:extLst>
              </a:tr>
            </a:tbl>
          </a:graphicData>
        </a:graphic>
      </p:graphicFrame>
      <p:sp>
        <p:nvSpPr>
          <p:cNvPr id="27" name="MH_Desc_1"/>
          <p:cNvSpPr/>
          <p:nvPr>
            <p:custDataLst>
              <p:tags r:id="rId1"/>
            </p:custDataLst>
          </p:nvPr>
        </p:nvSpPr>
        <p:spPr>
          <a:xfrm>
            <a:off x="893284" y="3216672"/>
            <a:ext cx="5585338" cy="299594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a:t>
            </a:r>
            <a:r>
              <a:rPr lang="en-US" altLang="zh-CN">
                <a:solidFill>
                  <a:schemeClr val="tx1"/>
                </a:solidFill>
              </a:rPr>
              <a:t>&amp;&amp;”</a:t>
            </a:r>
            <a:r>
              <a:rPr lang="zh-CN" altLang="en-US">
                <a:solidFill>
                  <a:schemeClr val="tx1"/>
                </a:solidFill>
              </a:rPr>
              <a:t>和“</a:t>
            </a:r>
            <a:r>
              <a:rPr lang="en-US" altLang="zh-CN">
                <a:solidFill>
                  <a:schemeClr val="tx1"/>
                </a:solidFill>
              </a:rPr>
              <a:t>‖”</a:t>
            </a:r>
            <a:r>
              <a:rPr lang="zh-CN" altLang="en-US">
                <a:solidFill>
                  <a:schemeClr val="tx1"/>
                </a:solidFill>
              </a:rPr>
              <a:t>是双目运算符，要求有两个运算对象</a:t>
            </a:r>
            <a:r>
              <a:rPr lang="en-US" altLang="zh-CN">
                <a:solidFill>
                  <a:schemeClr val="tx1"/>
                </a:solidFill>
              </a:rPr>
              <a:t>(</a:t>
            </a:r>
            <a:r>
              <a:rPr lang="zh-CN" altLang="en-US">
                <a:solidFill>
                  <a:schemeClr val="tx1"/>
                </a:solidFill>
              </a:rPr>
              <a:t>操作数</a:t>
            </a:r>
            <a:r>
              <a:rPr lang="en-US" altLang="zh-CN">
                <a:solidFill>
                  <a:schemeClr val="tx1"/>
                </a:solidFill>
              </a:rPr>
              <a:t>)</a:t>
            </a:r>
            <a:r>
              <a:rPr lang="zh-CN" altLang="en-US">
                <a:solidFill>
                  <a:schemeClr val="tx1"/>
                </a:solidFill>
              </a:rPr>
              <a:t>； “！”是单目运算符，</a:t>
            </a:r>
            <a:r>
              <a:rPr lang="zh-CN" altLang="en-US" smtClean="0">
                <a:solidFill>
                  <a:schemeClr val="tx1"/>
                </a:solidFill>
              </a:rPr>
              <a:t>只要有</a:t>
            </a:r>
            <a:r>
              <a:rPr lang="zh-CN" altLang="en-US">
                <a:solidFill>
                  <a:schemeClr val="tx1"/>
                </a:solidFill>
              </a:rPr>
              <a:t>一个运算</a:t>
            </a:r>
            <a:r>
              <a:rPr lang="zh-CN" altLang="en-US" smtClean="0">
                <a:solidFill>
                  <a:schemeClr val="tx1"/>
                </a:solidFill>
              </a:rPr>
              <a:t>对象</a:t>
            </a:r>
            <a:endParaRPr lang="zh-CN" altLang="en-US">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优先次序</a:t>
            </a:r>
            <a:r>
              <a:rPr lang="zh-CN" altLang="en-US" smtClean="0">
                <a:solidFill>
                  <a:schemeClr val="tx1"/>
                </a:solidFill>
              </a:rPr>
              <a:t>：</a:t>
            </a:r>
            <a:r>
              <a:rPr lang="en-US" altLang="zh-CN" smtClean="0">
                <a:solidFill>
                  <a:schemeClr val="tx1"/>
                </a:solidFill>
              </a:rPr>
              <a:t>!(</a:t>
            </a:r>
            <a:r>
              <a:rPr lang="zh-CN" altLang="en-US">
                <a:solidFill>
                  <a:schemeClr val="tx1"/>
                </a:solidFill>
              </a:rPr>
              <a:t>非</a:t>
            </a:r>
            <a:r>
              <a:rPr lang="en-US" altLang="zh-CN">
                <a:solidFill>
                  <a:schemeClr val="tx1"/>
                </a:solidFill>
              </a:rPr>
              <a:t>)→</a:t>
            </a:r>
            <a:r>
              <a:rPr lang="zh-CN" altLang="en-US">
                <a:solidFill>
                  <a:schemeClr val="tx1"/>
                </a:solidFill>
              </a:rPr>
              <a:t>＆＆</a:t>
            </a:r>
            <a:r>
              <a:rPr lang="en-US" altLang="zh-CN">
                <a:solidFill>
                  <a:schemeClr val="tx1"/>
                </a:solidFill>
              </a:rPr>
              <a:t>(</a:t>
            </a:r>
            <a:r>
              <a:rPr lang="zh-CN" altLang="en-US">
                <a:solidFill>
                  <a:schemeClr val="tx1"/>
                </a:solidFill>
              </a:rPr>
              <a:t>与</a:t>
            </a:r>
            <a:r>
              <a:rPr lang="en-US" altLang="zh-CN">
                <a:solidFill>
                  <a:schemeClr val="tx1"/>
                </a:solidFill>
              </a:rPr>
              <a:t>)→‖(</a:t>
            </a:r>
            <a:r>
              <a:rPr lang="zh-CN" altLang="en-US">
                <a:solidFill>
                  <a:schemeClr val="tx1"/>
                </a:solidFill>
              </a:rPr>
              <a:t>或</a:t>
            </a:r>
            <a:r>
              <a:rPr lang="en-US" altLang="zh-CN">
                <a:solidFill>
                  <a:schemeClr val="tx1"/>
                </a:solidFill>
              </a:rPr>
              <a:t>)</a:t>
            </a:r>
            <a:r>
              <a:rPr lang="zh-CN" altLang="en-US">
                <a:solidFill>
                  <a:schemeClr val="tx1"/>
                </a:solidFill>
              </a:rPr>
              <a:t>， 即“！”为三者中最高</a:t>
            </a:r>
            <a:r>
              <a:rPr lang="zh-CN" altLang="en-US" smtClean="0">
                <a:solidFill>
                  <a:schemeClr val="tx1"/>
                </a:solidFill>
              </a:rPr>
              <a:t>的； </a:t>
            </a:r>
            <a:r>
              <a:rPr lang="zh-CN" altLang="en-US">
                <a:solidFill>
                  <a:schemeClr val="tx1"/>
                </a:solidFill>
              </a:rPr>
              <a:t>逻辑运算符中的“＆＆”和“</a:t>
            </a:r>
            <a:r>
              <a:rPr lang="en-US" altLang="zh-CN">
                <a:solidFill>
                  <a:schemeClr val="tx1"/>
                </a:solidFill>
              </a:rPr>
              <a:t>‖”</a:t>
            </a:r>
            <a:r>
              <a:rPr lang="zh-CN" altLang="en-US">
                <a:solidFill>
                  <a:schemeClr val="tx1"/>
                </a:solidFill>
              </a:rPr>
              <a:t>低于关系运算符，“！”高于算术运算</a:t>
            </a:r>
            <a:r>
              <a:rPr lang="zh-CN" altLang="en-US" smtClean="0">
                <a:solidFill>
                  <a:schemeClr val="tx1"/>
                </a:solidFill>
              </a:rPr>
              <a:t>符</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逻辑运算结果不是</a:t>
            </a:r>
            <a:r>
              <a:rPr lang="en-US" altLang="zh-CN">
                <a:solidFill>
                  <a:schemeClr val="tx1"/>
                </a:solidFill>
              </a:rPr>
              <a:t>0</a:t>
            </a:r>
            <a:r>
              <a:rPr lang="zh-CN" altLang="en-US">
                <a:solidFill>
                  <a:schemeClr val="tx1"/>
                </a:solidFill>
              </a:rPr>
              <a:t>就是</a:t>
            </a:r>
            <a:r>
              <a:rPr lang="en-US" altLang="zh-CN">
                <a:solidFill>
                  <a:schemeClr val="tx1"/>
                </a:solidFill>
              </a:rPr>
              <a:t>1</a:t>
            </a:r>
            <a:r>
              <a:rPr lang="zh-CN" altLang="en-US">
                <a:solidFill>
                  <a:schemeClr val="tx1"/>
                </a:solidFill>
              </a:rPr>
              <a:t>，不可能是其他数值。而在逻辑表达式中作为参加逻辑运算的运算对象可以是</a:t>
            </a:r>
            <a:r>
              <a:rPr lang="en-US" altLang="zh-CN">
                <a:solidFill>
                  <a:schemeClr val="tx1"/>
                </a:solidFill>
              </a:rPr>
              <a:t>0(“</a:t>
            </a:r>
            <a:r>
              <a:rPr lang="zh-CN" altLang="en-US">
                <a:solidFill>
                  <a:schemeClr val="tx1"/>
                </a:solidFill>
              </a:rPr>
              <a:t>假”</a:t>
            </a:r>
            <a:r>
              <a:rPr lang="en-US" altLang="zh-CN">
                <a:solidFill>
                  <a:schemeClr val="tx1"/>
                </a:solidFill>
              </a:rPr>
              <a:t>)</a:t>
            </a:r>
            <a:r>
              <a:rPr lang="zh-CN" altLang="en-US">
                <a:solidFill>
                  <a:schemeClr val="tx1"/>
                </a:solidFill>
              </a:rPr>
              <a:t>或任何非</a:t>
            </a:r>
            <a:r>
              <a:rPr lang="en-US" altLang="zh-CN">
                <a:solidFill>
                  <a:schemeClr val="tx1"/>
                </a:solidFill>
              </a:rPr>
              <a:t>0</a:t>
            </a:r>
            <a:r>
              <a:rPr lang="zh-CN" altLang="en-US">
                <a:solidFill>
                  <a:schemeClr val="tx1"/>
                </a:solidFill>
              </a:rPr>
              <a:t>的数值</a:t>
            </a:r>
            <a:r>
              <a:rPr lang="en-US" altLang="zh-CN">
                <a:solidFill>
                  <a:schemeClr val="tx1"/>
                </a:solidFill>
              </a:rPr>
              <a:t>(</a:t>
            </a:r>
            <a:r>
              <a:rPr lang="zh-CN" altLang="en-US">
                <a:solidFill>
                  <a:schemeClr val="tx1"/>
                </a:solidFill>
              </a:rPr>
              <a:t>按“真”对待</a:t>
            </a:r>
            <a:r>
              <a:rPr lang="en-US" altLang="zh-CN">
                <a:solidFill>
                  <a:schemeClr val="tx1"/>
                </a:solidFill>
              </a:rPr>
              <a:t>)</a:t>
            </a:r>
            <a:endParaRPr lang="zh-CN" altLang="en-US">
              <a:solidFill>
                <a:schemeClr val="tx1"/>
              </a:solidFill>
            </a:endParaRPr>
          </a:p>
        </p:txBody>
      </p:sp>
    </p:spTree>
    <p:extLst>
      <p:ext uri="{BB962C8B-B14F-4D97-AF65-F5344CB8AC3E}">
        <p14:creationId xmlns:p14="http://schemas.microsoft.com/office/powerpoint/2010/main" val="396747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SubTitle_1"/>
          <p:cNvSpPr/>
          <p:nvPr>
            <p:custDataLst>
              <p:tags r:id="rId2"/>
            </p:custDataLst>
          </p:nvPr>
        </p:nvSpPr>
        <p:spPr>
          <a:xfrm>
            <a:off x="1689652" y="144117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a:solidFill>
                  <a:srgbClr val="333333"/>
                </a:solidFill>
              </a:rPr>
              <a:t>a &amp;&amp; b &amp;&amp; 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时，才需要判别</a:t>
            </a:r>
            <a:r>
              <a:rPr lang="en-US" altLang="zh-CN" sz="1600">
                <a:solidFill>
                  <a:srgbClr val="333333"/>
                </a:solidFill>
              </a:rPr>
              <a:t>b</a:t>
            </a:r>
            <a:r>
              <a:rPr lang="zh-CN" altLang="en-US" sz="1600">
                <a:solidFill>
                  <a:srgbClr val="333333"/>
                </a:solidFill>
              </a:rPr>
              <a:t>的值。只有当</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a:t>
            </a:r>
            <a:r>
              <a:rPr lang="zh-CN" altLang="en-US" sz="1600" smtClean="0">
                <a:solidFill>
                  <a:srgbClr val="333333"/>
                </a:solidFill>
              </a:rPr>
              <a:t>真时才</a:t>
            </a:r>
            <a:r>
              <a:rPr lang="zh-CN" altLang="en-US" sz="1600">
                <a:solidFill>
                  <a:srgbClr val="333333"/>
                </a:solidFill>
              </a:rPr>
              <a:t>需要判别</a:t>
            </a:r>
            <a:r>
              <a:rPr lang="en-US" altLang="zh-CN" sz="1600">
                <a:solidFill>
                  <a:srgbClr val="333333"/>
                </a:solidFill>
              </a:rPr>
              <a:t>c</a:t>
            </a:r>
            <a:r>
              <a:rPr lang="zh-CN" altLang="en-US" sz="1600">
                <a:solidFill>
                  <a:srgbClr val="333333"/>
                </a:solidFill>
              </a:rPr>
              <a:t>的值</a:t>
            </a:r>
            <a:r>
              <a:rPr lang="zh-CN" altLang="en-US" sz="1600" smtClean="0">
                <a:solidFill>
                  <a:srgbClr val="333333"/>
                </a:solidFill>
              </a:rPr>
              <a:t>。</a:t>
            </a:r>
            <a:endParaRPr lang="zh-CN" altLang="en-US" sz="1600" dirty="0">
              <a:solidFill>
                <a:srgbClr val="333333"/>
              </a:solidFill>
            </a:endParaRPr>
          </a:p>
        </p:txBody>
      </p:sp>
      <p:sp>
        <p:nvSpPr>
          <p:cNvPr id="4" name="MH_SubTitle_2"/>
          <p:cNvSpPr/>
          <p:nvPr>
            <p:custDataLst>
              <p:tags r:id="rId3"/>
            </p:custDataLst>
          </p:nvPr>
        </p:nvSpPr>
        <p:spPr>
          <a:xfrm>
            <a:off x="6149976" y="144117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smtClean="0">
                <a:solidFill>
                  <a:srgbClr val="333333"/>
                </a:solidFill>
              </a:rPr>
              <a:t>a ‖ b ‖ c</a:t>
            </a:r>
            <a:r>
              <a:rPr lang="zh-CN" altLang="en-US" sz="1600">
                <a:solidFill>
                  <a:srgbClr val="333333"/>
                </a:solidFill>
              </a:rPr>
              <a:t>。只要</a:t>
            </a:r>
            <a:r>
              <a:rPr lang="en-US" altLang="zh-CN" sz="1600">
                <a:solidFill>
                  <a:srgbClr val="333333"/>
                </a:solidFill>
              </a:rPr>
              <a:t>a</a:t>
            </a:r>
            <a:r>
              <a:rPr lang="zh-CN" altLang="en-US" sz="1600">
                <a:solidFill>
                  <a:srgbClr val="333333"/>
                </a:solidFill>
              </a:rPr>
              <a:t>为真</a:t>
            </a:r>
            <a:r>
              <a:rPr lang="en-US" altLang="zh-CN" sz="1600">
                <a:solidFill>
                  <a:srgbClr val="333333"/>
                </a:solidFill>
              </a:rPr>
              <a:t>(</a:t>
            </a:r>
            <a:r>
              <a:rPr lang="zh-CN" altLang="en-US" sz="1600">
                <a:solidFill>
                  <a:srgbClr val="333333"/>
                </a:solidFill>
              </a:rPr>
              <a:t>非</a:t>
            </a:r>
            <a:r>
              <a:rPr lang="en-US" altLang="zh-CN" sz="1600">
                <a:solidFill>
                  <a:srgbClr val="333333"/>
                </a:solidFill>
              </a:rPr>
              <a:t>0)</a:t>
            </a:r>
            <a:r>
              <a:rPr lang="zh-CN" altLang="en-US" sz="1600">
                <a:solidFill>
                  <a:srgbClr val="333333"/>
                </a:solidFill>
              </a:rPr>
              <a:t>，就不必判断</a:t>
            </a:r>
            <a:r>
              <a:rPr lang="en-US" altLang="zh-CN" sz="1600">
                <a:solidFill>
                  <a:srgbClr val="333333"/>
                </a:solidFill>
              </a:rPr>
              <a:t>b</a:t>
            </a:r>
            <a:r>
              <a:rPr lang="zh-CN" altLang="en-US" sz="1600">
                <a:solidFill>
                  <a:srgbClr val="333333"/>
                </a:solidFill>
              </a:rPr>
              <a:t>和</a:t>
            </a:r>
            <a:r>
              <a:rPr lang="en-US" altLang="zh-CN" sz="1600">
                <a:solidFill>
                  <a:srgbClr val="333333"/>
                </a:solidFill>
              </a:rPr>
              <a:t>c</a:t>
            </a:r>
            <a:r>
              <a:rPr lang="zh-CN" altLang="en-US" sz="1600">
                <a:solidFill>
                  <a:srgbClr val="333333"/>
                </a:solidFill>
              </a:rPr>
              <a:t>。只有</a:t>
            </a:r>
            <a:r>
              <a:rPr lang="en-US" altLang="zh-CN" sz="1600">
                <a:solidFill>
                  <a:srgbClr val="333333"/>
                </a:solidFill>
              </a:rPr>
              <a:t>a</a:t>
            </a:r>
            <a:r>
              <a:rPr lang="zh-CN" altLang="en-US" sz="1600">
                <a:solidFill>
                  <a:srgbClr val="333333"/>
                </a:solidFill>
              </a:rPr>
              <a:t>为假，才判别</a:t>
            </a:r>
            <a:r>
              <a:rPr lang="en-US" altLang="zh-CN" sz="1600">
                <a:solidFill>
                  <a:srgbClr val="333333"/>
                </a:solidFill>
              </a:rPr>
              <a:t>b</a:t>
            </a:r>
            <a:r>
              <a:rPr lang="zh-CN" altLang="en-US" sz="1600">
                <a:solidFill>
                  <a:srgbClr val="333333"/>
                </a:solidFill>
              </a:rPr>
              <a:t>。</a:t>
            </a:r>
            <a:r>
              <a:rPr lang="en-US" altLang="zh-CN" sz="1600">
                <a:solidFill>
                  <a:srgbClr val="333333"/>
                </a:solidFill>
              </a:rPr>
              <a:t>a</a:t>
            </a:r>
            <a:r>
              <a:rPr lang="zh-CN" altLang="en-US" sz="1600">
                <a:solidFill>
                  <a:srgbClr val="333333"/>
                </a:solidFill>
              </a:rPr>
              <a:t>和</a:t>
            </a:r>
            <a:r>
              <a:rPr lang="en-US" altLang="zh-CN" sz="1600">
                <a:solidFill>
                  <a:srgbClr val="333333"/>
                </a:solidFill>
              </a:rPr>
              <a:t>b</a:t>
            </a:r>
            <a:r>
              <a:rPr lang="zh-CN" altLang="en-US" sz="1600">
                <a:solidFill>
                  <a:srgbClr val="333333"/>
                </a:solidFill>
              </a:rPr>
              <a:t>都为假才判别</a:t>
            </a:r>
            <a:r>
              <a:rPr lang="en-US" altLang="zh-CN" sz="1600" smtClean="0">
                <a:solidFill>
                  <a:srgbClr val="333333"/>
                </a:solidFill>
              </a:rPr>
              <a:t>c</a:t>
            </a:r>
            <a:r>
              <a:rPr lang="zh-CN" altLang="en-US" sz="1600" smtClean="0">
                <a:solidFill>
                  <a:srgbClr val="333333"/>
                </a:solidFill>
              </a:rPr>
              <a:t>。</a:t>
            </a:r>
            <a:endParaRPr lang="en-US" altLang="zh-CN" sz="1600">
              <a:solidFill>
                <a:srgbClr val="333333"/>
              </a:solidFill>
            </a:endParaRPr>
          </a:p>
        </p:txBody>
      </p:sp>
      <p:sp>
        <p:nvSpPr>
          <p:cNvPr id="2" name="MH_Other_1"/>
          <p:cNvSpPr/>
          <p:nvPr>
            <p:custDataLst>
              <p:tags r:id="rId4"/>
            </p:custDataLst>
          </p:nvPr>
        </p:nvSpPr>
        <p:spPr>
          <a:xfrm>
            <a:off x="5529264" y="302418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5643564" y="313848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smtClean="0">
                <a:solidFill>
                  <a:schemeClr val="accent1">
                    <a:lumMod val="75000"/>
                  </a:schemeClr>
                </a:solidFill>
              </a:rPr>
              <a:t>逻辑</a:t>
            </a:r>
            <a:endParaRPr lang="en-US" altLang="zh-CN" sz="1600" b="1" smtClean="0">
              <a:solidFill>
                <a:schemeClr val="accent1">
                  <a:lumMod val="75000"/>
                </a:schemeClr>
              </a:solidFill>
            </a:endParaRPr>
          </a:p>
          <a:p>
            <a:pPr algn="ctr">
              <a:defRPr/>
            </a:pPr>
            <a:r>
              <a:rPr lang="zh-CN" altLang="en-US" sz="1600" b="1" smtClean="0">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p:custDataLst>
              <p:tags r:id="rId18"/>
            </p:custDataLst>
          </p:nvPr>
        </p:nvSpPr>
        <p:spPr>
          <a:xfrm>
            <a:off x="1689652" y="365125"/>
            <a:ext cx="8766313" cy="1076049"/>
          </a:xfrm>
        </p:spPr>
        <p:txBody>
          <a:bodyPr>
            <a:noAutofit/>
          </a:bodyPr>
          <a:lstStyle/>
          <a:p>
            <a:pPr>
              <a:lnSpc>
                <a:spcPct val="120000"/>
              </a:lnSpc>
            </a:pPr>
            <a:r>
              <a:rPr lang="zh-CN" altLang="en-US" sz="2000">
                <a:solidFill>
                  <a:schemeClr val="accent1"/>
                </a:solidFill>
                <a:latin typeface="+mn-ea"/>
                <a:ea typeface="+mn-ea"/>
              </a:rPr>
              <a:t>在逻辑表达式的求解中，并不是所有的逻辑运算符都被执行，只是在必须执行下一个逻辑运算符才能求出表达式的解时，才执行该运算符。</a:t>
            </a:r>
            <a:endParaRPr lang="zh-CN" altLang="en-US" sz="2000" smtClean="0">
              <a:solidFill>
                <a:schemeClr val="accent1"/>
              </a:solidFill>
              <a:latin typeface="+mn-ea"/>
              <a:ea typeface="+mn-ea"/>
            </a:endParaRPr>
          </a:p>
        </p:txBody>
      </p:sp>
      <p:grpSp>
        <p:nvGrpSpPr>
          <p:cNvPr id="20" name="组合 19"/>
          <p:cNvGrpSpPr/>
          <p:nvPr/>
        </p:nvGrpSpPr>
        <p:grpSpPr>
          <a:xfrm>
            <a:off x="2846316" y="284263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0(</a:t>
              </a:r>
              <a:r>
                <a:rPr lang="zh-CN" altLang="en-US" sz="1400" smtClean="0"/>
                <a:t>假</a:t>
              </a:r>
              <a:r>
                <a:rPr lang="en-US" altLang="zh-CN" sz="1400" smtClean="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1</a:t>
              </a:r>
              <a:r>
                <a:rPr lang="en-US" altLang="zh-CN" sz="1400"/>
                <a:t>(</a:t>
              </a:r>
              <a:r>
                <a:rPr lang="zh-CN" altLang="en-US" sz="1400" smtClean="0"/>
                <a:t>真</a:t>
              </a:r>
              <a:r>
                <a:rPr lang="en-US" altLang="zh-CN" sz="1400" smtClean="0"/>
                <a:t>)				0</a:t>
              </a:r>
              <a:r>
                <a:rPr lang="en-US" altLang="zh-CN" sz="1400"/>
                <a:t>(</a:t>
              </a:r>
              <a:r>
                <a:rPr lang="zh-CN" altLang="en-US" sz="1400"/>
                <a:t>假</a:t>
              </a:r>
              <a:r>
                <a:rPr lang="en-US" altLang="zh-CN" sz="1400" smtClean="0"/>
                <a:t>)</a:t>
              </a:r>
              <a:endParaRPr lang="en-US" altLang="zh-CN" sz="1400"/>
            </a:p>
          </p:txBody>
        </p:sp>
      </p:grpSp>
      <p:grpSp>
        <p:nvGrpSpPr>
          <p:cNvPr id="37" name="组合 36"/>
          <p:cNvGrpSpPr/>
          <p:nvPr/>
        </p:nvGrpSpPr>
        <p:grpSpPr>
          <a:xfrm>
            <a:off x="7597825" y="284263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endParaRPr lang="en-US" altLang="zh-CN" sz="1400"/>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		</a:t>
              </a:r>
              <a:r>
                <a:rPr lang="zh-CN" altLang="en-US" sz="1400" smtClean="0"/>
                <a:t>非</a:t>
              </a:r>
              <a:r>
                <a:rPr lang="en-US" altLang="zh-CN" sz="1400" smtClean="0"/>
                <a:t>0(</a:t>
              </a:r>
              <a:r>
                <a:rPr lang="zh-CN" altLang="en-US" sz="1400" smtClean="0"/>
                <a:t>真</a:t>
              </a:r>
              <a:r>
                <a:rPr lang="en-US" altLang="zh-CN" sz="1400" smtClean="0"/>
                <a:t>)</a:t>
              </a:r>
            </a:p>
            <a:p>
              <a:pPr defTabSz="179388">
                <a:lnSpc>
                  <a:spcPct val="180000"/>
                </a:lnSpc>
              </a:pPr>
              <a:r>
                <a:rPr lang="en-US" altLang="zh-CN" sz="1400" smtClean="0"/>
                <a:t>	0</a:t>
              </a:r>
              <a:r>
                <a:rPr lang="en-US" altLang="zh-CN" sz="1400"/>
                <a:t>(</a:t>
              </a:r>
              <a:r>
                <a:rPr lang="zh-CN" altLang="en-US" sz="1400"/>
                <a:t>假</a:t>
              </a:r>
              <a:r>
                <a:rPr lang="en-US" altLang="zh-CN" sz="1400"/>
                <a:t>)</a:t>
              </a:r>
            </a:p>
            <a:p>
              <a:pPr defTabSz="179388">
                <a:lnSpc>
                  <a:spcPct val="180000"/>
                </a:lnSpc>
              </a:pPr>
              <a:r>
                <a:rPr lang="en-US" altLang="zh-CN" sz="1400" smtClean="0"/>
                <a:t>0(</a:t>
              </a:r>
              <a:r>
                <a:rPr lang="zh-CN" altLang="en-US" sz="1400"/>
                <a:t>假</a:t>
              </a:r>
              <a:r>
                <a:rPr lang="en-US" altLang="zh-CN" sz="1400" smtClean="0"/>
                <a:t>)				1(</a:t>
              </a:r>
              <a:r>
                <a:rPr lang="zh-CN" altLang="en-US" sz="1400" smtClean="0"/>
                <a:t>真</a:t>
              </a:r>
              <a:r>
                <a:rPr lang="en-US" altLang="zh-CN" sz="1400" smtClean="0"/>
                <a:t>)</a:t>
              </a:r>
              <a:endParaRPr lang="en-US" altLang="zh-CN" sz="1400"/>
            </a:p>
          </p:txBody>
        </p:sp>
      </p:grpSp>
    </p:spTree>
    <p:custDataLst>
      <p:tags r:id="rId1"/>
    </p:custDataLst>
    <p:extLst>
      <p:ext uri="{BB962C8B-B14F-4D97-AF65-F5344CB8AC3E}">
        <p14:creationId xmlns:p14="http://schemas.microsoft.com/office/powerpoint/2010/main" val="375483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1553043" y="470444"/>
            <a:ext cx="9153939" cy="8652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lumMod val="65000"/>
                    <a:lumOff val="35000"/>
                  </a:schemeClr>
                </a:solidFill>
              </a:rPr>
              <a:t>既然关系表达式和逻辑表达式的值是</a:t>
            </a:r>
            <a:r>
              <a:rPr lang="en-US" altLang="zh-CN">
                <a:solidFill>
                  <a:schemeClr val="tx1">
                    <a:lumMod val="65000"/>
                    <a:lumOff val="35000"/>
                  </a:schemeClr>
                </a:solidFill>
              </a:rPr>
              <a:t>0</a:t>
            </a:r>
            <a:r>
              <a:rPr lang="zh-CN" altLang="en-US">
                <a:solidFill>
                  <a:schemeClr val="tx1">
                    <a:lumMod val="65000"/>
                    <a:lumOff val="35000"/>
                  </a:schemeClr>
                </a:solidFill>
              </a:rPr>
              <a:t>和</a:t>
            </a:r>
            <a:r>
              <a:rPr lang="en-US" altLang="zh-CN">
                <a:solidFill>
                  <a:schemeClr val="tx1">
                    <a:lumMod val="65000"/>
                    <a:lumOff val="35000"/>
                  </a:schemeClr>
                </a:solidFill>
              </a:rPr>
              <a:t>1</a:t>
            </a:r>
            <a:r>
              <a:rPr lang="zh-CN" altLang="en-US">
                <a:solidFill>
                  <a:schemeClr val="tx1">
                    <a:lumMod val="65000"/>
                    <a:lumOff val="35000"/>
                  </a:schemeClr>
                </a:solidFill>
              </a:rPr>
              <a:t>，而且在判断一个量是否为“真”时，以</a:t>
            </a:r>
            <a:r>
              <a:rPr lang="en-US" altLang="zh-CN">
                <a:solidFill>
                  <a:schemeClr val="tx1">
                    <a:lumMod val="65000"/>
                    <a:lumOff val="35000"/>
                  </a:schemeClr>
                </a:solidFill>
              </a:rPr>
              <a:t>0</a:t>
            </a:r>
            <a:r>
              <a:rPr lang="zh-CN" altLang="en-US">
                <a:solidFill>
                  <a:schemeClr val="tx1">
                    <a:lumMod val="65000"/>
                    <a:lumOff val="35000"/>
                  </a:schemeClr>
                </a:solidFill>
              </a:rPr>
              <a:t>代表“假”，以非</a:t>
            </a:r>
            <a:r>
              <a:rPr lang="en-US" altLang="zh-CN">
                <a:solidFill>
                  <a:schemeClr val="tx1">
                    <a:lumMod val="65000"/>
                    <a:lumOff val="35000"/>
                  </a:schemeClr>
                </a:solidFill>
              </a:rPr>
              <a:t>0</a:t>
            </a:r>
            <a:r>
              <a:rPr lang="zh-CN" altLang="en-US">
                <a:solidFill>
                  <a:schemeClr val="tx1">
                    <a:lumMod val="65000"/>
                    <a:lumOff val="35000"/>
                  </a:schemeClr>
                </a:solidFill>
              </a:rPr>
              <a:t>代表“真”。那么就可以理解为什么在</a:t>
            </a:r>
            <a:r>
              <a:rPr lang="en-US" altLang="zh-CN">
                <a:solidFill>
                  <a:schemeClr val="tx1">
                    <a:lumMod val="65000"/>
                    <a:lumOff val="35000"/>
                  </a:schemeClr>
                </a:solidFill>
              </a:rPr>
              <a:t>if</a:t>
            </a:r>
            <a:r>
              <a:rPr lang="zh-CN" altLang="en-US">
                <a:solidFill>
                  <a:schemeClr val="tx1">
                    <a:lumMod val="65000"/>
                    <a:lumOff val="35000"/>
                  </a:schemeClr>
                </a:solidFill>
              </a:rPr>
              <a:t>语句中表达式可以是任何数值表达式。</a:t>
            </a:r>
            <a:endParaRPr lang="en-US" altLang="zh-CN">
              <a:solidFill>
                <a:schemeClr val="tx1">
                  <a:lumMod val="65000"/>
                  <a:lumOff val="35000"/>
                </a:schemeClr>
              </a:solidFill>
            </a:endParaRPr>
          </a:p>
        </p:txBody>
      </p:sp>
      <p:sp>
        <p:nvSpPr>
          <p:cNvPr id="4" name="圆角矩形 3"/>
          <p:cNvSpPr/>
          <p:nvPr/>
        </p:nvSpPr>
        <p:spPr>
          <a:xfrm>
            <a:off x="1553043" y="1553272"/>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(x!=0) </a:t>
            </a:r>
            <a:r>
              <a:rPr lang="zh-CN" altLang="en-US" sz="1600"/>
              <a:t>语句</a:t>
            </a:r>
            <a:r>
              <a:rPr lang="en-US" altLang="zh-CN" sz="1600" smtClean="0"/>
              <a:t>1			</a:t>
            </a:r>
            <a:r>
              <a:rPr lang="en-US" altLang="zh-CN" sz="1600" smtClean="0">
                <a:solidFill>
                  <a:srgbClr val="0070C0"/>
                </a:solidFill>
              </a:rPr>
              <a:t>//</a:t>
            </a:r>
            <a:r>
              <a:rPr lang="zh-CN" altLang="en-US" sz="1600">
                <a:solidFill>
                  <a:srgbClr val="0070C0"/>
                </a:solidFill>
              </a:rPr>
              <a:t>括号内的表达式是关系表达式，如果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1</a:t>
            </a:r>
          </a:p>
          <a:p>
            <a:pPr defTabSz="363538">
              <a:lnSpc>
                <a:spcPct val="150000"/>
              </a:lnSpc>
            </a:pPr>
            <a:r>
              <a:rPr lang="en-US" altLang="zh-CN" sz="1600" smtClean="0"/>
              <a:t>if </a:t>
            </a:r>
            <a:r>
              <a:rPr lang="en-US" altLang="zh-CN" sz="1600"/>
              <a:t>(x&gt;0 &amp;&amp; y&gt;0) </a:t>
            </a:r>
            <a:r>
              <a:rPr lang="zh-CN" altLang="en-US" sz="1600"/>
              <a:t>语句</a:t>
            </a:r>
            <a:r>
              <a:rPr lang="en-US" altLang="zh-CN" sz="1600" smtClean="0"/>
              <a:t>2	</a:t>
            </a:r>
            <a:r>
              <a:rPr lang="en-US" altLang="zh-CN" sz="1600" smtClean="0">
                <a:solidFill>
                  <a:srgbClr val="0070C0"/>
                </a:solidFill>
              </a:rPr>
              <a:t>//</a:t>
            </a:r>
            <a:r>
              <a:rPr lang="zh-CN" altLang="en-US" sz="1600">
                <a:solidFill>
                  <a:srgbClr val="0070C0"/>
                </a:solidFill>
              </a:rPr>
              <a:t>表达式是逻辑表达式，如果</a:t>
            </a:r>
            <a:r>
              <a:rPr lang="en-US" altLang="zh-CN" sz="1600">
                <a:solidFill>
                  <a:srgbClr val="0070C0"/>
                </a:solidFill>
              </a:rPr>
              <a:t>x</a:t>
            </a:r>
            <a:r>
              <a:rPr lang="zh-CN" altLang="en-US" sz="1600">
                <a:solidFill>
                  <a:srgbClr val="0070C0"/>
                </a:solidFill>
              </a:rPr>
              <a:t>和</a:t>
            </a:r>
            <a:r>
              <a:rPr lang="en-US" altLang="zh-CN" sz="1600">
                <a:solidFill>
                  <a:srgbClr val="0070C0"/>
                </a:solidFill>
              </a:rPr>
              <a:t>y</a:t>
            </a:r>
            <a:r>
              <a:rPr lang="zh-CN" altLang="en-US" sz="1600">
                <a:solidFill>
                  <a:srgbClr val="0070C0"/>
                </a:solidFill>
              </a:rPr>
              <a:t>都大于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2</a:t>
            </a:r>
          </a:p>
          <a:p>
            <a:pPr defTabSz="363538">
              <a:lnSpc>
                <a:spcPct val="150000"/>
              </a:lnSpc>
            </a:pPr>
            <a:r>
              <a:rPr lang="en-US" altLang="zh-CN" sz="1600" smtClean="0"/>
              <a:t>if </a:t>
            </a:r>
            <a:r>
              <a:rPr lang="en-US" altLang="zh-CN" sz="1600"/>
              <a:t>(x) </a:t>
            </a:r>
            <a:r>
              <a:rPr lang="zh-CN" altLang="en-US" sz="1600"/>
              <a:t>语句</a:t>
            </a:r>
            <a:r>
              <a:rPr lang="en-US" altLang="zh-CN" sz="1600" smtClean="0"/>
              <a:t>3				</a:t>
            </a:r>
            <a:r>
              <a:rPr lang="en-US" altLang="zh-CN" sz="1600" smtClean="0">
                <a:solidFill>
                  <a:srgbClr val="0070C0"/>
                </a:solidFill>
              </a:rPr>
              <a:t>//</a:t>
            </a:r>
            <a:r>
              <a:rPr lang="zh-CN" altLang="en-US" sz="1600">
                <a:solidFill>
                  <a:srgbClr val="0070C0"/>
                </a:solidFill>
              </a:rPr>
              <a:t>表达式是变量，如果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3</a:t>
            </a:r>
          </a:p>
          <a:p>
            <a:pPr defTabSz="363538">
              <a:lnSpc>
                <a:spcPct val="150000"/>
              </a:lnSpc>
            </a:pPr>
            <a:r>
              <a:rPr lang="en-US" altLang="zh-CN" sz="1600" smtClean="0"/>
              <a:t>if </a:t>
            </a:r>
            <a:r>
              <a:rPr lang="en-US" altLang="zh-CN" sz="1600"/>
              <a:t>(1) </a:t>
            </a:r>
            <a:r>
              <a:rPr lang="zh-CN" altLang="en-US" sz="1600"/>
              <a:t>语句</a:t>
            </a:r>
            <a:r>
              <a:rPr lang="en-US" altLang="zh-CN" sz="1600" smtClean="0"/>
              <a:t>4				</a:t>
            </a:r>
            <a:r>
              <a:rPr lang="en-US" altLang="zh-CN" sz="1600" smtClean="0">
                <a:solidFill>
                  <a:srgbClr val="0070C0"/>
                </a:solidFill>
              </a:rPr>
              <a:t>//</a:t>
            </a:r>
            <a:r>
              <a:rPr lang="zh-CN" altLang="en-US" sz="1600">
                <a:solidFill>
                  <a:srgbClr val="0070C0"/>
                </a:solidFill>
              </a:rPr>
              <a:t>表达式是非</a:t>
            </a:r>
            <a:r>
              <a:rPr lang="en-US" altLang="zh-CN" sz="1600">
                <a:solidFill>
                  <a:srgbClr val="0070C0"/>
                </a:solidFill>
              </a:rPr>
              <a:t>0</a:t>
            </a:r>
            <a:r>
              <a:rPr lang="zh-CN" altLang="en-US" sz="1600">
                <a:solidFill>
                  <a:srgbClr val="0070C0"/>
                </a:solidFill>
              </a:rPr>
              <a:t>整数</a:t>
            </a:r>
            <a:r>
              <a:rPr lang="en-US" altLang="zh-CN" sz="1600">
                <a:solidFill>
                  <a:srgbClr val="0070C0"/>
                </a:solidFill>
              </a:rPr>
              <a:t>, </a:t>
            </a:r>
            <a:r>
              <a:rPr lang="zh-CN" altLang="en-US" sz="1600">
                <a:solidFill>
                  <a:srgbClr val="0070C0"/>
                </a:solidFill>
              </a:rPr>
              <a:t>条件判断结果为真，执行语句</a:t>
            </a:r>
            <a:r>
              <a:rPr lang="en-US" altLang="zh-CN" sz="1600" smtClean="0">
                <a:solidFill>
                  <a:srgbClr val="0070C0"/>
                </a:solidFill>
              </a:rPr>
              <a:t>4</a:t>
            </a:r>
          </a:p>
          <a:p>
            <a:pPr defTabSz="363538">
              <a:lnSpc>
                <a:spcPct val="150000"/>
              </a:lnSpc>
            </a:pPr>
            <a:r>
              <a:rPr lang="en-US" altLang="zh-CN" sz="1600"/>
              <a:t>if (0) </a:t>
            </a:r>
            <a:r>
              <a:rPr lang="zh-CN" altLang="en-US" sz="1600"/>
              <a:t>语句</a:t>
            </a:r>
            <a:r>
              <a:rPr lang="en-US" altLang="zh-CN" sz="1600" smtClean="0"/>
              <a:t>5				</a:t>
            </a:r>
            <a:r>
              <a:rPr lang="en-US" altLang="zh-CN" sz="1600" smtClean="0">
                <a:solidFill>
                  <a:srgbClr val="0070C0"/>
                </a:solidFill>
              </a:rPr>
              <a:t>//</a:t>
            </a:r>
            <a:r>
              <a:rPr lang="zh-CN" altLang="en-US" sz="1600">
                <a:solidFill>
                  <a:srgbClr val="0070C0"/>
                </a:solidFill>
              </a:rPr>
              <a:t>表达式是整数</a:t>
            </a:r>
            <a:r>
              <a:rPr lang="en-US" altLang="zh-CN" sz="1600">
                <a:solidFill>
                  <a:srgbClr val="0070C0"/>
                </a:solidFill>
              </a:rPr>
              <a:t>0,</a:t>
            </a:r>
            <a:r>
              <a:rPr lang="zh-CN" altLang="en-US" sz="1600">
                <a:solidFill>
                  <a:srgbClr val="0070C0"/>
                </a:solidFill>
              </a:rPr>
              <a:t>条件判断结果为假，不执行语句</a:t>
            </a:r>
            <a:r>
              <a:rPr lang="en-US" altLang="zh-CN" sz="1600">
                <a:solidFill>
                  <a:srgbClr val="0070C0"/>
                </a:solidFill>
              </a:rPr>
              <a:t>5</a:t>
            </a:r>
            <a:r>
              <a:rPr lang="zh-CN" altLang="en-US" sz="1600">
                <a:solidFill>
                  <a:srgbClr val="0070C0"/>
                </a:solidFill>
              </a:rPr>
              <a:t>，接着执行下一</a:t>
            </a:r>
            <a:r>
              <a:rPr lang="zh-CN" altLang="en-US" sz="1600" smtClean="0">
                <a:solidFill>
                  <a:srgbClr val="0070C0"/>
                </a:solidFill>
              </a:rPr>
              <a:t>语句</a:t>
            </a:r>
            <a:endParaRPr lang="zh-CN" altLang="en-US" sz="1600">
              <a:solidFill>
                <a:srgbClr val="0070C0"/>
              </a:solidFill>
            </a:endParaRPr>
          </a:p>
          <a:p>
            <a:pPr defTabSz="363538">
              <a:lnSpc>
                <a:spcPct val="150000"/>
              </a:lnSpc>
            </a:pPr>
            <a:r>
              <a:rPr lang="en-US" altLang="zh-CN" sz="1600"/>
              <a:t>if(x+3.5) </a:t>
            </a:r>
            <a:r>
              <a:rPr lang="zh-CN" altLang="en-US" sz="1600"/>
              <a:t>语句</a:t>
            </a:r>
            <a:r>
              <a:rPr lang="en-US" altLang="zh-CN" sz="1600" smtClean="0"/>
              <a:t>6			</a:t>
            </a:r>
            <a:r>
              <a:rPr lang="en-US" altLang="zh-CN" sz="1600" smtClean="0">
                <a:solidFill>
                  <a:srgbClr val="0070C0"/>
                </a:solidFill>
              </a:rPr>
              <a:t>//</a:t>
            </a:r>
            <a:r>
              <a:rPr lang="zh-CN" altLang="en-US" sz="1600">
                <a:solidFill>
                  <a:srgbClr val="0070C0"/>
                </a:solidFill>
              </a:rPr>
              <a:t>表达式是实数表达式，若</a:t>
            </a:r>
            <a:r>
              <a:rPr lang="en-US" altLang="zh-CN" sz="1600">
                <a:solidFill>
                  <a:srgbClr val="0070C0"/>
                </a:solidFill>
              </a:rPr>
              <a:t>x+3.5</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6</a:t>
            </a:r>
          </a:p>
        </p:txBody>
      </p:sp>
      <p:sp>
        <p:nvSpPr>
          <p:cNvPr id="5" name="MH_Text_1"/>
          <p:cNvSpPr/>
          <p:nvPr>
            <p:custDataLst>
              <p:tags r:id="rId2"/>
            </p:custDataLst>
          </p:nvPr>
        </p:nvSpPr>
        <p:spPr>
          <a:xfrm>
            <a:off x="1553043" y="4170580"/>
            <a:ext cx="3271216"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a:solidFill>
                  <a:schemeClr val="tx1">
                    <a:lumMod val="65000"/>
                    <a:lumOff val="35000"/>
                  </a:schemeClr>
                </a:solidFill>
              </a:rPr>
              <a:t>判别用</a:t>
            </a:r>
            <a:r>
              <a:rPr lang="en-US" altLang="zh-CN" sz="1600">
                <a:solidFill>
                  <a:schemeClr val="tx1">
                    <a:lumMod val="65000"/>
                    <a:lumOff val="35000"/>
                  </a:schemeClr>
                </a:solidFill>
              </a:rPr>
              <a:t>year</a:t>
            </a:r>
            <a:r>
              <a:rPr lang="zh-CN" altLang="en-US" sz="1600">
                <a:solidFill>
                  <a:schemeClr val="tx1">
                    <a:lumMod val="65000"/>
                    <a:lumOff val="35000"/>
                  </a:schemeClr>
                </a:solidFill>
              </a:rPr>
              <a:t>表示的某一年是否闰年，可以用一个逻辑表达式来表示。闰年的条件是符合下面二者之一</a:t>
            </a:r>
            <a:r>
              <a:rPr lang="en-US" altLang="zh-CN" sz="1600">
                <a:solidFill>
                  <a:schemeClr val="tx1">
                    <a:lumMod val="65000"/>
                    <a:lumOff val="35000"/>
                  </a:schemeClr>
                </a:solidFill>
              </a:rPr>
              <a:t>: ①</a:t>
            </a:r>
            <a:r>
              <a:rPr lang="zh-CN" altLang="en-US" sz="1600">
                <a:solidFill>
                  <a:schemeClr val="tx1">
                    <a:lumMod val="65000"/>
                    <a:lumOff val="35000"/>
                  </a:schemeClr>
                </a:solidFill>
              </a:rPr>
              <a:t>能被４整除，但不能被</a:t>
            </a:r>
            <a:r>
              <a:rPr lang="en-US" altLang="zh-CN" sz="1600">
                <a:solidFill>
                  <a:schemeClr val="tx1">
                    <a:lumMod val="65000"/>
                    <a:lumOff val="35000"/>
                  </a:schemeClr>
                </a:solidFill>
              </a:rPr>
              <a:t>100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2008</a:t>
            </a:r>
            <a:r>
              <a:rPr lang="zh-CN" altLang="en-US" sz="1600">
                <a:solidFill>
                  <a:schemeClr val="tx1">
                    <a:lumMod val="65000"/>
                    <a:lumOff val="35000"/>
                  </a:schemeClr>
                </a:solidFill>
              </a:rPr>
              <a:t>。②能被</a:t>
            </a:r>
            <a:r>
              <a:rPr lang="en-US" altLang="zh-CN" sz="1600">
                <a:solidFill>
                  <a:schemeClr val="tx1">
                    <a:lumMod val="65000"/>
                    <a:lumOff val="35000"/>
                  </a:schemeClr>
                </a:solidFill>
              </a:rPr>
              <a:t>400</a:t>
            </a:r>
            <a:r>
              <a:rPr lang="zh-CN" altLang="en-US" sz="1600">
                <a:solidFill>
                  <a:schemeClr val="tx1">
                    <a:lumMod val="65000"/>
                    <a:lumOff val="35000"/>
                  </a:schemeClr>
                </a:solidFill>
              </a:rPr>
              <a:t>整除，如</a:t>
            </a:r>
            <a:r>
              <a:rPr lang="en-US" altLang="zh-CN" sz="1600">
                <a:solidFill>
                  <a:schemeClr val="tx1">
                    <a:lumMod val="65000"/>
                    <a:lumOff val="35000"/>
                  </a:schemeClr>
                </a:solidFill>
              </a:rPr>
              <a:t>2000</a:t>
            </a:r>
            <a:r>
              <a:rPr lang="zh-CN" altLang="en-US" sz="1600">
                <a:solidFill>
                  <a:schemeClr val="tx1">
                    <a:lumMod val="65000"/>
                    <a:lumOff val="35000"/>
                  </a:schemeClr>
                </a:solidFill>
              </a:rPr>
              <a:t>。</a:t>
            </a:r>
            <a:endParaRPr lang="zh-CN" altLang="en-US" sz="1600" dirty="0" err="1">
              <a:solidFill>
                <a:schemeClr val="tx1">
                  <a:lumMod val="65000"/>
                  <a:lumOff val="35000"/>
                </a:schemeClr>
              </a:solidFill>
            </a:endParaRPr>
          </a:p>
        </p:txBody>
      </p:sp>
      <p:sp>
        <p:nvSpPr>
          <p:cNvPr id="6" name="MH_SubTitle_1"/>
          <p:cNvSpPr/>
          <p:nvPr>
            <p:custDataLst>
              <p:tags r:id="rId3"/>
            </p:custDataLst>
          </p:nvPr>
        </p:nvSpPr>
        <p:spPr>
          <a:xfrm>
            <a:off x="2468719" y="3908642"/>
            <a:ext cx="1439863" cy="523875"/>
          </a:xfrm>
          <a:prstGeom prst="rect">
            <a:avLst/>
          </a:prstGeom>
        </p:spPr>
        <p:txBody>
          <a:bodyPr lIns="0" tIns="0" rIns="0" bIns="0" anchor="ctr">
            <a:normAutofit/>
          </a:bodyPr>
          <a:lstStyle/>
          <a:p>
            <a:pPr algn="ctr">
              <a:defRPr/>
            </a:pPr>
            <a:r>
              <a:rPr lang="zh-CN" altLang="en-US" sz="2400" b="1" kern="0">
                <a:solidFill>
                  <a:schemeClr val="accent1"/>
                </a:solidFill>
                <a:latin typeface="微软雅黑" panose="020B0503020204020204" pitchFamily="34" charset="-122"/>
                <a:ea typeface="微软雅黑" panose="020B0503020204020204" pitchFamily="34" charset="-122"/>
              </a:rPr>
              <a:t>小</a:t>
            </a:r>
            <a:r>
              <a:rPr lang="zh-CN" altLang="en-US" sz="2400" b="1" kern="0" smtClean="0">
                <a:solidFill>
                  <a:schemeClr val="accent1"/>
                </a:solidFill>
                <a:latin typeface="微软雅黑" panose="020B0503020204020204" pitchFamily="34" charset="-122"/>
                <a:ea typeface="微软雅黑" panose="020B0503020204020204" pitchFamily="34" charset="-122"/>
              </a:rPr>
              <a:t>例子</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4985355" y="5140904"/>
            <a:ext cx="5761384" cy="577902"/>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a:t>(</a:t>
            </a:r>
            <a:r>
              <a:rPr lang="en-US" altLang="zh-CN" sz="1600" smtClean="0"/>
              <a:t>year % 4 == 0 </a:t>
            </a:r>
            <a:r>
              <a:rPr lang="en-US" altLang="zh-CN" sz="1600"/>
              <a:t>&amp;&amp; </a:t>
            </a:r>
            <a:r>
              <a:rPr lang="en-US" altLang="zh-CN" sz="1600" smtClean="0"/>
              <a:t>year % 100 != 0) ‖ year % 400 == 0 </a:t>
            </a:r>
            <a:endParaRPr lang="en-US" altLang="zh-CN" sz="1600">
              <a:solidFill>
                <a:srgbClr val="0070C0"/>
              </a:solidFill>
            </a:endParaRPr>
          </a:p>
        </p:txBody>
      </p:sp>
    </p:spTree>
    <p:extLst>
      <p:ext uri="{BB962C8B-B14F-4D97-AF65-F5344CB8AC3E}">
        <p14:creationId xmlns:p14="http://schemas.microsoft.com/office/powerpoint/2010/main" val="2671399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条件运算符和条件表达式</a:t>
            </a:r>
            <a:endParaRPr lang="zh-CN" altLang="en-US"/>
          </a:p>
        </p:txBody>
      </p:sp>
      <p:sp>
        <p:nvSpPr>
          <p:cNvPr id="4" name="矩形 3"/>
          <p:cNvSpPr/>
          <p:nvPr/>
        </p:nvSpPr>
        <p:spPr>
          <a:xfrm>
            <a:off x="1050236" y="3279063"/>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t>表达式</a:t>
            </a:r>
            <a:r>
              <a:rPr lang="en-US" altLang="zh-CN" b="1" smtClean="0"/>
              <a:t>1 ? </a:t>
            </a:r>
            <a:r>
              <a:rPr lang="zh-CN" altLang="en-US" b="1" smtClean="0"/>
              <a:t>表达式</a:t>
            </a:r>
            <a:r>
              <a:rPr lang="en-US" altLang="zh-CN" b="1" smtClean="0"/>
              <a:t>2 : </a:t>
            </a:r>
            <a:r>
              <a:rPr lang="zh-CN" altLang="en-US" b="1" smtClean="0"/>
              <a:t>表达式</a:t>
            </a:r>
            <a:r>
              <a:rPr lang="en-US" altLang="zh-CN" b="1" smtClean="0"/>
              <a:t>3</a:t>
            </a:r>
            <a:endParaRPr lang="zh-CN" altLang="en-US" b="1"/>
          </a:p>
        </p:txBody>
      </p:sp>
      <p:sp>
        <p:nvSpPr>
          <p:cNvPr id="15" name="MH_Desc_1"/>
          <p:cNvSpPr/>
          <p:nvPr>
            <p:custDataLst>
              <p:tags r:id="rId1"/>
            </p:custDataLst>
          </p:nvPr>
        </p:nvSpPr>
        <p:spPr>
          <a:xfrm>
            <a:off x="1050236" y="3951495"/>
            <a:ext cx="4389782"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a:solidFill>
                  <a:schemeClr val="tx1"/>
                </a:solidFill>
              </a:rPr>
              <a:t>条件运算符由两个符号</a:t>
            </a:r>
            <a:r>
              <a:rPr lang="en-US" altLang="zh-CN" sz="1400">
                <a:solidFill>
                  <a:schemeClr val="tx1"/>
                </a:solidFill>
              </a:rPr>
              <a:t>(?</a:t>
            </a:r>
            <a:r>
              <a:rPr lang="zh-CN" altLang="en-US" sz="1400">
                <a:solidFill>
                  <a:schemeClr val="tx1"/>
                </a:solidFill>
              </a:rPr>
              <a:t>和</a:t>
            </a:r>
            <a:r>
              <a:rPr lang="en-US" altLang="zh-CN" sz="1400">
                <a:solidFill>
                  <a:schemeClr val="tx1"/>
                </a:solidFill>
              </a:rPr>
              <a:t>:)</a:t>
            </a:r>
            <a:r>
              <a:rPr lang="zh-CN" altLang="en-US" sz="1400">
                <a:solidFill>
                  <a:schemeClr val="tx1"/>
                </a:solidFill>
              </a:rPr>
              <a:t>组成，必须一起使用。要求有</a:t>
            </a:r>
            <a:r>
              <a:rPr lang="en-US" altLang="zh-CN" sz="1400">
                <a:solidFill>
                  <a:schemeClr val="tx1"/>
                </a:solidFill>
              </a:rPr>
              <a:t>3</a:t>
            </a:r>
            <a:r>
              <a:rPr lang="zh-CN" altLang="en-US" sz="1400">
                <a:solidFill>
                  <a:schemeClr val="tx1"/>
                </a:solidFill>
              </a:rPr>
              <a:t>个操作对象，称为三目</a:t>
            </a:r>
            <a:r>
              <a:rPr lang="en-US" altLang="zh-CN" sz="1400">
                <a:solidFill>
                  <a:schemeClr val="tx1"/>
                </a:solidFill>
              </a:rPr>
              <a:t>(</a:t>
            </a:r>
            <a:r>
              <a:rPr lang="zh-CN" altLang="en-US" sz="1400">
                <a:solidFill>
                  <a:schemeClr val="tx1"/>
                </a:solidFill>
              </a:rPr>
              <a:t>元</a:t>
            </a:r>
            <a:r>
              <a:rPr lang="en-US" altLang="zh-CN" sz="1400">
                <a:solidFill>
                  <a:schemeClr val="tx1"/>
                </a:solidFill>
              </a:rPr>
              <a:t>)</a:t>
            </a:r>
            <a:r>
              <a:rPr lang="zh-CN" altLang="en-US" sz="1400">
                <a:solidFill>
                  <a:schemeClr val="tx1"/>
                </a:solidFill>
              </a:rPr>
              <a:t>运算符，它是Ｃ语言中唯一的一个三目运算符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a:solidFill>
                  <a:schemeClr val="tx1"/>
                </a:solidFill>
              </a:rPr>
              <a:t>条件运算符的执行顺序</a:t>
            </a:r>
            <a:r>
              <a:rPr lang="en-US" altLang="zh-CN" sz="1400">
                <a:solidFill>
                  <a:schemeClr val="tx1"/>
                </a:solidFill>
              </a:rPr>
              <a:t>: </a:t>
            </a:r>
            <a:r>
              <a:rPr lang="zh-CN" altLang="en-US" sz="1400">
                <a:solidFill>
                  <a:schemeClr val="tx1"/>
                </a:solidFill>
              </a:rPr>
              <a:t>先求解表达式</a:t>
            </a:r>
            <a:r>
              <a:rPr lang="en-US" altLang="zh-CN" sz="1400">
                <a:solidFill>
                  <a:schemeClr val="tx1"/>
                </a:solidFill>
              </a:rPr>
              <a:t>1</a:t>
            </a:r>
            <a:r>
              <a:rPr lang="zh-CN" altLang="en-US" sz="1400">
                <a:solidFill>
                  <a:schemeClr val="tx1"/>
                </a:solidFill>
              </a:rPr>
              <a:t>，若为非</a:t>
            </a:r>
            <a:r>
              <a:rPr lang="en-US" altLang="zh-CN" sz="1400">
                <a:solidFill>
                  <a:schemeClr val="tx1"/>
                </a:solidFill>
              </a:rPr>
              <a:t>0(</a:t>
            </a:r>
            <a:r>
              <a:rPr lang="zh-CN" altLang="en-US" sz="1400">
                <a:solidFill>
                  <a:schemeClr val="tx1"/>
                </a:solidFill>
              </a:rPr>
              <a:t>真</a:t>
            </a:r>
            <a:r>
              <a:rPr lang="en-US" altLang="zh-CN" sz="1400">
                <a:solidFill>
                  <a:schemeClr val="tx1"/>
                </a:solidFill>
              </a:rPr>
              <a:t>)</a:t>
            </a:r>
            <a:r>
              <a:rPr lang="zh-CN" altLang="en-US" sz="1400">
                <a:solidFill>
                  <a:schemeClr val="tx1"/>
                </a:solidFill>
              </a:rPr>
              <a:t>则求解表达式２，此时</a:t>
            </a:r>
            <a:r>
              <a:rPr lang="zh-CN" altLang="en-US" sz="1400" smtClean="0">
                <a:solidFill>
                  <a:schemeClr val="tx1"/>
                </a:solidFill>
              </a:rPr>
              <a:t>表达式</a:t>
            </a:r>
            <a:r>
              <a:rPr lang="zh-CN" altLang="en-US" sz="1400">
                <a:solidFill>
                  <a:schemeClr val="tx1"/>
                </a:solidFill>
              </a:rPr>
              <a:t>２的值就作为整个条件表达式的值。若表达式</a:t>
            </a:r>
            <a:r>
              <a:rPr lang="en-US" altLang="zh-CN" sz="1400">
                <a:solidFill>
                  <a:schemeClr val="tx1"/>
                </a:solidFill>
              </a:rPr>
              <a:t>1</a:t>
            </a:r>
            <a:r>
              <a:rPr lang="zh-CN" altLang="en-US" sz="1400">
                <a:solidFill>
                  <a:schemeClr val="tx1"/>
                </a:solidFill>
              </a:rPr>
              <a:t>的值为</a:t>
            </a:r>
            <a:r>
              <a:rPr lang="en-US" altLang="zh-CN" sz="1400">
                <a:solidFill>
                  <a:schemeClr val="tx1"/>
                </a:solidFill>
              </a:rPr>
              <a:t>0(</a:t>
            </a:r>
            <a:r>
              <a:rPr lang="zh-CN" altLang="en-US" sz="1400">
                <a:solidFill>
                  <a:schemeClr val="tx1"/>
                </a:solidFill>
              </a:rPr>
              <a:t>假</a:t>
            </a:r>
            <a:r>
              <a:rPr lang="en-US" altLang="zh-CN" sz="1400">
                <a:solidFill>
                  <a:schemeClr val="tx1"/>
                </a:solidFill>
              </a:rPr>
              <a:t>)</a:t>
            </a:r>
            <a:r>
              <a:rPr lang="zh-CN" altLang="en-US" sz="1400">
                <a:solidFill>
                  <a:schemeClr val="tx1"/>
                </a:solidFill>
              </a:rPr>
              <a:t>，则求解表达式３，表达式３的值就是整个条件表达式的值。</a:t>
            </a:r>
          </a:p>
        </p:txBody>
      </p:sp>
      <p:sp>
        <p:nvSpPr>
          <p:cNvPr id="16" name="圆角矩形 15"/>
          <p:cNvSpPr/>
          <p:nvPr/>
        </p:nvSpPr>
        <p:spPr>
          <a:xfrm>
            <a:off x="1050236"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r>
              <a:rPr lang="en-US" altLang="zh-CN" sz="1600" smtClean="0"/>
              <a:t>)</a:t>
            </a:r>
            <a:endParaRPr lang="en-US" altLang="zh-CN" sz="1600"/>
          </a:p>
          <a:p>
            <a:pPr defTabSz="363538">
              <a:lnSpc>
                <a:spcPct val="150000"/>
              </a:lnSpc>
            </a:pPr>
            <a:r>
              <a:rPr lang="en-US" altLang="zh-CN" sz="1600" smtClean="0"/>
              <a:t>	max=a</a:t>
            </a:r>
            <a:r>
              <a:rPr lang="en-US" altLang="zh-CN" sz="1600"/>
              <a:t>;</a:t>
            </a:r>
          </a:p>
          <a:p>
            <a:pPr defTabSz="363538">
              <a:lnSpc>
                <a:spcPct val="150000"/>
              </a:lnSpc>
            </a:pPr>
            <a:r>
              <a:rPr lang="en-US" altLang="zh-CN" sz="1600" smtClean="0"/>
              <a:t>else </a:t>
            </a:r>
            <a:endParaRPr lang="en-US" altLang="zh-CN" sz="1600"/>
          </a:p>
          <a:p>
            <a:pPr defTabSz="363538">
              <a:lnSpc>
                <a:spcPct val="150000"/>
              </a:lnSpc>
            </a:pPr>
            <a:r>
              <a:rPr lang="en-US" altLang="zh-CN" sz="1600" smtClean="0"/>
              <a:t>	max=b</a:t>
            </a:r>
            <a:r>
              <a:rPr lang="en-US" altLang="zh-CN" sz="1600"/>
              <a:t>;</a:t>
            </a:r>
            <a:endParaRPr lang="en-US" altLang="zh-CN" sz="1600">
              <a:solidFill>
                <a:srgbClr val="0070C0"/>
              </a:solidFill>
            </a:endParaRPr>
          </a:p>
        </p:txBody>
      </p:sp>
      <p:sp>
        <p:nvSpPr>
          <p:cNvPr id="18" name="KSO_Shape"/>
          <p:cNvSpPr>
            <a:spLocks/>
          </p:cNvSpPr>
          <p:nvPr/>
        </p:nvSpPr>
        <p:spPr bwMode="auto">
          <a:xfrm>
            <a:off x="2922034"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505058" y="2033005"/>
            <a:ext cx="1934960"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max=(a&gt;b) </a:t>
            </a:r>
            <a:r>
              <a:rPr lang="en-US" altLang="zh-CN" sz="1600" smtClean="0"/>
              <a:t>? a : b</a:t>
            </a:r>
            <a:r>
              <a:rPr lang="en-US" altLang="zh-CN" sz="1600"/>
              <a:t>;</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表达式</a:t>
              </a:r>
              <a:r>
                <a:rPr lang="en-US" altLang="zh-CN" sz="1600" smtClean="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smtClean="0"/>
                <a:t>2</a:t>
              </a:r>
              <a:r>
                <a:rPr lang="zh-CN" altLang="en-US" smtClean="0"/>
                <a:t>的值</a:t>
              </a:r>
              <a:endParaRPr lang="zh-CN" altLang="en-US"/>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条件表达式</a:t>
              </a:r>
              <a:endParaRPr lang="en-US" altLang="zh-CN" smtClean="0"/>
            </a:p>
            <a:p>
              <a:pPr algn="ctr"/>
              <a:r>
                <a:rPr lang="zh-CN" altLang="en-US" smtClean="0"/>
                <a:t>取表达式</a:t>
              </a:r>
              <a:r>
                <a:rPr lang="en-US" altLang="zh-CN"/>
                <a:t>3</a:t>
              </a:r>
              <a:r>
                <a:rPr lang="zh-CN" altLang="en-US" smtClean="0"/>
                <a:t>的值</a:t>
              </a:r>
              <a:endParaRPr lang="zh-CN" altLang="en-US"/>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smtClean="0"/>
                <a:t>真</a:t>
              </a:r>
              <a:r>
                <a:rPr lang="en-US" altLang="zh-CN" smtClean="0"/>
                <a:t>(</a:t>
              </a:r>
              <a:r>
                <a:rPr lang="zh-CN" altLang="en-US" smtClean="0"/>
                <a:t>非</a:t>
              </a:r>
              <a:r>
                <a:rPr lang="en-US" altLang="zh-CN" smtClean="0"/>
                <a:t>0)				   </a:t>
              </a:r>
              <a:r>
                <a:rPr lang="zh-CN" altLang="en-US" smtClean="0"/>
                <a:t>假</a:t>
              </a:r>
              <a:r>
                <a:rPr lang="en-US" altLang="zh-CN" smtClean="0"/>
                <a:t>(0)</a:t>
              </a:r>
              <a:endParaRPr lang="zh-CN" altLang="en-US"/>
            </a:p>
          </p:txBody>
        </p:sp>
      </p:grpSp>
      <p:sp>
        <p:nvSpPr>
          <p:cNvPr id="31" name="圆角矩形 30"/>
          <p:cNvSpPr/>
          <p:nvPr/>
        </p:nvSpPr>
        <p:spPr>
          <a:xfrm>
            <a:off x="5893905" y="2033005"/>
            <a:ext cx="5565913"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a&gt;b ? (max=a</a:t>
            </a:r>
            <a:r>
              <a:rPr lang="en-US" altLang="zh-CN" sz="1600" smtClean="0"/>
              <a:t>) : (</a:t>
            </a:r>
            <a:r>
              <a:rPr lang="en-US" altLang="zh-CN" sz="1600"/>
              <a:t>max=b</a:t>
            </a:r>
            <a:r>
              <a:rPr lang="en-US" altLang="zh-CN" sz="1600" smtClean="0"/>
              <a:t>);  </a:t>
            </a:r>
            <a:r>
              <a:rPr lang="en-US" altLang="zh-CN" sz="1600" smtClean="0">
                <a:solidFill>
                  <a:srgbClr val="008000"/>
                </a:solidFill>
              </a:rPr>
              <a:t>//</a:t>
            </a:r>
            <a:r>
              <a:rPr lang="zh-CN" altLang="en-US" sz="1600">
                <a:solidFill>
                  <a:srgbClr val="008000"/>
                </a:solidFill>
              </a:rPr>
              <a:t>表达式</a:t>
            </a:r>
            <a:r>
              <a:rPr lang="en-US" altLang="zh-CN" sz="1600">
                <a:solidFill>
                  <a:srgbClr val="008000"/>
                </a:solidFill>
              </a:rPr>
              <a:t>2</a:t>
            </a:r>
            <a:r>
              <a:rPr lang="zh-CN" altLang="en-US" sz="1600">
                <a:solidFill>
                  <a:srgbClr val="008000"/>
                </a:solidFill>
              </a:rPr>
              <a:t>和表达式</a:t>
            </a:r>
            <a:r>
              <a:rPr lang="en-US" altLang="zh-CN" sz="1600">
                <a:solidFill>
                  <a:srgbClr val="008000"/>
                </a:solidFill>
              </a:rPr>
              <a:t>3</a:t>
            </a:r>
            <a:r>
              <a:rPr lang="zh-CN" altLang="en-US" sz="1600">
                <a:solidFill>
                  <a:srgbClr val="008000"/>
                </a:solidFill>
              </a:rPr>
              <a:t>是赋值表达式</a:t>
            </a:r>
            <a:endParaRPr lang="en-US" altLang="zh-CN" sz="1600">
              <a:solidFill>
                <a:srgbClr val="008000"/>
              </a:solidFill>
            </a:endParaRPr>
          </a:p>
        </p:txBody>
      </p:sp>
      <p:sp>
        <p:nvSpPr>
          <p:cNvPr id="32" name="文本框 31"/>
          <p:cNvSpPr txBox="1"/>
          <p:nvPr/>
        </p:nvSpPr>
        <p:spPr>
          <a:xfrm>
            <a:off x="5456584" y="2176670"/>
            <a:ext cx="447261" cy="369332"/>
          </a:xfrm>
          <a:prstGeom prst="rect">
            <a:avLst/>
          </a:prstGeom>
          <a:noFill/>
        </p:spPr>
        <p:txBody>
          <a:bodyPr wrap="square" rtlCol="0">
            <a:spAutoFit/>
          </a:bodyPr>
          <a:lstStyle/>
          <a:p>
            <a:r>
              <a:rPr lang="zh-CN" altLang="en-US" smtClean="0"/>
              <a:t>或</a:t>
            </a:r>
            <a:endParaRPr lang="zh-CN" altLang="en-US"/>
          </a:p>
        </p:txBody>
      </p:sp>
    </p:spTree>
    <p:extLst>
      <p:ext uri="{BB962C8B-B14F-4D97-AF65-F5344CB8AC3E}">
        <p14:creationId xmlns:p14="http://schemas.microsoft.com/office/powerpoint/2010/main" val="2064585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p:sp>
        <p:nvSpPr>
          <p:cNvPr id="3" name="内容占位符 2"/>
          <p:cNvSpPr>
            <a:spLocks noGrp="1"/>
          </p:cNvSpPr>
          <p:nvPr>
            <p:ph idx="1"/>
          </p:nvPr>
        </p:nvSpPr>
        <p:spPr>
          <a:xfrm>
            <a:off x="1060555" y="1542588"/>
            <a:ext cx="11015489" cy="828204"/>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4.4】</a:t>
            </a:r>
            <a:r>
              <a:rPr lang="zh-CN" altLang="en-US" sz="2000">
                <a:solidFill>
                  <a:schemeClr val="accent1"/>
                </a:solidFill>
              </a:rPr>
              <a:t>输入一个字符，判别它是否为大写字母，如果是，将它转换成小写字母</a:t>
            </a:r>
            <a:r>
              <a:rPr lang="zh-CN" altLang="en-US" sz="2000" smtClean="0">
                <a:solidFill>
                  <a:schemeClr val="accent1"/>
                </a:solidFill>
              </a:rPr>
              <a:t>；</a:t>
            </a:r>
            <a:endParaRPr lang="en-US" altLang="zh-CN" sz="2000" smtClean="0">
              <a:solidFill>
                <a:schemeClr val="accent1"/>
              </a:solidFill>
            </a:endParaRPr>
          </a:p>
          <a:p>
            <a:pPr marL="88900" indent="-88900">
              <a:lnSpc>
                <a:spcPct val="10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如果</a:t>
            </a:r>
            <a:r>
              <a:rPr lang="zh-CN" altLang="en-US" sz="2000">
                <a:solidFill>
                  <a:schemeClr val="accent1"/>
                </a:solidFill>
              </a:rPr>
              <a:t>不是，不转换。然后输出最后得到的字符。</a:t>
            </a:r>
          </a:p>
        </p:txBody>
      </p:sp>
      <p:sp>
        <p:nvSpPr>
          <p:cNvPr id="13" name="圆角矩形 12"/>
          <p:cNvSpPr/>
          <p:nvPr/>
        </p:nvSpPr>
        <p:spPr>
          <a:xfrm>
            <a:off x="1334643" y="2979460"/>
            <a:ext cx="4827620"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char ch;</a:t>
            </a:r>
          </a:p>
          <a:p>
            <a:pPr defTabSz="363538">
              <a:lnSpc>
                <a:spcPct val="120000"/>
              </a:lnSpc>
            </a:pPr>
            <a:r>
              <a:rPr lang="en-US" altLang="zh-CN" sz="1400"/>
              <a:t>	scanf("%c",&amp;ch);</a:t>
            </a:r>
          </a:p>
          <a:p>
            <a:pPr defTabSz="363538">
              <a:lnSpc>
                <a:spcPct val="120000"/>
              </a:lnSpc>
            </a:pPr>
            <a:r>
              <a:rPr lang="en-US" altLang="zh-CN" sz="1400"/>
              <a:t>	ch=(ch&gt;='A'&amp;&amp;ch&lt;='Z')?(ch+32):ch;</a:t>
            </a:r>
          </a:p>
          <a:p>
            <a:pPr defTabSz="363538">
              <a:lnSpc>
                <a:spcPct val="120000"/>
              </a:lnSpc>
            </a:pPr>
            <a:r>
              <a:rPr lang="en-US" altLang="zh-CN" sz="1400"/>
              <a:t>	printf("%c\n",ch);</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1199195" y="2455590"/>
            <a:ext cx="10781599" cy="369332"/>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zh-CN" altLang="en-US"/>
              <a:t>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smtClean="0">
                <a:solidFill>
                  <a:schemeClr val="bg1"/>
                </a:solidFill>
              </a:endParaRPr>
            </a:p>
          </p:txBody>
        </p:sp>
      </p:grpSp>
      <p:pic>
        <p:nvPicPr>
          <p:cNvPr id="4" name="图片 3"/>
          <p:cNvPicPr>
            <a:picLocks noChangeAspect="1"/>
          </p:cNvPicPr>
          <p:nvPr/>
        </p:nvPicPr>
        <p:blipFill>
          <a:blip r:embed="rId4"/>
          <a:stretch>
            <a:fillRect/>
          </a:stretch>
        </p:blipFill>
        <p:spPr>
          <a:xfrm>
            <a:off x="6568299" y="2979460"/>
            <a:ext cx="3467100" cy="904875"/>
          </a:xfrm>
          <a:prstGeom prst="rect">
            <a:avLst/>
          </a:prstGeom>
        </p:spPr>
      </p:pic>
    </p:spTree>
    <p:extLst>
      <p:ext uri="{BB962C8B-B14F-4D97-AF65-F5344CB8AC3E}">
        <p14:creationId xmlns:p14="http://schemas.microsoft.com/office/powerpoint/2010/main" val="2154163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1325563"/>
          </a:xfrm>
        </p:spPr>
        <p:txBody>
          <a:bodyPr/>
          <a:lstStyle/>
          <a:p>
            <a:r>
              <a:rPr lang="zh-CN" altLang="en-US" smtClean="0"/>
              <a:t>选择结构的嵌套</a:t>
            </a:r>
            <a:endParaRPr lang="zh-CN" altLang="en-US"/>
          </a:p>
        </p:txBody>
      </p:sp>
      <p:sp>
        <p:nvSpPr>
          <p:cNvPr id="4" name="矩形 3"/>
          <p:cNvSpPr/>
          <p:nvPr/>
        </p:nvSpPr>
        <p:spPr>
          <a:xfrm>
            <a:off x="1050236" y="1311965"/>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smtClean="0"/>
              <a:t>	if()  </a:t>
            </a:r>
            <a:r>
              <a:rPr lang="zh-CN" altLang="en-US" b="1" smtClean="0"/>
              <a:t>语句</a:t>
            </a:r>
            <a:r>
              <a:rPr lang="en-US" altLang="zh-CN" b="1"/>
              <a:t>1</a:t>
            </a:r>
          </a:p>
          <a:p>
            <a:pPr>
              <a:lnSpc>
                <a:spcPct val="150000"/>
              </a:lnSpc>
            </a:pPr>
            <a:r>
              <a:rPr lang="en-US" altLang="zh-CN" b="1" smtClean="0"/>
              <a:t>	else  </a:t>
            </a:r>
            <a:r>
              <a:rPr lang="zh-CN" altLang="en-US" b="1" smtClean="0"/>
              <a:t>语句</a:t>
            </a:r>
            <a:r>
              <a:rPr lang="en-US" altLang="zh-CN" b="1" smtClean="0"/>
              <a:t>2</a:t>
            </a:r>
            <a:endParaRPr lang="en-US" altLang="zh-CN" b="1"/>
          </a:p>
          <a:p>
            <a:pPr>
              <a:lnSpc>
                <a:spcPct val="150000"/>
              </a:lnSpc>
            </a:pPr>
            <a:r>
              <a:rPr lang="en-US" altLang="zh-CN" b="1"/>
              <a:t>else</a:t>
            </a:r>
          </a:p>
          <a:p>
            <a:pPr>
              <a:lnSpc>
                <a:spcPct val="150000"/>
              </a:lnSpc>
            </a:pPr>
            <a:r>
              <a:rPr lang="en-US" altLang="zh-CN" b="1" smtClean="0"/>
              <a:t>	if()  </a:t>
            </a:r>
            <a:r>
              <a:rPr lang="zh-CN" altLang="en-US" b="1" smtClean="0"/>
              <a:t>语句</a:t>
            </a:r>
            <a:r>
              <a:rPr lang="en-US" altLang="zh-CN" b="1"/>
              <a:t>3</a:t>
            </a:r>
          </a:p>
          <a:p>
            <a:pPr>
              <a:lnSpc>
                <a:spcPct val="150000"/>
              </a:lnSpc>
            </a:pPr>
            <a:r>
              <a:rPr lang="en-US" altLang="zh-CN" b="1" smtClean="0"/>
              <a:t>	else  </a:t>
            </a:r>
            <a:r>
              <a:rPr lang="zh-CN" altLang="en-US" b="1" smtClean="0"/>
              <a:t>语句</a:t>
            </a:r>
            <a:r>
              <a:rPr lang="en-US" altLang="zh-CN" b="1" smtClean="0"/>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smtClean="0">
                <a:solidFill>
                  <a:schemeClr val="bg1"/>
                </a:solidFill>
              </a:rPr>
              <a:t>内嵌</a:t>
            </a:r>
            <a:r>
              <a:rPr lang="en-US" altLang="zh-CN" b="1" smtClean="0">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r>
              <a:rPr lang="zh-CN" altLang="en-US" b="1" smtClean="0">
                <a:solidFill>
                  <a:srgbClr val="1C1C1C"/>
                </a:solidFill>
              </a:rPr>
              <a:t>。</a:t>
            </a:r>
            <a:endParaRPr lang="en-US" altLang="zh-CN" b="1" smtClean="0">
              <a:solidFill>
                <a:srgbClr val="1C1C1C"/>
              </a:solidFill>
            </a:endParaRPr>
          </a:p>
          <a:p>
            <a:pPr>
              <a:lnSpc>
                <a:spcPct val="130000"/>
              </a:lnSpc>
              <a:defRPr/>
            </a:pPr>
            <a:r>
              <a:rPr lang="en-US" altLang="zh-CN" smtClean="0">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r>
              <a:rPr lang="zh-CN" altLang="en-US" smtClean="0">
                <a:solidFill>
                  <a:srgbClr val="1C1C1C"/>
                </a:solidFill>
              </a:rPr>
              <a:t>。</a:t>
            </a: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smtClean="0">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a:t>
            </a:r>
            <a:r>
              <a:rPr lang="zh-CN" altLang="en-US" smtClean="0">
                <a:solidFill>
                  <a:srgbClr val="1C1C1C"/>
                </a:solidFill>
              </a:rPr>
              <a:t>不一样，为</a:t>
            </a:r>
            <a:r>
              <a:rPr lang="zh-CN" altLang="en-US">
                <a:solidFill>
                  <a:srgbClr val="1C1C1C"/>
                </a:solidFill>
              </a:rPr>
              <a:t>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smtClean="0"/>
              <a:t>	if()	</a:t>
            </a:r>
            <a:r>
              <a:rPr lang="zh-CN" altLang="en-US" sz="1600" smtClean="0"/>
              <a:t>语句</a:t>
            </a:r>
            <a:r>
              <a:rPr lang="en-US" altLang="zh-CN" sz="1600"/>
              <a:t>1</a:t>
            </a:r>
          </a:p>
          <a:p>
            <a:pPr defTabSz="363538">
              <a:lnSpc>
                <a:spcPct val="120000"/>
              </a:lnSpc>
            </a:pPr>
            <a:r>
              <a:rPr lang="en-US" altLang="zh-CN" sz="1600" smtClean="0"/>
              <a:t>else</a:t>
            </a:r>
            <a:endParaRPr lang="en-US" altLang="zh-CN" sz="1600"/>
          </a:p>
          <a:p>
            <a:pPr defTabSz="363538">
              <a:lnSpc>
                <a:spcPct val="120000"/>
              </a:lnSpc>
            </a:pPr>
            <a:r>
              <a:rPr lang="en-US" altLang="zh-CN" sz="1600" smtClean="0"/>
              <a:t>	if()	</a:t>
            </a:r>
            <a:r>
              <a:rPr lang="zh-CN" altLang="en-US" sz="1600" smtClean="0"/>
              <a:t>语句</a:t>
            </a:r>
            <a:r>
              <a:rPr lang="en-US" altLang="zh-CN" sz="1600"/>
              <a:t>2</a:t>
            </a:r>
          </a:p>
          <a:p>
            <a:pPr defTabSz="363538">
              <a:lnSpc>
                <a:spcPct val="120000"/>
              </a:lnSpc>
            </a:pPr>
            <a:r>
              <a:rPr lang="en-US" altLang="zh-CN" sz="1600" smtClean="0"/>
              <a:t>else		</a:t>
            </a:r>
            <a:r>
              <a:rPr lang="zh-CN" altLang="en-US" sz="1600" smtClean="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a:t>
            </a:r>
            <a:r>
              <a:rPr lang="zh-CN" altLang="en-US" sz="1600" smtClean="0">
                <a:solidFill>
                  <a:schemeClr val="tx1">
                    <a:lumMod val="75000"/>
                    <a:lumOff val="25000"/>
                  </a:schemeClr>
                </a:solidFill>
              </a:rPr>
              <a:t>上，意图</a:t>
            </a:r>
            <a:r>
              <a:rPr lang="zh-CN" altLang="en-US" sz="1600">
                <a:solidFill>
                  <a:schemeClr val="tx1">
                    <a:lumMod val="75000"/>
                    <a:lumOff val="25000"/>
                  </a:schemeClr>
                </a:solidFill>
              </a:rPr>
              <a:t>是使else与第1个if</a:t>
            </a:r>
            <a:r>
              <a:rPr lang="zh-CN" altLang="en-US" sz="1600" smtClean="0">
                <a:solidFill>
                  <a:schemeClr val="tx1">
                    <a:lumMod val="75000"/>
                    <a:lumOff val="25000"/>
                  </a:schemeClr>
                </a:solidFill>
              </a:rPr>
              <a:t>对应，但</a:t>
            </a:r>
            <a:r>
              <a:rPr lang="zh-CN" altLang="en-US" sz="1600">
                <a:solidFill>
                  <a:schemeClr val="tx1">
                    <a:lumMod val="75000"/>
                    <a:lumOff val="25000"/>
                  </a:schemeClr>
                </a:solidFill>
              </a:rPr>
              <a:t>实际上else是与第2个if</a:t>
            </a:r>
            <a:r>
              <a:rPr lang="zh-CN" altLang="en-US" sz="1600" smtClean="0">
                <a:solidFill>
                  <a:schemeClr val="tx1">
                    <a:lumMod val="75000"/>
                    <a:lumOff val="25000"/>
                  </a:schemeClr>
                </a:solidFill>
              </a:rPr>
              <a:t>配对，因为</a:t>
            </a:r>
            <a:r>
              <a:rPr lang="zh-CN" altLang="en-US" sz="1600">
                <a:solidFill>
                  <a:schemeClr val="tx1">
                    <a:lumMod val="75000"/>
                    <a:lumOff val="25000"/>
                  </a:schemeClr>
                </a:solidFill>
              </a:rPr>
              <a:t>它们相距最近</a:t>
            </a:r>
            <a:r>
              <a:rPr lang="zh-CN" altLang="en-US" sz="1600" smtClean="0">
                <a:solidFill>
                  <a:schemeClr val="tx1">
                    <a:lumMod val="75000"/>
                    <a:lumOff val="25000"/>
                  </a:schemeClr>
                </a:solidFill>
              </a:rPr>
              <a:t>。</a:t>
            </a:r>
            <a:endParaRPr lang="zh-CN" altLang="en-US" sz="1600">
              <a:solidFill>
                <a:schemeClr val="tx1">
                  <a:lumMod val="75000"/>
                  <a:lumOff val="25000"/>
                </a:schemeClr>
              </a:solidFill>
            </a:endParaRPr>
          </a:p>
        </p:txBody>
      </p:sp>
      <p:sp>
        <p:nvSpPr>
          <p:cNvPr id="40" name="圆角矩形 39"/>
          <p:cNvSpPr/>
          <p:nvPr/>
        </p:nvSpPr>
        <p:spPr>
          <a:xfrm>
            <a:off x="7295320" y="4688405"/>
            <a:ext cx="278295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r>
              <a:rPr lang="en-US" altLang="zh-CN" sz="1600" smtClean="0"/>
              <a:t>()</a:t>
            </a:r>
          </a:p>
          <a:p>
            <a:pPr defTabSz="363538">
              <a:lnSpc>
                <a:spcPct val="120000"/>
              </a:lnSpc>
            </a:pPr>
            <a:r>
              <a:rPr lang="en-US" altLang="zh-CN" sz="1600" smtClean="0"/>
              <a:t>{</a:t>
            </a:r>
            <a:endParaRPr lang="en-US" altLang="zh-CN" sz="1600"/>
          </a:p>
          <a:p>
            <a:pPr defTabSz="363538">
              <a:lnSpc>
                <a:spcPct val="120000"/>
              </a:lnSpc>
            </a:pPr>
            <a:r>
              <a:rPr lang="en-US" altLang="zh-CN" sz="1600" smtClean="0"/>
              <a:t>	if()	</a:t>
            </a:r>
            <a:r>
              <a:rPr lang="zh-CN" altLang="en-US" sz="1600" smtClean="0"/>
              <a:t>语句</a:t>
            </a:r>
            <a:r>
              <a:rPr lang="en-US" altLang="zh-CN" sz="1600" smtClean="0"/>
              <a:t>1		</a:t>
            </a:r>
            <a:r>
              <a:rPr lang="zh-CN" altLang="en-US" sz="1600" smtClean="0"/>
              <a:t>内嵌</a:t>
            </a:r>
            <a:r>
              <a:rPr lang="en-US" altLang="zh-CN" sz="1600" smtClean="0"/>
              <a:t>if</a:t>
            </a:r>
          </a:p>
          <a:p>
            <a:pPr defTabSz="363538">
              <a:lnSpc>
                <a:spcPct val="120000"/>
              </a:lnSpc>
            </a:pPr>
            <a:r>
              <a:rPr lang="en-US" altLang="zh-CN" sz="1600"/>
              <a:t>}</a:t>
            </a:r>
          </a:p>
          <a:p>
            <a:pPr defTabSz="363538">
              <a:lnSpc>
                <a:spcPct val="120000"/>
              </a:lnSpc>
            </a:pPr>
            <a:r>
              <a:rPr lang="en-US" altLang="zh-CN" sz="1600" smtClean="0"/>
              <a:t>else		</a:t>
            </a:r>
            <a:r>
              <a:rPr lang="zh-CN" altLang="en-US" sz="1600" smtClean="0"/>
              <a:t>语句</a:t>
            </a:r>
            <a:r>
              <a:rPr lang="en-US" altLang="zh-CN" sz="1600" smtClean="0"/>
              <a:t>2</a:t>
            </a:r>
            <a:endParaRPr lang="en-US" altLang="zh-CN" sz="1600"/>
          </a:p>
        </p:txBody>
      </p:sp>
      <p:sp>
        <p:nvSpPr>
          <p:cNvPr id="41" name="右大括号 40"/>
          <p:cNvSpPr/>
          <p:nvPr/>
        </p:nvSpPr>
        <p:spPr>
          <a:xfrm>
            <a:off x="8925339"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871710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0555" y="528706"/>
            <a:ext cx="10515600" cy="1325563"/>
          </a:xfrm>
        </p:spPr>
        <p:txBody>
          <a:bodyPr/>
          <a:lstStyle/>
          <a:p>
            <a:r>
              <a:rPr lang="zh-CN" altLang="en-US"/>
              <a:t>条件运算符和条件表达式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0556" y="1542588"/>
                <a:ext cx="5343176" cy="1836716"/>
              </a:xfrm>
            </p:spPr>
            <p:txBody>
              <a:bodyPr>
                <a:noAutofit/>
              </a:bodyPr>
              <a:lstStyle/>
              <a:p>
                <a:pPr marL="88900" indent="-88900">
                  <a:lnSpc>
                    <a:spcPct val="10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4.5】</a:t>
                </a:r>
                <a:r>
                  <a:rPr lang="zh-CN" altLang="en-US" sz="2000">
                    <a:solidFill>
                      <a:schemeClr val="accent1"/>
                    </a:solidFill>
                  </a:rPr>
                  <a:t>有一</a:t>
                </a:r>
                <a:r>
                  <a:rPr lang="zh-CN" altLang="en-US" sz="2000" smtClean="0">
                    <a:solidFill>
                      <a:schemeClr val="accent1"/>
                    </a:solidFill>
                  </a:rPr>
                  <a:t>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panose="02040503050406030204" pitchFamily="18" charset="0"/>
                          </a:rPr>
                        </m:ctrlPr>
                      </m:dPr>
                      <m:e>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smtClean="0">
                    <a:solidFill>
                      <a:schemeClr val="accent1"/>
                    </a:solidFill>
                  </a:rPr>
                  <a:t>    编</a:t>
                </a:r>
                <a:r>
                  <a:rPr lang="zh-CN" altLang="en-US" sz="2000">
                    <a:solidFill>
                      <a:schemeClr val="accent1"/>
                    </a:solidFill>
                  </a:rPr>
                  <a:t>一程序</a:t>
                </a:r>
                <a:r>
                  <a:rPr lang="en-US" altLang="zh-CN" sz="2000">
                    <a:solidFill>
                      <a:schemeClr val="accent1"/>
                    </a:solidFill>
                  </a:rPr>
                  <a:t>,</a:t>
                </a:r>
                <a:r>
                  <a:rPr lang="zh-CN" altLang="en-US" sz="2000">
                    <a:solidFill>
                      <a:schemeClr val="accent1"/>
                    </a:solidFill>
                  </a:rPr>
                  <a:t>输入一个</a:t>
                </a:r>
                <a:r>
                  <a:rPr lang="en-US" altLang="zh-CN" sz="2000">
                    <a:solidFill>
                      <a:schemeClr val="accent1"/>
                    </a:solidFill>
                  </a:rPr>
                  <a:t>x</a:t>
                </a:r>
                <a:r>
                  <a:rPr lang="zh-CN" altLang="en-US" sz="2000" smtClean="0">
                    <a:solidFill>
                      <a:schemeClr val="accent1"/>
                    </a:solidFill>
                  </a:rPr>
                  <a:t>值</a:t>
                </a:r>
                <a:r>
                  <a:rPr lang="zh-CN" altLang="en-US" sz="2000">
                    <a:solidFill>
                      <a:schemeClr val="accent1"/>
                    </a:solidFill>
                  </a:rPr>
                  <a:t>，</a:t>
                </a:r>
                <a:r>
                  <a:rPr lang="zh-CN" altLang="en-US" sz="2000" smtClean="0">
                    <a:solidFill>
                      <a:schemeClr val="accent1"/>
                    </a:solidFill>
                  </a:rPr>
                  <a:t>要求</a:t>
                </a:r>
                <a:r>
                  <a:rPr lang="zh-CN" altLang="en-US" sz="2000">
                    <a:solidFill>
                      <a:schemeClr val="accent1"/>
                    </a:solidFill>
                  </a:rPr>
                  <a:t>输出相应的</a:t>
                </a:r>
                <a:r>
                  <a:rPr lang="en-US" altLang="zh-CN" sz="2000">
                    <a:solidFill>
                      <a:schemeClr val="accent1"/>
                    </a:solidFill>
                  </a:rPr>
                  <a:t>y</a:t>
                </a:r>
                <a:r>
                  <a:rPr lang="zh-CN" altLang="en-US" sz="2000">
                    <a:solidFill>
                      <a:schemeClr val="accent1"/>
                    </a:solidFill>
                  </a:rPr>
                  <a:t>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0556" y="1542588"/>
                <a:ext cx="5343176" cy="1836716"/>
              </a:xfrm>
              <a:blipFill>
                <a:blip r:embed="rId11"/>
                <a:stretch>
                  <a:fillRect l="-1256" r="-2740"/>
                </a:stretch>
              </a:blipFill>
            </p:spPr>
            <p:txBody>
              <a:bodyPr/>
              <a:lstStyle/>
              <a:p>
                <a:r>
                  <a:rPr lang="zh-CN" altLang="en-US">
                    <a:noFill/>
                  </a:rPr>
                  <a:t> </a:t>
                </a:r>
              </a:p>
            </p:txBody>
          </p:sp>
        </mc:Fallback>
      </mc:AlternateContent>
      <p:sp>
        <p:nvSpPr>
          <p:cNvPr id="13" name="圆角矩形 12"/>
          <p:cNvSpPr/>
          <p:nvPr/>
        </p:nvSpPr>
        <p:spPr>
          <a:xfrm>
            <a:off x="3530688" y="3307581"/>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if(x&lt;0)</a:t>
            </a:r>
          </a:p>
          <a:p>
            <a:pPr defTabSz="363538"/>
            <a:r>
              <a:rPr lang="en-US" altLang="zh-CN" sz="1400"/>
              <a:t>		y=-1;</a:t>
            </a:r>
          </a:p>
          <a:p>
            <a:pPr defTabSz="363538"/>
            <a:r>
              <a:rPr lang="en-US" altLang="zh-CN" sz="1400"/>
              <a:t>	else </a:t>
            </a:r>
          </a:p>
          <a:p>
            <a:pPr defTabSz="363538"/>
            <a:r>
              <a:rPr lang="en-US" altLang="zh-CN" sz="1400"/>
              <a:t>		if(x==0)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31" name="圆角矩形 30"/>
          <p:cNvSpPr/>
          <p:nvPr/>
        </p:nvSpPr>
        <p:spPr>
          <a:xfrm>
            <a:off x="9411839" y="3288420"/>
            <a:ext cx="2525058"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if(x&gt;=0</a:t>
            </a:r>
            <a:r>
              <a:rPr lang="en-US" altLang="zh-CN" sz="1400" smtClean="0"/>
              <a:t>)</a:t>
            </a:r>
            <a:endParaRPr lang="en-US" altLang="zh-CN" sz="1400"/>
          </a:p>
          <a:p>
            <a:pPr defTabSz="363538"/>
            <a:r>
              <a:rPr lang="zh-CN" altLang="en-US" sz="1400"/>
              <a:t>		</a:t>
            </a:r>
            <a:r>
              <a:rPr lang="en-US" altLang="zh-CN" sz="1400"/>
              <a:t>if(x&gt;0) y=1;</a:t>
            </a:r>
          </a:p>
          <a:p>
            <a:pPr defTabSz="363538"/>
            <a:r>
              <a:rPr lang="en-US" altLang="zh-CN" sz="1400"/>
              <a:t>		else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grpSp>
        <p:nvGrpSpPr>
          <p:cNvPr id="32" name="组合 31"/>
          <p:cNvGrpSpPr/>
          <p:nvPr/>
        </p:nvGrpSpPr>
        <p:grpSpPr>
          <a:xfrm>
            <a:off x="65106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smtClean="0">
                  <a:solidFill>
                    <a:schemeClr val="accent1"/>
                  </a:solidFill>
                </a:rPr>
                <a:t>用</a:t>
              </a:r>
              <a:r>
                <a:rPr lang="zh-CN" altLang="en-US" sz="1400" b="1">
                  <a:solidFill>
                    <a:schemeClr val="accent1"/>
                  </a:solidFill>
                </a:rPr>
                <a:t>一个嵌套的</a:t>
              </a:r>
              <a:r>
                <a:rPr lang="en-US" altLang="zh-CN" sz="1400" b="1">
                  <a:solidFill>
                    <a:schemeClr val="accent1"/>
                  </a:solidFill>
                </a:rPr>
                <a:t>if</a:t>
              </a:r>
              <a:r>
                <a:rPr lang="zh-CN" altLang="en-US" sz="1400" b="1">
                  <a:solidFill>
                    <a:schemeClr val="accent1"/>
                  </a:solidFill>
                </a:rPr>
                <a:t>语句</a:t>
              </a:r>
              <a:r>
                <a:rPr lang="zh-CN" altLang="en-US" sz="1400" b="1" smtClean="0">
                  <a:solidFill>
                    <a:schemeClr val="accent1"/>
                  </a:solidFill>
                </a:rPr>
                <a:t>处理</a:t>
              </a:r>
              <a:endParaRPr lang="en-US" altLang="zh-CN" sz="1400" b="1" smtClean="0">
                <a:solidFill>
                  <a:schemeClr val="accent1"/>
                </a:solidFill>
              </a:endParaRPr>
            </a:p>
            <a:p>
              <a:pPr algn="just">
                <a:spcBef>
                  <a:spcPts val="600"/>
                </a:spcBef>
                <a:spcAft>
                  <a:spcPts val="600"/>
                </a:spcAft>
                <a:defRPr/>
              </a:pPr>
              <a:r>
                <a:rPr lang="en-US" altLang="zh-CN" sz="1400" smtClean="0">
                  <a:solidFill>
                    <a:srgbClr val="454545"/>
                  </a:solidFill>
                </a:rPr>
                <a:t>S1</a:t>
              </a:r>
              <a:r>
                <a:rPr lang="zh-CN" altLang="en-US" sz="1400" smtClean="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smtClean="0">
                  <a:solidFill>
                    <a:srgbClr val="454545"/>
                  </a:solidFill>
                </a:rPr>
                <a:t>S2</a:t>
              </a:r>
              <a:r>
                <a:rPr lang="zh-CN" altLang="en-US" sz="1400" smtClean="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smtClean="0">
                  <a:solidFill>
                    <a:srgbClr val="454545"/>
                  </a:solidFill>
                </a:rPr>
                <a:t>S3</a:t>
              </a:r>
              <a:r>
                <a:rPr lang="zh-CN" altLang="en-US" sz="1400" smtClean="0">
                  <a:solidFill>
                    <a:srgbClr val="454545"/>
                  </a:solidFill>
                </a:rPr>
                <a:t>：否则</a:t>
              </a:r>
              <a:endParaRPr lang="zh-CN" altLang="en-US" sz="1400">
                <a:solidFill>
                  <a:srgbClr val="454545"/>
                </a:solidFill>
              </a:endParaRPr>
            </a:p>
            <a:p>
              <a:pPr algn="just">
                <a:spcBef>
                  <a:spcPts val="600"/>
                </a:spcBef>
                <a:spcAft>
                  <a:spcPts val="600"/>
                </a:spcAft>
                <a:defRPr/>
              </a:pPr>
              <a:r>
                <a:rPr lang="en-US" altLang="zh-CN" sz="1400" smtClean="0">
                  <a:solidFill>
                    <a:srgbClr val="454545"/>
                  </a:solidFill>
                </a:rPr>
                <a:t>S4</a:t>
              </a:r>
              <a:r>
                <a:rPr lang="zh-CN" altLang="en-US" sz="1400" smtClean="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smtClean="0">
                  <a:solidFill>
                    <a:srgbClr val="454545"/>
                  </a:solidFill>
                </a:rPr>
                <a:t>S5</a:t>
              </a:r>
              <a:r>
                <a:rPr lang="zh-CN" altLang="en-US" sz="1400" smtClean="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smtClean="0">
                  <a:solidFill>
                    <a:srgbClr val="454545"/>
                  </a:solidFill>
                </a:rPr>
                <a:t>S6</a:t>
              </a:r>
              <a:r>
                <a:rPr lang="zh-CN" altLang="en-US" sz="1400" smtClean="0">
                  <a:solidFill>
                    <a:srgbClr val="454545"/>
                  </a:solidFill>
                </a:rPr>
                <a:t>：输出</a:t>
              </a:r>
              <a:r>
                <a:rPr lang="en-US" altLang="zh-CN" sz="1400" smtClean="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cxnSp>
        <p:nvCxnSpPr>
          <p:cNvPr id="37" name="直接连接符 36"/>
          <p:cNvCxnSpPr/>
          <p:nvPr/>
        </p:nvCxnSpPr>
        <p:spPr>
          <a:xfrm>
            <a:off x="3328300" y="3379304"/>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smtClean="0"/>
              <a:t>y</a:t>
            </a:r>
          </a:p>
          <a:p>
            <a:pPr>
              <a:lnSpc>
                <a:spcPct val="150000"/>
              </a:lnSpc>
            </a:pPr>
            <a:r>
              <a:rPr lang="en-US" altLang="zh-CN" sz="1400" smtClean="0"/>
              <a:t>1</a:t>
            </a:r>
          </a:p>
          <a:p>
            <a:pPr>
              <a:lnSpc>
                <a:spcPct val="150000"/>
              </a:lnSpc>
            </a:pPr>
            <a:r>
              <a:rPr lang="en-US" altLang="zh-CN" sz="1400" smtClean="0"/>
              <a:t>0			x</a:t>
            </a:r>
          </a:p>
          <a:p>
            <a:pPr>
              <a:lnSpc>
                <a:spcPts val="1000"/>
              </a:lnSpc>
            </a:pPr>
            <a:r>
              <a:rPr lang="en-US" altLang="zh-CN" sz="1400" smtClean="0"/>
              <a:t>   -1</a:t>
            </a:r>
            <a:endParaRPr lang="zh-CN" altLang="en-US" sz="1400"/>
          </a:p>
        </p:txBody>
      </p:sp>
      <p:sp>
        <p:nvSpPr>
          <p:cNvPr id="28" name="圆角矩形 27"/>
          <p:cNvSpPr/>
          <p:nvPr/>
        </p:nvSpPr>
        <p:spPr>
          <a:xfrm>
            <a:off x="223019" y="3307582"/>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a:t>
            </a:r>
            <a:r>
              <a:rPr lang="en-US" altLang="zh-CN" sz="1400" smtClean="0"/>
              <a:t>if(x&lt;0) y</a:t>
            </a:r>
            <a:r>
              <a:rPr lang="en-US" altLang="zh-CN" sz="1400"/>
              <a:t>=-1;</a:t>
            </a:r>
          </a:p>
          <a:p>
            <a:pPr defTabSz="363538"/>
            <a:r>
              <a:rPr lang="en-US" altLang="zh-CN" sz="1400"/>
              <a:t>	</a:t>
            </a:r>
            <a:r>
              <a:rPr lang="en-US" altLang="zh-CN" sz="1400" smtClean="0"/>
              <a:t>if(x</a:t>
            </a:r>
            <a:r>
              <a:rPr lang="en-US" altLang="zh-CN" sz="1400"/>
              <a:t>==0) y=0;</a:t>
            </a:r>
          </a:p>
          <a:p>
            <a:pPr defTabSz="363538"/>
            <a:r>
              <a:rPr lang="en-US" altLang="zh-CN" sz="1400"/>
              <a:t>	</a:t>
            </a:r>
            <a:r>
              <a:rPr lang="en-US" altLang="zh-CN" sz="1400" smtClean="0"/>
              <a:t>if(x&gt;0) y=1</a:t>
            </a:r>
            <a:r>
              <a:rPr lang="en-US" altLang="zh-CN" sz="1400"/>
              <a:t>;</a:t>
            </a:r>
          </a:p>
          <a:p>
            <a:pPr defTabSz="363538"/>
            <a:r>
              <a:rPr lang="en-US" altLang="zh-CN" sz="1400"/>
              <a:t>	</a:t>
            </a:r>
            <a:r>
              <a:rPr lang="en-US" altLang="zh-CN" sz="1400" smtClean="0"/>
              <a:t>printf</a:t>
            </a:r>
            <a:r>
              <a:rPr lang="en-US" altLang="zh-CN" sz="1400"/>
              <a:t>("x=%d,y=%d\n",x,y);</a:t>
            </a:r>
          </a:p>
          <a:p>
            <a:pPr defTabSz="363538"/>
            <a:r>
              <a:rPr lang="en-US" altLang="zh-CN" sz="1400"/>
              <a:t>	return 0;</a:t>
            </a:r>
          </a:p>
          <a:p>
            <a:pPr defTabSz="363538"/>
            <a:r>
              <a:rPr lang="en-US" altLang="zh-CN" sz="1400"/>
              <a:t>}</a:t>
            </a:r>
            <a:endParaRPr lang="en-US" altLang="zh-CN" sz="1400" smtClean="0">
              <a:solidFill>
                <a:srgbClr val="008000"/>
              </a:solidFill>
            </a:endParaRPr>
          </a:p>
        </p:txBody>
      </p:sp>
    </p:spTree>
    <p:extLst>
      <p:ext uri="{BB962C8B-B14F-4D97-AF65-F5344CB8AC3E}">
        <p14:creationId xmlns:p14="http://schemas.microsoft.com/office/powerpoint/2010/main" val="2884164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2657" y="470340"/>
            <a:ext cx="10515600"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1342658" y="1484222"/>
            <a:ext cx="9493956"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4.6】</a:t>
            </a:r>
            <a:r>
              <a:rPr lang="zh-CN" altLang="en-US" sz="2000">
                <a:solidFill>
                  <a:schemeClr val="accent1"/>
                </a:solidFill>
              </a:rPr>
              <a:t>要求按照考试成绩的等级输出百分制分数段，</a:t>
            </a:r>
            <a:r>
              <a:rPr lang="en-US" altLang="zh-CN" sz="2000">
                <a:solidFill>
                  <a:schemeClr val="accent1"/>
                </a:solidFill>
              </a:rPr>
              <a:t>A</a:t>
            </a:r>
            <a:r>
              <a:rPr lang="zh-CN" altLang="en-US" sz="2000">
                <a:solidFill>
                  <a:schemeClr val="accent1"/>
                </a:solidFill>
              </a:rPr>
              <a:t>等为</a:t>
            </a:r>
            <a:r>
              <a:rPr lang="en-US" altLang="zh-CN" sz="2000">
                <a:solidFill>
                  <a:schemeClr val="accent1"/>
                </a:solidFill>
              </a:rPr>
              <a:t>85</a:t>
            </a:r>
            <a:r>
              <a:rPr lang="zh-CN" altLang="en-US" sz="2000">
                <a:solidFill>
                  <a:schemeClr val="accent1"/>
                </a:solidFill>
              </a:rPr>
              <a:t>分以上，</a:t>
            </a:r>
            <a:r>
              <a:rPr lang="en-US" altLang="zh-CN" sz="2000">
                <a:solidFill>
                  <a:schemeClr val="accent1"/>
                </a:solidFill>
              </a:rPr>
              <a:t>B</a:t>
            </a:r>
            <a:r>
              <a:rPr lang="zh-CN" altLang="en-US" sz="2000">
                <a:solidFill>
                  <a:schemeClr val="accent1"/>
                </a:solidFill>
              </a:rPr>
              <a:t>等为</a:t>
            </a:r>
            <a:r>
              <a:rPr lang="en-US" altLang="zh-CN" sz="2000">
                <a:solidFill>
                  <a:schemeClr val="accent1"/>
                </a:solidFill>
              </a:rPr>
              <a:t>70</a:t>
            </a:r>
            <a:r>
              <a:rPr lang="zh-CN" altLang="en-US" sz="2000">
                <a:solidFill>
                  <a:schemeClr val="accent1"/>
                </a:solidFill>
              </a:rPr>
              <a:t>～</a:t>
            </a:r>
            <a:r>
              <a:rPr lang="en-US" altLang="zh-CN" sz="2000">
                <a:solidFill>
                  <a:schemeClr val="accent1"/>
                </a:solidFill>
              </a:rPr>
              <a:t>84</a:t>
            </a:r>
            <a:r>
              <a:rPr lang="zh-CN" altLang="en-US" sz="2000">
                <a:solidFill>
                  <a:schemeClr val="accent1"/>
                </a:solidFill>
              </a:rPr>
              <a:t>分，</a:t>
            </a:r>
            <a:r>
              <a:rPr lang="en-US" altLang="zh-CN" sz="2000">
                <a:solidFill>
                  <a:schemeClr val="accent1"/>
                </a:solidFill>
              </a:rPr>
              <a:t>C</a:t>
            </a:r>
            <a:r>
              <a:rPr lang="zh-CN" altLang="en-US" sz="2000">
                <a:solidFill>
                  <a:schemeClr val="accent1"/>
                </a:solidFill>
              </a:rPr>
              <a:t>等为</a:t>
            </a:r>
            <a:r>
              <a:rPr lang="en-US" altLang="zh-CN" sz="2000">
                <a:solidFill>
                  <a:schemeClr val="accent1"/>
                </a:solidFill>
              </a:rPr>
              <a:t>60</a:t>
            </a:r>
            <a:r>
              <a:rPr lang="zh-CN" altLang="en-US" sz="2000">
                <a:solidFill>
                  <a:schemeClr val="accent1"/>
                </a:solidFill>
              </a:rPr>
              <a:t>～</a:t>
            </a:r>
            <a:r>
              <a:rPr lang="en-US" altLang="zh-CN" sz="2000">
                <a:solidFill>
                  <a:schemeClr val="accent1"/>
                </a:solidFill>
              </a:rPr>
              <a:t>69</a:t>
            </a:r>
            <a:r>
              <a:rPr lang="zh-CN" altLang="en-US" sz="2000">
                <a:solidFill>
                  <a:schemeClr val="accent1"/>
                </a:solidFill>
              </a:rPr>
              <a:t>分，</a:t>
            </a:r>
            <a:r>
              <a:rPr lang="en-US" altLang="zh-CN" sz="2000">
                <a:solidFill>
                  <a:schemeClr val="accent1"/>
                </a:solidFill>
              </a:rPr>
              <a:t>D</a:t>
            </a:r>
            <a:r>
              <a:rPr lang="zh-CN" altLang="en-US" sz="2000">
                <a:solidFill>
                  <a:schemeClr val="accent1"/>
                </a:solidFill>
              </a:rPr>
              <a:t>等为 </a:t>
            </a:r>
            <a:r>
              <a:rPr lang="en-US" altLang="zh-CN" sz="2000">
                <a:solidFill>
                  <a:schemeClr val="accent1"/>
                </a:solidFill>
              </a:rPr>
              <a:t>60</a:t>
            </a:r>
            <a:r>
              <a:rPr lang="zh-CN" altLang="en-US" sz="2000">
                <a:solidFill>
                  <a:schemeClr val="accent1"/>
                </a:solidFill>
              </a:rPr>
              <a:t>分以下。成绩的等级由键盘输入。</a:t>
            </a:r>
          </a:p>
        </p:txBody>
      </p:sp>
      <p:sp>
        <p:nvSpPr>
          <p:cNvPr id="13" name="圆角矩形 12"/>
          <p:cNvSpPr/>
          <p:nvPr/>
        </p:nvSpPr>
        <p:spPr>
          <a:xfrm>
            <a:off x="1553964" y="2484619"/>
            <a:ext cx="4135024"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smtClean="0">
              <a:solidFill>
                <a:srgbClr val="008000"/>
              </a:solidFill>
            </a:endParaRPr>
          </a:p>
        </p:txBody>
      </p:sp>
      <p:pic>
        <p:nvPicPr>
          <p:cNvPr id="4" name="图片 3"/>
          <p:cNvPicPr>
            <a:picLocks noChangeAspect="1"/>
          </p:cNvPicPr>
          <p:nvPr/>
        </p:nvPicPr>
        <p:blipFill>
          <a:blip r:embed="rId3"/>
          <a:stretch>
            <a:fillRect/>
          </a:stretch>
        </p:blipFill>
        <p:spPr>
          <a:xfrm>
            <a:off x="6100841" y="2484619"/>
            <a:ext cx="3476625" cy="904875"/>
          </a:xfrm>
          <a:prstGeom prst="rect">
            <a:avLst/>
          </a:prstGeom>
        </p:spPr>
      </p:pic>
      <p:grpSp>
        <p:nvGrpSpPr>
          <p:cNvPr id="28" name="组合 27"/>
          <p:cNvGrpSpPr/>
          <p:nvPr/>
        </p:nvGrpSpPr>
        <p:grpSpPr>
          <a:xfrm>
            <a:off x="5491760" y="3715224"/>
            <a:ext cx="4949071" cy="2066559"/>
            <a:chOff x="8050697" y="5019262"/>
            <a:chExt cx="4949071" cy="2066559"/>
          </a:xfrm>
          <a:effectLst>
            <a:outerShdw blurRad="63500" sx="102000" sy="102000" algn="ctr" rotWithShape="0">
              <a:prstClr val="black">
                <a:alpha val="40000"/>
              </a:prstClr>
            </a:outerShdw>
          </a:effectLst>
        </p:grpSpPr>
        <p:sp>
          <p:nvSpPr>
            <p:cNvPr id="38" name="剪去单角的矩形 37"/>
            <p:cNvSpPr/>
            <p:nvPr/>
          </p:nvSpPr>
          <p:spPr>
            <a:xfrm>
              <a:off x="8050697"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a:solidFill>
                    <a:schemeClr val="bg1"/>
                  </a:solidFill>
                </a:rPr>
                <a:t>等级</a:t>
              </a:r>
              <a:r>
                <a:rPr lang="en-US" altLang="zh-CN" sz="1400">
                  <a:solidFill>
                    <a:schemeClr val="bg1"/>
                  </a:solidFill>
                </a:rPr>
                <a:t>grade</a:t>
              </a:r>
              <a:r>
                <a:rPr lang="zh-CN" altLang="en-US" sz="1400">
                  <a:solidFill>
                    <a:schemeClr val="bg1"/>
                  </a:solidFill>
                </a:rPr>
                <a:t>定义为字符变量，从键盘输入一个大写字母，赋给变量</a:t>
              </a:r>
              <a:r>
                <a:rPr lang="en-US" altLang="zh-CN" sz="1400">
                  <a:solidFill>
                    <a:schemeClr val="bg1"/>
                  </a:solidFill>
                </a:rPr>
                <a:t>grade</a:t>
              </a:r>
              <a:r>
                <a:rPr lang="zh-CN" altLang="en-US" sz="1400">
                  <a:solidFill>
                    <a:schemeClr val="bg1"/>
                  </a:solidFill>
                </a:rPr>
                <a:t>，</a:t>
              </a:r>
              <a:r>
                <a:rPr lang="en-US" altLang="zh-CN" sz="1400">
                  <a:solidFill>
                    <a:schemeClr val="bg1"/>
                  </a:solidFill>
                </a:rPr>
                <a:t>switch</a:t>
              </a:r>
              <a:r>
                <a:rPr lang="zh-CN" altLang="en-US" sz="1400">
                  <a:solidFill>
                    <a:schemeClr val="bg1"/>
                  </a:solidFill>
                </a:rPr>
                <a:t>得到</a:t>
              </a:r>
              <a:r>
                <a:rPr lang="en-US" altLang="zh-CN" sz="1400">
                  <a:solidFill>
                    <a:schemeClr val="bg1"/>
                  </a:solidFill>
                </a:rPr>
                <a:t>grade</a:t>
              </a:r>
              <a:r>
                <a:rPr lang="zh-CN" altLang="en-US" sz="1400">
                  <a:solidFill>
                    <a:schemeClr val="bg1"/>
                  </a:solidFill>
                </a:rPr>
                <a:t>的值并把它和各</a:t>
              </a:r>
              <a:r>
                <a:rPr lang="en-US" altLang="zh-CN" sz="1400">
                  <a:solidFill>
                    <a:schemeClr val="bg1"/>
                  </a:solidFill>
                </a:rPr>
                <a:t>case</a:t>
              </a:r>
              <a:r>
                <a:rPr lang="zh-CN" altLang="en-US" sz="1400">
                  <a:solidFill>
                    <a:schemeClr val="bg1"/>
                  </a:solidFill>
                </a:rPr>
                <a:t>中给定的值</a:t>
              </a:r>
              <a:r>
                <a:rPr lang="en-US" altLang="zh-CN" sz="1400">
                  <a:solidFill>
                    <a:schemeClr val="bg1"/>
                  </a:solidFill>
                </a:rPr>
                <a:t>(′A′,′B′,′C′,′D′</a:t>
              </a:r>
              <a:r>
                <a:rPr lang="zh-CN" altLang="en-US" sz="1400">
                  <a:solidFill>
                    <a:schemeClr val="bg1"/>
                  </a:solidFill>
                </a:rPr>
                <a:t>之一</a:t>
              </a:r>
              <a:r>
                <a:rPr lang="en-US" altLang="zh-CN" sz="1400">
                  <a:solidFill>
                    <a:schemeClr val="bg1"/>
                  </a:solidFill>
                </a:rPr>
                <a:t>)</a:t>
              </a:r>
              <a:r>
                <a:rPr lang="zh-CN" altLang="en-US" sz="1400">
                  <a:solidFill>
                    <a:schemeClr val="bg1"/>
                  </a:solidFill>
                </a:rPr>
                <a:t>相比较，如果和其中之一相同</a:t>
              </a:r>
              <a:r>
                <a:rPr lang="en-US" altLang="zh-CN" sz="1400">
                  <a:solidFill>
                    <a:schemeClr val="bg1"/>
                  </a:solidFill>
                </a:rPr>
                <a:t>(</a:t>
              </a:r>
              <a:r>
                <a:rPr lang="zh-CN" altLang="en-US" sz="1400">
                  <a:solidFill>
                    <a:schemeClr val="bg1"/>
                  </a:solidFill>
                </a:rPr>
                <a:t>称为匹配</a:t>
              </a:r>
              <a:r>
                <a:rPr lang="en-US" altLang="zh-CN" sz="1400">
                  <a:solidFill>
                    <a:schemeClr val="bg1"/>
                  </a:solidFill>
                </a:rPr>
                <a:t>)</a:t>
              </a:r>
              <a:r>
                <a:rPr lang="zh-CN" altLang="en-US" sz="1400">
                  <a:solidFill>
                    <a:schemeClr val="bg1"/>
                  </a:solidFill>
                </a:rPr>
                <a:t>，则执行该</a:t>
              </a:r>
              <a:r>
                <a:rPr lang="en-US" altLang="zh-CN" sz="1400">
                  <a:solidFill>
                    <a:schemeClr val="bg1"/>
                  </a:solidFill>
                </a:rPr>
                <a:t>case</a:t>
              </a:r>
              <a:r>
                <a:rPr lang="zh-CN" altLang="en-US" sz="1400">
                  <a:solidFill>
                    <a:schemeClr val="bg1"/>
                  </a:solidFill>
                </a:rPr>
                <a:t>后面的语句</a:t>
              </a:r>
              <a:r>
                <a:rPr lang="en-US" altLang="zh-CN" sz="1400">
                  <a:solidFill>
                    <a:schemeClr val="bg1"/>
                  </a:solidFill>
                </a:rPr>
                <a:t>(</a:t>
              </a:r>
              <a:r>
                <a:rPr lang="zh-CN" altLang="en-US" sz="1400">
                  <a:solidFill>
                    <a:schemeClr val="bg1"/>
                  </a:solidFill>
                </a:rPr>
                <a:t>即</a:t>
              </a:r>
              <a:r>
                <a:rPr lang="en-US" altLang="zh-CN" sz="1400">
                  <a:solidFill>
                    <a:schemeClr val="bg1"/>
                  </a:solidFill>
                </a:rPr>
                <a:t>printf</a:t>
              </a:r>
              <a:r>
                <a:rPr lang="zh-CN" altLang="en-US" sz="1400">
                  <a:solidFill>
                    <a:schemeClr val="bg1"/>
                  </a:solidFill>
                </a:rPr>
                <a:t>语句</a:t>
              </a:r>
              <a:r>
                <a:rPr lang="en-US" altLang="zh-CN" sz="1400">
                  <a:solidFill>
                    <a:schemeClr val="bg1"/>
                  </a:solidFill>
                </a:rPr>
                <a:t>)</a:t>
              </a:r>
              <a:r>
                <a:rPr lang="zh-CN" altLang="en-US" sz="1400" smtClean="0">
                  <a:solidFill>
                    <a:schemeClr val="bg1"/>
                  </a:solidFill>
                </a:rPr>
                <a:t>。</a:t>
              </a:r>
              <a:endParaRPr lang="en-US" altLang="zh-CN" sz="1400" smtClean="0">
                <a:solidFill>
                  <a:schemeClr val="bg1"/>
                </a:solidFill>
              </a:endParaRPr>
            </a:p>
            <a:p>
              <a:r>
                <a:rPr lang="zh-CN" altLang="en-US" sz="1400" smtClean="0">
                  <a:solidFill>
                    <a:schemeClr val="bg1"/>
                  </a:solidFill>
                </a:rPr>
                <a:t>如果</a:t>
              </a:r>
              <a:r>
                <a:rPr lang="zh-CN" altLang="en-US" sz="1400">
                  <a:solidFill>
                    <a:schemeClr val="bg1"/>
                  </a:solidFill>
                </a:rPr>
                <a:t>输入的字符与</a:t>
              </a:r>
              <a:r>
                <a:rPr lang="en-US" altLang="zh-CN" sz="1400">
                  <a:solidFill>
                    <a:schemeClr val="bg1"/>
                  </a:solidFill>
                </a:rPr>
                <a:t>′A′,′B′,′C′,′D′</a:t>
              </a:r>
              <a:r>
                <a:rPr lang="zh-CN" altLang="en-US" sz="1400">
                  <a:solidFill>
                    <a:schemeClr val="bg1"/>
                  </a:solidFill>
                </a:rPr>
                <a:t>都不相同，就执行</a:t>
              </a:r>
              <a:r>
                <a:rPr lang="en-US" altLang="zh-CN" sz="1400">
                  <a:solidFill>
                    <a:schemeClr val="bg1"/>
                  </a:solidFill>
                </a:rPr>
                <a:t>default</a:t>
              </a:r>
              <a:r>
                <a:rPr lang="zh-CN" altLang="en-US" sz="1400">
                  <a:solidFill>
                    <a:schemeClr val="bg1"/>
                  </a:solidFill>
                </a:rPr>
                <a:t>后面的语句</a:t>
              </a:r>
              <a:r>
                <a:rPr lang="zh-CN" altLang="en-US" sz="1400" smtClean="0">
                  <a:solidFill>
                    <a:schemeClr val="bg1"/>
                  </a:solidFill>
                </a:rPr>
                <a:t>，</a:t>
              </a:r>
              <a:endParaRPr lang="en-US" altLang="zh-CN" sz="1400" smtClean="0">
                <a:solidFill>
                  <a:schemeClr val="bg1"/>
                </a:solidFill>
              </a:endParaRPr>
            </a:p>
            <a:p>
              <a:r>
                <a:rPr lang="zh-CN" altLang="en-US" sz="1400" b="1" smtClean="0">
                  <a:solidFill>
                    <a:srgbClr val="FFFF00"/>
                  </a:solidFill>
                </a:rPr>
                <a:t>注意</a:t>
              </a:r>
              <a:r>
                <a:rPr lang="zh-CN" altLang="en-US" sz="1400" b="1">
                  <a:solidFill>
                    <a:srgbClr val="FFFF00"/>
                  </a:solidFill>
                </a:rPr>
                <a:t>在每个</a:t>
              </a:r>
              <a:r>
                <a:rPr lang="en-US" altLang="zh-CN" sz="1400" b="1">
                  <a:solidFill>
                    <a:srgbClr val="FFFF00"/>
                  </a:solidFill>
                </a:rPr>
                <a:t>case</a:t>
              </a:r>
              <a:r>
                <a:rPr lang="zh-CN" altLang="en-US" sz="1400" b="1">
                  <a:solidFill>
                    <a:srgbClr val="FFFF00"/>
                  </a:solidFill>
                </a:rPr>
                <a:t>后面后的语句中，最后都有一个</a:t>
              </a:r>
              <a:r>
                <a:rPr lang="en-US" altLang="zh-CN" sz="1400" b="1">
                  <a:solidFill>
                    <a:srgbClr val="FFFF00"/>
                  </a:solidFill>
                </a:rPr>
                <a:t>break</a:t>
              </a:r>
              <a:r>
                <a:rPr lang="zh-CN" altLang="en-US" sz="1400" b="1">
                  <a:solidFill>
                    <a:srgbClr val="FFFF00"/>
                  </a:solidFill>
                </a:rPr>
                <a:t>语句，它的作用是使流程转到</a:t>
              </a:r>
              <a:r>
                <a:rPr lang="en-US" altLang="zh-CN" sz="1400" b="1">
                  <a:solidFill>
                    <a:srgbClr val="FFFF00"/>
                  </a:solidFill>
                </a:rPr>
                <a:t>switch</a:t>
              </a:r>
              <a:r>
                <a:rPr lang="zh-CN" altLang="en-US" sz="1400" b="1">
                  <a:solidFill>
                    <a:srgbClr val="FFFF00"/>
                  </a:solidFill>
                </a:rPr>
                <a:t>语句的末尾</a:t>
              </a:r>
              <a:r>
                <a:rPr lang="en-US" altLang="zh-CN" sz="1400" b="1">
                  <a:solidFill>
                    <a:srgbClr val="FFFF00"/>
                  </a:solidFill>
                </a:rPr>
                <a:t>(</a:t>
              </a:r>
              <a:r>
                <a:rPr lang="zh-CN" altLang="en-US" sz="1400" b="1">
                  <a:solidFill>
                    <a:srgbClr val="FFFF00"/>
                  </a:solidFill>
                </a:rPr>
                <a:t>即右花括号处</a:t>
              </a:r>
              <a:r>
                <a:rPr lang="en-US" altLang="zh-CN" sz="1400" b="1">
                  <a:solidFill>
                    <a:srgbClr val="FFFF00"/>
                  </a:solidFill>
                </a:rPr>
                <a:t>)</a:t>
              </a:r>
              <a:r>
                <a:rPr lang="zh-CN" altLang="en-US" sz="1400" b="1">
                  <a:solidFill>
                    <a:srgbClr val="FFFF00"/>
                  </a:solidFill>
                </a:rPr>
                <a:t>。</a:t>
              </a:r>
              <a:endParaRPr lang="en-US" altLang="zh-CN" sz="1400" b="1" smtClean="0">
                <a:solidFill>
                  <a:srgbClr val="FFFF00"/>
                </a:solidFill>
              </a:endParaRPr>
            </a:p>
          </p:txBody>
        </p:sp>
      </p:grpSp>
    </p:spTree>
    <p:extLst>
      <p:ext uri="{BB962C8B-B14F-4D97-AF65-F5344CB8AC3E}">
        <p14:creationId xmlns:p14="http://schemas.microsoft.com/office/powerpoint/2010/main" val="101365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4"/>
            <a:ext cx="8918712" cy="1325563"/>
          </a:xfrm>
        </p:spPr>
        <p:txBody>
          <a:bodyPr/>
          <a:lstStyle/>
          <a:p>
            <a:r>
              <a:rPr lang="zh-CN" altLang="en-US"/>
              <a:t>用</a:t>
            </a:r>
            <a:r>
              <a:rPr lang="en-US" altLang="zh-CN"/>
              <a:t>switch</a:t>
            </a:r>
            <a:r>
              <a:rPr lang="zh-CN" altLang="en-US"/>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a:t>switch(</a:t>
                </a:r>
                <a:r>
                  <a:rPr lang="zh-CN" altLang="en-US" b="1"/>
                  <a:t>表达式</a:t>
                </a:r>
                <a:r>
                  <a:rPr lang="en-US" altLang="zh-CN" b="1"/>
                  <a:t>)</a:t>
                </a:r>
              </a:p>
              <a:p>
                <a:pPr>
                  <a:lnSpc>
                    <a:spcPct val="200000"/>
                  </a:lnSpc>
                </a:pPr>
                <a:r>
                  <a:rPr lang="en-US" altLang="zh-CN" b="1" smtClean="0"/>
                  <a:t>{</a:t>
                </a:r>
                <a:endParaRPr lang="en-US" altLang="zh-CN" b="1"/>
              </a:p>
              <a:p>
                <a:pPr lvl="1" defTabSz="536575">
                  <a:lnSpc>
                    <a:spcPct val="200000"/>
                  </a:lnSpc>
                </a:pPr>
                <a:r>
                  <a:rPr lang="en-US" altLang="zh-CN" b="1" smtClean="0"/>
                  <a:t>case	</a:t>
                </a:r>
                <a:r>
                  <a:rPr lang="zh-CN" altLang="en-US" b="1" smtClean="0"/>
                  <a:t>常量</a:t>
                </a:r>
                <a:r>
                  <a:rPr lang="en-US" altLang="zh-CN" b="1"/>
                  <a:t>1 : </a:t>
                </a:r>
                <a:r>
                  <a:rPr lang="zh-CN" altLang="en-US" b="1"/>
                  <a:t>语句</a:t>
                </a:r>
                <a:r>
                  <a:rPr lang="en-US" altLang="zh-CN" b="1"/>
                  <a:t>1</a:t>
                </a:r>
              </a:p>
              <a:p>
                <a:pPr lvl="1" defTabSz="536575">
                  <a:lnSpc>
                    <a:spcPct val="200000"/>
                  </a:lnSpc>
                </a:pPr>
                <a:r>
                  <a:rPr lang="en-US" altLang="zh-CN" b="1" smtClean="0"/>
                  <a:t>case	</a:t>
                </a:r>
                <a:r>
                  <a:rPr lang="zh-CN" altLang="en-US" b="1" smtClean="0"/>
                  <a:t>常量</a:t>
                </a:r>
                <a:r>
                  <a:rPr lang="en-US" altLang="zh-CN" b="1"/>
                  <a:t>2 : </a:t>
                </a:r>
                <a:r>
                  <a:rPr lang="zh-CN" altLang="en-US" b="1"/>
                  <a:t>语句</a:t>
                </a:r>
                <a:r>
                  <a:rPr lang="en-US" altLang="zh-CN" b="1" smtClean="0"/>
                  <a:t>2</a:t>
                </a:r>
              </a:p>
              <a:p>
                <a:pPr lvl="1" defTabSz="536575">
                  <a:lnSpc>
                    <a:spcPct val="200000"/>
                  </a:lnSpc>
                </a:pPr>
                <a:r>
                  <a:rPr lang="en-US" altLang="zh-CN" b="1" smtClean="0">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smtClean="0"/>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a:p>
              <a:p>
                <a:pPr lvl="1" defTabSz="536575">
                  <a:lnSpc>
                    <a:spcPct val="200000"/>
                  </a:lnSpc>
                </a:pPr>
                <a:r>
                  <a:rPr lang="en-US" altLang="zh-CN" b="1" smtClean="0"/>
                  <a:t>case	</a:t>
                </a:r>
                <a:r>
                  <a:rPr lang="zh-CN" altLang="en-US" b="1" smtClean="0"/>
                  <a:t>常量</a:t>
                </a:r>
                <a:r>
                  <a:rPr lang="en-US" altLang="zh-CN" b="1"/>
                  <a:t>n : </a:t>
                </a:r>
                <a:r>
                  <a:rPr lang="zh-CN" altLang="en-US" b="1"/>
                  <a:t>语句</a:t>
                </a:r>
                <a:r>
                  <a:rPr lang="en-US" altLang="zh-CN" b="1"/>
                  <a:t>n</a:t>
                </a:r>
              </a:p>
              <a:p>
                <a:pPr lvl="1" defTabSz="536575">
                  <a:lnSpc>
                    <a:spcPct val="200000"/>
                  </a:lnSpc>
                </a:pPr>
                <a:r>
                  <a:rPr lang="en-US" altLang="zh-CN" b="1" smtClean="0"/>
                  <a:t>default :	    </a:t>
                </a:r>
                <a:r>
                  <a:rPr lang="zh-CN" altLang="en-US" b="1" smtClean="0"/>
                  <a:t>语句</a:t>
                </a:r>
                <a:r>
                  <a:rPr lang="en-US" altLang="zh-CN" b="1"/>
                  <a:t>n+1</a:t>
                </a:r>
              </a:p>
              <a:p>
                <a:pPr defTabSz="536575">
                  <a:lnSpc>
                    <a:spcPct val="200000"/>
                  </a:lnSpc>
                </a:pPr>
                <a:r>
                  <a:rPr lang="en-US" altLang="zh-CN" b="1" smtClean="0"/>
                  <a:t>}</a:t>
                </a:r>
                <a:endParaRPr lang="zh-CN" altLang="en-US" b="1"/>
              </a:p>
            </p:txBody>
          </p:sp>
        </mc:Choice>
        <mc:Fallback xmlns="">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smtClean="0">
                <a:solidFill>
                  <a:schemeClr val="tx1"/>
                </a:solidFill>
              </a:rPr>
              <a:t>括号</a:t>
            </a:r>
            <a:r>
              <a:rPr lang="zh-CN" altLang="en-US" sz="1400">
                <a:solidFill>
                  <a:schemeClr val="tx1"/>
                </a:solidFill>
              </a:rPr>
              <a:t>内的“表达式”，其值的类型应为整数类型</a:t>
            </a:r>
            <a:r>
              <a:rPr lang="en-US" altLang="zh-CN" sz="1400">
                <a:solidFill>
                  <a:schemeClr val="tx1"/>
                </a:solidFill>
              </a:rPr>
              <a:t>(</a:t>
            </a:r>
            <a:r>
              <a:rPr lang="zh-CN" altLang="en-US" sz="1400">
                <a:solidFill>
                  <a:schemeClr val="tx1"/>
                </a:solidFill>
              </a:rPr>
              <a:t>包括字符型</a:t>
            </a:r>
            <a:r>
              <a:rPr lang="en-US" altLang="zh-CN" sz="1400">
                <a:solidFill>
                  <a:schemeClr val="tx1"/>
                </a:solidFill>
              </a:rPr>
              <a:t>)</a:t>
            </a:r>
            <a:r>
              <a:rPr lang="zh-CN" altLang="en-US" sz="1400">
                <a:solidFill>
                  <a:schemeClr val="tx1"/>
                </a:solidFill>
              </a:rPr>
              <a:t>。</a:t>
            </a:r>
          </a:p>
          <a:p>
            <a:pPr algn="just">
              <a:lnSpc>
                <a:spcPct val="150000"/>
              </a:lnSpc>
              <a:defRPr/>
            </a:pPr>
            <a:r>
              <a:rPr lang="en-US" altLang="zh-CN" sz="1400" smtClean="0">
                <a:solidFill>
                  <a:schemeClr val="tx1"/>
                </a:solidFill>
              </a:rPr>
              <a:t>(</a:t>
            </a:r>
            <a:r>
              <a:rPr lang="en-US" altLang="zh-CN" sz="1400">
                <a:solidFill>
                  <a:schemeClr val="tx1"/>
                </a:solidFill>
              </a:rPr>
              <a:t>2) </a:t>
            </a:r>
            <a:r>
              <a:rPr lang="zh-CN" altLang="en-US" sz="1400" smtClean="0">
                <a:solidFill>
                  <a:schemeClr val="tx1"/>
                </a:solidFill>
              </a:rPr>
              <a:t>花括号</a:t>
            </a:r>
            <a:r>
              <a:rPr lang="zh-CN" altLang="en-US" sz="1400">
                <a:solidFill>
                  <a:schemeClr val="tx1"/>
                </a:solidFill>
              </a:rPr>
              <a:t>内是一个</a:t>
            </a:r>
            <a:r>
              <a:rPr lang="zh-CN" altLang="en-US" sz="1400" smtClean="0">
                <a:solidFill>
                  <a:schemeClr val="tx1"/>
                </a:solidFill>
              </a:rPr>
              <a:t>复合语句，内</a:t>
            </a:r>
            <a:r>
              <a:rPr lang="zh-CN" altLang="en-US" sz="1400">
                <a:solidFill>
                  <a:schemeClr val="tx1"/>
                </a:solidFill>
              </a:rPr>
              <a:t>包含多个以关键字</a:t>
            </a:r>
            <a:r>
              <a:rPr lang="en-US" altLang="zh-CN" sz="1400">
                <a:solidFill>
                  <a:schemeClr val="tx1"/>
                </a:solidFill>
              </a:rPr>
              <a:t>case</a:t>
            </a:r>
            <a:r>
              <a:rPr lang="zh-CN" altLang="en-US" sz="1400">
                <a:solidFill>
                  <a:schemeClr val="tx1"/>
                </a:solidFill>
              </a:rPr>
              <a:t>开头的语句行和最多一个以</a:t>
            </a:r>
            <a:r>
              <a:rPr lang="en-US" altLang="zh-CN" sz="1400">
                <a:solidFill>
                  <a:schemeClr val="tx1"/>
                </a:solidFill>
              </a:rPr>
              <a:t>default</a:t>
            </a:r>
            <a:r>
              <a:rPr lang="zh-CN" altLang="en-US" sz="1400">
                <a:solidFill>
                  <a:schemeClr val="tx1"/>
                </a:solidFill>
              </a:rPr>
              <a:t>开头的行。</a:t>
            </a:r>
            <a:r>
              <a:rPr lang="en-US" altLang="zh-CN" sz="1400">
                <a:solidFill>
                  <a:schemeClr val="tx1"/>
                </a:solidFill>
              </a:rPr>
              <a:t>case</a:t>
            </a:r>
            <a:r>
              <a:rPr lang="zh-CN" altLang="en-US" sz="1400">
                <a:solidFill>
                  <a:schemeClr val="tx1"/>
                </a:solidFill>
              </a:rPr>
              <a:t>后面跟一个常量</a:t>
            </a:r>
            <a:r>
              <a:rPr lang="en-US" altLang="zh-CN" sz="1400">
                <a:solidFill>
                  <a:schemeClr val="tx1"/>
                </a:solidFill>
              </a:rPr>
              <a:t>(</a:t>
            </a:r>
            <a:r>
              <a:rPr lang="zh-CN" altLang="en-US" sz="1400">
                <a:solidFill>
                  <a:schemeClr val="tx1"/>
                </a:solidFill>
              </a:rPr>
              <a:t>或常量表达式</a:t>
            </a:r>
            <a:r>
              <a:rPr lang="en-US" altLang="zh-CN" sz="1400">
                <a:solidFill>
                  <a:schemeClr val="tx1"/>
                </a:solidFill>
              </a:rPr>
              <a:t>)</a:t>
            </a:r>
            <a:r>
              <a:rPr lang="zh-CN" altLang="en-US" sz="1400" smtClean="0">
                <a:solidFill>
                  <a:schemeClr val="tx1"/>
                </a:solidFill>
              </a:rPr>
              <a:t>，它们</a:t>
            </a:r>
            <a:r>
              <a:rPr lang="zh-CN" altLang="en-US" sz="1400">
                <a:solidFill>
                  <a:schemeClr val="tx1"/>
                </a:solidFill>
              </a:rPr>
              <a:t>和</a:t>
            </a:r>
            <a:r>
              <a:rPr lang="en-US" altLang="zh-CN" sz="1400">
                <a:solidFill>
                  <a:schemeClr val="tx1"/>
                </a:solidFill>
              </a:rPr>
              <a:t>default</a:t>
            </a:r>
            <a:r>
              <a:rPr lang="zh-CN" altLang="en-US" sz="1400">
                <a:solidFill>
                  <a:schemeClr val="tx1"/>
                </a:solidFill>
              </a:rPr>
              <a:t>都是起</a:t>
            </a:r>
            <a:r>
              <a:rPr lang="zh-CN" altLang="en-US" sz="1400" smtClean="0">
                <a:solidFill>
                  <a:schemeClr val="tx1"/>
                </a:solidFill>
              </a:rPr>
              <a:t>标号作用</a:t>
            </a:r>
            <a:r>
              <a:rPr lang="zh-CN" altLang="en-US" sz="1400">
                <a:solidFill>
                  <a:schemeClr val="tx1"/>
                </a:solidFill>
              </a:rPr>
              <a:t>，用来标志一个位置。执行</a:t>
            </a:r>
            <a:r>
              <a:rPr lang="en-US" altLang="zh-CN" sz="1400">
                <a:solidFill>
                  <a:schemeClr val="tx1"/>
                </a:solidFill>
              </a:rPr>
              <a:t>switch</a:t>
            </a:r>
            <a:r>
              <a:rPr lang="zh-CN" altLang="en-US" sz="1400">
                <a:solidFill>
                  <a:schemeClr val="tx1"/>
                </a:solidFill>
              </a:rPr>
              <a:t>语句时，先计算</a:t>
            </a:r>
            <a:r>
              <a:rPr lang="en-US" altLang="zh-CN" sz="1400">
                <a:solidFill>
                  <a:schemeClr val="tx1"/>
                </a:solidFill>
              </a:rPr>
              <a:t>switch</a:t>
            </a:r>
            <a:r>
              <a:rPr lang="zh-CN" altLang="en-US" sz="1400">
                <a:solidFill>
                  <a:schemeClr val="tx1"/>
                </a:solidFill>
              </a:rPr>
              <a:t>后面的“表达式”的值，然后将它与各</a:t>
            </a:r>
            <a:r>
              <a:rPr lang="en-US" altLang="zh-CN" sz="1400">
                <a:solidFill>
                  <a:schemeClr val="tx1"/>
                </a:solidFill>
              </a:rPr>
              <a:t>case</a:t>
            </a:r>
            <a:r>
              <a:rPr lang="zh-CN" altLang="en-US" sz="1400">
                <a:solidFill>
                  <a:schemeClr val="tx1"/>
                </a:solidFill>
              </a:rPr>
              <a:t>标号比较，如果与某一个</a:t>
            </a:r>
            <a:r>
              <a:rPr lang="en-US" altLang="zh-CN" sz="1400">
                <a:solidFill>
                  <a:schemeClr val="tx1"/>
                </a:solidFill>
              </a:rPr>
              <a:t>case</a:t>
            </a:r>
            <a:r>
              <a:rPr lang="zh-CN" altLang="en-US" sz="1400">
                <a:solidFill>
                  <a:schemeClr val="tx1"/>
                </a:solidFill>
              </a:rPr>
              <a:t>标号中的常量相同，流程就转到此</a:t>
            </a:r>
            <a:r>
              <a:rPr lang="en-US" altLang="zh-CN" sz="1400">
                <a:solidFill>
                  <a:schemeClr val="tx1"/>
                </a:solidFill>
              </a:rPr>
              <a:t>case</a:t>
            </a:r>
            <a:r>
              <a:rPr lang="zh-CN" altLang="en-US" sz="1400">
                <a:solidFill>
                  <a:schemeClr val="tx1"/>
                </a:solidFill>
              </a:rPr>
              <a:t>标号后面的语句。如果没有与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常量，流程转去执行</a:t>
            </a:r>
            <a:r>
              <a:rPr lang="en-US" altLang="zh-CN" sz="1400">
                <a:solidFill>
                  <a:schemeClr val="tx1"/>
                </a:solidFill>
              </a:rPr>
              <a:t>default</a:t>
            </a:r>
            <a:r>
              <a:rPr lang="zh-CN" altLang="en-US" sz="1400">
                <a:solidFill>
                  <a:schemeClr val="tx1"/>
                </a:solidFill>
              </a:rPr>
              <a:t>标号后面的语句。</a:t>
            </a:r>
          </a:p>
          <a:p>
            <a:pPr algn="just">
              <a:lnSpc>
                <a:spcPct val="150000"/>
              </a:lnSpc>
              <a:defRPr/>
            </a:pPr>
            <a:r>
              <a:rPr lang="en-US" altLang="zh-CN" sz="1400" smtClean="0">
                <a:solidFill>
                  <a:schemeClr val="tx1"/>
                </a:solidFill>
              </a:rPr>
              <a:t>(</a:t>
            </a:r>
            <a:r>
              <a:rPr lang="en-US" altLang="zh-CN" sz="1400">
                <a:solidFill>
                  <a:schemeClr val="tx1"/>
                </a:solidFill>
              </a:rPr>
              <a:t>3) </a:t>
            </a:r>
            <a:r>
              <a:rPr lang="zh-CN" altLang="en-US" sz="1400">
                <a:solidFill>
                  <a:schemeClr val="tx1"/>
                </a:solidFill>
              </a:rPr>
              <a:t>可以没有</a:t>
            </a:r>
            <a:r>
              <a:rPr lang="en-US" altLang="zh-CN" sz="1400">
                <a:solidFill>
                  <a:schemeClr val="tx1"/>
                </a:solidFill>
              </a:rPr>
              <a:t>default</a:t>
            </a:r>
            <a:r>
              <a:rPr lang="zh-CN" altLang="en-US" sz="1400">
                <a:solidFill>
                  <a:schemeClr val="tx1"/>
                </a:solidFill>
              </a:rPr>
              <a:t>标号，此时如果没有与</a:t>
            </a:r>
            <a:r>
              <a:rPr lang="en-US" altLang="zh-CN" sz="1400">
                <a:solidFill>
                  <a:schemeClr val="tx1"/>
                </a:solidFill>
              </a:rPr>
              <a:t>switch</a:t>
            </a:r>
            <a:r>
              <a:rPr lang="zh-CN" altLang="en-US" sz="1400">
                <a:solidFill>
                  <a:schemeClr val="tx1"/>
                </a:solidFill>
              </a:rPr>
              <a:t>表达式相匹配的</a:t>
            </a:r>
            <a:r>
              <a:rPr lang="en-US" altLang="zh-CN" sz="1400">
                <a:solidFill>
                  <a:schemeClr val="tx1"/>
                </a:solidFill>
              </a:rPr>
              <a:t>case</a:t>
            </a:r>
            <a:r>
              <a:rPr lang="zh-CN" altLang="en-US" sz="1400">
                <a:solidFill>
                  <a:schemeClr val="tx1"/>
                </a:solidFill>
              </a:rPr>
              <a:t>常量，则不执行任何</a:t>
            </a:r>
            <a:r>
              <a:rPr lang="zh-CN" altLang="en-US" sz="1400" smtClean="0">
                <a:solidFill>
                  <a:schemeClr val="tx1"/>
                </a:solidFill>
              </a:rPr>
              <a:t>语句。</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4) </a:t>
            </a:r>
            <a:r>
              <a:rPr lang="zh-CN" altLang="en-US" sz="1400">
                <a:solidFill>
                  <a:schemeClr val="tx1"/>
                </a:solidFill>
              </a:rPr>
              <a:t>各个</a:t>
            </a:r>
            <a:r>
              <a:rPr lang="en-US" altLang="zh-CN" sz="1400">
                <a:solidFill>
                  <a:schemeClr val="tx1"/>
                </a:solidFill>
              </a:rPr>
              <a:t>case</a:t>
            </a:r>
            <a:r>
              <a:rPr lang="zh-CN" altLang="en-US" sz="1400">
                <a:solidFill>
                  <a:schemeClr val="tx1"/>
                </a:solidFill>
              </a:rPr>
              <a:t>标号出现次序不影响执行结果</a:t>
            </a:r>
            <a:r>
              <a:rPr lang="zh-CN" altLang="en-US" sz="1400" smtClean="0">
                <a:solidFill>
                  <a:schemeClr val="tx1"/>
                </a:solidFill>
              </a:rPr>
              <a:t>。</a:t>
            </a:r>
            <a:endParaRPr lang="zh-CN" altLang="en-US" sz="1400">
              <a:solidFill>
                <a:schemeClr val="tx1"/>
              </a:solidFill>
            </a:endParaRPr>
          </a:p>
          <a:p>
            <a:pPr algn="just">
              <a:lnSpc>
                <a:spcPct val="150000"/>
              </a:lnSpc>
              <a:defRPr/>
            </a:pPr>
            <a:r>
              <a:rPr lang="en-US" altLang="zh-CN" sz="1400">
                <a:solidFill>
                  <a:schemeClr val="tx1"/>
                </a:solidFill>
              </a:rPr>
              <a:t>(5) </a:t>
            </a:r>
            <a:r>
              <a:rPr lang="zh-CN" altLang="en-US" sz="1400">
                <a:solidFill>
                  <a:schemeClr val="tx1"/>
                </a:solidFill>
              </a:rPr>
              <a:t>每一个</a:t>
            </a:r>
            <a:r>
              <a:rPr lang="en-US" altLang="zh-CN" sz="1400">
                <a:solidFill>
                  <a:schemeClr val="tx1"/>
                </a:solidFill>
              </a:rPr>
              <a:t>case</a:t>
            </a:r>
            <a:r>
              <a:rPr lang="zh-CN" altLang="en-US" sz="1400">
                <a:solidFill>
                  <a:schemeClr val="tx1"/>
                </a:solidFill>
              </a:rPr>
              <a:t>常量必须互不相同；否则就会出现互相矛盾的</a:t>
            </a:r>
            <a:r>
              <a:rPr lang="zh-CN" altLang="en-US" sz="1400" smtClean="0">
                <a:solidFill>
                  <a:schemeClr val="tx1"/>
                </a:solidFill>
              </a:rPr>
              <a:t>现象。</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6) case</a:t>
            </a:r>
            <a:r>
              <a:rPr lang="zh-CN" altLang="en-US" sz="1400">
                <a:solidFill>
                  <a:schemeClr val="tx1"/>
                </a:solidFill>
              </a:rPr>
              <a:t>标号只起标记的作用。在执行</a:t>
            </a:r>
            <a:r>
              <a:rPr lang="en-US" altLang="zh-CN" sz="1400">
                <a:solidFill>
                  <a:schemeClr val="tx1"/>
                </a:solidFill>
              </a:rPr>
              <a:t>switch</a:t>
            </a:r>
            <a:r>
              <a:rPr lang="zh-CN" altLang="en-US" sz="1400">
                <a:solidFill>
                  <a:schemeClr val="tx1"/>
                </a:solidFill>
              </a:rPr>
              <a:t>语句时，根据</a:t>
            </a:r>
            <a:r>
              <a:rPr lang="en-US" altLang="zh-CN" sz="1400">
                <a:solidFill>
                  <a:schemeClr val="tx1"/>
                </a:solidFill>
              </a:rPr>
              <a:t>switch</a:t>
            </a:r>
            <a:r>
              <a:rPr lang="zh-CN" altLang="en-US" sz="1400">
                <a:solidFill>
                  <a:schemeClr val="tx1"/>
                </a:solidFill>
              </a:rPr>
              <a:t>表达式的值找到匹配的入口标号</a:t>
            </a:r>
            <a:r>
              <a:rPr lang="zh-CN" altLang="en-US" sz="1400" smtClean="0">
                <a:solidFill>
                  <a:schemeClr val="tx1"/>
                </a:solidFill>
              </a:rPr>
              <a:t>，在</a:t>
            </a:r>
            <a:r>
              <a:rPr lang="zh-CN" altLang="en-US" sz="1400">
                <a:solidFill>
                  <a:schemeClr val="tx1"/>
                </a:solidFill>
              </a:rPr>
              <a:t>执行完一个</a:t>
            </a:r>
            <a:r>
              <a:rPr lang="en-US" altLang="zh-CN" sz="1400">
                <a:solidFill>
                  <a:schemeClr val="tx1"/>
                </a:solidFill>
              </a:rPr>
              <a:t>case</a:t>
            </a:r>
            <a:r>
              <a:rPr lang="zh-CN" altLang="en-US" sz="1400">
                <a:solidFill>
                  <a:schemeClr val="tx1"/>
                </a:solidFill>
              </a:rPr>
              <a:t>标号后面的语句后，就从此标号开始执行下去，不再进行判断</a:t>
            </a:r>
            <a:r>
              <a:rPr lang="zh-CN" altLang="en-US" sz="1400" smtClean="0">
                <a:solidFill>
                  <a:schemeClr val="tx1"/>
                </a:solidFill>
              </a:rPr>
              <a:t>。因此，一般</a:t>
            </a:r>
            <a:r>
              <a:rPr lang="zh-CN" altLang="en-US" sz="1400">
                <a:solidFill>
                  <a:schemeClr val="tx1"/>
                </a:solidFill>
              </a:rPr>
              <a:t>情况下，在执行一个</a:t>
            </a:r>
            <a:r>
              <a:rPr lang="en-US" altLang="zh-CN" sz="1400">
                <a:solidFill>
                  <a:schemeClr val="tx1"/>
                </a:solidFill>
              </a:rPr>
              <a:t>case</a:t>
            </a:r>
            <a:r>
              <a:rPr lang="zh-CN" altLang="en-US" sz="1400">
                <a:solidFill>
                  <a:schemeClr val="tx1"/>
                </a:solidFill>
              </a:rPr>
              <a:t>子句后，应当用</a:t>
            </a:r>
            <a:r>
              <a:rPr lang="en-US" altLang="zh-CN" sz="1400">
                <a:solidFill>
                  <a:schemeClr val="tx1"/>
                </a:solidFill>
              </a:rPr>
              <a:t>break</a:t>
            </a:r>
            <a:r>
              <a:rPr lang="zh-CN" altLang="en-US" sz="1400">
                <a:solidFill>
                  <a:schemeClr val="tx1"/>
                </a:solidFill>
              </a:rPr>
              <a:t>语句使流程跳出</a:t>
            </a:r>
            <a:r>
              <a:rPr lang="en-US" altLang="zh-CN" sz="1400">
                <a:solidFill>
                  <a:schemeClr val="tx1"/>
                </a:solidFill>
              </a:rPr>
              <a:t>switch</a:t>
            </a:r>
            <a:r>
              <a:rPr lang="zh-CN" altLang="en-US" sz="1400" smtClean="0">
                <a:solidFill>
                  <a:schemeClr val="tx1"/>
                </a:solidFill>
              </a:rPr>
              <a:t>结构。</a:t>
            </a:r>
            <a:r>
              <a:rPr lang="zh-CN" altLang="en-US" sz="1400">
                <a:solidFill>
                  <a:schemeClr val="tx1"/>
                </a:solidFill>
              </a:rPr>
              <a:t>最后一个</a:t>
            </a:r>
            <a:r>
              <a:rPr lang="en-US" altLang="zh-CN" sz="1400">
                <a:solidFill>
                  <a:schemeClr val="tx1"/>
                </a:solidFill>
              </a:rPr>
              <a:t>case</a:t>
            </a:r>
            <a:r>
              <a:rPr lang="zh-CN" altLang="en-US" sz="1400">
                <a:solidFill>
                  <a:schemeClr val="tx1"/>
                </a:solidFill>
              </a:rPr>
              <a:t>子句</a:t>
            </a:r>
            <a:r>
              <a:rPr lang="en-US" altLang="zh-CN" sz="1400">
                <a:solidFill>
                  <a:schemeClr val="tx1"/>
                </a:solidFill>
              </a:rPr>
              <a:t>(</a:t>
            </a:r>
            <a:r>
              <a:rPr lang="zh-CN" altLang="en-US" sz="1400">
                <a:solidFill>
                  <a:schemeClr val="tx1"/>
                </a:solidFill>
              </a:rPr>
              <a:t>今为</a:t>
            </a:r>
            <a:r>
              <a:rPr lang="en-US" altLang="zh-CN" sz="1400">
                <a:solidFill>
                  <a:schemeClr val="tx1"/>
                </a:solidFill>
              </a:rPr>
              <a:t>default</a:t>
            </a:r>
            <a:r>
              <a:rPr lang="zh-CN" altLang="en-US" sz="1400">
                <a:solidFill>
                  <a:schemeClr val="tx1"/>
                </a:solidFill>
              </a:rPr>
              <a:t>子句</a:t>
            </a:r>
            <a:r>
              <a:rPr lang="en-US" altLang="zh-CN" sz="1400">
                <a:solidFill>
                  <a:schemeClr val="tx1"/>
                </a:solidFill>
              </a:rPr>
              <a:t>)</a:t>
            </a:r>
            <a:r>
              <a:rPr lang="zh-CN" altLang="en-US" sz="1400">
                <a:solidFill>
                  <a:schemeClr val="tx1"/>
                </a:solidFill>
              </a:rPr>
              <a:t>中</a:t>
            </a:r>
            <a:r>
              <a:rPr lang="zh-CN" altLang="en-US" sz="1400" smtClean="0">
                <a:solidFill>
                  <a:schemeClr val="tx1"/>
                </a:solidFill>
              </a:rPr>
              <a:t>可不加</a:t>
            </a:r>
            <a:r>
              <a:rPr lang="en-US" altLang="zh-CN" sz="1400">
                <a:solidFill>
                  <a:schemeClr val="tx1"/>
                </a:solidFill>
              </a:rPr>
              <a:t>break</a:t>
            </a:r>
            <a:r>
              <a:rPr lang="zh-CN" altLang="en-US" sz="1400" smtClean="0">
                <a:solidFill>
                  <a:schemeClr val="tx1"/>
                </a:solidFill>
              </a:rPr>
              <a:t>语句。</a:t>
            </a:r>
            <a:endParaRPr lang="zh-CN" altLang="en-US" sz="1400">
              <a:solidFill>
                <a:schemeClr val="tx1"/>
              </a:solidFill>
            </a:endParaRPr>
          </a:p>
          <a:p>
            <a:pPr algn="just">
              <a:lnSpc>
                <a:spcPct val="150000"/>
              </a:lnSpc>
              <a:defRPr/>
            </a:pPr>
            <a:r>
              <a:rPr lang="en-US" altLang="zh-CN" sz="1400" smtClean="0">
                <a:solidFill>
                  <a:schemeClr val="tx1"/>
                </a:solidFill>
              </a:rPr>
              <a:t>(</a:t>
            </a:r>
            <a:r>
              <a:rPr lang="en-US" altLang="zh-CN" sz="1400">
                <a:solidFill>
                  <a:schemeClr val="tx1"/>
                </a:solidFill>
              </a:rPr>
              <a:t>7) </a:t>
            </a:r>
            <a:r>
              <a:rPr lang="zh-CN" altLang="en-US" sz="1400">
                <a:solidFill>
                  <a:schemeClr val="tx1"/>
                </a:solidFill>
              </a:rPr>
              <a:t>在</a:t>
            </a:r>
            <a:r>
              <a:rPr lang="en-US" altLang="zh-CN" sz="1400">
                <a:solidFill>
                  <a:schemeClr val="tx1"/>
                </a:solidFill>
              </a:rPr>
              <a:t>case</a:t>
            </a:r>
            <a:r>
              <a:rPr lang="zh-CN" altLang="en-US" sz="1400">
                <a:solidFill>
                  <a:schemeClr val="tx1"/>
                </a:solidFill>
              </a:rPr>
              <a:t>子句中虽然包含了一个以上执行语句，但可以不必用花括号括起来，会自动顺序执行本</a:t>
            </a:r>
            <a:r>
              <a:rPr lang="en-US" altLang="zh-CN" sz="1400">
                <a:solidFill>
                  <a:schemeClr val="tx1"/>
                </a:solidFill>
              </a:rPr>
              <a:t>case</a:t>
            </a:r>
            <a:r>
              <a:rPr lang="zh-CN" altLang="en-US" sz="1400">
                <a:solidFill>
                  <a:schemeClr val="tx1"/>
                </a:solidFill>
              </a:rPr>
              <a:t>标号后面所有的语句。当然加上花括号也可以。</a:t>
            </a:r>
          </a:p>
          <a:p>
            <a:pPr algn="just">
              <a:lnSpc>
                <a:spcPct val="150000"/>
              </a:lnSpc>
              <a:defRPr/>
            </a:pPr>
            <a:r>
              <a:rPr lang="en-US" altLang="zh-CN" sz="1400" smtClean="0">
                <a:solidFill>
                  <a:schemeClr val="tx1"/>
                </a:solidFill>
              </a:rPr>
              <a:t>(</a:t>
            </a:r>
            <a:r>
              <a:rPr lang="en-US" altLang="zh-CN" sz="1400">
                <a:solidFill>
                  <a:schemeClr val="tx1"/>
                </a:solidFill>
              </a:rPr>
              <a:t>8) </a:t>
            </a:r>
            <a:r>
              <a:rPr lang="zh-CN" altLang="en-US" sz="1400">
                <a:solidFill>
                  <a:schemeClr val="tx1"/>
                </a:solidFill>
              </a:rPr>
              <a:t>多个</a:t>
            </a:r>
            <a:r>
              <a:rPr lang="en-US" altLang="zh-CN" sz="1400">
                <a:solidFill>
                  <a:schemeClr val="tx1"/>
                </a:solidFill>
              </a:rPr>
              <a:t>case</a:t>
            </a:r>
            <a:r>
              <a:rPr lang="zh-CN" altLang="en-US" sz="1400">
                <a:solidFill>
                  <a:schemeClr val="tx1"/>
                </a:solidFill>
              </a:rPr>
              <a:t>标号可以共用一组执行</a:t>
            </a:r>
            <a:r>
              <a:rPr lang="zh-CN" altLang="en-US" sz="1400" smtClean="0">
                <a:solidFill>
                  <a:schemeClr val="tx1"/>
                </a:solidFill>
              </a:rPr>
              <a:t>语句。</a:t>
            </a:r>
            <a:endParaRPr lang="zh-CN" altLang="en-US" sz="1400">
              <a:solidFill>
                <a:schemeClr val="tx1"/>
              </a:solidFill>
            </a:endParaRPr>
          </a:p>
        </p:txBody>
      </p:sp>
    </p:spTree>
    <p:extLst>
      <p:ext uri="{BB962C8B-B14F-4D97-AF65-F5344CB8AC3E}">
        <p14:creationId xmlns:p14="http://schemas.microsoft.com/office/powerpoint/2010/main" val="289499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ctr"/>
            <a:r>
              <a:rPr lang="zh-CN" altLang="en-US" smtClean="0"/>
              <a:t>选择结构和条件判断</a:t>
            </a:r>
            <a:endParaRPr lang="zh-CN" altLang="en-US"/>
          </a:p>
        </p:txBody>
      </p:sp>
      <p:pic>
        <p:nvPicPr>
          <p:cNvPr id="6" name="图片 5"/>
          <p:cNvPicPr>
            <a:picLocks noChangeAspect="1"/>
          </p:cNvPicPr>
          <p:nvPr/>
        </p:nvPicPr>
        <p:blipFill>
          <a:blip r:embed="rId5"/>
          <a:stretch>
            <a:fillRect/>
          </a:stretch>
        </p:blipFill>
        <p:spPr>
          <a:xfrm>
            <a:off x="765554" y="3132527"/>
            <a:ext cx="2851270" cy="1519865"/>
          </a:xfrm>
          <a:prstGeom prst="rect">
            <a:avLst/>
          </a:prstGeom>
        </p:spPr>
      </p:pic>
      <p:grpSp>
        <p:nvGrpSpPr>
          <p:cNvPr id="20" name="组合 19"/>
          <p:cNvGrpSpPr/>
          <p:nvPr/>
        </p:nvGrpSpPr>
        <p:grpSpPr>
          <a:xfrm>
            <a:off x="3776863" y="2120154"/>
            <a:ext cx="3688895" cy="3073950"/>
            <a:chOff x="6350040" y="1690688"/>
            <a:chExt cx="4691976" cy="3909816"/>
          </a:xfrm>
        </p:grpSpPr>
        <p:cxnSp>
          <p:nvCxnSpPr>
            <p:cNvPr id="8" name="直接箭头连接符 7"/>
            <p:cNvCxnSpPr/>
            <p:nvPr/>
          </p:nvCxnSpPr>
          <p:spPr>
            <a:xfrm>
              <a:off x="8649325" y="1690688"/>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7689954" y="2404985"/>
              <a:ext cx="1918742" cy="106617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mtClean="0"/>
                <a:t>条件</a:t>
              </a:r>
              <a:endParaRPr lang="zh-CN" altLang="en-US"/>
            </a:p>
          </p:txBody>
        </p:sp>
        <p:sp>
          <p:nvSpPr>
            <p:cNvPr id="10" name="任意多边形 9"/>
            <p:cNvSpPr/>
            <p:nvPr/>
          </p:nvSpPr>
          <p:spPr>
            <a:xfrm>
              <a:off x="6760564" y="2953062"/>
              <a:ext cx="92939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flipH="1">
              <a:off x="9608696" y="2944337"/>
              <a:ext cx="1010700" cy="869429"/>
            </a:xfrm>
            <a:custGeom>
              <a:avLst/>
              <a:gdLst>
                <a:gd name="connsiteX0" fmla="*/ 929390 w 929390"/>
                <a:gd name="connsiteY0" fmla="*/ 0 h 869429"/>
                <a:gd name="connsiteX1" fmla="*/ 0 w 929390"/>
                <a:gd name="connsiteY1" fmla="*/ 0 h 869429"/>
                <a:gd name="connsiteX2" fmla="*/ 0 w 929390"/>
                <a:gd name="connsiteY2" fmla="*/ 869429 h 869429"/>
              </a:gdLst>
              <a:ahLst/>
              <a:cxnLst>
                <a:cxn ang="0">
                  <a:pos x="connsiteX0" y="connsiteY0"/>
                </a:cxn>
                <a:cxn ang="0">
                  <a:pos x="connsiteX1" y="connsiteY1"/>
                </a:cxn>
                <a:cxn ang="0">
                  <a:pos x="connsiteX2" y="connsiteY2"/>
                </a:cxn>
              </a:cxnLst>
              <a:rect l="l" t="t" r="r" b="b"/>
              <a:pathLst>
                <a:path w="929390" h="869429">
                  <a:moveTo>
                    <a:pt x="929390" y="0"/>
                  </a:moveTo>
                  <a:lnTo>
                    <a:pt x="0" y="0"/>
                  </a:lnTo>
                  <a:lnTo>
                    <a:pt x="0" y="869429"/>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0196775" y="3822491"/>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B</a:t>
              </a:r>
              <a:endParaRPr lang="zh-CN" altLang="en-US"/>
            </a:p>
          </p:txBody>
        </p:sp>
        <p:sp>
          <p:nvSpPr>
            <p:cNvPr id="16" name="矩形 15"/>
            <p:cNvSpPr/>
            <p:nvPr/>
          </p:nvSpPr>
          <p:spPr>
            <a:xfrm>
              <a:off x="6350040" y="3813766"/>
              <a:ext cx="845241" cy="539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sp>
          <p:nvSpPr>
            <p:cNvPr id="13" name="任意多边形 12"/>
            <p:cNvSpPr/>
            <p:nvPr/>
          </p:nvSpPr>
          <p:spPr>
            <a:xfrm>
              <a:off x="6760565" y="4363278"/>
              <a:ext cx="3858832" cy="522929"/>
            </a:xfrm>
            <a:custGeom>
              <a:avLst/>
              <a:gdLst>
                <a:gd name="connsiteX0" fmla="*/ 0 w 3925956"/>
                <a:gd name="connsiteY0" fmla="*/ 0 h 397565"/>
                <a:gd name="connsiteX1" fmla="*/ 0 w 3925956"/>
                <a:gd name="connsiteY1" fmla="*/ 397565 h 397565"/>
                <a:gd name="connsiteX2" fmla="*/ 3925956 w 3925956"/>
                <a:gd name="connsiteY2" fmla="*/ 397565 h 397565"/>
                <a:gd name="connsiteX3" fmla="*/ 3925956 w 3925956"/>
                <a:gd name="connsiteY3" fmla="*/ 9939 h 397565"/>
              </a:gdLst>
              <a:ahLst/>
              <a:cxnLst>
                <a:cxn ang="0">
                  <a:pos x="connsiteX0" y="connsiteY0"/>
                </a:cxn>
                <a:cxn ang="0">
                  <a:pos x="connsiteX1" y="connsiteY1"/>
                </a:cxn>
                <a:cxn ang="0">
                  <a:pos x="connsiteX2" y="connsiteY2"/>
                </a:cxn>
                <a:cxn ang="0">
                  <a:pos x="connsiteX3" y="connsiteY3"/>
                </a:cxn>
              </a:cxnLst>
              <a:rect l="l" t="t" r="r" b="b"/>
              <a:pathLst>
                <a:path w="3925956" h="397565">
                  <a:moveTo>
                    <a:pt x="0" y="0"/>
                  </a:moveTo>
                  <a:lnTo>
                    <a:pt x="0" y="397565"/>
                  </a:lnTo>
                  <a:lnTo>
                    <a:pt x="3925956" y="397565"/>
                  </a:lnTo>
                  <a:lnTo>
                    <a:pt x="3925956" y="993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8649325" y="4886207"/>
              <a:ext cx="0" cy="7142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8956169" y="2416184"/>
            <a:ext cx="2557670" cy="369332"/>
          </a:xfrm>
          <a:prstGeom prst="rect">
            <a:avLst/>
          </a:prstGeom>
        </p:spPr>
        <p:txBody>
          <a:bodyPr wrap="square">
            <a:spAutoFit/>
          </a:bodyPr>
          <a:lstStyle/>
          <a:p>
            <a:r>
              <a:rPr lang="zh-CN" altLang="en-US" b="1">
                <a:solidFill>
                  <a:schemeClr val="accent1"/>
                </a:solidFill>
              </a:rPr>
              <a:t>C语言有两种选择</a:t>
            </a:r>
            <a:r>
              <a:rPr lang="zh-CN" altLang="en-US" b="1" smtClean="0">
                <a:solidFill>
                  <a:schemeClr val="accent1"/>
                </a:solidFill>
              </a:rPr>
              <a:t>语句</a:t>
            </a:r>
            <a:endParaRPr lang="en-US" altLang="zh-CN" b="1" smtClean="0">
              <a:solidFill>
                <a:schemeClr val="accent1"/>
              </a:solidFill>
            </a:endParaRPr>
          </a:p>
        </p:txBody>
      </p:sp>
      <p:sp>
        <p:nvSpPr>
          <p:cNvPr id="27" name="MH_Other_2"/>
          <p:cNvSpPr/>
          <p:nvPr>
            <p:custDataLst>
              <p:tags r:id="rId1"/>
            </p:custDataLst>
          </p:nvPr>
        </p:nvSpPr>
        <p:spPr>
          <a:xfrm rot="9749914">
            <a:off x="5088345" y="1419598"/>
            <a:ext cx="4214088" cy="4577709"/>
          </a:xfrm>
          <a:custGeom>
            <a:avLst/>
            <a:gdLst/>
            <a:ahLst/>
            <a:cxnLst/>
            <a:rect l="l" t="t" r="r" b="b"/>
            <a:pathLst>
              <a:path w="1372652" h="1620180">
                <a:moveTo>
                  <a:pt x="1372652" y="0"/>
                </a:moveTo>
                <a:lnTo>
                  <a:pt x="1372652" y="8290"/>
                </a:lnTo>
                <a:lnTo>
                  <a:pt x="1267108" y="321406"/>
                </a:lnTo>
                <a:cubicBezTo>
                  <a:pt x="714776" y="349913"/>
                  <a:pt x="283078" y="628566"/>
                  <a:pt x="283078" y="967607"/>
                </a:cubicBezTo>
                <a:cubicBezTo>
                  <a:pt x="283078" y="1328013"/>
                  <a:pt x="770897" y="1620180"/>
                  <a:pt x="1372652" y="1620180"/>
                </a:cubicBezTo>
                <a:cubicBezTo>
                  <a:pt x="614558" y="1620180"/>
                  <a:pt x="0" y="1257490"/>
                  <a:pt x="0" y="810090"/>
                </a:cubicBezTo>
                <a:cubicBezTo>
                  <a:pt x="0" y="362690"/>
                  <a:pt x="614558" y="0"/>
                  <a:pt x="1372652" y="0"/>
                </a:cubicBezTo>
                <a:close/>
              </a:path>
            </a:pathLst>
          </a:custGeom>
          <a:gradFill flip="none" rotWithShape="1">
            <a:gsLst>
              <a:gs pos="0">
                <a:schemeClr val="accent1">
                  <a:lumMod val="20000"/>
                  <a:lumOff val="80000"/>
                </a:schemeClr>
              </a:gs>
              <a:gs pos="100000">
                <a:schemeClr val="accent1"/>
              </a:gs>
            </a:gsLst>
            <a:lin ang="16200000" scaled="1"/>
            <a:tileRect/>
          </a:gradFill>
          <a:ln>
            <a:noFill/>
          </a:ln>
          <a:effectLst>
            <a:outerShdw blurRad="50800" dist="38100" dir="5400000" algn="t" rotWithShape="0">
              <a:schemeClr val="accent1">
                <a:lumMod val="50000"/>
                <a:alpha val="40000"/>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MH_Other_5"/>
          <p:cNvCxnSpPr/>
          <p:nvPr>
            <p:custDataLst>
              <p:tags r:id="rId2"/>
            </p:custDataLst>
          </p:nvPr>
        </p:nvCxnSpPr>
        <p:spPr>
          <a:xfrm flipH="1">
            <a:off x="9067831" y="2817872"/>
            <a:ext cx="2274958" cy="0"/>
          </a:xfrm>
          <a:prstGeom prst="line">
            <a:avLst/>
          </a:prstGeom>
          <a:ln>
            <a:solidFill>
              <a:schemeClr val="accent1">
                <a:lumMod val="60000"/>
                <a:lumOff val="40000"/>
              </a:schemeClr>
            </a:solidFill>
            <a:headEnd type="diamond"/>
            <a:tailEnd type="none"/>
          </a:ln>
        </p:spPr>
        <p:style>
          <a:lnRef idx="1">
            <a:schemeClr val="accent1"/>
          </a:lnRef>
          <a:fillRef idx="0">
            <a:schemeClr val="accent1"/>
          </a:fillRef>
          <a:effectRef idx="0">
            <a:schemeClr val="accent1"/>
          </a:effectRef>
          <a:fontRef idx="minor">
            <a:schemeClr val="tx1"/>
          </a:fontRef>
        </p:style>
      </p:cxnSp>
      <p:sp>
        <p:nvSpPr>
          <p:cNvPr id="33" name="MH_Text_2"/>
          <p:cNvSpPr>
            <a:spLocks noChangeArrowheads="1"/>
          </p:cNvSpPr>
          <p:nvPr>
            <p:custDataLst>
              <p:tags r:id="rId3"/>
            </p:custDataLst>
          </p:nvPr>
        </p:nvSpPr>
        <p:spPr bwMode="auto">
          <a:xfrm>
            <a:off x="9377067" y="2937186"/>
            <a:ext cx="1965722" cy="2767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285750" indent="-285750">
              <a:lnSpc>
                <a:spcPct val="150000"/>
              </a:lnSpc>
              <a:spcBef>
                <a:spcPts val="600"/>
              </a:spcBef>
              <a:spcAft>
                <a:spcPts val="600"/>
              </a:spcAft>
              <a:buFont typeface="Arial" panose="020B0604020202020204" pitchFamily="34" charset="0"/>
              <a:buChar char="•"/>
            </a:pPr>
            <a:r>
              <a:rPr lang="zh-CN" altLang="en-US" sz="1600" b="1" smtClean="0"/>
              <a:t>if</a:t>
            </a:r>
            <a:r>
              <a:rPr lang="zh-CN" altLang="en-US" sz="1600" b="1"/>
              <a:t>语句</a:t>
            </a:r>
            <a:r>
              <a:rPr lang="zh-CN" altLang="en-US" sz="1600"/>
              <a:t>，用来实现</a:t>
            </a:r>
            <a:r>
              <a:rPr lang="zh-CN" altLang="en-US" sz="1600" b="1"/>
              <a:t>两个分支</a:t>
            </a:r>
            <a:r>
              <a:rPr lang="zh-CN" altLang="en-US" sz="1600"/>
              <a:t>的选择</a:t>
            </a:r>
            <a:r>
              <a:rPr lang="zh-CN" altLang="en-US" sz="1600" smtClean="0"/>
              <a:t>结构</a:t>
            </a:r>
            <a:endParaRPr lang="en-US" altLang="zh-CN" sz="1600"/>
          </a:p>
          <a:p>
            <a:pPr marL="285750" indent="-285750">
              <a:lnSpc>
                <a:spcPct val="150000"/>
              </a:lnSpc>
              <a:spcBef>
                <a:spcPts val="600"/>
              </a:spcBef>
              <a:spcAft>
                <a:spcPts val="600"/>
              </a:spcAft>
              <a:buFont typeface="Arial" panose="020B0604020202020204" pitchFamily="34" charset="0"/>
              <a:buChar char="•"/>
            </a:pPr>
            <a:r>
              <a:rPr lang="zh-CN" altLang="en-US" sz="1600" b="1" smtClean="0"/>
              <a:t>switch</a:t>
            </a:r>
            <a:r>
              <a:rPr lang="zh-CN" altLang="en-US" sz="1600"/>
              <a:t>语句，用来实现</a:t>
            </a:r>
            <a:r>
              <a:rPr lang="zh-CN" altLang="en-US" sz="1600" b="1"/>
              <a:t>多分支</a:t>
            </a:r>
            <a:r>
              <a:rPr lang="zh-CN" altLang="en-US" sz="1600"/>
              <a:t>的选择</a:t>
            </a:r>
            <a:r>
              <a:rPr lang="zh-CN" altLang="en-US" sz="1600" smtClean="0"/>
              <a:t>结构</a:t>
            </a:r>
            <a:endParaRPr lang="zh-CN" altLang="en-US" sz="1600"/>
          </a:p>
        </p:txBody>
      </p:sp>
    </p:spTree>
    <p:extLst>
      <p:ext uri="{BB962C8B-B14F-4D97-AF65-F5344CB8AC3E}">
        <p14:creationId xmlns:p14="http://schemas.microsoft.com/office/powerpoint/2010/main" val="744669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1325563"/>
          </a:xfrm>
        </p:spPr>
        <p:txBody>
          <a:bodyPr/>
          <a:lstStyle/>
          <a:p>
            <a:r>
              <a:rPr lang="zh-CN" altLang="en-US"/>
              <a:t>用</a:t>
            </a:r>
            <a:r>
              <a:rPr lang="en-US" altLang="zh-CN"/>
              <a:t>switch</a:t>
            </a:r>
            <a:r>
              <a:rPr lang="zh-CN" altLang="en-US"/>
              <a:t>语句实现多分支选择结构</a:t>
            </a:r>
          </a:p>
        </p:txBody>
      </p:sp>
      <p:sp>
        <p:nvSpPr>
          <p:cNvPr id="3" name="内容占位符 2"/>
          <p:cNvSpPr>
            <a:spLocks noGrp="1"/>
          </p:cNvSpPr>
          <p:nvPr>
            <p:ph idx="1"/>
          </p:nvPr>
        </p:nvSpPr>
        <p:spPr>
          <a:xfrm>
            <a:off x="832559" y="1406401"/>
            <a:ext cx="10418325" cy="832864"/>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1033458" y="2406798"/>
            <a:ext cx="10217426" cy="3569580"/>
            <a:chOff x="1023730" y="2542985"/>
            <a:chExt cx="10217426" cy="3569580"/>
          </a:xfrm>
        </p:grpSpPr>
        <mc:AlternateContent xmlns:mc="http://schemas.openxmlformats.org/markup-compatibility/2006" xmlns:a14="http://schemas.microsoft.com/office/drawing/2010/main">
          <mc:Choice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smtClean="0"/>
                    <a:t>{</a:t>
                  </a:r>
                  <a:r>
                    <a:rPr lang="en-US" altLang="zh-CN" sz="1400"/>
                    <a:t>	void action1(int,int),action2(int,int</a:t>
                  </a:r>
                  <a:r>
                    <a:rPr lang="en-US" altLang="zh-CN" sz="1400" smtClean="0"/>
                    <a:t>);	</a:t>
                  </a:r>
                  <a:r>
                    <a:rPr lang="en-US" altLang="zh-CN" sz="1400" smtClean="0">
                      <a:solidFill>
                        <a:srgbClr val="008000"/>
                      </a:solidFill>
                    </a:rPr>
                    <a:t>//</a:t>
                  </a:r>
                  <a:r>
                    <a:rPr lang="zh-CN" altLang="en-US" sz="1400">
                      <a:solidFill>
                        <a:srgbClr val="008000"/>
                      </a:solidFill>
                    </a:rPr>
                    <a:t>函数声明</a:t>
                  </a:r>
                </a:p>
                <a:p>
                  <a:pPr defTabSz="363538"/>
                  <a:r>
                    <a:rPr lang="zh-CN" altLang="en-US" sz="1400"/>
                    <a:t>	</a:t>
                  </a:r>
                  <a:r>
                    <a:rPr lang="en-US" altLang="zh-CN" sz="1400"/>
                    <a:t>char ch;</a:t>
                  </a:r>
                </a:p>
                <a:p>
                  <a:pPr defTabSz="363538"/>
                  <a:r>
                    <a:rPr lang="en-US" altLang="zh-CN" sz="1400"/>
                    <a:t>	int a=15,b=23;</a:t>
                  </a:r>
                </a:p>
                <a:p>
                  <a:pPr defTabSz="363538"/>
                  <a:r>
                    <a:rPr lang="en-US" altLang="zh-CN" sz="1400"/>
                    <a:t>	ch=getchar();</a:t>
                  </a:r>
                </a:p>
                <a:p>
                  <a:pPr defTabSz="363538"/>
                  <a:r>
                    <a:rPr lang="en-US" altLang="zh-CN" sz="1400"/>
                    <a:t>	switch(ch)</a:t>
                  </a:r>
                </a:p>
                <a:p>
                  <a:pPr defTabSz="363538"/>
                  <a:r>
                    <a:rPr lang="en-US" altLang="zh-CN" sz="1400"/>
                    <a:t>	{ 	case 'a':</a:t>
                  </a:r>
                </a:p>
                <a:p>
                  <a:pPr defTabSz="363538"/>
                  <a:r>
                    <a:rPr lang="en-US" altLang="zh-CN" sz="1400"/>
                    <a:t>		case 'A': action1(a,b);break</a:t>
                  </a:r>
                  <a:r>
                    <a:rPr lang="en-US" altLang="zh-CN" sz="1400" smtClean="0"/>
                    <a:t>;		//</a:t>
                  </a:r>
                  <a:r>
                    <a:rPr lang="zh-CN" altLang="en-US" sz="1400"/>
                    <a:t>调用</a:t>
                  </a:r>
                  <a:r>
                    <a:rPr lang="en-US" altLang="zh-CN" sz="1400"/>
                    <a:t>action1</a:t>
                  </a:r>
                  <a:r>
                    <a:rPr lang="zh-CN" altLang="en-US" sz="1400"/>
                    <a:t>函数，执行</a:t>
                  </a:r>
                  <a:r>
                    <a:rPr lang="en-US" altLang="zh-CN" sz="1400"/>
                    <a:t>A</a:t>
                  </a:r>
                  <a:r>
                    <a:rPr lang="zh-CN" altLang="en-US" sz="1400"/>
                    <a:t>操作</a:t>
                  </a:r>
                </a:p>
                <a:p>
                  <a:pPr defTabSz="363538"/>
                  <a:r>
                    <a:rPr lang="zh-CN" altLang="en-US" sz="1400"/>
                    <a:t>		</a:t>
                  </a:r>
                  <a:r>
                    <a:rPr lang="en-US" altLang="zh-CN" sz="1400"/>
                    <a:t>case 'b':</a:t>
                  </a:r>
                </a:p>
                <a:p>
                  <a:pPr defTabSz="363538"/>
                  <a:r>
                    <a:rPr lang="en-US" altLang="zh-CN" sz="1400"/>
                    <a:t>		case 'B': action2(a,b);break</a:t>
                  </a:r>
                  <a:r>
                    <a:rPr lang="en-US" altLang="zh-CN" sz="1400" smtClean="0"/>
                    <a:t>;		//</a:t>
                  </a:r>
                  <a:r>
                    <a:rPr lang="zh-CN" altLang="en-US" sz="1400"/>
                    <a:t>调用</a:t>
                  </a:r>
                  <a:r>
                    <a:rPr lang="en-US" altLang="zh-CN" sz="1400"/>
                    <a:t>action2</a:t>
                  </a:r>
                  <a:r>
                    <a:rPr lang="zh-CN" altLang="en-US" sz="1400"/>
                    <a:t>函数，执行</a:t>
                  </a:r>
                  <a:r>
                    <a:rPr lang="en-US" altLang="zh-CN" sz="1400"/>
                    <a:t>B</a:t>
                  </a:r>
                  <a:r>
                    <a:rPr lang="zh-CN" altLang="en-US" sz="1400"/>
                    <a:t>操作</a:t>
                  </a:r>
                </a:p>
                <a:p>
                  <a:pPr defTabSz="363538"/>
                  <a:r>
                    <a:rPr lang="zh-CN" altLang="en-US" sz="1400"/>
                    <a:t>		</a:t>
                  </a:r>
                  <a:r>
                    <a:rPr lang="en-US" altLang="zh-CN" sz="1400" smtClean="0"/>
                    <a:t>	</a:t>
                  </a:r>
                  <a14:m>
                    <m:oMath xmlns:m="http://schemas.openxmlformats.org/officeDocument/2006/math">
                      <m:r>
                        <a:rPr lang="zh-CN" altLang="en-US" sz="1400" i="1" smtClean="0">
                          <a:latin typeface="Cambria Math" panose="02040503050406030204" pitchFamily="18" charset="0"/>
                        </a:rPr>
                        <m:t>⋮</m:t>
                      </m:r>
                    </m:oMath>
                  </a14:m>
                  <a:endParaRPr lang="en-US" altLang="zh-CN" sz="1400" smtClean="0"/>
                </a:p>
                <a:p>
                  <a:pPr defTabSz="363538"/>
                  <a:r>
                    <a:rPr lang="en-US" altLang="zh-CN" sz="1400"/>
                    <a:t>		default:  putchar('\a</a:t>
                  </a:r>
                  <a:r>
                    <a:rPr lang="en-US" altLang="zh-CN" sz="1400" smtClean="0"/>
                    <a:t>');			 </a:t>
                  </a:r>
                  <a:r>
                    <a:rPr lang="en-US" altLang="zh-CN" sz="1400"/>
                    <a:t>//</a:t>
                  </a:r>
                  <a:r>
                    <a:rPr lang="zh-CN" altLang="en-US" sz="1400"/>
                    <a:t>如果输入其他字符，发出警告</a:t>
                  </a:r>
                </a:p>
                <a:p>
                  <a:pPr defTabSz="363538"/>
                  <a:r>
                    <a:rPr lang="zh-CN" altLang="en-US" sz="1400"/>
                    <a:t>	</a:t>
                  </a:r>
                  <a:r>
                    <a:rPr lang="en-US" altLang="zh-CN" sz="1400"/>
                    <a:t>}</a:t>
                  </a:r>
                </a:p>
                <a:p>
                  <a:pPr defTabSz="363538"/>
                  <a:r>
                    <a:rPr lang="en-US" altLang="zh-CN" sz="1400"/>
                    <a:t>	return 0;</a:t>
                  </a:r>
                </a:p>
                <a:p>
                  <a:pPr defTabSz="363538"/>
                  <a:r>
                    <a:rPr lang="en-US" altLang="zh-CN" sz="1400" smtClean="0"/>
                    <a:t>}</a:t>
                  </a:r>
                  <a:endParaRPr lang="en-US" altLang="zh-CN" sz="1400"/>
                </a:p>
              </p:txBody>
            </p:sp>
          </mc:Choice>
          <mc:Fallback xmlns="">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a:blip r:embed="rId15"/>
                  <a:stretch>
                    <a:fillRect b="-340"/>
                  </a:stretch>
                </a:blipFill>
              </p:spPr>
              <p:txBody>
                <a:bodyPr/>
                <a:lstStyle/>
                <a:p>
                  <a:r>
                    <a:rPr lang="zh-CN" altLang="en-US">
                      <a:noFill/>
                    </a:rPr>
                    <a:t> </a:t>
                  </a:r>
                </a:p>
              </p:txBody>
            </p:sp>
          </mc:Fallback>
        </mc:AlternateContent>
        <p:sp>
          <p:nvSpPr>
            <p:cNvPr id="5" name="矩形 4"/>
            <p:cNvSpPr/>
            <p:nvPr/>
          </p:nvSpPr>
          <p:spPr>
            <a:xfrm>
              <a:off x="7401338" y="2589115"/>
              <a:ext cx="3839818" cy="1600438"/>
            </a:xfrm>
            <a:prstGeom prst="rect">
              <a:avLst/>
            </a:prstGeom>
          </p:spPr>
          <p:txBody>
            <a:bodyPr wrap="square">
              <a:spAutoFit/>
            </a:bodyPr>
            <a:lstStyle/>
            <a:p>
              <a:pPr defTabSz="363538"/>
              <a:r>
                <a:rPr lang="en-US" altLang="zh-CN" sz="1400"/>
                <a:t>void action1(int x,int y</a:t>
              </a:r>
              <a:r>
                <a:rPr lang="en-US" altLang="zh-CN" sz="1400" smtClean="0"/>
                <a:t>)		//</a:t>
              </a:r>
              <a:r>
                <a:rPr lang="zh-CN" altLang="en-US" sz="1400"/>
                <a:t>执行加法的函数</a:t>
              </a:r>
            </a:p>
            <a:p>
              <a:pPr defTabSz="363538"/>
              <a:r>
                <a:rPr lang="en-US" altLang="zh-CN" sz="1400"/>
                <a:t>{	printf("x+y=%d\n",x+y);</a:t>
              </a:r>
            </a:p>
            <a:p>
              <a:pPr defTabSz="363538"/>
              <a:r>
                <a:rPr lang="en-US" altLang="zh-CN" sz="1400"/>
                <a:t>}</a:t>
              </a:r>
            </a:p>
            <a:p>
              <a:pPr defTabSz="363538"/>
              <a:endParaRPr lang="en-US" altLang="zh-CN" sz="1400"/>
            </a:p>
            <a:p>
              <a:pPr defTabSz="363538"/>
              <a:r>
                <a:rPr lang="en-US" altLang="zh-CN" sz="1400"/>
                <a:t>void action2(int x,int y</a:t>
              </a:r>
              <a:r>
                <a:rPr lang="en-US" altLang="zh-CN" sz="1400" smtClean="0"/>
                <a:t>)		//</a:t>
              </a:r>
              <a:r>
                <a:rPr lang="zh-CN" altLang="en-US" sz="1400"/>
                <a:t>执行乘法的函数</a:t>
              </a:r>
            </a:p>
            <a:p>
              <a:pPr defTabSz="363538"/>
              <a:r>
                <a:rPr lang="en-US" altLang="zh-CN" sz="1400"/>
                <a:t>{	printf("x*y=%d\n",x*y);</a:t>
              </a:r>
            </a:p>
            <a:p>
              <a:pPr defTabSz="363538"/>
              <a:r>
                <a:rPr lang="en-US" altLang="zh-CN" sz="1400"/>
                <a:t>}</a:t>
              </a:r>
              <a:endParaRPr lang="en-US" altLang="zh-CN" sz="140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spTree>
    <p:extLst>
      <p:ext uri="{BB962C8B-B14F-4D97-AF65-F5344CB8AC3E}">
        <p14:creationId xmlns:p14="http://schemas.microsoft.com/office/powerpoint/2010/main" val="696999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5857417" y="1930123"/>
            <a:ext cx="2773016" cy="2992518"/>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95554" y="218537"/>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669411" y="1208547"/>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4.8】</a:t>
            </a:r>
            <a:r>
              <a:rPr lang="zh-CN" altLang="en-US" sz="2000">
                <a:solidFill>
                  <a:schemeClr val="accent1"/>
                </a:solidFill>
              </a:rPr>
              <a:t>写一程序，判断某一年是否为闰年。</a:t>
            </a:r>
          </a:p>
        </p:txBody>
      </p:sp>
      <p:sp>
        <p:nvSpPr>
          <p:cNvPr id="13" name="圆角矩形 12"/>
          <p:cNvSpPr/>
          <p:nvPr/>
        </p:nvSpPr>
        <p:spPr>
          <a:xfrm>
            <a:off x="5857417" y="580334"/>
            <a:ext cx="2773016" cy="5864087"/>
          </a:xfrm>
          <a:prstGeom prst="roundRect">
            <a:avLst>
              <a:gd name="adj" fmla="val 1849"/>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	</a:t>
            </a:r>
          </a:p>
          <a:p>
            <a:pPr defTabSz="363538"/>
            <a:r>
              <a:rPr lang="en-US" altLang="zh-CN" sz="1400"/>
              <a:t>{</a:t>
            </a:r>
          </a:p>
          <a:p>
            <a:pPr defTabSz="363538"/>
            <a:r>
              <a:rPr lang="en-US" altLang="zh-CN" sz="1400"/>
              <a:t>	int year,leap;</a:t>
            </a:r>
          </a:p>
          <a:p>
            <a:pPr defTabSz="363538"/>
            <a:r>
              <a:rPr lang="en-US" altLang="zh-CN" sz="1400"/>
              <a:t>	printf("enter year:");</a:t>
            </a:r>
          </a:p>
          <a:p>
            <a:pPr defTabSz="363538"/>
            <a:r>
              <a:rPr lang="en-US" altLang="zh-CN" sz="1400"/>
              <a:t>	scanf("%d",&amp;year);</a:t>
            </a:r>
          </a:p>
          <a:p>
            <a:pPr defTabSz="363538"/>
            <a:r>
              <a:rPr lang="en-US" altLang="zh-CN" sz="1400"/>
              <a:t>	</a:t>
            </a:r>
            <a:r>
              <a:rPr lang="en-US" altLang="zh-CN" sz="1400">
                <a:solidFill>
                  <a:schemeClr val="accent6"/>
                </a:solidFill>
              </a:rPr>
              <a:t>if(year%4==0)</a:t>
            </a:r>
          </a:p>
          <a:p>
            <a:pPr defTabSz="363538"/>
            <a:r>
              <a:rPr lang="en-US" altLang="zh-CN" sz="1400">
                <a:solidFill>
                  <a:schemeClr val="accent6"/>
                </a:solidFill>
              </a:rPr>
              <a:t>	{</a:t>
            </a:r>
          </a:p>
          <a:p>
            <a:pPr defTabSz="363538"/>
            <a:r>
              <a:rPr lang="en-US" altLang="zh-CN" sz="1400">
                <a:solidFill>
                  <a:schemeClr val="accent6"/>
                </a:solidFill>
              </a:rPr>
              <a:t>		if(year%100==0)</a:t>
            </a:r>
          </a:p>
          <a:p>
            <a:pPr defTabSz="363538"/>
            <a:r>
              <a:rPr lang="en-US" altLang="zh-CN" sz="1400">
                <a:solidFill>
                  <a:schemeClr val="accent6"/>
                </a:solidFill>
              </a:rPr>
              <a:t>		{</a:t>
            </a:r>
          </a:p>
          <a:p>
            <a:pPr defTabSz="363538"/>
            <a:r>
              <a:rPr lang="en-US" altLang="zh-CN" sz="1400">
                <a:solidFill>
                  <a:schemeClr val="accent6"/>
                </a:solidFill>
              </a:rPr>
              <a:t>			if(year%400==0)</a:t>
            </a:r>
          </a:p>
          <a:p>
            <a:pPr defTabSz="363538"/>
            <a:r>
              <a:rPr lang="en-US" altLang="zh-CN" sz="1400">
                <a:solidFill>
                  <a:schemeClr val="accent6"/>
                </a:solidFill>
              </a:rPr>
              <a:t>				leap=1;</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leap=1;</a:t>
            </a:r>
          </a:p>
          <a:p>
            <a:pPr defTabSz="363538"/>
            <a:r>
              <a:rPr lang="en-US" altLang="zh-CN" sz="1400">
                <a:solidFill>
                  <a:schemeClr val="accent6"/>
                </a:solidFill>
              </a:rPr>
              <a:t>	}</a:t>
            </a:r>
          </a:p>
          <a:p>
            <a:pPr defTabSz="363538"/>
            <a:r>
              <a:rPr lang="en-US" altLang="zh-CN" sz="1400">
                <a:solidFill>
                  <a:schemeClr val="accent6"/>
                </a:solidFill>
              </a:rPr>
              <a:t>	else</a:t>
            </a:r>
          </a:p>
          <a:p>
            <a:pPr defTabSz="363538"/>
            <a:r>
              <a:rPr lang="en-US" altLang="zh-CN" sz="1400">
                <a:solidFill>
                  <a:schemeClr val="accent6"/>
                </a:solidFill>
              </a:rPr>
              <a:t>		leap=0;</a:t>
            </a:r>
          </a:p>
          <a:p>
            <a:pPr defTabSz="363538"/>
            <a:r>
              <a:rPr lang="en-US" altLang="zh-CN" sz="1400"/>
              <a:t>	if(leap)</a:t>
            </a:r>
          </a:p>
          <a:p>
            <a:pPr defTabSz="363538"/>
            <a:r>
              <a:rPr lang="en-US" altLang="zh-CN" sz="1400"/>
              <a:t>		printf("%d is ",year);</a:t>
            </a:r>
          </a:p>
          <a:p>
            <a:pPr defTabSz="363538"/>
            <a:r>
              <a:rPr lang="en-US" altLang="zh-CN" sz="1400"/>
              <a:t>	else</a:t>
            </a:r>
          </a:p>
          <a:p>
            <a:pPr defTabSz="363538"/>
            <a:r>
              <a:rPr lang="en-US" altLang="zh-CN" sz="1400"/>
              <a:t>		printf("%d is not ",year);</a:t>
            </a:r>
          </a:p>
          <a:p>
            <a:pPr defTabSz="363538"/>
            <a:r>
              <a:rPr lang="en-US" altLang="zh-CN" sz="1400"/>
              <a:t>	printf("a leap year.\n");</a:t>
            </a:r>
          </a:p>
          <a:p>
            <a:pPr defTabSz="363538"/>
            <a:r>
              <a:rPr lang="en-US" altLang="zh-CN" sz="1400"/>
              <a:t>	return 0;</a:t>
            </a:r>
          </a:p>
          <a:p>
            <a:pPr defTabSz="363538"/>
            <a:r>
              <a:rPr lang="en-US" altLang="zh-CN" sz="1400"/>
              <a:t>}</a:t>
            </a:r>
          </a:p>
        </p:txBody>
      </p:sp>
      <p:graphicFrame>
        <p:nvGraphicFramePr>
          <p:cNvPr id="4" name="表格 3"/>
          <p:cNvGraphicFramePr>
            <a:graphicFrameLocks noGrp="1"/>
          </p:cNvGraphicFramePr>
          <p:nvPr>
            <p:extLst>
              <p:ext uri="{D42A27DB-BD31-4B8C-83A1-F6EECF244321}">
                <p14:modId xmlns:p14="http://schemas.microsoft.com/office/powerpoint/2010/main" val="3945458756"/>
              </p:ext>
            </p:extLst>
          </p:nvPr>
        </p:nvGraphicFramePr>
        <p:xfrm>
          <a:off x="1240229" y="1799168"/>
          <a:ext cx="3514036" cy="2468880"/>
        </p:xfrm>
        <a:graphic>
          <a:graphicData uri="http://schemas.openxmlformats.org/drawingml/2006/table">
            <a:tbl>
              <a:tblPr>
                <a:tableStyleId>{21E4AEA4-8DFA-4A89-87EB-49C32662AFE0}</a:tableStyleId>
              </a:tblPr>
              <a:tblGrid>
                <a:gridCol w="878509">
                  <a:extLst>
                    <a:ext uri="{9D8B030D-6E8A-4147-A177-3AD203B41FA5}">
                      <a16:colId xmlns:a16="http://schemas.microsoft.com/office/drawing/2014/main" val="3680760886"/>
                    </a:ext>
                  </a:extLst>
                </a:gridCol>
                <a:gridCol w="878509">
                  <a:extLst>
                    <a:ext uri="{9D8B030D-6E8A-4147-A177-3AD203B41FA5}">
                      <a16:colId xmlns:a16="http://schemas.microsoft.com/office/drawing/2014/main" val="1798099947"/>
                    </a:ext>
                  </a:extLst>
                </a:gridCol>
                <a:gridCol w="878509">
                  <a:extLst>
                    <a:ext uri="{9D8B030D-6E8A-4147-A177-3AD203B41FA5}">
                      <a16:colId xmlns:a16="http://schemas.microsoft.com/office/drawing/2014/main" val="2520813459"/>
                    </a:ext>
                  </a:extLst>
                </a:gridCol>
                <a:gridCol w="878509">
                  <a:extLst>
                    <a:ext uri="{9D8B030D-6E8A-4147-A177-3AD203B41FA5}">
                      <a16:colId xmlns:a16="http://schemas.microsoft.com/office/drawing/2014/main" val="1032489704"/>
                    </a:ext>
                  </a:extLst>
                </a:gridCol>
              </a:tblGrid>
              <a:tr h="0">
                <a:tc gridSpan="3">
                  <a:txBody>
                    <a:bodyPr/>
                    <a:lstStyle/>
                    <a:p>
                      <a:pPr algn="r">
                        <a:lnSpc>
                          <a:spcPct val="100000"/>
                        </a:lnSpc>
                        <a:spcBef>
                          <a:spcPts val="0"/>
                        </a:spcBef>
                        <a:spcAft>
                          <a:spcPts val="0"/>
                        </a:spcAft>
                      </a:pPr>
                      <a:r>
                        <a:rPr lang="en-US" altLang="zh-CN" sz="1400" smtClean="0"/>
                        <a:t>year</a:t>
                      </a:r>
                      <a:r>
                        <a:rPr lang="zh-CN" altLang="en-US" sz="1400" smtClean="0"/>
                        <a:t>被</a:t>
                      </a:r>
                      <a:r>
                        <a:rPr lang="en-US" altLang="zh-CN" sz="1400" smtClean="0"/>
                        <a:t>4</a:t>
                      </a:r>
                      <a:r>
                        <a:rPr lang="zh-CN" altLang="en-US" sz="1400" smtClean="0"/>
                        <a:t>整除</a:t>
                      </a:r>
                      <a:endParaRPr lang="en-US" altLang="zh-CN" sz="1400" smtClean="0"/>
                    </a:p>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3088190094"/>
                  </a:ext>
                </a:extLst>
              </a:tr>
              <a:tr h="0">
                <a:tc gridSpan="2">
                  <a:txBody>
                    <a:bodyPr/>
                    <a:lstStyle/>
                    <a:p>
                      <a:pPr algn="l">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3">
                  <a:txBody>
                    <a:bodyPr/>
                    <a:lstStyle/>
                    <a:p>
                      <a:pPr algn="ctr">
                        <a:lnSpc>
                          <a:spcPct val="100000"/>
                        </a:lnSpc>
                        <a:spcBef>
                          <a:spcPts val="0"/>
                        </a:spcBef>
                        <a:spcAft>
                          <a:spcPts val="0"/>
                        </a:spcAft>
                      </a:pPr>
                      <a:r>
                        <a:rPr lang="en-US" altLang="zh-CN" sz="1400" smtClean="0"/>
                        <a:t>leap=0</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014693"/>
                  </a:ext>
                </a:extLst>
              </a:tr>
              <a:tr h="0">
                <a:tc>
                  <a:txBody>
                    <a:bodyPr/>
                    <a:lstStyle/>
                    <a:p>
                      <a:pPr>
                        <a:lnSpc>
                          <a:spcPct val="100000"/>
                        </a:lnSpc>
                        <a:spcBef>
                          <a:spcPts val="0"/>
                        </a:spcBef>
                        <a:spcAft>
                          <a:spcPts val="0"/>
                        </a:spcAft>
                      </a:pPr>
                      <a:endParaRPr lang="en-US" altLang="zh-CN" sz="1400" smtClean="0"/>
                    </a:p>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lnSpc>
                          <a:spcPct val="100000"/>
                        </a:lnSpc>
                        <a:spcBef>
                          <a:spcPts val="0"/>
                        </a:spcBef>
                        <a:spcAft>
                          <a:spcPts val="0"/>
                        </a:spcAft>
                      </a:pPr>
                      <a:endParaRPr lang="en-US" altLang="zh-CN" sz="1400" smtClean="0"/>
                    </a:p>
                    <a:p>
                      <a:pPr algn="r">
                        <a:lnSpc>
                          <a:spcPct val="100000"/>
                        </a:lnSpc>
                        <a:spcBef>
                          <a:spcPts val="0"/>
                        </a:spcBef>
                        <a:spcAft>
                          <a:spcPts val="0"/>
                        </a:spcAft>
                      </a:pP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rowSpan="2">
                  <a:txBody>
                    <a:bodyPr/>
                    <a:lstStyle/>
                    <a:p>
                      <a:pPr algn="ctr">
                        <a:lnSpc>
                          <a:spcPct val="100000"/>
                        </a:lnSpc>
                        <a:spcBef>
                          <a:spcPts val="0"/>
                        </a:spcBef>
                        <a:spcAft>
                          <a:spcPts val="0"/>
                        </a:spcAft>
                      </a:pPr>
                      <a:r>
                        <a:rPr lang="en-US" altLang="zh-CN" sz="1400" smtClean="0"/>
                        <a:t>leap=1</a:t>
                      </a:r>
                      <a:endParaRPr lang="zh-CN" altLang="en-US" sz="14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434844"/>
                  </a:ext>
                </a:extLst>
              </a:tr>
              <a:tr h="0">
                <a:tc>
                  <a:txBody>
                    <a:bodyPr/>
                    <a:lstStyle/>
                    <a:p>
                      <a:pPr algn="ctr">
                        <a:lnSpc>
                          <a:spcPct val="100000"/>
                        </a:lnSpc>
                        <a:spcBef>
                          <a:spcPts val="0"/>
                        </a:spcBef>
                        <a:spcAft>
                          <a:spcPts val="0"/>
                        </a:spcAft>
                      </a:pPr>
                      <a:r>
                        <a:rPr lang="en-US" altLang="zh-CN" sz="1400" smtClean="0"/>
                        <a:t>leap=1</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lnSpc>
                          <a:spcPct val="100000"/>
                        </a:lnSpc>
                        <a:spcBef>
                          <a:spcPts val="0"/>
                        </a:spcBef>
                        <a:spcAft>
                          <a:spcPts val="0"/>
                        </a:spcAft>
                      </a:pPr>
                      <a:r>
                        <a:rPr lang="en-US" altLang="zh-CN" sz="1400" smtClean="0"/>
                        <a:t>leap=0</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nSpc>
                          <a:spcPct val="100000"/>
                        </a:lnSpc>
                        <a:spcBef>
                          <a:spcPts val="0"/>
                        </a:spcBef>
                        <a:spcAft>
                          <a:spcPts val="0"/>
                        </a:spcAft>
                      </a:pP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7690474"/>
                  </a:ext>
                </a:extLst>
              </a:tr>
              <a:tr h="0">
                <a:tc gridSpan="2">
                  <a:txBody>
                    <a:bodyPr/>
                    <a:lstStyle/>
                    <a:p>
                      <a:pPr>
                        <a:lnSpc>
                          <a:spcPct val="100000"/>
                        </a:lnSpc>
                        <a:spcBef>
                          <a:spcPts val="0"/>
                        </a:spcBef>
                        <a:spcAft>
                          <a:spcPts val="0"/>
                        </a:spcAft>
                      </a:pPr>
                      <a:r>
                        <a:rPr lang="zh-CN" altLang="en-US" sz="1400" smtClean="0"/>
                        <a:t>真</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nSpc>
                          <a:spcPct val="100000"/>
                        </a:lnSpc>
                        <a:spcBef>
                          <a:spcPts val="0"/>
                        </a:spcBef>
                        <a:spcAft>
                          <a:spcPts val="0"/>
                        </a:spcAft>
                      </a:pPr>
                      <a:r>
                        <a:rPr lang="en-US" altLang="zh-CN" sz="1400" smtClean="0"/>
                        <a:t>leap                     </a:t>
                      </a:r>
                      <a:r>
                        <a:rPr lang="zh-CN" altLang="en-US" sz="1400" smtClean="0"/>
                        <a:t>假</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687228"/>
                  </a:ext>
                </a:extLst>
              </a:tr>
              <a:tr h="0">
                <a:tc gridSpan="2">
                  <a:txBody>
                    <a:bodyPr/>
                    <a:lstStyle/>
                    <a:p>
                      <a:pPr algn="ctr">
                        <a:lnSpc>
                          <a:spcPct val="100000"/>
                        </a:lnSpc>
                        <a:spcBef>
                          <a:spcPts val="0"/>
                        </a:spcBef>
                        <a:spcAft>
                          <a:spcPts val="0"/>
                        </a:spcAft>
                      </a:pPr>
                      <a:r>
                        <a:rPr lang="zh-CN" altLang="en-US" sz="1400" smtClean="0"/>
                        <a:t>输出“闰年”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2">
                  <a:txBody>
                    <a:bodyPr/>
                    <a:lstStyle/>
                    <a:p>
                      <a:pPr algn="ctr">
                        <a:lnSpc>
                          <a:spcPct val="100000"/>
                        </a:lnSpc>
                        <a:spcBef>
                          <a:spcPts val="0"/>
                        </a:spcBef>
                        <a:spcAft>
                          <a:spcPts val="0"/>
                        </a:spcAft>
                      </a:pPr>
                      <a:r>
                        <a:rPr lang="zh-CN" altLang="en-US" sz="1400" smtClean="0"/>
                        <a:t>输出“非闰年”</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8529051"/>
                  </a:ext>
                </a:extLst>
              </a:tr>
            </a:tbl>
          </a:graphicData>
        </a:graphic>
      </p:graphicFrame>
      <p:sp>
        <p:nvSpPr>
          <p:cNvPr id="10" name="矩形 9"/>
          <p:cNvSpPr/>
          <p:nvPr/>
        </p:nvSpPr>
        <p:spPr>
          <a:xfrm>
            <a:off x="1471296" y="2779882"/>
            <a:ext cx="1334020" cy="307777"/>
          </a:xfrm>
          <a:prstGeom prst="rect">
            <a:avLst/>
          </a:prstGeom>
        </p:spPr>
        <p:txBody>
          <a:bodyPr wrap="none">
            <a:spAutoFit/>
          </a:bodyPr>
          <a:lstStyle/>
          <a:p>
            <a:pPr>
              <a:defRPr/>
            </a:pPr>
            <a:r>
              <a:rPr lang="en-US" altLang="zh-CN" sz="1400"/>
              <a:t>year</a:t>
            </a:r>
            <a:r>
              <a:rPr lang="zh-CN" altLang="en-US" sz="1400"/>
              <a:t>被</a:t>
            </a:r>
            <a:r>
              <a:rPr lang="en-US" altLang="zh-CN" sz="1400"/>
              <a:t>400</a:t>
            </a:r>
            <a:r>
              <a:rPr lang="zh-CN" altLang="en-US" sz="1400"/>
              <a:t>整除</a:t>
            </a:r>
            <a:endParaRPr lang="en-US" altLang="zh-CN" sz="1400"/>
          </a:p>
        </p:txBody>
      </p:sp>
      <p:sp>
        <p:nvSpPr>
          <p:cNvPr id="25" name="矩形 24"/>
          <p:cNvSpPr/>
          <p:nvPr/>
        </p:nvSpPr>
        <p:spPr>
          <a:xfrm>
            <a:off x="2138306" y="2314313"/>
            <a:ext cx="1334020" cy="307777"/>
          </a:xfrm>
          <a:prstGeom prst="rect">
            <a:avLst/>
          </a:prstGeom>
        </p:spPr>
        <p:txBody>
          <a:bodyPr wrap="none">
            <a:spAutoFit/>
          </a:bodyPr>
          <a:lstStyle/>
          <a:p>
            <a:pPr algn="r">
              <a:lnSpc>
                <a:spcPct val="100000"/>
              </a:lnSpc>
              <a:spcBef>
                <a:spcPts val="0"/>
              </a:spcBef>
              <a:spcAft>
                <a:spcPts val="0"/>
              </a:spcAft>
            </a:pPr>
            <a:r>
              <a:rPr lang="en-US" altLang="zh-CN" sz="1400"/>
              <a:t>year</a:t>
            </a:r>
            <a:r>
              <a:rPr lang="zh-CN" altLang="en-US" sz="1400"/>
              <a:t>被</a:t>
            </a:r>
            <a:r>
              <a:rPr lang="en-US" altLang="zh-CN" sz="1400"/>
              <a:t>100</a:t>
            </a:r>
            <a:r>
              <a:rPr lang="zh-CN" altLang="en-US" sz="1400"/>
              <a:t>整除</a:t>
            </a:r>
            <a:endParaRPr lang="en-US" altLang="zh-CN" sz="1400"/>
          </a:p>
        </p:txBody>
      </p:sp>
      <p:pic>
        <p:nvPicPr>
          <p:cNvPr id="27" name="图片 26"/>
          <p:cNvPicPr>
            <a:picLocks noChangeAspect="1"/>
          </p:cNvPicPr>
          <p:nvPr/>
        </p:nvPicPr>
        <p:blipFill>
          <a:blip r:embed="rId3"/>
          <a:stretch>
            <a:fillRect/>
          </a:stretch>
        </p:blipFill>
        <p:spPr>
          <a:xfrm>
            <a:off x="1242608" y="4372761"/>
            <a:ext cx="3457575" cy="942975"/>
          </a:xfrm>
          <a:prstGeom prst="rect">
            <a:avLst/>
          </a:prstGeom>
        </p:spPr>
      </p:pic>
      <p:pic>
        <p:nvPicPr>
          <p:cNvPr id="28" name="图片 27"/>
          <p:cNvPicPr>
            <a:picLocks noChangeAspect="1"/>
          </p:cNvPicPr>
          <p:nvPr/>
        </p:nvPicPr>
        <p:blipFill>
          <a:blip r:embed="rId4"/>
          <a:stretch>
            <a:fillRect/>
          </a:stretch>
        </p:blipFill>
        <p:spPr>
          <a:xfrm>
            <a:off x="1242608" y="5337912"/>
            <a:ext cx="3457575" cy="914400"/>
          </a:xfrm>
          <a:prstGeom prst="rect">
            <a:avLst/>
          </a:prstGeom>
        </p:spPr>
      </p:pic>
      <p:sp>
        <p:nvSpPr>
          <p:cNvPr id="29" name="圆角矩形 28"/>
          <p:cNvSpPr/>
          <p:nvPr/>
        </p:nvSpPr>
        <p:spPr>
          <a:xfrm>
            <a:off x="8944138" y="2598888"/>
            <a:ext cx="2773016" cy="1836807"/>
          </a:xfrm>
          <a:prstGeom prst="roundRect">
            <a:avLst>
              <a:gd name="adj" fmla="val 4013"/>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a:solidFill>
                  <a:schemeClr val="lt1"/>
                </a:solidFill>
              </a:rPr>
              <a:t>	</a:t>
            </a:r>
            <a:r>
              <a:rPr lang="en-US" altLang="zh-CN" sz="1400">
                <a:solidFill>
                  <a:schemeClr val="accent6"/>
                </a:solidFill>
              </a:rPr>
              <a:t>if(year%4!=0)</a:t>
            </a:r>
          </a:p>
          <a:p>
            <a:pPr defTabSz="357188"/>
            <a:r>
              <a:rPr lang="en-US" altLang="zh-CN" sz="1400">
                <a:solidFill>
                  <a:schemeClr val="accent6"/>
                </a:solidFill>
              </a:rPr>
              <a:t>		leap=0;</a:t>
            </a:r>
          </a:p>
          <a:p>
            <a:pPr defTabSz="357188"/>
            <a:r>
              <a:rPr lang="en-US" altLang="zh-CN" sz="1400">
                <a:solidFill>
                  <a:schemeClr val="accent6"/>
                </a:solidFill>
              </a:rPr>
              <a:t>	else if (year%100!=0)</a:t>
            </a:r>
          </a:p>
          <a:p>
            <a:pPr defTabSz="357188"/>
            <a:r>
              <a:rPr lang="en-US" altLang="zh-CN" sz="1400">
                <a:solidFill>
                  <a:schemeClr val="accent6"/>
                </a:solidFill>
              </a:rPr>
              <a:t>		leap=1;</a:t>
            </a:r>
          </a:p>
          <a:p>
            <a:pPr defTabSz="357188"/>
            <a:r>
              <a:rPr lang="en-US" altLang="zh-CN" sz="1400">
                <a:solidFill>
                  <a:schemeClr val="accent6"/>
                </a:solidFill>
              </a:rPr>
              <a:t>	else if(year%400!=0)</a:t>
            </a:r>
          </a:p>
          <a:p>
            <a:pPr defTabSz="357188"/>
            <a:r>
              <a:rPr lang="en-US" altLang="zh-CN" sz="1400">
                <a:solidFill>
                  <a:schemeClr val="accent6"/>
                </a:solidFill>
              </a:rPr>
              <a:t>		leap=0;</a:t>
            </a:r>
          </a:p>
          <a:p>
            <a:pPr defTabSz="357188"/>
            <a:r>
              <a:rPr lang="en-US" altLang="zh-CN" sz="1400">
                <a:solidFill>
                  <a:schemeClr val="accent6"/>
                </a:solidFill>
              </a:rPr>
              <a:t>	else</a:t>
            </a:r>
          </a:p>
          <a:p>
            <a:pPr defTabSz="357188"/>
            <a:r>
              <a:rPr lang="en-US" altLang="zh-CN" sz="1400">
                <a:solidFill>
                  <a:schemeClr val="accent6"/>
                </a:solidFill>
              </a:rPr>
              <a:t>		leap=1;</a:t>
            </a:r>
          </a:p>
        </p:txBody>
      </p:sp>
      <p:sp>
        <p:nvSpPr>
          <p:cNvPr id="30" name="圆角矩形 29"/>
          <p:cNvSpPr/>
          <p:nvPr/>
        </p:nvSpPr>
        <p:spPr>
          <a:xfrm>
            <a:off x="7165148" y="5086110"/>
            <a:ext cx="4552006" cy="1006433"/>
          </a:xfrm>
          <a:prstGeom prst="roundRect">
            <a:avLst>
              <a:gd name="adj" fmla="val 6786"/>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357188"/>
            <a:r>
              <a:rPr lang="en-US" altLang="zh-CN" sz="1400">
                <a:solidFill>
                  <a:schemeClr val="accent6"/>
                </a:solidFill>
              </a:rPr>
              <a:t>	if((year%4==0 &amp;&amp; year%100!=0) || (year%400==0))</a:t>
            </a:r>
          </a:p>
          <a:p>
            <a:pPr defTabSz="357188"/>
            <a:r>
              <a:rPr lang="en-US" altLang="zh-CN" sz="1400">
                <a:solidFill>
                  <a:schemeClr val="accent6"/>
                </a:solidFill>
              </a:rPr>
              <a:t>	  leap=1;</a:t>
            </a:r>
          </a:p>
          <a:p>
            <a:pPr defTabSz="357188"/>
            <a:r>
              <a:rPr lang="en-US" altLang="zh-CN" sz="1400">
                <a:solidFill>
                  <a:schemeClr val="accent6"/>
                </a:solidFill>
              </a:rPr>
              <a:t>	else</a:t>
            </a:r>
          </a:p>
          <a:p>
            <a:pPr defTabSz="357188"/>
            <a:r>
              <a:rPr lang="en-US" altLang="zh-CN" sz="1400">
                <a:solidFill>
                  <a:schemeClr val="accent6"/>
                </a:solidFill>
              </a:rPr>
              <a:t>	  leap=0;</a:t>
            </a:r>
          </a:p>
        </p:txBody>
      </p:sp>
    </p:spTree>
    <p:extLst>
      <p:ext uri="{BB962C8B-B14F-4D97-AF65-F5344CB8AC3E}">
        <p14:creationId xmlns:p14="http://schemas.microsoft.com/office/powerpoint/2010/main" val="126567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6"/>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4.9】</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方程的解。</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smtClean="0"/>
              <a:t>{</a:t>
            </a:r>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a:t>
            </a:r>
            <a:r>
              <a:rPr lang="en-US" altLang="zh-CN" sz="1400" smtClean="0"/>
              <a:t>{</a:t>
            </a:r>
            <a:r>
              <a:rPr lang="en-US" altLang="zh-CN" sz="1400"/>
              <a:t>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a:t>
            </a:r>
            <a:r>
              <a:rPr lang="en-US" altLang="zh-CN" sz="1400" smtClean="0"/>
              <a:t>{</a:t>
            </a:r>
            <a:r>
              <a:rPr lang="en-US" altLang="zh-CN" sz="1400"/>
              <a:t>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a:t>
            </a:r>
            <a:r>
              <a:rPr lang="en-US" altLang="zh-CN" sz="1400" smtClean="0"/>
              <a:t>{</a:t>
            </a:r>
            <a:r>
              <a:rPr lang="en-US" altLang="zh-CN" sz="1400"/>
              <a:t>	realpart=-b/(2*a</a:t>
            </a:r>
            <a:r>
              <a:rPr lang="en-US" altLang="zh-CN" sz="1400" smtClean="0"/>
              <a:t>);			//</a:t>
            </a:r>
            <a:r>
              <a:rPr lang="en-US" altLang="zh-CN" sz="1400"/>
              <a:t>realpart</a:t>
            </a:r>
            <a:r>
              <a:rPr lang="zh-CN" altLang="en-US" sz="1400"/>
              <a:t>是复根的实部</a:t>
            </a:r>
          </a:p>
          <a:p>
            <a:pPr defTabSz="363538"/>
            <a:r>
              <a:rPr lang="zh-CN" altLang="en-US" sz="1400"/>
              <a:t>				</a:t>
            </a:r>
            <a:r>
              <a:rPr lang="en-US" altLang="zh-CN" sz="1400"/>
              <a:t>imagpart=sqrt(-disc)/(2*a</a:t>
            </a:r>
            <a:r>
              <a:rPr lang="en-US" altLang="zh-CN" sz="1400" smtClean="0"/>
              <a:t>);	//</a:t>
            </a:r>
            <a:r>
              <a:rPr lang="en-US" altLang="zh-CN" sz="1400"/>
              <a:t>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a:t>
            </a:r>
            <a:r>
              <a:rPr lang="en-US" altLang="zh-CN" sz="1400" smtClean="0"/>
              <a:t>);	//</a:t>
            </a:r>
            <a:r>
              <a:rPr lang="zh-CN" altLang="en-US" sz="1400"/>
              <a:t>输出一个复数</a:t>
            </a:r>
          </a:p>
          <a:p>
            <a:pPr defTabSz="363538"/>
            <a:r>
              <a:rPr lang="zh-CN" altLang="en-US" sz="1400"/>
              <a:t>				</a:t>
            </a:r>
            <a:r>
              <a:rPr lang="en-US" altLang="zh-CN" sz="1400"/>
              <a:t>printf("%8.4f-%8.4fi\n",realpart,imagpart</a:t>
            </a:r>
            <a:r>
              <a:rPr lang="en-US" altLang="zh-CN" sz="1400" smtClean="0"/>
              <a: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extLst>
              <p:ext uri="{D42A27DB-BD31-4B8C-83A1-F6EECF244321}">
                <p14:modId xmlns:p14="http://schemas.microsoft.com/office/powerpoint/2010/main" val="2916862343"/>
              </p:ext>
            </p:extLst>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val="1587561421"/>
                    </a:ext>
                  </a:extLst>
                </a:gridCol>
                <a:gridCol w="1013197">
                  <a:extLst>
                    <a:ext uri="{9D8B030D-6E8A-4147-A177-3AD203B41FA5}">
                      <a16:colId xmlns:a16="http://schemas.microsoft.com/office/drawing/2014/main" val="3240896132"/>
                    </a:ext>
                  </a:extLst>
                </a:gridCol>
                <a:gridCol w="1013197">
                  <a:extLst>
                    <a:ext uri="{9D8B030D-6E8A-4147-A177-3AD203B41FA5}">
                      <a16:colId xmlns:a16="http://schemas.microsoft.com/office/drawing/2014/main" val="1947674375"/>
                    </a:ext>
                  </a:extLst>
                </a:gridCol>
                <a:gridCol w="1013197">
                  <a:extLst>
                    <a:ext uri="{9D8B030D-6E8A-4147-A177-3AD203B41FA5}">
                      <a16:colId xmlns:a16="http://schemas.microsoft.com/office/drawing/2014/main" val="65541945"/>
                    </a:ext>
                  </a:extLst>
                </a:gridCol>
              </a:tblGrid>
              <a:tr h="199906">
                <a:tc gridSpan="4">
                  <a:txBody>
                    <a:bodyPr/>
                    <a:lstStyle/>
                    <a:p>
                      <a:pPr algn="ctr"/>
                      <a:r>
                        <a:rPr lang="zh-CN" altLang="en-US" sz="1400" smtClean="0"/>
                        <a:t>输入</a:t>
                      </a:r>
                      <a:r>
                        <a:rPr lang="en-US" altLang="zh-CN" sz="1400" smtClean="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594255"/>
                  </a:ext>
                </a:extLst>
              </a:tr>
              <a:tr h="199906">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smtClean="0"/>
                        <a:t>a=0</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333936"/>
                  </a:ext>
                </a:extLst>
              </a:tr>
              <a:tr h="381378">
                <a:tc rowSpan="3">
                  <a:txBody>
                    <a:bodyPr/>
                    <a:lstStyle/>
                    <a:p>
                      <a:r>
                        <a:rPr lang="zh-CN" altLang="en-US" sz="1400" smtClean="0"/>
                        <a:t>输出不是“二次方程”</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smtClean="0"/>
                        <a:t>b</a:t>
                      </a:r>
                      <a:r>
                        <a:rPr lang="en-US" altLang="zh-CN" sz="1400" baseline="30000" smtClean="0"/>
                        <a:t>2</a:t>
                      </a:r>
                      <a:r>
                        <a:rPr lang="en-US" altLang="zh-CN" sz="1400" smtClean="0"/>
                        <a:t>-4ac=0 </a:t>
                      </a:r>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smtClean="0"/>
                        <a:t>计算和输出两个相等的实根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smtClean="0"/>
                    </a:p>
                    <a:p>
                      <a:r>
                        <a:rPr lang="en-US" altLang="zh-CN" sz="1400" smtClean="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smtClean="0"/>
                    </a:p>
                    <a:p>
                      <a:pPr algn="r"/>
                      <a:r>
                        <a:rPr lang="en-US" altLang="zh-CN" sz="1400" smtClean="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计算和输出两个不等实根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smtClean="0"/>
                        <a:t>计算和输出两个共轭复根</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smtClean="0"/>
              <a:t>b</a:t>
            </a:r>
            <a:r>
              <a:rPr lang="en-US" altLang="zh-CN" sz="1400" baseline="30000" smtClean="0"/>
              <a:t>2</a:t>
            </a:r>
            <a:r>
              <a:rPr lang="en-US" altLang="zh-CN" sz="1400" smtClean="0"/>
              <a:t>-4ac&gt;0 </a:t>
            </a:r>
            <a:endParaRPr lang="zh-CN" altLang="en-US" sz="1400"/>
          </a:p>
        </p:txBody>
      </p:sp>
      <p:pic>
        <p:nvPicPr>
          <p:cNvPr id="7" name="图片 6"/>
          <p:cNvPicPr>
            <a:picLocks noChangeAspect="1"/>
          </p:cNvPicPr>
          <p:nvPr/>
        </p:nvPicPr>
        <p:blipFill>
          <a:blip r:embed="rId3"/>
          <a:stretch>
            <a:fillRect/>
          </a:stretch>
        </p:blipFill>
        <p:spPr>
          <a:xfrm>
            <a:off x="8779067" y="198783"/>
            <a:ext cx="3234674" cy="606090"/>
          </a:xfrm>
          <a:prstGeom prst="rect">
            <a:avLst/>
          </a:prstGeom>
        </p:spPr>
      </p:pic>
      <p:pic>
        <p:nvPicPr>
          <p:cNvPr id="8" name="图片 7"/>
          <p:cNvPicPr>
            <a:picLocks noChangeAspect="1"/>
          </p:cNvPicPr>
          <p:nvPr/>
        </p:nvPicPr>
        <p:blipFill>
          <a:blip r:embed="rId4"/>
          <a:stretch>
            <a:fillRect/>
          </a:stretch>
        </p:blipFill>
        <p:spPr>
          <a:xfrm>
            <a:off x="8779067" y="804872"/>
            <a:ext cx="3225270" cy="860983"/>
          </a:xfrm>
          <a:prstGeom prst="rect">
            <a:avLst/>
          </a:prstGeom>
        </p:spPr>
      </p:pic>
      <p:pic>
        <p:nvPicPr>
          <p:cNvPr id="9" name="图片 8"/>
          <p:cNvPicPr>
            <a:picLocks noChangeAspect="1"/>
          </p:cNvPicPr>
          <p:nvPr/>
        </p:nvPicPr>
        <p:blipFill>
          <a:blip r:embed="rId5"/>
          <a:stretch>
            <a:fillRect/>
          </a:stretch>
        </p:blipFill>
        <p:spPr>
          <a:xfrm>
            <a:off x="8779067" y="1675793"/>
            <a:ext cx="3234674" cy="608119"/>
          </a:xfrm>
          <a:prstGeom prst="rect">
            <a:avLst/>
          </a:prstGeom>
        </p:spPr>
      </p:pic>
    </p:spTree>
    <p:extLst>
      <p:ext uri="{BB962C8B-B14F-4D97-AF65-F5344CB8AC3E}">
        <p14:creationId xmlns:p14="http://schemas.microsoft.com/office/powerpoint/2010/main" val="1491445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4"/>
            <a:ext cx="10761146" cy="1325563"/>
          </a:xfrm>
        </p:spPr>
        <p:txBody>
          <a:bodyPr/>
          <a:lstStyle/>
          <a:p>
            <a:r>
              <a:rPr lang="zh-CN" altLang="en-US" smtClean="0"/>
              <a:t>选择结构程序综合举例</a:t>
            </a:r>
            <a:endParaRPr lang="zh-CN" altLang="en-US"/>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4.10】</a:t>
            </a:r>
            <a:r>
              <a:rPr lang="zh-CN" altLang="en-US" sz="1800">
                <a:solidFill>
                  <a:schemeClr val="accent1"/>
                </a:solidFill>
              </a:rPr>
              <a:t>运输公司对用户计算运输费用。路程越远，运费越低。标准如下</a:t>
            </a:r>
            <a:r>
              <a:rPr lang="en-US" altLang="zh-CN" sz="1800">
                <a:solidFill>
                  <a:schemeClr val="accent1"/>
                </a:solidFill>
              </a:rPr>
              <a:t>:  </a:t>
            </a:r>
          </a:p>
          <a:p>
            <a:pPr marL="1460500" lvl="3" indent="-338138">
              <a:lnSpc>
                <a:spcPct val="120000"/>
              </a:lnSpc>
              <a:spcBef>
                <a:spcPts val="0"/>
              </a:spcBef>
              <a:buNone/>
            </a:pPr>
            <a:r>
              <a:rPr lang="en-US" altLang="zh-CN">
                <a:solidFill>
                  <a:schemeClr val="accent1"/>
                </a:solidFill>
              </a:rPr>
              <a:t>s&lt;250</a:t>
            </a:r>
            <a:r>
              <a:rPr lang="zh-CN" altLang="en-US">
                <a:solidFill>
                  <a:schemeClr val="accent1"/>
                </a:solidFill>
              </a:rPr>
              <a:t>没有折扣</a:t>
            </a:r>
          </a:p>
          <a:p>
            <a:pPr marL="1460500" lvl="3" indent="-338138">
              <a:lnSpc>
                <a:spcPct val="120000"/>
              </a:lnSpc>
              <a:spcBef>
                <a:spcPts val="0"/>
              </a:spcBef>
              <a:buNone/>
            </a:pPr>
            <a:r>
              <a:rPr lang="en-US" altLang="zh-CN">
                <a:solidFill>
                  <a:schemeClr val="accent1"/>
                </a:solidFill>
              </a:rPr>
              <a:t>250≤s&lt; 5002</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500≤s&lt; 10005</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1000≤s&lt; 20008</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2000≤s&lt; 300010</a:t>
            </a:r>
            <a:r>
              <a:rPr lang="zh-CN" altLang="en-US">
                <a:solidFill>
                  <a:schemeClr val="accent1"/>
                </a:solidFill>
              </a:rPr>
              <a:t>％折扣</a:t>
            </a:r>
          </a:p>
          <a:p>
            <a:pPr marL="1460500" lvl="3" indent="-338138">
              <a:lnSpc>
                <a:spcPct val="120000"/>
              </a:lnSpc>
              <a:spcBef>
                <a:spcPts val="0"/>
              </a:spcBef>
              <a:buNone/>
            </a:pPr>
            <a:r>
              <a:rPr lang="en-US" altLang="zh-CN">
                <a:solidFill>
                  <a:schemeClr val="accent1"/>
                </a:solidFill>
              </a:rPr>
              <a:t>3000≤s15</a:t>
            </a:r>
            <a:r>
              <a:rPr lang="zh-CN" altLang="en-US">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a:t>
            </a:r>
            <a:r>
              <a:rPr lang="en-US" altLang="zh-CN" sz="1400" smtClean="0"/>
              <a:t>);		</a:t>
            </a:r>
            <a:r>
              <a:rPr lang="en-US" altLang="zh-CN" sz="1400" smtClean="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a:t>
            </a:r>
            <a:r>
              <a:rPr lang="en-US" altLang="zh-CN" sz="1400" smtClean="0"/>
              <a:t>{</a:t>
            </a:r>
            <a:r>
              <a:rPr lang="en-US" altLang="zh-CN" sz="1400"/>
              <a:t>	case 0</a:t>
            </a:r>
            <a:r>
              <a:rPr lang="en-US" altLang="zh-CN" sz="1400" smtClean="0"/>
              <a:t>: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a:t>
            </a:r>
            <a:r>
              <a:rPr lang="en-US" altLang="zh-CN" sz="1400" smtClean="0"/>
              <a:t>: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a:t>
            </a:r>
            <a:r>
              <a:rPr lang="en-US" altLang="zh-CN" sz="1400" smtClean="0"/>
              <a:t>: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a:t>
            </a:r>
            <a:r>
              <a:rPr lang="en-US" altLang="zh-CN" sz="1400" smtClean="0"/>
              <a:t>: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a:t>
            </a:r>
            <a:r>
              <a:rPr lang="en-US" altLang="zh-CN" sz="1400" smtClean="0"/>
              <a:t>: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a:t>
            </a:r>
            <a:r>
              <a:rPr lang="en-US" altLang="zh-CN" sz="1400" smtClean="0"/>
              <a:t>;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a:t>
            </a:r>
            <a:r>
              <a:rPr lang="en-US" altLang="zh-CN" sz="1400" smtClean="0"/>
              <a:t>);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a:t>
            </a:r>
            <a:r>
              <a:rPr lang="en-US" altLang="zh-CN" sz="1400" smtClean="0"/>
              <a:t>);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smtClean="0">
                <a:solidFill>
                  <a:schemeClr val="tx1"/>
                </a:solidFill>
              </a:rPr>
              <a:t>p</a:t>
            </a:r>
            <a:r>
              <a:rPr lang="zh-CN" altLang="en-US" smtClean="0">
                <a:solidFill>
                  <a:schemeClr val="tx1"/>
                </a:solidFill>
              </a:rPr>
              <a:t>：每吨每千米货物的基本运费</a:t>
            </a:r>
            <a:endParaRPr lang="en-US" altLang="zh-CN" smtClean="0">
              <a:solidFill>
                <a:schemeClr val="tx1"/>
              </a:solidFill>
            </a:endParaRPr>
          </a:p>
          <a:p>
            <a:pPr algn="just">
              <a:lnSpc>
                <a:spcPct val="120000"/>
              </a:lnSpc>
              <a:defRPr/>
            </a:pPr>
            <a:r>
              <a:rPr lang="en-US" altLang="zh-CN" smtClean="0">
                <a:solidFill>
                  <a:schemeClr val="tx1"/>
                </a:solidFill>
              </a:rPr>
              <a:t>w</a:t>
            </a:r>
            <a:r>
              <a:rPr lang="zh-CN" altLang="en-US" smtClean="0">
                <a:solidFill>
                  <a:schemeClr val="tx1"/>
                </a:solidFill>
              </a:rPr>
              <a:t>：货物重量</a:t>
            </a:r>
            <a:endParaRPr lang="en-US" altLang="zh-CN" smtClean="0">
              <a:solidFill>
                <a:schemeClr val="tx1"/>
              </a:solidFill>
            </a:endParaRPr>
          </a:p>
          <a:p>
            <a:pPr algn="just">
              <a:lnSpc>
                <a:spcPct val="120000"/>
              </a:lnSpc>
              <a:defRPr/>
            </a:pPr>
            <a:r>
              <a:rPr lang="en-US" altLang="zh-CN" smtClean="0">
                <a:solidFill>
                  <a:schemeClr val="tx1"/>
                </a:solidFill>
              </a:rPr>
              <a:t>s</a:t>
            </a:r>
            <a:r>
              <a:rPr lang="zh-CN" altLang="en-US" smtClean="0">
                <a:solidFill>
                  <a:schemeClr val="tx1"/>
                </a:solidFill>
              </a:rPr>
              <a:t>：运输距离</a:t>
            </a:r>
            <a:endParaRPr lang="en-US" altLang="zh-CN" smtClean="0">
              <a:solidFill>
                <a:schemeClr val="tx1"/>
              </a:solidFill>
            </a:endParaRPr>
          </a:p>
          <a:p>
            <a:pPr algn="just">
              <a:lnSpc>
                <a:spcPct val="120000"/>
              </a:lnSpc>
              <a:defRPr/>
            </a:pPr>
            <a:r>
              <a:rPr lang="en-US" altLang="zh-CN" smtClean="0">
                <a:solidFill>
                  <a:schemeClr val="tx1"/>
                </a:solidFill>
              </a:rPr>
              <a:t>d</a:t>
            </a:r>
            <a:r>
              <a:rPr lang="zh-CN" altLang="en-US" smtClean="0">
                <a:solidFill>
                  <a:schemeClr val="tx1"/>
                </a:solidFill>
              </a:rPr>
              <a:t>：折扣</a:t>
            </a:r>
            <a:endParaRPr lang="en-US" altLang="zh-CN" smtClean="0">
              <a:solidFill>
                <a:schemeClr val="tx1"/>
              </a:solidFill>
            </a:endParaRPr>
          </a:p>
          <a:p>
            <a:pPr algn="just">
              <a:lnSpc>
                <a:spcPct val="120000"/>
              </a:lnSpc>
              <a:defRPr/>
            </a:pPr>
            <a:r>
              <a:rPr lang="en-US" altLang="zh-CN" smtClean="0">
                <a:solidFill>
                  <a:schemeClr val="tx1"/>
                </a:solidFill>
              </a:rPr>
              <a:t>f</a:t>
            </a:r>
            <a:r>
              <a:rPr lang="zh-CN" altLang="en-US" smtClean="0">
                <a:solidFill>
                  <a:schemeClr val="tx1"/>
                </a:solidFill>
              </a:rPr>
              <a:t>：总运费</a:t>
            </a:r>
            <a:endParaRPr lang="en-US" altLang="zh-CN" smtClean="0">
              <a:solidFill>
                <a:schemeClr val="tx1"/>
              </a:solidFill>
            </a:endParaRPr>
          </a:p>
          <a:p>
            <a:pPr algn="ctr">
              <a:lnSpc>
                <a:spcPct val="120000"/>
              </a:lnSpc>
              <a:defRPr/>
            </a:pPr>
            <a:r>
              <a:rPr lang="en-US" altLang="zh-CN" b="1" smtClean="0">
                <a:solidFill>
                  <a:schemeClr val="accent6"/>
                </a:solidFill>
              </a:rPr>
              <a:t>f=p*w*s*(1-d)</a:t>
            </a:r>
            <a:endParaRPr lang="zh-CN" altLang="en-US" b="1">
              <a:solidFill>
                <a:schemeClr val="accent6"/>
              </a:solidFill>
            </a:endParaRPr>
          </a:p>
        </p:txBody>
      </p:sp>
      <p:pic>
        <p:nvPicPr>
          <p:cNvPr id="4" name="图片 3"/>
          <p:cNvPicPr>
            <a:picLocks noChangeAspect="1"/>
          </p:cNvPicPr>
          <p:nvPr/>
        </p:nvPicPr>
        <p:blipFill>
          <a:blip r:embed="rId4"/>
          <a:stretch>
            <a:fillRect/>
          </a:stretch>
        </p:blipFill>
        <p:spPr>
          <a:xfrm>
            <a:off x="7775722" y="357809"/>
            <a:ext cx="4086225" cy="866775"/>
          </a:xfrm>
          <a:prstGeom prst="rect">
            <a:avLst/>
          </a:prstGeom>
        </p:spPr>
      </p:pic>
    </p:spTree>
    <p:extLst>
      <p:ext uri="{BB962C8B-B14F-4D97-AF65-F5344CB8AC3E}">
        <p14:creationId xmlns:p14="http://schemas.microsoft.com/office/powerpoint/2010/main" val="387251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552" y="135070"/>
            <a:ext cx="10515600" cy="1032590"/>
          </a:xfrm>
        </p:spPr>
        <p:txBody>
          <a:bodyPr/>
          <a:lstStyle/>
          <a:p>
            <a:r>
              <a:rPr lang="en-US" altLang="zh-CN" smtClean="0"/>
              <a:t>if</a:t>
            </a:r>
            <a:r>
              <a:rPr lang="zh-CN" altLang="en-US" smtClean="0"/>
              <a:t>语句例题</a:t>
            </a:r>
            <a:endParaRPr lang="zh-CN" altLang="en-US"/>
          </a:p>
        </p:txBody>
      </p:sp>
      <p:sp>
        <p:nvSpPr>
          <p:cNvPr id="3" name="内容占位符 2"/>
          <p:cNvSpPr>
            <a:spLocks noGrp="1"/>
          </p:cNvSpPr>
          <p:nvPr>
            <p:ph idx="1"/>
          </p:nvPr>
        </p:nvSpPr>
        <p:spPr>
          <a:xfrm>
            <a:off x="574552" y="981616"/>
            <a:ext cx="7494850" cy="1404675"/>
          </a:xfrm>
        </p:spPr>
        <p:txBody>
          <a:bodyPr>
            <a:noAutofit/>
          </a:bodyPr>
          <a:lstStyle/>
          <a:p>
            <a:pPr marL="88900" indent="-88900">
              <a:lnSpc>
                <a:spcPct val="120000"/>
              </a:lnSpc>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4.1】</a:t>
            </a:r>
            <a:r>
              <a:rPr lang="zh-CN" altLang="en-US" sz="1800">
                <a:solidFill>
                  <a:schemeClr val="accent1"/>
                </a:solidFill>
              </a:rPr>
              <a:t>在例</a:t>
            </a:r>
            <a:r>
              <a:rPr lang="en-US" altLang="zh-CN" sz="1800">
                <a:solidFill>
                  <a:schemeClr val="accent1"/>
                </a:solidFill>
              </a:rPr>
              <a:t>3.5</a:t>
            </a:r>
            <a:r>
              <a:rPr lang="zh-CN" altLang="en-US" sz="1800">
                <a:solidFill>
                  <a:schemeClr val="accent1"/>
                </a:solidFill>
              </a:rPr>
              <a:t>的基础上对程序进行改进。题目要求解得</a:t>
            </a:r>
            <a:r>
              <a:rPr lang="en-US" altLang="zh-CN" sz="1800">
                <a:solidFill>
                  <a:schemeClr val="accent1"/>
                </a:solidFill>
              </a:rPr>
              <a:t>ax</a:t>
            </a:r>
            <a:r>
              <a:rPr lang="en-US" altLang="zh-CN" sz="1800" baseline="30000">
                <a:solidFill>
                  <a:schemeClr val="accent1"/>
                </a:solidFill>
              </a:rPr>
              <a:t>2</a:t>
            </a:r>
            <a:r>
              <a:rPr lang="en-US" altLang="zh-CN" sz="1800">
                <a:solidFill>
                  <a:schemeClr val="accent1"/>
                </a:solidFill>
              </a:rPr>
              <a:t>+bx+c=0</a:t>
            </a:r>
            <a:r>
              <a:rPr lang="zh-CN" altLang="en-US" sz="1800">
                <a:solidFill>
                  <a:schemeClr val="accent1"/>
                </a:solidFill>
              </a:rPr>
              <a:t>方程的根。由键盘输入</a:t>
            </a:r>
            <a:r>
              <a:rPr lang="en-US" altLang="zh-CN" sz="1800">
                <a:solidFill>
                  <a:schemeClr val="accent1"/>
                </a:solidFill>
              </a:rPr>
              <a:t>a,b,c</a:t>
            </a:r>
            <a:r>
              <a:rPr lang="zh-CN" altLang="en-US" sz="1800">
                <a:solidFill>
                  <a:schemeClr val="accent1"/>
                </a:solidFill>
              </a:rPr>
              <a:t>。假设</a:t>
            </a:r>
            <a:r>
              <a:rPr lang="en-US" altLang="zh-CN" sz="1800">
                <a:solidFill>
                  <a:schemeClr val="accent1"/>
                </a:solidFill>
              </a:rPr>
              <a:t>a,b,c</a:t>
            </a:r>
            <a:r>
              <a:rPr lang="zh-CN" altLang="en-US" sz="1800">
                <a:solidFill>
                  <a:schemeClr val="accent1"/>
                </a:solidFill>
              </a:rPr>
              <a:t>的值任意，并不保证</a:t>
            </a:r>
            <a:r>
              <a:rPr lang="en-US" altLang="zh-CN" sz="1800" smtClean="0">
                <a:solidFill>
                  <a:schemeClr val="accent1"/>
                </a:solidFill>
              </a:rPr>
              <a:t>b</a:t>
            </a:r>
            <a:r>
              <a:rPr lang="en-US" altLang="zh-CN" sz="1800" baseline="30000" smtClean="0">
                <a:solidFill>
                  <a:schemeClr val="accent1"/>
                </a:solidFill>
              </a:rPr>
              <a:t>2</a:t>
            </a:r>
            <a:r>
              <a:rPr lang="en-US" altLang="zh-CN" sz="1800" smtClean="0">
                <a:solidFill>
                  <a:schemeClr val="accent1"/>
                </a:solidFill>
              </a:rPr>
              <a:t>-4ac</a:t>
            </a:r>
            <a:r>
              <a:rPr lang="zh-CN" altLang="en-US" sz="1800" smtClean="0">
                <a:solidFill>
                  <a:schemeClr val="accent1"/>
                </a:solidFill>
              </a:rPr>
              <a:t>≥</a:t>
            </a:r>
            <a:r>
              <a:rPr lang="en-US" altLang="zh-CN" sz="1800" smtClean="0">
                <a:solidFill>
                  <a:schemeClr val="accent1"/>
                </a:solidFill>
              </a:rPr>
              <a:t>0</a:t>
            </a:r>
            <a:r>
              <a:rPr lang="zh-CN" altLang="en-US" sz="1800">
                <a:solidFill>
                  <a:schemeClr val="accent1"/>
                </a:solidFill>
              </a:rPr>
              <a:t>。需要在程序中进行判别，如果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-4ac≥0</a:t>
            </a:r>
            <a:r>
              <a:rPr lang="zh-CN" altLang="en-US" sz="1800">
                <a:solidFill>
                  <a:schemeClr val="accent1"/>
                </a:solidFill>
              </a:rPr>
              <a:t>，就计算并输出方程的两个实根，如果</a:t>
            </a:r>
            <a:r>
              <a:rPr lang="en-US" altLang="zh-CN" sz="1800">
                <a:solidFill>
                  <a:schemeClr val="accent1"/>
                </a:solidFill>
              </a:rPr>
              <a:t>b</a:t>
            </a:r>
            <a:r>
              <a:rPr lang="en-US" altLang="zh-CN" sz="1800" baseline="30000">
                <a:solidFill>
                  <a:schemeClr val="accent1"/>
                </a:solidFill>
              </a:rPr>
              <a:t>2</a:t>
            </a:r>
            <a:r>
              <a:rPr lang="en-US" altLang="zh-CN" sz="1800">
                <a:solidFill>
                  <a:schemeClr val="accent1"/>
                </a:solidFill>
              </a:rPr>
              <a:t>-4ac&lt;0</a:t>
            </a:r>
            <a:r>
              <a:rPr lang="zh-CN" altLang="en-US" sz="1800">
                <a:solidFill>
                  <a:schemeClr val="accent1"/>
                </a:solidFill>
              </a:rPr>
              <a:t>，就输出“此方程无实根”的信息。</a:t>
            </a:r>
          </a:p>
        </p:txBody>
      </p:sp>
      <p:sp>
        <p:nvSpPr>
          <p:cNvPr id="13" name="圆角矩形 12"/>
          <p:cNvSpPr/>
          <p:nvPr/>
        </p:nvSpPr>
        <p:spPr>
          <a:xfrm>
            <a:off x="739308" y="2495579"/>
            <a:ext cx="6884854" cy="423645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#include&lt;stdio.h&gt;</a:t>
            </a:r>
          </a:p>
          <a:p>
            <a:pPr defTabSz="363538">
              <a:lnSpc>
                <a:spcPct val="120000"/>
              </a:lnSpc>
            </a:pPr>
            <a:r>
              <a:rPr lang="en-US" altLang="zh-CN" sz="1400"/>
              <a:t>#include&lt;math.h</a:t>
            </a:r>
            <a:r>
              <a:rPr lang="en-US" altLang="zh-CN" sz="1400" smtClean="0"/>
              <a:t>&gt;		</a:t>
            </a:r>
            <a:r>
              <a:rPr lang="en-US" altLang="zh-CN" sz="1400" smtClean="0">
                <a:solidFill>
                  <a:srgbClr val="008000"/>
                </a:solidFill>
              </a:rPr>
              <a:t>//</a:t>
            </a:r>
            <a:r>
              <a:rPr lang="zh-CN" altLang="en-US" sz="1400">
                <a:solidFill>
                  <a:srgbClr val="008000"/>
                </a:solidFill>
              </a:rPr>
              <a:t>程序中要调用求平方根函数</a:t>
            </a:r>
            <a:r>
              <a:rPr lang="en-US" altLang="zh-CN" sz="1400">
                <a:solidFill>
                  <a:srgbClr val="008000"/>
                </a:solidFill>
              </a:rPr>
              <a:t>sqrt</a:t>
            </a:r>
          </a:p>
          <a:p>
            <a:pPr defTabSz="363538">
              <a:lnSpc>
                <a:spcPct val="120000"/>
              </a:lnSpc>
            </a:pPr>
            <a:r>
              <a:rPr lang="en-US" altLang="zh-CN" sz="1400"/>
              <a:t>int main() </a:t>
            </a:r>
          </a:p>
          <a:p>
            <a:pPr defTabSz="363538">
              <a:lnSpc>
                <a:spcPct val="120000"/>
              </a:lnSpc>
            </a:pPr>
            <a:r>
              <a:rPr lang="en-US" altLang="zh-CN" sz="1400" smtClean="0"/>
              <a:t>{</a:t>
            </a:r>
            <a:r>
              <a:rPr lang="en-US" altLang="zh-CN" sz="1400"/>
              <a:t>	double a,b,c,disc,x1,x2,p,q</a:t>
            </a:r>
            <a:r>
              <a:rPr lang="en-US" altLang="zh-CN" sz="1400" smtClean="0"/>
              <a:t>;	</a:t>
            </a:r>
            <a:r>
              <a:rPr lang="en-US" altLang="zh-CN" sz="1400">
                <a:solidFill>
                  <a:srgbClr val="008000"/>
                </a:solidFill>
              </a:rPr>
              <a:t>//disc</a:t>
            </a:r>
            <a:r>
              <a:rPr lang="zh-CN" altLang="en-US" sz="1400">
                <a:solidFill>
                  <a:srgbClr val="008000"/>
                </a:solidFill>
              </a:rPr>
              <a:t>是判别式</a:t>
            </a:r>
            <a:r>
              <a:rPr lang="en-US" altLang="zh-CN" sz="1400">
                <a:solidFill>
                  <a:srgbClr val="008000"/>
                </a:solidFill>
              </a:rPr>
              <a:t>sqrt(b*b-4ac)  </a:t>
            </a:r>
          </a:p>
          <a:p>
            <a:pPr defTabSz="363538">
              <a:lnSpc>
                <a:spcPct val="120000"/>
              </a:lnSpc>
            </a:pPr>
            <a:r>
              <a:rPr lang="en-US" altLang="zh-CN" sz="1400"/>
              <a:t>	scanf("%lf%lf%lf",&amp;a,&amp;b,&amp;c</a:t>
            </a:r>
            <a:r>
              <a:rPr lang="en-US" altLang="zh-CN" sz="1400" smtClean="0"/>
              <a:t>);	</a:t>
            </a:r>
            <a:r>
              <a:rPr lang="en-US" altLang="zh-CN" sz="1400">
                <a:solidFill>
                  <a:srgbClr val="008000"/>
                </a:solidFill>
              </a:rPr>
              <a:t>//</a:t>
            </a:r>
            <a:r>
              <a:rPr lang="zh-CN" altLang="en-US" sz="1400">
                <a:solidFill>
                  <a:srgbClr val="008000"/>
                </a:solidFill>
              </a:rPr>
              <a:t>输入双精度浮点型变量的值要用格式声明</a:t>
            </a:r>
            <a:r>
              <a:rPr lang="en-US" altLang="zh-CN" sz="1400">
                <a:solidFill>
                  <a:srgbClr val="008000"/>
                </a:solidFill>
              </a:rPr>
              <a:t>"%lf"  </a:t>
            </a:r>
          </a:p>
          <a:p>
            <a:pPr defTabSz="363538">
              <a:lnSpc>
                <a:spcPct val="120000"/>
              </a:lnSpc>
            </a:pPr>
            <a:r>
              <a:rPr lang="en-US" altLang="zh-CN" sz="1400"/>
              <a:t>	disc=b*b-4*a*c;</a:t>
            </a:r>
          </a:p>
          <a:p>
            <a:pPr defTabSz="363538">
              <a:lnSpc>
                <a:spcPct val="120000"/>
              </a:lnSpc>
            </a:pPr>
            <a:r>
              <a:rPr lang="en-US" altLang="zh-CN" sz="1400"/>
              <a:t>	</a:t>
            </a:r>
            <a:r>
              <a:rPr lang="en-US" altLang="zh-CN" sz="1400">
                <a:solidFill>
                  <a:schemeClr val="accent6"/>
                </a:solidFill>
              </a:rPr>
              <a:t>if(disc&lt;0</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若</a:t>
            </a:r>
            <a:r>
              <a:rPr lang="en-US" altLang="zh-CN" sz="1400">
                <a:solidFill>
                  <a:srgbClr val="008000"/>
                </a:solidFill>
              </a:rPr>
              <a:t>b*b-4ac&lt;0</a:t>
            </a:r>
          </a:p>
          <a:p>
            <a:pPr defTabSz="363538">
              <a:lnSpc>
                <a:spcPct val="120000"/>
              </a:lnSpc>
            </a:pPr>
            <a:r>
              <a:rPr lang="en-US" altLang="zh-CN" sz="1400">
                <a:solidFill>
                  <a:schemeClr val="accent6"/>
                </a:solidFill>
              </a:rPr>
              <a:t>		printf("This equation hasn't real roots\n</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输出“此方程无实根”</a:t>
            </a:r>
          </a:p>
          <a:p>
            <a:pPr defTabSz="363538">
              <a:lnSpc>
                <a:spcPct val="120000"/>
              </a:lnSpc>
            </a:pPr>
            <a:r>
              <a:rPr lang="zh-CN" altLang="en-US" sz="1400">
                <a:solidFill>
                  <a:schemeClr val="accent6"/>
                </a:solidFill>
              </a:rPr>
              <a:t>	</a:t>
            </a:r>
            <a:r>
              <a:rPr lang="en-US" altLang="zh-CN" sz="1400" smtClean="0">
                <a:solidFill>
                  <a:schemeClr val="accent6"/>
                </a:solidFill>
              </a:rPr>
              <a:t>else						</a:t>
            </a:r>
            <a:r>
              <a:rPr lang="en-US" altLang="zh-CN" sz="1400">
                <a:solidFill>
                  <a:srgbClr val="008000"/>
                </a:solidFill>
              </a:rPr>
              <a:t>//b*b-4ac≥0</a:t>
            </a:r>
          </a:p>
          <a:p>
            <a:pPr defTabSz="363538">
              <a:lnSpc>
                <a:spcPct val="120000"/>
              </a:lnSpc>
            </a:pPr>
            <a:r>
              <a:rPr lang="en-US" altLang="zh-CN" sz="1400">
                <a:solidFill>
                  <a:schemeClr val="accent6"/>
                </a:solidFill>
              </a:rPr>
              <a:t>	{	p=-b/(2.0*a);</a:t>
            </a:r>
          </a:p>
          <a:p>
            <a:pPr defTabSz="363538">
              <a:lnSpc>
                <a:spcPct val="120000"/>
              </a:lnSpc>
            </a:pPr>
            <a:r>
              <a:rPr lang="en-US" altLang="zh-CN" sz="1400">
                <a:solidFill>
                  <a:schemeClr val="accent6"/>
                </a:solidFill>
              </a:rPr>
              <a:t>		q=sqrt(disc)/(2.0*a);</a:t>
            </a:r>
          </a:p>
          <a:p>
            <a:pPr defTabSz="363538">
              <a:lnSpc>
                <a:spcPct val="120000"/>
              </a:lnSpc>
            </a:pPr>
            <a:r>
              <a:rPr lang="en-US" altLang="zh-CN" sz="1400">
                <a:solidFill>
                  <a:schemeClr val="accent6"/>
                </a:solidFill>
              </a:rPr>
              <a:t>		x1=p+q;x2=p-q</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求出方程的两个根  </a:t>
            </a:r>
          </a:p>
          <a:p>
            <a:pPr defTabSz="363538">
              <a:lnSpc>
                <a:spcPct val="120000"/>
              </a:lnSpc>
            </a:pPr>
            <a:r>
              <a:rPr lang="zh-CN" altLang="en-US" sz="1400">
                <a:solidFill>
                  <a:schemeClr val="accent6"/>
                </a:solidFill>
              </a:rPr>
              <a:t>		</a:t>
            </a:r>
            <a:r>
              <a:rPr lang="en-US" altLang="zh-CN" sz="1400">
                <a:solidFill>
                  <a:schemeClr val="accent6"/>
                </a:solidFill>
              </a:rPr>
              <a:t>printf("real roots:\nx1=%7.2f\nx2=%7.2f\n",x1,x2</a:t>
            </a:r>
            <a:r>
              <a:rPr lang="en-US" altLang="zh-CN" sz="1400" smtClean="0">
                <a:solidFill>
                  <a:schemeClr val="accent6"/>
                </a:solidFill>
              </a:rPr>
              <a:t>);	</a:t>
            </a:r>
            <a:r>
              <a:rPr lang="en-US" altLang="zh-CN" sz="1400">
                <a:solidFill>
                  <a:srgbClr val="008000"/>
                </a:solidFill>
              </a:rPr>
              <a:t>//</a:t>
            </a:r>
            <a:r>
              <a:rPr lang="zh-CN" altLang="en-US" sz="1400">
                <a:solidFill>
                  <a:srgbClr val="008000"/>
                </a:solidFill>
              </a:rPr>
              <a:t>输出方程的两个根  </a:t>
            </a:r>
          </a:p>
          <a:p>
            <a:pPr defTabSz="363538">
              <a:lnSpc>
                <a:spcPct val="120000"/>
              </a:lnSpc>
            </a:pPr>
            <a:r>
              <a:rPr lang="zh-CN" altLang="en-US" sz="1400">
                <a:solidFill>
                  <a:schemeClr val="accent6"/>
                </a:solidFill>
              </a:rPr>
              <a:t>	</a:t>
            </a:r>
            <a:r>
              <a:rPr lang="en-US" altLang="zh-CN" sz="1400">
                <a:solidFill>
                  <a:schemeClr val="accent6"/>
                </a:solidFill>
              </a:rPr>
              <a:t>}</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grpSp>
        <p:nvGrpSpPr>
          <p:cNvPr id="4" name="组合 3"/>
          <p:cNvGrpSpPr/>
          <p:nvPr/>
        </p:nvGrpSpPr>
        <p:grpSpPr>
          <a:xfrm>
            <a:off x="7800980" y="3111309"/>
            <a:ext cx="4288698" cy="3622741"/>
            <a:chOff x="7609305" y="1027906"/>
            <a:chExt cx="4833676" cy="4257186"/>
          </a:xfrm>
        </p:grpSpPr>
        <p:cxnSp>
          <p:nvCxnSpPr>
            <p:cNvPr id="23" name="直接箭头连接符 22"/>
            <p:cNvCxnSpPr/>
            <p:nvPr/>
          </p:nvCxnSpPr>
          <p:spPr>
            <a:xfrm>
              <a:off x="10039676" y="1027906"/>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0039676" y="150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流程图: 可选过程 25"/>
            <p:cNvSpPr/>
            <p:nvPr/>
          </p:nvSpPr>
          <p:spPr>
            <a:xfrm>
              <a:off x="8902992" y="4885285"/>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结束</a:t>
              </a:r>
              <a:endParaRPr lang="zh-CN" altLang="en-US" sz="1600" dirty="0"/>
            </a:p>
          </p:txBody>
        </p:sp>
        <p:sp>
          <p:nvSpPr>
            <p:cNvPr id="27" name="流程图: 数据 26"/>
            <p:cNvSpPr/>
            <p:nvPr/>
          </p:nvSpPr>
          <p:spPr>
            <a:xfrm>
              <a:off x="7609305" y="3948458"/>
              <a:ext cx="1587283"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a:t>
              </a:r>
              <a:r>
                <a:rPr lang="en-US" altLang="zh-CN" sz="1600" smtClean="0">
                  <a:solidFill>
                    <a:schemeClr val="bg1"/>
                  </a:solidFill>
                </a:rPr>
                <a:t>x</a:t>
              </a:r>
              <a:r>
                <a:rPr lang="en-US" altLang="zh-CN" sz="1600" baseline="-25000"/>
                <a:t>1</a:t>
              </a:r>
              <a:r>
                <a:rPr lang="en-US" altLang="zh-CN" sz="1600" smtClean="0">
                  <a:solidFill>
                    <a:schemeClr val="bg1"/>
                  </a:solidFill>
                </a:rPr>
                <a:t>,x</a:t>
              </a:r>
              <a:r>
                <a:rPr lang="en-US" altLang="zh-CN" sz="1600" baseline="-25000"/>
                <a:t>2</a:t>
              </a:r>
              <a:endParaRPr lang="zh-CN" altLang="en-US" sz="1600" baseline="-25000" dirty="0"/>
            </a:p>
          </p:txBody>
        </p:sp>
        <p:cxnSp>
          <p:nvCxnSpPr>
            <p:cNvPr id="31" name="直接箭头连接符 30"/>
            <p:cNvCxnSpPr/>
            <p:nvPr/>
          </p:nvCxnSpPr>
          <p:spPr>
            <a:xfrm>
              <a:off x="10073078" y="2126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1279584" y="2450530"/>
              <a:ext cx="409357" cy="369332"/>
            </a:xfrm>
            <a:prstGeom prst="rect">
              <a:avLst/>
            </a:prstGeom>
            <a:noFill/>
          </p:spPr>
          <p:txBody>
            <a:bodyPr wrap="square" rtlCol="0">
              <a:spAutoFit/>
            </a:bodyPr>
            <a:lstStyle/>
            <a:p>
              <a:r>
                <a:rPr lang="en-US" altLang="zh-CN" sz="1600" dirty="0" smtClean="0">
                  <a:solidFill>
                    <a:schemeClr val="accent1"/>
                  </a:solidFill>
                </a:rPr>
                <a:t>Y</a:t>
              </a:r>
              <a:endParaRPr lang="zh-CN" altLang="en-US" sz="1600" dirty="0">
                <a:solidFill>
                  <a:schemeClr val="accent1"/>
                </a:solidFill>
              </a:endParaRPr>
            </a:p>
          </p:txBody>
        </p:sp>
        <p:sp>
          <p:nvSpPr>
            <p:cNvPr id="35" name="文本框 34"/>
            <p:cNvSpPr txBox="1"/>
            <p:nvPr/>
          </p:nvSpPr>
          <p:spPr>
            <a:xfrm>
              <a:off x="8493466" y="2451648"/>
              <a:ext cx="492042" cy="365571"/>
            </a:xfrm>
            <a:prstGeom prst="rect">
              <a:avLst/>
            </a:prstGeom>
            <a:noFill/>
          </p:spPr>
          <p:txBody>
            <a:bodyPr wrap="square" rtlCol="0">
              <a:spAutoFit/>
            </a:bodyPr>
            <a:lstStyle/>
            <a:p>
              <a:r>
                <a:rPr lang="en-US" altLang="zh-CN" sz="1600" dirty="0" smtClean="0">
                  <a:solidFill>
                    <a:schemeClr val="accent1"/>
                  </a:solidFill>
                </a:rPr>
                <a:t>N</a:t>
              </a:r>
              <a:endParaRPr lang="zh-CN" altLang="en-US" sz="1600" dirty="0">
                <a:solidFill>
                  <a:schemeClr val="accent1"/>
                </a:solidFill>
              </a:endParaRPr>
            </a:p>
          </p:txBody>
        </p:sp>
        <p:sp>
          <p:nvSpPr>
            <p:cNvPr id="36" name="流程图: 过程 35"/>
            <p:cNvSpPr/>
            <p:nvPr/>
          </p:nvSpPr>
          <p:spPr>
            <a:xfrm>
              <a:off x="8834708" y="192339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disc=b</a:t>
              </a:r>
              <a:r>
                <a:rPr lang="en-US" altLang="zh-CN" sz="1600" baseline="30000" smtClean="0"/>
                <a:t>2</a:t>
              </a:r>
              <a:r>
                <a:rPr lang="en-US" altLang="zh-CN" sz="1600" smtClean="0"/>
                <a:t>-4ac</a:t>
              </a:r>
              <a:endParaRPr lang="en-US" altLang="zh-CN" sz="1600" dirty="0" smtClean="0"/>
            </a:p>
          </p:txBody>
        </p:sp>
        <p:cxnSp>
          <p:nvCxnSpPr>
            <p:cNvPr id="37" name="直接箭头连接符 36"/>
            <p:cNvCxnSpPr/>
            <p:nvPr/>
          </p:nvCxnSpPr>
          <p:spPr>
            <a:xfrm>
              <a:off x="8408604" y="355118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流程图: 过程 37"/>
            <p:cNvSpPr/>
            <p:nvPr/>
          </p:nvSpPr>
          <p:spPr>
            <a:xfrm>
              <a:off x="7804563" y="3277901"/>
              <a:ext cx="1244356" cy="34639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t>计算</a:t>
              </a:r>
              <a:r>
                <a:rPr lang="en-US" altLang="zh-CN" sz="1600" smtClean="0"/>
                <a:t>x</a:t>
              </a:r>
              <a:r>
                <a:rPr lang="en-US" altLang="zh-CN" sz="1600" baseline="-25000" smtClean="0"/>
                <a:t>1</a:t>
              </a:r>
              <a:r>
                <a:rPr lang="en-US" altLang="zh-CN" sz="1600" smtClean="0"/>
                <a:t>,x</a:t>
              </a:r>
              <a:r>
                <a:rPr lang="en-US" altLang="zh-CN" sz="1600" baseline="-25000"/>
                <a:t>2</a:t>
              </a:r>
              <a:endParaRPr lang="zh-CN" altLang="en-US" sz="1600" baseline="-25000" dirty="0"/>
            </a:p>
          </p:txBody>
        </p:sp>
        <p:cxnSp>
          <p:nvCxnSpPr>
            <p:cNvPr id="41" name="直接箭头连接符 40"/>
            <p:cNvCxnSpPr/>
            <p:nvPr/>
          </p:nvCxnSpPr>
          <p:spPr>
            <a:xfrm>
              <a:off x="10111613" y="448485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2" name="流程图: 数据 41"/>
            <p:cNvSpPr/>
            <p:nvPr/>
          </p:nvSpPr>
          <p:spPr>
            <a:xfrm>
              <a:off x="8808142" y="1322491"/>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smtClean="0">
                  <a:solidFill>
                    <a:schemeClr val="bg1"/>
                  </a:solidFill>
                </a:rPr>
                <a:t>输入</a:t>
              </a:r>
              <a:r>
                <a:rPr lang="en-US" altLang="zh-CN" sz="1600" smtClean="0">
                  <a:solidFill>
                    <a:schemeClr val="bg1"/>
                  </a:solidFill>
                </a:rPr>
                <a:t>a,b,c</a:t>
              </a:r>
              <a:endParaRPr lang="zh-CN" altLang="en-US" sz="1600" baseline="-25000" dirty="0">
                <a:solidFill>
                  <a:schemeClr val="bg1"/>
                </a:solidFill>
              </a:endParaRPr>
            </a:p>
          </p:txBody>
        </p:sp>
        <p:sp>
          <p:nvSpPr>
            <p:cNvPr id="43" name="流程图: 决策 42"/>
            <p:cNvSpPr/>
            <p:nvPr/>
          </p:nvSpPr>
          <p:spPr>
            <a:xfrm>
              <a:off x="8826335" y="252664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disc&lt;0</a:t>
              </a:r>
              <a:endParaRPr lang="zh-CN" altLang="en-US" sz="1600" dirty="0"/>
            </a:p>
          </p:txBody>
        </p:sp>
        <p:sp>
          <p:nvSpPr>
            <p:cNvPr id="44" name="任意多边形 43"/>
            <p:cNvSpPr/>
            <p:nvPr/>
          </p:nvSpPr>
          <p:spPr>
            <a:xfrm>
              <a:off x="8408604" y="2766630"/>
              <a:ext cx="471984" cy="487563"/>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5" name="流程图: 数据 44"/>
            <p:cNvSpPr/>
            <p:nvPr/>
          </p:nvSpPr>
          <p:spPr>
            <a:xfrm>
              <a:off x="9481931" y="3551185"/>
              <a:ext cx="2961050"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sz="1600" smtClean="0">
                  <a:solidFill>
                    <a:schemeClr val="bg1"/>
                  </a:solidFill>
                </a:rPr>
                <a:t>输出“此方程无根</a:t>
              </a:r>
              <a:r>
                <a:rPr lang="en-US" altLang="zh-CN" sz="1600" smtClean="0">
                  <a:solidFill>
                    <a:schemeClr val="bg1"/>
                  </a:solidFill>
                </a:rPr>
                <a:t>”</a:t>
              </a:r>
              <a:endParaRPr lang="zh-CN" altLang="en-US" sz="1600" baseline="-25000" dirty="0">
                <a:solidFill>
                  <a:schemeClr val="bg1"/>
                </a:solidFill>
              </a:endParaRPr>
            </a:p>
          </p:txBody>
        </p:sp>
        <p:sp>
          <p:nvSpPr>
            <p:cNvPr id="46" name="任意多边形 45"/>
            <p:cNvSpPr/>
            <p:nvPr/>
          </p:nvSpPr>
          <p:spPr>
            <a:xfrm flipV="1">
              <a:off x="8408603" y="4291773"/>
              <a:ext cx="1703011" cy="19307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7" name="任意多边形 46"/>
            <p:cNvSpPr/>
            <p:nvPr/>
          </p:nvSpPr>
          <p:spPr>
            <a:xfrm flipH="1">
              <a:off x="11167157" y="2774631"/>
              <a:ext cx="521783"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sp>
          <p:nvSpPr>
            <p:cNvPr id="48" name="任意多边形 47"/>
            <p:cNvSpPr/>
            <p:nvPr/>
          </p:nvSpPr>
          <p:spPr>
            <a:xfrm flipH="1" flipV="1">
              <a:off x="10111613" y="3909730"/>
              <a:ext cx="1577324" cy="57512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solidFill>
                  <a:schemeClr val="tx1"/>
                </a:solidFill>
              </a:endParaRPr>
            </a:p>
          </p:txBody>
        </p:sp>
      </p:grpSp>
      <p:pic>
        <p:nvPicPr>
          <p:cNvPr id="6" name="图片 5"/>
          <p:cNvPicPr>
            <a:picLocks noChangeAspect="1"/>
          </p:cNvPicPr>
          <p:nvPr/>
        </p:nvPicPr>
        <p:blipFill>
          <a:blip r:embed="rId3"/>
          <a:stretch>
            <a:fillRect/>
          </a:stretch>
        </p:blipFill>
        <p:spPr>
          <a:xfrm>
            <a:off x="8414955" y="763771"/>
            <a:ext cx="3552825" cy="933450"/>
          </a:xfrm>
          <a:prstGeom prst="rect">
            <a:avLst/>
          </a:prstGeom>
        </p:spPr>
      </p:pic>
      <p:pic>
        <p:nvPicPr>
          <p:cNvPr id="12" name="图片 11"/>
          <p:cNvPicPr>
            <a:picLocks noChangeAspect="1"/>
          </p:cNvPicPr>
          <p:nvPr/>
        </p:nvPicPr>
        <p:blipFill>
          <a:blip r:embed="rId4"/>
          <a:stretch>
            <a:fillRect/>
          </a:stretch>
        </p:blipFill>
        <p:spPr>
          <a:xfrm>
            <a:off x="8414954" y="1793242"/>
            <a:ext cx="3552825" cy="1228725"/>
          </a:xfrm>
          <a:prstGeom prst="rect">
            <a:avLst/>
          </a:prstGeom>
        </p:spPr>
      </p:pic>
    </p:spTree>
    <p:extLst>
      <p:ext uri="{BB962C8B-B14F-4D97-AF65-F5344CB8AC3E}">
        <p14:creationId xmlns:p14="http://schemas.microsoft.com/office/powerpoint/2010/main" val="375325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4.2】</a:t>
            </a:r>
            <a:r>
              <a:rPr lang="zh-CN" altLang="en-US" sz="2000">
                <a:solidFill>
                  <a:schemeClr val="accent1"/>
                </a:solidFill>
              </a:rPr>
              <a:t>输入两个实数，按由小到大的顺序输出这两个数。</a:t>
            </a:r>
          </a:p>
        </p:txBody>
      </p:sp>
      <p:sp>
        <p:nvSpPr>
          <p:cNvPr id="13" name="圆角矩形 12"/>
          <p:cNvSpPr/>
          <p:nvPr/>
        </p:nvSpPr>
        <p:spPr>
          <a:xfrm>
            <a:off x="738293" y="2559637"/>
            <a:ext cx="6884854" cy="372189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t>#include &lt;stdio.h&gt;</a:t>
            </a:r>
          </a:p>
          <a:p>
            <a:pPr defTabSz="363538">
              <a:lnSpc>
                <a:spcPct val="120000"/>
              </a:lnSpc>
            </a:pPr>
            <a:r>
              <a:rPr lang="en-US" altLang="zh-CN" sz="1400"/>
              <a:t>int main()</a:t>
            </a:r>
          </a:p>
          <a:p>
            <a:pPr defTabSz="363538">
              <a:lnSpc>
                <a:spcPct val="120000"/>
              </a:lnSpc>
            </a:pPr>
            <a:r>
              <a:rPr lang="en-US" altLang="zh-CN" sz="1400"/>
              <a:t>{</a:t>
            </a:r>
          </a:p>
          <a:p>
            <a:pPr defTabSz="363538">
              <a:lnSpc>
                <a:spcPct val="120000"/>
              </a:lnSpc>
            </a:pPr>
            <a:r>
              <a:rPr lang="en-US" altLang="zh-CN" sz="1400"/>
              <a:t>	float a,b,t;</a:t>
            </a:r>
          </a:p>
          <a:p>
            <a:pPr defTabSz="363538">
              <a:lnSpc>
                <a:spcPct val="120000"/>
              </a:lnSpc>
            </a:pPr>
            <a:r>
              <a:rPr lang="en-US" altLang="zh-CN" sz="1400"/>
              <a:t>	scanf("%f,%f",&amp;a,&amp;b);</a:t>
            </a:r>
          </a:p>
          <a:p>
            <a:pPr defTabSz="363538">
              <a:lnSpc>
                <a:spcPct val="120000"/>
              </a:lnSpc>
            </a:pPr>
            <a:r>
              <a:rPr lang="en-US" altLang="zh-CN" sz="1400"/>
              <a:t>	</a:t>
            </a:r>
            <a:r>
              <a:rPr lang="en-US" altLang="zh-CN" sz="1400">
                <a:solidFill>
                  <a:schemeClr val="accent6"/>
                </a:solidFill>
              </a:rPr>
              <a:t>if(a&gt;b)</a:t>
            </a:r>
          </a:p>
          <a:p>
            <a:pPr defTabSz="363538">
              <a:lnSpc>
                <a:spcPct val="120000"/>
              </a:lnSpc>
            </a:pPr>
            <a:r>
              <a:rPr lang="en-US" altLang="zh-CN" sz="1400">
                <a:solidFill>
                  <a:schemeClr val="accent6"/>
                </a:solidFill>
              </a:rPr>
              <a:t>	</a:t>
            </a:r>
            <a:r>
              <a:rPr lang="en-US" altLang="zh-CN" sz="1400" smtClean="0">
                <a:solidFill>
                  <a:schemeClr val="accent6"/>
                </a:solidFill>
              </a:rPr>
              <a:t>{			</a:t>
            </a:r>
            <a:r>
              <a:rPr lang="en-US" altLang="zh-CN" sz="1400" smtClean="0">
                <a:solidFill>
                  <a:srgbClr val="008000"/>
                </a:solidFill>
              </a:rPr>
              <a:t>//</a:t>
            </a:r>
            <a:r>
              <a:rPr lang="zh-CN" altLang="en-US" sz="1400">
                <a:solidFill>
                  <a:srgbClr val="008000"/>
                </a:solidFill>
              </a:rPr>
              <a:t>将</a:t>
            </a:r>
            <a:r>
              <a:rPr lang="en-US" altLang="zh-CN" sz="1400">
                <a:solidFill>
                  <a:srgbClr val="008000"/>
                </a:solidFill>
              </a:rPr>
              <a:t>a</a:t>
            </a:r>
            <a:r>
              <a:rPr lang="zh-CN" altLang="en-US" sz="1400">
                <a:solidFill>
                  <a:srgbClr val="008000"/>
                </a:solidFill>
              </a:rPr>
              <a:t>和</a:t>
            </a:r>
            <a:r>
              <a:rPr lang="en-US" altLang="zh-CN" sz="1400">
                <a:solidFill>
                  <a:srgbClr val="008000"/>
                </a:solidFill>
              </a:rPr>
              <a:t>b</a:t>
            </a:r>
            <a:r>
              <a:rPr lang="zh-CN" altLang="en-US" sz="1400">
                <a:solidFill>
                  <a:srgbClr val="008000"/>
                </a:solidFill>
              </a:rPr>
              <a:t>的值互换</a:t>
            </a:r>
          </a:p>
          <a:p>
            <a:pPr defTabSz="363538">
              <a:lnSpc>
                <a:spcPct val="120000"/>
              </a:lnSpc>
            </a:pPr>
            <a:r>
              <a:rPr lang="zh-CN" altLang="en-US" sz="1400">
                <a:solidFill>
                  <a:schemeClr val="accent6"/>
                </a:solidFill>
              </a:rPr>
              <a:t>		</a:t>
            </a:r>
            <a:r>
              <a:rPr lang="en-US" altLang="zh-CN" sz="1400">
                <a:solidFill>
                  <a:schemeClr val="accent6"/>
                </a:solidFill>
              </a:rPr>
              <a:t>t=a;</a:t>
            </a:r>
          </a:p>
          <a:p>
            <a:pPr defTabSz="363538">
              <a:lnSpc>
                <a:spcPct val="120000"/>
              </a:lnSpc>
            </a:pPr>
            <a:r>
              <a:rPr lang="en-US" altLang="zh-CN" sz="1400">
                <a:solidFill>
                  <a:schemeClr val="accent6"/>
                </a:solidFill>
              </a:rPr>
              <a:t>		a=b;</a:t>
            </a:r>
          </a:p>
          <a:p>
            <a:pPr defTabSz="363538">
              <a:lnSpc>
                <a:spcPct val="120000"/>
              </a:lnSpc>
            </a:pPr>
            <a:r>
              <a:rPr lang="en-US" altLang="zh-CN" sz="1400">
                <a:solidFill>
                  <a:schemeClr val="accent6"/>
                </a:solidFill>
              </a:rPr>
              <a:t>		b=t;</a:t>
            </a:r>
          </a:p>
          <a:p>
            <a:pPr defTabSz="363538">
              <a:lnSpc>
                <a:spcPct val="120000"/>
              </a:lnSpc>
            </a:pPr>
            <a:r>
              <a:rPr lang="en-US" altLang="zh-CN" sz="1400">
                <a:solidFill>
                  <a:schemeClr val="accent6"/>
                </a:solidFill>
              </a:rPr>
              <a:t>	}</a:t>
            </a:r>
          </a:p>
          <a:p>
            <a:pPr defTabSz="363538">
              <a:lnSpc>
                <a:spcPct val="120000"/>
              </a:lnSpc>
            </a:pPr>
            <a:r>
              <a:rPr lang="en-US" altLang="zh-CN" sz="1400"/>
              <a:t>	printf("%5.2f,%5.2f\n",a,b);</a:t>
            </a:r>
          </a:p>
          <a:p>
            <a:pPr defTabSz="363538">
              <a:lnSpc>
                <a:spcPct val="120000"/>
              </a:lnSpc>
            </a:pPr>
            <a:r>
              <a:rPr lang="en-US" altLang="zh-CN" sz="1400"/>
              <a:t>	return 0;</a:t>
            </a:r>
          </a:p>
          <a:p>
            <a:pPr defTabSz="363538">
              <a:lnSpc>
                <a:spcPct val="120000"/>
              </a:lnSpc>
            </a:pPr>
            <a:r>
              <a:rPr lang="en-US" altLang="zh-CN" sz="1400"/>
              <a:t>}</a:t>
            </a:r>
            <a:endParaRPr lang="en-US" altLang="zh-CN" sz="1400" smtClean="0">
              <a:solidFill>
                <a:srgbClr val="008000"/>
              </a:solidFill>
            </a:endParaRPr>
          </a:p>
        </p:txBody>
      </p:sp>
      <p:sp>
        <p:nvSpPr>
          <p:cNvPr id="28" name="矩形 27"/>
          <p:cNvSpPr/>
          <p:nvPr/>
        </p:nvSpPr>
        <p:spPr>
          <a:xfrm>
            <a:off x="738294" y="1585913"/>
            <a:ext cx="6517271" cy="646331"/>
          </a:xfrm>
          <a:prstGeom prst="rect">
            <a:avLst/>
          </a:prstGeom>
        </p:spPr>
        <p:txBody>
          <a:bodyPr wrap="square">
            <a:spAutoFit/>
          </a:bodyPr>
          <a:lstStyle/>
          <a:p>
            <a:r>
              <a:rPr lang="zh-CN" altLang="en-US" b="1" smtClean="0"/>
              <a:t>解题思路</a:t>
            </a:r>
            <a:r>
              <a:rPr lang="en-US" altLang="zh-CN" b="1" smtClean="0"/>
              <a:t>: </a:t>
            </a:r>
            <a:r>
              <a:rPr lang="zh-CN" altLang="en-US" smtClean="0"/>
              <a:t> 只要</a:t>
            </a:r>
            <a:r>
              <a:rPr lang="zh-CN" altLang="en-US"/>
              <a:t>做一次比较，然后进行一次交换即可。用</a:t>
            </a:r>
            <a:r>
              <a:rPr lang="en-US" altLang="zh-CN"/>
              <a:t>if</a:t>
            </a:r>
            <a:r>
              <a:rPr lang="zh-CN" altLang="en-US"/>
              <a:t>语句实现条件判断。</a:t>
            </a:r>
          </a:p>
        </p:txBody>
      </p:sp>
      <p:pic>
        <p:nvPicPr>
          <p:cNvPr id="5" name="图片 4"/>
          <p:cNvPicPr>
            <a:picLocks noChangeAspect="1"/>
          </p:cNvPicPr>
          <p:nvPr/>
        </p:nvPicPr>
        <p:blipFill>
          <a:blip r:embed="rId3"/>
          <a:stretch>
            <a:fillRect/>
          </a:stretch>
        </p:blipFill>
        <p:spPr>
          <a:xfrm>
            <a:off x="7874275" y="2591834"/>
            <a:ext cx="3619500" cy="847725"/>
          </a:xfrm>
          <a:prstGeom prst="rect">
            <a:avLst/>
          </a:prstGeom>
        </p:spPr>
      </p:pic>
      <p:grpSp>
        <p:nvGrpSpPr>
          <p:cNvPr id="11" name="组合 10"/>
          <p:cNvGrpSpPr/>
          <p:nvPr/>
        </p:nvGrpSpPr>
        <p:grpSpPr>
          <a:xfrm>
            <a:off x="3913297" y="4138958"/>
            <a:ext cx="4949071" cy="1566102"/>
            <a:chOff x="4807819" y="4248289"/>
            <a:chExt cx="4949071" cy="1566102"/>
          </a:xfrm>
        </p:grpSpPr>
        <p:grpSp>
          <p:nvGrpSpPr>
            <p:cNvPr id="51" name="组合 50"/>
            <p:cNvGrpSpPr/>
            <p:nvPr/>
          </p:nvGrpSpPr>
          <p:grpSpPr>
            <a:xfrm>
              <a:off x="4807819" y="4248289"/>
              <a:ext cx="4949071" cy="1566102"/>
              <a:chOff x="8050697" y="5019262"/>
              <a:chExt cx="4949071" cy="1566102"/>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566102"/>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384995"/>
              </a:xfrm>
              <a:prstGeom prst="rect">
                <a:avLst/>
              </a:prstGeom>
              <a:noFill/>
            </p:spPr>
            <p:txBody>
              <a:bodyPr wrap="square" rtlCol="0">
                <a:spAutoFit/>
              </a:bodyPr>
              <a:lstStyle/>
              <a:p>
                <a:r>
                  <a:rPr lang="zh-CN" altLang="en-US" sz="1400" smtClean="0">
                    <a:solidFill>
                      <a:schemeClr val="bg1"/>
                    </a:solidFill>
                  </a:rPr>
                  <a:t>两个变量值的互换</a:t>
                </a:r>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endParaRPr lang="en-US" altLang="zh-CN" sz="1400">
                  <a:solidFill>
                    <a:schemeClr val="bg1"/>
                  </a:solidFill>
                </a:endParaRPr>
              </a:p>
              <a:p>
                <a:endParaRPr lang="en-US" altLang="zh-CN" sz="1400" smtClean="0">
                  <a:solidFill>
                    <a:schemeClr val="bg1"/>
                  </a:solidFill>
                </a:endParaRPr>
              </a:p>
              <a:p>
                <a:r>
                  <a:rPr lang="zh-CN" altLang="en-US" sz="1400" smtClean="0">
                    <a:solidFill>
                      <a:schemeClr val="bg1"/>
                    </a:solidFill>
                  </a:rPr>
                  <a:t>因此，为了实现互换，必须借助于第三个变量</a:t>
                </a:r>
                <a:endParaRPr lang="en-US" altLang="zh-CN" sz="1400" smtClean="0">
                  <a:solidFill>
                    <a:schemeClr val="bg1"/>
                  </a:solidFill>
                </a:endParaRPr>
              </a:p>
            </p:txBody>
          </p:sp>
        </p:grpSp>
        <p:sp>
          <p:nvSpPr>
            <p:cNvPr id="55" name="圆角矩形 54"/>
            <p:cNvSpPr/>
            <p:nvPr/>
          </p:nvSpPr>
          <p:spPr>
            <a:xfrm>
              <a:off x="5213201" y="4620705"/>
              <a:ext cx="4348242" cy="647033"/>
            </a:xfrm>
            <a:prstGeom prst="roundRect">
              <a:avLst>
                <a:gd name="adj" fmla="val 8916"/>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a:solidFill>
                    <a:schemeClr val="bg1"/>
                  </a:solidFill>
                </a:rPr>
                <a:t>a=b</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把变量</a:t>
              </a:r>
              <a:r>
                <a:rPr lang="en-US" altLang="zh-CN" sz="1400">
                  <a:solidFill>
                    <a:srgbClr val="92D050"/>
                  </a:solidFill>
                </a:rPr>
                <a:t>b</a:t>
              </a:r>
              <a:r>
                <a:rPr lang="zh-CN" altLang="en-US" sz="1400">
                  <a:solidFill>
                    <a:srgbClr val="92D050"/>
                  </a:solidFill>
                </a:rPr>
                <a:t>的值赋给变量</a:t>
              </a:r>
              <a:r>
                <a:rPr lang="en-US" altLang="zh-CN" sz="1400">
                  <a:solidFill>
                    <a:srgbClr val="92D050"/>
                  </a:solidFill>
                </a:rPr>
                <a:t>a</a:t>
              </a:r>
              <a:r>
                <a:rPr lang="zh-CN" altLang="en-US" sz="1400">
                  <a:solidFill>
                    <a:srgbClr val="92D050"/>
                  </a:solidFill>
                </a:rPr>
                <a:t>，</a:t>
              </a:r>
              <a:r>
                <a:rPr lang="en-US" altLang="zh-CN" sz="1400">
                  <a:solidFill>
                    <a:srgbClr val="92D050"/>
                  </a:solidFill>
                </a:rPr>
                <a:t>a</a:t>
              </a:r>
              <a:r>
                <a:rPr lang="zh-CN" altLang="en-US" sz="1400">
                  <a:solidFill>
                    <a:srgbClr val="92D050"/>
                  </a:solidFill>
                </a:rPr>
                <a:t>的值等于</a:t>
              </a:r>
              <a:r>
                <a:rPr lang="en-US" altLang="zh-CN" sz="1400">
                  <a:solidFill>
                    <a:srgbClr val="92D050"/>
                  </a:solidFill>
                </a:rPr>
                <a:t>b</a:t>
              </a:r>
              <a:r>
                <a:rPr lang="zh-CN" altLang="en-US" sz="1400">
                  <a:solidFill>
                    <a:srgbClr val="92D050"/>
                  </a:solidFill>
                </a:rPr>
                <a:t>的</a:t>
              </a:r>
              <a:r>
                <a:rPr lang="zh-CN" altLang="en-US" sz="1400" smtClean="0">
                  <a:solidFill>
                    <a:srgbClr val="92D050"/>
                  </a:solidFill>
                </a:rPr>
                <a:t>值</a:t>
              </a:r>
              <a:endParaRPr lang="zh-CN" altLang="en-US" sz="1400">
                <a:solidFill>
                  <a:srgbClr val="92D050"/>
                </a:solidFill>
              </a:endParaRPr>
            </a:p>
            <a:p>
              <a:pPr defTabSz="363538">
                <a:lnSpc>
                  <a:spcPct val="120000"/>
                </a:lnSpc>
              </a:pPr>
              <a:r>
                <a:rPr lang="en-US" altLang="zh-CN" sz="1400">
                  <a:solidFill>
                    <a:schemeClr val="bg1"/>
                  </a:solidFill>
                </a:rPr>
                <a:t>b=a</a:t>
              </a:r>
              <a:r>
                <a:rPr lang="en-US" altLang="zh-CN" sz="1400" smtClean="0">
                  <a:solidFill>
                    <a:schemeClr val="bg1"/>
                  </a:solidFill>
                </a:rPr>
                <a:t>;  </a:t>
              </a:r>
              <a:r>
                <a:rPr lang="en-US" altLang="zh-CN" sz="1400" smtClean="0">
                  <a:solidFill>
                    <a:srgbClr val="92D050"/>
                  </a:solidFill>
                </a:rPr>
                <a:t>//</a:t>
              </a:r>
              <a:r>
                <a:rPr lang="zh-CN" altLang="en-US" sz="1400">
                  <a:solidFill>
                    <a:srgbClr val="92D050"/>
                  </a:solidFill>
                </a:rPr>
                <a:t>再把变量</a:t>
              </a:r>
              <a:r>
                <a:rPr lang="en-US" altLang="zh-CN" sz="1400">
                  <a:solidFill>
                    <a:srgbClr val="92D050"/>
                  </a:solidFill>
                </a:rPr>
                <a:t>a</a:t>
              </a:r>
              <a:r>
                <a:rPr lang="zh-CN" altLang="en-US" sz="1400">
                  <a:solidFill>
                    <a:srgbClr val="92D050"/>
                  </a:solidFill>
                </a:rPr>
                <a:t>的值赋给变量</a:t>
              </a:r>
              <a:r>
                <a:rPr lang="en-US" altLang="zh-CN" sz="1400">
                  <a:solidFill>
                    <a:srgbClr val="92D050"/>
                  </a:solidFill>
                </a:rPr>
                <a:t>b</a:t>
              </a:r>
              <a:r>
                <a:rPr lang="zh-CN" altLang="en-US" sz="1400">
                  <a:solidFill>
                    <a:srgbClr val="92D050"/>
                  </a:solidFill>
                </a:rPr>
                <a:t>，变量</a:t>
              </a:r>
              <a:r>
                <a:rPr lang="en-US" altLang="zh-CN" sz="1400">
                  <a:solidFill>
                    <a:srgbClr val="92D050"/>
                  </a:solidFill>
                </a:rPr>
                <a:t>b</a:t>
              </a:r>
              <a:r>
                <a:rPr lang="zh-CN" altLang="en-US" sz="1400">
                  <a:solidFill>
                    <a:srgbClr val="92D050"/>
                  </a:solidFill>
                </a:rPr>
                <a:t>值没有改变</a:t>
              </a:r>
              <a:endParaRPr lang="en-US" altLang="zh-CN" sz="1400" smtClean="0">
                <a:solidFill>
                  <a:srgbClr val="92D050"/>
                </a:solidFill>
              </a:endParaRPr>
            </a:p>
          </p:txBody>
        </p:sp>
      </p:grpSp>
    </p:spTree>
    <p:extLst>
      <p:ext uri="{BB962C8B-B14F-4D97-AF65-F5344CB8AC3E}">
        <p14:creationId xmlns:p14="http://schemas.microsoft.com/office/powerpoint/2010/main" val="4092551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1325563"/>
          </a:xfrm>
        </p:spPr>
        <p:txBody>
          <a:bodyPr/>
          <a:lstStyle/>
          <a:p>
            <a:r>
              <a:rPr lang="zh-CN" altLang="en-US"/>
              <a:t>用</a:t>
            </a:r>
            <a:r>
              <a:rPr lang="en-US" altLang="zh-CN" smtClean="0"/>
              <a:t>if</a:t>
            </a:r>
            <a:r>
              <a:rPr lang="zh-CN" altLang="en-US" smtClean="0"/>
              <a:t>语句实现选择结构</a:t>
            </a:r>
            <a:endParaRPr lang="zh-CN" altLang="en-US"/>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4.3】</a:t>
            </a:r>
            <a:r>
              <a:rPr lang="zh-CN" altLang="en-US" sz="2000">
                <a:solidFill>
                  <a:schemeClr val="accent1"/>
                </a:solidFill>
              </a:rPr>
              <a:t>输入</a:t>
            </a:r>
            <a:r>
              <a:rPr lang="en-US" altLang="zh-CN" sz="2000">
                <a:solidFill>
                  <a:schemeClr val="accent1"/>
                </a:solidFill>
              </a:rPr>
              <a:t>3</a:t>
            </a:r>
            <a:r>
              <a:rPr lang="zh-CN" altLang="en-US" sz="2000">
                <a:solidFill>
                  <a:schemeClr val="accent1"/>
                </a:solidFill>
              </a:rPr>
              <a:t>个数</a:t>
            </a:r>
            <a:r>
              <a:rPr lang="en-US" altLang="zh-CN" sz="2000">
                <a:solidFill>
                  <a:schemeClr val="accent1"/>
                </a:solidFill>
              </a:rPr>
              <a:t>a</a:t>
            </a:r>
            <a:r>
              <a:rPr lang="zh-CN" altLang="en-US" sz="2000">
                <a:solidFill>
                  <a:schemeClr val="accent1"/>
                </a:solidFill>
              </a:rPr>
              <a:t>，</a:t>
            </a:r>
            <a:r>
              <a:rPr lang="en-US" altLang="zh-CN" sz="2000">
                <a:solidFill>
                  <a:schemeClr val="accent1"/>
                </a:solidFill>
              </a:rPr>
              <a:t>b</a:t>
            </a:r>
            <a:r>
              <a:rPr lang="zh-CN" altLang="en-US" sz="2000">
                <a:solidFill>
                  <a:schemeClr val="accent1"/>
                </a:solidFill>
              </a:rPr>
              <a:t>，</a:t>
            </a:r>
            <a:r>
              <a:rPr lang="en-US" altLang="zh-CN" sz="2000">
                <a:solidFill>
                  <a:schemeClr val="accent1"/>
                </a:solidFill>
              </a:rPr>
              <a:t>c</a:t>
            </a:r>
            <a:r>
              <a:rPr lang="zh-CN" altLang="en-US" sz="2000">
                <a:solidFill>
                  <a:schemeClr val="accent1"/>
                </a:solidFill>
              </a:rPr>
              <a:t>，要求按由小到大的顺序输出。</a:t>
            </a:r>
          </a:p>
        </p:txBody>
      </p:sp>
      <p:sp>
        <p:nvSpPr>
          <p:cNvPr id="13" name="圆角矩形 12"/>
          <p:cNvSpPr/>
          <p:nvPr/>
        </p:nvSpPr>
        <p:spPr>
          <a:xfrm>
            <a:off x="808178" y="1624642"/>
            <a:ext cx="5562805"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float a,b,c,t;</a:t>
            </a:r>
          </a:p>
          <a:p>
            <a:pPr defTabSz="363538"/>
            <a:r>
              <a:rPr lang="en-US" altLang="zh-CN" sz="1400"/>
              <a:t>	scanf("%f,%f,%f",&amp;a,&amp;b,&amp;c);</a:t>
            </a:r>
          </a:p>
          <a:p>
            <a:pPr defTabSz="363538"/>
            <a:r>
              <a:rPr lang="en-US" altLang="zh-CN" sz="1400"/>
              <a:t>	if(a&gt;b)</a:t>
            </a:r>
          </a:p>
          <a:p>
            <a:pPr defTabSz="363538"/>
            <a:r>
              <a:rPr lang="en-US" altLang="zh-CN" sz="1400"/>
              <a:t>	{	t=a</a:t>
            </a:r>
            <a:r>
              <a:rPr lang="en-US" altLang="zh-CN" sz="1400" smtClean="0"/>
              <a:t>;		</a:t>
            </a:r>
            <a:r>
              <a:rPr lang="en-US" altLang="zh-CN" sz="1400" smtClean="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b</a:t>
            </a:r>
            <a:r>
              <a:rPr lang="zh-CN" altLang="en-US" sz="1400">
                <a:solidFill>
                  <a:srgbClr val="008000"/>
                </a:solidFill>
              </a:rPr>
              <a:t>互换值</a:t>
            </a:r>
          </a:p>
          <a:p>
            <a:pPr defTabSz="363538"/>
            <a:r>
              <a:rPr lang="zh-CN" altLang="en-US" sz="1400"/>
              <a:t>		</a:t>
            </a:r>
            <a:r>
              <a:rPr lang="en-US" altLang="zh-CN" sz="1400"/>
              <a:t>a=b;</a:t>
            </a:r>
          </a:p>
          <a:p>
            <a:pPr defTabSz="363538"/>
            <a:r>
              <a:rPr lang="en-US" altLang="zh-CN" sz="1400"/>
              <a:t>		b=t;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b     </a:t>
            </a:r>
          </a:p>
          <a:p>
            <a:pPr defTabSz="363538"/>
            <a:r>
              <a:rPr lang="en-US" altLang="zh-CN" sz="1400"/>
              <a:t>	if(a&gt;c)</a:t>
            </a:r>
          </a:p>
          <a:p>
            <a:pPr defTabSz="363538"/>
            <a:r>
              <a:rPr lang="en-US" altLang="zh-CN" sz="1400"/>
              <a:t>	{	t=a</a:t>
            </a:r>
            <a:r>
              <a:rPr lang="en-US" altLang="zh-CN" sz="1400" smtClean="0"/>
              <a:t>;		</a:t>
            </a:r>
            <a:r>
              <a:rPr lang="en-US" altLang="zh-CN" sz="1400">
                <a:solidFill>
                  <a:srgbClr val="008000"/>
                </a:solidFill>
              </a:rPr>
              <a:t>//</a:t>
            </a:r>
            <a:r>
              <a:rPr lang="zh-CN" altLang="en-US" sz="1400">
                <a:solidFill>
                  <a:srgbClr val="008000"/>
                </a:solidFill>
              </a:rPr>
              <a:t>借助变量</a:t>
            </a:r>
            <a:r>
              <a:rPr lang="en-US" altLang="zh-CN" sz="1400">
                <a:solidFill>
                  <a:srgbClr val="008000"/>
                </a:solidFill>
              </a:rPr>
              <a:t>t</a:t>
            </a:r>
            <a:r>
              <a:rPr lang="zh-CN" altLang="en-US" sz="1400">
                <a:solidFill>
                  <a:srgbClr val="008000"/>
                </a:solidFill>
              </a:rPr>
              <a:t>，实现变量</a:t>
            </a:r>
            <a:r>
              <a:rPr lang="en-US" altLang="zh-CN" sz="1400">
                <a:solidFill>
                  <a:srgbClr val="008000"/>
                </a:solidFill>
              </a:rPr>
              <a:t>a</a:t>
            </a:r>
            <a:r>
              <a:rPr lang="zh-CN" altLang="en-US" sz="1400">
                <a:solidFill>
                  <a:srgbClr val="008000"/>
                </a:solidFill>
              </a:rPr>
              <a:t>和变量</a:t>
            </a:r>
            <a:r>
              <a:rPr lang="en-US" altLang="zh-CN" sz="1400">
                <a:solidFill>
                  <a:srgbClr val="008000"/>
                </a:solidFill>
              </a:rPr>
              <a:t>c</a:t>
            </a:r>
            <a:r>
              <a:rPr lang="zh-CN" altLang="en-US" sz="1400">
                <a:solidFill>
                  <a:srgbClr val="008000"/>
                </a:solidFill>
              </a:rPr>
              <a:t>互换值</a:t>
            </a:r>
          </a:p>
          <a:p>
            <a:pPr defTabSz="363538"/>
            <a:r>
              <a:rPr lang="zh-CN" altLang="en-US" sz="1400"/>
              <a:t>		</a:t>
            </a:r>
            <a:r>
              <a:rPr lang="en-US" altLang="zh-CN" sz="1400"/>
              <a:t>a=c;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a</a:t>
            </a:r>
            <a:r>
              <a:rPr lang="zh-CN" altLang="en-US" sz="1400">
                <a:solidFill>
                  <a:srgbClr val="008000"/>
                </a:solidFill>
              </a:rPr>
              <a:t>小于或等于</a:t>
            </a:r>
            <a:r>
              <a:rPr lang="en-US" altLang="zh-CN" sz="1400">
                <a:solidFill>
                  <a:srgbClr val="008000"/>
                </a:solidFill>
              </a:rPr>
              <a:t>c       </a:t>
            </a:r>
          </a:p>
          <a:p>
            <a:pPr defTabSz="363538"/>
            <a:r>
              <a:rPr lang="en-US" altLang="zh-CN" sz="1400"/>
              <a:t>	if(b&gt;c</a:t>
            </a:r>
            <a:r>
              <a:rPr lang="en-US" altLang="zh-CN" sz="1400" smtClean="0"/>
              <a:t>)</a:t>
            </a:r>
            <a:endParaRPr lang="zh-CN" altLang="en-US" sz="1400" smtClean="0">
              <a:solidFill>
                <a:srgbClr val="008000"/>
              </a:solidFill>
            </a:endParaRPr>
          </a:p>
          <a:p>
            <a:pPr defTabSz="363538"/>
            <a:r>
              <a:rPr lang="zh-CN" altLang="en-US" sz="1400" smtClean="0"/>
              <a:t>	</a:t>
            </a:r>
            <a:r>
              <a:rPr lang="en-US" altLang="zh-CN" sz="1400" smtClean="0"/>
              <a:t>{	t=b;		</a:t>
            </a:r>
            <a:r>
              <a:rPr lang="en-US" altLang="zh-CN" sz="1400" smtClean="0">
                <a:solidFill>
                  <a:srgbClr val="008000"/>
                </a:solidFill>
              </a:rPr>
              <a:t>//</a:t>
            </a:r>
            <a:r>
              <a:rPr lang="zh-CN" altLang="en-US" sz="1400" smtClean="0">
                <a:solidFill>
                  <a:srgbClr val="008000"/>
                </a:solidFill>
              </a:rPr>
              <a:t>借助变量</a:t>
            </a:r>
            <a:r>
              <a:rPr lang="en-US" altLang="zh-CN" sz="1400" smtClean="0">
                <a:solidFill>
                  <a:srgbClr val="008000"/>
                </a:solidFill>
              </a:rPr>
              <a:t>t</a:t>
            </a:r>
            <a:r>
              <a:rPr lang="zh-CN" altLang="en-US" sz="1400" smtClean="0">
                <a:solidFill>
                  <a:srgbClr val="008000"/>
                </a:solidFill>
              </a:rPr>
              <a:t>，实现变量</a:t>
            </a:r>
            <a:r>
              <a:rPr lang="en-US" altLang="zh-CN" sz="1400" smtClean="0">
                <a:solidFill>
                  <a:srgbClr val="008000"/>
                </a:solidFill>
              </a:rPr>
              <a:t>b</a:t>
            </a:r>
            <a:r>
              <a:rPr lang="zh-CN" altLang="en-US" sz="1400" smtClean="0">
                <a:solidFill>
                  <a:srgbClr val="008000"/>
                </a:solidFill>
              </a:rPr>
              <a:t>和变量</a:t>
            </a:r>
            <a:r>
              <a:rPr lang="en-US" altLang="zh-CN" sz="1400" smtClean="0">
                <a:solidFill>
                  <a:srgbClr val="008000"/>
                </a:solidFill>
              </a:rPr>
              <a:t>c</a:t>
            </a:r>
            <a:r>
              <a:rPr lang="zh-CN" altLang="en-US" sz="1400" smtClean="0">
                <a:solidFill>
                  <a:srgbClr val="008000"/>
                </a:solidFill>
              </a:rPr>
              <a:t>互换值</a:t>
            </a:r>
          </a:p>
          <a:p>
            <a:pPr defTabSz="363538"/>
            <a:r>
              <a:rPr lang="zh-CN" altLang="en-US" sz="1400"/>
              <a:t>		</a:t>
            </a:r>
            <a:r>
              <a:rPr lang="en-US" altLang="zh-CN" sz="1400"/>
              <a:t>b=c;</a:t>
            </a:r>
          </a:p>
          <a:p>
            <a:pPr defTabSz="363538"/>
            <a:r>
              <a:rPr lang="en-US" altLang="zh-CN" sz="1400"/>
              <a:t>		c=t;</a:t>
            </a:r>
          </a:p>
          <a:p>
            <a:pPr defTabSz="363538"/>
            <a:r>
              <a:rPr lang="en-US" altLang="zh-CN" sz="1400"/>
              <a:t>	</a:t>
            </a:r>
            <a:r>
              <a:rPr lang="en-US" altLang="zh-CN" sz="1400" smtClean="0"/>
              <a:t>}			</a:t>
            </a:r>
            <a:r>
              <a:rPr lang="en-US" altLang="zh-CN" sz="1400">
                <a:solidFill>
                  <a:srgbClr val="008000"/>
                </a:solidFill>
              </a:rPr>
              <a:t>//</a:t>
            </a:r>
            <a:r>
              <a:rPr lang="zh-CN" altLang="en-US" sz="1400">
                <a:solidFill>
                  <a:srgbClr val="008000"/>
                </a:solidFill>
              </a:rPr>
              <a:t>互换后，</a:t>
            </a:r>
            <a:r>
              <a:rPr lang="en-US" altLang="zh-CN" sz="1400">
                <a:solidFill>
                  <a:srgbClr val="008000"/>
                </a:solidFill>
              </a:rPr>
              <a:t>b</a:t>
            </a:r>
            <a:r>
              <a:rPr lang="zh-CN" altLang="en-US" sz="1400">
                <a:solidFill>
                  <a:srgbClr val="008000"/>
                </a:solidFill>
              </a:rPr>
              <a:t>小于或等于</a:t>
            </a:r>
            <a:r>
              <a:rPr lang="en-US" altLang="zh-CN" sz="1400">
                <a:solidFill>
                  <a:srgbClr val="008000"/>
                </a:solidFill>
              </a:rPr>
              <a:t>c                       </a:t>
            </a:r>
          </a:p>
          <a:p>
            <a:pPr defTabSz="363538"/>
            <a:r>
              <a:rPr lang="en-US" altLang="zh-CN" sz="1400"/>
              <a:t>	printf("%5.2f,%5.2f,%5.2f\n",a,b,c); </a:t>
            </a:r>
            <a:r>
              <a:rPr lang="en-US" altLang="zh-CN" sz="1400" smtClean="0"/>
              <a:t>		</a:t>
            </a:r>
            <a:r>
              <a:rPr lang="en-US" altLang="zh-CN" sz="1400">
                <a:solidFill>
                  <a:srgbClr val="008000"/>
                </a:solidFill>
              </a:rPr>
              <a:t>//</a:t>
            </a:r>
            <a:r>
              <a:rPr lang="zh-CN" altLang="en-US" sz="1400">
                <a:solidFill>
                  <a:srgbClr val="008000"/>
                </a:solidFill>
              </a:rPr>
              <a:t>顺序输出</a:t>
            </a:r>
            <a:r>
              <a:rPr lang="en-US" altLang="zh-CN" sz="1400">
                <a:solidFill>
                  <a:srgbClr val="008000"/>
                </a:solidFill>
              </a:rPr>
              <a:t>a,b,c</a:t>
            </a:r>
            <a:r>
              <a:rPr lang="zh-CN" altLang="en-US" sz="1400">
                <a:solidFill>
                  <a:srgbClr val="008000"/>
                </a:solidFill>
              </a:rPr>
              <a:t>的值</a:t>
            </a:r>
          </a:p>
          <a:p>
            <a:pPr defTabSz="363538"/>
            <a:r>
              <a:rPr lang="zh-CN" altLang="en-US" sz="1400"/>
              <a:t>	</a:t>
            </a:r>
            <a:r>
              <a:rPr lang="en-US" altLang="zh-CN" sz="1400"/>
              <a:t>return 0;</a:t>
            </a:r>
          </a:p>
          <a:p>
            <a:pPr defTabSz="363538"/>
            <a:r>
              <a:rPr lang="en-US" altLang="zh-CN" sz="1400"/>
              <a:t>}</a:t>
            </a:r>
            <a:endParaRPr lang="en-US" altLang="zh-CN" sz="1400" smtClean="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a:solidFill>
                    <a:schemeClr val="bg1"/>
                  </a:solidFill>
                </a:rPr>
                <a:t>在经过第</a:t>
              </a:r>
              <a:r>
                <a:rPr lang="en-US" altLang="zh-CN" sz="1400">
                  <a:solidFill>
                    <a:schemeClr val="bg1"/>
                  </a:solidFill>
                </a:rPr>
                <a:t>1</a:t>
              </a:r>
              <a:r>
                <a:rPr lang="zh-CN" altLang="en-US" sz="1400">
                  <a:solidFill>
                    <a:schemeClr val="bg1"/>
                  </a:solidFill>
                </a:rPr>
                <a:t>次互换值后，</a:t>
              </a:r>
              <a:r>
                <a:rPr lang="en-US" altLang="zh-CN" sz="1400">
                  <a:solidFill>
                    <a:schemeClr val="bg1"/>
                  </a:solidFill>
                </a:rPr>
                <a:t>a≤b</a:t>
              </a:r>
              <a:r>
                <a:rPr lang="zh-CN" altLang="en-US" sz="1400">
                  <a:solidFill>
                    <a:schemeClr val="bg1"/>
                  </a:solidFill>
                </a:rPr>
                <a:t>，经过第</a:t>
              </a:r>
              <a:r>
                <a:rPr lang="en-US" altLang="zh-CN" sz="1400">
                  <a:solidFill>
                    <a:schemeClr val="bg1"/>
                  </a:solidFill>
                </a:rPr>
                <a:t>2</a:t>
              </a:r>
              <a:r>
                <a:rPr lang="zh-CN" altLang="en-US" sz="1400">
                  <a:solidFill>
                    <a:schemeClr val="bg1"/>
                  </a:solidFill>
                </a:rPr>
                <a:t>次互换值后</a:t>
              </a:r>
              <a:r>
                <a:rPr lang="en-US" altLang="zh-CN" sz="1400">
                  <a:solidFill>
                    <a:schemeClr val="bg1"/>
                  </a:solidFill>
                </a:rPr>
                <a:t>a≤c</a:t>
              </a:r>
              <a:r>
                <a:rPr lang="zh-CN" altLang="en-US" sz="1400">
                  <a:solidFill>
                    <a:schemeClr val="bg1"/>
                  </a:solidFill>
                </a:rPr>
                <a:t>，这样</a:t>
              </a:r>
              <a:r>
                <a:rPr lang="en-US" altLang="zh-CN" sz="1400">
                  <a:solidFill>
                    <a:schemeClr val="bg1"/>
                  </a:solidFill>
                </a:rPr>
                <a:t>a</a:t>
              </a:r>
              <a:r>
                <a:rPr lang="zh-CN" altLang="en-US" sz="1400">
                  <a:solidFill>
                    <a:schemeClr val="bg1"/>
                  </a:solidFill>
                </a:rPr>
                <a:t>已是三者中最小的</a:t>
              </a:r>
              <a:r>
                <a:rPr lang="en-US" altLang="zh-CN" sz="1400">
                  <a:solidFill>
                    <a:schemeClr val="bg1"/>
                  </a:solidFill>
                </a:rPr>
                <a:t>(</a:t>
              </a:r>
              <a:r>
                <a:rPr lang="zh-CN" altLang="en-US" sz="1400">
                  <a:solidFill>
                    <a:schemeClr val="bg1"/>
                  </a:solidFill>
                </a:rPr>
                <a:t>或最小者之一</a:t>
              </a:r>
              <a:r>
                <a:rPr lang="en-US" altLang="zh-CN" sz="1400">
                  <a:solidFill>
                    <a:schemeClr val="bg1"/>
                  </a:solidFill>
                </a:rPr>
                <a:t>)</a:t>
              </a:r>
              <a:r>
                <a:rPr lang="zh-CN" altLang="en-US" sz="1400">
                  <a:solidFill>
                    <a:schemeClr val="bg1"/>
                  </a:solidFill>
                </a:rPr>
                <a:t>，但是</a:t>
              </a:r>
              <a:r>
                <a:rPr lang="en-US" altLang="zh-CN" sz="1400">
                  <a:solidFill>
                    <a:schemeClr val="bg1"/>
                  </a:solidFill>
                </a:rPr>
                <a:t>b</a:t>
              </a:r>
              <a:r>
                <a:rPr lang="zh-CN" altLang="en-US" sz="1400">
                  <a:solidFill>
                    <a:schemeClr val="bg1"/>
                  </a:solidFill>
                </a:rPr>
                <a:t>和</a:t>
              </a:r>
              <a:r>
                <a:rPr lang="en-US" altLang="zh-CN" sz="1400">
                  <a:solidFill>
                    <a:schemeClr val="bg1"/>
                  </a:solidFill>
                </a:rPr>
                <a:t>c</a:t>
              </a:r>
              <a:r>
                <a:rPr lang="zh-CN" altLang="en-US" sz="1400">
                  <a:solidFill>
                    <a:schemeClr val="bg1"/>
                  </a:solidFill>
                </a:rPr>
                <a:t>谁大还未解决，还需要进行比较和互换。经过第</a:t>
              </a:r>
              <a:r>
                <a:rPr lang="en-US" altLang="zh-CN" sz="1400">
                  <a:solidFill>
                    <a:schemeClr val="bg1"/>
                  </a:solidFill>
                </a:rPr>
                <a:t>3</a:t>
              </a:r>
              <a:r>
                <a:rPr lang="zh-CN" altLang="en-US" sz="1400">
                  <a:solidFill>
                    <a:schemeClr val="bg1"/>
                  </a:solidFill>
                </a:rPr>
                <a:t>次互换值后，</a:t>
              </a:r>
              <a:r>
                <a:rPr lang="en-US" altLang="zh-CN" sz="1400">
                  <a:solidFill>
                    <a:schemeClr val="bg1"/>
                  </a:solidFill>
                </a:rPr>
                <a:t>a≤b≤c</a:t>
              </a:r>
              <a:r>
                <a:rPr lang="zh-CN" altLang="en-US" sz="1400">
                  <a:solidFill>
                    <a:schemeClr val="bg1"/>
                  </a:solidFill>
                </a:rPr>
                <a:t>。</a:t>
              </a:r>
              <a:endParaRPr lang="en-US" altLang="zh-CN" sz="1400" smtClean="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b</a:t>
              </a:r>
              <a:r>
                <a:rPr lang="zh-CN" altLang="en-US" sz="1400">
                  <a:solidFill>
                    <a:srgbClr val="454545"/>
                  </a:solidFill>
                </a:rPr>
                <a:t>中的小者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S2</a:t>
              </a:r>
              <a:r>
                <a:rPr lang="en-US" altLang="zh-CN" sz="1400">
                  <a:solidFill>
                    <a:srgbClr val="454545"/>
                  </a:solidFill>
                </a:rPr>
                <a:t>: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smtClean="0">
                  <a:solidFill>
                    <a:srgbClr val="454545"/>
                  </a:solidFill>
                </a:rPr>
                <a:t>a</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S3</a:t>
              </a:r>
              <a:r>
                <a:rPr lang="en-US" altLang="zh-CN" sz="1400">
                  <a:solidFill>
                    <a:srgbClr val="454545"/>
                  </a:solidFill>
                </a:rPr>
                <a:t>: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smtClean="0">
                  <a:solidFill>
                    <a:srgbClr val="454545"/>
                  </a:solidFill>
                </a:rPr>
                <a:t>对换</a:t>
              </a:r>
              <a:endParaRPr lang="en-US" altLang="zh-CN" sz="1400" smtClean="0">
                <a:solidFill>
                  <a:srgbClr val="454545"/>
                </a:solidFill>
              </a:endParaRPr>
            </a:p>
            <a:p>
              <a:pPr algn="just">
                <a:defRPr/>
              </a:pPr>
              <a:r>
                <a:rPr lang="en-US" altLang="zh-CN" sz="1400" smtClean="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smtClean="0">
                  <a:solidFill>
                    <a:srgbClr val="454545"/>
                  </a:solidFill>
                </a:rPr>
                <a:t>b</a:t>
              </a:r>
              <a:r>
                <a:rPr lang="zh-CN" altLang="en-US" sz="1400" smtClean="0">
                  <a:solidFill>
                    <a:srgbClr val="454545"/>
                  </a:solidFill>
                </a:rPr>
                <a:t>、</a:t>
              </a:r>
              <a:r>
                <a:rPr lang="en-US" altLang="zh-CN" sz="1400" smtClean="0">
                  <a:solidFill>
                    <a:srgbClr val="454545"/>
                  </a:solidFill>
                </a:rPr>
                <a:t>c</a:t>
              </a:r>
              <a:r>
                <a:rPr lang="zh-CN" altLang="en-US" sz="1400">
                  <a:solidFill>
                    <a:srgbClr val="454545"/>
                  </a:solidFill>
                </a:rPr>
                <a:t>中的小者，也是三者中次小者</a:t>
              </a:r>
              <a:r>
                <a:rPr lang="en-US" altLang="zh-CN" sz="1400" smtClean="0">
                  <a:solidFill>
                    <a:srgbClr val="454545"/>
                  </a:solidFill>
                </a:rPr>
                <a:t>)</a:t>
              </a:r>
            </a:p>
            <a:p>
              <a:pPr algn="just">
                <a:defRPr/>
              </a:pPr>
              <a:endParaRPr lang="en-US" altLang="zh-CN" sz="1400">
                <a:solidFill>
                  <a:srgbClr val="454545"/>
                </a:solidFill>
              </a:endParaRPr>
            </a:p>
            <a:p>
              <a:pPr algn="just">
                <a:defRPr/>
              </a:pPr>
              <a:r>
                <a:rPr lang="en-US" altLang="zh-CN" sz="1400" smtClean="0">
                  <a:solidFill>
                    <a:srgbClr val="454545"/>
                  </a:solidFill>
                </a:rPr>
                <a:t>S4</a:t>
              </a:r>
              <a:r>
                <a:rPr lang="en-US" altLang="zh-CN" sz="1400">
                  <a:solidFill>
                    <a:srgbClr val="454545"/>
                  </a:solidFill>
                </a:rPr>
                <a:t>: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smtClean="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pic>
        <p:nvPicPr>
          <p:cNvPr id="4" name="图片 3"/>
          <p:cNvPicPr>
            <a:picLocks noChangeAspect="1"/>
          </p:cNvPicPr>
          <p:nvPr/>
        </p:nvPicPr>
        <p:blipFill>
          <a:blip r:embed="rId8"/>
          <a:stretch>
            <a:fillRect/>
          </a:stretch>
        </p:blipFill>
        <p:spPr>
          <a:xfrm>
            <a:off x="6704278" y="5562428"/>
            <a:ext cx="3476625" cy="971550"/>
          </a:xfrm>
          <a:prstGeom prst="rect">
            <a:avLst/>
          </a:prstGeom>
        </p:spPr>
      </p:pic>
    </p:spTree>
    <p:extLst>
      <p:ext uri="{BB962C8B-B14F-4D97-AF65-F5344CB8AC3E}">
        <p14:creationId xmlns:p14="http://schemas.microsoft.com/office/powerpoint/2010/main" val="2099911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if</a:t>
            </a:r>
            <a:r>
              <a:rPr lang="zh-CN" altLang="en-US" smtClean="0"/>
              <a:t>语句的一般形式</a:t>
            </a:r>
            <a:endParaRPr lang="zh-CN" altLang="en-US"/>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a:latin typeface="+mn-ea"/>
              </a:rPr>
              <a:t>if (</a:t>
            </a:r>
            <a:r>
              <a:rPr lang="zh-CN" altLang="en-US" sz="2000" b="1">
                <a:latin typeface="+mn-ea"/>
              </a:rPr>
              <a:t>表达式</a:t>
            </a:r>
            <a:r>
              <a:rPr lang="en-US" altLang="zh-CN" sz="2000" b="1">
                <a:latin typeface="+mn-ea"/>
              </a:rPr>
              <a:t>) </a:t>
            </a:r>
            <a:r>
              <a:rPr lang="zh-CN" altLang="en-US" sz="2000" b="1">
                <a:latin typeface="+mn-ea"/>
              </a:rPr>
              <a:t>语句</a:t>
            </a:r>
            <a:r>
              <a:rPr lang="en-US" altLang="zh-CN" sz="2000" b="1">
                <a:latin typeface="+mn-ea"/>
              </a:rPr>
              <a:t>1</a:t>
            </a:r>
          </a:p>
          <a:p>
            <a:pPr>
              <a:lnSpc>
                <a:spcPct val="120000"/>
              </a:lnSpc>
            </a:pPr>
            <a:r>
              <a:rPr lang="en-US" altLang="zh-CN" sz="2000" b="1" smtClean="0">
                <a:latin typeface="+mn-ea"/>
              </a:rPr>
              <a:t>[ </a:t>
            </a:r>
            <a:r>
              <a:rPr lang="en-US" altLang="zh-CN" sz="2000" b="1">
                <a:latin typeface="+mn-ea"/>
              </a:rPr>
              <a:t>else  </a:t>
            </a:r>
            <a:r>
              <a:rPr lang="zh-CN" altLang="en-US" sz="2000" b="1">
                <a:latin typeface="+mn-ea"/>
              </a:rPr>
              <a:t>语句</a:t>
            </a:r>
            <a:r>
              <a:rPr lang="en-US" altLang="zh-CN" sz="2000" b="1">
                <a:latin typeface="+mn-ea"/>
              </a:rPr>
              <a:t>2 ]</a:t>
            </a:r>
            <a:endParaRPr lang="zh-CN" altLang="en-US" sz="2000" b="1">
              <a:latin typeface="+mn-ea"/>
            </a:endParaRPr>
          </a:p>
        </p:txBody>
      </p:sp>
      <p:sp>
        <p:nvSpPr>
          <p:cNvPr id="20" name="MH_Desc_1"/>
          <p:cNvSpPr/>
          <p:nvPr>
            <p:custDataLst>
              <p:tags r:id="rId1"/>
            </p:custDataLst>
          </p:nvPr>
        </p:nvSpPr>
        <p:spPr>
          <a:xfrm>
            <a:off x="1010479" y="2349833"/>
            <a:ext cx="3183834"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“表达式”可以是关系表达式、逻辑表达式，甚至是数值</a:t>
            </a:r>
            <a:r>
              <a:rPr lang="zh-CN" altLang="en-US" smtClean="0">
                <a:solidFill>
                  <a:schemeClr val="tx1"/>
                </a:solidFill>
              </a:rPr>
              <a:t>表达式</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方括号内的部分</a:t>
            </a:r>
            <a:r>
              <a:rPr lang="en-US" altLang="zh-CN">
                <a:solidFill>
                  <a:schemeClr val="tx1"/>
                </a:solidFill>
              </a:rPr>
              <a:t>(</a:t>
            </a:r>
            <a:r>
              <a:rPr lang="zh-CN" altLang="en-US">
                <a:solidFill>
                  <a:schemeClr val="tx1"/>
                </a:solidFill>
              </a:rPr>
              <a:t>即</a:t>
            </a:r>
            <a:r>
              <a:rPr lang="en-US" altLang="zh-CN">
                <a:solidFill>
                  <a:schemeClr val="tx1"/>
                </a:solidFill>
              </a:rPr>
              <a:t>else</a:t>
            </a:r>
            <a:r>
              <a:rPr lang="zh-CN" altLang="en-US">
                <a:solidFill>
                  <a:schemeClr val="tx1"/>
                </a:solidFill>
              </a:rPr>
              <a:t>子句</a:t>
            </a:r>
            <a:r>
              <a:rPr lang="en-US" altLang="zh-CN">
                <a:solidFill>
                  <a:schemeClr val="tx1"/>
                </a:solidFill>
              </a:rPr>
              <a:t>)</a:t>
            </a:r>
            <a:r>
              <a:rPr lang="zh-CN" altLang="en-US">
                <a:solidFill>
                  <a:schemeClr val="tx1"/>
                </a:solidFill>
              </a:rPr>
              <a:t>为可选的，既可以有，也可以</a:t>
            </a:r>
            <a:r>
              <a:rPr lang="zh-CN" altLang="en-US" smtClean="0">
                <a:solidFill>
                  <a:schemeClr val="tx1"/>
                </a:solidFill>
              </a:rPr>
              <a:t>没有</a:t>
            </a:r>
            <a:endParaRPr lang="en-US" altLang="zh-CN" smtClean="0">
              <a:solidFill>
                <a:schemeClr val="tx1"/>
              </a:solidFill>
            </a:endParaRPr>
          </a:p>
          <a:p>
            <a:pPr algn="just">
              <a:lnSpc>
                <a:spcPct val="120000"/>
              </a:lnSpc>
              <a:spcBef>
                <a:spcPts val="600"/>
              </a:spcBef>
              <a:spcAft>
                <a:spcPts val="600"/>
              </a:spcAft>
              <a:defRPr/>
            </a:pPr>
            <a:r>
              <a:rPr lang="zh-CN" altLang="en-US">
                <a:solidFill>
                  <a:schemeClr val="tx1"/>
                </a:solidFill>
              </a:rPr>
              <a:t>语句</a:t>
            </a:r>
            <a:r>
              <a:rPr lang="en-US" altLang="zh-CN">
                <a:solidFill>
                  <a:schemeClr val="tx1"/>
                </a:solidFill>
              </a:rPr>
              <a:t>1</a:t>
            </a:r>
            <a:r>
              <a:rPr lang="zh-CN" altLang="en-US">
                <a:solidFill>
                  <a:schemeClr val="tx1"/>
                </a:solidFill>
              </a:rPr>
              <a:t>和语句</a:t>
            </a:r>
            <a:r>
              <a:rPr lang="en-US" altLang="zh-CN">
                <a:solidFill>
                  <a:schemeClr val="tx1"/>
                </a:solidFill>
              </a:rPr>
              <a:t>2</a:t>
            </a:r>
            <a:r>
              <a:rPr lang="zh-CN" altLang="en-US">
                <a:solidFill>
                  <a:schemeClr val="tx1"/>
                </a:solidFill>
              </a:rPr>
              <a:t>可以是一个简单的语句，也可以是一个复合语句，还可以是另一个</a:t>
            </a:r>
            <a:r>
              <a:rPr lang="en-US" altLang="zh-CN">
                <a:solidFill>
                  <a:schemeClr val="tx1"/>
                </a:solidFill>
              </a:rPr>
              <a:t>if</a:t>
            </a:r>
            <a:r>
              <a:rPr lang="zh-CN" altLang="en-US">
                <a:solidFill>
                  <a:schemeClr val="tx1"/>
                </a:solidFill>
              </a:rPr>
              <a:t>语句</a:t>
            </a:r>
            <a:endParaRPr lang="en-US" altLang="zh-CN">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1	</a:t>
              </a:r>
              <a:r>
                <a:rPr lang="zh-CN" altLang="en-US" sz="1600" smtClean="0">
                  <a:solidFill>
                    <a:schemeClr val="tx1">
                      <a:lumMod val="50000"/>
                      <a:lumOff val="50000"/>
                    </a:schemeClr>
                  </a:solidFill>
                  <a:latin typeface="微软雅黑" pitchFamily="34" charset="-122"/>
                  <a:ea typeface="微软雅黑" pitchFamily="34" charset="-122"/>
                </a:rPr>
                <a:t>没有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2	</a:t>
              </a:r>
              <a:r>
                <a:rPr lang="zh-CN" altLang="en-US" sz="1600" smtClean="0">
                  <a:solidFill>
                    <a:schemeClr val="tx1">
                      <a:lumMod val="50000"/>
                      <a:lumOff val="50000"/>
                    </a:schemeClr>
                  </a:solidFill>
                  <a:latin typeface="微软雅黑" pitchFamily="34" charset="-122"/>
                  <a:ea typeface="微软雅黑" pitchFamily="34" charset="-122"/>
                </a:rPr>
                <a:t>有</a:t>
              </a:r>
              <a:r>
                <a:rPr lang="en-US" altLang="zh-CN" sz="1600" smtClean="0">
                  <a:solidFill>
                    <a:schemeClr val="tx1">
                      <a:lumMod val="50000"/>
                      <a:lumOff val="50000"/>
                    </a:schemeClr>
                  </a:solidFill>
                  <a:latin typeface="微软雅黑" pitchFamily="34" charset="-122"/>
                  <a:ea typeface="微软雅黑" pitchFamily="34" charset="-122"/>
                </a:rPr>
                <a:t>else</a:t>
              </a:r>
              <a:r>
                <a:rPr lang="zh-CN" altLang="en-US" sz="1600" smtClean="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xmlns:a14="http://schemas.microsoft.com/office/drawing/2010/main">
          <mc:Choice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1)		</a:t>
                  </a:r>
                  <a:r>
                    <a:rPr lang="zh-CN" altLang="en-US">
                      <a:solidFill>
                        <a:schemeClr val="tx1">
                          <a:lumMod val="65000"/>
                          <a:lumOff val="35000"/>
                        </a:schemeClr>
                      </a:solidFill>
                    </a:rPr>
                    <a:t>语句</a:t>
                  </a:r>
                  <a:r>
                    <a:rPr lang="en-US" altLang="zh-CN">
                      <a:solidFill>
                        <a:schemeClr val="tx1">
                          <a:lumMod val="65000"/>
                          <a:lumOff val="35000"/>
                        </a:schemeClr>
                      </a:solidFill>
                    </a:rPr>
                    <a:t>1</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2) 	</a:t>
                  </a:r>
                  <a:r>
                    <a:rPr lang="zh-CN" altLang="en-US">
                      <a:solidFill>
                        <a:schemeClr val="tx1">
                          <a:lumMod val="65000"/>
                          <a:lumOff val="35000"/>
                        </a:schemeClr>
                      </a:solidFill>
                    </a:rPr>
                    <a:t>语句</a:t>
                  </a:r>
                  <a:r>
                    <a:rPr lang="en-US" altLang="zh-CN">
                      <a:solidFill>
                        <a:schemeClr val="tx1">
                          <a:lumMod val="65000"/>
                          <a:lumOff val="35000"/>
                        </a:schemeClr>
                      </a:solidFill>
                    </a:rPr>
                    <a:t>2</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3) 	</a:t>
                  </a:r>
                  <a:r>
                    <a:rPr lang="zh-CN" altLang="en-US">
                      <a:solidFill>
                        <a:schemeClr val="tx1">
                          <a:lumMod val="65000"/>
                          <a:lumOff val="35000"/>
                        </a:schemeClr>
                      </a:solidFill>
                    </a:rPr>
                    <a:t>语句</a:t>
                  </a:r>
                  <a:r>
                    <a:rPr lang="en-US" altLang="zh-CN">
                      <a:solidFill>
                        <a:schemeClr val="tx1">
                          <a:lumMod val="65000"/>
                          <a:lumOff val="35000"/>
                        </a:schemeClr>
                      </a:solidFill>
                    </a:rPr>
                    <a:t>3</a:t>
                  </a:r>
                </a:p>
                <a:p>
                  <a:pPr algn="just" defTabSz="625475">
                    <a:lnSpc>
                      <a:spcPct val="120000"/>
                    </a:lnSpc>
                  </a:pPr>
                  <a:r>
                    <a:rPr lang="en-US" altLang="zh-CN">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m) 	</a:t>
                  </a:r>
                  <a:r>
                    <a:rPr lang="zh-CN" altLang="en-US">
                      <a:solidFill>
                        <a:schemeClr val="tx1">
                          <a:lumMod val="65000"/>
                          <a:lumOff val="35000"/>
                        </a:schemeClr>
                      </a:solidFill>
                    </a:rPr>
                    <a:t>语句</a:t>
                  </a:r>
                  <a:r>
                    <a:rPr lang="en-US" altLang="zh-CN">
                      <a:solidFill>
                        <a:schemeClr val="tx1">
                          <a:lumMod val="65000"/>
                          <a:lumOff val="35000"/>
                        </a:schemeClr>
                      </a:solidFill>
                    </a:rPr>
                    <a:t>m</a:t>
                  </a:r>
                </a:p>
                <a:p>
                  <a:pPr algn="just" defTabSz="625475">
                    <a:lnSpc>
                      <a:spcPct val="120000"/>
                    </a:lnSpc>
                  </a:pPr>
                  <a:r>
                    <a:rPr lang="en-US" altLang="zh-CN">
                      <a:solidFill>
                        <a:schemeClr val="tx1">
                          <a:lumMod val="65000"/>
                          <a:lumOff val="35000"/>
                        </a:schemeClr>
                      </a:solidFill>
                    </a:rPr>
                    <a:t>else			</a:t>
                  </a:r>
                  <a:r>
                    <a:rPr lang="zh-CN" altLang="en-US">
                      <a:solidFill>
                        <a:schemeClr val="tx1">
                          <a:lumMod val="65000"/>
                          <a:lumOff val="35000"/>
                        </a:schemeClr>
                      </a:solidFill>
                    </a:rPr>
                    <a:t>语句</a:t>
                  </a:r>
                  <a:r>
                    <a:rPr lang="en-US" altLang="zh-CN">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smtClean="0">
                  <a:solidFill>
                    <a:schemeClr val="tx1">
                      <a:lumMod val="50000"/>
                      <a:lumOff val="50000"/>
                    </a:schemeClr>
                  </a:solidFill>
                  <a:latin typeface="微软雅黑" pitchFamily="34" charset="-122"/>
                  <a:ea typeface="微软雅黑" pitchFamily="34" charset="-122"/>
                </a:rPr>
                <a:t>形式</a:t>
              </a:r>
              <a:r>
                <a:rPr lang="en-US" altLang="zh-CN" smtClean="0">
                  <a:solidFill>
                    <a:schemeClr val="tx1">
                      <a:lumMod val="50000"/>
                      <a:lumOff val="50000"/>
                    </a:schemeClr>
                  </a:solidFill>
                  <a:latin typeface="微软雅黑" pitchFamily="34" charset="-122"/>
                  <a:ea typeface="微软雅黑" pitchFamily="34" charset="-122"/>
                </a:rPr>
                <a:t>3	</a:t>
              </a:r>
              <a:r>
                <a:rPr lang="zh-CN" altLang="en-US" sz="1600" smtClean="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41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a:t>
            </a:r>
            <a:r>
              <a:rPr lang="zh-CN" altLang="en-US" sz="2400" b="1">
                <a:solidFill>
                  <a:schemeClr val="tx1">
                    <a:lumMod val="65000"/>
                    <a:lumOff val="35000"/>
                  </a:schemeClr>
                </a:solidFill>
                <a:latin typeface="+mn-ea"/>
                <a:ea typeface="+mn-ea"/>
              </a:rPr>
              <a:t>关系运算符</a:t>
            </a:r>
            <a:r>
              <a:rPr lang="zh-CN" altLang="en-US" sz="2400">
                <a:solidFill>
                  <a:schemeClr val="tx1">
                    <a:lumMod val="65000"/>
                    <a:lumOff val="35000"/>
                  </a:schemeClr>
                </a:solidFill>
                <a:latin typeface="+mn-ea"/>
                <a:ea typeface="+mn-ea"/>
              </a:rPr>
              <a:t>。所谓“关系运算”就是“比较运算”，将两个数值进行比较，判断其比较的结果是否符合给定的条件。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728066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关系运算符及其优先次序</a:t>
            </a:r>
            <a:endParaRPr lang="zh-CN" altLang="en-US"/>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smtClean="0">
                <a:solidFill>
                  <a:schemeClr val="accent1">
                    <a:lumMod val="75000"/>
                  </a:schemeClr>
                </a:solidFill>
              </a:rPr>
              <a:t>＜</a:t>
            </a:r>
            <a:r>
              <a:rPr lang="en-US" altLang="zh-CN" sz="1400" smtClean="0">
                <a:solidFill>
                  <a:schemeClr val="accent1">
                    <a:lumMod val="75000"/>
                  </a:schemeClr>
                </a:solidFill>
              </a:rPr>
              <a:t>	</a:t>
            </a:r>
            <a:r>
              <a:rPr lang="zh-CN" altLang="en-US" sz="1400" smtClean="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smtClean="0">
                <a:solidFill>
                  <a:srgbClr val="F9F9F9"/>
                </a:solidFill>
              </a:rPr>
              <a:t>关系</a:t>
            </a:r>
            <a:endParaRPr lang="en-US" altLang="zh-CN" sz="2400" b="1" smtClean="0">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&lt;=	</a:t>
            </a:r>
            <a:r>
              <a:rPr lang="zh-CN" altLang="en-US" sz="1400" smtClean="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&gt;=	</a:t>
            </a:r>
            <a:r>
              <a:rPr lang="zh-CN" altLang="en-US" sz="1400" smtClean="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smtClean="0">
                <a:solidFill>
                  <a:schemeClr val="accent1">
                    <a:lumMod val="75000"/>
                  </a:schemeClr>
                </a:solidFill>
              </a:rPr>
              <a:t>!=	</a:t>
            </a:r>
            <a:r>
              <a:rPr lang="zh-CN" altLang="en-US" sz="1400" smtClean="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前</a:t>
            </a:r>
            <a:r>
              <a:rPr lang="zh-CN" altLang="en-US">
                <a:solidFill>
                  <a:schemeClr val="tx1"/>
                </a:solidFill>
              </a:rPr>
              <a:t>４种关系</a:t>
            </a:r>
            <a:r>
              <a:rPr lang="zh-CN" altLang="en-US" smtClean="0">
                <a:solidFill>
                  <a:schemeClr val="tx1"/>
                </a:solidFill>
              </a:rPr>
              <a:t>运算符的</a:t>
            </a:r>
            <a:r>
              <a:rPr lang="zh-CN" altLang="en-US">
                <a:solidFill>
                  <a:schemeClr val="tx1"/>
                </a:solidFill>
              </a:rPr>
              <a:t>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算术</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smtClean="0">
                <a:solidFill>
                  <a:srgbClr val="F9F9F9"/>
                </a:solidFill>
              </a:rPr>
              <a:t>赋值</a:t>
            </a:r>
            <a:endParaRPr lang="en-US" altLang="zh-CN" sz="2000" b="1" smtClean="0">
              <a:solidFill>
                <a:srgbClr val="F9F9F9"/>
              </a:solidFill>
            </a:endParaRPr>
          </a:p>
          <a:p>
            <a:pPr algn="ctr">
              <a:lnSpc>
                <a:spcPct val="130000"/>
              </a:lnSpc>
              <a:defRPr/>
            </a:pPr>
            <a:r>
              <a:rPr lang="zh-CN" altLang="en-US" sz="2000" b="1" smtClean="0">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smtClean="0">
                <a:latin typeface="微软雅黑" panose="020B0503020204020204" pitchFamily="34" charset="-122"/>
                <a:ea typeface="微软雅黑" panose="020B0503020204020204" pitchFamily="34" charset="-122"/>
              </a:rPr>
              <a:t>高</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smtClean="0">
                <a:latin typeface="微软雅黑" panose="020B0503020204020204" pitchFamily="34" charset="-122"/>
                <a:ea typeface="微软雅黑" panose="020B0503020204020204" pitchFamily="34" charset="-122"/>
              </a:rPr>
              <a:t>优先级</a:t>
            </a: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smtClean="0">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c&gt;a+b </a:t>
            </a:r>
            <a:r>
              <a:rPr lang="zh-CN" altLang="en-US" sz="1400">
                <a:solidFill>
                  <a:srgbClr val="0070C0"/>
                </a:solidFill>
              </a:rPr>
              <a:t>等效于</a:t>
            </a:r>
            <a:r>
              <a:rPr lang="en-US" altLang="zh-CN" sz="1400">
                <a:solidFill>
                  <a:srgbClr val="0070C0"/>
                </a:solidFill>
              </a:rPr>
              <a:t>c&gt;(a+b)(</a:t>
            </a:r>
            <a:r>
              <a:rPr lang="zh-CN" altLang="en-US" sz="1400">
                <a:solidFill>
                  <a:srgbClr val="0070C0"/>
                </a:solidFill>
              </a:rPr>
              <a:t>关系运算符的优先级低于算术运算符</a:t>
            </a:r>
            <a:r>
              <a:rPr lang="en-US" altLang="zh-CN" sz="1400">
                <a:solidFill>
                  <a:srgbClr val="0070C0"/>
                </a:solidFill>
              </a:rPr>
              <a:t>)</a:t>
            </a:r>
          </a:p>
          <a:p>
            <a:pPr defTabSz="363538"/>
            <a:endParaRPr lang="en-US" altLang="zh-CN" sz="1400"/>
          </a:p>
          <a:p>
            <a:pPr defTabSz="363538"/>
            <a:r>
              <a:rPr lang="en-US" altLang="zh-CN" sz="1400"/>
              <a:t>a&gt;b==c</a:t>
            </a:r>
            <a:r>
              <a:rPr lang="zh-CN" altLang="en-US" sz="1400">
                <a:solidFill>
                  <a:srgbClr val="0070C0"/>
                </a:solidFill>
              </a:rPr>
              <a:t>等效于</a:t>
            </a:r>
            <a:r>
              <a:rPr lang="en-US" altLang="zh-CN" sz="1400">
                <a:solidFill>
                  <a:srgbClr val="0070C0"/>
                </a:solidFill>
              </a:rPr>
              <a:t>(a&gt;b)==c(</a:t>
            </a:r>
            <a:r>
              <a:rPr lang="zh-CN" altLang="en-US" sz="1400">
                <a:solidFill>
                  <a:srgbClr val="0070C0"/>
                </a:solidFill>
              </a:rPr>
              <a:t>大于运算符</a:t>
            </a:r>
            <a:r>
              <a:rPr lang="en-US" altLang="zh-CN" sz="1400">
                <a:solidFill>
                  <a:srgbClr val="0070C0"/>
                </a:solidFill>
              </a:rPr>
              <a:t>&gt;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a==b&lt;c</a:t>
            </a:r>
            <a:r>
              <a:rPr lang="zh-CN" altLang="en-US" sz="1400">
                <a:solidFill>
                  <a:srgbClr val="0070C0"/>
                </a:solidFill>
              </a:rPr>
              <a:t>等效于</a:t>
            </a:r>
            <a:r>
              <a:rPr lang="en-US" altLang="zh-CN" sz="1400">
                <a:solidFill>
                  <a:srgbClr val="0070C0"/>
                </a:solidFill>
              </a:rPr>
              <a:t>a==(b&lt;c)(</a:t>
            </a:r>
            <a:r>
              <a:rPr lang="zh-CN" altLang="en-US" sz="1400">
                <a:solidFill>
                  <a:srgbClr val="0070C0"/>
                </a:solidFill>
              </a:rPr>
              <a:t>小于运算符</a:t>
            </a:r>
            <a:r>
              <a:rPr lang="en-US" altLang="zh-CN" sz="1400">
                <a:solidFill>
                  <a:srgbClr val="0070C0"/>
                </a:solidFill>
              </a:rPr>
              <a:t>&lt;</a:t>
            </a:r>
            <a:r>
              <a:rPr lang="zh-CN" altLang="en-US" sz="1400">
                <a:solidFill>
                  <a:srgbClr val="0070C0"/>
                </a:solidFill>
              </a:rPr>
              <a:t>的优先级高于相等运算符</a:t>
            </a:r>
            <a:r>
              <a:rPr lang="en-US" altLang="zh-CN" sz="1400">
                <a:solidFill>
                  <a:srgbClr val="0070C0"/>
                </a:solidFill>
              </a:rPr>
              <a:t>==)</a:t>
            </a:r>
          </a:p>
          <a:p>
            <a:pPr defTabSz="363538"/>
            <a:endParaRPr lang="en-US" altLang="zh-CN" sz="1400"/>
          </a:p>
          <a:p>
            <a:pPr defTabSz="363538"/>
            <a:r>
              <a:rPr lang="en-US" altLang="zh-CN" sz="1400"/>
              <a:t>a=b&gt;c</a:t>
            </a:r>
            <a:r>
              <a:rPr lang="zh-CN" altLang="en-US" sz="1400">
                <a:solidFill>
                  <a:srgbClr val="0070C0"/>
                </a:solidFill>
              </a:rPr>
              <a:t>等效于</a:t>
            </a:r>
            <a:r>
              <a:rPr lang="en-US" altLang="zh-CN" sz="1400">
                <a:solidFill>
                  <a:srgbClr val="0070C0"/>
                </a:solidFill>
              </a:rPr>
              <a:t>a=(b&gt;c)(</a:t>
            </a:r>
            <a:r>
              <a:rPr lang="zh-CN" altLang="en-US" sz="1400">
                <a:solidFill>
                  <a:srgbClr val="0070C0"/>
                </a:solidFill>
              </a:rPr>
              <a:t>关系运算符的优先级高于赋值运算符</a:t>
            </a:r>
            <a:r>
              <a:rPr lang="en-US" altLang="zh-CN" sz="1400">
                <a:solidFill>
                  <a:srgbClr val="0070C0"/>
                </a:solidFill>
              </a:rPr>
              <a:t>)</a:t>
            </a:r>
          </a:p>
        </p:txBody>
      </p:sp>
    </p:spTree>
    <p:extLst>
      <p:ext uri="{BB962C8B-B14F-4D97-AF65-F5344CB8AC3E}">
        <p14:creationId xmlns:p14="http://schemas.microsoft.com/office/powerpoint/2010/main" val="38337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69164" y="365125"/>
            <a:ext cx="9584635" cy="1325563"/>
          </a:xfrm>
        </p:spPr>
        <p:txBody>
          <a:bodyPr/>
          <a:lstStyle/>
          <a:p>
            <a:r>
              <a:rPr lang="zh-CN" altLang="en-US" smtClean="0"/>
              <a:t>关系表达式</a:t>
            </a:r>
            <a:endParaRPr lang="zh-CN" altLang="en-US"/>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关系</a:t>
            </a:r>
            <a:r>
              <a:rPr lang="zh-CN" altLang="en-US">
                <a:solidFill>
                  <a:schemeClr val="tx1"/>
                </a:solidFill>
              </a:rPr>
              <a:t>表达式的值是一个逻辑值，即“真”或“假”</a:t>
            </a:r>
            <a:r>
              <a:rPr lang="zh-CN" altLang="en-US" smtClean="0">
                <a:solidFill>
                  <a:schemeClr val="tx1"/>
                </a:solidFill>
              </a:rPr>
              <a:t>。</a:t>
            </a:r>
            <a:endParaRPr lang="en-US" altLang="zh-CN" smtClean="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smtClean="0">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r>
              <a:rPr lang="zh-CN" altLang="en-US" smtClean="0">
                <a:solidFill>
                  <a:schemeClr val="tx1"/>
                </a:solidFill>
              </a:rPr>
              <a:t>。</a:t>
            </a:r>
            <a:endParaRPr lang="en-US" altLang="zh-CN">
              <a:solidFill>
                <a:schemeClr val="tx1"/>
              </a:solidFill>
            </a:endParaRPr>
          </a:p>
        </p:txBody>
      </p:sp>
      <p:sp>
        <p:nvSpPr>
          <p:cNvPr id="26" name="圆角矩形 25"/>
          <p:cNvSpPr/>
          <p:nvPr/>
        </p:nvSpPr>
        <p:spPr>
          <a:xfrm>
            <a:off x="1769164" y="3682550"/>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smtClean="0"/>
              <a:t>，则：</a:t>
            </a:r>
            <a:endParaRPr lang="en-US" altLang="zh-CN" sz="1600" smtClean="0"/>
          </a:p>
          <a:p>
            <a:pPr defTabSz="363538">
              <a:lnSpc>
                <a:spcPct val="150000"/>
              </a:lnSpc>
            </a:pPr>
            <a:r>
              <a:rPr lang="en-US" altLang="zh-CN" sz="1600"/>
              <a:t>d=a&gt;b</a:t>
            </a:r>
            <a:r>
              <a:rPr lang="zh-CN" altLang="en-US" sz="1600"/>
              <a:t>，由于</a:t>
            </a:r>
            <a:r>
              <a:rPr lang="en-US" altLang="zh-CN" sz="1600"/>
              <a:t>a&gt;b</a:t>
            </a:r>
            <a:r>
              <a:rPr lang="zh-CN" altLang="en-US" sz="1600"/>
              <a:t>为真，因此关系表达式</a:t>
            </a:r>
            <a:r>
              <a:rPr lang="en-US" altLang="zh-CN" sz="1600"/>
              <a:t>a&gt;b</a:t>
            </a:r>
            <a:r>
              <a:rPr lang="zh-CN" altLang="en-US" sz="1600"/>
              <a:t>的值为</a:t>
            </a:r>
            <a:r>
              <a:rPr lang="en-US" altLang="zh-CN" sz="1600"/>
              <a:t>1</a:t>
            </a:r>
            <a:r>
              <a:rPr lang="zh-CN" altLang="en-US" sz="1600"/>
              <a:t>，所以赋值后</a:t>
            </a:r>
            <a:r>
              <a:rPr lang="en-US" altLang="zh-CN" sz="1600"/>
              <a:t>d</a:t>
            </a:r>
            <a:r>
              <a:rPr lang="zh-CN" altLang="en-US" sz="1600"/>
              <a:t>的值为</a:t>
            </a:r>
            <a:r>
              <a:rPr lang="en-US" altLang="zh-CN" sz="1600"/>
              <a:t>1</a:t>
            </a:r>
            <a:r>
              <a:rPr lang="zh-CN" altLang="en-US" sz="1600"/>
              <a:t>。</a:t>
            </a:r>
          </a:p>
          <a:p>
            <a:pPr defTabSz="363538">
              <a:lnSpc>
                <a:spcPct val="150000"/>
              </a:lnSpc>
            </a:pPr>
            <a:r>
              <a:rPr lang="en-US" altLang="zh-CN" sz="1600"/>
              <a:t>f=a&gt;b&gt;c</a:t>
            </a:r>
            <a:r>
              <a:rPr lang="zh-CN" altLang="en-US" sz="1600"/>
              <a:t>，则</a:t>
            </a:r>
            <a:r>
              <a:rPr lang="en-US" altLang="zh-CN" sz="1600"/>
              <a:t>f</a:t>
            </a:r>
            <a:r>
              <a:rPr lang="zh-CN" altLang="en-US" sz="1600"/>
              <a:t>的值为</a:t>
            </a:r>
            <a:r>
              <a:rPr lang="en-US" altLang="zh-CN" sz="1600"/>
              <a:t>0</a:t>
            </a:r>
            <a:r>
              <a:rPr lang="zh-CN" altLang="en-US" sz="1600"/>
              <a:t>。因为“</a:t>
            </a:r>
            <a:r>
              <a:rPr lang="en-US" altLang="zh-CN" sz="1600"/>
              <a:t>&gt;”</a:t>
            </a:r>
            <a:r>
              <a:rPr lang="zh-CN" altLang="en-US" sz="1600"/>
              <a:t>运算符是自左至右的结合方向，先执行“</a:t>
            </a:r>
            <a:r>
              <a:rPr lang="en-US" altLang="zh-CN" sz="1600"/>
              <a:t>a&gt;b”</a:t>
            </a:r>
            <a:r>
              <a:rPr lang="zh-CN" altLang="en-US" sz="1600"/>
              <a:t>得值为</a:t>
            </a:r>
            <a:r>
              <a:rPr lang="en-US" altLang="zh-CN" sz="1600"/>
              <a:t>1</a:t>
            </a:r>
            <a:r>
              <a:rPr lang="zh-CN" altLang="en-US" sz="1600"/>
              <a:t>， 再执行关系运算“</a:t>
            </a:r>
            <a:r>
              <a:rPr lang="en-US" altLang="zh-CN" sz="1600"/>
              <a:t>1&gt;c”</a:t>
            </a:r>
            <a:r>
              <a:rPr lang="zh-CN" altLang="en-US" sz="1600"/>
              <a:t>，得值</a:t>
            </a:r>
            <a:r>
              <a:rPr lang="en-US" altLang="zh-CN" sz="1600"/>
              <a:t>0</a:t>
            </a:r>
            <a:r>
              <a:rPr lang="zh-CN" altLang="en-US" sz="1600"/>
              <a:t>，赋</a:t>
            </a:r>
            <a:r>
              <a:rPr lang="zh-CN" altLang="en-US" sz="1600" smtClean="0"/>
              <a:t>给</a:t>
            </a:r>
            <a:r>
              <a:rPr lang="en-US" altLang="zh-CN" sz="1600" smtClean="0"/>
              <a:t>f</a:t>
            </a:r>
            <a:r>
              <a:rPr lang="zh-CN" altLang="en-US" sz="1600" smtClean="0"/>
              <a:t>，</a:t>
            </a:r>
            <a:r>
              <a:rPr lang="zh-CN" altLang="en-US" sz="1600"/>
              <a:t>所以</a:t>
            </a:r>
            <a:r>
              <a:rPr lang="en-US" altLang="zh-CN" sz="1600"/>
              <a:t>f</a:t>
            </a:r>
            <a:r>
              <a:rPr lang="zh-CN" altLang="en-US" sz="1600"/>
              <a:t>的值为</a:t>
            </a:r>
            <a:r>
              <a:rPr lang="en-US" altLang="zh-CN" sz="1600"/>
              <a:t>0</a:t>
            </a:r>
          </a:p>
        </p:txBody>
      </p:sp>
    </p:spTree>
    <p:extLst>
      <p:ext uri="{BB962C8B-B14F-4D97-AF65-F5344CB8AC3E}">
        <p14:creationId xmlns:p14="http://schemas.microsoft.com/office/powerpoint/2010/main" val="2664787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5"/>
</p:tagLst>
</file>

<file path=ppt/tags/tag10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0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0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0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Text"/>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5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5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5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6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6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6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6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6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6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6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7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7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7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7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77.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88.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89.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7185238"/>
  <p:tag name="MH_LIBRARY" val="GRAPHIC"/>
  <p:tag name="MH_TYPE" val="Other"/>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9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9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9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9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9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9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2343</TotalTime>
  <Words>2883</Words>
  <Application>Microsoft Office PowerPoint</Application>
  <PresentationFormat>宽屏</PresentationFormat>
  <Paragraphs>624</Paragraphs>
  <Slides>23</Slides>
  <Notes>11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等线</vt:lpstr>
      <vt:lpstr>等线 Light</vt:lpstr>
      <vt:lpstr>黑体</vt:lpstr>
      <vt:lpstr>华文隶书</vt:lpstr>
      <vt:lpstr>华文中宋</vt:lpstr>
      <vt:lpstr>宋体</vt:lpstr>
      <vt:lpstr>微软雅黑</vt:lpstr>
      <vt:lpstr>Arial</vt:lpstr>
      <vt:lpstr>Baskerville Old Face</vt:lpstr>
      <vt:lpstr>Calibri</vt:lpstr>
      <vt:lpstr>Cambria Math</vt:lpstr>
      <vt:lpstr>Microsoft New Tai Lue</vt:lpstr>
      <vt:lpstr>Times New Roman</vt:lpstr>
      <vt:lpstr>Office 主题​​</vt:lpstr>
      <vt:lpstr>PowerPoint 演示文稿</vt:lpstr>
      <vt:lpstr>选择结构和条件判断</vt:lpstr>
      <vt:lpstr>if语句例题</vt:lpstr>
      <vt:lpstr>用if语句实现选择结构</vt:lpstr>
      <vt:lpstr>用if语句实现选择结构</vt:lpstr>
      <vt:lpstr>if语句的一般形式</vt:lpstr>
      <vt:lpstr>关系运算符和关系表达式</vt:lpstr>
      <vt:lpstr>关系运算符及其优先次序</vt:lpstr>
      <vt:lpstr>关系表达式</vt:lpstr>
      <vt:lpstr>逻辑运算符和逻辑表达式</vt:lpstr>
      <vt:lpstr>逻辑运算符及其优先次序</vt:lpstr>
      <vt:lpstr>在逻辑表达式的求解中，并不是所有的逻辑运算符都被执行，只是在必须执行下一个逻辑运算符才能求出表达式的解时，才执行该运算符。</vt:lpstr>
      <vt:lpstr>PowerPoint 演示文稿</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vt:lpstr>
      <vt:lpstr>用switch语句实现多分支选择结构</vt:lpstr>
      <vt:lpstr>选择结构程序综合举例</vt:lpstr>
      <vt:lpstr>选择结构程序综合举例</vt:lpstr>
      <vt:lpstr>选择结构程序综合举例</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jin</cp:lastModifiedBy>
  <cp:revision>184</cp:revision>
  <dcterms:created xsi:type="dcterms:W3CDTF">2017-08-03T06:51:45Z</dcterms:created>
  <dcterms:modified xsi:type="dcterms:W3CDTF">2019-04-01T12:15:25Z</dcterms:modified>
</cp:coreProperties>
</file>