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4.xml" ContentType="application/vnd.openxmlformats-officedocument.presentationml.notesSlide+xml"/>
  <Override PartName="/ppt/tags/tag45.xml" ContentType="application/vnd.openxmlformats-officedocument.presentationml.tags+xml"/>
  <Override PartName="/ppt/notesSlides/notesSlide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257" r:id="rId3"/>
    <p:sldId id="284" r:id="rId4"/>
    <p:sldId id="259" r:id="rId5"/>
    <p:sldId id="285" r:id="rId6"/>
    <p:sldId id="286" r:id="rId7"/>
    <p:sldId id="287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6" autoAdjust="0"/>
    <p:restoredTop sz="87179" autoAdjust="0"/>
  </p:normalViewPr>
  <p:slideViewPr>
    <p:cSldViewPr snapToGrid="0">
      <p:cViewPr varScale="1">
        <p:scale>
          <a:sx n="74" d="100"/>
          <a:sy n="74" d="100"/>
        </p:scale>
        <p:origin x="48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E993-7C9B-4F76-A5D2-51F22BFA1A2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ADBE2-52C4-423E-AEC4-CA623BCE1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7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094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871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041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15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150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918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656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852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265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2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00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959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700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383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30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05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57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7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7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5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5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02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1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5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E4FF-4FD3-4C1E-8C0A-F7315B6A3FD7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6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7.png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image" Target="../media/image16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15.png"/><Relationship Id="rId5" Type="http://schemas.openxmlformats.org/officeDocument/2006/relationships/tags" Target="../tags/tag30.xml"/><Relationship Id="rId10" Type="http://schemas.openxmlformats.org/officeDocument/2006/relationships/image" Target="../media/image14.png"/><Relationship Id="rId4" Type="http://schemas.openxmlformats.org/officeDocument/2006/relationships/tags" Target="../tags/tag29.xml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49.xml"/><Relationship Id="rId7" Type="http://schemas.openxmlformats.org/officeDocument/2006/relationships/image" Target="../media/image4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3.png"/><Relationship Id="rId4" Type="http://schemas.openxmlformats.org/officeDocument/2006/relationships/tags" Target="../tags/tag50.xml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11.xml"/><Relationship Id="rId7" Type="http://schemas.openxmlformats.org/officeDocument/2006/relationships/image" Target="../media/image1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>
            <p:custDataLst>
              <p:tags r:id="rId2"/>
            </p:custDataLst>
          </p:nvPr>
        </p:nvSpPr>
        <p:spPr>
          <a:xfrm>
            <a:off x="3673476" y="2312988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cxnSp>
        <p:nvCxnSpPr>
          <p:cNvPr id="23" name="直接连接符 22"/>
          <p:cNvCxnSpPr/>
          <p:nvPr>
            <p:custDataLst>
              <p:tags r:id="rId3"/>
            </p:custDataLst>
          </p:nvPr>
        </p:nvCxnSpPr>
        <p:spPr>
          <a:xfrm flipH="1">
            <a:off x="3170239" y="1947863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 flipH="1">
            <a:off x="6927850" y="2981325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7104063" y="2312988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6000" b="1" spc="40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Baskerville Old Face" panose="020206020805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5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Baskerville Old Face" panose="02020602080505020303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054" name="文本框 2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02089" y="3171826"/>
            <a:ext cx="310197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循环结构程序设计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6535738" y="2570164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7581901" y="2570164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kern="0" dirty="0">
                <a:solidFill>
                  <a:prstClr val="white"/>
                </a:solidFill>
              </a:rPr>
              <a:t>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647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for</a:t>
            </a:r>
            <a:r>
              <a:rPr lang="zh-CN" altLang="en-US"/>
              <a:t>语句实现循环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56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b="1"/>
              <a:t>for(</a:t>
            </a:r>
            <a:r>
              <a:rPr lang="zh-CN" altLang="en-US" b="1"/>
              <a:t>表达式</a:t>
            </a:r>
            <a:r>
              <a:rPr lang="en-US" altLang="zh-CN" b="1"/>
              <a:t>1</a:t>
            </a:r>
            <a:r>
              <a:rPr lang="zh-CN" altLang="en-US" b="1"/>
              <a:t>；表达式</a:t>
            </a:r>
            <a:r>
              <a:rPr lang="en-US" altLang="zh-CN" b="1"/>
              <a:t>2</a:t>
            </a:r>
            <a:r>
              <a:rPr lang="zh-CN" altLang="en-US" b="1"/>
              <a:t>；表达式</a:t>
            </a:r>
            <a:r>
              <a:rPr lang="en-US" altLang="zh-CN" b="1"/>
              <a:t>3</a:t>
            </a:r>
            <a:r>
              <a:rPr lang="zh-CN" altLang="en-US" b="1"/>
              <a:t>） </a:t>
            </a:r>
          </a:p>
          <a:p>
            <a:pPr defTabSz="357188"/>
            <a:r>
              <a:rPr lang="en-US" altLang="zh-CN" b="1"/>
              <a:t>	</a:t>
            </a:r>
            <a:r>
              <a:rPr lang="zh-CN" altLang="en-US" b="1"/>
              <a:t>语句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159566" y="2202308"/>
            <a:ext cx="10369825" cy="4337640"/>
            <a:chOff x="8582294" y="4088153"/>
            <a:chExt cx="10369825" cy="4337640"/>
          </a:xfrm>
        </p:grpSpPr>
        <p:sp>
          <p:nvSpPr>
            <p:cNvPr id="26" name="MH_Other_1"/>
            <p:cNvSpPr/>
            <p:nvPr>
              <p:custDataLst>
                <p:tags r:id="rId1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27" name="MH_SubTitle_1"/>
            <p:cNvSpPr/>
            <p:nvPr>
              <p:custDataLst>
                <p:tags r:id="rId2"/>
              </p:custDataLst>
            </p:nvPr>
          </p:nvSpPr>
          <p:spPr>
            <a:xfrm>
              <a:off x="9371543" y="4088153"/>
              <a:ext cx="9580576" cy="433764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1”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可以省略，即不设置初值，但表达式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后的分号不能省略。例如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for(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；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i&lt;=100;i++)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。应当注意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由于省略了表达式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，没有对循环变量赋初值，因此，为了能正常执行循环，应在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语句之前给循环变量赋以初值。</a:t>
              </a: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也可以省略，即不用表达式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来作为循环条件表达式，不设置和检查循环的条件。此时循环无终止地进行下去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也就是认为表达式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始终为真。</a:t>
              </a: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也可以省略，但此时程序设计者应另外设法保证循环能正常结束。</a:t>
              </a: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甚至可以将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个表达式都可省略，即不设初值，不判断条件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认为表达式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为真值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，循环变量也不增值，无终止地执行循环体语句，显然这是没有实用价值的。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可以是设置循环变量初值的赋值表达式，也可以是与循环变量无关的其他表达式。表达式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也可以是与循环控制无关的任意表达式。但不论怎样写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语句，都必须使循环能正常执行。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可以是一个简单的表达式，也可以是逗号表达式，即包含一个以上的简单表达式，中间用逗号间隔。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一般是关系表达式或逻辑表达式，但也可以是数值表达式或字符表达式，只要其值为非零，就执行循环体。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语句的循环体可为空语句，把本来要在循环体内处理的内容放在表达式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中，作用是一样的。可见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语句功能强，可以在表达式中完成本来应在循环体内完成的操作。  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 99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允许在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语句的“表达式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1”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中定义变量并赋初值。</a:t>
              </a:r>
            </a:p>
          </p:txBody>
        </p:sp>
        <p:sp>
          <p:nvSpPr>
            <p:cNvPr id="28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8650494" y="8124168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5503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循环的嵌套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554357" y="1312863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圆角矩形 17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while()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{	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while()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}</a:t>
                  </a:r>
                  <a:endParaRPr lang="en-US" altLang="zh-CN" sz="160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圆角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MH_Other_1"/>
            <p:cNvSpPr/>
            <p:nvPr>
              <p:custDataLst>
                <p:tags r:id="rId7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</a:rPr>
                <a:t>01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4" name="右大括号 3"/>
            <p:cNvSpPr/>
            <p:nvPr/>
          </p:nvSpPr>
          <p:spPr>
            <a:xfrm>
              <a:off x="3558209" y="2773017"/>
              <a:ext cx="45719" cy="5168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03928" y="2773017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402194" y="1312863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圆角矩形 21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do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{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do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while();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}while();</a:t>
                  </a:r>
                  <a:endParaRPr lang="en-US" altLang="zh-CN" sz="160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圆角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MH_Other_1"/>
            <p:cNvSpPr/>
            <p:nvPr>
              <p:custDataLst>
                <p:tags r:id="rId6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</a:rPr>
                <a:t>02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25" name="右大括号 24"/>
            <p:cNvSpPr/>
            <p:nvPr/>
          </p:nvSpPr>
          <p:spPr>
            <a:xfrm>
              <a:off x="3595159" y="2516567"/>
              <a:ext cx="68404" cy="77328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640702" y="2641599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254345" y="1312863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圆角矩形 27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for( ; ; )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{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for( ; ; )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}</a:t>
                  </a:r>
                  <a:endParaRPr lang="en-US" altLang="zh-CN" sz="160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圆角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MH_Other_1"/>
            <p:cNvSpPr/>
            <p:nvPr>
              <p:custDataLst>
                <p:tags r:id="rId5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</a:rPr>
                <a:t>03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31" name="右大括号 30"/>
            <p:cNvSpPr/>
            <p:nvPr/>
          </p:nvSpPr>
          <p:spPr>
            <a:xfrm>
              <a:off x="3697355" y="2753139"/>
              <a:ext cx="45719" cy="5168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743074" y="2753139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554357" y="3933928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圆角矩形 33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while()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{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do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while();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}</a:t>
                  </a:r>
                  <a:endParaRPr lang="en-US" altLang="zh-CN" sz="160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圆角矩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2"/>
                  <a:stretch>
                    <a:fillRect b="-31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MH_Other_1"/>
            <p:cNvSpPr/>
            <p:nvPr>
              <p:custDataLst>
                <p:tags r:id="rId4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</a:rPr>
                <a:t>04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37" name="右大括号 36"/>
            <p:cNvSpPr/>
            <p:nvPr/>
          </p:nvSpPr>
          <p:spPr>
            <a:xfrm>
              <a:off x="3689018" y="2454035"/>
              <a:ext cx="73936" cy="83581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762953" y="2610333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402194" y="3933928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圆角矩形 39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for( ; ; )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{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while()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}</a:t>
                  </a:r>
                  <a:endParaRPr lang="en-US" altLang="zh-CN" sz="160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圆角矩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3"/>
                  <a:stretch>
                    <a:fillRect b="-31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MH_Other_1"/>
            <p:cNvSpPr/>
            <p:nvPr>
              <p:custDataLst>
                <p:tags r:id="rId3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</a:rPr>
                <a:t>05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42" name="右大括号 41"/>
            <p:cNvSpPr/>
            <p:nvPr/>
          </p:nvSpPr>
          <p:spPr>
            <a:xfrm>
              <a:off x="3627782" y="2773017"/>
              <a:ext cx="45719" cy="5168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673501" y="2773017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254345" y="3933928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圆角矩形 44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do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{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for( ; ; )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}while();</a:t>
                  </a:r>
                  <a:endParaRPr lang="en-US" altLang="zh-CN" sz="160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圆角矩形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MH_Other_1"/>
            <p:cNvSpPr/>
            <p:nvPr>
              <p:custDataLst>
                <p:tags r:id="rId2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</a:rPr>
                <a:t>06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47" name="右大括号 46"/>
            <p:cNvSpPr/>
            <p:nvPr/>
          </p:nvSpPr>
          <p:spPr>
            <a:xfrm>
              <a:off x="3558209" y="2773017"/>
              <a:ext cx="45719" cy="5168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603928" y="2773017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66804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825" y="620301"/>
            <a:ext cx="5701610" cy="712788"/>
          </a:xfrm>
        </p:spPr>
        <p:txBody>
          <a:bodyPr>
            <a:noAutofit/>
          </a:bodyPr>
          <a:lstStyle/>
          <a:p>
            <a:r>
              <a:rPr lang="zh-CN" altLang="en-US" sz="3600"/>
              <a:t>几种循环的比较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1489"/>
            <a:ext cx="10515600" cy="4317905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(1) 3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种循环都可以用来处理同一问题，一般情况下它们可以互相代替。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(2) 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循环和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do…while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循环中，只在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后面的括号内指定循环条件，因此为了使循环能正常结束，应在循环体中包含使循环趋于结束的语句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如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i++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，或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i=i+1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等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)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循环可以在表达式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3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中包含使循环趋于结束的操作，甚至可以将循环体中的操作全部放到表达式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3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中。因此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语句的功能更强，凡用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循环能完成的，用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循环都能实现。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(3) 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和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do…while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循环时，循环变量初始化的操作应在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和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do…while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语句之前完成。而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语句可以在表达式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中实现循环变量的初始化。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(4) 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循环、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do…while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循环和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循环都可以用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break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语句跳出循环，用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continue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语句结束本次循环。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38200" y="620301"/>
            <a:ext cx="4680000" cy="657226"/>
            <a:chOff x="3275013" y="1898650"/>
            <a:chExt cx="4680000" cy="657226"/>
          </a:xfrm>
        </p:grpSpPr>
        <p:sp>
          <p:nvSpPr>
            <p:cNvPr id="5" name="MH_Other_1"/>
            <p:cNvSpPr/>
            <p:nvPr>
              <p:custDataLst>
                <p:tags r:id="rId4"/>
              </p:custDataLst>
            </p:nvPr>
          </p:nvSpPr>
          <p:spPr>
            <a:xfrm>
              <a:off x="3275013" y="1898650"/>
              <a:ext cx="709612" cy="611188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" name="MH_Other_2"/>
            <p:cNvSpPr/>
            <p:nvPr>
              <p:custDataLst>
                <p:tags r:id="rId5"/>
              </p:custDataLst>
            </p:nvPr>
          </p:nvSpPr>
          <p:spPr>
            <a:xfrm>
              <a:off x="3629026" y="1898650"/>
              <a:ext cx="709613" cy="611188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MH_Other_5"/>
            <p:cNvSpPr/>
            <p:nvPr>
              <p:custDataLst>
                <p:tags r:id="rId6"/>
              </p:custDataLst>
            </p:nvPr>
          </p:nvSpPr>
          <p:spPr>
            <a:xfrm>
              <a:off x="3275013" y="2509839"/>
              <a:ext cx="4680000" cy="460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673800" y="5549394"/>
            <a:ext cx="4680000" cy="657224"/>
            <a:chOff x="4163964" y="5368927"/>
            <a:chExt cx="4680000" cy="657224"/>
          </a:xfrm>
        </p:grpSpPr>
        <p:sp>
          <p:nvSpPr>
            <p:cNvPr id="9" name="MH_Other_3"/>
            <p:cNvSpPr/>
            <p:nvPr>
              <p:custDataLst>
                <p:tags r:id="rId1"/>
              </p:custDataLst>
            </p:nvPr>
          </p:nvSpPr>
          <p:spPr>
            <a:xfrm flipV="1">
              <a:off x="7780338" y="5414964"/>
              <a:ext cx="709612" cy="611187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Other_4"/>
            <p:cNvSpPr/>
            <p:nvPr>
              <p:custDataLst>
                <p:tags r:id="rId2"/>
              </p:custDataLst>
            </p:nvPr>
          </p:nvSpPr>
          <p:spPr>
            <a:xfrm flipV="1">
              <a:off x="8134351" y="5414964"/>
              <a:ext cx="709613" cy="611187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MH_Other_6"/>
            <p:cNvSpPr/>
            <p:nvPr>
              <p:custDataLst>
                <p:tags r:id="rId3"/>
              </p:custDataLst>
            </p:nvPr>
          </p:nvSpPr>
          <p:spPr>
            <a:xfrm>
              <a:off x="4163964" y="5368927"/>
              <a:ext cx="4680000" cy="460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4669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64396" y="2266446"/>
            <a:ext cx="10015328" cy="2196224"/>
            <a:chOff x="2406178" y="2415533"/>
            <a:chExt cx="7029450" cy="1541462"/>
          </a:xfrm>
        </p:grpSpPr>
        <p:sp>
          <p:nvSpPr>
            <p:cNvPr id="9" name="MH_Other_1"/>
            <p:cNvSpPr/>
            <p:nvPr>
              <p:custDataLst>
                <p:tags r:id="rId2"/>
              </p:custDataLst>
            </p:nvPr>
          </p:nvSpPr>
          <p:spPr>
            <a:xfrm>
              <a:off x="6690840" y="2677470"/>
              <a:ext cx="925512" cy="1017588"/>
            </a:xfrm>
            <a:custGeom>
              <a:avLst/>
              <a:gdLst>
                <a:gd name="connsiteX0" fmla="*/ 1059517 w 1926055"/>
                <a:gd name="connsiteY0" fmla="*/ 0 h 2119034"/>
                <a:gd name="connsiteX1" fmla="*/ 1808709 w 1926055"/>
                <a:gd name="connsiteY1" fmla="*/ 310325 h 2119034"/>
                <a:gd name="connsiteX2" fmla="*/ 1809467 w 1926055"/>
                <a:gd name="connsiteY2" fmla="*/ 311244 h 2119034"/>
                <a:gd name="connsiteX3" fmla="*/ 1841388 w 1926055"/>
                <a:gd name="connsiteY3" fmla="*/ 304799 h 2119034"/>
                <a:gd name="connsiteX4" fmla="*/ 1926055 w 1926055"/>
                <a:gd name="connsiteY4" fmla="*/ 389466 h 2119034"/>
                <a:gd name="connsiteX5" fmla="*/ 1841388 w 1926055"/>
                <a:gd name="connsiteY5" fmla="*/ 474133 h 2119034"/>
                <a:gd name="connsiteX6" fmla="*/ 1756721 w 1926055"/>
                <a:gd name="connsiteY6" fmla="*/ 389466 h 2119034"/>
                <a:gd name="connsiteX7" fmla="*/ 1763375 w 1926055"/>
                <a:gd name="connsiteY7" fmla="*/ 356510 h 2119034"/>
                <a:gd name="connsiteX8" fmla="*/ 1777196 w 1926055"/>
                <a:gd name="connsiteY8" fmla="*/ 336010 h 2119034"/>
                <a:gd name="connsiteX9" fmla="*/ 1629511 w 1926055"/>
                <a:gd name="connsiteY9" fmla="*/ 214159 h 2119034"/>
                <a:gd name="connsiteX10" fmla="*/ 1059517 w 1926055"/>
                <a:gd name="connsiteY10" fmla="*/ 40050 h 2119034"/>
                <a:gd name="connsiteX11" fmla="*/ 40050 w 1926055"/>
                <a:gd name="connsiteY11" fmla="*/ 1059517 h 2119034"/>
                <a:gd name="connsiteX12" fmla="*/ 1059517 w 1926055"/>
                <a:gd name="connsiteY12" fmla="*/ 2078984 h 2119034"/>
                <a:gd name="connsiteX13" fmla="*/ 1629511 w 1926055"/>
                <a:gd name="connsiteY13" fmla="*/ 1904875 h 2119034"/>
                <a:gd name="connsiteX14" fmla="*/ 1774554 w 1926055"/>
                <a:gd name="connsiteY14" fmla="*/ 1785204 h 2119034"/>
                <a:gd name="connsiteX15" fmla="*/ 1763375 w 1926055"/>
                <a:gd name="connsiteY15" fmla="*/ 1768623 h 2119034"/>
                <a:gd name="connsiteX16" fmla="*/ 1756721 w 1926055"/>
                <a:gd name="connsiteY16" fmla="*/ 1735667 h 2119034"/>
                <a:gd name="connsiteX17" fmla="*/ 1841388 w 1926055"/>
                <a:gd name="connsiteY17" fmla="*/ 1651000 h 2119034"/>
                <a:gd name="connsiteX18" fmla="*/ 1926055 w 1926055"/>
                <a:gd name="connsiteY18" fmla="*/ 1735667 h 2119034"/>
                <a:gd name="connsiteX19" fmla="*/ 1841388 w 1926055"/>
                <a:gd name="connsiteY19" fmla="*/ 1820334 h 2119034"/>
                <a:gd name="connsiteX20" fmla="*/ 1808432 w 1926055"/>
                <a:gd name="connsiteY20" fmla="*/ 1813681 h 2119034"/>
                <a:gd name="connsiteX21" fmla="*/ 1805269 w 1926055"/>
                <a:gd name="connsiteY21" fmla="*/ 1811548 h 2119034"/>
                <a:gd name="connsiteX22" fmla="*/ 1651903 w 1926055"/>
                <a:gd name="connsiteY22" fmla="*/ 1938086 h 2119034"/>
                <a:gd name="connsiteX23" fmla="*/ 1059517 w 1926055"/>
                <a:gd name="connsiteY23" fmla="*/ 2119034 h 2119034"/>
                <a:gd name="connsiteX24" fmla="*/ 0 w 1926055"/>
                <a:gd name="connsiteY24" fmla="*/ 1059517 h 2119034"/>
                <a:gd name="connsiteX25" fmla="*/ 1059517 w 1926055"/>
                <a:gd name="connsiteY25" fmla="*/ 0 h 211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26055" h="2119034">
                  <a:moveTo>
                    <a:pt x="1059517" y="0"/>
                  </a:moveTo>
                  <a:cubicBezTo>
                    <a:pt x="1352095" y="0"/>
                    <a:pt x="1616974" y="118591"/>
                    <a:pt x="1808709" y="310325"/>
                  </a:cubicBezTo>
                  <a:lnTo>
                    <a:pt x="1809467" y="311244"/>
                  </a:lnTo>
                  <a:lnTo>
                    <a:pt x="1841388" y="304799"/>
                  </a:lnTo>
                  <a:cubicBezTo>
                    <a:pt x="1888148" y="304799"/>
                    <a:pt x="1926055" y="342706"/>
                    <a:pt x="1926055" y="389466"/>
                  </a:cubicBezTo>
                  <a:cubicBezTo>
                    <a:pt x="1926055" y="436226"/>
                    <a:pt x="1888148" y="474133"/>
                    <a:pt x="1841388" y="474133"/>
                  </a:cubicBezTo>
                  <a:cubicBezTo>
                    <a:pt x="1794628" y="474133"/>
                    <a:pt x="1756721" y="436226"/>
                    <a:pt x="1756721" y="389466"/>
                  </a:cubicBezTo>
                  <a:cubicBezTo>
                    <a:pt x="1756721" y="377776"/>
                    <a:pt x="1759090" y="366639"/>
                    <a:pt x="1763375" y="356510"/>
                  </a:cubicBezTo>
                  <a:lnTo>
                    <a:pt x="1777196" y="336010"/>
                  </a:lnTo>
                  <a:lnTo>
                    <a:pt x="1629511" y="214159"/>
                  </a:lnTo>
                  <a:cubicBezTo>
                    <a:pt x="1466803" y="104236"/>
                    <a:pt x="1270655" y="40050"/>
                    <a:pt x="1059517" y="40050"/>
                  </a:cubicBezTo>
                  <a:cubicBezTo>
                    <a:pt x="496481" y="40050"/>
                    <a:pt x="40050" y="496481"/>
                    <a:pt x="40050" y="1059517"/>
                  </a:cubicBezTo>
                  <a:cubicBezTo>
                    <a:pt x="40050" y="1622553"/>
                    <a:pt x="496481" y="2078984"/>
                    <a:pt x="1059517" y="2078984"/>
                  </a:cubicBezTo>
                  <a:cubicBezTo>
                    <a:pt x="1270655" y="2078984"/>
                    <a:pt x="1466803" y="2014798"/>
                    <a:pt x="1629511" y="1904875"/>
                  </a:cubicBezTo>
                  <a:lnTo>
                    <a:pt x="1774554" y="1785204"/>
                  </a:lnTo>
                  <a:lnTo>
                    <a:pt x="1763375" y="1768623"/>
                  </a:lnTo>
                  <a:cubicBezTo>
                    <a:pt x="1759090" y="1758494"/>
                    <a:pt x="1756721" y="1747357"/>
                    <a:pt x="1756721" y="1735667"/>
                  </a:cubicBezTo>
                  <a:cubicBezTo>
                    <a:pt x="1756721" y="1688907"/>
                    <a:pt x="1794628" y="1651000"/>
                    <a:pt x="1841388" y="1651000"/>
                  </a:cubicBezTo>
                  <a:cubicBezTo>
                    <a:pt x="1888148" y="1651000"/>
                    <a:pt x="1926055" y="1688907"/>
                    <a:pt x="1926055" y="1735667"/>
                  </a:cubicBezTo>
                  <a:cubicBezTo>
                    <a:pt x="1926055" y="1782427"/>
                    <a:pt x="1888148" y="1820334"/>
                    <a:pt x="1841388" y="1820334"/>
                  </a:cubicBezTo>
                  <a:cubicBezTo>
                    <a:pt x="1829698" y="1820334"/>
                    <a:pt x="1818561" y="1817965"/>
                    <a:pt x="1808432" y="1813681"/>
                  </a:cubicBezTo>
                  <a:lnTo>
                    <a:pt x="1805269" y="1811548"/>
                  </a:lnTo>
                  <a:lnTo>
                    <a:pt x="1651903" y="1938086"/>
                  </a:lnTo>
                  <a:cubicBezTo>
                    <a:pt x="1482803" y="2052327"/>
                    <a:pt x="1278950" y="2119034"/>
                    <a:pt x="1059517" y="2119034"/>
                  </a:cubicBezTo>
                  <a:cubicBezTo>
                    <a:pt x="474362" y="2119034"/>
                    <a:pt x="0" y="1644672"/>
                    <a:pt x="0" y="1059517"/>
                  </a:cubicBezTo>
                  <a:cubicBezTo>
                    <a:pt x="0" y="474362"/>
                    <a:pt x="474362" y="0"/>
                    <a:pt x="1059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0" name="MH_Other_2"/>
            <p:cNvSpPr/>
            <p:nvPr>
              <p:custDataLst>
                <p:tags r:id="rId3"/>
              </p:custDataLst>
            </p:nvPr>
          </p:nvSpPr>
          <p:spPr>
            <a:xfrm flipH="1">
              <a:off x="4225453" y="2677470"/>
              <a:ext cx="925513" cy="1017588"/>
            </a:xfrm>
            <a:custGeom>
              <a:avLst/>
              <a:gdLst>
                <a:gd name="connsiteX0" fmla="*/ 1059517 w 1926055"/>
                <a:gd name="connsiteY0" fmla="*/ 0 h 2119034"/>
                <a:gd name="connsiteX1" fmla="*/ 1808709 w 1926055"/>
                <a:gd name="connsiteY1" fmla="*/ 310325 h 2119034"/>
                <a:gd name="connsiteX2" fmla="*/ 1809467 w 1926055"/>
                <a:gd name="connsiteY2" fmla="*/ 311244 h 2119034"/>
                <a:gd name="connsiteX3" fmla="*/ 1841388 w 1926055"/>
                <a:gd name="connsiteY3" fmla="*/ 304799 h 2119034"/>
                <a:gd name="connsiteX4" fmla="*/ 1926055 w 1926055"/>
                <a:gd name="connsiteY4" fmla="*/ 389466 h 2119034"/>
                <a:gd name="connsiteX5" fmla="*/ 1841388 w 1926055"/>
                <a:gd name="connsiteY5" fmla="*/ 474133 h 2119034"/>
                <a:gd name="connsiteX6" fmla="*/ 1756721 w 1926055"/>
                <a:gd name="connsiteY6" fmla="*/ 389466 h 2119034"/>
                <a:gd name="connsiteX7" fmla="*/ 1763375 w 1926055"/>
                <a:gd name="connsiteY7" fmla="*/ 356510 h 2119034"/>
                <a:gd name="connsiteX8" fmla="*/ 1777196 w 1926055"/>
                <a:gd name="connsiteY8" fmla="*/ 336010 h 2119034"/>
                <a:gd name="connsiteX9" fmla="*/ 1629511 w 1926055"/>
                <a:gd name="connsiteY9" fmla="*/ 214159 h 2119034"/>
                <a:gd name="connsiteX10" fmla="*/ 1059517 w 1926055"/>
                <a:gd name="connsiteY10" fmla="*/ 40050 h 2119034"/>
                <a:gd name="connsiteX11" fmla="*/ 40050 w 1926055"/>
                <a:gd name="connsiteY11" fmla="*/ 1059517 h 2119034"/>
                <a:gd name="connsiteX12" fmla="*/ 1059517 w 1926055"/>
                <a:gd name="connsiteY12" fmla="*/ 2078984 h 2119034"/>
                <a:gd name="connsiteX13" fmla="*/ 1629511 w 1926055"/>
                <a:gd name="connsiteY13" fmla="*/ 1904875 h 2119034"/>
                <a:gd name="connsiteX14" fmla="*/ 1774554 w 1926055"/>
                <a:gd name="connsiteY14" fmla="*/ 1785204 h 2119034"/>
                <a:gd name="connsiteX15" fmla="*/ 1763375 w 1926055"/>
                <a:gd name="connsiteY15" fmla="*/ 1768623 h 2119034"/>
                <a:gd name="connsiteX16" fmla="*/ 1756721 w 1926055"/>
                <a:gd name="connsiteY16" fmla="*/ 1735667 h 2119034"/>
                <a:gd name="connsiteX17" fmla="*/ 1841388 w 1926055"/>
                <a:gd name="connsiteY17" fmla="*/ 1651000 h 2119034"/>
                <a:gd name="connsiteX18" fmla="*/ 1926055 w 1926055"/>
                <a:gd name="connsiteY18" fmla="*/ 1735667 h 2119034"/>
                <a:gd name="connsiteX19" fmla="*/ 1841388 w 1926055"/>
                <a:gd name="connsiteY19" fmla="*/ 1820334 h 2119034"/>
                <a:gd name="connsiteX20" fmla="*/ 1808432 w 1926055"/>
                <a:gd name="connsiteY20" fmla="*/ 1813681 h 2119034"/>
                <a:gd name="connsiteX21" fmla="*/ 1805269 w 1926055"/>
                <a:gd name="connsiteY21" fmla="*/ 1811548 h 2119034"/>
                <a:gd name="connsiteX22" fmla="*/ 1651903 w 1926055"/>
                <a:gd name="connsiteY22" fmla="*/ 1938086 h 2119034"/>
                <a:gd name="connsiteX23" fmla="*/ 1059517 w 1926055"/>
                <a:gd name="connsiteY23" fmla="*/ 2119034 h 2119034"/>
                <a:gd name="connsiteX24" fmla="*/ 0 w 1926055"/>
                <a:gd name="connsiteY24" fmla="*/ 1059517 h 2119034"/>
                <a:gd name="connsiteX25" fmla="*/ 1059517 w 1926055"/>
                <a:gd name="connsiteY25" fmla="*/ 0 h 211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26055" h="2119034">
                  <a:moveTo>
                    <a:pt x="1059517" y="0"/>
                  </a:moveTo>
                  <a:cubicBezTo>
                    <a:pt x="1352095" y="0"/>
                    <a:pt x="1616974" y="118591"/>
                    <a:pt x="1808709" y="310325"/>
                  </a:cubicBezTo>
                  <a:lnTo>
                    <a:pt x="1809467" y="311244"/>
                  </a:lnTo>
                  <a:lnTo>
                    <a:pt x="1841388" y="304799"/>
                  </a:lnTo>
                  <a:cubicBezTo>
                    <a:pt x="1888148" y="304799"/>
                    <a:pt x="1926055" y="342706"/>
                    <a:pt x="1926055" y="389466"/>
                  </a:cubicBezTo>
                  <a:cubicBezTo>
                    <a:pt x="1926055" y="436226"/>
                    <a:pt x="1888148" y="474133"/>
                    <a:pt x="1841388" y="474133"/>
                  </a:cubicBezTo>
                  <a:cubicBezTo>
                    <a:pt x="1794628" y="474133"/>
                    <a:pt x="1756721" y="436226"/>
                    <a:pt x="1756721" y="389466"/>
                  </a:cubicBezTo>
                  <a:cubicBezTo>
                    <a:pt x="1756721" y="377776"/>
                    <a:pt x="1759090" y="366639"/>
                    <a:pt x="1763375" y="356510"/>
                  </a:cubicBezTo>
                  <a:lnTo>
                    <a:pt x="1777196" y="336010"/>
                  </a:lnTo>
                  <a:lnTo>
                    <a:pt x="1629511" y="214159"/>
                  </a:lnTo>
                  <a:cubicBezTo>
                    <a:pt x="1466803" y="104236"/>
                    <a:pt x="1270655" y="40050"/>
                    <a:pt x="1059517" y="40050"/>
                  </a:cubicBezTo>
                  <a:cubicBezTo>
                    <a:pt x="496481" y="40050"/>
                    <a:pt x="40050" y="496481"/>
                    <a:pt x="40050" y="1059517"/>
                  </a:cubicBezTo>
                  <a:cubicBezTo>
                    <a:pt x="40050" y="1622553"/>
                    <a:pt x="496481" y="2078984"/>
                    <a:pt x="1059517" y="2078984"/>
                  </a:cubicBezTo>
                  <a:cubicBezTo>
                    <a:pt x="1270655" y="2078984"/>
                    <a:pt x="1466803" y="2014798"/>
                    <a:pt x="1629511" y="1904875"/>
                  </a:cubicBezTo>
                  <a:lnTo>
                    <a:pt x="1774554" y="1785204"/>
                  </a:lnTo>
                  <a:lnTo>
                    <a:pt x="1763375" y="1768623"/>
                  </a:lnTo>
                  <a:cubicBezTo>
                    <a:pt x="1759090" y="1758494"/>
                    <a:pt x="1756721" y="1747357"/>
                    <a:pt x="1756721" y="1735667"/>
                  </a:cubicBezTo>
                  <a:cubicBezTo>
                    <a:pt x="1756721" y="1688907"/>
                    <a:pt x="1794628" y="1651000"/>
                    <a:pt x="1841388" y="1651000"/>
                  </a:cubicBezTo>
                  <a:cubicBezTo>
                    <a:pt x="1888148" y="1651000"/>
                    <a:pt x="1926055" y="1688907"/>
                    <a:pt x="1926055" y="1735667"/>
                  </a:cubicBezTo>
                  <a:cubicBezTo>
                    <a:pt x="1926055" y="1782427"/>
                    <a:pt x="1888148" y="1820334"/>
                    <a:pt x="1841388" y="1820334"/>
                  </a:cubicBezTo>
                  <a:cubicBezTo>
                    <a:pt x="1829698" y="1820334"/>
                    <a:pt x="1818561" y="1817965"/>
                    <a:pt x="1808432" y="1813681"/>
                  </a:cubicBezTo>
                  <a:lnTo>
                    <a:pt x="1805269" y="1811548"/>
                  </a:lnTo>
                  <a:lnTo>
                    <a:pt x="1651903" y="1938086"/>
                  </a:lnTo>
                  <a:cubicBezTo>
                    <a:pt x="1482803" y="2052327"/>
                    <a:pt x="1278950" y="2119034"/>
                    <a:pt x="1059517" y="2119034"/>
                  </a:cubicBezTo>
                  <a:cubicBezTo>
                    <a:pt x="474362" y="2119034"/>
                    <a:pt x="0" y="1644672"/>
                    <a:pt x="0" y="1059517"/>
                  </a:cubicBezTo>
                  <a:cubicBezTo>
                    <a:pt x="0" y="474362"/>
                    <a:pt x="474362" y="0"/>
                    <a:pt x="1059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1" name="MH_Title_1"/>
            <p:cNvSpPr/>
            <p:nvPr>
              <p:custDataLst>
                <p:tags r:id="rId4"/>
              </p:custDataLst>
            </p:nvPr>
          </p:nvSpPr>
          <p:spPr>
            <a:xfrm>
              <a:off x="5150966" y="2415533"/>
              <a:ext cx="1539875" cy="15414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sz="2800">
                  <a:solidFill>
                    <a:srgbClr val="FEFFFF"/>
                  </a:solidFill>
                </a:rPr>
                <a:t>改变循环执行的状态</a:t>
              </a:r>
            </a:p>
          </p:txBody>
        </p:sp>
        <p:sp>
          <p:nvSpPr>
            <p:cNvPr id="2053" name="MH_SubTitle_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616353" y="2902895"/>
              <a:ext cx="1819275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400" b="1">
                  <a:solidFill>
                    <a:schemeClr val="accent1"/>
                  </a:solidFill>
                  <a:latin typeface="+mn-lt"/>
                  <a:ea typeface="+mn-ea"/>
                </a:rPr>
                <a:t>continue</a:t>
              </a:r>
              <a:endParaRPr lang="zh-CN" altLang="en-US" sz="2400" b="1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  <p:sp>
          <p:nvSpPr>
            <p:cNvPr id="2054" name="MH_SubTitle_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406178" y="2902895"/>
              <a:ext cx="1819275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50000"/>
                </a:lnSpc>
                <a:defRPr/>
              </a:pPr>
              <a:r>
                <a:rPr lang="en-US" altLang="zh-CN" sz="2400" b="1">
                  <a:solidFill>
                    <a:schemeClr val="accent1"/>
                  </a:solidFill>
                  <a:latin typeface="+mn-lt"/>
                  <a:ea typeface="+mn-ea"/>
                </a:rPr>
                <a:t>break</a:t>
              </a:r>
              <a:endParaRPr lang="zh-CN" altLang="en-US" sz="2400" b="1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90194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break</a:t>
            </a:r>
            <a:r>
              <a:rPr lang="zh-CN" altLang="en-US"/>
              <a:t>语句提前终止循环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140467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5.4】</a:t>
            </a:r>
            <a:r>
              <a:rPr lang="zh-CN" altLang="en-US" sz="2000">
                <a:solidFill>
                  <a:schemeClr val="accent1"/>
                </a:solidFill>
              </a:rPr>
              <a:t>在全系</a:t>
            </a:r>
            <a:r>
              <a:rPr lang="en-US" altLang="zh-CN" sz="2000">
                <a:solidFill>
                  <a:schemeClr val="accent1"/>
                </a:solidFill>
              </a:rPr>
              <a:t>1000</a:t>
            </a:r>
            <a:r>
              <a:rPr lang="zh-CN" altLang="en-US" sz="2000">
                <a:solidFill>
                  <a:schemeClr val="accent1"/>
                </a:solidFill>
              </a:rPr>
              <a:t>名学生中举行慈善募捐，当总数达到</a:t>
            </a:r>
            <a:r>
              <a:rPr lang="en-US" altLang="zh-CN" sz="2000">
                <a:solidFill>
                  <a:schemeClr val="accent1"/>
                </a:solidFill>
              </a:rPr>
              <a:t>10</a:t>
            </a:r>
            <a:r>
              <a:rPr lang="zh-CN" altLang="en-US" sz="2000">
                <a:solidFill>
                  <a:schemeClr val="accent1"/>
                </a:solidFill>
              </a:rPr>
              <a:t>万元时就结束，统计此时捐款的人数以及平均每人捐款的数目。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83189" y="2048179"/>
            <a:ext cx="4791446" cy="4487158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#define SUM 100000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指定符号常量</a:t>
            </a:r>
            <a:r>
              <a:rPr lang="en-US" altLang="zh-CN" sz="1400">
                <a:solidFill>
                  <a:srgbClr val="008000"/>
                </a:solidFill>
              </a:rPr>
              <a:t>SUM</a:t>
            </a:r>
            <a:r>
              <a:rPr lang="zh-CN" altLang="en-US" sz="1400">
                <a:solidFill>
                  <a:srgbClr val="008000"/>
                </a:solidFill>
              </a:rPr>
              <a:t>代表</a:t>
            </a:r>
            <a:r>
              <a:rPr lang="en-US" altLang="zh-CN" sz="1400">
                <a:solidFill>
                  <a:srgbClr val="008000"/>
                </a:solidFill>
              </a:rPr>
              <a:t>10</a:t>
            </a:r>
            <a:r>
              <a:rPr lang="zh-CN" altLang="en-US" sz="1400">
                <a:solidFill>
                  <a:srgbClr val="008000"/>
                </a:solidFill>
              </a:rPr>
              <a:t>万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float amount,aver,total;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 (i=1,total=0;i&lt;=1000;i++)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printf("please enter amount:");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scanf("%f",&amp;amount);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total=total+amount;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if(total&gt;=SUM) </a:t>
            </a:r>
            <a:r>
              <a:rPr lang="en-US" altLang="zh-CN" sz="1400">
                <a:solidFill>
                  <a:schemeClr val="accent6"/>
                </a:solidFill>
              </a:rPr>
              <a:t>break;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aver=total/i;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printf("num=%d\naver=%10.2f\n",i,aver);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924082" y="4481706"/>
            <a:ext cx="6051168" cy="1161696"/>
            <a:chOff x="8050697" y="5019262"/>
            <a:chExt cx="6051168" cy="116169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2"/>
              <a:ext cx="6051168" cy="1161696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5569956" cy="1126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for</a:t>
              </a:r>
              <a:r>
                <a:rPr lang="zh-CN" altLang="en-US" sz="1400">
                  <a:solidFill>
                    <a:schemeClr val="bg1"/>
                  </a:solidFill>
                </a:rPr>
                <a:t>语句指定执行循环体</a:t>
              </a:r>
              <a:r>
                <a:rPr lang="en-US" altLang="zh-CN" sz="1400">
                  <a:solidFill>
                    <a:schemeClr val="bg1"/>
                  </a:solidFill>
                </a:rPr>
                <a:t>1000</a:t>
              </a:r>
              <a:r>
                <a:rPr lang="zh-CN" altLang="en-US" sz="1400">
                  <a:solidFill>
                    <a:schemeClr val="bg1"/>
                  </a:solidFill>
                </a:rPr>
                <a:t>次。每次循环中，输入一个捐款人的捐款数，并累加到</a:t>
              </a:r>
              <a:r>
                <a:rPr lang="en-US" altLang="zh-CN" sz="1400">
                  <a:solidFill>
                    <a:schemeClr val="bg1"/>
                  </a:solidFill>
                </a:rPr>
                <a:t>total</a:t>
              </a:r>
              <a:r>
                <a:rPr lang="zh-CN" altLang="en-US" sz="1400">
                  <a:solidFill>
                    <a:schemeClr val="bg1"/>
                  </a:solidFill>
                </a:rPr>
                <a:t>中。设置了</a:t>
              </a:r>
              <a:r>
                <a:rPr lang="en-US" altLang="zh-CN" sz="1400">
                  <a:solidFill>
                    <a:schemeClr val="bg1"/>
                  </a:solidFill>
                </a:rPr>
                <a:t>if</a:t>
              </a:r>
              <a:r>
                <a:rPr lang="zh-CN" altLang="en-US" sz="1400">
                  <a:solidFill>
                    <a:schemeClr val="bg1"/>
                  </a:solidFill>
                </a:rPr>
                <a:t>语句，在每一次累加捐款数</a:t>
              </a:r>
              <a:r>
                <a:rPr lang="en-US" altLang="zh-CN" sz="1400">
                  <a:solidFill>
                    <a:schemeClr val="bg1"/>
                  </a:solidFill>
                </a:rPr>
                <a:t>amount</a:t>
              </a:r>
              <a:r>
                <a:rPr lang="zh-CN" altLang="en-US" sz="1400">
                  <a:solidFill>
                    <a:schemeClr val="bg1"/>
                  </a:solidFill>
                </a:rPr>
                <a:t>后，立即检查累加和</a:t>
              </a:r>
              <a:r>
                <a:rPr lang="en-US" altLang="zh-CN" sz="1400">
                  <a:solidFill>
                    <a:schemeClr val="bg1"/>
                  </a:solidFill>
                </a:rPr>
                <a:t>total</a:t>
              </a:r>
              <a:r>
                <a:rPr lang="zh-CN" altLang="en-US" sz="1400">
                  <a:solidFill>
                    <a:schemeClr val="bg1"/>
                  </a:solidFill>
                </a:rPr>
                <a:t>是否达到或超过</a:t>
              </a:r>
              <a:r>
                <a:rPr lang="en-US" altLang="zh-CN" sz="1400">
                  <a:solidFill>
                    <a:schemeClr val="bg1"/>
                  </a:solidFill>
                </a:rPr>
                <a:t>SUM(</a:t>
              </a:r>
              <a:r>
                <a:rPr lang="zh-CN" altLang="en-US" sz="1400">
                  <a:solidFill>
                    <a:schemeClr val="bg1"/>
                  </a:solidFill>
                </a:rPr>
                <a:t>即</a:t>
              </a:r>
              <a:r>
                <a:rPr lang="en-US" altLang="zh-CN" sz="1400">
                  <a:solidFill>
                    <a:schemeClr val="bg1"/>
                  </a:solidFill>
                </a:rPr>
                <a:t>100 000)</a:t>
              </a:r>
              <a:r>
                <a:rPr lang="zh-CN" altLang="en-US" sz="1400">
                  <a:solidFill>
                    <a:schemeClr val="bg1"/>
                  </a:solidFill>
                </a:rPr>
                <a:t>，若超过就执行</a:t>
              </a:r>
              <a:r>
                <a:rPr lang="en-US" altLang="zh-CN" sz="1400">
                  <a:solidFill>
                    <a:schemeClr val="bg1"/>
                  </a:solidFill>
                </a:rPr>
                <a:t>break</a:t>
              </a:r>
              <a:r>
                <a:rPr lang="zh-CN" altLang="en-US" sz="1400">
                  <a:solidFill>
                    <a:schemeClr val="bg1"/>
                  </a:solidFill>
                </a:rPr>
                <a:t>语句，流程跳转到循环体的花括号外，提前结束循环。</a:t>
              </a:r>
              <a:endParaRPr lang="en-US" altLang="zh-CN" sz="1400" b="1">
                <a:solidFill>
                  <a:srgbClr val="FFFF00"/>
                </a:solidFill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575" y="2048179"/>
            <a:ext cx="34956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3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break</a:t>
            </a:r>
            <a:r>
              <a:rPr lang="zh-CN" altLang="en-US"/>
              <a:t>语句提前终止循环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5" y="1630210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sz="2000" b="1"/>
              <a:t>break;</a:t>
            </a:r>
            <a:endParaRPr lang="zh-CN" altLang="en-US" sz="2000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2405269"/>
            <a:ext cx="9286461" cy="15008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2000">
                <a:solidFill>
                  <a:schemeClr val="tx1"/>
                </a:solidFill>
              </a:rPr>
              <a:t>作用：使流程跳到循环体之外，接着执行循环体下面的语句。</a:t>
            </a:r>
          </a:p>
          <a:p>
            <a:pPr algn="just">
              <a:lnSpc>
                <a:spcPct val="150000"/>
              </a:lnSpc>
              <a:defRPr/>
            </a:pPr>
            <a:endParaRPr lang="zh-CN" altLang="en-US" sz="20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2000">
                <a:solidFill>
                  <a:schemeClr val="tx1"/>
                </a:solidFill>
              </a:rPr>
              <a:t>注意：</a:t>
            </a:r>
            <a:r>
              <a:rPr lang="en-US" altLang="zh-CN" sz="2000">
                <a:solidFill>
                  <a:schemeClr val="tx1"/>
                </a:solidFill>
              </a:rPr>
              <a:t>break</a:t>
            </a:r>
            <a:r>
              <a:rPr lang="zh-CN" altLang="en-US" sz="2000">
                <a:solidFill>
                  <a:schemeClr val="tx1"/>
                </a:solidFill>
              </a:rPr>
              <a:t>语句只能用于循环语句和</a:t>
            </a:r>
            <a:r>
              <a:rPr lang="en-US" altLang="zh-CN" sz="2000">
                <a:solidFill>
                  <a:schemeClr val="tx1"/>
                </a:solidFill>
              </a:rPr>
              <a:t>switch</a:t>
            </a:r>
            <a:r>
              <a:rPr lang="zh-CN" altLang="en-US" sz="2000">
                <a:solidFill>
                  <a:schemeClr val="tx1"/>
                </a:solidFill>
              </a:rPr>
              <a:t>语句之中，而不能单独使用。</a:t>
            </a:r>
          </a:p>
        </p:txBody>
      </p:sp>
    </p:spTree>
    <p:extLst>
      <p:ext uri="{BB962C8B-B14F-4D97-AF65-F5344CB8AC3E}">
        <p14:creationId xmlns:p14="http://schemas.microsoft.com/office/powerpoint/2010/main" val="2410414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continue</a:t>
            </a:r>
            <a:r>
              <a:rPr lang="zh-CN" altLang="en-US"/>
              <a:t>语句提前结束本次循环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258900"/>
            <a:ext cx="10515600" cy="131067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5.5】</a:t>
            </a:r>
            <a:r>
              <a:rPr lang="zh-CN" altLang="en-US" sz="2000">
                <a:solidFill>
                  <a:schemeClr val="accent1"/>
                </a:solidFill>
              </a:rPr>
              <a:t>要求输出</a:t>
            </a:r>
            <a:r>
              <a:rPr lang="en-US" altLang="zh-CN" sz="2000">
                <a:solidFill>
                  <a:schemeClr val="accent1"/>
                </a:solidFill>
              </a:rPr>
              <a:t>100</a:t>
            </a:r>
            <a:r>
              <a:rPr lang="zh-CN" altLang="en-US" sz="2000">
                <a:solidFill>
                  <a:schemeClr val="accent1"/>
                </a:solidFill>
              </a:rPr>
              <a:t>～</a:t>
            </a:r>
            <a:r>
              <a:rPr lang="en-US" altLang="zh-CN" sz="2000">
                <a:solidFill>
                  <a:schemeClr val="accent1"/>
                </a:solidFill>
              </a:rPr>
              <a:t>200</a:t>
            </a:r>
            <a:r>
              <a:rPr lang="zh-CN" altLang="en-US" sz="2000">
                <a:solidFill>
                  <a:schemeClr val="accent1"/>
                </a:solidFill>
              </a:rPr>
              <a:t>之间的不能被</a:t>
            </a:r>
            <a:r>
              <a:rPr lang="en-US" altLang="zh-CN" sz="2000">
                <a:solidFill>
                  <a:schemeClr val="accent1"/>
                </a:solidFill>
              </a:rPr>
              <a:t>3</a:t>
            </a:r>
            <a:r>
              <a:rPr lang="zh-CN" altLang="en-US" sz="2000">
                <a:solidFill>
                  <a:schemeClr val="accent1"/>
                </a:solidFill>
              </a:rPr>
              <a:t>整除的数。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000826" y="1861352"/>
            <a:ext cx="3052098" cy="2941264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{	int n;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for (n=100;n&lt;=200;n++)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{	if (n%3==0)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		</a:t>
            </a:r>
            <a:r>
              <a:rPr lang="pt-BR" altLang="zh-CN" sz="1400">
                <a:solidFill>
                  <a:schemeClr val="accent6"/>
                </a:solidFill>
              </a:rPr>
              <a:t>continue;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	printf("%d ",n);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}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690357" y="2795319"/>
            <a:ext cx="3442777" cy="1937294"/>
            <a:chOff x="8050697" y="5019261"/>
            <a:chExt cx="3442777" cy="193729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1"/>
              <a:ext cx="3442777" cy="1937294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2929505" cy="1902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当</a:t>
              </a:r>
              <a:r>
                <a:rPr lang="en-US" altLang="zh-CN" sz="1400">
                  <a:solidFill>
                    <a:schemeClr val="bg1"/>
                  </a:solidFill>
                </a:rPr>
                <a:t>n</a:t>
              </a:r>
              <a:r>
                <a:rPr lang="zh-CN" altLang="en-US" sz="1400">
                  <a:solidFill>
                    <a:schemeClr val="bg1"/>
                  </a:solidFill>
                </a:rPr>
                <a:t>能被</a:t>
              </a:r>
              <a:r>
                <a:rPr lang="en-US" altLang="zh-CN" sz="1400">
                  <a:solidFill>
                    <a:schemeClr val="bg1"/>
                  </a:solidFill>
                </a:rPr>
                <a:t>3</a:t>
              </a:r>
              <a:r>
                <a:rPr lang="zh-CN" altLang="en-US" sz="1400">
                  <a:solidFill>
                    <a:schemeClr val="bg1"/>
                  </a:solidFill>
                </a:rPr>
                <a:t>整除时，执行</a:t>
              </a:r>
              <a:r>
                <a:rPr lang="en-US" altLang="zh-CN" sz="1400">
                  <a:solidFill>
                    <a:schemeClr val="bg1"/>
                  </a:solidFill>
                </a:rPr>
                <a:t>continue</a:t>
              </a:r>
              <a:r>
                <a:rPr lang="zh-CN" altLang="en-US" sz="1400">
                  <a:solidFill>
                    <a:schemeClr val="bg1"/>
                  </a:solidFill>
                </a:rPr>
                <a:t>语句，流程跳转到表示循环体结束的右花括号的前面</a:t>
              </a:r>
              <a:r>
                <a:rPr lang="en-US" altLang="zh-CN" sz="1400">
                  <a:solidFill>
                    <a:schemeClr val="bg1"/>
                  </a:solidFill>
                </a:rPr>
                <a:t>(</a:t>
              </a:r>
              <a:r>
                <a:rPr lang="zh-CN" altLang="en-US" sz="1400">
                  <a:solidFill>
                    <a:schemeClr val="bg1"/>
                  </a:solidFill>
                </a:rPr>
                <a:t>注意不是右花括号的后面</a:t>
              </a:r>
              <a:r>
                <a:rPr lang="en-US" altLang="zh-CN" sz="1400">
                  <a:solidFill>
                    <a:schemeClr val="bg1"/>
                  </a:solidFill>
                </a:rPr>
                <a:t>)</a:t>
              </a:r>
              <a:r>
                <a:rPr lang="zh-CN" altLang="en-US" sz="1400">
                  <a:solidFill>
                    <a:schemeClr val="bg1"/>
                  </a:solidFill>
                </a:rPr>
                <a:t>，从而跳过</a:t>
              </a:r>
              <a:r>
                <a:rPr lang="en-US" altLang="zh-CN" sz="1400">
                  <a:solidFill>
                    <a:schemeClr val="bg1"/>
                  </a:solidFill>
                </a:rPr>
                <a:t>printf</a:t>
              </a:r>
              <a:r>
                <a:rPr lang="zh-CN" altLang="en-US" sz="1400">
                  <a:solidFill>
                    <a:schemeClr val="bg1"/>
                  </a:solidFill>
                </a:rPr>
                <a:t>函数语句，结束本次循环，然后进行循环变量的增值</a:t>
              </a:r>
              <a:r>
                <a:rPr lang="en-US" altLang="zh-CN" sz="1400">
                  <a:solidFill>
                    <a:schemeClr val="bg1"/>
                  </a:solidFill>
                </a:rPr>
                <a:t>(n++)</a:t>
              </a:r>
              <a:r>
                <a:rPr lang="zh-CN" altLang="en-US" sz="1400">
                  <a:solidFill>
                    <a:schemeClr val="bg1"/>
                  </a:solidFill>
                </a:rPr>
                <a:t>，只要</a:t>
              </a:r>
              <a:r>
                <a:rPr lang="en-US" altLang="zh-CN" sz="1400">
                  <a:solidFill>
                    <a:schemeClr val="bg1"/>
                  </a:solidFill>
                </a:rPr>
                <a:t>n&lt;=200</a:t>
              </a:r>
              <a:r>
                <a:rPr lang="zh-CN" altLang="en-US" sz="1400">
                  <a:solidFill>
                    <a:schemeClr val="bg1"/>
                  </a:solidFill>
                </a:rPr>
                <a:t>，就会接着执行下一次循环。</a:t>
              </a:r>
              <a:endParaRPr lang="en-US" altLang="zh-CN" sz="1400" b="1">
                <a:solidFill>
                  <a:srgbClr val="FFFF00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364344" y="1043679"/>
            <a:ext cx="2971801" cy="5377804"/>
            <a:chOff x="8885582" y="375478"/>
            <a:chExt cx="2971801" cy="5377804"/>
          </a:xfrm>
        </p:grpSpPr>
        <p:sp>
          <p:nvSpPr>
            <p:cNvPr id="11" name="矩形 10"/>
            <p:cNvSpPr/>
            <p:nvPr/>
          </p:nvSpPr>
          <p:spPr>
            <a:xfrm>
              <a:off x="9392478" y="375478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n=100</a:t>
              </a:r>
              <a:endParaRPr lang="zh-CN" altLang="en-US"/>
            </a:p>
          </p:txBody>
        </p:sp>
        <p:cxnSp>
          <p:nvCxnSpPr>
            <p:cNvPr id="12" name="直接箭头连接符 11"/>
            <p:cNvCxnSpPr>
              <a:stCxn id="11" idx="2"/>
            </p:cNvCxnSpPr>
            <p:nvPr/>
          </p:nvCxnSpPr>
          <p:spPr>
            <a:xfrm>
              <a:off x="10182639" y="826060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决策 13"/>
            <p:cNvSpPr/>
            <p:nvPr/>
          </p:nvSpPr>
          <p:spPr>
            <a:xfrm>
              <a:off x="9126606" y="1250122"/>
              <a:ext cx="2112066" cy="67586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r>
                <a:rPr lang="zh-CN" altLang="en-US"/>
                <a:t>≤</a:t>
              </a:r>
              <a:r>
                <a:rPr lang="en-US" altLang="zh-CN"/>
                <a:t>200</a:t>
              </a:r>
              <a:endParaRPr lang="zh-CN" altLang="en-US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10177670" y="1925983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9382539" y="4212086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n=n+1</a:t>
              </a:r>
              <a:endParaRPr lang="zh-CN" altLang="en-US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0182639" y="2972902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任意多边形 18"/>
            <p:cNvSpPr/>
            <p:nvPr/>
          </p:nvSpPr>
          <p:spPr>
            <a:xfrm flipH="1">
              <a:off x="8885582" y="991704"/>
              <a:ext cx="1298296" cy="3828774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119920" y="1887594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Y</a:t>
              </a:r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1204252" y="130628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  <p:sp>
          <p:nvSpPr>
            <p:cNvPr id="24" name="流程图: 决策 23"/>
            <p:cNvSpPr/>
            <p:nvPr/>
          </p:nvSpPr>
          <p:spPr>
            <a:xfrm>
              <a:off x="9126606" y="2354590"/>
              <a:ext cx="2112066" cy="67586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r>
                <a:rPr lang="zh-CN" altLang="en-US"/>
                <a:t>能被</a:t>
              </a:r>
              <a:r>
                <a:rPr lang="en-US" altLang="zh-CN"/>
                <a:t>3</a:t>
              </a:r>
              <a:r>
                <a:rPr lang="zh-CN" altLang="en-US"/>
                <a:t>整除</a:t>
              </a:r>
            </a:p>
          </p:txBody>
        </p:sp>
        <p:sp>
          <p:nvSpPr>
            <p:cNvPr id="4" name="流程图: 数据 3"/>
            <p:cNvSpPr/>
            <p:nvPr/>
          </p:nvSpPr>
          <p:spPr>
            <a:xfrm>
              <a:off x="9382539" y="3400418"/>
              <a:ext cx="1580322" cy="443083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输出</a:t>
              </a:r>
              <a:r>
                <a:rPr lang="en-US" altLang="zh-CN"/>
                <a:t>n</a:t>
              </a:r>
              <a:endParaRPr lang="zh-CN" altLang="en-US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10181400" y="3787164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1172373" y="2391019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Y</a:t>
              </a:r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0197548" y="2693504"/>
              <a:ext cx="1351722" cy="1331844"/>
            </a:xfrm>
            <a:custGeom>
              <a:avLst/>
              <a:gdLst>
                <a:gd name="connsiteX0" fmla="*/ 1043609 w 1351722"/>
                <a:gd name="connsiteY0" fmla="*/ 0 h 1331844"/>
                <a:gd name="connsiteX1" fmla="*/ 1351722 w 1351722"/>
                <a:gd name="connsiteY1" fmla="*/ 0 h 1331844"/>
                <a:gd name="connsiteX2" fmla="*/ 1351722 w 1351722"/>
                <a:gd name="connsiteY2" fmla="*/ 1331844 h 1331844"/>
                <a:gd name="connsiteX3" fmla="*/ 0 w 1351722"/>
                <a:gd name="connsiteY3" fmla="*/ 1331844 h 1331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1722" h="1331844">
                  <a:moveTo>
                    <a:pt x="1043609" y="0"/>
                  </a:moveTo>
                  <a:lnTo>
                    <a:pt x="1351722" y="0"/>
                  </a:lnTo>
                  <a:lnTo>
                    <a:pt x="1351722" y="1331844"/>
                  </a:lnTo>
                  <a:lnTo>
                    <a:pt x="0" y="1331844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0187609" y="1590261"/>
              <a:ext cx="1669774" cy="3727174"/>
            </a:xfrm>
            <a:custGeom>
              <a:avLst/>
              <a:gdLst>
                <a:gd name="connsiteX0" fmla="*/ 1053548 w 1669774"/>
                <a:gd name="connsiteY0" fmla="*/ 0 h 3727174"/>
                <a:gd name="connsiteX1" fmla="*/ 1669774 w 1669774"/>
                <a:gd name="connsiteY1" fmla="*/ 0 h 3727174"/>
                <a:gd name="connsiteX2" fmla="*/ 1669774 w 1669774"/>
                <a:gd name="connsiteY2" fmla="*/ 3438939 h 3727174"/>
                <a:gd name="connsiteX3" fmla="*/ 0 w 1669774"/>
                <a:gd name="connsiteY3" fmla="*/ 3438939 h 3727174"/>
                <a:gd name="connsiteX4" fmla="*/ 0 w 1669774"/>
                <a:gd name="connsiteY4" fmla="*/ 3727174 h 3727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774" h="3727174">
                  <a:moveTo>
                    <a:pt x="1053548" y="0"/>
                  </a:moveTo>
                  <a:lnTo>
                    <a:pt x="1669774" y="0"/>
                  </a:lnTo>
                  <a:lnTo>
                    <a:pt x="1669774" y="3438939"/>
                  </a:lnTo>
                  <a:lnTo>
                    <a:pt x="0" y="3438939"/>
                  </a:lnTo>
                  <a:lnTo>
                    <a:pt x="0" y="3727174"/>
                  </a:lnTo>
                </a:path>
              </a:pathLst>
            </a:custGeom>
            <a:noFill/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128766" y="299009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511748" y="5319788"/>
              <a:ext cx="1371600" cy="4334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>
                  <a:solidFill>
                    <a:schemeClr val="lt1"/>
                  </a:solidFill>
                </a:rPr>
                <a:t>结束</a:t>
              </a: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643" y="5087983"/>
            <a:ext cx="50958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8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1" y="367410"/>
            <a:ext cx="7795591" cy="1325563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continue</a:t>
            </a:r>
            <a:r>
              <a:rPr lang="zh-CN" altLang="en-US"/>
              <a:t>语句提前结束本次循环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5" y="1630210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sz="2000" b="1"/>
              <a:t>continue;</a:t>
            </a:r>
            <a:endParaRPr lang="zh-CN" altLang="en-US" sz="2000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2405269"/>
            <a:ext cx="9286461" cy="15008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2000">
                <a:solidFill>
                  <a:schemeClr val="tx1"/>
                </a:solidFill>
              </a:rPr>
              <a:t>作用：结束本次循环，即跳过循环体中下面尚未执行的语句，转到循环体结束点之前，接着执行</a:t>
            </a:r>
            <a:r>
              <a:rPr lang="en-US" altLang="zh-CN" sz="2000">
                <a:solidFill>
                  <a:schemeClr val="tx1"/>
                </a:solidFill>
              </a:rPr>
              <a:t>for</a:t>
            </a:r>
            <a:r>
              <a:rPr lang="zh-CN" altLang="en-US" sz="2000">
                <a:solidFill>
                  <a:schemeClr val="tx1"/>
                </a:solidFill>
              </a:rPr>
              <a:t>语句中的“表达式</a:t>
            </a:r>
            <a:r>
              <a:rPr lang="en-US" altLang="zh-CN" sz="2000">
                <a:solidFill>
                  <a:schemeClr val="tx1"/>
                </a:solidFill>
              </a:rPr>
              <a:t>3”</a:t>
            </a:r>
            <a:r>
              <a:rPr lang="zh-CN" altLang="en-US" sz="2000">
                <a:solidFill>
                  <a:schemeClr val="tx1"/>
                </a:solidFill>
              </a:rPr>
              <a:t>，然后进行下一次是否执行循环的判定。</a:t>
            </a:r>
          </a:p>
        </p:txBody>
      </p:sp>
    </p:spTree>
    <p:extLst>
      <p:ext uri="{BB962C8B-B14F-4D97-AF65-F5344CB8AC3E}">
        <p14:creationId xmlns:p14="http://schemas.microsoft.com/office/powerpoint/2010/main" val="3261898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break</a:t>
            </a:r>
            <a:r>
              <a:rPr lang="zh-CN" altLang="en-US"/>
              <a:t>语句和</a:t>
            </a:r>
            <a:r>
              <a:rPr lang="en-US" altLang="zh-CN"/>
              <a:t>continue</a:t>
            </a:r>
            <a:r>
              <a:rPr lang="zh-CN" altLang="en-US"/>
              <a:t>语句的区别</a:t>
            </a:r>
          </a:p>
        </p:txBody>
      </p:sp>
      <p:sp>
        <p:nvSpPr>
          <p:cNvPr id="4" name="矩形 3"/>
          <p:cNvSpPr/>
          <p:nvPr/>
        </p:nvSpPr>
        <p:spPr>
          <a:xfrm>
            <a:off x="844959" y="1570383"/>
            <a:ext cx="1918253" cy="377687"/>
          </a:xfrm>
          <a:prstGeom prst="rect">
            <a:avLst/>
          </a:prstGeom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/>
              <a:t>break;</a:t>
            </a:r>
            <a:endParaRPr lang="zh-CN" altLang="en-US" b="1"/>
          </a:p>
        </p:txBody>
      </p:sp>
      <p:sp>
        <p:nvSpPr>
          <p:cNvPr id="5" name="矩形 4"/>
          <p:cNvSpPr/>
          <p:nvPr/>
        </p:nvSpPr>
        <p:spPr>
          <a:xfrm>
            <a:off x="6503365" y="1570381"/>
            <a:ext cx="1918253" cy="377687"/>
          </a:xfrm>
          <a:prstGeom prst="rect">
            <a:avLst/>
          </a:prstGeom>
          <a:ln>
            <a:tailEnd type="triangl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/>
              <a:t>continue;</a:t>
            </a:r>
            <a:endParaRPr lang="zh-CN" altLang="en-US" b="1"/>
          </a:p>
        </p:txBody>
      </p:sp>
      <p:sp>
        <p:nvSpPr>
          <p:cNvPr id="6" name="圆角矩形 5"/>
          <p:cNvSpPr/>
          <p:nvPr/>
        </p:nvSpPr>
        <p:spPr>
          <a:xfrm>
            <a:off x="844959" y="1948070"/>
            <a:ext cx="2700000" cy="1716735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400"/>
              <a:t>while(</a:t>
            </a:r>
            <a:r>
              <a:rPr lang="zh-CN" altLang="en-US" sz="1400"/>
              <a:t>表达式</a:t>
            </a:r>
            <a:r>
              <a:rPr lang="en-US" altLang="zh-CN" sz="1400"/>
              <a:t>1)   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/>
              <a:t>语句</a:t>
            </a:r>
            <a:r>
              <a:rPr lang="en-US" altLang="zh-CN" sz="1400"/>
              <a:t>1</a:t>
            </a:r>
          </a:p>
          <a:p>
            <a:pPr lvl="1" defTabSz="363538">
              <a:lnSpc>
                <a:spcPct val="120000"/>
              </a:lnSpc>
            </a:pPr>
            <a:r>
              <a:rPr lang="pt-BR" altLang="zh-CN" sz="1400"/>
              <a:t>if(</a:t>
            </a:r>
            <a:r>
              <a:rPr lang="zh-CN" altLang="en-US" sz="1400"/>
              <a:t>表达式</a:t>
            </a:r>
            <a:r>
              <a:rPr lang="en-US" altLang="zh-CN" sz="1400"/>
              <a:t>2) </a:t>
            </a:r>
            <a:r>
              <a:rPr lang="pt-BR" altLang="zh-CN" sz="1400"/>
              <a:t>break;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/>
              <a:t>语句</a:t>
            </a:r>
            <a:r>
              <a:rPr lang="en-US" altLang="zh-CN" sz="1400"/>
              <a:t>2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503365" y="1958008"/>
            <a:ext cx="2700000" cy="1716735"/>
          </a:xfrm>
          <a:prstGeom prst="roundRect">
            <a:avLst>
              <a:gd name="adj" fmla="val 1628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400"/>
              <a:t>while(</a:t>
            </a:r>
            <a:r>
              <a:rPr lang="zh-CN" altLang="en-US" sz="1400"/>
              <a:t>表达式</a:t>
            </a:r>
            <a:r>
              <a:rPr lang="en-US" altLang="zh-CN" sz="1400"/>
              <a:t>1)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/>
              <a:t>语句</a:t>
            </a:r>
            <a:r>
              <a:rPr lang="en-US" altLang="zh-CN" sz="1400"/>
              <a:t>1</a:t>
            </a:r>
          </a:p>
          <a:p>
            <a:pPr lvl="1" defTabSz="363538">
              <a:lnSpc>
                <a:spcPct val="120000"/>
              </a:lnSpc>
            </a:pPr>
            <a:r>
              <a:rPr lang="pt-BR" altLang="zh-CN" sz="1400"/>
              <a:t>if(</a:t>
            </a:r>
            <a:r>
              <a:rPr lang="zh-CN" altLang="en-US" sz="1400"/>
              <a:t>表达式</a:t>
            </a:r>
            <a:r>
              <a:rPr lang="en-US" altLang="zh-CN" sz="1400"/>
              <a:t>2) </a:t>
            </a:r>
            <a:r>
              <a:rPr lang="pt-BR" altLang="zh-CN" sz="1400"/>
              <a:t>continue;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/>
              <a:t>语句</a:t>
            </a:r>
            <a:r>
              <a:rPr lang="en-US" altLang="zh-CN" sz="1400"/>
              <a:t>2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374374" y="6272163"/>
            <a:ext cx="11443252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lt1"/>
                </a:solidFill>
              </a:rPr>
              <a:t>continue语句只结束本次循环，而非终止整个循环。break语句结束整个循环，不再判断执行循环的条件是否成立。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6096000" y="1570381"/>
            <a:ext cx="0" cy="459188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tx1">
                    <a:lumMod val="50000"/>
                    <a:lumOff val="50000"/>
                  </a:schemeClr>
                </a:gs>
                <a:gs pos="66000">
                  <a:schemeClr val="tx1">
                    <a:lumMod val="50000"/>
                    <a:lumOff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3749714" y="1759226"/>
            <a:ext cx="2114373" cy="4227783"/>
            <a:chOff x="3749714" y="1759226"/>
            <a:chExt cx="2114373" cy="4227783"/>
          </a:xfrm>
        </p:grpSpPr>
        <p:sp>
          <p:nvSpPr>
            <p:cNvPr id="28" name="文本框 27"/>
            <p:cNvSpPr txBox="1"/>
            <p:nvPr/>
          </p:nvSpPr>
          <p:spPr>
            <a:xfrm>
              <a:off x="5128592" y="3944763"/>
              <a:ext cx="7354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solidFill>
                    <a:schemeClr val="accent1"/>
                  </a:solidFill>
                </a:rPr>
                <a:t>break</a:t>
              </a:r>
              <a:endParaRPr lang="zh-CN" altLang="en-US" sz="1400">
                <a:solidFill>
                  <a:schemeClr val="accent1"/>
                </a:solidFill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3749714" y="1759226"/>
              <a:ext cx="1910621" cy="4227783"/>
              <a:chOff x="4072736" y="1958010"/>
              <a:chExt cx="1910621" cy="4227783"/>
            </a:xfrm>
          </p:grpSpPr>
          <p:sp>
            <p:nvSpPr>
              <p:cNvPr id="10" name="流程图: 决策 9"/>
              <p:cNvSpPr/>
              <p:nvPr/>
            </p:nvSpPr>
            <p:spPr>
              <a:xfrm>
                <a:off x="4303643" y="2345635"/>
                <a:ext cx="1391478" cy="526774"/>
              </a:xfrm>
              <a:prstGeom prst="flowChartDecision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/>
                  <a:t>表达式</a:t>
                </a:r>
                <a:r>
                  <a:rPr lang="en-US" altLang="zh-CN" sz="1400"/>
                  <a:t>1</a:t>
                </a:r>
                <a:endParaRPr lang="zh-CN" altLang="en-US" sz="1400"/>
              </a:p>
            </p:txBody>
          </p:sp>
          <p:cxnSp>
            <p:nvCxnSpPr>
              <p:cNvPr id="12" name="直接箭头连接符 11"/>
              <p:cNvCxnSpPr/>
              <p:nvPr/>
            </p:nvCxnSpPr>
            <p:spPr>
              <a:xfrm>
                <a:off x="4989443" y="1958010"/>
                <a:ext cx="0" cy="3876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4989443" y="2872409"/>
                <a:ext cx="0" cy="2683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矩形 13"/>
              <p:cNvSpPr/>
              <p:nvPr/>
            </p:nvSpPr>
            <p:spPr>
              <a:xfrm>
                <a:off x="4476707" y="3149519"/>
                <a:ext cx="1031655" cy="484567"/>
              </a:xfrm>
              <a:prstGeom prst="rect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/>
                  <a:t>语句</a:t>
                </a:r>
                <a:r>
                  <a:rPr lang="en-US" altLang="zh-CN" sz="1400"/>
                  <a:t>1</a:t>
                </a:r>
                <a:endParaRPr lang="zh-CN" altLang="en-US" sz="1400"/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>
                <a:off x="4989443" y="3612978"/>
                <a:ext cx="0" cy="2683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流程图: 决策 16"/>
              <p:cNvSpPr/>
              <p:nvPr/>
            </p:nvSpPr>
            <p:spPr>
              <a:xfrm>
                <a:off x="4303643" y="3890088"/>
                <a:ext cx="1391478" cy="526774"/>
              </a:xfrm>
              <a:prstGeom prst="flowChartDecision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/>
                  <a:t>表达式</a:t>
                </a:r>
                <a:r>
                  <a:rPr lang="en-US" altLang="zh-CN" sz="1400"/>
                  <a:t>2</a:t>
                </a:r>
                <a:endParaRPr lang="zh-CN" altLang="en-US" sz="1400"/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4989443" y="4416862"/>
                <a:ext cx="0" cy="2683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4473615" y="4685218"/>
                <a:ext cx="1031655" cy="486000"/>
              </a:xfrm>
              <a:prstGeom prst="rect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/>
                  <a:t>语句</a:t>
                </a:r>
                <a:r>
                  <a:rPr lang="en-US" altLang="zh-CN" sz="1400"/>
                  <a:t>2</a:t>
                </a:r>
                <a:endParaRPr lang="zh-CN" altLang="en-US" sz="140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483554" y="5699793"/>
                <a:ext cx="1031655" cy="486000"/>
              </a:xfrm>
              <a:prstGeom prst="rect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/>
                  <a:t>while</a:t>
                </a:r>
                <a:r>
                  <a:rPr lang="zh-CN" altLang="en-US" sz="1400"/>
                  <a:t>循环的下一语句</a:t>
                </a:r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4072736" y="2146852"/>
                <a:ext cx="916707" cy="3190461"/>
              </a:xfrm>
              <a:custGeom>
                <a:avLst/>
                <a:gdLst>
                  <a:gd name="connsiteX0" fmla="*/ 1123121 w 1123121"/>
                  <a:gd name="connsiteY0" fmla="*/ 3021496 h 3190461"/>
                  <a:gd name="connsiteX1" fmla="*/ 1123121 w 1123121"/>
                  <a:gd name="connsiteY1" fmla="*/ 3190461 h 3190461"/>
                  <a:gd name="connsiteX2" fmla="*/ 0 w 1123121"/>
                  <a:gd name="connsiteY2" fmla="*/ 3190461 h 3190461"/>
                  <a:gd name="connsiteX3" fmla="*/ 0 w 1123121"/>
                  <a:gd name="connsiteY3" fmla="*/ 0 h 3190461"/>
                  <a:gd name="connsiteX4" fmla="*/ 1113182 w 1123121"/>
                  <a:gd name="connsiteY4" fmla="*/ 0 h 3190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3121" h="3190461">
                    <a:moveTo>
                      <a:pt x="1123121" y="3021496"/>
                    </a:moveTo>
                    <a:lnTo>
                      <a:pt x="1123121" y="3190461"/>
                    </a:lnTo>
                    <a:lnTo>
                      <a:pt x="0" y="3190461"/>
                    </a:lnTo>
                    <a:lnTo>
                      <a:pt x="0" y="0"/>
                    </a:lnTo>
                    <a:lnTo>
                      <a:pt x="1113182" y="0"/>
                    </a:lnTo>
                  </a:path>
                </a:pathLst>
              </a:cu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4999383" y="2604052"/>
                <a:ext cx="983974" cy="3093711"/>
              </a:xfrm>
              <a:custGeom>
                <a:avLst/>
                <a:gdLst>
                  <a:gd name="connsiteX0" fmla="*/ 695739 w 983974"/>
                  <a:gd name="connsiteY0" fmla="*/ 0 h 3140765"/>
                  <a:gd name="connsiteX1" fmla="*/ 983974 w 983974"/>
                  <a:gd name="connsiteY1" fmla="*/ 0 h 3140765"/>
                  <a:gd name="connsiteX2" fmla="*/ 983974 w 983974"/>
                  <a:gd name="connsiteY2" fmla="*/ 2842591 h 3140765"/>
                  <a:gd name="connsiteX3" fmla="*/ 0 w 983974"/>
                  <a:gd name="connsiteY3" fmla="*/ 2842591 h 3140765"/>
                  <a:gd name="connsiteX4" fmla="*/ 0 w 983974"/>
                  <a:gd name="connsiteY4" fmla="*/ 3140765 h 3140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3974" h="3140765">
                    <a:moveTo>
                      <a:pt x="695739" y="0"/>
                    </a:moveTo>
                    <a:lnTo>
                      <a:pt x="983974" y="0"/>
                    </a:lnTo>
                    <a:lnTo>
                      <a:pt x="983974" y="2842591"/>
                    </a:lnTo>
                    <a:lnTo>
                      <a:pt x="0" y="2842591"/>
                    </a:lnTo>
                    <a:lnTo>
                      <a:pt x="0" y="3140765"/>
                    </a:lnTo>
                  </a:path>
                </a:pathLst>
              </a:cu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5615605" y="2320955"/>
                <a:ext cx="288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/>
                  <a:t>假</a:t>
                </a: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4932114" y="2856651"/>
                <a:ext cx="288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/>
                  <a:t>真</a:t>
                </a:r>
              </a:p>
            </p:txBody>
          </p:sp>
          <p:cxnSp>
            <p:nvCxnSpPr>
              <p:cNvPr id="26" name="直接箭头连接符 25"/>
              <p:cNvCxnSpPr>
                <a:stCxn id="17" idx="3"/>
              </p:cNvCxnSpPr>
              <p:nvPr/>
            </p:nvCxnSpPr>
            <p:spPr>
              <a:xfrm>
                <a:off x="5695121" y="4153475"/>
                <a:ext cx="2882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本框 26"/>
              <p:cNvSpPr txBox="1"/>
              <p:nvPr/>
            </p:nvSpPr>
            <p:spPr>
              <a:xfrm>
                <a:off x="5637792" y="3890257"/>
                <a:ext cx="288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/>
                  <a:t>真</a:t>
                </a: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4947023" y="4397152"/>
                <a:ext cx="288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/>
                  <a:t>假</a:t>
                </a: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9382861" y="1752429"/>
            <a:ext cx="2064538" cy="4227783"/>
            <a:chOff x="9382861" y="1752429"/>
            <a:chExt cx="2064538" cy="4227783"/>
          </a:xfrm>
        </p:grpSpPr>
        <p:sp>
          <p:nvSpPr>
            <p:cNvPr id="35" name="文本框 34"/>
            <p:cNvSpPr txBox="1"/>
            <p:nvPr/>
          </p:nvSpPr>
          <p:spPr>
            <a:xfrm>
              <a:off x="10518139" y="3978606"/>
              <a:ext cx="8673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solidFill>
                    <a:schemeClr val="accent1"/>
                  </a:solidFill>
                </a:rPr>
                <a:t>continue</a:t>
              </a:r>
              <a:endParaRPr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7" name="流程图: 决策 36"/>
            <p:cNvSpPr/>
            <p:nvPr/>
          </p:nvSpPr>
          <p:spPr>
            <a:xfrm>
              <a:off x="9613768" y="2140054"/>
              <a:ext cx="1391478" cy="526774"/>
            </a:xfrm>
            <a:prstGeom prst="flowChartDecision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/>
                <a:t>表达式</a:t>
              </a:r>
              <a:r>
                <a:rPr lang="en-US" altLang="zh-CN" sz="1400"/>
                <a:t>1</a:t>
              </a:r>
              <a:endParaRPr lang="zh-CN" altLang="en-US" sz="140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10299568" y="1752429"/>
              <a:ext cx="0" cy="387625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10299568" y="2666828"/>
              <a:ext cx="0" cy="26835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9786832" y="2943938"/>
              <a:ext cx="1031655" cy="484567"/>
            </a:xfrm>
            <a:prstGeom prst="rect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/>
                <a:t>语句</a:t>
              </a:r>
              <a:r>
                <a:rPr lang="en-US" altLang="zh-CN" sz="1400"/>
                <a:t>1</a:t>
              </a:r>
              <a:endParaRPr lang="zh-CN" altLang="en-US" sz="1400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10299568" y="3407397"/>
              <a:ext cx="0" cy="26835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流程图: 决策 41"/>
            <p:cNvSpPr/>
            <p:nvPr/>
          </p:nvSpPr>
          <p:spPr>
            <a:xfrm>
              <a:off x="9613768" y="3684507"/>
              <a:ext cx="1391478" cy="526774"/>
            </a:xfrm>
            <a:prstGeom prst="flowChartDecision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/>
                <a:t>表达式</a:t>
              </a:r>
              <a:r>
                <a:rPr lang="en-US" altLang="zh-CN" sz="1400"/>
                <a:t>2</a:t>
              </a:r>
              <a:endParaRPr lang="zh-CN" altLang="en-US" sz="1400"/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10299568" y="4211281"/>
              <a:ext cx="0" cy="26835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9783740" y="4479637"/>
              <a:ext cx="1031655" cy="486000"/>
            </a:xfrm>
            <a:prstGeom prst="rect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/>
                <a:t>语句</a:t>
              </a:r>
              <a:r>
                <a:rPr lang="en-US" altLang="zh-CN" sz="1400"/>
                <a:t>2</a:t>
              </a:r>
              <a:endParaRPr lang="zh-CN" altLang="en-US" sz="1400"/>
            </a:p>
          </p:txBody>
        </p:sp>
        <p:sp>
          <p:nvSpPr>
            <p:cNvPr id="45" name="矩形 44"/>
            <p:cNvSpPr/>
            <p:nvPr/>
          </p:nvSpPr>
          <p:spPr>
            <a:xfrm>
              <a:off x="9793679" y="5494212"/>
              <a:ext cx="1031655" cy="486000"/>
            </a:xfrm>
            <a:prstGeom prst="rect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/>
                <a:t>while</a:t>
              </a:r>
              <a:r>
                <a:rPr lang="zh-CN" altLang="en-US" sz="1400"/>
                <a:t>循环的下一语句</a:t>
              </a:r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9382861" y="1941271"/>
              <a:ext cx="916707" cy="3190461"/>
            </a:xfrm>
            <a:custGeom>
              <a:avLst/>
              <a:gdLst>
                <a:gd name="connsiteX0" fmla="*/ 1123121 w 1123121"/>
                <a:gd name="connsiteY0" fmla="*/ 3021496 h 3190461"/>
                <a:gd name="connsiteX1" fmla="*/ 1123121 w 1123121"/>
                <a:gd name="connsiteY1" fmla="*/ 3190461 h 3190461"/>
                <a:gd name="connsiteX2" fmla="*/ 0 w 1123121"/>
                <a:gd name="connsiteY2" fmla="*/ 3190461 h 3190461"/>
                <a:gd name="connsiteX3" fmla="*/ 0 w 1123121"/>
                <a:gd name="connsiteY3" fmla="*/ 0 h 3190461"/>
                <a:gd name="connsiteX4" fmla="*/ 1113182 w 1123121"/>
                <a:gd name="connsiteY4" fmla="*/ 0 h 3190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121" h="3190461">
                  <a:moveTo>
                    <a:pt x="1123121" y="3021496"/>
                  </a:moveTo>
                  <a:lnTo>
                    <a:pt x="1123121" y="3190461"/>
                  </a:lnTo>
                  <a:lnTo>
                    <a:pt x="0" y="3190461"/>
                  </a:lnTo>
                  <a:lnTo>
                    <a:pt x="0" y="0"/>
                  </a:lnTo>
                  <a:lnTo>
                    <a:pt x="1113182" y="0"/>
                  </a:lnTo>
                </a:path>
              </a:pathLst>
            </a:cu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925730" y="2115374"/>
              <a:ext cx="2882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假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0242239" y="2651070"/>
              <a:ext cx="2882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真</a:t>
              </a:r>
            </a:p>
          </p:txBody>
        </p:sp>
        <p:cxnSp>
          <p:nvCxnSpPr>
            <p:cNvPr id="50" name="直接箭头连接符 49"/>
            <p:cNvCxnSpPr>
              <a:stCxn id="42" idx="3"/>
            </p:cNvCxnSpPr>
            <p:nvPr/>
          </p:nvCxnSpPr>
          <p:spPr>
            <a:xfrm>
              <a:off x="11005246" y="3947894"/>
              <a:ext cx="288236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10947917" y="3684676"/>
              <a:ext cx="2882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真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0257148" y="4191571"/>
              <a:ext cx="2882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假</a:t>
              </a:r>
            </a:p>
          </p:txBody>
        </p:sp>
        <p:cxnSp>
          <p:nvCxnSpPr>
            <p:cNvPr id="56" name="直接箭头连接符 55"/>
            <p:cNvCxnSpPr/>
            <p:nvPr/>
          </p:nvCxnSpPr>
          <p:spPr>
            <a:xfrm>
              <a:off x="11283322" y="3954691"/>
              <a:ext cx="0" cy="117704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任意多边形 58"/>
            <p:cNvSpPr/>
            <p:nvPr/>
          </p:nvSpPr>
          <p:spPr>
            <a:xfrm>
              <a:off x="10298049" y="2403441"/>
              <a:ext cx="1149350" cy="3073400"/>
            </a:xfrm>
            <a:custGeom>
              <a:avLst/>
              <a:gdLst>
                <a:gd name="connsiteX0" fmla="*/ 685800 w 1149350"/>
                <a:gd name="connsiteY0" fmla="*/ 0 h 3073400"/>
                <a:gd name="connsiteX1" fmla="*/ 1149350 w 1149350"/>
                <a:gd name="connsiteY1" fmla="*/ 0 h 3073400"/>
                <a:gd name="connsiteX2" fmla="*/ 1149350 w 1149350"/>
                <a:gd name="connsiteY2" fmla="*/ 2794000 h 3073400"/>
                <a:gd name="connsiteX3" fmla="*/ 0 w 1149350"/>
                <a:gd name="connsiteY3" fmla="*/ 2794000 h 3073400"/>
                <a:gd name="connsiteX4" fmla="*/ 0 w 1149350"/>
                <a:gd name="connsiteY4" fmla="*/ 3073400 h 307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9350" h="3073400">
                  <a:moveTo>
                    <a:pt x="685800" y="0"/>
                  </a:moveTo>
                  <a:lnTo>
                    <a:pt x="1149350" y="0"/>
                  </a:lnTo>
                  <a:lnTo>
                    <a:pt x="1149350" y="2794000"/>
                  </a:lnTo>
                  <a:lnTo>
                    <a:pt x="0" y="2794000"/>
                  </a:lnTo>
                  <a:lnTo>
                    <a:pt x="0" y="3073400"/>
                  </a:lnTo>
                </a:path>
              </a:pathLst>
            </a:cu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61" name="直接连接符 60"/>
            <p:cNvCxnSpPr>
              <a:stCxn id="46" idx="1"/>
            </p:cNvCxnSpPr>
            <p:nvPr/>
          </p:nvCxnSpPr>
          <p:spPr>
            <a:xfrm>
              <a:off x="10299568" y="5131732"/>
              <a:ext cx="983754" cy="0"/>
            </a:xfrm>
            <a:prstGeom prst="line">
              <a:avLst/>
            </a:prstGeom>
            <a:ln>
              <a:solidFill>
                <a:schemeClr val="accent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44" idx="2"/>
              <a:endCxn id="46" idx="1"/>
            </p:cNvCxnSpPr>
            <p:nvPr/>
          </p:nvCxnSpPr>
          <p:spPr>
            <a:xfrm>
              <a:off x="10299568" y="4965637"/>
              <a:ext cx="0" cy="166095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6342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000825" y="1786026"/>
            <a:ext cx="5776757" cy="3439105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400" dirty="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	int i,j,n=0;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	</a:t>
            </a:r>
            <a:r>
              <a:rPr lang="pt-BR" altLang="zh-CN" sz="1400" dirty="0">
                <a:solidFill>
                  <a:schemeClr val="accent6"/>
                </a:solidFill>
              </a:rPr>
              <a:t>for(i=1;i&lt;=4;i++)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>
                <a:solidFill>
                  <a:schemeClr val="accent6"/>
                </a:solidFill>
              </a:rPr>
              <a:t>		for(j=1;j&lt;=5;j++,n++)</a:t>
            </a:r>
            <a:r>
              <a:rPr lang="pt-BR" altLang="zh-CN" sz="1400" dirty="0"/>
              <a:t>		</a:t>
            </a:r>
            <a:r>
              <a:rPr lang="pt-BR" altLang="zh-CN" sz="1400" dirty="0">
                <a:solidFill>
                  <a:srgbClr val="008000"/>
                </a:solidFill>
              </a:rPr>
              <a:t>//n</a:t>
            </a:r>
            <a:r>
              <a:rPr lang="zh-CN" altLang="en-US" sz="1400" dirty="0">
                <a:solidFill>
                  <a:srgbClr val="008000"/>
                </a:solidFill>
              </a:rPr>
              <a:t>用来累计输出数据的个数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</a:t>
            </a:r>
            <a:r>
              <a:rPr lang="en-US" altLang="zh-CN" sz="1400" dirty="0"/>
              <a:t>{	</a:t>
            </a:r>
            <a:r>
              <a:rPr lang="pt-BR" altLang="zh-CN" sz="1400" dirty="0"/>
              <a:t>if(n%5==0) printf("\n");	</a:t>
            </a:r>
            <a:r>
              <a:rPr lang="pt-BR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控制在输出</a:t>
            </a:r>
            <a:r>
              <a:rPr lang="en-US" altLang="zh-CN" sz="1400" dirty="0">
                <a:solidFill>
                  <a:srgbClr val="008000"/>
                </a:solidFill>
              </a:rPr>
              <a:t>5</a:t>
            </a:r>
            <a:r>
              <a:rPr lang="zh-CN" altLang="en-US" sz="1400" dirty="0">
                <a:solidFill>
                  <a:srgbClr val="008000"/>
                </a:solidFill>
              </a:rPr>
              <a:t>个数据后换行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400" dirty="0">
                <a:solidFill>
                  <a:srgbClr val="008000"/>
                </a:solidFill>
              </a:rPr>
              <a:t>			</a:t>
            </a:r>
            <a:endParaRPr lang="zh-CN" altLang="en-US" sz="1400" dirty="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	</a:t>
            </a:r>
            <a:r>
              <a:rPr lang="pt-BR" altLang="zh-CN" sz="1400" dirty="0"/>
              <a:t>printf("%d\t",i*j);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		}  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	printf("\n");    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}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90608" y="3677456"/>
            <a:ext cx="1800000" cy="228600"/>
          </a:xfrm>
          <a:prstGeom prst="rect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en-US" altLang="zh-CN"/>
              <a:t>break</a:t>
            </a:r>
            <a:r>
              <a:rPr lang="zh-CN" altLang="en-US"/>
              <a:t>语句和</a:t>
            </a:r>
            <a:r>
              <a:rPr lang="en-US" altLang="zh-CN"/>
              <a:t>continue</a:t>
            </a:r>
            <a:r>
              <a:rPr lang="zh-CN" altLang="en-US"/>
              <a:t>语句的区别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258901"/>
            <a:ext cx="10515600" cy="557778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5.6】</a:t>
            </a:r>
            <a:r>
              <a:rPr lang="zh-CN" altLang="en-US" sz="2000">
                <a:solidFill>
                  <a:schemeClr val="accent1"/>
                </a:solidFill>
              </a:rPr>
              <a:t>输出以下</a:t>
            </a:r>
            <a:r>
              <a:rPr lang="en-US" altLang="zh-CN" sz="2000">
                <a:solidFill>
                  <a:schemeClr val="accent1"/>
                </a:solidFill>
              </a:rPr>
              <a:t>4×5</a:t>
            </a:r>
            <a:r>
              <a:rPr lang="zh-CN" altLang="en-US" sz="2000">
                <a:solidFill>
                  <a:schemeClr val="accent1"/>
                </a:solidFill>
              </a:rPr>
              <a:t>的矩阵。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3670478" y="3886959"/>
            <a:ext cx="3442777" cy="1403558"/>
            <a:chOff x="8050697" y="5019261"/>
            <a:chExt cx="3442777" cy="140355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1"/>
              <a:ext cx="3442777" cy="1403558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2929505" cy="1368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本程序包括一个双重循环，是</a:t>
              </a:r>
              <a:r>
                <a:rPr lang="en-US" altLang="zh-CN" sz="1400">
                  <a:solidFill>
                    <a:schemeClr val="bg1"/>
                  </a:solidFill>
                </a:rPr>
                <a:t>for</a:t>
              </a:r>
              <a:r>
                <a:rPr lang="zh-CN" altLang="en-US" sz="1400">
                  <a:solidFill>
                    <a:schemeClr val="bg1"/>
                  </a:solidFill>
                </a:rPr>
                <a:t>循环的嵌套。外循环变量</a:t>
              </a:r>
              <a:r>
                <a:rPr lang="en-US" altLang="zh-CN" sz="1400">
                  <a:solidFill>
                    <a:schemeClr val="bg1"/>
                  </a:solidFill>
                </a:rPr>
                <a:t>i</a:t>
              </a:r>
              <a:r>
                <a:rPr lang="zh-CN" altLang="en-US" sz="1400">
                  <a:solidFill>
                    <a:schemeClr val="bg1"/>
                  </a:solidFill>
                </a:rPr>
                <a:t>由</a:t>
              </a:r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r>
                <a:rPr lang="zh-CN" altLang="en-US" sz="1400">
                  <a:solidFill>
                    <a:schemeClr val="bg1"/>
                  </a:solidFill>
                </a:rPr>
                <a:t>变到</a:t>
              </a:r>
              <a:r>
                <a:rPr lang="en-US" altLang="zh-CN" sz="1400">
                  <a:solidFill>
                    <a:schemeClr val="bg1"/>
                  </a:solidFill>
                </a:rPr>
                <a:t>4</a:t>
              </a:r>
              <a:r>
                <a:rPr lang="zh-CN" altLang="en-US" sz="1400">
                  <a:solidFill>
                    <a:schemeClr val="bg1"/>
                  </a:solidFill>
                </a:rPr>
                <a:t>，用来控制输出</a:t>
              </a:r>
              <a:r>
                <a:rPr lang="en-US" altLang="zh-CN" sz="1400">
                  <a:solidFill>
                    <a:schemeClr val="bg1"/>
                  </a:solidFill>
                </a:rPr>
                <a:t>4</a:t>
              </a:r>
              <a:r>
                <a:rPr lang="zh-CN" altLang="en-US" sz="1400">
                  <a:solidFill>
                    <a:schemeClr val="bg1"/>
                  </a:solidFill>
                </a:rPr>
                <a:t>行数据</a:t>
              </a:r>
              <a:r>
                <a:rPr lang="en-US" altLang="zh-CN" sz="1400">
                  <a:solidFill>
                    <a:schemeClr val="bg1"/>
                  </a:solidFill>
                </a:rPr>
                <a:t>;</a:t>
              </a:r>
              <a:r>
                <a:rPr lang="zh-CN" altLang="en-US" sz="1400">
                  <a:solidFill>
                    <a:schemeClr val="bg1"/>
                  </a:solidFill>
                </a:rPr>
                <a:t>内循环变量</a:t>
              </a:r>
              <a:r>
                <a:rPr lang="en-US" altLang="zh-CN" sz="1400">
                  <a:solidFill>
                    <a:schemeClr val="bg1"/>
                  </a:solidFill>
                </a:rPr>
                <a:t>j</a:t>
              </a:r>
              <a:r>
                <a:rPr lang="zh-CN" altLang="en-US" sz="1400">
                  <a:solidFill>
                    <a:schemeClr val="bg1"/>
                  </a:solidFill>
                </a:rPr>
                <a:t>由</a:t>
              </a:r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r>
                <a:rPr lang="zh-CN" altLang="en-US" sz="1400">
                  <a:solidFill>
                    <a:schemeClr val="bg1"/>
                  </a:solidFill>
                </a:rPr>
                <a:t>变到</a:t>
              </a:r>
              <a:r>
                <a:rPr lang="en-US" altLang="zh-CN" sz="1400">
                  <a:solidFill>
                    <a:schemeClr val="bg1"/>
                  </a:solidFill>
                </a:rPr>
                <a:t>5</a:t>
              </a:r>
              <a:r>
                <a:rPr lang="zh-CN" altLang="en-US" sz="1400">
                  <a:solidFill>
                    <a:schemeClr val="bg1"/>
                  </a:solidFill>
                </a:rPr>
                <a:t>，用来控制输出每行中的</a:t>
              </a:r>
              <a:r>
                <a:rPr lang="en-US" altLang="zh-CN" sz="1400">
                  <a:solidFill>
                    <a:schemeClr val="bg1"/>
                  </a:solidFill>
                </a:rPr>
                <a:t>5</a:t>
              </a:r>
              <a:r>
                <a:rPr lang="zh-CN" altLang="en-US" sz="1400">
                  <a:solidFill>
                    <a:schemeClr val="bg1"/>
                  </a:solidFill>
                </a:rPr>
                <a:t>个数据。</a:t>
              </a:r>
              <a:endParaRPr lang="en-US" altLang="zh-CN" sz="1400" b="1">
                <a:solidFill>
                  <a:srgbClr val="FFFF00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465721" y="1252414"/>
            <a:ext cx="2335695" cy="906740"/>
          </a:xfrm>
          <a:prstGeom prst="rect">
            <a:avLst/>
          </a:prstGeom>
          <a:solidFill>
            <a:schemeClr val="bg2"/>
          </a:solidFill>
          <a:ln>
            <a:noFill/>
            <a:tailEnd type="triangle" w="lg" len="lg"/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88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57188"/>
            <a:r>
              <a:rPr lang="en-US" altLang="zh-CN" sz="1400"/>
              <a:t>1	2	3	4	5</a:t>
            </a:r>
          </a:p>
          <a:p>
            <a:pPr defTabSz="357188"/>
            <a:r>
              <a:rPr lang="en-US" altLang="zh-CN" sz="1400"/>
              <a:t>2	4	6	8	10</a:t>
            </a:r>
          </a:p>
          <a:p>
            <a:pPr defTabSz="357188"/>
            <a:r>
              <a:rPr lang="en-US" altLang="zh-CN" sz="1400"/>
              <a:t>3	6	9	12	15</a:t>
            </a:r>
          </a:p>
          <a:p>
            <a:pPr defTabSz="357188"/>
            <a:r>
              <a:rPr lang="en-US" altLang="zh-CN" sz="1400"/>
              <a:t>4	8	12	16	20</a:t>
            </a:r>
            <a:endParaRPr lang="zh-CN" altLang="en-US" sz="1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0825" y="5300456"/>
            <a:ext cx="3524250" cy="1438275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4028284" y="800895"/>
            <a:ext cx="7446502" cy="5007027"/>
            <a:chOff x="4036680" y="800895"/>
            <a:chExt cx="7446502" cy="5007027"/>
          </a:xfrm>
        </p:grpSpPr>
        <p:sp>
          <p:nvSpPr>
            <p:cNvPr id="31" name="MH_Other_1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 flipV="1">
              <a:off x="4036680" y="1152939"/>
              <a:ext cx="3812714" cy="2643118"/>
            </a:xfrm>
            <a:prstGeom prst="line">
              <a:avLst/>
            </a:prstGeom>
            <a:noFill/>
            <a:ln w="38100" cap="rnd">
              <a:solidFill>
                <a:schemeClr val="accent1">
                  <a:lumMod val="40000"/>
                  <a:lumOff val="6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normAutofit fontScale="25000" lnSpcReduction="20000"/>
            </a:bodyPr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MH_Other_2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 flipV="1">
              <a:off x="4036680" y="3828635"/>
              <a:ext cx="3812714" cy="0"/>
            </a:xfrm>
            <a:prstGeom prst="line">
              <a:avLst/>
            </a:prstGeom>
            <a:noFill/>
            <a:ln w="38100" cap="rnd">
              <a:solidFill>
                <a:schemeClr val="accent1">
                  <a:lumMod val="40000"/>
                  <a:lumOff val="6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normAutofit fontScale="25000" lnSpcReduction="20000"/>
            </a:bodyPr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MH_SubTitle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7849394" y="800895"/>
              <a:ext cx="3633788" cy="64611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lIns="0" tIns="0" rIns="0" bIns="0" anchor="ctr" anchorCtr="1">
              <a:normAutofit/>
            </a:bodyPr>
            <a:lstStyle/>
            <a:p>
              <a:r>
                <a:rPr kumimoji="1" lang="en-US" altLang="zh-CN">
                  <a:solidFill>
                    <a:srgbClr val="FFFFFF"/>
                  </a:solidFill>
                </a:rPr>
                <a:t>if (i==3 &amp;&amp; j==1) break;</a:t>
              </a:r>
              <a:endParaRPr kumimoji="1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MH_SubTitle_2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7849394" y="3505579"/>
              <a:ext cx="3633788" cy="64611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xtLst/>
          </p:spPr>
          <p:txBody>
            <a:bodyPr lIns="0" tIns="0" rIns="0" bIns="0" anchor="ctr" anchorCtr="1">
              <a:normAutofit/>
            </a:bodyPr>
            <a:lstStyle/>
            <a:p>
              <a:r>
                <a:rPr kumimoji="1" lang="en-US" altLang="zh-CN">
                  <a:solidFill>
                    <a:srgbClr val="FFFFFF"/>
                  </a:solidFill>
                </a:rPr>
                <a:t>if (i==3 &amp;&amp; j==1) continue;</a:t>
              </a:r>
              <a:endParaRPr kumimoji="1" lang="zh-TW" altLang="en-US">
                <a:solidFill>
                  <a:srgbClr val="FFFFFF"/>
                </a:solidFill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32738" y="1630835"/>
              <a:ext cx="3467100" cy="14478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13688" y="4379172"/>
              <a:ext cx="3505200" cy="1428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308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为什么需要循环控制</a:t>
            </a:r>
          </a:p>
        </p:txBody>
      </p:sp>
      <p:sp>
        <p:nvSpPr>
          <p:cNvPr id="17" name="MH_Text_3"/>
          <p:cNvSpPr/>
          <p:nvPr>
            <p:custDataLst>
              <p:tags r:id="rId1"/>
            </p:custDataLst>
          </p:nvPr>
        </p:nvSpPr>
        <p:spPr>
          <a:xfrm>
            <a:off x="5255162" y="3617847"/>
            <a:ext cx="6443194" cy="307562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468000" tIns="900000" rIns="90000" bIns="34290" anchor="ctr">
            <a:normAutofit/>
          </a:bodyPr>
          <a:lstStyle/>
          <a:p>
            <a:pPr defTabSz="357188"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FFFFFF"/>
                </a:solidFill>
              </a:rPr>
              <a:t>i=1;			</a:t>
            </a:r>
            <a:r>
              <a:rPr lang="en-US" altLang="zh-CN" sz="1400" b="1" kern="0">
                <a:solidFill>
                  <a:srgbClr val="92D050"/>
                </a:solidFill>
              </a:rPr>
              <a:t>//</a:t>
            </a:r>
            <a:r>
              <a:rPr lang="zh-CN" altLang="en-US" sz="1400" b="1" kern="0">
                <a:solidFill>
                  <a:srgbClr val="92D050"/>
                </a:solidFill>
              </a:rPr>
              <a:t>设整型变量</a:t>
            </a:r>
            <a:r>
              <a:rPr lang="en-US" altLang="zh-CN" sz="1400" b="1" kern="0">
                <a:solidFill>
                  <a:srgbClr val="92D050"/>
                </a:solidFill>
              </a:rPr>
              <a:t>i</a:t>
            </a:r>
            <a:r>
              <a:rPr lang="zh-CN" altLang="en-US" sz="1400" b="1" kern="0">
                <a:solidFill>
                  <a:srgbClr val="92D050"/>
                </a:solidFill>
              </a:rPr>
              <a:t>初值为</a:t>
            </a:r>
            <a:r>
              <a:rPr lang="en-US" altLang="zh-CN" sz="1400" b="1" kern="0">
                <a:solidFill>
                  <a:srgbClr val="92D050"/>
                </a:solidFill>
              </a:rPr>
              <a:t>1 </a:t>
            </a:r>
            <a:r>
              <a:rPr lang="en-US" altLang="zh-CN" sz="1400" b="1" kern="0">
                <a:solidFill>
                  <a:srgbClr val="FFFFFF"/>
                </a:solidFill>
              </a:rPr>
              <a:t>  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FFFFFF"/>
                </a:solidFill>
              </a:rPr>
              <a:t>while(i&lt;=50)	</a:t>
            </a:r>
            <a:r>
              <a:rPr lang="en-US" altLang="zh-CN" sz="1400" b="1" kern="0">
                <a:solidFill>
                  <a:srgbClr val="92D050"/>
                </a:solidFill>
              </a:rPr>
              <a:t>//</a:t>
            </a:r>
            <a:r>
              <a:rPr lang="zh-CN" altLang="en-US" sz="1400" b="1" kern="0">
                <a:solidFill>
                  <a:srgbClr val="92D050"/>
                </a:solidFill>
              </a:rPr>
              <a:t>当</a:t>
            </a:r>
            <a:r>
              <a:rPr lang="en-US" altLang="zh-CN" sz="1400" b="1" kern="0">
                <a:solidFill>
                  <a:srgbClr val="92D050"/>
                </a:solidFill>
              </a:rPr>
              <a:t>i</a:t>
            </a:r>
            <a:r>
              <a:rPr lang="zh-CN" altLang="en-US" sz="1400" b="1" kern="0">
                <a:solidFill>
                  <a:srgbClr val="92D050"/>
                </a:solidFill>
              </a:rPr>
              <a:t>的值小于或等于</a:t>
            </a:r>
            <a:r>
              <a:rPr lang="en-US" altLang="zh-CN" sz="1400" b="1" kern="0">
                <a:solidFill>
                  <a:srgbClr val="92D050"/>
                </a:solidFill>
              </a:rPr>
              <a:t>50</a:t>
            </a:r>
            <a:r>
              <a:rPr lang="zh-CN" altLang="en-US" sz="1400" b="1" kern="0">
                <a:solidFill>
                  <a:srgbClr val="92D050"/>
                </a:solidFill>
              </a:rPr>
              <a:t>时执行花括号内的语句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FFFFFF"/>
                </a:solidFill>
              </a:rPr>
              <a:t>{	scanf("%f,%f,%f,%f,%f",&amp;score1,&amp;score2,&amp;score3,&amp;score4,&amp;score5);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FFFFFF"/>
                </a:solidFill>
              </a:rPr>
              <a:t>	aver=(score1+score2+score3+score4+score5)/5; </a:t>
            </a:r>
            <a:endParaRPr lang="zh-CN" altLang="en-US" sz="1400" b="1" kern="0">
              <a:solidFill>
                <a:srgbClr val="FFFFFF"/>
              </a:solidFill>
            </a:endParaRPr>
          </a:p>
          <a:p>
            <a:pPr defTabSz="357188">
              <a:lnSpc>
                <a:spcPct val="130000"/>
              </a:lnSpc>
              <a:defRPr/>
            </a:pPr>
            <a:r>
              <a:rPr lang="zh-CN" altLang="en-US" sz="1400" b="1" kern="0">
                <a:solidFill>
                  <a:srgbClr val="FFFFFF"/>
                </a:solidFill>
              </a:rPr>
              <a:t>	</a:t>
            </a:r>
            <a:r>
              <a:rPr lang="en-US" altLang="zh-CN" sz="1400" b="1" kern="0">
                <a:solidFill>
                  <a:srgbClr val="FFFFFF"/>
                </a:solidFill>
              </a:rPr>
              <a:t>printf("aver=%7.2f",aver);</a:t>
            </a:r>
            <a:endParaRPr lang="zh-CN" altLang="en-US" sz="1400" b="1" kern="0">
              <a:solidFill>
                <a:srgbClr val="FFFFFF"/>
              </a:solidFill>
            </a:endParaRPr>
          </a:p>
          <a:p>
            <a:pPr defTabSz="357188">
              <a:lnSpc>
                <a:spcPct val="130000"/>
              </a:lnSpc>
              <a:defRPr/>
            </a:pPr>
            <a:r>
              <a:rPr lang="zh-CN" altLang="en-US" sz="1400" b="1" kern="0">
                <a:solidFill>
                  <a:srgbClr val="FFFFFF"/>
                </a:solidFill>
              </a:rPr>
              <a:t>	</a:t>
            </a:r>
            <a:r>
              <a:rPr lang="en-US" altLang="zh-CN" sz="1400" b="1" kern="0">
                <a:solidFill>
                  <a:srgbClr val="FFFFFF"/>
                </a:solidFill>
              </a:rPr>
              <a:t>i++;		</a:t>
            </a:r>
            <a:r>
              <a:rPr lang="en-US" altLang="zh-CN" sz="1400" b="1" kern="0">
                <a:solidFill>
                  <a:srgbClr val="92D050"/>
                </a:solidFill>
              </a:rPr>
              <a:t>//</a:t>
            </a:r>
            <a:r>
              <a:rPr lang="zh-CN" altLang="en-US" sz="1400" b="1" kern="0">
                <a:solidFill>
                  <a:srgbClr val="92D050"/>
                </a:solidFill>
              </a:rPr>
              <a:t>每执行完一次循环使</a:t>
            </a:r>
            <a:r>
              <a:rPr lang="en-US" altLang="zh-CN" sz="1400" b="1" kern="0">
                <a:solidFill>
                  <a:srgbClr val="92D050"/>
                </a:solidFill>
              </a:rPr>
              <a:t>i</a:t>
            </a:r>
            <a:r>
              <a:rPr lang="zh-CN" altLang="en-US" sz="1400" b="1" kern="0">
                <a:solidFill>
                  <a:srgbClr val="92D050"/>
                </a:solidFill>
              </a:rPr>
              <a:t>的值加</a:t>
            </a:r>
            <a:r>
              <a:rPr lang="en-US" altLang="zh-CN" sz="1400" b="1" kern="0">
                <a:solidFill>
                  <a:srgbClr val="92D050"/>
                </a:solidFill>
              </a:rPr>
              <a:t>1 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FFFFFF"/>
                </a:solidFill>
              </a:rPr>
              <a:t>} </a:t>
            </a:r>
            <a:endParaRPr lang="zh-CN" altLang="en-US" sz="1400" b="1" kern="0">
              <a:solidFill>
                <a:srgbClr val="FFFFFF"/>
              </a:solidFill>
            </a:endParaRPr>
          </a:p>
        </p:txBody>
      </p:sp>
      <p:sp>
        <p:nvSpPr>
          <p:cNvPr id="21" name="MH_SubTitle_2"/>
          <p:cNvSpPr/>
          <p:nvPr>
            <p:custDataLst>
              <p:tags r:id="rId2"/>
            </p:custDataLst>
          </p:nvPr>
        </p:nvSpPr>
        <p:spPr>
          <a:xfrm rot="10800000" flipV="1">
            <a:off x="5261510" y="3617847"/>
            <a:ext cx="6436846" cy="930275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>
            <a:normAutofit/>
          </a:bodyPr>
          <a:lstStyle/>
          <a:p>
            <a:pPr algn="ctr">
              <a:defRPr/>
            </a:pPr>
            <a:r>
              <a:rPr lang="zh-CN" altLang="en-US" sz="2000" kern="0"/>
              <a:t>重复写</a:t>
            </a:r>
            <a:r>
              <a:rPr lang="en-US" altLang="zh-CN" sz="2000" kern="0"/>
              <a:t>49</a:t>
            </a:r>
            <a:r>
              <a:rPr lang="zh-CN" altLang="en-US" sz="2000" kern="0"/>
              <a:t>个同样的程序段</a:t>
            </a:r>
            <a:endParaRPr lang="zh-CN" altLang="en-US" sz="2000" kern="0" dirty="0"/>
          </a:p>
        </p:txBody>
      </p:sp>
      <p:sp>
        <p:nvSpPr>
          <p:cNvPr id="22" name="MH_Text_2"/>
          <p:cNvSpPr/>
          <p:nvPr>
            <p:custDataLst>
              <p:tags r:id="rId3"/>
            </p:custDataLst>
          </p:nvPr>
        </p:nvSpPr>
        <p:spPr>
          <a:xfrm>
            <a:off x="5255161" y="1420747"/>
            <a:ext cx="6443196" cy="2208213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1008000" tIns="34290" rIns="90000" bIns="3429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400" b="1" kern="0"/>
              <a:t>scanf(″%f,%f,%f,%f,%f″,&amp;score1,&amp;score2,&amp;score3,&amp;score4,&amp;score5);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008000"/>
                </a:solidFill>
              </a:rPr>
              <a:t>//</a:t>
            </a:r>
            <a:r>
              <a:rPr lang="zh-CN" altLang="en-US" sz="1400" b="1" kern="0">
                <a:solidFill>
                  <a:srgbClr val="008000"/>
                </a:solidFill>
              </a:rPr>
              <a:t>输入一个学生</a:t>
            </a:r>
            <a:r>
              <a:rPr lang="en-US" altLang="zh-CN" sz="1400" b="1" kern="0">
                <a:solidFill>
                  <a:srgbClr val="008000"/>
                </a:solidFill>
              </a:rPr>
              <a:t>5</a:t>
            </a:r>
            <a:r>
              <a:rPr lang="zh-CN" altLang="en-US" sz="1400" b="1" kern="0">
                <a:solidFill>
                  <a:srgbClr val="008000"/>
                </a:solidFill>
              </a:rPr>
              <a:t>门课的成绩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/>
              <a:t>aver=(score1+score2+score3+score4+score5)/5;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008000"/>
                </a:solidFill>
              </a:rPr>
              <a:t>//</a:t>
            </a:r>
            <a:r>
              <a:rPr lang="zh-CN" altLang="en-US" sz="1400" b="1" kern="0">
                <a:solidFill>
                  <a:srgbClr val="008000"/>
                </a:solidFill>
              </a:rPr>
              <a:t>求该学生平均成绩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/>
              <a:t>printf(″aver=%7.2f″,aver);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008000"/>
                </a:solidFill>
              </a:rPr>
              <a:t>//</a:t>
            </a:r>
            <a:r>
              <a:rPr lang="zh-CN" altLang="en-US" sz="1400" b="1" kern="0">
                <a:solidFill>
                  <a:srgbClr val="008000"/>
                </a:solidFill>
              </a:rPr>
              <a:t>输出该学生平均成绩</a:t>
            </a:r>
            <a:endParaRPr lang="zh-CN" altLang="en-US" sz="1400" b="1" kern="0" dirty="0">
              <a:solidFill>
                <a:srgbClr val="008000"/>
              </a:solidFill>
            </a:endParaRPr>
          </a:p>
        </p:txBody>
      </p:sp>
      <p:sp>
        <p:nvSpPr>
          <p:cNvPr id="23" name="MH_Text_1"/>
          <p:cNvSpPr/>
          <p:nvPr>
            <p:custDataLst>
              <p:tags r:id="rId4"/>
            </p:custDataLst>
          </p:nvPr>
        </p:nvSpPr>
        <p:spPr>
          <a:xfrm>
            <a:off x="602199" y="1420747"/>
            <a:ext cx="4659313" cy="2208213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0000" tIns="34290" rIns="90000" bIns="34290" anchor="ctr">
            <a:no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b="1" kern="0">
                <a:solidFill>
                  <a:srgbClr val="FFFFFF"/>
                </a:solidFill>
              </a:rPr>
              <a:t>要向计算机输入全班</a:t>
            </a:r>
            <a:r>
              <a:rPr lang="en-US" altLang="zh-CN" sz="1600" b="1" kern="0">
                <a:solidFill>
                  <a:srgbClr val="FFFFFF"/>
                </a:solidFill>
              </a:rPr>
              <a:t>50</a:t>
            </a:r>
            <a:r>
              <a:rPr lang="zh-CN" altLang="en-US" sz="1600" b="1" kern="0">
                <a:solidFill>
                  <a:srgbClr val="FFFFFF"/>
                </a:solidFill>
              </a:rPr>
              <a:t>个学生的成绩；</a:t>
            </a:r>
            <a:endParaRPr lang="en-US" altLang="zh-CN" sz="1600" b="1" kern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600" b="1" kern="0">
                <a:solidFill>
                  <a:srgbClr val="FFFFFF"/>
                </a:solidFill>
              </a:rPr>
              <a:t>		(</a:t>
            </a:r>
            <a:r>
              <a:rPr lang="zh-CN" altLang="en-US" sz="1600" b="1" kern="0">
                <a:solidFill>
                  <a:srgbClr val="FFFFFF"/>
                </a:solidFill>
              </a:rPr>
              <a:t>重复</a:t>
            </a:r>
            <a:r>
              <a:rPr lang="en-US" altLang="zh-CN" sz="1600" b="1" kern="0">
                <a:solidFill>
                  <a:srgbClr val="FFFFFF"/>
                </a:solidFill>
              </a:rPr>
              <a:t>50</a:t>
            </a:r>
            <a:r>
              <a:rPr lang="zh-CN" altLang="en-US" sz="1600" b="1" kern="0">
                <a:solidFill>
                  <a:srgbClr val="FFFFFF"/>
                </a:solidFill>
              </a:rPr>
              <a:t>次相同的输入操作</a:t>
            </a:r>
            <a:r>
              <a:rPr lang="en-US" altLang="zh-CN" sz="1600" b="1" kern="0">
                <a:solidFill>
                  <a:srgbClr val="FFFFFF"/>
                </a:solidFill>
              </a:rPr>
              <a:t>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endParaRPr lang="en-US" altLang="zh-CN" sz="1600" b="1" kern="0">
              <a:solidFill>
                <a:srgbClr val="FFFFFF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b="1" kern="0">
                <a:solidFill>
                  <a:srgbClr val="FFFFFF"/>
                </a:solidFill>
              </a:rPr>
              <a:t>分别统计全班</a:t>
            </a:r>
            <a:r>
              <a:rPr lang="en-US" altLang="zh-CN" sz="1600" b="1" kern="0">
                <a:solidFill>
                  <a:srgbClr val="FFFFFF"/>
                </a:solidFill>
              </a:rPr>
              <a:t>50</a:t>
            </a:r>
            <a:r>
              <a:rPr lang="zh-CN" altLang="en-US" sz="1600" b="1" kern="0">
                <a:solidFill>
                  <a:srgbClr val="FFFFFF"/>
                </a:solidFill>
              </a:rPr>
              <a:t>个学生的平均成绩；</a:t>
            </a:r>
            <a:endParaRPr lang="en-US" altLang="zh-CN" sz="1600" b="1" kern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600" b="1" kern="0">
                <a:solidFill>
                  <a:srgbClr val="FFFFFF"/>
                </a:solidFill>
              </a:rPr>
              <a:t>		(</a:t>
            </a:r>
            <a:r>
              <a:rPr lang="zh-CN" altLang="en-US" sz="1600" b="1" kern="0">
                <a:solidFill>
                  <a:srgbClr val="FFFFFF"/>
                </a:solidFill>
              </a:rPr>
              <a:t>重复</a:t>
            </a:r>
            <a:r>
              <a:rPr lang="en-US" altLang="zh-CN" sz="1600" b="1" kern="0">
                <a:solidFill>
                  <a:srgbClr val="FFFFFF"/>
                </a:solidFill>
              </a:rPr>
              <a:t>50</a:t>
            </a:r>
            <a:r>
              <a:rPr lang="zh-CN" altLang="en-US" sz="1600" b="1" kern="0">
                <a:solidFill>
                  <a:srgbClr val="FFFFFF"/>
                </a:solidFill>
              </a:rPr>
              <a:t>次相同的计算操作</a:t>
            </a:r>
            <a:r>
              <a:rPr lang="en-US" altLang="zh-CN" sz="1600" b="1" kern="0">
                <a:solidFill>
                  <a:srgbClr val="FFFFFF"/>
                </a:solidFill>
              </a:rPr>
              <a:t>)</a:t>
            </a:r>
            <a:endParaRPr lang="zh-CN" altLang="en-US" sz="1600" b="1" kern="0">
              <a:solidFill>
                <a:srgbClr val="FFFFFF"/>
              </a:solidFill>
            </a:endParaRPr>
          </a:p>
        </p:txBody>
      </p:sp>
      <p:sp>
        <p:nvSpPr>
          <p:cNvPr id="24" name="MH_SubTitle_1"/>
          <p:cNvSpPr/>
          <p:nvPr>
            <p:custDataLst>
              <p:tags r:id="rId5"/>
            </p:custDataLst>
          </p:nvPr>
        </p:nvSpPr>
        <p:spPr>
          <a:xfrm>
            <a:off x="5255162" y="1419159"/>
            <a:ext cx="931862" cy="2209800"/>
          </a:xfrm>
          <a:custGeom>
            <a:avLst/>
            <a:gdLst>
              <a:gd name="connsiteX0" fmla="*/ 0 w 652326"/>
              <a:gd name="connsiteY0" fmla="*/ 0 h 1553638"/>
              <a:gd name="connsiteX1" fmla="*/ 652326 w 652326"/>
              <a:gd name="connsiteY1" fmla="*/ 325113 h 1553638"/>
              <a:gd name="connsiteX2" fmla="*/ 652326 w 652326"/>
              <a:gd name="connsiteY2" fmla="*/ 1228525 h 1553638"/>
              <a:gd name="connsiteX3" fmla="*/ 0 w 652326"/>
              <a:gd name="connsiteY3" fmla="*/ 1553638 h 155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326" h="1553638">
                <a:moveTo>
                  <a:pt x="0" y="0"/>
                </a:moveTo>
                <a:lnTo>
                  <a:pt x="652326" y="325113"/>
                </a:lnTo>
                <a:lnTo>
                  <a:pt x="652326" y="1228525"/>
                </a:lnTo>
                <a:lnTo>
                  <a:pt x="0" y="155363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>
                <a:solidFill>
                  <a:srgbClr val="FFFFFF"/>
                </a:solidFill>
              </a:rPr>
              <a:t>解决</a:t>
            </a:r>
            <a:endParaRPr lang="en-US" altLang="zh-CN">
              <a:solidFill>
                <a:srgbClr val="FFFFFF"/>
              </a:solidFill>
            </a:endParaRPr>
          </a:p>
          <a:p>
            <a:pPr algn="ctr">
              <a:defRPr/>
            </a:pPr>
            <a:r>
              <a:rPr lang="zh-CN" altLang="en-US">
                <a:solidFill>
                  <a:srgbClr val="FFFFFF"/>
                </a:solidFill>
              </a:rPr>
              <a:t>方法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8500" l="0" r="100000">
                        <a14:foregroundMark x1="42000" y1="56000" x2="42000" y2="56000"/>
                        <a14:foregroundMark x1="57500" y1="52000" x2="57500" y2="52000"/>
                        <a14:foregroundMark x1="70500" y1="30000" x2="70500" y2="30000"/>
                        <a14:foregroundMark x1="77000" y1="42000" x2="77000" y2="42000"/>
                        <a14:foregroundMark x1="57500" y1="35000" x2="57500" y2="35000"/>
                        <a14:foregroundMark x1="66500" y1="46000" x2="66500" y2="46000"/>
                        <a14:foregroundMark x1="29500" y1="56000" x2="29500" y2="56000"/>
                        <a14:foregroundMark x1="29500" y1="63000" x2="29500" y2="63000"/>
                        <a14:foregroundMark x1="38000" y1="47500" x2="38000" y2="47500"/>
                        <a14:foregroundMark x1="19500" y1="73500" x2="19500" y2="73500"/>
                        <a14:foregroundMark x1="11000" y1="43500" x2="11000" y2="43500"/>
                        <a14:foregroundMark x1="22000" y1="24000" x2="22000" y2="24000"/>
                        <a14:foregroundMark x1="11000" y1="56500" x2="11000" y2="56500"/>
                        <a14:foregroundMark x1="50500" y1="46000" x2="50500" y2="4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33989" y="3831711"/>
            <a:ext cx="502546" cy="50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6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循环程序举例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32563" y="1161751"/>
                <a:ext cx="10995611" cy="622319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5.7】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用公式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≈1</m:t>
                    </m:r>
                    <m:r>
                      <a:rPr lang="zh-CN" altLang="en-US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zh-CN" altLang="en-US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altLang="zh-CN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+⋯</m:t>
                    </m:r>
                  </m:oMath>
                </a14:m>
                <a:r>
                  <a:rPr lang="zh-CN" altLang="en-US" sz="1800">
                    <a:solidFill>
                      <a:schemeClr val="accent1"/>
                    </a:solidFill>
                  </a:rPr>
                  <a:t>求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π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的近似值，直到发现某一项的绝对值小于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10</a:t>
                </a:r>
                <a:r>
                  <a:rPr lang="en-US" altLang="zh-CN" sz="1800" baseline="30000">
                    <a:solidFill>
                      <a:schemeClr val="accent1"/>
                    </a:solidFill>
                  </a:rPr>
                  <a:t>-6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为止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(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该项不累加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)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2563" y="1161751"/>
                <a:ext cx="10995611" cy="622319"/>
              </a:xfrm>
              <a:blipFill>
                <a:blip r:embed="rId3"/>
                <a:stretch>
                  <a:fillRect l="-4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/>
          <p:cNvSpPr/>
          <p:nvPr/>
        </p:nvSpPr>
        <p:spPr>
          <a:xfrm>
            <a:off x="988839" y="3168959"/>
            <a:ext cx="9102089" cy="3361049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/>
              <a:t>#include &lt;math.h&gt;	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程序中用到数学函数</a:t>
            </a:r>
            <a:r>
              <a:rPr lang="pt-BR" altLang="zh-CN" sz="1400">
                <a:solidFill>
                  <a:srgbClr val="008000"/>
                </a:solidFill>
              </a:rPr>
              <a:t>fabs</a:t>
            </a:r>
            <a:r>
              <a:rPr lang="zh-CN" altLang="pt-BR" sz="1400">
                <a:solidFill>
                  <a:srgbClr val="008000"/>
                </a:solidFill>
              </a:rPr>
              <a:t>，</a:t>
            </a:r>
            <a:r>
              <a:rPr lang="zh-CN" altLang="en-US" sz="1400">
                <a:solidFill>
                  <a:srgbClr val="008000"/>
                </a:solidFill>
              </a:rPr>
              <a:t>应包含头文件</a:t>
            </a:r>
            <a:r>
              <a:rPr lang="pt-BR" altLang="zh-CN" sz="1400">
                <a:solidFill>
                  <a:srgbClr val="008000"/>
                </a:solidFill>
              </a:rPr>
              <a:t>math.h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	int sign=1;					</a:t>
            </a:r>
            <a:r>
              <a:rPr lang="pt-BR" altLang="zh-CN" sz="1400">
                <a:solidFill>
                  <a:srgbClr val="008000"/>
                </a:solidFill>
              </a:rPr>
              <a:t>//sign</a:t>
            </a:r>
            <a:r>
              <a:rPr lang="zh-CN" altLang="en-US" sz="1400">
                <a:solidFill>
                  <a:srgbClr val="008000"/>
                </a:solidFill>
              </a:rPr>
              <a:t>用来表示数值的符号</a:t>
            </a:r>
          </a:p>
          <a:p>
            <a:pPr defTabSz="363538"/>
            <a:r>
              <a:rPr lang="zh-CN" altLang="en-US" sz="1400"/>
              <a:t>	</a:t>
            </a:r>
            <a:r>
              <a:rPr lang="pt-BR" altLang="zh-CN" sz="1400"/>
              <a:t>double pi=0.0,n=1.0,term=1.0;	</a:t>
            </a:r>
            <a:r>
              <a:rPr lang="pt-BR" altLang="zh-CN" sz="1400">
                <a:solidFill>
                  <a:srgbClr val="008000"/>
                </a:solidFill>
              </a:rPr>
              <a:t>//pi</a:t>
            </a:r>
            <a:r>
              <a:rPr lang="zh-CN" altLang="en-US" sz="1400">
                <a:solidFill>
                  <a:srgbClr val="008000"/>
                </a:solidFill>
              </a:rPr>
              <a:t>开始代表多项式的值，最后代表</a:t>
            </a:r>
            <a:r>
              <a:rPr lang="el-GR" altLang="zh-CN" sz="1400">
                <a:solidFill>
                  <a:srgbClr val="008000"/>
                </a:solidFill>
              </a:rPr>
              <a:t>π</a:t>
            </a:r>
            <a:r>
              <a:rPr lang="zh-CN" altLang="en-US" sz="1400">
                <a:solidFill>
                  <a:srgbClr val="008000"/>
                </a:solidFill>
              </a:rPr>
              <a:t>的值</a:t>
            </a:r>
            <a:r>
              <a:rPr lang="en-US" altLang="zh-CN" sz="1400">
                <a:solidFill>
                  <a:srgbClr val="008000"/>
                </a:solidFill>
              </a:rPr>
              <a:t>, 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代表分母，</a:t>
            </a:r>
            <a:r>
              <a:rPr lang="pt-BR" altLang="zh-CN" sz="1400">
                <a:solidFill>
                  <a:srgbClr val="008000"/>
                </a:solidFill>
              </a:rPr>
              <a:t>term</a:t>
            </a:r>
            <a:r>
              <a:rPr lang="zh-CN" altLang="en-US" sz="1400">
                <a:solidFill>
                  <a:srgbClr val="008000"/>
                </a:solidFill>
              </a:rPr>
              <a:t>代表当前项的值</a:t>
            </a:r>
          </a:p>
          <a:p>
            <a:pPr defTabSz="363538"/>
            <a:r>
              <a:rPr lang="zh-CN" altLang="en-US" sz="1400"/>
              <a:t>	</a:t>
            </a:r>
            <a:r>
              <a:rPr lang="pt-BR" altLang="zh-CN" sz="1400"/>
              <a:t>while(fabs(term)&gt;=1e-6)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检查当前项</a:t>
            </a:r>
            <a:r>
              <a:rPr lang="pt-BR" altLang="zh-CN" sz="1400">
                <a:solidFill>
                  <a:srgbClr val="008000"/>
                </a:solidFill>
              </a:rPr>
              <a:t>term</a:t>
            </a:r>
            <a:r>
              <a:rPr lang="zh-CN" altLang="en-US" sz="1400">
                <a:solidFill>
                  <a:srgbClr val="008000"/>
                </a:solidFill>
              </a:rPr>
              <a:t>的绝对值是否大于或等于</a:t>
            </a:r>
            <a:r>
              <a:rPr lang="en-US" altLang="zh-CN" sz="1400">
                <a:solidFill>
                  <a:srgbClr val="008000"/>
                </a:solidFill>
              </a:rPr>
              <a:t>10</a:t>
            </a:r>
            <a:r>
              <a:rPr lang="en-US" altLang="zh-CN" sz="1400" baseline="30000">
                <a:solidFill>
                  <a:srgbClr val="008000"/>
                </a:solidFill>
              </a:rPr>
              <a:t>-6</a:t>
            </a:r>
          </a:p>
          <a:p>
            <a:pPr defTabSz="363538"/>
            <a:r>
              <a:rPr lang="en-US" altLang="zh-CN" sz="1400"/>
              <a:t>	{	</a:t>
            </a:r>
            <a:r>
              <a:rPr lang="pt-BR" altLang="zh-CN" sz="1400"/>
              <a:t>pi=pi+term;	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把当前项</a:t>
            </a:r>
            <a:r>
              <a:rPr lang="pt-BR" altLang="zh-CN" sz="1400">
                <a:solidFill>
                  <a:srgbClr val="008000"/>
                </a:solidFill>
              </a:rPr>
              <a:t>term</a:t>
            </a:r>
            <a:r>
              <a:rPr lang="zh-CN" altLang="en-US" sz="1400">
                <a:solidFill>
                  <a:srgbClr val="008000"/>
                </a:solidFill>
              </a:rPr>
              <a:t>累加到</a:t>
            </a:r>
            <a:r>
              <a:rPr lang="pt-BR" altLang="zh-CN" sz="1400">
                <a:solidFill>
                  <a:srgbClr val="008000"/>
                </a:solidFill>
              </a:rPr>
              <a:t>pi</a:t>
            </a:r>
            <a:r>
              <a:rPr lang="zh-CN" altLang="en-US" sz="1400">
                <a:solidFill>
                  <a:srgbClr val="008000"/>
                </a:solidFill>
              </a:rPr>
              <a:t>中</a:t>
            </a:r>
          </a:p>
          <a:p>
            <a:pPr defTabSz="363538"/>
            <a:r>
              <a:rPr lang="zh-CN" altLang="en-US" sz="1400"/>
              <a:t>		</a:t>
            </a:r>
            <a:r>
              <a:rPr lang="pt-BR" altLang="zh-CN" sz="1400"/>
              <a:t>n=n+2;					</a:t>
            </a:r>
            <a:r>
              <a:rPr lang="pt-BR" altLang="zh-CN" sz="1400">
                <a:solidFill>
                  <a:srgbClr val="008000"/>
                </a:solidFill>
              </a:rPr>
              <a:t>//n+2</a:t>
            </a:r>
            <a:r>
              <a:rPr lang="zh-CN" altLang="en-US" sz="1400">
                <a:solidFill>
                  <a:srgbClr val="008000"/>
                </a:solidFill>
              </a:rPr>
              <a:t>是下一项的分母 </a:t>
            </a:r>
          </a:p>
          <a:p>
            <a:pPr defTabSz="363538"/>
            <a:r>
              <a:rPr lang="zh-CN" altLang="en-US" sz="1400"/>
              <a:t>		</a:t>
            </a:r>
            <a:r>
              <a:rPr lang="pt-BR" altLang="zh-CN" sz="1400"/>
              <a:t>sign=-sign;				</a:t>
            </a:r>
            <a:r>
              <a:rPr lang="pt-BR" altLang="zh-CN" sz="1400">
                <a:solidFill>
                  <a:srgbClr val="008000"/>
                </a:solidFill>
              </a:rPr>
              <a:t>//sign</a:t>
            </a:r>
            <a:r>
              <a:rPr lang="zh-CN" altLang="en-US" sz="1400">
                <a:solidFill>
                  <a:srgbClr val="008000"/>
                </a:solidFill>
              </a:rPr>
              <a:t>代表符号，下一项的符号与上一项符号相反</a:t>
            </a:r>
          </a:p>
          <a:p>
            <a:pPr defTabSz="363538"/>
            <a:r>
              <a:rPr lang="zh-CN" altLang="en-US" sz="1400"/>
              <a:t>		</a:t>
            </a:r>
            <a:r>
              <a:rPr lang="pt-BR" altLang="zh-CN" sz="1400"/>
              <a:t>term=sign/n;	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求出下一项的值</a:t>
            </a:r>
            <a:r>
              <a:rPr lang="pt-BR" altLang="zh-CN" sz="1400">
                <a:solidFill>
                  <a:srgbClr val="008000"/>
                </a:solidFill>
              </a:rPr>
              <a:t>term</a:t>
            </a:r>
          </a:p>
          <a:p>
            <a:pPr defTabSz="363538"/>
            <a:r>
              <a:rPr lang="pt-BR" altLang="zh-CN" sz="1400"/>
              <a:t>	}</a:t>
            </a:r>
          </a:p>
          <a:p>
            <a:pPr defTabSz="363538"/>
            <a:r>
              <a:rPr lang="pt-BR" altLang="zh-CN" sz="1400"/>
              <a:t>	pi=pi*4;			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多项式的和</a:t>
            </a:r>
            <a:r>
              <a:rPr lang="pt-BR" altLang="zh-CN" sz="1400">
                <a:solidFill>
                  <a:srgbClr val="008000"/>
                </a:solidFill>
              </a:rPr>
              <a:t>pi</a:t>
            </a:r>
            <a:r>
              <a:rPr lang="zh-CN" altLang="en-US" sz="1400">
                <a:solidFill>
                  <a:srgbClr val="008000"/>
                </a:solidFill>
              </a:rPr>
              <a:t>乘以</a:t>
            </a:r>
            <a:r>
              <a:rPr lang="en-US" altLang="zh-CN" sz="1400">
                <a:solidFill>
                  <a:srgbClr val="008000"/>
                </a:solidFill>
              </a:rPr>
              <a:t>4</a:t>
            </a:r>
            <a:r>
              <a:rPr lang="zh-CN" altLang="en-US" sz="1400">
                <a:solidFill>
                  <a:srgbClr val="008000"/>
                </a:solidFill>
              </a:rPr>
              <a:t>，才是</a:t>
            </a:r>
            <a:r>
              <a:rPr lang="el-GR" altLang="zh-CN" sz="1400">
                <a:solidFill>
                  <a:srgbClr val="008000"/>
                </a:solidFill>
              </a:rPr>
              <a:t>π</a:t>
            </a:r>
            <a:r>
              <a:rPr lang="zh-CN" altLang="en-US" sz="1400">
                <a:solidFill>
                  <a:srgbClr val="008000"/>
                </a:solidFill>
              </a:rPr>
              <a:t>的近似值</a:t>
            </a:r>
          </a:p>
          <a:p>
            <a:pPr defTabSz="363538"/>
            <a:r>
              <a:rPr lang="zh-CN" altLang="en-US" sz="1400"/>
              <a:t>	</a:t>
            </a:r>
            <a:r>
              <a:rPr lang="pt-BR" altLang="zh-CN" sz="1400"/>
              <a:t>printf("pi=%10.8f\n",pi);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l-GR" altLang="zh-CN" sz="1400">
                <a:solidFill>
                  <a:srgbClr val="008000"/>
                </a:solidFill>
              </a:rPr>
              <a:t>π</a:t>
            </a:r>
            <a:r>
              <a:rPr lang="zh-CN" altLang="en-US" sz="1400">
                <a:solidFill>
                  <a:srgbClr val="008000"/>
                </a:solidFill>
              </a:rPr>
              <a:t>的近似值  </a:t>
            </a:r>
          </a:p>
          <a:p>
            <a:pPr defTabSz="363538"/>
            <a:r>
              <a:rPr lang="zh-CN" altLang="en-US" sz="1400"/>
              <a:t>	</a:t>
            </a:r>
            <a:r>
              <a:rPr lang="pt-BR" altLang="zh-CN" sz="1400"/>
              <a:t>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76386" y="1729444"/>
            <a:ext cx="911454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/>
              <a:t>解题思路</a:t>
            </a:r>
            <a:r>
              <a:rPr lang="en-US" altLang="zh-CN" sz="1600" b="1"/>
              <a:t>: </a:t>
            </a:r>
            <a:r>
              <a:rPr lang="zh-CN" altLang="en-US" sz="1600"/>
              <a:t> 找规律：</a:t>
            </a:r>
            <a:endParaRPr lang="en-US" altLang="zh-CN" sz="1600"/>
          </a:p>
          <a:p>
            <a:r>
              <a:rPr lang="en-US" altLang="zh-CN" sz="1600"/>
              <a:t>(1) </a:t>
            </a:r>
            <a:r>
              <a:rPr lang="zh-CN" altLang="en-US" sz="1600"/>
              <a:t>每项的分子都是</a:t>
            </a:r>
            <a:r>
              <a:rPr lang="en-US" altLang="zh-CN" sz="1600"/>
              <a:t>1</a:t>
            </a:r>
            <a:r>
              <a:rPr lang="zh-CN" altLang="en-US" sz="1600"/>
              <a:t>。</a:t>
            </a:r>
          </a:p>
          <a:p>
            <a:r>
              <a:rPr lang="en-US" altLang="zh-CN" sz="1600"/>
              <a:t>(2) </a:t>
            </a:r>
            <a:r>
              <a:rPr lang="zh-CN" altLang="en-US" sz="1600"/>
              <a:t>后一项的分母是前一项的分母加</a:t>
            </a:r>
            <a:r>
              <a:rPr lang="en-US" altLang="zh-CN" sz="1600"/>
              <a:t>2</a:t>
            </a:r>
            <a:r>
              <a:rPr lang="zh-CN" altLang="en-US" sz="1600"/>
              <a:t>。</a:t>
            </a:r>
          </a:p>
          <a:p>
            <a:r>
              <a:rPr lang="en-US" altLang="zh-CN" sz="1600"/>
              <a:t>(3) </a:t>
            </a:r>
            <a:r>
              <a:rPr lang="zh-CN" altLang="en-US" sz="1600"/>
              <a:t>第</a:t>
            </a:r>
            <a:r>
              <a:rPr lang="en-US" altLang="zh-CN" sz="1600"/>
              <a:t>1</a:t>
            </a:r>
            <a:r>
              <a:rPr lang="zh-CN" altLang="en-US" sz="1600"/>
              <a:t>项的符号为正，从第</a:t>
            </a:r>
            <a:r>
              <a:rPr lang="en-US" altLang="zh-CN" sz="1600"/>
              <a:t>2</a:t>
            </a:r>
            <a:r>
              <a:rPr lang="zh-CN" altLang="en-US" sz="1600"/>
              <a:t>项起，每一项的符号与前一项的符号相反。</a:t>
            </a:r>
            <a:endParaRPr lang="en-US" altLang="zh-CN" sz="1600"/>
          </a:p>
          <a:p>
            <a:r>
              <a:rPr lang="zh-CN" altLang="en-US" sz="1600"/>
              <a:t>在每求出一项后，检查它的绝对值是否大于或等于</a:t>
            </a:r>
            <a:r>
              <a:rPr lang="en-US" altLang="zh-CN" sz="1600"/>
              <a:t>10</a:t>
            </a:r>
            <a:r>
              <a:rPr lang="en-US" altLang="zh-CN" sz="1600" baseline="30000"/>
              <a:t>-6</a:t>
            </a:r>
            <a:r>
              <a:rPr lang="zh-CN" altLang="en-US" sz="1600"/>
              <a:t>。</a:t>
            </a:r>
            <a:endParaRPr lang="en-US" altLang="zh-CN" sz="160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640581"/>
              </p:ext>
            </p:extLst>
          </p:nvPr>
        </p:nvGraphicFramePr>
        <p:xfrm>
          <a:off x="9211440" y="2687283"/>
          <a:ext cx="2566504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652">
                  <a:extLst>
                    <a:ext uri="{9D8B030D-6E8A-4147-A177-3AD203B41FA5}">
                      <a16:colId xmlns:a16="http://schemas.microsoft.com/office/drawing/2014/main" val="3189906580"/>
                    </a:ext>
                  </a:extLst>
                </a:gridCol>
                <a:gridCol w="2019852">
                  <a:extLst>
                    <a:ext uri="{9D8B030D-6E8A-4147-A177-3AD203B41FA5}">
                      <a16:colId xmlns:a16="http://schemas.microsoft.com/office/drawing/2014/main" val="37752669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zh-CN" sz="1400"/>
                        <a:t>sign=1, pi=0, n=1, term=1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405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zh-CN" altLang="en-US" sz="1400"/>
                        <a:t>当 </a:t>
                      </a:r>
                      <a:r>
                        <a:rPr lang="en-US" altLang="zh-CN" sz="1400"/>
                        <a:t>|term|</a:t>
                      </a:r>
                      <a:r>
                        <a:rPr lang="zh-CN" altLang="en-US" sz="1400"/>
                        <a:t>≥</a:t>
                      </a:r>
                      <a:r>
                        <a:rPr lang="en-US" altLang="zh-CN" sz="1400"/>
                        <a:t>10</a:t>
                      </a:r>
                      <a:r>
                        <a:rPr lang="en-US" altLang="zh-CN" sz="1400" baseline="30000"/>
                        <a:t>-6</a:t>
                      </a:r>
                      <a:endParaRPr lang="zh-CN" altLang="en-US" sz="1400" baseline="30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05409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pi=pi+term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31829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n=n+2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94002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sign=-sign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69630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term=sign/n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896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pi=pi*4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3943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输出</a:t>
                      </a:r>
                      <a:r>
                        <a:rPr lang="en-US" altLang="zh-CN" sz="1400" dirty="0"/>
                        <a:t>pi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7542252"/>
                  </a:ext>
                </a:extLst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2969" y="5623063"/>
            <a:ext cx="35052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75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/>
              <a:t>循环程序举例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32564" y="1161750"/>
                <a:ext cx="9882428" cy="2128101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5.8】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求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Fibonacci(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斐波那契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)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数列的前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40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个数。这个数列有如下特点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: 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第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，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2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两个数为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，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。从第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3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个数开始，该数是其前面两个数之和。即该数列为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1,1,2,3,5,8,13,…,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用数学方式表示为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:</a:t>
                </a:r>
              </a:p>
              <a:p>
                <a:pPr marL="88900" indent="-8890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zh-CN" sz="1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=2)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≥3)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2564" y="1161750"/>
                <a:ext cx="9882428" cy="2128101"/>
              </a:xfrm>
              <a:blipFill>
                <a:blip r:embed="rId3"/>
                <a:stretch>
                  <a:fillRect l="-494" t="-287" r="-9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874644" y="3289851"/>
            <a:ext cx="9740348" cy="320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5" name="矩形 4"/>
          <p:cNvSpPr/>
          <p:nvPr/>
        </p:nvSpPr>
        <p:spPr>
          <a:xfrm>
            <a:off x="914400" y="3375489"/>
            <a:ext cx="96608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这是一个有趣的古典数学问题: 有一对兔子，从出生后第3个月起每个月都生一对兔子。小兔子长到第3个月后每个月又生一对兔子。假设所有兔子都不死，问每个月的兔子总数为多少？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1115042"/>
                  </p:ext>
                </p:extLst>
              </p:nvPr>
            </p:nvGraphicFramePr>
            <p:xfrm>
              <a:off x="1580320" y="4062396"/>
              <a:ext cx="5546035" cy="2299208"/>
            </p:xfrm>
            <a:graphic>
              <a:graphicData uri="http://schemas.openxmlformats.org/drawingml/2006/table">
                <a:tbl>
                  <a:tblPr firstRow="1">
                    <a:tableStyleId>{72833802-FEF1-4C79-8D5D-14CF1EAF98D9}</a:tableStyleId>
                  </a:tblPr>
                  <a:tblGrid>
                    <a:gridCol w="486829">
                      <a:extLst>
                        <a:ext uri="{9D8B030D-6E8A-4147-A177-3AD203B41FA5}">
                          <a16:colId xmlns:a16="http://schemas.microsoft.com/office/drawing/2014/main" val="846541377"/>
                        </a:ext>
                      </a:extLst>
                    </a:gridCol>
                    <a:gridCol w="676873">
                      <a:extLst>
                        <a:ext uri="{9D8B030D-6E8A-4147-A177-3AD203B41FA5}">
                          <a16:colId xmlns:a16="http://schemas.microsoft.com/office/drawing/2014/main" val="1998954658"/>
                        </a:ext>
                      </a:extLst>
                    </a:gridCol>
                    <a:gridCol w="1102421">
                      <a:extLst>
                        <a:ext uri="{9D8B030D-6E8A-4147-A177-3AD203B41FA5}">
                          <a16:colId xmlns:a16="http://schemas.microsoft.com/office/drawing/2014/main" val="3712752552"/>
                        </a:ext>
                      </a:extLst>
                    </a:gridCol>
                    <a:gridCol w="1103244">
                      <a:extLst>
                        <a:ext uri="{9D8B030D-6E8A-4147-A177-3AD203B41FA5}">
                          <a16:colId xmlns:a16="http://schemas.microsoft.com/office/drawing/2014/main" val="730927434"/>
                        </a:ext>
                      </a:extLst>
                    </a:gridCol>
                    <a:gridCol w="1073426">
                      <a:extLst>
                        <a:ext uri="{9D8B030D-6E8A-4147-A177-3AD203B41FA5}">
                          <a16:colId xmlns:a16="http://schemas.microsoft.com/office/drawing/2014/main" val="3002302067"/>
                        </a:ext>
                      </a:extLst>
                    </a:gridCol>
                    <a:gridCol w="1103242">
                      <a:extLst>
                        <a:ext uri="{9D8B030D-6E8A-4147-A177-3AD203B41FA5}">
                          <a16:colId xmlns:a16="http://schemas.microsoft.com/office/drawing/2014/main" val="2741224343"/>
                        </a:ext>
                      </a:extLst>
                    </a:gridCol>
                  </a:tblGrid>
                  <a:tr h="140396">
                    <a:tc rowSpan="9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400"/>
                            <a:t>兔子繁殖的规律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/>
                            <a:t>月数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/>
                            <a:t>小兔子对数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/>
                            <a:t>中兔子对数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/>
                            <a:t>老兔子对数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/>
                            <a:t>兔子总对数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00265469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1497985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6260044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1574382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4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8774070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01632038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6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8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72903923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7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13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80553148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917067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1115042"/>
                  </p:ext>
                </p:extLst>
              </p:nvPr>
            </p:nvGraphicFramePr>
            <p:xfrm>
              <a:off x="1580320" y="4062396"/>
              <a:ext cx="5546035" cy="2299208"/>
            </p:xfrm>
            <a:graphic>
              <a:graphicData uri="http://schemas.openxmlformats.org/drawingml/2006/table">
                <a:tbl>
                  <a:tblPr firstRow="1">
                    <a:tableStyleId>{72833802-FEF1-4C79-8D5D-14CF1EAF98D9}</a:tableStyleId>
                  </a:tblPr>
                  <a:tblGrid>
                    <a:gridCol w="486829">
                      <a:extLst>
                        <a:ext uri="{9D8B030D-6E8A-4147-A177-3AD203B41FA5}">
                          <a16:colId xmlns:a16="http://schemas.microsoft.com/office/drawing/2014/main" val="846541377"/>
                        </a:ext>
                      </a:extLst>
                    </a:gridCol>
                    <a:gridCol w="676873">
                      <a:extLst>
                        <a:ext uri="{9D8B030D-6E8A-4147-A177-3AD203B41FA5}">
                          <a16:colId xmlns:a16="http://schemas.microsoft.com/office/drawing/2014/main" val="1998954658"/>
                        </a:ext>
                      </a:extLst>
                    </a:gridCol>
                    <a:gridCol w="1102421">
                      <a:extLst>
                        <a:ext uri="{9D8B030D-6E8A-4147-A177-3AD203B41FA5}">
                          <a16:colId xmlns:a16="http://schemas.microsoft.com/office/drawing/2014/main" val="3712752552"/>
                        </a:ext>
                      </a:extLst>
                    </a:gridCol>
                    <a:gridCol w="1103244">
                      <a:extLst>
                        <a:ext uri="{9D8B030D-6E8A-4147-A177-3AD203B41FA5}">
                          <a16:colId xmlns:a16="http://schemas.microsoft.com/office/drawing/2014/main" val="730927434"/>
                        </a:ext>
                      </a:extLst>
                    </a:gridCol>
                    <a:gridCol w="1073426">
                      <a:extLst>
                        <a:ext uri="{9D8B030D-6E8A-4147-A177-3AD203B41FA5}">
                          <a16:colId xmlns:a16="http://schemas.microsoft.com/office/drawing/2014/main" val="3002302067"/>
                        </a:ext>
                      </a:extLst>
                    </a:gridCol>
                    <a:gridCol w="1103242">
                      <a:extLst>
                        <a:ext uri="{9D8B030D-6E8A-4147-A177-3AD203B41FA5}">
                          <a16:colId xmlns:a16="http://schemas.microsoft.com/office/drawing/2014/main" val="2741224343"/>
                        </a:ext>
                      </a:extLst>
                    </a:gridCol>
                  </a:tblGrid>
                  <a:tr h="243840">
                    <a:tc rowSpan="9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400" smtClean="0"/>
                            <a:t>兔子繁殖的规律</a:t>
                          </a:r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月数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小兔子对数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中兔子对数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老兔子对数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兔子总对数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00265469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1497985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6260044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1574382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4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8774070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01632038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6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8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72903923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7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80553148"/>
                      </a:ext>
                    </a:extLst>
                  </a:tr>
                  <a:tr h="348488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2973" t="-578947" r="-650450" b="-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6077" t="-578947" r="-298895" b="-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6077" t="-578947" r="-198895" b="-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2994" t="-578947" r="-103390" b="-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3867" t="-578947" r="-1105" b="-175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7067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矩形 7"/>
          <p:cNvSpPr/>
          <p:nvPr/>
        </p:nvSpPr>
        <p:spPr>
          <a:xfrm>
            <a:off x="7268435" y="5715273"/>
            <a:ext cx="22230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/>
              <a:t>注: 假设不满1个月的为小兔子，满1个月不满2个月的为中兔子，满2个月以上的为老兔子。</a:t>
            </a:r>
          </a:p>
        </p:txBody>
      </p:sp>
    </p:spTree>
    <p:extLst>
      <p:ext uri="{BB962C8B-B14F-4D97-AF65-F5344CB8AC3E}">
        <p14:creationId xmlns:p14="http://schemas.microsoft.com/office/powerpoint/2010/main" val="3106817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/>
              <a:t>循环程序举例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>
                <a:solidFill>
                  <a:schemeClr val="accent1"/>
                </a:solidFill>
              </a:rPr>
              <a:t>【</a:t>
            </a:r>
            <a:r>
              <a:rPr lang="zh-CN" altLang="en-US" sz="1800">
                <a:solidFill>
                  <a:schemeClr val="accent1"/>
                </a:solidFill>
              </a:rPr>
              <a:t>例</a:t>
            </a:r>
            <a:r>
              <a:rPr lang="en-US" altLang="zh-CN" sz="1800">
                <a:solidFill>
                  <a:schemeClr val="accent1"/>
                </a:solidFill>
              </a:rPr>
              <a:t>5.8】</a:t>
            </a:r>
            <a:r>
              <a:rPr lang="zh-CN" altLang="en-US" sz="1800">
                <a:solidFill>
                  <a:schemeClr val="accent1"/>
                </a:solidFill>
              </a:rPr>
              <a:t>求</a:t>
            </a:r>
            <a:r>
              <a:rPr lang="en-US" altLang="zh-CN" sz="1800">
                <a:solidFill>
                  <a:schemeClr val="accent1"/>
                </a:solidFill>
              </a:rPr>
              <a:t>Fibonacci(</a:t>
            </a:r>
            <a:r>
              <a:rPr lang="zh-CN" altLang="en-US" sz="1800">
                <a:solidFill>
                  <a:schemeClr val="accent1"/>
                </a:solidFill>
              </a:rPr>
              <a:t>斐波那契</a:t>
            </a:r>
            <a:r>
              <a:rPr lang="en-US" altLang="zh-CN" sz="1800">
                <a:solidFill>
                  <a:schemeClr val="accent1"/>
                </a:solidFill>
              </a:rPr>
              <a:t>)</a:t>
            </a:r>
            <a:r>
              <a:rPr lang="zh-CN" altLang="en-US" sz="1800">
                <a:solidFill>
                  <a:schemeClr val="accent1"/>
                </a:solidFill>
              </a:rPr>
              <a:t>数列的前</a:t>
            </a:r>
            <a:r>
              <a:rPr lang="en-US" altLang="zh-CN" sz="1800">
                <a:solidFill>
                  <a:schemeClr val="accent1"/>
                </a:solidFill>
              </a:rPr>
              <a:t>40</a:t>
            </a:r>
            <a:r>
              <a:rPr lang="zh-CN" altLang="en-US" sz="1800">
                <a:solidFill>
                  <a:schemeClr val="accent1"/>
                </a:solidFill>
              </a:rPr>
              <a:t>个数。</a:t>
            </a:r>
            <a:endParaRPr lang="en-US" altLang="zh-CN" sz="1800">
              <a:solidFill>
                <a:schemeClr val="accent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722987"/>
              </p:ext>
            </p:extLst>
          </p:nvPr>
        </p:nvGraphicFramePr>
        <p:xfrm>
          <a:off x="851833" y="1645547"/>
          <a:ext cx="1742279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1096">
                  <a:extLst>
                    <a:ext uri="{9D8B030D-6E8A-4147-A177-3AD203B41FA5}">
                      <a16:colId xmlns:a16="http://schemas.microsoft.com/office/drawing/2014/main" val="3189906580"/>
                    </a:ext>
                  </a:extLst>
                </a:gridCol>
                <a:gridCol w="1371183">
                  <a:extLst>
                    <a:ext uri="{9D8B030D-6E8A-4147-A177-3AD203B41FA5}">
                      <a16:colId xmlns:a16="http://schemas.microsoft.com/office/drawing/2014/main" val="37752669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zh-CN" sz="1400"/>
                        <a:t>f1=1, f2=1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74906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zh-CN" altLang="en-US" sz="1400"/>
                        <a:t>输出</a:t>
                      </a:r>
                      <a:r>
                        <a:rPr lang="en-US" altLang="zh-CN" sz="1400"/>
                        <a:t>f1, f2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405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altLang="zh-CN" sz="1400"/>
                        <a:t>for i=1 to 38</a:t>
                      </a:r>
                      <a:endParaRPr lang="zh-CN" altLang="en-US" sz="1400" baseline="30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05409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f3=f1+f2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31829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输出</a:t>
                      </a:r>
                      <a:r>
                        <a:rPr lang="en-US" altLang="zh-CN" sz="1400"/>
                        <a:t>f3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94002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f1=f2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69630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f2=f3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896642"/>
                  </a:ext>
                </a:extLst>
              </a:tr>
            </a:tbl>
          </a:graphicData>
        </a:graphic>
      </p:graphicFrame>
      <p:sp>
        <p:nvSpPr>
          <p:cNvPr id="10" name="圆角矩形 9"/>
          <p:cNvSpPr/>
          <p:nvPr/>
        </p:nvSpPr>
        <p:spPr>
          <a:xfrm>
            <a:off x="2897152" y="1645547"/>
            <a:ext cx="2807909" cy="3361049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 </a:t>
            </a:r>
          </a:p>
          <a:p>
            <a:pPr defTabSz="363538"/>
            <a:r>
              <a:rPr lang="pt-BR" altLang="zh-CN" sz="1400"/>
              <a:t>	int f1=1,f2=1,f3;</a:t>
            </a:r>
          </a:p>
          <a:p>
            <a:pPr defTabSz="363538"/>
            <a:r>
              <a:rPr lang="pt-BR" altLang="zh-CN" sz="1400"/>
              <a:t>	int i;</a:t>
            </a:r>
          </a:p>
          <a:p>
            <a:pPr defTabSz="363538"/>
            <a:r>
              <a:rPr lang="pt-BR" altLang="zh-CN" sz="1400"/>
              <a:t>	printf("%12d\n%12d\n",f1,f2);</a:t>
            </a:r>
          </a:p>
          <a:p>
            <a:pPr defTabSz="363538"/>
            <a:r>
              <a:rPr lang="pt-BR" altLang="zh-CN" sz="1400"/>
              <a:t>	for(i=1; i&lt;=38; i++)</a:t>
            </a:r>
          </a:p>
          <a:p>
            <a:pPr defTabSz="363538"/>
            <a:r>
              <a:rPr lang="pt-BR" altLang="zh-CN" sz="1400"/>
              <a:t>	{</a:t>
            </a:r>
          </a:p>
          <a:p>
            <a:pPr defTabSz="363538"/>
            <a:r>
              <a:rPr lang="pt-BR" altLang="zh-CN" sz="1400"/>
              <a:t>		f3=f1+f2;</a:t>
            </a:r>
          </a:p>
          <a:p>
            <a:pPr defTabSz="363538"/>
            <a:r>
              <a:rPr lang="pt-BR" altLang="zh-CN" sz="1400"/>
              <a:t>		printf("%12d\n",f3);</a:t>
            </a:r>
          </a:p>
          <a:p>
            <a:pPr defTabSz="363538"/>
            <a:r>
              <a:rPr lang="pt-BR" altLang="zh-CN" sz="1400"/>
              <a:t>		f1=f2;</a:t>
            </a:r>
          </a:p>
          <a:p>
            <a:pPr defTabSz="363538"/>
            <a:r>
              <a:rPr lang="pt-BR" altLang="zh-CN" sz="1400"/>
              <a:t>		f2=f3;</a:t>
            </a:r>
          </a:p>
          <a:p>
            <a:pPr defTabSz="363538"/>
            <a:r>
              <a:rPr lang="pt-BR" altLang="zh-CN" sz="1400"/>
              <a:t>	}</a:t>
            </a:r>
          </a:p>
          <a:p>
            <a:pPr defTabSz="363538"/>
            <a:r>
              <a:rPr lang="pt-BR" altLang="zh-CN" sz="1400"/>
              <a:t>	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403654" y="5695122"/>
                <a:ext cx="319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54" y="5695122"/>
                <a:ext cx="3193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09847"/>
              </p:ext>
            </p:extLst>
          </p:nvPr>
        </p:nvGraphicFramePr>
        <p:xfrm>
          <a:off x="6894097" y="1645547"/>
          <a:ext cx="1742279" cy="1432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1096">
                  <a:extLst>
                    <a:ext uri="{9D8B030D-6E8A-4147-A177-3AD203B41FA5}">
                      <a16:colId xmlns:a16="http://schemas.microsoft.com/office/drawing/2014/main" val="3189906580"/>
                    </a:ext>
                  </a:extLst>
                </a:gridCol>
                <a:gridCol w="1371183">
                  <a:extLst>
                    <a:ext uri="{9D8B030D-6E8A-4147-A177-3AD203B41FA5}">
                      <a16:colId xmlns:a16="http://schemas.microsoft.com/office/drawing/2014/main" val="37752669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zh-CN" sz="1400"/>
                        <a:t>f1=1, f2=1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74906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altLang="zh-CN" sz="1400"/>
                        <a:t>for i=1 to 20</a:t>
                      </a:r>
                      <a:endParaRPr lang="zh-CN" altLang="en-US" sz="1400" baseline="30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05409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输出</a:t>
                      </a:r>
                      <a:r>
                        <a:rPr lang="en-US" altLang="zh-CN" sz="1400"/>
                        <a:t>f1, f2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1829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f1=f1+f2</a:t>
                      </a:r>
                    </a:p>
                    <a:p>
                      <a:pPr algn="ctr"/>
                      <a:r>
                        <a:rPr lang="en-US" altLang="zh-CN" sz="1400"/>
                        <a:t>f2=f2+f1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963079"/>
                  </a:ext>
                </a:extLst>
              </a:tr>
            </a:tbl>
          </a:graphicData>
        </a:graphic>
      </p:graphicFrame>
      <p:sp>
        <p:nvSpPr>
          <p:cNvPr id="13" name="KSO_Shape"/>
          <p:cNvSpPr>
            <a:spLocks/>
          </p:cNvSpPr>
          <p:nvPr/>
        </p:nvSpPr>
        <p:spPr bwMode="auto">
          <a:xfrm>
            <a:off x="6008101" y="1645547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33" y="3992727"/>
            <a:ext cx="1751268" cy="1702395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6008101" y="3146987"/>
            <a:ext cx="6028186" cy="3144483"/>
          </a:xfrm>
          <a:prstGeom prst="roundRect">
            <a:avLst>
              <a:gd name="adj" fmla="val 1628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 </a:t>
            </a:r>
          </a:p>
          <a:p>
            <a:pPr defTabSz="363538"/>
            <a:r>
              <a:rPr lang="pt-BR" altLang="zh-CN" sz="1400"/>
              <a:t>	int f1=1,f2=1;</a:t>
            </a:r>
          </a:p>
          <a:p>
            <a:pPr defTabSz="363538"/>
            <a:r>
              <a:rPr lang="pt-BR" altLang="zh-CN" sz="1400"/>
              <a:t>	int i;</a:t>
            </a:r>
          </a:p>
          <a:p>
            <a:pPr defTabSz="363538"/>
            <a:r>
              <a:rPr lang="pt-BR" altLang="zh-CN" sz="1400"/>
              <a:t>	for(i=1; i&lt;=20; i++)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每个循环输出</a:t>
            </a:r>
            <a:r>
              <a:rPr lang="en-US" altLang="zh-CN" sz="1400">
                <a:solidFill>
                  <a:srgbClr val="008000"/>
                </a:solidFill>
              </a:rPr>
              <a:t>2</a:t>
            </a:r>
            <a:r>
              <a:rPr lang="zh-CN" altLang="en-US" sz="1400">
                <a:solidFill>
                  <a:srgbClr val="008000"/>
                </a:solidFill>
              </a:rPr>
              <a:t>个月的数据，故只需循环</a:t>
            </a:r>
            <a:r>
              <a:rPr lang="en-US" altLang="zh-CN" sz="1400">
                <a:solidFill>
                  <a:srgbClr val="008000"/>
                </a:solidFill>
              </a:rPr>
              <a:t>20</a:t>
            </a:r>
            <a:r>
              <a:rPr lang="zh-CN" altLang="en-US" sz="1400">
                <a:solidFill>
                  <a:srgbClr val="008000"/>
                </a:solidFill>
              </a:rPr>
              <a:t>次</a:t>
            </a:r>
          </a:p>
          <a:p>
            <a:pPr defTabSz="363538"/>
            <a:r>
              <a:rPr lang="zh-CN" altLang="en-US" sz="1400"/>
              <a:t>	</a:t>
            </a:r>
            <a:r>
              <a:rPr lang="en-US" altLang="zh-CN" sz="1400"/>
              <a:t>{</a:t>
            </a:r>
          </a:p>
          <a:p>
            <a:pPr defTabSz="363538"/>
            <a:r>
              <a:rPr lang="en-US" altLang="zh-CN" sz="1400"/>
              <a:t>		</a:t>
            </a:r>
            <a:r>
              <a:rPr lang="pt-BR" altLang="zh-CN" sz="1400"/>
              <a:t>printf("%12d %12d ",f1,f2);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输出已知的两个月的兔子数</a:t>
            </a:r>
          </a:p>
          <a:p>
            <a:pPr defTabSz="363538"/>
            <a:r>
              <a:rPr lang="zh-CN" altLang="en-US" sz="1400"/>
              <a:t>		</a:t>
            </a:r>
            <a:r>
              <a:rPr lang="pt-BR" altLang="zh-CN" sz="1400"/>
              <a:t>if(i%2==0) printf("\n");</a:t>
            </a:r>
          </a:p>
          <a:p>
            <a:pPr defTabSz="363538"/>
            <a:r>
              <a:rPr lang="pt-BR" altLang="zh-CN" sz="1400"/>
              <a:t>		f1=f1+f2; 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计算出下一个月的兔子数，并存放在</a:t>
            </a:r>
            <a:r>
              <a:rPr lang="pt-BR" altLang="zh-CN" sz="1400">
                <a:solidFill>
                  <a:srgbClr val="008000"/>
                </a:solidFill>
              </a:rPr>
              <a:t>f1</a:t>
            </a:r>
            <a:r>
              <a:rPr lang="zh-CN" altLang="en-US" sz="1400">
                <a:solidFill>
                  <a:srgbClr val="008000"/>
                </a:solidFill>
              </a:rPr>
              <a:t>中</a:t>
            </a:r>
          </a:p>
          <a:p>
            <a:pPr defTabSz="363538"/>
            <a:r>
              <a:rPr lang="zh-CN" altLang="en-US" sz="1400"/>
              <a:t>		</a:t>
            </a:r>
            <a:r>
              <a:rPr lang="pt-BR" altLang="zh-CN" sz="1400"/>
              <a:t>f2=f2+f1; 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计算出下两个月的兔子数，并存放在</a:t>
            </a:r>
            <a:r>
              <a:rPr lang="pt-BR" altLang="zh-CN" sz="1400">
                <a:solidFill>
                  <a:srgbClr val="008000"/>
                </a:solidFill>
              </a:rPr>
              <a:t>f2</a:t>
            </a:r>
            <a:r>
              <a:rPr lang="zh-CN" altLang="en-US" sz="1400">
                <a:solidFill>
                  <a:srgbClr val="008000"/>
                </a:solidFill>
              </a:rPr>
              <a:t>中</a:t>
            </a:r>
          </a:p>
          <a:p>
            <a:pPr defTabSz="363538"/>
            <a:r>
              <a:rPr lang="zh-CN" altLang="en-US" sz="1400"/>
              <a:t>	</a:t>
            </a:r>
            <a:r>
              <a:rPr lang="en-US" altLang="zh-CN" sz="1400"/>
              <a:t>}</a:t>
            </a:r>
          </a:p>
          <a:p>
            <a:pPr defTabSz="363538"/>
            <a:r>
              <a:rPr lang="en-US" altLang="zh-CN" sz="1400"/>
              <a:t>	</a:t>
            </a:r>
            <a:r>
              <a:rPr lang="pt-BR" altLang="zh-CN" sz="1400"/>
              <a:t>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5277" y="1629012"/>
            <a:ext cx="2991679" cy="144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64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/>
              <a:t>循环程序举例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>
                <a:solidFill>
                  <a:schemeClr val="accent1"/>
                </a:solidFill>
              </a:rPr>
              <a:t>【</a:t>
            </a:r>
            <a:r>
              <a:rPr lang="zh-CN" altLang="en-US" sz="1800">
                <a:solidFill>
                  <a:schemeClr val="accent1"/>
                </a:solidFill>
              </a:rPr>
              <a:t>例</a:t>
            </a:r>
            <a:r>
              <a:rPr lang="en-US" altLang="zh-CN" sz="1800">
                <a:solidFill>
                  <a:schemeClr val="accent1"/>
                </a:solidFill>
              </a:rPr>
              <a:t>5.9】</a:t>
            </a:r>
            <a:r>
              <a:rPr lang="zh-CN" altLang="en-US" sz="1800">
                <a:solidFill>
                  <a:schemeClr val="accent1"/>
                </a:solidFill>
              </a:rPr>
              <a:t>输入一个大于</a:t>
            </a:r>
            <a:r>
              <a:rPr lang="en-US" altLang="zh-CN" sz="1800">
                <a:solidFill>
                  <a:schemeClr val="accent1"/>
                </a:solidFill>
              </a:rPr>
              <a:t>3</a:t>
            </a:r>
            <a:r>
              <a:rPr lang="zh-CN" altLang="en-US" sz="1800">
                <a:solidFill>
                  <a:schemeClr val="accent1"/>
                </a:solidFill>
              </a:rPr>
              <a:t>的整数</a:t>
            </a:r>
            <a:r>
              <a:rPr lang="en-US" altLang="zh-CN" sz="1800">
                <a:solidFill>
                  <a:schemeClr val="accent1"/>
                </a:solidFill>
              </a:rPr>
              <a:t>n</a:t>
            </a:r>
            <a:r>
              <a:rPr lang="zh-CN" altLang="en-US" sz="1800">
                <a:solidFill>
                  <a:schemeClr val="accent1"/>
                </a:solidFill>
              </a:rPr>
              <a:t>，判定它是否为素数</a:t>
            </a:r>
            <a:r>
              <a:rPr lang="en-US" altLang="zh-CN" sz="1800">
                <a:solidFill>
                  <a:schemeClr val="accent1"/>
                </a:solidFill>
              </a:rPr>
              <a:t>(prime</a:t>
            </a:r>
            <a:r>
              <a:rPr lang="zh-CN" altLang="en-US" sz="1800">
                <a:solidFill>
                  <a:schemeClr val="accent1"/>
                </a:solidFill>
              </a:rPr>
              <a:t>，又称质数</a:t>
            </a:r>
            <a:r>
              <a:rPr lang="en-US" altLang="zh-CN" sz="1800">
                <a:solidFill>
                  <a:schemeClr val="accent1"/>
                </a:solidFill>
              </a:rPr>
              <a:t>)</a:t>
            </a:r>
            <a:r>
              <a:rPr lang="zh-CN" altLang="en-US" sz="1800">
                <a:solidFill>
                  <a:schemeClr val="accent1"/>
                </a:solidFill>
              </a:rPr>
              <a:t>。</a:t>
            </a:r>
            <a:endParaRPr lang="en-US" altLang="zh-CN" sz="180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03222" y="1738350"/>
            <a:ext cx="4432852" cy="270352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	int n,i;</a:t>
            </a:r>
          </a:p>
          <a:p>
            <a:pPr defTabSz="363538"/>
            <a:r>
              <a:rPr lang="pt-BR" altLang="zh-CN" sz="1400"/>
              <a:t>	printf("please enter a integer number,n=?");</a:t>
            </a:r>
          </a:p>
          <a:p>
            <a:pPr defTabSz="363538"/>
            <a:r>
              <a:rPr lang="pt-BR" altLang="zh-CN" sz="1400"/>
              <a:t>	scanf("%d",&amp;n);</a:t>
            </a:r>
          </a:p>
          <a:p>
            <a:pPr defTabSz="363538"/>
            <a:r>
              <a:rPr lang="pt-BR" altLang="zh-CN" sz="1400"/>
              <a:t>	for (i=2;i&lt;n;i++)</a:t>
            </a:r>
          </a:p>
          <a:p>
            <a:pPr defTabSz="363538"/>
            <a:r>
              <a:rPr lang="pt-BR" altLang="zh-CN" sz="1400"/>
              <a:t>		if(n%i==0) </a:t>
            </a:r>
            <a:r>
              <a:rPr lang="pt-BR" altLang="zh-CN" sz="1400">
                <a:solidFill>
                  <a:schemeClr val="accent6"/>
                </a:solidFill>
              </a:rPr>
              <a:t>break;</a:t>
            </a:r>
          </a:p>
          <a:p>
            <a:pPr defTabSz="363538"/>
            <a:r>
              <a:rPr lang="pt-BR" altLang="zh-CN" sz="1400"/>
              <a:t>	</a:t>
            </a:r>
            <a:r>
              <a:rPr lang="pt-BR" altLang="zh-CN" sz="1400">
                <a:solidFill>
                  <a:schemeClr val="accent6"/>
                </a:solidFill>
              </a:rPr>
              <a:t>if(i&lt;n) </a:t>
            </a:r>
            <a:r>
              <a:rPr lang="pt-BR" altLang="zh-CN" sz="1400"/>
              <a:t>printf("%d is not a prime number.\n",n);</a:t>
            </a:r>
          </a:p>
          <a:p>
            <a:pPr defTabSz="363538"/>
            <a:r>
              <a:rPr lang="pt-BR" altLang="zh-CN" sz="1400"/>
              <a:t>	else printf("%d is a prime number.\n",n);</a:t>
            </a:r>
          </a:p>
          <a:p>
            <a:pPr defTabSz="363538"/>
            <a:r>
              <a:rPr lang="pt-BR" altLang="zh-CN" sz="1400"/>
              <a:t>	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0928"/>
              </p:ext>
            </p:extLst>
          </p:nvPr>
        </p:nvGraphicFramePr>
        <p:xfrm>
          <a:off x="7952495" y="1738350"/>
          <a:ext cx="2761886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600">
                  <a:extLst>
                    <a:ext uri="{9D8B030D-6E8A-4147-A177-3AD203B41FA5}">
                      <a16:colId xmlns:a16="http://schemas.microsoft.com/office/drawing/2014/main" val="2158079421"/>
                    </a:ext>
                  </a:extLst>
                </a:gridCol>
                <a:gridCol w="1149343">
                  <a:extLst>
                    <a:ext uri="{9D8B030D-6E8A-4147-A177-3AD203B41FA5}">
                      <a16:colId xmlns:a16="http://schemas.microsoft.com/office/drawing/2014/main" val="2870359383"/>
                    </a:ext>
                  </a:extLst>
                </a:gridCol>
                <a:gridCol w="536118">
                  <a:extLst>
                    <a:ext uri="{9D8B030D-6E8A-4147-A177-3AD203B41FA5}">
                      <a16:colId xmlns:a16="http://schemas.microsoft.com/office/drawing/2014/main" val="2785956316"/>
                    </a:ext>
                  </a:extLst>
                </a:gridCol>
                <a:gridCol w="844825">
                  <a:extLst>
                    <a:ext uri="{9D8B030D-6E8A-4147-A177-3AD203B41FA5}">
                      <a16:colId xmlns:a16="http://schemas.microsoft.com/office/drawing/2014/main" val="7337969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/>
                        <a:t>输入</a:t>
                      </a:r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599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/>
                        <a:t>i=2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068225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/>
                        <a:t>for i=2 to n-1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6393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40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68579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执行</a:t>
                      </a:r>
                      <a:r>
                        <a:rPr lang="en-US" altLang="zh-CN" sz="1400"/>
                        <a:t>break</a:t>
                      </a:r>
                      <a:r>
                        <a:rPr lang="zh-CN" altLang="en-US" sz="1400"/>
                        <a:t>结束循环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0108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i=i+1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87700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zh-CN" altLang="en-US" sz="140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17201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输出</a:t>
                      </a:r>
                      <a:r>
                        <a:rPr lang="en-US" altLang="zh-CN" sz="1400"/>
                        <a:t>n</a:t>
                      </a:r>
                      <a:r>
                        <a:rPr lang="zh-CN" altLang="en-US" sz="1400"/>
                        <a:t>不是素数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输出</a:t>
                      </a:r>
                      <a:r>
                        <a:rPr lang="en-US" altLang="zh-CN" sz="1400"/>
                        <a:t>n</a:t>
                      </a:r>
                      <a:r>
                        <a:rPr lang="zh-CN" altLang="en-US" sz="1400"/>
                        <a:t>是素数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14087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9333438" y="2614547"/>
            <a:ext cx="862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n</a:t>
            </a:r>
            <a:r>
              <a:rPr lang="zh-CN" altLang="en-US" sz="1400"/>
              <a:t>被</a:t>
            </a:r>
            <a:r>
              <a:rPr lang="en-US" altLang="zh-CN" sz="1400"/>
              <a:t>i</a:t>
            </a:r>
            <a:r>
              <a:rPr lang="zh-CN" altLang="en-US" sz="1400"/>
              <a:t>整除</a:t>
            </a:r>
          </a:p>
        </p:txBody>
      </p:sp>
      <p:sp>
        <p:nvSpPr>
          <p:cNvPr id="6" name="矩形 5"/>
          <p:cNvSpPr/>
          <p:nvPr/>
        </p:nvSpPr>
        <p:spPr>
          <a:xfrm>
            <a:off x="9111262" y="3542132"/>
            <a:ext cx="444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i&lt;n</a:t>
            </a:r>
            <a:endParaRPr lang="zh-CN" altLang="en-US" sz="1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212" y="3724312"/>
            <a:ext cx="3457575" cy="90487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803222" y="4930568"/>
            <a:ext cx="10444942" cy="1420230"/>
            <a:chOff x="8050697" y="5019261"/>
            <a:chExt cx="10444942" cy="142023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8" name="剪去单角的矩形 17"/>
            <p:cNvSpPr/>
            <p:nvPr/>
          </p:nvSpPr>
          <p:spPr>
            <a:xfrm>
              <a:off x="8050697" y="5019261"/>
              <a:ext cx="10444942" cy="1403558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8388005" y="5054496"/>
              <a:ext cx="1000123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若</a:t>
              </a:r>
              <a:r>
                <a:rPr lang="en-US" altLang="zh-CN" sz="1400">
                  <a:solidFill>
                    <a:schemeClr val="bg1"/>
                  </a:solidFill>
                </a:rPr>
                <a:t>n</a:t>
              </a:r>
              <a:r>
                <a:rPr lang="zh-CN" altLang="en-US" sz="1400">
                  <a:solidFill>
                    <a:schemeClr val="bg1"/>
                  </a:solidFill>
                </a:rPr>
                <a:t>能被</a:t>
              </a:r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  <a:r>
                <a:rPr lang="zh-CN" altLang="en-US" sz="1400">
                  <a:solidFill>
                    <a:schemeClr val="bg1"/>
                  </a:solidFill>
                </a:rPr>
                <a:t>～</a:t>
              </a:r>
              <a:r>
                <a:rPr lang="en-US" altLang="zh-CN" sz="1400">
                  <a:solidFill>
                    <a:schemeClr val="bg1"/>
                  </a:solidFill>
                </a:rPr>
                <a:t>(n-1)</a:t>
              </a:r>
              <a:r>
                <a:rPr lang="zh-CN" altLang="en-US" sz="1400">
                  <a:solidFill>
                    <a:schemeClr val="bg1"/>
                  </a:solidFill>
                </a:rPr>
                <a:t>之间的一个整数整除，则执行</a:t>
              </a:r>
              <a:r>
                <a:rPr lang="en-US" altLang="zh-CN" sz="1400">
                  <a:solidFill>
                    <a:schemeClr val="bg1"/>
                  </a:solidFill>
                </a:rPr>
                <a:t>break</a:t>
              </a:r>
              <a:r>
                <a:rPr lang="zh-CN" altLang="en-US" sz="1400">
                  <a:solidFill>
                    <a:schemeClr val="bg1"/>
                  </a:solidFill>
                </a:rPr>
                <a:t>语句，提前结束循环，流程跳转到循环体之外。此时</a:t>
              </a:r>
              <a:r>
                <a:rPr lang="en-US" altLang="zh-CN" sz="1400">
                  <a:solidFill>
                    <a:schemeClr val="bg1"/>
                  </a:solidFill>
                </a:rPr>
                <a:t>i&lt;n</a:t>
              </a:r>
              <a:r>
                <a:rPr lang="zh-CN" altLang="en-US" sz="1400">
                  <a:solidFill>
                    <a:schemeClr val="bg1"/>
                  </a:solidFill>
                </a:rPr>
                <a:t>。如果</a:t>
              </a:r>
              <a:r>
                <a:rPr lang="en-US" altLang="zh-CN" sz="1400">
                  <a:solidFill>
                    <a:schemeClr val="bg1"/>
                  </a:solidFill>
                </a:rPr>
                <a:t>n</a:t>
              </a:r>
              <a:r>
                <a:rPr lang="zh-CN" altLang="en-US" sz="1400">
                  <a:solidFill>
                    <a:schemeClr val="bg1"/>
                  </a:solidFill>
                </a:rPr>
                <a:t>不能被</a:t>
              </a:r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  <a:r>
                <a:rPr lang="zh-CN" altLang="en-US" sz="1400">
                  <a:solidFill>
                    <a:schemeClr val="bg1"/>
                  </a:solidFill>
                </a:rPr>
                <a:t>～</a:t>
              </a:r>
              <a:r>
                <a:rPr lang="en-US" altLang="zh-CN" sz="1400">
                  <a:solidFill>
                    <a:schemeClr val="bg1"/>
                  </a:solidFill>
                </a:rPr>
                <a:t>(n-1)</a:t>
              </a:r>
              <a:r>
                <a:rPr lang="zh-CN" altLang="en-US" sz="1400">
                  <a:solidFill>
                    <a:schemeClr val="bg1"/>
                  </a:solidFill>
                </a:rPr>
                <a:t>之间任何的一个整数整除，则不会执行</a:t>
              </a:r>
              <a:r>
                <a:rPr lang="en-US" altLang="zh-CN" sz="1400">
                  <a:solidFill>
                    <a:schemeClr val="bg1"/>
                  </a:solidFill>
                </a:rPr>
                <a:t>break</a:t>
              </a:r>
              <a:r>
                <a:rPr lang="zh-CN" altLang="en-US" sz="1400">
                  <a:solidFill>
                    <a:schemeClr val="bg1"/>
                  </a:solidFill>
                </a:rPr>
                <a:t>语句，循环变量</a:t>
              </a:r>
              <a:r>
                <a:rPr lang="en-US" altLang="zh-CN" sz="1400">
                  <a:solidFill>
                    <a:schemeClr val="bg1"/>
                  </a:solidFill>
                </a:rPr>
                <a:t>i</a:t>
              </a:r>
              <a:r>
                <a:rPr lang="zh-CN" altLang="en-US" sz="1400">
                  <a:solidFill>
                    <a:schemeClr val="bg1"/>
                  </a:solidFill>
                </a:rPr>
                <a:t>一直变化到等于</a:t>
              </a:r>
              <a:r>
                <a:rPr lang="en-US" altLang="zh-CN" sz="1400">
                  <a:solidFill>
                    <a:schemeClr val="bg1"/>
                  </a:solidFill>
                </a:rPr>
                <a:t>n</a:t>
              </a:r>
              <a:r>
                <a:rPr lang="zh-CN" altLang="en-US" sz="1400">
                  <a:solidFill>
                    <a:schemeClr val="bg1"/>
                  </a:solidFill>
                </a:rPr>
                <a:t>，然后由第</a:t>
              </a:r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r>
                <a:rPr lang="zh-CN" altLang="en-US" sz="1400">
                  <a:solidFill>
                    <a:schemeClr val="bg1"/>
                  </a:solidFill>
                </a:rPr>
                <a:t>个判断框判定“</a:t>
              </a:r>
              <a:r>
                <a:rPr lang="en-US" altLang="zh-CN" sz="1400">
                  <a:solidFill>
                    <a:schemeClr val="bg1"/>
                  </a:solidFill>
                </a:rPr>
                <a:t>i&lt;n”</a:t>
              </a:r>
              <a:r>
                <a:rPr lang="zh-CN" altLang="en-US" sz="1400">
                  <a:solidFill>
                    <a:schemeClr val="bg1"/>
                  </a:solidFill>
                </a:rPr>
                <a:t>条件不成立，从而结束循环。这种正常结束的循环，其循环变量的值必然大于事先指定的循环变量终值</a:t>
              </a:r>
              <a:r>
                <a:rPr lang="en-US" altLang="zh-CN" sz="1400">
                  <a:solidFill>
                    <a:schemeClr val="bg1"/>
                  </a:solidFill>
                </a:rPr>
                <a:t>(</a:t>
              </a:r>
              <a:r>
                <a:rPr lang="zh-CN" altLang="en-US" sz="1400">
                  <a:solidFill>
                    <a:schemeClr val="bg1"/>
                  </a:solidFill>
                </a:rPr>
                <a:t>本例中循环变量终值为</a:t>
              </a:r>
              <a:r>
                <a:rPr lang="en-US" altLang="zh-CN" sz="1400">
                  <a:solidFill>
                    <a:schemeClr val="bg1"/>
                  </a:solidFill>
                </a:rPr>
                <a:t>n-1)</a:t>
              </a:r>
              <a:r>
                <a:rPr lang="zh-CN" altLang="en-US" sz="1400">
                  <a:solidFill>
                    <a:schemeClr val="bg1"/>
                  </a:solidFill>
                </a:rPr>
                <a:t>。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因此，只要在循环结束后检查循环变量</a:t>
              </a:r>
              <a:r>
                <a:rPr lang="en-US" altLang="zh-CN" sz="1400">
                  <a:solidFill>
                    <a:schemeClr val="bg1"/>
                  </a:solidFill>
                </a:rPr>
                <a:t>i</a:t>
              </a:r>
              <a:r>
                <a:rPr lang="zh-CN" altLang="en-US" sz="1400">
                  <a:solidFill>
                    <a:schemeClr val="bg1"/>
                  </a:solidFill>
                </a:rPr>
                <a:t>的值，就能判定循环是提前结束还是正常结束的。从而判定</a:t>
              </a:r>
              <a:r>
                <a:rPr lang="en-US" altLang="zh-CN" sz="1400">
                  <a:solidFill>
                    <a:schemeClr val="bg1"/>
                  </a:solidFill>
                </a:rPr>
                <a:t>n</a:t>
              </a:r>
              <a:r>
                <a:rPr lang="zh-CN" altLang="en-US" sz="1400">
                  <a:solidFill>
                    <a:schemeClr val="bg1"/>
                  </a:solidFill>
                </a:rPr>
                <a:t>是否为素数。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希望读者理解和掌握这一方法，以后会常用到。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9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KSO_Shape"/>
          <p:cNvSpPr/>
          <p:nvPr/>
        </p:nvSpPr>
        <p:spPr>
          <a:xfrm rot="5400000">
            <a:off x="8327796" y="2399057"/>
            <a:ext cx="1195278" cy="1371791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/>
              <a:t>循环程序举例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>
                <a:solidFill>
                  <a:schemeClr val="accent1"/>
                </a:solidFill>
              </a:rPr>
              <a:t>【</a:t>
            </a:r>
            <a:r>
              <a:rPr lang="zh-CN" altLang="en-US" sz="1800">
                <a:solidFill>
                  <a:schemeClr val="accent1"/>
                </a:solidFill>
              </a:rPr>
              <a:t>例</a:t>
            </a:r>
            <a:r>
              <a:rPr lang="en-US" altLang="zh-CN" sz="1800">
                <a:solidFill>
                  <a:schemeClr val="accent1"/>
                </a:solidFill>
              </a:rPr>
              <a:t>5.9】</a:t>
            </a:r>
            <a:r>
              <a:rPr lang="zh-CN" altLang="en-US" sz="1800">
                <a:solidFill>
                  <a:schemeClr val="accent1"/>
                </a:solidFill>
              </a:rPr>
              <a:t>输入一个大于</a:t>
            </a:r>
            <a:r>
              <a:rPr lang="en-US" altLang="zh-CN" sz="1800">
                <a:solidFill>
                  <a:schemeClr val="accent1"/>
                </a:solidFill>
              </a:rPr>
              <a:t>3</a:t>
            </a:r>
            <a:r>
              <a:rPr lang="zh-CN" altLang="en-US" sz="1800">
                <a:solidFill>
                  <a:schemeClr val="accent1"/>
                </a:solidFill>
              </a:rPr>
              <a:t>的整数</a:t>
            </a:r>
            <a:r>
              <a:rPr lang="en-US" altLang="zh-CN" sz="1800">
                <a:solidFill>
                  <a:schemeClr val="accent1"/>
                </a:solidFill>
              </a:rPr>
              <a:t>n</a:t>
            </a:r>
            <a:r>
              <a:rPr lang="zh-CN" altLang="en-US" sz="1800">
                <a:solidFill>
                  <a:schemeClr val="accent1"/>
                </a:solidFill>
              </a:rPr>
              <a:t>，判定它是否为素数</a:t>
            </a:r>
            <a:r>
              <a:rPr lang="en-US" altLang="zh-CN" sz="1800">
                <a:solidFill>
                  <a:schemeClr val="accent1"/>
                </a:solidFill>
              </a:rPr>
              <a:t>(prime</a:t>
            </a:r>
            <a:r>
              <a:rPr lang="zh-CN" altLang="en-US" sz="1800">
                <a:solidFill>
                  <a:schemeClr val="accent1"/>
                </a:solidFill>
              </a:rPr>
              <a:t>，又称质数</a:t>
            </a:r>
            <a:r>
              <a:rPr lang="en-US" altLang="zh-CN" sz="1800">
                <a:solidFill>
                  <a:schemeClr val="accent1"/>
                </a:solidFill>
              </a:rPr>
              <a:t>)</a:t>
            </a:r>
            <a:r>
              <a:rPr lang="zh-CN" altLang="en-US" sz="1800">
                <a:solidFill>
                  <a:schemeClr val="accent1"/>
                </a:solidFill>
              </a:rPr>
              <a:t>。</a:t>
            </a:r>
            <a:endParaRPr lang="en-US" altLang="zh-CN" sz="180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03222" y="1738350"/>
            <a:ext cx="4432852" cy="270352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	int n,i;</a:t>
            </a:r>
          </a:p>
          <a:p>
            <a:pPr defTabSz="363538"/>
            <a:r>
              <a:rPr lang="pt-BR" altLang="zh-CN" sz="1400"/>
              <a:t>	printf("please enter a integer number,n=?");</a:t>
            </a:r>
          </a:p>
          <a:p>
            <a:pPr defTabSz="363538"/>
            <a:r>
              <a:rPr lang="pt-BR" altLang="zh-CN" sz="1400"/>
              <a:t>	scanf("%d",&amp;n);</a:t>
            </a:r>
          </a:p>
          <a:p>
            <a:pPr defTabSz="363538"/>
            <a:r>
              <a:rPr lang="pt-BR" altLang="zh-CN" sz="1400"/>
              <a:t>	for (i=2;i&lt;n;i++)</a:t>
            </a:r>
          </a:p>
          <a:p>
            <a:pPr defTabSz="363538"/>
            <a:r>
              <a:rPr lang="pt-BR" altLang="zh-CN" sz="1400"/>
              <a:t>		if(n%i==0) break;</a:t>
            </a:r>
          </a:p>
          <a:p>
            <a:pPr defTabSz="363538"/>
            <a:r>
              <a:rPr lang="pt-BR" altLang="zh-CN" sz="1400"/>
              <a:t>	if(i&lt;n) printf("%d is not a prime number.\n",n);</a:t>
            </a:r>
          </a:p>
          <a:p>
            <a:pPr defTabSz="363538"/>
            <a:r>
              <a:rPr lang="pt-BR" altLang="zh-CN" sz="1400"/>
              <a:t>	else printf("%d is a prime number.\n",n);</a:t>
            </a:r>
          </a:p>
          <a:p>
            <a:pPr defTabSz="363538"/>
            <a:r>
              <a:rPr lang="pt-BR" altLang="zh-CN" sz="1400"/>
              <a:t>	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888205" y="1866251"/>
            <a:ext cx="3351335" cy="1519928"/>
            <a:chOff x="8050697" y="5019261"/>
            <a:chExt cx="3351335" cy="151992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8" name="剪去单角的矩形 17"/>
            <p:cNvSpPr/>
            <p:nvPr/>
          </p:nvSpPr>
          <p:spPr>
            <a:xfrm>
              <a:off x="8050697" y="5019261"/>
              <a:ext cx="3351335" cy="1519928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8388006" y="5054496"/>
                  <a:ext cx="2924574" cy="13887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400" b="1" dirty="0">
                      <a:solidFill>
                        <a:srgbClr val="FFFF00"/>
                      </a:solidFill>
                    </a:rPr>
                    <a:t>程序改进：</a:t>
                  </a:r>
                  <a:endParaRPr lang="en-US" altLang="zh-CN" sz="1400" b="1" dirty="0">
                    <a:solidFill>
                      <a:srgbClr val="FFFF00"/>
                    </a:solidFill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zh-CN" altLang="en-US" sz="1400" dirty="0">
                      <a:solidFill>
                        <a:schemeClr val="bg1"/>
                      </a:solidFill>
                    </a:rPr>
                    <a:t>其实</a:t>
                  </a:r>
                  <a:r>
                    <a:rPr lang="en-US" altLang="zh-CN" sz="1400" dirty="0">
                      <a:solidFill>
                        <a:schemeClr val="bg1"/>
                      </a:solidFill>
                    </a:rPr>
                    <a:t>n</a:t>
                  </a:r>
                  <a:r>
                    <a:rPr lang="zh-CN" altLang="en-US" sz="1400" dirty="0">
                      <a:solidFill>
                        <a:schemeClr val="bg1"/>
                      </a:solidFill>
                    </a:rPr>
                    <a:t>不必被</a:t>
                  </a:r>
                  <a:r>
                    <a:rPr lang="en-US" altLang="zh-CN" sz="1400" dirty="0">
                      <a:solidFill>
                        <a:schemeClr val="bg1"/>
                      </a:solidFill>
                    </a:rPr>
                    <a:t>2</a:t>
                  </a:r>
                  <a:r>
                    <a:rPr lang="zh-CN" altLang="en-US" sz="1400" dirty="0">
                      <a:solidFill>
                        <a:schemeClr val="bg1"/>
                      </a:solidFill>
                    </a:rPr>
                    <a:t>～</a:t>
                  </a:r>
                  <a:r>
                    <a:rPr lang="en-US" altLang="zh-CN" sz="1400" dirty="0">
                      <a:solidFill>
                        <a:schemeClr val="bg1"/>
                      </a:solidFill>
                    </a:rPr>
                    <a:t>(n-1)</a:t>
                  </a:r>
                  <a:r>
                    <a:rPr lang="zh-CN" altLang="en-US" sz="1400" dirty="0">
                      <a:solidFill>
                        <a:schemeClr val="bg1"/>
                      </a:solidFill>
                    </a:rPr>
                    <a:t>范围内的各整数去除，只须将</a:t>
                  </a:r>
                  <a:r>
                    <a:rPr lang="en-US" altLang="zh-CN" sz="1400" dirty="0">
                      <a:solidFill>
                        <a:schemeClr val="bg1"/>
                      </a:solidFill>
                    </a:rPr>
                    <a:t>n</a:t>
                  </a:r>
                  <a:r>
                    <a:rPr lang="zh-CN" altLang="en-US" sz="1400" dirty="0">
                      <a:solidFill>
                        <a:schemeClr val="bg1"/>
                      </a:solidFill>
                    </a:rPr>
                    <a:t>被</a:t>
                  </a:r>
                  <a:r>
                    <a:rPr lang="en-US" altLang="zh-CN" sz="1400" dirty="0">
                      <a:solidFill>
                        <a:schemeClr val="bg1"/>
                      </a:solidFill>
                    </a:rPr>
                    <a:t>2</a:t>
                  </a:r>
                  <a:r>
                    <a:rPr lang="zh-CN" altLang="en-US" sz="1400" dirty="0">
                      <a:solidFill>
                        <a:schemeClr val="bg1"/>
                      </a:solidFill>
                    </a:rPr>
                    <a:t>～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sz="1400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400" b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rad>
                    </m:oMath>
                  </a14:m>
                  <a:r>
                    <a:rPr lang="zh-CN" altLang="en-US" sz="1400" dirty="0">
                      <a:solidFill>
                        <a:schemeClr val="bg1"/>
                      </a:solidFill>
                    </a:rPr>
                    <a:t>之间的整数除即可。因为</a:t>
                  </a:r>
                  <a:r>
                    <a:rPr lang="en-US" altLang="zh-CN" sz="1400" dirty="0">
                      <a:solidFill>
                        <a:schemeClr val="bg1"/>
                      </a:solidFill>
                    </a:rPr>
                    <a:t>n</a:t>
                  </a:r>
                  <a:r>
                    <a:rPr lang="zh-CN" altLang="en-US" sz="1400" dirty="0">
                      <a:solidFill>
                        <a:schemeClr val="bg1"/>
                      </a:solidFill>
                    </a:rPr>
                    <a:t>的每一对因子，必然有一个小于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4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rad>
                    </m:oMath>
                  </a14:m>
                  <a:r>
                    <a:rPr lang="en-US" altLang="zh-CN" sz="1400" dirty="0">
                      <a:solidFill>
                        <a:schemeClr val="bg1"/>
                      </a:solidFill>
                    </a:rPr>
                    <a:t>,</a:t>
                  </a:r>
                  <a:r>
                    <a:rPr lang="zh-CN" altLang="en-US" sz="1400" dirty="0">
                      <a:solidFill>
                        <a:schemeClr val="bg1"/>
                      </a:solidFill>
                    </a:rPr>
                    <a:t>另一个大于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4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rad>
                    </m:oMath>
                  </a14:m>
                  <a:r>
                    <a:rPr lang="zh-CN" altLang="en-US" sz="1400" dirty="0">
                      <a:solidFill>
                        <a:schemeClr val="bg1"/>
                      </a:solidFill>
                    </a:rPr>
                    <a:t>。</a:t>
                  </a:r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8006" y="5054496"/>
                  <a:ext cx="2924574" cy="1388713"/>
                </a:xfrm>
                <a:prstGeom prst="rect">
                  <a:avLst/>
                </a:prstGeom>
                <a:blipFill>
                  <a:blip r:embed="rId4"/>
                  <a:stretch>
                    <a:fillRect l="-625" r="-6667"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圆角矩形 13"/>
          <p:cNvSpPr/>
          <p:nvPr/>
        </p:nvSpPr>
        <p:spPr>
          <a:xfrm>
            <a:off x="6563872" y="3682591"/>
            <a:ext cx="4432852" cy="292693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>
                <a:solidFill>
                  <a:schemeClr val="accent6"/>
                </a:solidFill>
              </a:rPr>
              <a:t>#include &lt;math.h&gt;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	int n,i,k;</a:t>
            </a:r>
          </a:p>
          <a:p>
            <a:pPr defTabSz="363538"/>
            <a:r>
              <a:rPr lang="pt-BR" altLang="zh-CN" sz="1400"/>
              <a:t>	printf("please enter a integer number,n=?");</a:t>
            </a:r>
          </a:p>
          <a:p>
            <a:pPr defTabSz="363538"/>
            <a:r>
              <a:rPr lang="pt-BR" altLang="zh-CN" sz="1400"/>
              <a:t>	scanf("%d",&amp;n);</a:t>
            </a:r>
          </a:p>
          <a:p>
            <a:pPr defTabSz="363538"/>
            <a:r>
              <a:rPr lang="pt-BR" altLang="zh-CN" sz="1400"/>
              <a:t>	</a:t>
            </a:r>
            <a:r>
              <a:rPr lang="pt-BR" altLang="zh-CN" sz="1400">
                <a:solidFill>
                  <a:schemeClr val="accent6"/>
                </a:solidFill>
              </a:rPr>
              <a:t>k=sqrt(n);</a:t>
            </a:r>
          </a:p>
          <a:p>
            <a:pPr defTabSz="363538"/>
            <a:r>
              <a:rPr lang="pt-BR" altLang="zh-CN" sz="1400"/>
              <a:t>	for (i=2;</a:t>
            </a:r>
            <a:r>
              <a:rPr lang="pt-BR" altLang="zh-CN" sz="1400">
                <a:solidFill>
                  <a:schemeClr val="accent6"/>
                </a:solidFill>
              </a:rPr>
              <a:t>i&lt;=k</a:t>
            </a:r>
            <a:r>
              <a:rPr lang="pt-BR" altLang="zh-CN" sz="1400"/>
              <a:t>;i++)</a:t>
            </a:r>
          </a:p>
          <a:p>
            <a:pPr defTabSz="363538"/>
            <a:r>
              <a:rPr lang="pt-BR" altLang="zh-CN" sz="1400"/>
              <a:t>		if(n%i==0) break;</a:t>
            </a:r>
          </a:p>
          <a:p>
            <a:pPr defTabSz="363538"/>
            <a:r>
              <a:rPr lang="pt-BR" altLang="zh-CN" sz="1400"/>
              <a:t>	if(</a:t>
            </a:r>
            <a:r>
              <a:rPr lang="pt-BR" altLang="zh-CN" sz="1400">
                <a:solidFill>
                  <a:schemeClr val="accent6"/>
                </a:solidFill>
              </a:rPr>
              <a:t>i&lt;=k</a:t>
            </a:r>
            <a:r>
              <a:rPr lang="pt-BR" altLang="zh-CN" sz="1400"/>
              <a:t>) printf("%d is not a prime number.\n",n);</a:t>
            </a:r>
          </a:p>
          <a:p>
            <a:pPr defTabSz="363538"/>
            <a:r>
              <a:rPr lang="pt-BR" altLang="zh-CN" sz="1400"/>
              <a:t>	else printf("%d is a prime number.\n",n);</a:t>
            </a:r>
          </a:p>
          <a:p>
            <a:pPr defTabSz="363538"/>
            <a:r>
              <a:rPr lang="pt-BR" altLang="zh-CN" sz="1400"/>
              <a:t>	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14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/>
              <a:t>循环程序举例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>
                <a:solidFill>
                  <a:schemeClr val="accent1"/>
                </a:solidFill>
              </a:rPr>
              <a:t>【</a:t>
            </a:r>
            <a:r>
              <a:rPr lang="zh-CN" altLang="en-US" sz="1800">
                <a:solidFill>
                  <a:schemeClr val="accent1"/>
                </a:solidFill>
              </a:rPr>
              <a:t>例</a:t>
            </a:r>
            <a:r>
              <a:rPr lang="en-US" altLang="zh-CN" sz="1800">
                <a:solidFill>
                  <a:schemeClr val="accent1"/>
                </a:solidFill>
              </a:rPr>
              <a:t>5.9】</a:t>
            </a:r>
            <a:r>
              <a:rPr lang="zh-CN" altLang="en-US" sz="1800">
                <a:solidFill>
                  <a:schemeClr val="accent1"/>
                </a:solidFill>
              </a:rPr>
              <a:t>输入一个大于</a:t>
            </a:r>
            <a:r>
              <a:rPr lang="en-US" altLang="zh-CN" sz="1800">
                <a:solidFill>
                  <a:schemeClr val="accent1"/>
                </a:solidFill>
              </a:rPr>
              <a:t>3</a:t>
            </a:r>
            <a:r>
              <a:rPr lang="zh-CN" altLang="en-US" sz="1800">
                <a:solidFill>
                  <a:schemeClr val="accent1"/>
                </a:solidFill>
              </a:rPr>
              <a:t>的整数</a:t>
            </a:r>
            <a:r>
              <a:rPr lang="en-US" altLang="zh-CN" sz="1800">
                <a:solidFill>
                  <a:schemeClr val="accent1"/>
                </a:solidFill>
              </a:rPr>
              <a:t>n</a:t>
            </a:r>
            <a:r>
              <a:rPr lang="zh-CN" altLang="en-US" sz="1800">
                <a:solidFill>
                  <a:schemeClr val="accent1"/>
                </a:solidFill>
              </a:rPr>
              <a:t>，判定它是否为素数</a:t>
            </a:r>
            <a:r>
              <a:rPr lang="en-US" altLang="zh-CN" sz="1800">
                <a:solidFill>
                  <a:schemeClr val="accent1"/>
                </a:solidFill>
              </a:rPr>
              <a:t>(prime</a:t>
            </a:r>
            <a:r>
              <a:rPr lang="zh-CN" altLang="en-US" sz="1800">
                <a:solidFill>
                  <a:schemeClr val="accent1"/>
                </a:solidFill>
              </a:rPr>
              <a:t>，又称质数</a:t>
            </a:r>
            <a:r>
              <a:rPr lang="en-US" altLang="zh-CN" sz="1800">
                <a:solidFill>
                  <a:schemeClr val="accent1"/>
                </a:solidFill>
              </a:rPr>
              <a:t>)</a:t>
            </a:r>
            <a:r>
              <a:rPr lang="zh-CN" altLang="en-US" sz="1800">
                <a:solidFill>
                  <a:schemeClr val="accent1"/>
                </a:solidFill>
              </a:rPr>
              <a:t>。</a:t>
            </a:r>
            <a:endParaRPr lang="en-US" altLang="zh-CN" sz="180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12077" y="2225367"/>
            <a:ext cx="5429698" cy="1273207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for(</a:t>
            </a:r>
            <a:r>
              <a:rPr lang="pt-BR" altLang="zh-CN" sz="1400">
                <a:solidFill>
                  <a:schemeClr val="accent6"/>
                </a:solidFill>
              </a:rPr>
              <a:t>t=1</a:t>
            </a:r>
            <a:r>
              <a:rPr lang="pt-BR" altLang="zh-CN" sz="1400"/>
              <a:t>,i=2; i</a:t>
            </a:r>
            <a:r>
              <a:rPr lang="en-US" altLang="zh-CN" sz="1400"/>
              <a:t>&lt;</a:t>
            </a:r>
            <a:r>
              <a:rPr lang="pt-BR" altLang="zh-CN" sz="1400"/>
              <a:t>=(int)sqrt(n); i++)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先定义</a:t>
            </a:r>
            <a:r>
              <a:rPr lang="pt-BR" altLang="zh-CN" sz="1400">
                <a:solidFill>
                  <a:srgbClr val="008000"/>
                </a:solidFill>
              </a:rPr>
              <a:t>t</a:t>
            </a:r>
            <a:r>
              <a:rPr lang="zh-CN" altLang="en-US" sz="1400">
                <a:solidFill>
                  <a:srgbClr val="008000"/>
                </a:solidFill>
              </a:rPr>
              <a:t>为</a:t>
            </a:r>
            <a:r>
              <a:rPr lang="pt-BR" altLang="zh-CN" sz="1400">
                <a:solidFill>
                  <a:srgbClr val="008000"/>
                </a:solidFill>
              </a:rPr>
              <a:t>int</a:t>
            </a:r>
            <a:r>
              <a:rPr lang="zh-CN" altLang="en-US" sz="1400">
                <a:solidFill>
                  <a:srgbClr val="008000"/>
                </a:solidFill>
              </a:rPr>
              <a:t>型，</a:t>
            </a:r>
            <a:r>
              <a:rPr lang="pt-BR" altLang="zh-CN" sz="1400">
                <a:solidFill>
                  <a:srgbClr val="008000"/>
                </a:solidFill>
              </a:rPr>
              <a:t>t</a:t>
            </a:r>
            <a:r>
              <a:rPr lang="zh-CN" altLang="en-US" sz="1400">
                <a:solidFill>
                  <a:srgbClr val="008000"/>
                </a:solidFill>
              </a:rPr>
              <a:t>作为标志变量</a:t>
            </a:r>
          </a:p>
          <a:p>
            <a:pPr defTabSz="363538"/>
            <a:r>
              <a:rPr lang="zh-CN" altLang="en-US" sz="1400"/>
              <a:t>	</a:t>
            </a:r>
            <a:r>
              <a:rPr lang="pt-BR" altLang="zh-CN" sz="1400"/>
              <a:t>if(n%i==0) </a:t>
            </a:r>
          </a:p>
          <a:p>
            <a:pPr defTabSz="363538"/>
            <a:r>
              <a:rPr lang="pt-BR" altLang="zh-CN" sz="1400"/>
              <a:t>		</a:t>
            </a:r>
            <a:r>
              <a:rPr lang="pt-BR" altLang="zh-CN" sz="1400">
                <a:solidFill>
                  <a:schemeClr val="accent6"/>
                </a:solidFill>
              </a:rPr>
              <a:t>t=0;</a:t>
            </a:r>
            <a:r>
              <a:rPr lang="pt-BR" altLang="zh-CN" sz="1400"/>
              <a:t>					</a:t>
            </a:r>
            <a:r>
              <a:rPr lang="pt-BR" altLang="zh-CN" sz="1400">
                <a:solidFill>
                  <a:srgbClr val="008000"/>
                </a:solidFill>
              </a:rPr>
              <a:t>//t=0</a:t>
            </a:r>
            <a:r>
              <a:rPr lang="zh-CN" altLang="en-US" sz="1400">
                <a:solidFill>
                  <a:srgbClr val="008000"/>
                </a:solidFill>
              </a:rPr>
              <a:t>表示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能被</a:t>
            </a:r>
            <a:r>
              <a:rPr lang="pt-BR" altLang="zh-CN" sz="1400">
                <a:solidFill>
                  <a:srgbClr val="008000"/>
                </a:solidFill>
              </a:rPr>
              <a:t>i</a:t>
            </a:r>
            <a:r>
              <a:rPr lang="zh-CN" altLang="en-US" sz="1400">
                <a:solidFill>
                  <a:srgbClr val="008000"/>
                </a:solidFill>
              </a:rPr>
              <a:t>整除，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不是素数</a:t>
            </a:r>
          </a:p>
          <a:p>
            <a:pPr defTabSz="363538"/>
            <a:r>
              <a:rPr lang="pt-BR" altLang="zh-CN" sz="1400"/>
              <a:t>if(t)				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如果</a:t>
            </a:r>
            <a:r>
              <a:rPr lang="pt-BR" altLang="zh-CN" sz="1400">
                <a:solidFill>
                  <a:srgbClr val="008000"/>
                </a:solidFill>
              </a:rPr>
              <a:t>t=1</a:t>
            </a:r>
            <a:r>
              <a:rPr lang="zh-CN" altLang="en-US" sz="1400">
                <a:solidFill>
                  <a:srgbClr val="008000"/>
                </a:solidFill>
              </a:rPr>
              <a:t>表示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是素数</a:t>
            </a:r>
          </a:p>
          <a:p>
            <a:pPr defTabSz="363538"/>
            <a:r>
              <a:rPr lang="pt-BR" altLang="zh-CN" sz="1400"/>
              <a:t>	printf("%d is prime.\n",n);</a:t>
            </a:r>
            <a:endParaRPr lang="en-US" altLang="zh-CN" sz="1400">
              <a:solidFill>
                <a:srgbClr val="008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2077" y="1653279"/>
            <a:ext cx="1801914" cy="388170"/>
          </a:xfrm>
          <a:prstGeom prst="rect">
            <a:avLst/>
          </a:prstGeom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/>
              <a:t>其他求素数方法</a:t>
            </a: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6393160" y="2565899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008231" y="2034034"/>
            <a:ext cx="2994610" cy="1655866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for(t=1,i=2; i&lt;=(int)sqrt(n); i++)</a:t>
            </a:r>
          </a:p>
          <a:p>
            <a:pPr defTabSz="363538"/>
            <a:r>
              <a:rPr lang="zh-CN" altLang="en-US" sz="1400"/>
              <a:t>	</a:t>
            </a:r>
            <a:r>
              <a:rPr lang="pt-BR" altLang="zh-CN" sz="1400"/>
              <a:t>if(n%i==0){</a:t>
            </a:r>
          </a:p>
          <a:p>
            <a:pPr defTabSz="363538"/>
            <a:r>
              <a:rPr lang="pt-BR" altLang="zh-CN" sz="1400"/>
              <a:t>		t=0;	</a:t>
            </a:r>
            <a:endParaRPr lang="zh-CN" altLang="en-US" sz="1400"/>
          </a:p>
          <a:p>
            <a:pPr defTabSz="363538"/>
            <a:r>
              <a:rPr lang="zh-CN" altLang="en-US" sz="1400"/>
              <a:t>		</a:t>
            </a:r>
            <a:r>
              <a:rPr lang="pt-BR" altLang="zh-CN" sz="1400">
                <a:solidFill>
                  <a:schemeClr val="accent6"/>
                </a:solidFill>
              </a:rPr>
              <a:t>break;</a:t>
            </a:r>
          </a:p>
          <a:p>
            <a:pPr defTabSz="363538"/>
            <a:r>
              <a:rPr lang="pt-BR" altLang="zh-CN" sz="1400"/>
              <a:t>	} 	</a:t>
            </a:r>
          </a:p>
          <a:p>
            <a:pPr defTabSz="363538"/>
            <a:r>
              <a:rPr lang="pt-BR" altLang="zh-CN" sz="1400"/>
              <a:t>if(t)</a:t>
            </a:r>
            <a:endParaRPr lang="en-US" altLang="zh-CN" sz="1400"/>
          </a:p>
          <a:p>
            <a:pPr defTabSz="363538"/>
            <a:r>
              <a:rPr lang="en-US" altLang="zh-CN" sz="1400"/>
              <a:t>	</a:t>
            </a:r>
            <a:r>
              <a:rPr lang="pt-BR" altLang="zh-CN" sz="1400"/>
              <a:t>printf("%d is prime.\n",n);</a:t>
            </a:r>
            <a:endParaRPr lang="en-US" altLang="zh-CN" sz="1400">
              <a:solidFill>
                <a:srgbClr val="008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008231" y="4474892"/>
            <a:ext cx="2994610" cy="121029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en-US" altLang="zh-CN" sz="1400"/>
              <a:t>for(t=1,i=2; i&lt;=sqrt(n) </a:t>
            </a:r>
            <a:r>
              <a:rPr lang="en-US" altLang="zh-CN" sz="1400">
                <a:solidFill>
                  <a:schemeClr val="accent6"/>
                </a:solidFill>
              </a:rPr>
              <a:t>&amp;&amp; t</a:t>
            </a:r>
            <a:r>
              <a:rPr lang="en-US" altLang="zh-CN" sz="1400"/>
              <a:t>; i++)</a:t>
            </a:r>
          </a:p>
          <a:p>
            <a:pPr defTabSz="363538"/>
            <a:r>
              <a:rPr lang="en-US" altLang="zh-CN" sz="1400"/>
              <a:t>	if(n%i==0)</a:t>
            </a:r>
          </a:p>
          <a:p>
            <a:pPr defTabSz="363538"/>
            <a:r>
              <a:rPr lang="en-US" altLang="zh-CN" sz="1400"/>
              <a:t>		t=0;</a:t>
            </a:r>
          </a:p>
          <a:p>
            <a:pPr defTabSz="363538"/>
            <a:r>
              <a:rPr lang="en-US" altLang="zh-CN" sz="1400"/>
              <a:t>if(t) </a:t>
            </a:r>
          </a:p>
          <a:p>
            <a:pPr defTabSz="363538"/>
            <a:r>
              <a:rPr lang="en-US" altLang="zh-CN" sz="1400"/>
              <a:t>	printf("%d is prime.\n",n);</a:t>
            </a:r>
            <a:endParaRPr lang="en-US" altLang="zh-CN" sz="1400">
              <a:solidFill>
                <a:srgbClr val="008000"/>
              </a:solidFill>
            </a:endParaRPr>
          </a:p>
        </p:txBody>
      </p:sp>
      <p:sp>
        <p:nvSpPr>
          <p:cNvPr id="21" name="KSO_Shape"/>
          <p:cNvSpPr>
            <a:spLocks/>
          </p:cNvSpPr>
          <p:nvPr/>
        </p:nvSpPr>
        <p:spPr bwMode="auto">
          <a:xfrm rot="5400000">
            <a:off x="8273692" y="3811574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925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/>
              <a:t>循环程序举例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>
                <a:solidFill>
                  <a:schemeClr val="accent1"/>
                </a:solidFill>
              </a:rPr>
              <a:t>【</a:t>
            </a:r>
            <a:r>
              <a:rPr lang="zh-CN" altLang="en-US" sz="1800">
                <a:solidFill>
                  <a:schemeClr val="accent1"/>
                </a:solidFill>
              </a:rPr>
              <a:t>例</a:t>
            </a:r>
            <a:r>
              <a:rPr lang="en-US" altLang="zh-CN" sz="1800">
                <a:solidFill>
                  <a:schemeClr val="accent1"/>
                </a:solidFill>
              </a:rPr>
              <a:t>5.10】</a:t>
            </a:r>
            <a:r>
              <a:rPr lang="zh-CN" altLang="en-US" sz="1800">
                <a:solidFill>
                  <a:schemeClr val="accent1"/>
                </a:solidFill>
              </a:rPr>
              <a:t>求</a:t>
            </a:r>
            <a:r>
              <a:rPr lang="en-US" altLang="zh-CN" sz="1800">
                <a:solidFill>
                  <a:schemeClr val="accent1"/>
                </a:solidFill>
              </a:rPr>
              <a:t>100</a:t>
            </a:r>
            <a:r>
              <a:rPr lang="zh-CN" altLang="en-US" sz="1800">
                <a:solidFill>
                  <a:schemeClr val="accent1"/>
                </a:solidFill>
              </a:rPr>
              <a:t>～</a:t>
            </a:r>
            <a:r>
              <a:rPr lang="en-US" altLang="zh-CN" sz="1800">
                <a:solidFill>
                  <a:schemeClr val="accent1"/>
                </a:solidFill>
              </a:rPr>
              <a:t>200</a:t>
            </a:r>
            <a:r>
              <a:rPr lang="zh-CN" altLang="en-US" sz="1800">
                <a:solidFill>
                  <a:schemeClr val="accent1"/>
                </a:solidFill>
              </a:rPr>
              <a:t>间的全部素数。</a:t>
            </a:r>
            <a:endParaRPr lang="en-US" altLang="zh-CN" sz="180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03221" y="1738349"/>
            <a:ext cx="7177901" cy="3734655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#include&lt;stdio.h&gt;</a:t>
            </a:r>
          </a:p>
          <a:p>
            <a:pPr defTabSz="363538"/>
            <a:r>
              <a:rPr lang="pt-BR" altLang="zh-CN" sz="1400"/>
              <a:t>#include&lt;math.h&gt;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	int n,k,i,m=0;</a:t>
            </a:r>
          </a:p>
          <a:p>
            <a:pPr defTabSz="363538"/>
            <a:r>
              <a:rPr lang="pt-BR" altLang="zh-CN" sz="1400"/>
              <a:t>	for(n=101;n&lt;=200;n=n+2)		</a:t>
            </a:r>
            <a:r>
              <a:rPr lang="pt-BR" altLang="zh-CN" sz="1400">
                <a:solidFill>
                  <a:srgbClr val="008000"/>
                </a:solidFill>
              </a:rPr>
              <a:t>//n</a:t>
            </a:r>
            <a:r>
              <a:rPr lang="zh-CN" altLang="en-US" sz="1400">
                <a:solidFill>
                  <a:srgbClr val="008000"/>
                </a:solidFill>
              </a:rPr>
              <a:t>从</a:t>
            </a:r>
            <a:r>
              <a:rPr lang="en-US" altLang="zh-CN" sz="1400">
                <a:solidFill>
                  <a:srgbClr val="008000"/>
                </a:solidFill>
              </a:rPr>
              <a:t>100</a:t>
            </a:r>
            <a:r>
              <a:rPr lang="zh-CN" altLang="en-US" sz="1400">
                <a:solidFill>
                  <a:srgbClr val="008000"/>
                </a:solidFill>
              </a:rPr>
              <a:t>变化到</a:t>
            </a:r>
            <a:r>
              <a:rPr lang="en-US" altLang="zh-CN" sz="1400">
                <a:solidFill>
                  <a:srgbClr val="008000"/>
                </a:solidFill>
              </a:rPr>
              <a:t>200</a:t>
            </a:r>
            <a:r>
              <a:rPr lang="zh-CN" altLang="en-US" sz="1400">
                <a:solidFill>
                  <a:srgbClr val="008000"/>
                </a:solidFill>
              </a:rPr>
              <a:t>，对每个奇数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进行判定</a:t>
            </a:r>
          </a:p>
          <a:p>
            <a:pPr defTabSz="363538"/>
            <a:r>
              <a:rPr lang="zh-CN" altLang="en-US" sz="1400"/>
              <a:t>	</a:t>
            </a:r>
            <a:r>
              <a:rPr lang="en-US" altLang="zh-CN" sz="1400"/>
              <a:t>{	</a:t>
            </a:r>
            <a:r>
              <a:rPr lang="pt-BR" altLang="zh-CN" sz="1400"/>
              <a:t>k=sqrt(n);</a:t>
            </a:r>
          </a:p>
          <a:p>
            <a:pPr defTabSz="363538"/>
            <a:r>
              <a:rPr lang="pt-BR" altLang="zh-CN" sz="1400"/>
              <a:t>		for(i=2;i&lt;=k;i++)</a:t>
            </a:r>
          </a:p>
          <a:p>
            <a:pPr defTabSz="363538"/>
            <a:r>
              <a:rPr lang="pt-BR" altLang="zh-CN" sz="1400"/>
              <a:t>		if(n%i==0) break;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如果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被</a:t>
            </a:r>
            <a:r>
              <a:rPr lang="pt-BR" altLang="zh-CN" sz="1400">
                <a:solidFill>
                  <a:srgbClr val="008000"/>
                </a:solidFill>
              </a:rPr>
              <a:t>i</a:t>
            </a:r>
            <a:r>
              <a:rPr lang="zh-CN" altLang="en-US" sz="1400">
                <a:solidFill>
                  <a:srgbClr val="008000"/>
                </a:solidFill>
              </a:rPr>
              <a:t>整除，终止内循环，此时</a:t>
            </a:r>
            <a:r>
              <a:rPr lang="pt-BR" altLang="zh-CN" sz="1400">
                <a:solidFill>
                  <a:srgbClr val="008000"/>
                </a:solidFill>
              </a:rPr>
              <a:t>i&lt;k+1</a:t>
            </a:r>
          </a:p>
          <a:p>
            <a:pPr defTabSz="363538"/>
            <a:r>
              <a:rPr lang="pt-BR" altLang="zh-CN" sz="1400"/>
              <a:t>		if(i&gt;=k+1)	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若</a:t>
            </a:r>
            <a:r>
              <a:rPr lang="pt-BR" altLang="zh-CN" sz="1400">
                <a:solidFill>
                  <a:srgbClr val="008000"/>
                </a:solidFill>
              </a:rPr>
              <a:t>i&gt;=k+1</a:t>
            </a:r>
            <a:r>
              <a:rPr lang="zh-CN" altLang="pt-BR" sz="1400">
                <a:solidFill>
                  <a:srgbClr val="008000"/>
                </a:solidFill>
              </a:rPr>
              <a:t>，</a:t>
            </a:r>
            <a:r>
              <a:rPr lang="zh-CN" altLang="en-US" sz="1400">
                <a:solidFill>
                  <a:srgbClr val="008000"/>
                </a:solidFill>
              </a:rPr>
              <a:t>表示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未曾被整除</a:t>
            </a:r>
          </a:p>
          <a:p>
            <a:pPr defTabSz="363538"/>
            <a:r>
              <a:rPr lang="zh-CN" altLang="en-US" sz="1400"/>
              <a:t>		</a:t>
            </a:r>
            <a:r>
              <a:rPr lang="en-US" altLang="zh-CN" sz="1400"/>
              <a:t>{	</a:t>
            </a:r>
            <a:r>
              <a:rPr lang="pt-BR" altLang="zh-CN" sz="1400"/>
              <a:t>printf("%d ",n);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应确定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是素数</a:t>
            </a:r>
          </a:p>
          <a:p>
            <a:pPr defTabSz="363538"/>
            <a:r>
              <a:rPr lang="zh-CN" altLang="en-US" sz="1400"/>
              <a:t>			</a:t>
            </a:r>
            <a:r>
              <a:rPr lang="pt-BR" altLang="zh-CN" sz="1400"/>
              <a:t>m=m+1;				</a:t>
            </a:r>
            <a:r>
              <a:rPr lang="pt-BR" altLang="zh-CN" sz="1400">
                <a:solidFill>
                  <a:srgbClr val="008000"/>
                </a:solidFill>
              </a:rPr>
              <a:t>//m</a:t>
            </a:r>
            <a:r>
              <a:rPr lang="zh-CN" altLang="en-US" sz="1400">
                <a:solidFill>
                  <a:srgbClr val="008000"/>
                </a:solidFill>
              </a:rPr>
              <a:t>用来控制换行，一行内输出</a:t>
            </a:r>
            <a:r>
              <a:rPr lang="en-US" altLang="zh-CN" sz="1400">
                <a:solidFill>
                  <a:srgbClr val="008000"/>
                </a:solidFill>
              </a:rPr>
              <a:t>10</a:t>
            </a:r>
            <a:r>
              <a:rPr lang="zh-CN" altLang="en-US" sz="1400">
                <a:solidFill>
                  <a:srgbClr val="008000"/>
                </a:solidFill>
              </a:rPr>
              <a:t>个素数</a:t>
            </a:r>
          </a:p>
          <a:p>
            <a:pPr defTabSz="363538"/>
            <a:r>
              <a:rPr lang="zh-CN" altLang="en-US" sz="1400"/>
              <a:t>		</a:t>
            </a:r>
            <a:r>
              <a:rPr lang="en-US" altLang="zh-CN" sz="1400"/>
              <a:t>}</a:t>
            </a:r>
          </a:p>
          <a:p>
            <a:pPr defTabSz="363538"/>
            <a:r>
              <a:rPr lang="en-US" altLang="zh-CN" sz="1400"/>
              <a:t>		</a:t>
            </a:r>
            <a:r>
              <a:rPr lang="pt-BR" altLang="zh-CN" sz="1400"/>
              <a:t>if(m%10==0) printf("\n");	</a:t>
            </a:r>
            <a:r>
              <a:rPr lang="pt-BR" altLang="zh-CN" sz="1400">
                <a:solidFill>
                  <a:srgbClr val="008000"/>
                </a:solidFill>
              </a:rPr>
              <a:t> //m</a:t>
            </a:r>
            <a:r>
              <a:rPr lang="zh-CN" altLang="en-US" sz="1400">
                <a:solidFill>
                  <a:srgbClr val="008000"/>
                </a:solidFill>
              </a:rPr>
              <a:t>累计到</a:t>
            </a:r>
            <a:r>
              <a:rPr lang="en-US" altLang="zh-CN" sz="1400">
                <a:solidFill>
                  <a:srgbClr val="008000"/>
                </a:solidFill>
              </a:rPr>
              <a:t>10</a:t>
            </a:r>
            <a:r>
              <a:rPr lang="zh-CN" altLang="en-US" sz="1400">
                <a:solidFill>
                  <a:srgbClr val="008000"/>
                </a:solidFill>
              </a:rPr>
              <a:t>的倍数，换行</a:t>
            </a:r>
          </a:p>
          <a:p>
            <a:pPr defTabSz="363538"/>
            <a:r>
              <a:rPr lang="zh-CN" altLang="en-US" sz="1400"/>
              <a:t>	</a:t>
            </a:r>
            <a:r>
              <a:rPr lang="en-US" altLang="zh-CN" sz="1400"/>
              <a:t>}</a:t>
            </a:r>
          </a:p>
          <a:p>
            <a:pPr defTabSz="363538"/>
            <a:r>
              <a:rPr lang="en-US" altLang="zh-CN" sz="1400"/>
              <a:t>	printf ("\n");</a:t>
            </a:r>
          </a:p>
          <a:p>
            <a:pPr defTabSz="363538"/>
            <a:r>
              <a:rPr lang="en-US" altLang="zh-CN" sz="1400"/>
              <a:t>	</a:t>
            </a:r>
            <a:r>
              <a:rPr lang="pt-BR" altLang="zh-CN" sz="1400"/>
              <a:t>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054" y="4406204"/>
            <a:ext cx="34480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42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/>
              <a:t>循环程序举例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11112810" cy="1154067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>
                <a:solidFill>
                  <a:schemeClr val="accent1"/>
                </a:solidFill>
              </a:rPr>
              <a:t>【</a:t>
            </a:r>
            <a:r>
              <a:rPr lang="zh-CN" altLang="en-US" sz="1800">
                <a:solidFill>
                  <a:schemeClr val="accent1"/>
                </a:solidFill>
              </a:rPr>
              <a:t>例</a:t>
            </a:r>
            <a:r>
              <a:rPr lang="en-US" altLang="zh-CN" sz="1800">
                <a:solidFill>
                  <a:schemeClr val="accent1"/>
                </a:solidFill>
              </a:rPr>
              <a:t>5.11】</a:t>
            </a:r>
            <a:r>
              <a:rPr lang="zh-CN" altLang="en-US" sz="1800">
                <a:solidFill>
                  <a:schemeClr val="accent1"/>
                </a:solidFill>
              </a:rPr>
              <a:t>译密码。为使电文保密，往往按一定规律将其转换成密码，收报人再按约定的规律将其译回原文。例如，可以按以下规律将电文变成密码</a:t>
            </a:r>
            <a:r>
              <a:rPr lang="en-US" altLang="zh-CN" sz="1800">
                <a:solidFill>
                  <a:schemeClr val="accent1"/>
                </a:solidFill>
              </a:rPr>
              <a:t>:</a:t>
            </a:r>
            <a:r>
              <a:rPr lang="zh-CN" altLang="en-US" sz="1800">
                <a:solidFill>
                  <a:schemeClr val="accent1"/>
                </a:solidFill>
              </a:rPr>
              <a:t>将字母</a:t>
            </a:r>
            <a:r>
              <a:rPr lang="en-US" altLang="zh-CN" sz="1800">
                <a:solidFill>
                  <a:schemeClr val="accent1"/>
                </a:solidFill>
              </a:rPr>
              <a:t>A</a:t>
            </a:r>
            <a:r>
              <a:rPr lang="zh-CN" altLang="en-US" sz="1800">
                <a:solidFill>
                  <a:schemeClr val="accent1"/>
                </a:solidFill>
              </a:rPr>
              <a:t>变成字母</a:t>
            </a:r>
            <a:r>
              <a:rPr lang="en-US" altLang="zh-CN" sz="1800">
                <a:solidFill>
                  <a:schemeClr val="accent1"/>
                </a:solidFill>
              </a:rPr>
              <a:t>E</a:t>
            </a:r>
            <a:r>
              <a:rPr lang="zh-CN" altLang="en-US" sz="1800">
                <a:solidFill>
                  <a:schemeClr val="accent1"/>
                </a:solidFill>
              </a:rPr>
              <a:t>，</a:t>
            </a:r>
            <a:r>
              <a:rPr lang="en-US" altLang="zh-CN" sz="1800">
                <a:solidFill>
                  <a:schemeClr val="accent1"/>
                </a:solidFill>
              </a:rPr>
              <a:t>a</a:t>
            </a:r>
            <a:r>
              <a:rPr lang="zh-CN" altLang="en-US" sz="1800">
                <a:solidFill>
                  <a:schemeClr val="accent1"/>
                </a:solidFill>
              </a:rPr>
              <a:t>变成</a:t>
            </a:r>
            <a:r>
              <a:rPr lang="en-US" altLang="zh-CN" sz="1800">
                <a:solidFill>
                  <a:schemeClr val="accent1"/>
                </a:solidFill>
              </a:rPr>
              <a:t>e</a:t>
            </a:r>
            <a:r>
              <a:rPr lang="zh-CN" altLang="en-US" sz="1800">
                <a:solidFill>
                  <a:schemeClr val="accent1"/>
                </a:solidFill>
              </a:rPr>
              <a:t>，即变成其后的第</a:t>
            </a:r>
            <a:r>
              <a:rPr lang="en-US" altLang="zh-CN" sz="1800">
                <a:solidFill>
                  <a:schemeClr val="accent1"/>
                </a:solidFill>
              </a:rPr>
              <a:t>4</a:t>
            </a:r>
            <a:r>
              <a:rPr lang="zh-CN" altLang="en-US" sz="1800">
                <a:solidFill>
                  <a:schemeClr val="accent1"/>
                </a:solidFill>
              </a:rPr>
              <a:t>个字母，</a:t>
            </a:r>
            <a:r>
              <a:rPr lang="en-US" altLang="zh-CN" sz="1800">
                <a:solidFill>
                  <a:schemeClr val="accent1"/>
                </a:solidFill>
              </a:rPr>
              <a:t>W</a:t>
            </a:r>
            <a:r>
              <a:rPr lang="zh-CN" altLang="en-US" sz="1800">
                <a:solidFill>
                  <a:schemeClr val="accent1"/>
                </a:solidFill>
              </a:rPr>
              <a:t>变成</a:t>
            </a:r>
            <a:r>
              <a:rPr lang="en-US" altLang="zh-CN" sz="1800">
                <a:solidFill>
                  <a:schemeClr val="accent1"/>
                </a:solidFill>
              </a:rPr>
              <a:t>A</a:t>
            </a:r>
            <a:r>
              <a:rPr lang="zh-CN" altLang="en-US" sz="1800">
                <a:solidFill>
                  <a:schemeClr val="accent1"/>
                </a:solidFill>
              </a:rPr>
              <a:t>，</a:t>
            </a:r>
            <a:r>
              <a:rPr lang="en-US" altLang="zh-CN" sz="1800">
                <a:solidFill>
                  <a:schemeClr val="accent1"/>
                </a:solidFill>
              </a:rPr>
              <a:t>X</a:t>
            </a:r>
            <a:r>
              <a:rPr lang="zh-CN" altLang="en-US" sz="1800">
                <a:solidFill>
                  <a:schemeClr val="accent1"/>
                </a:solidFill>
              </a:rPr>
              <a:t>变成</a:t>
            </a:r>
            <a:r>
              <a:rPr lang="en-US" altLang="zh-CN" sz="1800">
                <a:solidFill>
                  <a:schemeClr val="accent1"/>
                </a:solidFill>
              </a:rPr>
              <a:t>B</a:t>
            </a:r>
            <a:r>
              <a:rPr lang="zh-CN" altLang="en-US" sz="1800">
                <a:solidFill>
                  <a:schemeClr val="accent1"/>
                </a:solidFill>
              </a:rPr>
              <a:t>，</a:t>
            </a:r>
            <a:r>
              <a:rPr lang="en-US" altLang="zh-CN" sz="1800">
                <a:solidFill>
                  <a:schemeClr val="accent1"/>
                </a:solidFill>
              </a:rPr>
              <a:t>Y</a:t>
            </a:r>
            <a:r>
              <a:rPr lang="zh-CN" altLang="en-US" sz="1800">
                <a:solidFill>
                  <a:schemeClr val="accent1"/>
                </a:solidFill>
              </a:rPr>
              <a:t>变成</a:t>
            </a:r>
            <a:r>
              <a:rPr lang="en-US" altLang="zh-CN" sz="1800">
                <a:solidFill>
                  <a:schemeClr val="accent1"/>
                </a:solidFill>
              </a:rPr>
              <a:t>C</a:t>
            </a:r>
            <a:r>
              <a:rPr lang="zh-CN" altLang="en-US" sz="1800">
                <a:solidFill>
                  <a:schemeClr val="accent1"/>
                </a:solidFill>
              </a:rPr>
              <a:t>，</a:t>
            </a:r>
            <a:r>
              <a:rPr lang="en-US" altLang="zh-CN" sz="1800">
                <a:solidFill>
                  <a:schemeClr val="accent1"/>
                </a:solidFill>
              </a:rPr>
              <a:t>Z</a:t>
            </a:r>
            <a:r>
              <a:rPr lang="zh-CN" altLang="en-US" sz="1800">
                <a:solidFill>
                  <a:schemeClr val="accent1"/>
                </a:solidFill>
              </a:rPr>
              <a:t>变成</a:t>
            </a:r>
            <a:r>
              <a:rPr lang="en-US" altLang="zh-CN" sz="1800">
                <a:solidFill>
                  <a:schemeClr val="accent1"/>
                </a:solidFill>
              </a:rPr>
              <a:t>D</a:t>
            </a:r>
            <a:r>
              <a:rPr lang="zh-CN" altLang="en-US" sz="1800">
                <a:solidFill>
                  <a:schemeClr val="accent1"/>
                </a:solidFill>
              </a:rPr>
              <a:t>。</a:t>
            </a:r>
            <a:endParaRPr lang="en-US" altLang="zh-CN" sz="180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2563" y="3113406"/>
            <a:ext cx="7755453" cy="3595507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	char c;</a:t>
            </a:r>
          </a:p>
          <a:p>
            <a:pPr defTabSz="363538"/>
            <a:r>
              <a:rPr lang="pt-BR" altLang="zh-CN" sz="1400"/>
              <a:t>	c=getchar();	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输入一个字符给字符变量</a:t>
            </a:r>
            <a:r>
              <a:rPr lang="pt-BR" altLang="zh-CN" sz="1400">
                <a:solidFill>
                  <a:srgbClr val="008000"/>
                </a:solidFill>
              </a:rPr>
              <a:t>c</a:t>
            </a:r>
          </a:p>
          <a:p>
            <a:pPr defTabSz="363538"/>
            <a:r>
              <a:rPr lang="pt-BR" altLang="zh-CN" sz="1400"/>
              <a:t>	while(c!='\n')	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检查</a:t>
            </a:r>
            <a:r>
              <a:rPr lang="pt-BR" altLang="zh-CN" sz="1400">
                <a:solidFill>
                  <a:srgbClr val="008000"/>
                </a:solidFill>
              </a:rPr>
              <a:t>c</a:t>
            </a:r>
            <a:r>
              <a:rPr lang="zh-CN" altLang="en-US" sz="1400">
                <a:solidFill>
                  <a:srgbClr val="008000"/>
                </a:solidFill>
              </a:rPr>
              <a:t>的值是否为换行符</a:t>
            </a:r>
            <a:r>
              <a:rPr lang="en-US" altLang="zh-CN" sz="1400">
                <a:solidFill>
                  <a:srgbClr val="008000"/>
                </a:solidFill>
              </a:rPr>
              <a:t>'\</a:t>
            </a:r>
            <a:r>
              <a:rPr lang="pt-BR" altLang="zh-CN" sz="1400">
                <a:solidFill>
                  <a:srgbClr val="008000"/>
                </a:solidFill>
              </a:rPr>
              <a:t>n'  </a:t>
            </a:r>
          </a:p>
          <a:p>
            <a:pPr defTabSz="363538"/>
            <a:r>
              <a:rPr lang="pt-BR" altLang="zh-CN" sz="1400"/>
              <a:t>	{	if((c&gt;='a' &amp;&amp; c&lt;='z') || (c&gt;='A' &amp;&amp; c&lt;='Z'))	</a:t>
            </a:r>
            <a:r>
              <a:rPr lang="pt-BR" altLang="zh-CN" sz="1400">
                <a:solidFill>
                  <a:srgbClr val="008000"/>
                </a:solidFill>
              </a:rPr>
              <a:t>//c</a:t>
            </a:r>
            <a:r>
              <a:rPr lang="zh-CN" altLang="en-US" sz="1400">
                <a:solidFill>
                  <a:srgbClr val="008000"/>
                </a:solidFill>
              </a:rPr>
              <a:t>如果是字母</a:t>
            </a:r>
          </a:p>
          <a:p>
            <a:pPr defTabSz="363538"/>
            <a:r>
              <a:rPr lang="zh-CN" altLang="en-US" sz="1400"/>
              <a:t>		</a:t>
            </a:r>
            <a:r>
              <a:rPr lang="en-US" altLang="zh-CN" sz="1400"/>
              <a:t>{	</a:t>
            </a:r>
            <a:r>
              <a:rPr lang="pt-BR" altLang="zh-CN" sz="1400"/>
              <a:t>if(c&gt;='W' &amp;&amp; c&lt;='Z' || c&gt;='w' &amp;&amp; c&lt;='z') c=c-22;</a:t>
            </a:r>
          </a:p>
          <a:p>
            <a:pPr defTabSz="363538"/>
            <a:r>
              <a:rPr lang="pt-BR" altLang="zh-CN" sz="1400"/>
              <a:t>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如果是</a:t>
            </a:r>
            <a:r>
              <a:rPr lang="en-US" altLang="zh-CN" sz="1400">
                <a:solidFill>
                  <a:srgbClr val="008000"/>
                </a:solidFill>
              </a:rPr>
              <a:t>26</a:t>
            </a:r>
            <a:r>
              <a:rPr lang="zh-CN" altLang="en-US" sz="1400">
                <a:solidFill>
                  <a:srgbClr val="008000"/>
                </a:solidFill>
              </a:rPr>
              <a:t>个字母中最后</a:t>
            </a:r>
            <a:r>
              <a:rPr lang="en-US" altLang="zh-CN" sz="1400">
                <a:solidFill>
                  <a:srgbClr val="008000"/>
                </a:solidFill>
              </a:rPr>
              <a:t>4</a:t>
            </a:r>
            <a:r>
              <a:rPr lang="zh-CN" altLang="en-US" sz="1400">
                <a:solidFill>
                  <a:srgbClr val="008000"/>
                </a:solidFill>
              </a:rPr>
              <a:t>个字母之一就使</a:t>
            </a:r>
            <a:r>
              <a:rPr lang="pt-BR" altLang="zh-CN" sz="1400">
                <a:solidFill>
                  <a:srgbClr val="008000"/>
                </a:solidFill>
              </a:rPr>
              <a:t>c-22</a:t>
            </a:r>
          </a:p>
          <a:p>
            <a:pPr defTabSz="363538"/>
            <a:r>
              <a:rPr lang="pt-BR" altLang="zh-CN" sz="1400"/>
              <a:t>			else c=c+4;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如果是前面</a:t>
            </a:r>
            <a:r>
              <a:rPr lang="en-US" altLang="zh-CN" sz="1400">
                <a:solidFill>
                  <a:srgbClr val="008000"/>
                </a:solidFill>
              </a:rPr>
              <a:t>22</a:t>
            </a:r>
            <a:r>
              <a:rPr lang="zh-CN" altLang="en-US" sz="1400">
                <a:solidFill>
                  <a:srgbClr val="008000"/>
                </a:solidFill>
              </a:rPr>
              <a:t>个字母之一，就使</a:t>
            </a:r>
            <a:r>
              <a:rPr lang="pt-BR" altLang="zh-CN" sz="1400">
                <a:solidFill>
                  <a:srgbClr val="008000"/>
                </a:solidFill>
              </a:rPr>
              <a:t>c</a:t>
            </a:r>
            <a:r>
              <a:rPr lang="zh-CN" altLang="en-US" sz="1400">
                <a:solidFill>
                  <a:srgbClr val="008000"/>
                </a:solidFill>
              </a:rPr>
              <a:t>加</a:t>
            </a:r>
            <a:r>
              <a:rPr lang="en-US" altLang="zh-CN" sz="1400">
                <a:solidFill>
                  <a:srgbClr val="008000"/>
                </a:solidFill>
              </a:rPr>
              <a:t>4</a:t>
            </a:r>
            <a:r>
              <a:rPr lang="zh-CN" altLang="en-US" sz="1400">
                <a:solidFill>
                  <a:srgbClr val="008000"/>
                </a:solidFill>
              </a:rPr>
              <a:t>，即变成其后第</a:t>
            </a:r>
            <a:r>
              <a:rPr lang="en-US" altLang="zh-CN" sz="1400">
                <a:solidFill>
                  <a:srgbClr val="008000"/>
                </a:solidFill>
              </a:rPr>
              <a:t>4</a:t>
            </a:r>
            <a:r>
              <a:rPr lang="zh-CN" altLang="en-US" sz="1400">
                <a:solidFill>
                  <a:srgbClr val="008000"/>
                </a:solidFill>
              </a:rPr>
              <a:t>个字母</a:t>
            </a:r>
          </a:p>
          <a:p>
            <a:pPr defTabSz="363538"/>
            <a:r>
              <a:rPr lang="zh-CN" altLang="en-US" sz="1400"/>
              <a:t>		</a:t>
            </a:r>
            <a:r>
              <a:rPr lang="en-US" altLang="zh-CN" sz="1400"/>
              <a:t>}</a:t>
            </a:r>
          </a:p>
          <a:p>
            <a:pPr defTabSz="363538"/>
            <a:r>
              <a:rPr lang="en-US" altLang="zh-CN" sz="1400"/>
              <a:t>		</a:t>
            </a:r>
            <a:r>
              <a:rPr lang="pt-BR" altLang="zh-CN" sz="1400"/>
              <a:t>printf("%c",c);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输出已改变的字符</a:t>
            </a:r>
          </a:p>
          <a:p>
            <a:pPr defTabSz="363538"/>
            <a:r>
              <a:rPr lang="zh-CN" altLang="en-US" sz="1400"/>
              <a:t>		</a:t>
            </a:r>
            <a:r>
              <a:rPr lang="pt-BR" altLang="zh-CN" sz="1400"/>
              <a:t>c=getchar(); 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再输入下一个字符给字符变量</a:t>
            </a:r>
            <a:r>
              <a:rPr lang="pt-BR" altLang="zh-CN" sz="1400">
                <a:solidFill>
                  <a:srgbClr val="008000"/>
                </a:solidFill>
              </a:rPr>
              <a:t>c</a:t>
            </a:r>
          </a:p>
          <a:p>
            <a:pPr defTabSz="363538"/>
            <a:r>
              <a:rPr lang="pt-BR" altLang="zh-CN" sz="1400"/>
              <a:t>	}</a:t>
            </a:r>
          </a:p>
          <a:p>
            <a:pPr defTabSz="363538"/>
            <a:r>
              <a:rPr lang="pt-BR" altLang="zh-CN" sz="1400"/>
              <a:t>	printf("\n");</a:t>
            </a:r>
          </a:p>
          <a:p>
            <a:pPr defTabSz="363538"/>
            <a:r>
              <a:rPr lang="pt-BR" altLang="zh-CN" sz="1400"/>
              <a:t>	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2564" y="2166766"/>
            <a:ext cx="1051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/>
              <a:t>解题思路</a:t>
            </a:r>
            <a:r>
              <a:rPr lang="en-US" altLang="zh-CN" sz="1600" b="1"/>
              <a:t>: </a:t>
            </a:r>
          </a:p>
          <a:p>
            <a:r>
              <a:rPr lang="en-US" altLang="zh-CN" sz="1600"/>
              <a:t>(1) </a:t>
            </a:r>
            <a:r>
              <a:rPr lang="zh-CN" altLang="en-US" sz="1600"/>
              <a:t>判断哪些字符不需要改变，哪些字符需要改变。</a:t>
            </a:r>
            <a:endParaRPr lang="en-US" altLang="zh-CN" sz="1600"/>
          </a:p>
          <a:p>
            <a:r>
              <a:rPr lang="en-US" altLang="zh-CN" sz="1600"/>
              <a:t>(2)</a:t>
            </a:r>
            <a:r>
              <a:rPr lang="zh-CN" altLang="en-US" sz="1600"/>
              <a:t>通过改变字符</a:t>
            </a:r>
            <a:r>
              <a:rPr lang="en-US" altLang="zh-CN" sz="1600"/>
              <a:t>c</a:t>
            </a:r>
            <a:r>
              <a:rPr lang="zh-CN" altLang="en-US" sz="1600"/>
              <a:t>的</a:t>
            </a:r>
            <a:r>
              <a:rPr lang="en-US" altLang="zh-CN" sz="1600"/>
              <a:t>ASCII</a:t>
            </a:r>
            <a:r>
              <a:rPr lang="zh-CN" altLang="en-US" sz="1600"/>
              <a:t>值的方式将其变为指定的字母。</a:t>
            </a:r>
            <a:r>
              <a:rPr lang="en-US" altLang="zh-CN" sz="1600"/>
              <a:t>'A'~'V'</a:t>
            </a:r>
            <a:r>
              <a:rPr lang="zh-CN" altLang="en-US" sz="1600"/>
              <a:t>或</a:t>
            </a:r>
            <a:r>
              <a:rPr lang="en-US" altLang="zh-CN" sz="1600"/>
              <a:t>'a'~'v' </a:t>
            </a:r>
            <a:r>
              <a:rPr lang="zh-CN" altLang="en-US" sz="1600"/>
              <a:t>：</a:t>
            </a:r>
            <a:r>
              <a:rPr lang="en-US" altLang="zh-CN" sz="1600"/>
              <a:t>c=c+4</a:t>
            </a:r>
            <a:r>
              <a:rPr lang="zh-CN" altLang="en-US" sz="1600"/>
              <a:t>；</a:t>
            </a:r>
            <a:r>
              <a:rPr lang="en-US" altLang="zh-CN" sz="1600"/>
              <a:t>'W'~'Z'</a:t>
            </a:r>
            <a:r>
              <a:rPr lang="zh-CN" altLang="en-US" sz="1600"/>
              <a:t>或</a:t>
            </a:r>
            <a:r>
              <a:rPr lang="en-US" altLang="zh-CN" sz="1600"/>
              <a:t>'w'~'z' </a:t>
            </a:r>
            <a:r>
              <a:rPr lang="zh-CN" altLang="en-US" sz="1600"/>
              <a:t>：</a:t>
            </a:r>
            <a:r>
              <a:rPr lang="en-US" altLang="zh-CN" sz="1600"/>
              <a:t>c=c-22</a:t>
            </a:r>
            <a:r>
              <a:rPr lang="zh-CN" altLang="en-US" sz="1600"/>
              <a:t>。</a:t>
            </a:r>
            <a:endParaRPr lang="en-US" altLang="zh-CN" sz="16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699579"/>
              </p:ext>
            </p:extLst>
          </p:nvPr>
        </p:nvGraphicFramePr>
        <p:xfrm>
          <a:off x="8334654" y="3113406"/>
          <a:ext cx="3391450" cy="2346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486">
                  <a:extLst>
                    <a:ext uri="{9D8B030D-6E8A-4147-A177-3AD203B41FA5}">
                      <a16:colId xmlns:a16="http://schemas.microsoft.com/office/drawing/2014/main" val="2048455033"/>
                    </a:ext>
                  </a:extLst>
                </a:gridCol>
                <a:gridCol w="993565">
                  <a:extLst>
                    <a:ext uri="{9D8B030D-6E8A-4147-A177-3AD203B41FA5}">
                      <a16:colId xmlns:a16="http://schemas.microsoft.com/office/drawing/2014/main" val="1571958481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963874156"/>
                    </a:ext>
                  </a:extLst>
                </a:gridCol>
                <a:gridCol w="1095512">
                  <a:extLst>
                    <a:ext uri="{9D8B030D-6E8A-4147-A177-3AD203B41FA5}">
                      <a16:colId xmlns:a16="http://schemas.microsoft.com/office/drawing/2014/main" val="1647028171"/>
                    </a:ext>
                  </a:extLst>
                </a:gridCol>
              </a:tblGrid>
              <a:tr h="139394">
                <a:tc gridSpan="4">
                  <a:txBody>
                    <a:bodyPr/>
                    <a:lstStyle/>
                    <a:p>
                      <a:r>
                        <a:rPr lang="zh-CN" altLang="en-US" sz="1400"/>
                        <a:t>输入一个字符给</a:t>
                      </a:r>
                      <a:r>
                        <a:rPr lang="en-US" altLang="zh-CN" sz="1400"/>
                        <a:t>c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97523"/>
                  </a:ext>
                </a:extLst>
              </a:tr>
              <a:tr h="139394">
                <a:tc gridSpan="4">
                  <a:txBody>
                    <a:bodyPr/>
                    <a:lstStyle/>
                    <a:p>
                      <a:r>
                        <a:rPr lang="zh-CN" altLang="en-US" sz="1400"/>
                        <a:t>当</a:t>
                      </a:r>
                      <a:r>
                        <a:rPr lang="en-US" altLang="zh-CN" sz="1400"/>
                        <a:t>c</a:t>
                      </a:r>
                      <a:r>
                        <a:rPr lang="zh-CN" altLang="en-US" sz="1400"/>
                        <a:t>不是换行符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259095"/>
                  </a:ext>
                </a:extLst>
              </a:tr>
              <a:tr h="139394">
                <a:tc rowSpan="5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40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8521542"/>
                  </a:ext>
                </a:extLst>
              </a:tr>
              <a:tr h="139394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400"/>
                    </a:p>
                    <a:p>
                      <a:r>
                        <a:rPr lang="zh-CN" altLang="en-US" sz="140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zh-CN" sz="1400"/>
                    </a:p>
                    <a:p>
                      <a:pPr algn="r"/>
                      <a:r>
                        <a:rPr lang="zh-CN" altLang="en-US" sz="1400"/>
                        <a:t>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239619"/>
                  </a:ext>
                </a:extLst>
              </a:tr>
              <a:tr h="139394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c=c-22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c=c+4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906089"/>
                  </a:ext>
                </a:extLst>
              </a:tr>
              <a:tr h="139394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/>
                        <a:t>输出</a:t>
                      </a:r>
                      <a:r>
                        <a:rPr lang="en-US" altLang="zh-CN" sz="1400"/>
                        <a:t>c</a:t>
                      </a:r>
                      <a:r>
                        <a:rPr lang="zh-CN" altLang="en-US" sz="1400"/>
                        <a:t>的字符值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969569"/>
                  </a:ext>
                </a:extLst>
              </a:tr>
              <a:tr h="139394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/>
                        <a:t>输入一个字符给</a:t>
                      </a:r>
                      <a:r>
                        <a:rPr lang="en-US" altLang="zh-CN" sz="1400"/>
                        <a:t>c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02158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0030378" y="3691222"/>
            <a:ext cx="1063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c</a:t>
            </a:r>
            <a:r>
              <a:rPr lang="zh-CN" altLang="en-US" sz="1400"/>
              <a:t>是字母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238832" y="3998999"/>
            <a:ext cx="1063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altLang="zh-CN" sz="1400"/>
              <a:t>c</a:t>
            </a:r>
            <a:r>
              <a:rPr lang="zh-CN" altLang="en-US" sz="1400"/>
              <a:t>在</a:t>
            </a:r>
            <a:r>
              <a:rPr lang="en-US" altLang="zh-CN" sz="1400"/>
              <a:t>'W'~'Z'</a:t>
            </a:r>
            <a:r>
              <a:rPr lang="zh-CN" altLang="en-US" sz="1400"/>
              <a:t>或</a:t>
            </a:r>
            <a:r>
              <a:rPr lang="en-US" altLang="zh-CN" sz="1400"/>
              <a:t>'w'~'z'</a:t>
            </a:r>
            <a:r>
              <a:rPr lang="zh-CN" altLang="en-US" sz="1400"/>
              <a:t>间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066" y="5700795"/>
            <a:ext cx="3476625" cy="88582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844918" y="4454400"/>
            <a:ext cx="6447148" cy="7229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c=c+4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只要是字母，都先加</a:t>
            </a:r>
            <a:r>
              <a:rPr lang="en-US" altLang="zh-CN" sz="1400">
                <a:solidFill>
                  <a:srgbClr val="008000"/>
                </a:solidFill>
              </a:rPr>
              <a:t>4</a:t>
            </a:r>
          </a:p>
          <a:p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如果是</a:t>
            </a:r>
            <a:r>
              <a:rPr lang="en-US" altLang="zh-CN" sz="1400">
                <a:solidFill>
                  <a:srgbClr val="008000"/>
                </a:solidFill>
              </a:rPr>
              <a:t>26</a:t>
            </a:r>
            <a:r>
              <a:rPr lang="zh-CN" altLang="en-US" sz="1400">
                <a:solidFill>
                  <a:srgbClr val="008000"/>
                </a:solidFill>
              </a:rPr>
              <a:t>个字母中最后</a:t>
            </a:r>
            <a:r>
              <a:rPr lang="en-US" altLang="zh-CN" sz="1400">
                <a:solidFill>
                  <a:srgbClr val="008000"/>
                </a:solidFill>
              </a:rPr>
              <a:t>4</a:t>
            </a:r>
            <a:r>
              <a:rPr lang="zh-CN" altLang="en-US" sz="1400">
                <a:solidFill>
                  <a:srgbClr val="008000"/>
                </a:solidFill>
              </a:rPr>
              <a:t>个字母之一， </a:t>
            </a:r>
            <a:r>
              <a:rPr lang="en-US" altLang="zh-CN" sz="1400">
                <a:solidFill>
                  <a:srgbClr val="008000"/>
                </a:solidFill>
              </a:rPr>
              <a:t>c</a:t>
            </a:r>
            <a:r>
              <a:rPr lang="zh-CN" altLang="en-US" sz="1400">
                <a:solidFill>
                  <a:srgbClr val="008000"/>
                </a:solidFill>
              </a:rPr>
              <a:t>值变为对应的最前面的</a:t>
            </a:r>
            <a:r>
              <a:rPr lang="en-US" altLang="zh-CN" sz="1400">
                <a:solidFill>
                  <a:srgbClr val="008000"/>
                </a:solidFill>
              </a:rPr>
              <a:t>4</a:t>
            </a:r>
            <a:r>
              <a:rPr lang="zh-CN" altLang="en-US" sz="1400">
                <a:solidFill>
                  <a:srgbClr val="008000"/>
                </a:solidFill>
              </a:rPr>
              <a:t>个字母</a:t>
            </a:r>
            <a:endParaRPr lang="en-US" altLang="zh-CN" sz="1400">
              <a:solidFill>
                <a:srgbClr val="008000"/>
              </a:solidFill>
            </a:endParaRPr>
          </a:p>
          <a:p>
            <a:r>
              <a:rPr lang="pt-BR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if(c&gt;'Z' &amp;&amp; c&lt;='Z'+4 || c&gt;'z' &amp;&amp; c&lt;='z'+4)  c=c-26;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14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142593" y="3821118"/>
            <a:ext cx="1998172" cy="1992840"/>
            <a:chOff x="1142593" y="3821118"/>
            <a:chExt cx="1998172" cy="1992840"/>
          </a:xfrm>
        </p:grpSpPr>
        <p:sp>
          <p:nvSpPr>
            <p:cNvPr id="12" name="矩形 11"/>
            <p:cNvSpPr/>
            <p:nvPr/>
          </p:nvSpPr>
          <p:spPr>
            <a:xfrm>
              <a:off x="1142593" y="3821118"/>
              <a:ext cx="1998172" cy="46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while((c=getchar()!='\n')</a:t>
              </a:r>
              <a:endPara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381133" y="5525958"/>
              <a:ext cx="1282554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946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0662" y="337593"/>
            <a:ext cx="5922104" cy="1325563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while</a:t>
            </a:r>
            <a:r>
              <a:rPr lang="zh-CN" altLang="en-US"/>
              <a:t>语句实现循环</a:t>
            </a:r>
          </a:p>
        </p:txBody>
      </p:sp>
      <p:sp>
        <p:nvSpPr>
          <p:cNvPr id="4" name="矩形 3"/>
          <p:cNvSpPr/>
          <p:nvPr/>
        </p:nvSpPr>
        <p:spPr>
          <a:xfrm>
            <a:off x="1050236" y="1444495"/>
            <a:ext cx="3889512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while(</a:t>
            </a:r>
            <a:r>
              <a:rPr lang="zh-CN" altLang="en-US" b="1"/>
              <a:t>表达式</a:t>
            </a:r>
            <a:r>
              <a:rPr lang="en-US" altLang="zh-CN" b="1"/>
              <a:t>) </a:t>
            </a:r>
            <a:r>
              <a:rPr lang="zh-CN" altLang="en-US" b="1"/>
              <a:t>语句</a:t>
            </a:r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1050236" y="2152512"/>
            <a:ext cx="7099851" cy="354261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while</a:t>
            </a:r>
            <a:r>
              <a:rPr lang="zh-CN" altLang="en-US">
                <a:solidFill>
                  <a:schemeClr val="tx1"/>
                </a:solidFill>
              </a:rPr>
              <a:t>语句可简单地记为</a:t>
            </a:r>
            <a:r>
              <a:rPr lang="en-US" altLang="zh-CN">
                <a:solidFill>
                  <a:schemeClr val="tx1"/>
                </a:solidFill>
              </a:rPr>
              <a:t>: </a:t>
            </a:r>
            <a:r>
              <a:rPr lang="zh-CN" altLang="en-US">
                <a:solidFill>
                  <a:schemeClr val="tx1"/>
                </a:solidFill>
              </a:rPr>
              <a:t>只要当循环条件表达式为真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即给定的条件成立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，就执行循环体语句。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“语句”就是循环体。循环体可以是一个简单的语句，可以是复合语句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用花括号括起来的若干语句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执行循环体的次数是由循环条件控制的，这个循环条件就是上面一般形式中的“表达式”，它也称为循环条件表达式。当此表达式的值为“真” 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以非</a:t>
            </a:r>
            <a:r>
              <a:rPr lang="en-US" altLang="zh-CN">
                <a:solidFill>
                  <a:schemeClr val="tx1"/>
                </a:solidFill>
              </a:rPr>
              <a:t>0</a:t>
            </a:r>
            <a:r>
              <a:rPr lang="zh-CN" altLang="en-US">
                <a:solidFill>
                  <a:schemeClr val="tx1"/>
                </a:solidFill>
              </a:rPr>
              <a:t>值表示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时，就执行循环体语句；为“假” 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以</a:t>
            </a:r>
            <a:r>
              <a:rPr lang="en-US" altLang="zh-CN">
                <a:solidFill>
                  <a:schemeClr val="tx1"/>
                </a:solidFill>
              </a:rPr>
              <a:t>0</a:t>
            </a:r>
            <a:r>
              <a:rPr lang="zh-CN" altLang="en-US">
                <a:solidFill>
                  <a:schemeClr val="tx1"/>
                </a:solidFill>
              </a:rPr>
              <a:t>表示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时，就不执行循环体语句。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8582294" y="4088154"/>
            <a:ext cx="2917280" cy="2262952"/>
            <a:chOff x="8582294" y="4088154"/>
            <a:chExt cx="2917280" cy="2262952"/>
          </a:xfrm>
        </p:grpSpPr>
        <p:sp>
          <p:nvSpPr>
            <p:cNvPr id="33" name="MH_Other_1"/>
            <p:cNvSpPr/>
            <p:nvPr>
              <p:custDataLst>
                <p:tags r:id="rId2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34" name="MH_SubTitle_1"/>
            <p:cNvSpPr/>
            <p:nvPr>
              <p:custDataLst>
                <p:tags r:id="rId3"/>
              </p:custDataLst>
            </p:nvPr>
          </p:nvSpPr>
          <p:spPr>
            <a:xfrm>
              <a:off x="9371543" y="4088154"/>
              <a:ext cx="2128031" cy="2262952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while循环的特点是先判断条件表达式，后执行循环体语句。</a:t>
              </a:r>
            </a:p>
            <a:p>
              <a:pPr>
                <a:lnSpc>
                  <a:spcPct val="130000"/>
                </a:lnSpc>
                <a:defRPr/>
              </a:pPr>
              <a:endParaRPr lang="zh-CN" altLang="en-US">
                <a:solidFill>
                  <a:srgbClr val="1C1C1C"/>
                </a:solidFill>
              </a:endParaRPr>
            </a:p>
          </p:txBody>
        </p:sp>
        <p:sp>
          <p:nvSpPr>
            <p:cNvPr id="35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1197949" y="6049481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507896" y="834887"/>
            <a:ext cx="2991678" cy="2564296"/>
            <a:chOff x="8507896" y="834887"/>
            <a:chExt cx="2991678" cy="2564296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9896640" y="834887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流程图: 决策 36"/>
            <p:cNvSpPr/>
            <p:nvPr/>
          </p:nvSpPr>
          <p:spPr>
            <a:xfrm>
              <a:off x="8812027" y="1316366"/>
              <a:ext cx="2169225" cy="42072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表达式</a:t>
              </a:r>
              <a:endParaRPr lang="zh-CN" altLang="en-US" sz="1600" dirty="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9896639" y="1737089"/>
              <a:ext cx="0" cy="34656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9462052" y="2083654"/>
              <a:ext cx="884583" cy="43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语句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9909313" y="1003852"/>
              <a:ext cx="1590261" cy="1808922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8547652" y="1530626"/>
              <a:ext cx="1371600" cy="1868557"/>
            </a:xfrm>
            <a:custGeom>
              <a:avLst/>
              <a:gdLst>
                <a:gd name="connsiteX0" fmla="*/ 258418 w 1371600"/>
                <a:gd name="connsiteY0" fmla="*/ 0 h 1868557"/>
                <a:gd name="connsiteX1" fmla="*/ 0 w 1371600"/>
                <a:gd name="connsiteY1" fmla="*/ 0 h 1868557"/>
                <a:gd name="connsiteX2" fmla="*/ 0 w 1371600"/>
                <a:gd name="connsiteY2" fmla="*/ 1580322 h 1868557"/>
                <a:gd name="connsiteX3" fmla="*/ 1371600 w 1371600"/>
                <a:gd name="connsiteY3" fmla="*/ 1580322 h 1868557"/>
                <a:gd name="connsiteX4" fmla="*/ 1371600 w 1371600"/>
                <a:gd name="connsiteY4" fmla="*/ 1868557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868557">
                  <a:moveTo>
                    <a:pt x="258418" y="0"/>
                  </a:moveTo>
                  <a:lnTo>
                    <a:pt x="0" y="0"/>
                  </a:lnTo>
                  <a:lnTo>
                    <a:pt x="0" y="1580322"/>
                  </a:lnTo>
                  <a:lnTo>
                    <a:pt x="1371600" y="1580322"/>
                  </a:lnTo>
                  <a:lnTo>
                    <a:pt x="1371600" y="1868557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871792" y="172570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Y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507896" y="122326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794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3537" y="260350"/>
            <a:ext cx="10515600" cy="1325563"/>
          </a:xfrm>
        </p:spPr>
        <p:txBody>
          <a:bodyPr/>
          <a:lstStyle/>
          <a:p>
            <a:r>
              <a:rPr lang="en-US" altLang="zh-CN"/>
              <a:t>while</a:t>
            </a:r>
            <a:r>
              <a:rPr lang="zh-CN" altLang="en-US"/>
              <a:t>语句实现循环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200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2000">
                    <a:solidFill>
                      <a:schemeClr val="accent1"/>
                    </a:solidFill>
                  </a:rPr>
                  <a:t>5.1】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求</a:t>
                </a:r>
                <a:r>
                  <a:rPr lang="en-US" altLang="zh-CN" sz="2000">
                    <a:solidFill>
                      <a:schemeClr val="accent1"/>
                    </a:solidFill>
                  </a:rPr>
                  <a:t>1+2+3+…+100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，即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  <m:e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zh-CN" altLang="en-US" sz="20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  <a:blipFill>
                <a:blip r:embed="rId3"/>
                <a:stretch>
                  <a:fillRect l="-813" t="-32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/>
          <p:cNvSpPr/>
          <p:nvPr/>
        </p:nvSpPr>
        <p:spPr>
          <a:xfrm>
            <a:off x="824163" y="1824190"/>
            <a:ext cx="7244224" cy="3205060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i=1,sum=0;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定义变量</a:t>
            </a:r>
            <a:r>
              <a:rPr lang="en-US" altLang="zh-CN" sz="1400">
                <a:solidFill>
                  <a:srgbClr val="008000"/>
                </a:solidFill>
              </a:rPr>
              <a:t>i</a:t>
            </a:r>
            <a:r>
              <a:rPr lang="zh-CN" altLang="en-US" sz="1400">
                <a:solidFill>
                  <a:srgbClr val="008000"/>
                </a:solidFill>
              </a:rPr>
              <a:t>的初值为</a:t>
            </a:r>
            <a:r>
              <a:rPr lang="en-US" altLang="zh-CN" sz="1400">
                <a:solidFill>
                  <a:srgbClr val="008000"/>
                </a:solidFill>
              </a:rPr>
              <a:t>1,sum</a:t>
            </a:r>
            <a:r>
              <a:rPr lang="zh-CN" altLang="en-US" sz="1400">
                <a:solidFill>
                  <a:srgbClr val="008000"/>
                </a:solidFill>
              </a:rPr>
              <a:t>的初值为</a:t>
            </a:r>
            <a:r>
              <a:rPr lang="en-US" altLang="zh-CN" sz="1400">
                <a:solidFill>
                  <a:srgbClr val="008000"/>
                </a:solidFill>
              </a:rPr>
              <a:t>0 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</a:t>
            </a:r>
            <a:r>
              <a:rPr lang="en-US" altLang="zh-CN" sz="1400">
                <a:solidFill>
                  <a:schemeClr val="accent6"/>
                </a:solidFill>
              </a:rPr>
              <a:t>while</a:t>
            </a:r>
            <a:r>
              <a:rPr lang="en-US" altLang="zh-CN" sz="1400"/>
              <a:t>(i&lt;=100)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当</a:t>
            </a:r>
            <a:r>
              <a:rPr lang="en-US" altLang="zh-CN" sz="1400">
                <a:solidFill>
                  <a:srgbClr val="008000"/>
                </a:solidFill>
              </a:rPr>
              <a:t>i&gt;100</a:t>
            </a:r>
            <a:r>
              <a:rPr lang="zh-CN" altLang="en-US" sz="1400">
                <a:solidFill>
                  <a:srgbClr val="008000"/>
                </a:solidFill>
              </a:rPr>
              <a:t>，条件表达式</a:t>
            </a:r>
            <a:r>
              <a:rPr lang="en-US" altLang="zh-CN" sz="1400">
                <a:solidFill>
                  <a:srgbClr val="008000"/>
                </a:solidFill>
              </a:rPr>
              <a:t>i&lt;=100</a:t>
            </a:r>
            <a:r>
              <a:rPr lang="zh-CN" altLang="en-US" sz="1400">
                <a:solidFill>
                  <a:srgbClr val="008000"/>
                </a:solidFill>
              </a:rPr>
              <a:t>的值为假，不执行循环体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{	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循环体开始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	sum=sum+i;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第</a:t>
            </a:r>
            <a:r>
              <a:rPr lang="en-US" altLang="zh-CN" sz="1400">
                <a:solidFill>
                  <a:srgbClr val="008000"/>
                </a:solidFill>
              </a:rPr>
              <a:t>1</a:t>
            </a:r>
            <a:r>
              <a:rPr lang="zh-CN" altLang="en-US" sz="1400">
                <a:solidFill>
                  <a:srgbClr val="008000"/>
                </a:solidFill>
              </a:rPr>
              <a:t>次累加后，</a:t>
            </a:r>
            <a:r>
              <a:rPr lang="en-US" altLang="zh-CN" sz="1400">
                <a:solidFill>
                  <a:srgbClr val="008000"/>
                </a:solidFill>
              </a:rPr>
              <a:t>sum</a:t>
            </a:r>
            <a:r>
              <a:rPr lang="zh-CN" altLang="en-US" sz="1400">
                <a:solidFill>
                  <a:srgbClr val="008000"/>
                </a:solidFill>
              </a:rPr>
              <a:t>的值为</a:t>
            </a:r>
            <a:r>
              <a:rPr lang="en-US" altLang="zh-CN" sz="1400">
                <a:solidFill>
                  <a:srgbClr val="008000"/>
                </a:solidFill>
              </a:rPr>
              <a:t>1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i++;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加完后，</a:t>
            </a:r>
            <a:r>
              <a:rPr lang="en-US" altLang="zh-CN" sz="1400">
                <a:solidFill>
                  <a:srgbClr val="008000"/>
                </a:solidFill>
              </a:rPr>
              <a:t>i</a:t>
            </a:r>
            <a:r>
              <a:rPr lang="zh-CN" altLang="en-US" sz="1400">
                <a:solidFill>
                  <a:srgbClr val="008000"/>
                </a:solidFill>
              </a:rPr>
              <a:t>的值加</a:t>
            </a:r>
            <a:r>
              <a:rPr lang="en-US" altLang="zh-CN" sz="1400">
                <a:solidFill>
                  <a:srgbClr val="008000"/>
                </a:solidFill>
              </a:rPr>
              <a:t>1</a:t>
            </a:r>
            <a:r>
              <a:rPr lang="zh-CN" altLang="en-US" sz="1400">
                <a:solidFill>
                  <a:srgbClr val="008000"/>
                </a:solidFill>
              </a:rPr>
              <a:t>，为下次累加做准备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}	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循环体结束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printf("sum=%d\n",sum);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n-US" altLang="zh-CN" sz="1400">
                <a:solidFill>
                  <a:srgbClr val="008000"/>
                </a:solidFill>
              </a:rPr>
              <a:t>1+2+3…+100</a:t>
            </a:r>
            <a:r>
              <a:rPr lang="zh-CN" altLang="en-US" sz="1400">
                <a:solidFill>
                  <a:srgbClr val="008000"/>
                </a:solidFill>
              </a:rPr>
              <a:t>的累加和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653882" y="989280"/>
            <a:ext cx="2825070" cy="3140711"/>
            <a:chOff x="8335830" y="2067392"/>
            <a:chExt cx="2825070" cy="3140711"/>
          </a:xfrm>
        </p:grpSpPr>
        <p:cxnSp>
          <p:nvCxnSpPr>
            <p:cNvPr id="29" name="直接箭头连接符 28"/>
            <p:cNvCxnSpPr>
              <a:endCxn id="30" idx="0"/>
            </p:cNvCxnSpPr>
            <p:nvPr/>
          </p:nvCxnSpPr>
          <p:spPr>
            <a:xfrm>
              <a:off x="9727675" y="2703443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流程图: 决策 29"/>
            <p:cNvSpPr/>
            <p:nvPr/>
          </p:nvSpPr>
          <p:spPr>
            <a:xfrm>
              <a:off x="8643062" y="3184922"/>
              <a:ext cx="2169225" cy="50576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i</a:t>
              </a:r>
              <a:r>
                <a:rPr lang="zh-CN" altLang="en-US" sz="1600"/>
                <a:t>≤</a:t>
              </a:r>
              <a:r>
                <a:rPr lang="en-US" altLang="zh-CN" sz="1600"/>
                <a:t>100</a:t>
              </a:r>
              <a:endParaRPr lang="zh-CN" altLang="en-US" sz="1600" dirty="0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9727674" y="3605645"/>
              <a:ext cx="0" cy="41661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9026965" y="4022260"/>
              <a:ext cx="1409122" cy="51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sum=sum+i</a:t>
              </a:r>
            </a:p>
            <a:p>
              <a:pPr algn="ctr"/>
              <a:r>
                <a:rPr lang="en-US" altLang="zh-CN"/>
                <a:t>i=i+1</a:t>
              </a:r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 flipH="1">
              <a:off x="8335830" y="2882348"/>
              <a:ext cx="1402449" cy="1928191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 flipH="1">
              <a:off x="9739649" y="3426720"/>
              <a:ext cx="1312664" cy="1781383"/>
            </a:xfrm>
            <a:custGeom>
              <a:avLst/>
              <a:gdLst>
                <a:gd name="connsiteX0" fmla="*/ 258418 w 1371600"/>
                <a:gd name="connsiteY0" fmla="*/ 0 h 1868557"/>
                <a:gd name="connsiteX1" fmla="*/ 0 w 1371600"/>
                <a:gd name="connsiteY1" fmla="*/ 0 h 1868557"/>
                <a:gd name="connsiteX2" fmla="*/ 0 w 1371600"/>
                <a:gd name="connsiteY2" fmla="*/ 1580322 h 1868557"/>
                <a:gd name="connsiteX3" fmla="*/ 1371600 w 1371600"/>
                <a:gd name="connsiteY3" fmla="*/ 1580322 h 1868557"/>
                <a:gd name="connsiteX4" fmla="*/ 1371600 w 1371600"/>
                <a:gd name="connsiteY4" fmla="*/ 1868557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868557">
                  <a:moveTo>
                    <a:pt x="258418" y="0"/>
                  </a:moveTo>
                  <a:lnTo>
                    <a:pt x="0" y="0"/>
                  </a:lnTo>
                  <a:lnTo>
                    <a:pt x="0" y="1580322"/>
                  </a:lnTo>
                  <a:lnTo>
                    <a:pt x="1371600" y="1580322"/>
                  </a:lnTo>
                  <a:lnTo>
                    <a:pt x="1371600" y="1868557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9676899" y="3631759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真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0703700" y="3068471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假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9293087" y="2067392"/>
              <a:ext cx="884583" cy="637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sum=0</a:t>
              </a:r>
            </a:p>
            <a:p>
              <a:pPr algn="ctr"/>
              <a:r>
                <a:rPr lang="en-US" altLang="zh-CN"/>
                <a:t>i=1</a:t>
              </a:r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592" y="4253324"/>
            <a:ext cx="3495675" cy="790575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>
            <a:off x="824163" y="5286781"/>
            <a:ext cx="10977104" cy="903164"/>
            <a:chOff x="8050697" y="5019262"/>
            <a:chExt cx="10977104" cy="90316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2"/>
              <a:ext cx="10977104" cy="903163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10536886" cy="867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(1) </a:t>
              </a:r>
              <a:r>
                <a:rPr lang="zh-CN" altLang="en-US" sz="1400">
                  <a:solidFill>
                    <a:schemeClr val="bg1"/>
                  </a:solidFill>
                </a:rPr>
                <a:t>循环体如果包含一个以上的语句，应该用花括号括起来，作为复合语句出现。</a:t>
              </a: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(2) </a:t>
              </a:r>
              <a:r>
                <a:rPr lang="zh-CN" altLang="en-US" sz="1400">
                  <a:solidFill>
                    <a:schemeClr val="bg1"/>
                  </a:solidFill>
                </a:rPr>
                <a:t>不要忽略给</a:t>
              </a:r>
              <a:r>
                <a:rPr lang="en-US" altLang="zh-CN" sz="1400">
                  <a:solidFill>
                    <a:schemeClr val="bg1"/>
                  </a:solidFill>
                </a:rPr>
                <a:t>i</a:t>
              </a:r>
              <a:r>
                <a:rPr lang="zh-CN" altLang="en-US" sz="1400">
                  <a:solidFill>
                    <a:schemeClr val="bg1"/>
                  </a:solidFill>
                </a:rPr>
                <a:t>和</a:t>
              </a:r>
              <a:r>
                <a:rPr lang="en-US" altLang="zh-CN" sz="1400">
                  <a:solidFill>
                    <a:schemeClr val="bg1"/>
                  </a:solidFill>
                </a:rPr>
                <a:t>sum</a:t>
              </a:r>
              <a:r>
                <a:rPr lang="zh-CN" altLang="en-US" sz="1400" b="1">
                  <a:solidFill>
                    <a:srgbClr val="FFFF00"/>
                  </a:solidFill>
                </a:rPr>
                <a:t>赋初值</a:t>
              </a:r>
              <a:r>
                <a:rPr lang="zh-CN" altLang="en-US" sz="1400">
                  <a:solidFill>
                    <a:schemeClr val="bg1"/>
                  </a:solidFill>
                </a:rPr>
                <a:t>，否则它们的值是不可预测的，结果显然不正确。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(3) </a:t>
              </a:r>
              <a:r>
                <a:rPr lang="zh-CN" altLang="en-US" sz="1400">
                  <a:solidFill>
                    <a:schemeClr val="bg1"/>
                  </a:solidFill>
                </a:rPr>
                <a:t>在循环体中应有使循环趋向于结束的语句。如本例中的“</a:t>
              </a:r>
              <a:r>
                <a:rPr lang="en-US" altLang="zh-CN" sz="1400">
                  <a:solidFill>
                    <a:schemeClr val="bg1"/>
                  </a:solidFill>
                </a:rPr>
                <a:t>i++</a:t>
              </a:r>
              <a:r>
                <a:rPr lang="zh-CN" altLang="en-US" sz="1400">
                  <a:solidFill>
                    <a:schemeClr val="bg1"/>
                  </a:solidFill>
                </a:rPr>
                <a:t>；”语句。如果无此语句，则</a:t>
              </a:r>
              <a:r>
                <a:rPr lang="en-US" altLang="zh-CN" sz="1400">
                  <a:solidFill>
                    <a:schemeClr val="bg1"/>
                  </a:solidFill>
                </a:rPr>
                <a:t>i</a:t>
              </a:r>
              <a:r>
                <a:rPr lang="zh-CN" altLang="en-US" sz="1400">
                  <a:solidFill>
                    <a:schemeClr val="bg1"/>
                  </a:solidFill>
                </a:rPr>
                <a:t>的值始终不改变，循环永远不结束。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325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980662" y="337593"/>
                <a:ext cx="5922104" cy="1325563"/>
              </a:xfrm>
            </p:spPr>
            <p:txBody>
              <a:bodyPr/>
              <a:lstStyle/>
              <a:p>
                <a:r>
                  <a:rPr lang="zh-CN" altLang="en-US"/>
                  <a:t>用</a:t>
                </a:r>
                <a:r>
                  <a:rPr lang="en-US" altLang="zh-CN"/>
                  <a:t>do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/>
                  <a:t>while</a:t>
                </a:r>
                <a:r>
                  <a:rPr lang="zh-CN" altLang="en-US"/>
                  <a:t>语句实现循环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80662" y="337593"/>
                <a:ext cx="5922104" cy="1325563"/>
              </a:xfrm>
              <a:blipFill>
                <a:blip r:embed="rId5"/>
                <a:stretch>
                  <a:fillRect l="-26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747363" y="1921574"/>
            <a:ext cx="2102933" cy="111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zh-CN" b="1"/>
              <a:t>do</a:t>
            </a:r>
          </a:p>
          <a:p>
            <a:pPr defTabSz="536575"/>
            <a:r>
              <a:rPr lang="en-US" altLang="zh-CN" b="1"/>
              <a:t>	</a:t>
            </a:r>
            <a:r>
              <a:rPr lang="zh-CN" altLang="en-US" b="1"/>
              <a:t>语句</a:t>
            </a:r>
            <a:endParaRPr lang="en-US" altLang="zh-CN" b="1"/>
          </a:p>
          <a:p>
            <a:r>
              <a:rPr lang="en-US" altLang="zh-CN" b="1"/>
              <a:t>while(</a:t>
            </a:r>
            <a:r>
              <a:rPr lang="zh-CN" altLang="en-US" b="1"/>
              <a:t>表达式</a:t>
            </a:r>
            <a:r>
              <a:rPr lang="en-US" altLang="zh-CN" b="1"/>
              <a:t>);</a:t>
            </a:r>
            <a:endParaRPr lang="zh-CN" altLang="en-US" b="1"/>
          </a:p>
        </p:txBody>
      </p:sp>
      <p:grpSp>
        <p:nvGrpSpPr>
          <p:cNvPr id="11" name="组合 10"/>
          <p:cNvGrpSpPr/>
          <p:nvPr/>
        </p:nvGrpSpPr>
        <p:grpSpPr>
          <a:xfrm>
            <a:off x="6236659" y="1921574"/>
            <a:ext cx="2917280" cy="2262952"/>
            <a:chOff x="8582294" y="4088154"/>
            <a:chExt cx="2917280" cy="2262952"/>
          </a:xfrm>
        </p:grpSpPr>
        <p:sp>
          <p:nvSpPr>
            <p:cNvPr id="33" name="MH_Other_1"/>
            <p:cNvSpPr/>
            <p:nvPr>
              <p:custDataLst>
                <p:tags r:id="rId1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34" name="MH_SubTitle_1"/>
            <p:cNvSpPr/>
            <p:nvPr>
              <p:custDataLst>
                <p:tags r:id="rId2"/>
              </p:custDataLst>
            </p:nvPr>
          </p:nvSpPr>
          <p:spPr>
            <a:xfrm>
              <a:off x="9371543" y="4088154"/>
              <a:ext cx="2128031" cy="2262952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en-US" altLang="zh-CN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do…while</a:t>
              </a: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语句的特点是，先无条件地执行循环体，然后判断循环条件是否成立。</a:t>
              </a:r>
              <a:endParaRPr lang="zh-CN" altLang="en-US">
                <a:solidFill>
                  <a:srgbClr val="1C1C1C"/>
                </a:solidFill>
              </a:endParaRPr>
            </a:p>
          </p:txBody>
        </p:sp>
        <p:sp>
          <p:nvSpPr>
            <p:cNvPr id="35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1197949" y="6049481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747363" y="3747053"/>
            <a:ext cx="2544417" cy="2007704"/>
            <a:chOff x="8436835" y="198783"/>
            <a:chExt cx="2544417" cy="2007704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9896640" y="834887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流程图: 决策 36"/>
            <p:cNvSpPr/>
            <p:nvPr/>
          </p:nvSpPr>
          <p:spPr>
            <a:xfrm>
              <a:off x="8812027" y="1316366"/>
              <a:ext cx="2169225" cy="42072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表达式</a:t>
              </a:r>
              <a:endParaRPr lang="zh-CN" altLang="en-US" sz="1600" dirty="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9896639" y="1737089"/>
              <a:ext cx="0" cy="46939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9454347" y="539552"/>
              <a:ext cx="884583" cy="43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语句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582294" y="117832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Y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9897773" y="1658221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  <p:sp>
          <p:nvSpPr>
            <p:cNvPr id="3" name="任意多边形 2"/>
            <p:cNvSpPr/>
            <p:nvPr/>
          </p:nvSpPr>
          <p:spPr>
            <a:xfrm>
              <a:off x="8436835" y="198783"/>
              <a:ext cx="1462539" cy="1331843"/>
            </a:xfrm>
            <a:custGeom>
              <a:avLst/>
              <a:gdLst>
                <a:gd name="connsiteX0" fmla="*/ 596347 w 1699591"/>
                <a:gd name="connsiteY0" fmla="*/ 1311965 h 1311965"/>
                <a:gd name="connsiteX1" fmla="*/ 0 w 1699591"/>
                <a:gd name="connsiteY1" fmla="*/ 1311965 h 1311965"/>
                <a:gd name="connsiteX2" fmla="*/ 0 w 1699591"/>
                <a:gd name="connsiteY2" fmla="*/ 0 h 1311965"/>
                <a:gd name="connsiteX3" fmla="*/ 1699591 w 1699591"/>
                <a:gd name="connsiteY3" fmla="*/ 0 h 1311965"/>
                <a:gd name="connsiteX4" fmla="*/ 1699591 w 1699591"/>
                <a:gd name="connsiteY4" fmla="*/ 327991 h 131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9591" h="1311965">
                  <a:moveTo>
                    <a:pt x="596347" y="1311965"/>
                  </a:moveTo>
                  <a:lnTo>
                    <a:pt x="0" y="1311965"/>
                  </a:lnTo>
                  <a:lnTo>
                    <a:pt x="0" y="0"/>
                  </a:lnTo>
                  <a:lnTo>
                    <a:pt x="1699591" y="0"/>
                  </a:lnTo>
                  <a:lnTo>
                    <a:pt x="1699591" y="327991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561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73537" y="260350"/>
                <a:ext cx="10515600" cy="1325563"/>
              </a:xfrm>
            </p:spPr>
            <p:txBody>
              <a:bodyPr/>
              <a:lstStyle/>
              <a:p>
                <a:r>
                  <a:rPr lang="zh-CN" altLang="en-US"/>
                  <a:t>用</a:t>
                </a:r>
                <a:r>
                  <a:rPr lang="en-US" altLang="zh-CN"/>
                  <a:t>do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/>
                  <a:t>while</a:t>
                </a:r>
                <a:r>
                  <a:rPr lang="zh-CN" altLang="en-US"/>
                  <a:t>语句实现循环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3537" y="260350"/>
                <a:ext cx="10515600" cy="1325563"/>
              </a:xfrm>
              <a:blipFill>
                <a:blip r:embed="rId3"/>
                <a:stretch>
                  <a:fillRect l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200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2000">
                    <a:solidFill>
                      <a:schemeClr val="accent1"/>
                    </a:solidFill>
                  </a:rPr>
                  <a:t>5.2】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用</a:t>
                </a:r>
                <a:r>
                  <a:rPr lang="en-US" altLang="zh-CN" sz="2000">
                    <a:solidFill>
                      <a:schemeClr val="accent1"/>
                    </a:solidFill>
                  </a:rPr>
                  <a:t>do…while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语句求</a:t>
                </a:r>
                <a:r>
                  <a:rPr lang="en-US" altLang="zh-CN" sz="2000">
                    <a:solidFill>
                      <a:schemeClr val="accent1"/>
                    </a:solidFill>
                  </a:rPr>
                  <a:t>1+2+3+…+100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，即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  <m:e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zh-CN" altLang="en-US" sz="20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  <a:blipFill>
                <a:blip r:embed="rId4"/>
                <a:stretch>
                  <a:fillRect l="-813" t="-32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/>
          <p:cNvSpPr/>
          <p:nvPr/>
        </p:nvSpPr>
        <p:spPr>
          <a:xfrm>
            <a:off x="824163" y="1824190"/>
            <a:ext cx="7244224" cy="3205060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i=1,sum=0;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</a:t>
            </a:r>
            <a:r>
              <a:rPr lang="en-US" altLang="zh-CN" sz="1400">
                <a:solidFill>
                  <a:schemeClr val="accent6"/>
                </a:solidFill>
              </a:rPr>
              <a:t>do</a:t>
            </a:r>
            <a:r>
              <a:rPr lang="en-US" altLang="zh-CN" sz="1400"/>
              <a:t>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sum=sum+i;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i++;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</a:t>
            </a:r>
            <a:r>
              <a:rPr lang="en-US" altLang="zh-CN" sz="1400">
                <a:solidFill>
                  <a:schemeClr val="accent6"/>
                </a:solidFill>
              </a:rPr>
              <a:t>while</a:t>
            </a:r>
            <a:r>
              <a:rPr lang="en-US" altLang="zh-CN" sz="1400"/>
              <a:t>(i&lt;=100);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printf("sum=%d\n",sum);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0128" y="4217669"/>
            <a:ext cx="3495675" cy="790575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>
            <a:off x="824163" y="5286782"/>
            <a:ext cx="10977104" cy="713136"/>
            <a:chOff x="8050697" y="5019263"/>
            <a:chExt cx="10977104" cy="71313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3"/>
              <a:ext cx="10977104" cy="713136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10536886" cy="592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在一般情况下，用</a:t>
              </a:r>
              <a:r>
                <a:rPr lang="en-US" altLang="zh-CN" sz="1400">
                  <a:solidFill>
                    <a:schemeClr val="bg1"/>
                  </a:solidFill>
                </a:rPr>
                <a:t>while</a:t>
              </a:r>
              <a:r>
                <a:rPr lang="zh-CN" altLang="en-US" sz="1400">
                  <a:solidFill>
                    <a:schemeClr val="bg1"/>
                  </a:solidFill>
                </a:rPr>
                <a:t>语句和用</a:t>
              </a:r>
              <a:r>
                <a:rPr lang="en-US" altLang="zh-CN" sz="1400">
                  <a:solidFill>
                    <a:schemeClr val="bg1"/>
                  </a:solidFill>
                </a:rPr>
                <a:t>do…while</a:t>
              </a:r>
              <a:r>
                <a:rPr lang="zh-CN" altLang="en-US" sz="1400">
                  <a:solidFill>
                    <a:schemeClr val="bg1"/>
                  </a:solidFill>
                </a:rPr>
                <a:t>语句处理同一问题时，若二者的循环体部分是一样的，那么结果也一样。</a:t>
              </a: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b="1">
                  <a:solidFill>
                    <a:srgbClr val="FFFF00"/>
                  </a:solidFill>
                </a:rPr>
                <a:t>但是如果</a:t>
              </a:r>
              <a:r>
                <a:rPr lang="en-US" altLang="zh-CN" sz="1400" b="1">
                  <a:solidFill>
                    <a:srgbClr val="FFFF00"/>
                  </a:solidFill>
                </a:rPr>
                <a:t>while</a:t>
              </a:r>
              <a:r>
                <a:rPr lang="zh-CN" altLang="en-US" sz="1400" b="1">
                  <a:solidFill>
                    <a:srgbClr val="FFFF00"/>
                  </a:solidFill>
                </a:rPr>
                <a:t>后面的表达式一开始就为假</a:t>
              </a:r>
              <a:r>
                <a:rPr lang="en-US" altLang="zh-CN" sz="1400" b="1">
                  <a:solidFill>
                    <a:srgbClr val="FFFF00"/>
                  </a:solidFill>
                </a:rPr>
                <a:t>(0</a:t>
              </a:r>
              <a:r>
                <a:rPr lang="zh-CN" altLang="en-US" sz="1400" b="1">
                  <a:solidFill>
                    <a:srgbClr val="FFFF00"/>
                  </a:solidFill>
                </a:rPr>
                <a:t>值</a:t>
              </a:r>
              <a:r>
                <a:rPr lang="en-US" altLang="zh-CN" sz="1400" b="1">
                  <a:solidFill>
                    <a:srgbClr val="FFFF00"/>
                  </a:solidFill>
                </a:rPr>
                <a:t>)</a:t>
              </a:r>
              <a:r>
                <a:rPr lang="zh-CN" altLang="en-US" sz="1400" b="1">
                  <a:solidFill>
                    <a:srgbClr val="FFFF00"/>
                  </a:solidFill>
                </a:rPr>
                <a:t>时，两种循环的结果是不同的。</a:t>
              </a:r>
              <a:endParaRPr lang="en-US" altLang="zh-CN" sz="1400" b="1">
                <a:solidFill>
                  <a:srgbClr val="FFFF0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665909" y="810361"/>
            <a:ext cx="2622402" cy="2996025"/>
            <a:chOff x="8368748" y="836315"/>
            <a:chExt cx="2622402" cy="2996025"/>
          </a:xfrm>
        </p:grpSpPr>
        <p:cxnSp>
          <p:nvCxnSpPr>
            <p:cNvPr id="29" name="直接箭头连接符 28"/>
            <p:cNvCxnSpPr>
              <a:endCxn id="30" idx="0"/>
            </p:cNvCxnSpPr>
            <p:nvPr/>
          </p:nvCxnSpPr>
          <p:spPr>
            <a:xfrm>
              <a:off x="9906538" y="1472366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流程图: 决策 29"/>
            <p:cNvSpPr/>
            <p:nvPr/>
          </p:nvSpPr>
          <p:spPr>
            <a:xfrm>
              <a:off x="8821925" y="2888352"/>
              <a:ext cx="2169225" cy="50576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i</a:t>
              </a:r>
              <a:r>
                <a:rPr lang="zh-CN" altLang="en-US" sz="1600"/>
                <a:t>≤</a:t>
              </a:r>
              <a:r>
                <a:rPr lang="en-US" altLang="zh-CN" sz="1600"/>
                <a:t>100</a:t>
              </a:r>
              <a:endParaRPr lang="zh-CN" altLang="en-US" sz="1600" dirty="0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9906538" y="2473137"/>
              <a:ext cx="0" cy="41661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9209680" y="1958828"/>
              <a:ext cx="1409122" cy="51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sum=sum+i</a:t>
              </a:r>
            </a:p>
            <a:p>
              <a:pPr algn="ctr"/>
              <a:r>
                <a:rPr lang="en-US" altLang="zh-CN"/>
                <a:t>i=i+1</a:t>
              </a:r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509016" y="2818533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真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9899333" y="342672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假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9471950" y="836315"/>
              <a:ext cx="884583" cy="637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sum=0</a:t>
              </a:r>
            </a:p>
            <a:p>
              <a:pPr algn="ctr"/>
              <a:r>
                <a:rPr lang="en-US" altLang="zh-CN"/>
                <a:t>i=1</a:t>
              </a:r>
              <a:endParaRPr lang="zh-CN" altLang="en-US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9914241" y="3350861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任意多边形 3"/>
            <p:cNvSpPr/>
            <p:nvPr/>
          </p:nvSpPr>
          <p:spPr>
            <a:xfrm>
              <a:off x="8368748" y="1669774"/>
              <a:ext cx="1530626" cy="1480930"/>
            </a:xfrm>
            <a:custGeom>
              <a:avLst/>
              <a:gdLst>
                <a:gd name="connsiteX0" fmla="*/ 477078 w 1530626"/>
                <a:gd name="connsiteY0" fmla="*/ 1461052 h 1461052"/>
                <a:gd name="connsiteX1" fmla="*/ 0 w 1530626"/>
                <a:gd name="connsiteY1" fmla="*/ 1461052 h 1461052"/>
                <a:gd name="connsiteX2" fmla="*/ 0 w 1530626"/>
                <a:gd name="connsiteY2" fmla="*/ 0 h 1461052"/>
                <a:gd name="connsiteX3" fmla="*/ 1530626 w 1530626"/>
                <a:gd name="connsiteY3" fmla="*/ 0 h 1461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0626" h="1461052">
                  <a:moveTo>
                    <a:pt x="477078" y="1461052"/>
                  </a:moveTo>
                  <a:lnTo>
                    <a:pt x="0" y="1461052"/>
                  </a:lnTo>
                  <a:lnTo>
                    <a:pt x="0" y="0"/>
                  </a:lnTo>
                  <a:lnTo>
                    <a:pt x="1530626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819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 flipH="1">
            <a:off x="4307514" y="3884841"/>
            <a:ext cx="3837600" cy="2044461"/>
            <a:chOff x="3847381" y="1798194"/>
            <a:chExt cx="3838036" cy="189365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1" name="椭圆 30"/>
            <p:cNvSpPr/>
            <p:nvPr/>
          </p:nvSpPr>
          <p:spPr>
            <a:xfrm>
              <a:off x="7314482" y="1798194"/>
              <a:ext cx="370935" cy="18936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847381" y="1798195"/>
              <a:ext cx="3666227" cy="1893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847380" y="1713146"/>
            <a:ext cx="3838036" cy="2044461"/>
            <a:chOff x="3847381" y="1798194"/>
            <a:chExt cx="3838036" cy="1893652"/>
          </a:xfrm>
        </p:grpSpPr>
        <p:sp>
          <p:nvSpPr>
            <p:cNvPr id="12" name="椭圆 11"/>
            <p:cNvSpPr/>
            <p:nvPr/>
          </p:nvSpPr>
          <p:spPr>
            <a:xfrm>
              <a:off x="7314482" y="1798194"/>
              <a:ext cx="370935" cy="18936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847381" y="1798195"/>
              <a:ext cx="3666227" cy="1893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73537" y="260350"/>
                <a:ext cx="10515600" cy="1325563"/>
              </a:xfrm>
            </p:spPr>
            <p:txBody>
              <a:bodyPr/>
              <a:lstStyle/>
              <a:p>
                <a:r>
                  <a:rPr lang="zh-CN" altLang="en-US"/>
                  <a:t>用</a:t>
                </a:r>
                <a:r>
                  <a:rPr lang="en-US" altLang="zh-CN"/>
                  <a:t>do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/>
                  <a:t>while</a:t>
                </a:r>
                <a:r>
                  <a:rPr lang="zh-CN" altLang="en-US"/>
                  <a:t>语句实现循环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3537" y="260350"/>
                <a:ext cx="10515600" cy="1325563"/>
              </a:xfrm>
              <a:blipFill>
                <a:blip r:embed="rId3"/>
                <a:stretch>
                  <a:fillRect l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3537" y="1154961"/>
            <a:ext cx="7494850" cy="140467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5.3】while</a:t>
            </a:r>
            <a:r>
              <a:rPr lang="zh-CN" altLang="en-US" sz="2000">
                <a:solidFill>
                  <a:schemeClr val="accent1"/>
                </a:solidFill>
              </a:rPr>
              <a:t>和</a:t>
            </a:r>
            <a:r>
              <a:rPr lang="en-US" altLang="zh-CN" sz="2000">
                <a:solidFill>
                  <a:schemeClr val="accent1"/>
                </a:solidFill>
              </a:rPr>
              <a:t>do…while</a:t>
            </a:r>
            <a:r>
              <a:rPr lang="zh-CN" altLang="en-US" sz="2000">
                <a:solidFill>
                  <a:schemeClr val="accent1"/>
                </a:solidFill>
              </a:rPr>
              <a:t>循环的比较。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824164" y="1661117"/>
            <a:ext cx="3023218" cy="4320000"/>
          </a:xfrm>
          <a:prstGeom prst="roundRect">
            <a:avLst>
              <a:gd name="adj" fmla="val 184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i,sum=0;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printf("please enter i,i=?");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scanf("%d",&amp;i);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while(i&lt;=10)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sum=sum+i;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i++;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printf("sum=%d\n",sum);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382" y="1840381"/>
            <a:ext cx="3571875" cy="885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7381" y="2768392"/>
            <a:ext cx="3571875" cy="890522"/>
          </a:xfrm>
          <a:prstGeom prst="rect">
            <a:avLst/>
          </a:prstGeom>
        </p:spPr>
      </p:pic>
      <p:sp>
        <p:nvSpPr>
          <p:cNvPr id="22" name="圆角矩形 21"/>
          <p:cNvSpPr/>
          <p:nvPr/>
        </p:nvSpPr>
        <p:spPr>
          <a:xfrm>
            <a:off x="8145114" y="1661118"/>
            <a:ext cx="3024000" cy="4320000"/>
          </a:xfrm>
          <a:prstGeom prst="roundRect">
            <a:avLst>
              <a:gd name="adj" fmla="val 184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i,sum=0;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printf("please enter i,i=?");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scanf("%d",&amp;i);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do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sum=sum+i;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i++;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}while(i&lt;=10);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printf("sum=%d\n",sum);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8014" y="4019746"/>
            <a:ext cx="3467100" cy="9048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8014" y="4962224"/>
            <a:ext cx="34671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7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for</a:t>
            </a:r>
            <a:r>
              <a:rPr lang="zh-CN" altLang="en-US"/>
              <a:t>语句实现循环</a:t>
            </a:r>
          </a:p>
        </p:txBody>
      </p:sp>
      <p:sp>
        <p:nvSpPr>
          <p:cNvPr id="4" name="矩形 3"/>
          <p:cNvSpPr/>
          <p:nvPr/>
        </p:nvSpPr>
        <p:spPr>
          <a:xfrm>
            <a:off x="1159566" y="1457924"/>
            <a:ext cx="3889512" cy="56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b="1"/>
              <a:t>for(</a:t>
            </a:r>
            <a:r>
              <a:rPr lang="zh-CN" altLang="en-US" b="1"/>
              <a:t>表达式</a:t>
            </a:r>
            <a:r>
              <a:rPr lang="en-US" altLang="zh-CN" b="1"/>
              <a:t>1</a:t>
            </a:r>
            <a:r>
              <a:rPr lang="zh-CN" altLang="en-US" b="1"/>
              <a:t>；表达式</a:t>
            </a:r>
            <a:r>
              <a:rPr lang="en-US" altLang="zh-CN" b="1"/>
              <a:t>2</a:t>
            </a:r>
            <a:r>
              <a:rPr lang="zh-CN" altLang="en-US" b="1"/>
              <a:t>；表达式</a:t>
            </a:r>
            <a:r>
              <a:rPr lang="en-US" altLang="zh-CN" b="1"/>
              <a:t>3</a:t>
            </a:r>
            <a:r>
              <a:rPr lang="zh-CN" altLang="en-US" b="1"/>
              <a:t>） </a:t>
            </a:r>
          </a:p>
          <a:p>
            <a:pPr defTabSz="357188"/>
            <a:r>
              <a:rPr lang="en-US" altLang="zh-CN" b="1"/>
              <a:t>	</a:t>
            </a:r>
            <a:r>
              <a:rPr lang="zh-CN" altLang="en-US" b="1"/>
              <a:t>语句</a:t>
            </a:r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1159566" y="2405269"/>
            <a:ext cx="9505120" cy="386632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for</a:t>
            </a:r>
            <a:r>
              <a:rPr lang="zh-CN" altLang="en-US">
                <a:solidFill>
                  <a:schemeClr val="tx1"/>
                </a:solidFill>
              </a:rPr>
              <a:t>语句更为灵活，不仅可以用于循环次数已经确定的情况，还可以用于循环次数不确定而只给出循环结束条件的情况，它完全可以代替</a:t>
            </a:r>
            <a:r>
              <a:rPr lang="en-US" altLang="zh-CN">
                <a:solidFill>
                  <a:schemeClr val="tx1"/>
                </a:solidFill>
              </a:rPr>
              <a:t>while</a:t>
            </a:r>
            <a:r>
              <a:rPr lang="zh-CN" altLang="en-US">
                <a:solidFill>
                  <a:schemeClr val="tx1"/>
                </a:solidFill>
              </a:rPr>
              <a:t>语句。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表达式</a:t>
            </a:r>
            <a:r>
              <a:rPr lang="en-US" altLang="zh-CN">
                <a:solidFill>
                  <a:schemeClr val="tx1"/>
                </a:solidFill>
              </a:rPr>
              <a:t>1: </a:t>
            </a:r>
            <a:r>
              <a:rPr lang="zh-CN" altLang="en-US">
                <a:solidFill>
                  <a:schemeClr val="tx1"/>
                </a:solidFill>
              </a:rPr>
              <a:t>设置初始条件，只执行一次。可以为零个、一个或多个变量设置初值。</a:t>
            </a:r>
          </a:p>
          <a:p>
            <a:pPr algn="just">
              <a:lnSpc>
                <a:spcPct val="150000"/>
              </a:lnSpc>
              <a:defRPr/>
            </a:pP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表达式</a:t>
            </a:r>
            <a:r>
              <a:rPr lang="en-US" altLang="zh-CN">
                <a:solidFill>
                  <a:schemeClr val="tx1"/>
                </a:solidFill>
              </a:rPr>
              <a:t>2: </a:t>
            </a:r>
            <a:r>
              <a:rPr lang="zh-CN" altLang="en-US">
                <a:solidFill>
                  <a:schemeClr val="tx1"/>
                </a:solidFill>
              </a:rPr>
              <a:t>是循环条件表达式，用来判定是否继续循环。在每次执行循环体前先执行此表达式，决定是否继续执行循环。</a:t>
            </a:r>
          </a:p>
          <a:p>
            <a:pPr algn="just">
              <a:lnSpc>
                <a:spcPct val="150000"/>
              </a:lnSpc>
              <a:defRPr/>
            </a:pP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表达式</a:t>
            </a:r>
            <a:r>
              <a:rPr lang="en-US" altLang="zh-CN">
                <a:solidFill>
                  <a:schemeClr val="tx1"/>
                </a:solidFill>
              </a:rPr>
              <a:t>3: </a:t>
            </a:r>
            <a:r>
              <a:rPr lang="zh-CN" altLang="en-US">
                <a:solidFill>
                  <a:schemeClr val="tx1"/>
                </a:solidFill>
              </a:rPr>
              <a:t>作为循环的调整，例如使循环变量增值，它是在执行完循环体后才进行的。</a:t>
            </a:r>
          </a:p>
        </p:txBody>
      </p:sp>
      <p:sp>
        <p:nvSpPr>
          <p:cNvPr id="18" name="矩形 17"/>
          <p:cNvSpPr/>
          <p:nvPr/>
        </p:nvSpPr>
        <p:spPr>
          <a:xfrm>
            <a:off x="5850975" y="1457924"/>
            <a:ext cx="4813711" cy="56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b="1"/>
              <a:t>for(</a:t>
            </a:r>
            <a:r>
              <a:rPr lang="zh-CN" altLang="en-US" b="1"/>
              <a:t>循环变量赋值；表达式</a:t>
            </a:r>
            <a:r>
              <a:rPr lang="en-US" altLang="zh-CN" b="1"/>
              <a:t>2</a:t>
            </a:r>
            <a:r>
              <a:rPr lang="zh-CN" altLang="en-US" b="1"/>
              <a:t>；表达式</a:t>
            </a:r>
            <a:r>
              <a:rPr lang="en-US" altLang="zh-CN" b="1"/>
              <a:t>3</a:t>
            </a:r>
            <a:r>
              <a:rPr lang="zh-CN" altLang="en-US" b="1"/>
              <a:t>） </a:t>
            </a:r>
          </a:p>
          <a:p>
            <a:pPr defTabSz="357188"/>
            <a:r>
              <a:rPr lang="en-US" altLang="zh-CN" b="1"/>
              <a:t>	</a:t>
            </a:r>
            <a:r>
              <a:rPr lang="zh-CN" altLang="en-US" b="1"/>
              <a:t>语句</a:t>
            </a:r>
          </a:p>
        </p:txBody>
      </p:sp>
      <p:sp>
        <p:nvSpPr>
          <p:cNvPr id="19" name="KSO_Shape"/>
          <p:cNvSpPr>
            <a:spLocks/>
          </p:cNvSpPr>
          <p:nvPr/>
        </p:nvSpPr>
        <p:spPr bwMode="auto">
          <a:xfrm>
            <a:off x="5218184" y="1482728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64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for</a:t>
            </a:r>
            <a:r>
              <a:rPr lang="zh-CN" altLang="en-US"/>
              <a:t>语句实现循环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56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b="1"/>
              <a:t>for(</a:t>
            </a:r>
            <a:r>
              <a:rPr lang="zh-CN" altLang="en-US" b="1"/>
              <a:t>表达式</a:t>
            </a:r>
            <a:r>
              <a:rPr lang="en-US" altLang="zh-CN" b="1"/>
              <a:t>1</a:t>
            </a:r>
            <a:r>
              <a:rPr lang="zh-CN" altLang="en-US" b="1"/>
              <a:t>；表达式</a:t>
            </a:r>
            <a:r>
              <a:rPr lang="en-US" altLang="zh-CN" b="1"/>
              <a:t>2</a:t>
            </a:r>
            <a:r>
              <a:rPr lang="zh-CN" altLang="en-US" b="1"/>
              <a:t>；表达式</a:t>
            </a:r>
            <a:r>
              <a:rPr lang="en-US" altLang="zh-CN" b="1"/>
              <a:t>3</a:t>
            </a:r>
            <a:r>
              <a:rPr lang="zh-CN" altLang="en-US" b="1"/>
              <a:t>） </a:t>
            </a:r>
          </a:p>
          <a:p>
            <a:pPr defTabSz="357188"/>
            <a:r>
              <a:rPr lang="en-US" altLang="zh-CN" b="1"/>
              <a:t>	</a:t>
            </a:r>
            <a:r>
              <a:rPr lang="zh-CN" altLang="en-US" b="1"/>
              <a:t>语句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405269"/>
            <a:ext cx="7050156" cy="345881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b="1">
                <a:solidFill>
                  <a:schemeClr val="accent1"/>
                </a:solidFill>
              </a:rPr>
              <a:t>for</a:t>
            </a:r>
            <a:r>
              <a:rPr lang="zh-CN" altLang="en-US" b="1">
                <a:solidFill>
                  <a:schemeClr val="accent1"/>
                </a:solidFill>
              </a:rPr>
              <a:t>语句的执行过程如下</a:t>
            </a:r>
            <a:r>
              <a:rPr lang="en-US" altLang="zh-CN" b="1">
                <a:solidFill>
                  <a:schemeClr val="accent1"/>
                </a:solidFill>
              </a:rPr>
              <a:t>: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(1) </a:t>
            </a:r>
            <a:r>
              <a:rPr lang="zh-CN" altLang="en-US">
                <a:solidFill>
                  <a:schemeClr val="tx1"/>
                </a:solidFill>
              </a:rPr>
              <a:t>求解表达式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(2) </a:t>
            </a:r>
            <a:r>
              <a:rPr lang="zh-CN" altLang="en-US">
                <a:solidFill>
                  <a:schemeClr val="tx1"/>
                </a:solidFill>
              </a:rPr>
              <a:t>求解表达式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，若此条件表达式的值为真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非</a:t>
            </a:r>
            <a:r>
              <a:rPr lang="en-US" altLang="zh-CN">
                <a:solidFill>
                  <a:schemeClr val="tx1"/>
                </a:solidFill>
              </a:rPr>
              <a:t>0)</a:t>
            </a:r>
            <a:r>
              <a:rPr lang="zh-CN" altLang="en-US">
                <a:solidFill>
                  <a:schemeClr val="tx1"/>
                </a:solidFill>
              </a:rPr>
              <a:t>，则执行</a:t>
            </a:r>
            <a:r>
              <a:rPr lang="en-US" altLang="zh-CN">
                <a:solidFill>
                  <a:schemeClr val="tx1"/>
                </a:solidFill>
              </a:rPr>
              <a:t>for</a:t>
            </a:r>
            <a:r>
              <a:rPr lang="zh-CN" altLang="en-US">
                <a:solidFill>
                  <a:schemeClr val="tx1"/>
                </a:solidFill>
              </a:rPr>
              <a:t>语句中的循环体，然后执行第</a:t>
            </a:r>
            <a:r>
              <a:rPr lang="en-US" altLang="zh-CN">
                <a:solidFill>
                  <a:schemeClr val="tx1"/>
                </a:solidFill>
              </a:rPr>
              <a:t>(3)</a:t>
            </a:r>
            <a:r>
              <a:rPr lang="zh-CN" altLang="en-US">
                <a:solidFill>
                  <a:schemeClr val="tx1"/>
                </a:solidFill>
              </a:rPr>
              <a:t>步。若为假</a:t>
            </a:r>
            <a:r>
              <a:rPr lang="en-US" altLang="zh-CN">
                <a:solidFill>
                  <a:schemeClr val="tx1"/>
                </a:solidFill>
              </a:rPr>
              <a:t>(0)</a:t>
            </a:r>
            <a:r>
              <a:rPr lang="zh-CN" altLang="en-US">
                <a:solidFill>
                  <a:schemeClr val="tx1"/>
                </a:solidFill>
              </a:rPr>
              <a:t>，则结束循环，转到第</a:t>
            </a:r>
            <a:r>
              <a:rPr lang="en-US" altLang="zh-CN">
                <a:solidFill>
                  <a:schemeClr val="tx1"/>
                </a:solidFill>
              </a:rPr>
              <a:t>(5)</a:t>
            </a:r>
            <a:r>
              <a:rPr lang="zh-CN" altLang="en-US">
                <a:solidFill>
                  <a:schemeClr val="tx1"/>
                </a:solidFill>
              </a:rPr>
              <a:t>步。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(3) </a:t>
            </a:r>
            <a:r>
              <a:rPr lang="zh-CN" altLang="en-US">
                <a:solidFill>
                  <a:schemeClr val="tx1"/>
                </a:solidFill>
              </a:rPr>
              <a:t>求解表达式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(4) </a:t>
            </a:r>
            <a:r>
              <a:rPr lang="zh-CN" altLang="en-US">
                <a:solidFill>
                  <a:schemeClr val="tx1"/>
                </a:solidFill>
              </a:rPr>
              <a:t>转回步骤</a:t>
            </a:r>
            <a:r>
              <a:rPr lang="en-US" altLang="zh-CN">
                <a:solidFill>
                  <a:schemeClr val="tx1"/>
                </a:solidFill>
              </a:rPr>
              <a:t>(2)</a:t>
            </a:r>
            <a:r>
              <a:rPr lang="zh-CN" altLang="en-US">
                <a:solidFill>
                  <a:schemeClr val="tx1"/>
                </a:solidFill>
              </a:rPr>
              <a:t>继续执行。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注意</a:t>
            </a:r>
            <a:r>
              <a:rPr lang="en-US" altLang="zh-CN">
                <a:solidFill>
                  <a:schemeClr val="tx1"/>
                </a:solidFill>
              </a:rPr>
              <a:t>: </a:t>
            </a:r>
            <a:r>
              <a:rPr lang="zh-CN" altLang="en-US">
                <a:solidFill>
                  <a:schemeClr val="tx1"/>
                </a:solidFill>
              </a:rPr>
              <a:t>在执行完循环体后，循环变量的值“超过”循环终值，循环结束。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(5) </a:t>
            </a:r>
            <a:r>
              <a:rPr lang="zh-CN" altLang="en-US">
                <a:solidFill>
                  <a:schemeClr val="tx1"/>
                </a:solidFill>
              </a:rPr>
              <a:t>循环结束，执行</a:t>
            </a:r>
            <a:r>
              <a:rPr lang="en-US" altLang="zh-CN">
                <a:solidFill>
                  <a:schemeClr val="tx1"/>
                </a:solidFill>
              </a:rPr>
              <a:t>for</a:t>
            </a:r>
            <a:r>
              <a:rPr lang="zh-CN" altLang="en-US">
                <a:solidFill>
                  <a:schemeClr val="tx1"/>
                </a:solidFill>
              </a:rPr>
              <a:t>语句下面的一个语句。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8900701" y="1242391"/>
            <a:ext cx="2789995" cy="4990811"/>
            <a:chOff x="8900701" y="1242391"/>
            <a:chExt cx="2789995" cy="4990811"/>
          </a:xfrm>
        </p:grpSpPr>
        <p:sp>
          <p:nvSpPr>
            <p:cNvPr id="3" name="矩形 2"/>
            <p:cNvSpPr/>
            <p:nvPr/>
          </p:nvSpPr>
          <p:spPr>
            <a:xfrm>
              <a:off x="9511748" y="1242391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求解表达式</a:t>
              </a:r>
              <a:r>
                <a:rPr lang="en-US" altLang="zh-CN"/>
                <a:t>1</a:t>
              </a:r>
              <a:endParaRPr lang="zh-CN" altLang="en-US"/>
            </a:p>
          </p:txBody>
        </p:sp>
        <p:cxnSp>
          <p:nvCxnSpPr>
            <p:cNvPr id="6" name="直接箭头连接符 5"/>
            <p:cNvCxnSpPr>
              <a:stCxn id="3" idx="2"/>
            </p:cNvCxnSpPr>
            <p:nvPr/>
          </p:nvCxnSpPr>
          <p:spPr>
            <a:xfrm>
              <a:off x="10301909" y="1692973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流程图: 决策 9"/>
            <p:cNvSpPr/>
            <p:nvPr/>
          </p:nvSpPr>
          <p:spPr>
            <a:xfrm>
              <a:off x="9245876" y="2117035"/>
              <a:ext cx="2112066" cy="67586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表达式</a:t>
              </a:r>
              <a:r>
                <a:rPr lang="en-US" altLang="zh-CN"/>
                <a:t>2</a:t>
              </a:r>
              <a:endParaRPr lang="zh-CN" altLang="en-US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10296940" y="2792896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9511748" y="3216958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语句</a:t>
              </a: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0296940" y="3667540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9506779" y="4118122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求解表达式</a:t>
              </a:r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flipH="1">
              <a:off x="8900701" y="1858617"/>
              <a:ext cx="1402449" cy="3071191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 flipH="1">
              <a:off x="10290731" y="2458274"/>
              <a:ext cx="1312664" cy="3137456"/>
            </a:xfrm>
            <a:custGeom>
              <a:avLst/>
              <a:gdLst>
                <a:gd name="connsiteX0" fmla="*/ 258418 w 1371600"/>
                <a:gd name="connsiteY0" fmla="*/ 0 h 1868557"/>
                <a:gd name="connsiteX1" fmla="*/ 0 w 1371600"/>
                <a:gd name="connsiteY1" fmla="*/ 0 h 1868557"/>
                <a:gd name="connsiteX2" fmla="*/ 0 w 1371600"/>
                <a:gd name="connsiteY2" fmla="*/ 1580322 h 1868557"/>
                <a:gd name="connsiteX3" fmla="*/ 1371600 w 1371600"/>
                <a:gd name="connsiteY3" fmla="*/ 1580322 h 1868557"/>
                <a:gd name="connsiteX4" fmla="*/ 1371600 w 1371600"/>
                <a:gd name="connsiteY4" fmla="*/ 1868557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868557">
                  <a:moveTo>
                    <a:pt x="258418" y="0"/>
                  </a:moveTo>
                  <a:lnTo>
                    <a:pt x="0" y="0"/>
                  </a:lnTo>
                  <a:lnTo>
                    <a:pt x="0" y="1580322"/>
                  </a:lnTo>
                  <a:lnTo>
                    <a:pt x="1371600" y="1580322"/>
                  </a:lnTo>
                  <a:lnTo>
                    <a:pt x="1371600" y="1868557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239190" y="2754507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真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1233496" y="211703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假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9500570" y="5582470"/>
              <a:ext cx="1580322" cy="650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for</a:t>
              </a:r>
              <a:r>
                <a:rPr lang="zh-CN" altLang="en-US"/>
                <a:t>语句的</a:t>
              </a:r>
              <a:endParaRPr lang="en-US" altLang="zh-CN"/>
            </a:p>
            <a:p>
              <a:pPr algn="ctr"/>
              <a:r>
                <a:rPr lang="zh-CN" altLang="en-US"/>
                <a:t>下一语句</a:t>
              </a:r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5954595" y="404032"/>
            <a:ext cx="1899159" cy="1891907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zh-CN" altLang="en-US" sz="1600"/>
              <a:t>表达式</a:t>
            </a:r>
            <a:r>
              <a:rPr lang="en-US" altLang="zh-CN" sz="1600"/>
              <a:t>1;</a:t>
            </a:r>
            <a:endParaRPr lang="zh-CN" altLang="en-US" sz="1600"/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while </a:t>
            </a:r>
            <a:r>
              <a:rPr lang="zh-CN" altLang="en-US" sz="1600"/>
              <a:t>表达式</a:t>
            </a:r>
            <a:r>
              <a:rPr lang="en-US" altLang="zh-CN" sz="1600"/>
              <a:t>2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	</a:t>
            </a:r>
            <a:r>
              <a:rPr lang="zh-CN" altLang="en-US" sz="1600"/>
              <a:t>语句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	</a:t>
            </a:r>
            <a:r>
              <a:rPr lang="zh-CN" altLang="en-US" sz="1600"/>
              <a:t>表达式</a:t>
            </a:r>
            <a:r>
              <a:rPr lang="en-US" altLang="zh-CN" sz="1600"/>
              <a:t>3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}</a:t>
            </a:r>
            <a:endParaRPr lang="en-US" altLang="zh-CN" sz="1600">
              <a:solidFill>
                <a:srgbClr val="008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937636" y="1479038"/>
                <a:ext cx="10893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zh-CN" altLang="en-US" sz="2800" b="1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36" y="1479038"/>
                <a:ext cx="108937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5451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SubTitle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Sub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Freeform 2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BingLLB#"/>
  <p:tag name="MH_LAYOUT" val="SubTitle"/>
  <p:tag name="MH" val="20170808225803"/>
  <p:tag name="MH_LIBRARY" val="GRAPHIC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YinZJG#"/>
  <p:tag name="MH_LAYOUT" val="TitleSubTitle"/>
  <p:tag name="MH" val="20170807170115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Other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Other"/>
  <p:tag name="MH_ORDER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Title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SubTitle"/>
  <p:tag name="MH_ORDER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SubTitle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113224"/>
  <p:tag name="MH_LIBRARY" val="GRAPHIC"/>
  <p:tag name="MH_TYPE" val="Other"/>
  <p:tag name="MH_ORDER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113224"/>
  <p:tag name="MH_LIBRARY" val="GRAPHIC"/>
  <p:tag name="MH_TYPE" val="Other"/>
  <p:tag name="MH_ORD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113224"/>
  <p:tag name="MH_LIBRARY" val="GRAPHIC"/>
  <p:tag name="MH_TYPE" val="SubTitle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113224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文本框 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3"/>
</p:tagLst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tailEnd type="triangle" w="lg" len="lg"/>
        </a:ln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3169</TotalTime>
  <Words>3258</Words>
  <Application>Microsoft Office PowerPoint</Application>
  <PresentationFormat>宽屏</PresentationFormat>
  <Paragraphs>618</Paragraphs>
  <Slides>27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等线</vt:lpstr>
      <vt:lpstr>等线 Light</vt:lpstr>
      <vt:lpstr>华文中宋</vt:lpstr>
      <vt:lpstr>微软雅黑</vt:lpstr>
      <vt:lpstr>Arial</vt:lpstr>
      <vt:lpstr>Baskerville Old Face</vt:lpstr>
      <vt:lpstr>Calibri</vt:lpstr>
      <vt:lpstr>Cambria Math</vt:lpstr>
      <vt:lpstr>Office 主题​​</vt:lpstr>
      <vt:lpstr>PowerPoint 演示文稿</vt:lpstr>
      <vt:lpstr>为什么需要循环控制</vt:lpstr>
      <vt:lpstr>用while语句实现循环</vt:lpstr>
      <vt:lpstr>while语句实现循环</vt:lpstr>
      <vt:lpstr>用do⋯while语句实现循环</vt:lpstr>
      <vt:lpstr>用do⋯while语句实现循环</vt:lpstr>
      <vt:lpstr>用do⋯while语句实现循环</vt:lpstr>
      <vt:lpstr>用for语句实现循环</vt:lpstr>
      <vt:lpstr>用for语句实现循环</vt:lpstr>
      <vt:lpstr>用for语句实现循环</vt:lpstr>
      <vt:lpstr>循环的嵌套</vt:lpstr>
      <vt:lpstr>几种循环的比较</vt:lpstr>
      <vt:lpstr>PowerPoint 演示文稿</vt:lpstr>
      <vt:lpstr>用break语句提前终止循环</vt:lpstr>
      <vt:lpstr>用break语句提前终止循环</vt:lpstr>
      <vt:lpstr>用continue语句提前结束本次循环</vt:lpstr>
      <vt:lpstr>用continue语句提前结束本次循环</vt:lpstr>
      <vt:lpstr>break语句和continue语句的区别</vt:lpstr>
      <vt:lpstr>break语句和continue语句的区别</vt:lpstr>
      <vt:lpstr>循环程序举例</vt:lpstr>
      <vt:lpstr>循环程序举例</vt:lpstr>
      <vt:lpstr>循环程序举例</vt:lpstr>
      <vt:lpstr>循环程序举例</vt:lpstr>
      <vt:lpstr>循环程序举例</vt:lpstr>
      <vt:lpstr>循环程序举例</vt:lpstr>
      <vt:lpstr>循环程序举例</vt:lpstr>
      <vt:lpstr>循环程序举例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</dc:title>
  <dc:creator>zi jin</dc:creator>
  <cp:lastModifiedBy>zi jin</cp:lastModifiedBy>
  <cp:revision>254</cp:revision>
  <dcterms:created xsi:type="dcterms:W3CDTF">2017-08-03T06:51:45Z</dcterms:created>
  <dcterms:modified xsi:type="dcterms:W3CDTF">2019-04-12T15:25:18Z</dcterms:modified>
</cp:coreProperties>
</file>