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4.xml" ContentType="application/vnd.openxmlformats-officedocument.presentationml.tags+xml"/>
  <Override PartName="/ppt/notesSlides/notesSlide15.xml" ContentType="application/vnd.openxmlformats-officedocument.presentationml.notesSlide+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0.xml" ContentType="application/vnd.openxmlformats-officedocument.presentationml.tags+xml"/>
  <Override PartName="/ppt/notesSlides/notesSlide19.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1.xml" ContentType="application/vnd.openxmlformats-officedocument.presentationml.notesSlide+xml"/>
  <Override PartName="/ppt/tags/tag96.xml" ContentType="application/vnd.openxmlformats-officedocument.presentationml.tags+xml"/>
  <Override PartName="/ppt/notesSlides/notesSlide22.xml" ContentType="application/vnd.openxmlformats-officedocument.presentationml.notesSlide+xml"/>
  <Override PartName="/ppt/tags/tag9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8.xml" ContentType="application/vnd.openxmlformats-officedocument.presentationml.tags+xml"/>
  <Override PartName="/ppt/notesSlides/notesSlide27.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0.xml" ContentType="application/vnd.openxmlformats-officedocument.presentationml.notesSlide+xml"/>
  <Override PartName="/ppt/tags/tag13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37.xml" ContentType="application/vnd.openxmlformats-officedocument.presentationml.tags+xml"/>
  <Override PartName="/ppt/notesSlides/notesSlide38.xml" ContentType="application/vnd.openxmlformats-officedocument.presentationml.notesSlide+xml"/>
  <Override PartName="/ppt/tags/tag13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3.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4.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45.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46.xml" ContentType="application/vnd.openxmlformats-officedocument.presentationml.notesSlide+xml"/>
  <Override PartName="/ppt/tags/tag194.xml" ContentType="application/vnd.openxmlformats-officedocument.presentationml.tags+xml"/>
  <Override PartName="/ppt/notesSlides/notesSlide47.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48.xml" ContentType="application/vnd.openxmlformats-officedocument.presentationml.notesSlide+xml"/>
  <Override PartName="/ppt/tags/tag20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51.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52.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53.xml" ContentType="application/vnd.openxmlformats-officedocument.presentationml.notesSlide+xml"/>
  <Override PartName="/ppt/theme/themeOverride1.xml" ContentType="application/vnd.openxmlformats-officedocument.themeOverr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54.xml" ContentType="application/vnd.openxmlformats-officedocument.presentationml.notesSlide+xml"/>
  <Override PartName="/ppt/theme/themeOverride2.xml" ContentType="application/vnd.openxmlformats-officedocument.themeOverr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55.xml" ContentType="application/vnd.openxmlformats-officedocument.presentationml.notesSlide+xml"/>
  <Override PartName="/ppt/theme/themeOverride3.xml" ContentType="application/vnd.openxmlformats-officedocument.themeOverr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56.xml" ContentType="application/vnd.openxmlformats-officedocument.presentationml.notesSlide+xml"/>
  <Override PartName="/ppt/theme/themeOverride4.xml" ContentType="application/vnd.openxmlformats-officedocument.themeOverr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57.xml" ContentType="application/vnd.openxmlformats-officedocument.presentationml.notesSlide+xml"/>
  <Override PartName="/ppt/theme/themeOverride5.xml" ContentType="application/vnd.openxmlformats-officedocument.themeOverr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58.xml" ContentType="application/vnd.openxmlformats-officedocument.presentationml.notesSlide+xml"/>
  <Override PartName="/ppt/theme/themeOverride6.xml" ContentType="application/vnd.openxmlformats-officedocument.themeOverr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59.xml" ContentType="application/vnd.openxmlformats-officedocument.presentationml.notesSlide+xml"/>
  <Override PartName="/ppt/theme/themeOverride7.xml" ContentType="application/vnd.openxmlformats-officedocument.themeOverr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60.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8" r:id="rId2"/>
    <p:sldId id="259" r:id="rId3"/>
    <p:sldId id="261" r:id="rId4"/>
    <p:sldId id="260" r:id="rId5"/>
    <p:sldId id="263" r:id="rId6"/>
    <p:sldId id="262"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1" r:id="rId56"/>
    <p:sldId id="313" r:id="rId57"/>
    <p:sldId id="314" r:id="rId58"/>
    <p:sldId id="315" r:id="rId59"/>
    <p:sldId id="316" r:id="rId60"/>
    <p:sldId id="318"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95" d="100"/>
          <a:sy n="95" d="100"/>
        </p:scale>
        <p:origin x="105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2019/9/1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7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8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8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14</a:t>
            </a:fld>
            <a:endParaRPr lang="zh-CN" altLang="en-US"/>
          </a:p>
        </p:txBody>
      </p:sp>
    </p:spTree>
    <p:extLst>
      <p:ext uri="{BB962C8B-B14F-4D97-AF65-F5344CB8AC3E}">
        <p14:creationId xmlns:p14="http://schemas.microsoft.com/office/powerpoint/2010/main" val="2199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15</a:t>
            </a:fld>
            <a:endParaRPr lang="zh-CN" altLang="en-US"/>
          </a:p>
        </p:txBody>
      </p:sp>
    </p:spTree>
    <p:extLst>
      <p:ext uri="{BB962C8B-B14F-4D97-AF65-F5344CB8AC3E}">
        <p14:creationId xmlns:p14="http://schemas.microsoft.com/office/powerpoint/2010/main" val="381635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16</a:t>
            </a:fld>
            <a:endParaRPr lang="zh-CN" altLang="en-US"/>
          </a:p>
        </p:txBody>
      </p:sp>
    </p:spTree>
    <p:extLst>
      <p:ext uri="{BB962C8B-B14F-4D97-AF65-F5344CB8AC3E}">
        <p14:creationId xmlns:p14="http://schemas.microsoft.com/office/powerpoint/2010/main" val="4061079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17</a:t>
            </a:fld>
            <a:endParaRPr lang="zh-CN" altLang="en-US"/>
          </a:p>
        </p:txBody>
      </p:sp>
    </p:spTree>
    <p:extLst>
      <p:ext uri="{BB962C8B-B14F-4D97-AF65-F5344CB8AC3E}">
        <p14:creationId xmlns:p14="http://schemas.microsoft.com/office/powerpoint/2010/main" val="222326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18</a:t>
            </a:fld>
            <a:endParaRPr lang="zh-CN" altLang="en-US"/>
          </a:p>
        </p:txBody>
      </p:sp>
    </p:spTree>
    <p:extLst>
      <p:ext uri="{BB962C8B-B14F-4D97-AF65-F5344CB8AC3E}">
        <p14:creationId xmlns:p14="http://schemas.microsoft.com/office/powerpoint/2010/main" val="112681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19</a:t>
            </a:fld>
            <a:endParaRPr lang="zh-CN" altLang="en-US"/>
          </a:p>
        </p:txBody>
      </p:sp>
    </p:spTree>
    <p:extLst>
      <p:ext uri="{BB962C8B-B14F-4D97-AF65-F5344CB8AC3E}">
        <p14:creationId xmlns:p14="http://schemas.microsoft.com/office/powerpoint/2010/main" val="340683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20</a:t>
            </a:fld>
            <a:endParaRPr lang="zh-CN" altLang="en-US"/>
          </a:p>
        </p:txBody>
      </p:sp>
    </p:spTree>
    <p:extLst>
      <p:ext uri="{BB962C8B-B14F-4D97-AF65-F5344CB8AC3E}">
        <p14:creationId xmlns:p14="http://schemas.microsoft.com/office/powerpoint/2010/main" val="1677063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21</a:t>
            </a:fld>
            <a:endParaRPr lang="zh-CN" altLang="en-US"/>
          </a:p>
        </p:txBody>
      </p:sp>
    </p:spTree>
    <p:extLst>
      <p:ext uri="{BB962C8B-B14F-4D97-AF65-F5344CB8AC3E}">
        <p14:creationId xmlns:p14="http://schemas.microsoft.com/office/powerpoint/2010/main" val="2804998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22</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23</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24</a:t>
            </a:fld>
            <a:endParaRPr lang="zh-CN" altLang="en-US"/>
          </a:p>
        </p:txBody>
      </p:sp>
    </p:spTree>
    <p:extLst>
      <p:ext uri="{BB962C8B-B14F-4D97-AF65-F5344CB8AC3E}">
        <p14:creationId xmlns:p14="http://schemas.microsoft.com/office/powerpoint/2010/main" val="228778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25</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27</a:t>
            </a:fld>
            <a:endParaRPr lang="zh-CN" altLang="en-US"/>
          </a:p>
        </p:txBody>
      </p:sp>
    </p:spTree>
    <p:extLst>
      <p:ext uri="{BB962C8B-B14F-4D97-AF65-F5344CB8AC3E}">
        <p14:creationId xmlns:p14="http://schemas.microsoft.com/office/powerpoint/2010/main" val="3748313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28</a:t>
            </a:fld>
            <a:endParaRPr lang="zh-CN" altLang="en-US"/>
          </a:p>
        </p:txBody>
      </p:sp>
    </p:spTree>
    <p:extLst>
      <p:ext uri="{BB962C8B-B14F-4D97-AF65-F5344CB8AC3E}">
        <p14:creationId xmlns:p14="http://schemas.microsoft.com/office/powerpoint/2010/main" val="2542055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29</a:t>
            </a:fld>
            <a:endParaRPr lang="zh-CN" altLang="en-US"/>
          </a:p>
        </p:txBody>
      </p:sp>
    </p:spTree>
    <p:extLst>
      <p:ext uri="{BB962C8B-B14F-4D97-AF65-F5344CB8AC3E}">
        <p14:creationId xmlns:p14="http://schemas.microsoft.com/office/powerpoint/2010/main" val="2082429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30</a:t>
            </a:fld>
            <a:endParaRPr lang="zh-CN" altLang="en-US"/>
          </a:p>
        </p:txBody>
      </p:sp>
    </p:spTree>
    <p:extLst>
      <p:ext uri="{BB962C8B-B14F-4D97-AF65-F5344CB8AC3E}">
        <p14:creationId xmlns:p14="http://schemas.microsoft.com/office/powerpoint/2010/main" val="869803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31</a:t>
            </a:fld>
            <a:endParaRPr lang="zh-CN" altLang="en-US"/>
          </a:p>
        </p:txBody>
      </p:sp>
    </p:spTree>
    <p:extLst>
      <p:ext uri="{BB962C8B-B14F-4D97-AF65-F5344CB8AC3E}">
        <p14:creationId xmlns:p14="http://schemas.microsoft.com/office/powerpoint/2010/main" val="282380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32</a:t>
            </a:fld>
            <a:endParaRPr lang="zh-CN" altLang="en-US"/>
          </a:p>
        </p:txBody>
      </p:sp>
    </p:spTree>
    <p:extLst>
      <p:ext uri="{BB962C8B-B14F-4D97-AF65-F5344CB8AC3E}">
        <p14:creationId xmlns:p14="http://schemas.microsoft.com/office/powerpoint/2010/main" val="398924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33</a:t>
            </a:fld>
            <a:endParaRPr lang="zh-CN" altLang="en-US"/>
          </a:p>
        </p:txBody>
      </p:sp>
    </p:spTree>
    <p:extLst>
      <p:ext uri="{BB962C8B-B14F-4D97-AF65-F5344CB8AC3E}">
        <p14:creationId xmlns:p14="http://schemas.microsoft.com/office/powerpoint/2010/main" val="2325504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34</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a:t>
            </a:fld>
            <a:endParaRPr lang="zh-CN" altLang="en-US"/>
          </a:p>
        </p:txBody>
      </p:sp>
    </p:spTree>
    <p:extLst>
      <p:ext uri="{BB962C8B-B14F-4D97-AF65-F5344CB8AC3E}">
        <p14:creationId xmlns:p14="http://schemas.microsoft.com/office/powerpoint/2010/main" val="2469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35</a:t>
            </a:fld>
            <a:endParaRPr lang="zh-CN" altLang="en-US"/>
          </a:p>
        </p:txBody>
      </p:sp>
    </p:spTree>
    <p:extLst>
      <p:ext uri="{BB962C8B-B14F-4D97-AF65-F5344CB8AC3E}">
        <p14:creationId xmlns:p14="http://schemas.microsoft.com/office/powerpoint/2010/main" val="179701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37</a:t>
            </a:fld>
            <a:endParaRPr lang="zh-CN" altLang="en-US"/>
          </a:p>
        </p:txBody>
      </p:sp>
    </p:spTree>
    <p:extLst>
      <p:ext uri="{BB962C8B-B14F-4D97-AF65-F5344CB8AC3E}">
        <p14:creationId xmlns:p14="http://schemas.microsoft.com/office/powerpoint/2010/main" val="4167371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38</a:t>
            </a:fld>
            <a:endParaRPr lang="zh-CN" altLang="en-US"/>
          </a:p>
        </p:txBody>
      </p:sp>
    </p:spTree>
    <p:extLst>
      <p:ext uri="{BB962C8B-B14F-4D97-AF65-F5344CB8AC3E}">
        <p14:creationId xmlns:p14="http://schemas.microsoft.com/office/powerpoint/2010/main" val="4220160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39</a:t>
            </a:fld>
            <a:endParaRPr lang="zh-CN" altLang="en-US"/>
          </a:p>
        </p:txBody>
      </p:sp>
    </p:spTree>
    <p:extLst>
      <p:ext uri="{BB962C8B-B14F-4D97-AF65-F5344CB8AC3E}">
        <p14:creationId xmlns:p14="http://schemas.microsoft.com/office/powerpoint/2010/main" val="3956623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40</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41</a:t>
            </a:fld>
            <a:endParaRPr lang="zh-CN" altLang="en-US"/>
          </a:p>
        </p:txBody>
      </p:sp>
    </p:spTree>
    <p:extLst>
      <p:ext uri="{BB962C8B-B14F-4D97-AF65-F5344CB8AC3E}">
        <p14:creationId xmlns:p14="http://schemas.microsoft.com/office/powerpoint/2010/main" val="271873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42</a:t>
            </a:fld>
            <a:endParaRPr lang="zh-CN" altLang="en-US"/>
          </a:p>
        </p:txBody>
      </p:sp>
    </p:spTree>
    <p:extLst>
      <p:ext uri="{BB962C8B-B14F-4D97-AF65-F5344CB8AC3E}">
        <p14:creationId xmlns:p14="http://schemas.microsoft.com/office/powerpoint/2010/main" val="1398795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43</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44</a:t>
            </a:fld>
            <a:endParaRPr lang="zh-CN" altLang="en-US"/>
          </a:p>
        </p:txBody>
      </p:sp>
    </p:spTree>
    <p:extLst>
      <p:ext uri="{BB962C8B-B14F-4D97-AF65-F5344CB8AC3E}">
        <p14:creationId xmlns:p14="http://schemas.microsoft.com/office/powerpoint/2010/main" val="102339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45</a:t>
            </a:fld>
            <a:endParaRPr lang="zh-CN" altLang="en-US"/>
          </a:p>
        </p:txBody>
      </p:sp>
    </p:spTree>
    <p:extLst>
      <p:ext uri="{BB962C8B-B14F-4D97-AF65-F5344CB8AC3E}">
        <p14:creationId xmlns:p14="http://schemas.microsoft.com/office/powerpoint/2010/main" val="397373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7</a:t>
            </a:fld>
            <a:endParaRPr lang="zh-CN" altLang="en-US"/>
          </a:p>
        </p:txBody>
      </p:sp>
    </p:spTree>
    <p:extLst>
      <p:ext uri="{BB962C8B-B14F-4D97-AF65-F5344CB8AC3E}">
        <p14:creationId xmlns:p14="http://schemas.microsoft.com/office/powerpoint/2010/main" val="123942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46</a:t>
            </a:fld>
            <a:endParaRPr lang="zh-CN" altLang="en-US"/>
          </a:p>
        </p:txBody>
      </p:sp>
    </p:spTree>
    <p:extLst>
      <p:ext uri="{BB962C8B-B14F-4D97-AF65-F5344CB8AC3E}">
        <p14:creationId xmlns:p14="http://schemas.microsoft.com/office/powerpoint/2010/main" val="687750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48</a:t>
            </a:fld>
            <a:endParaRPr lang="zh-CN" altLang="en-US"/>
          </a:p>
        </p:txBody>
      </p:sp>
    </p:spTree>
    <p:extLst>
      <p:ext uri="{BB962C8B-B14F-4D97-AF65-F5344CB8AC3E}">
        <p14:creationId xmlns:p14="http://schemas.microsoft.com/office/powerpoint/2010/main" val="1219427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49</a:t>
            </a:fld>
            <a:endParaRPr lang="zh-CN" altLang="en-US"/>
          </a:p>
        </p:txBody>
      </p:sp>
    </p:spTree>
    <p:extLst>
      <p:ext uri="{BB962C8B-B14F-4D97-AF65-F5344CB8AC3E}">
        <p14:creationId xmlns:p14="http://schemas.microsoft.com/office/powerpoint/2010/main" val="4009979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51</a:t>
            </a:fld>
            <a:endParaRPr lang="zh-CN" altLang="en-US"/>
          </a:p>
        </p:txBody>
      </p:sp>
    </p:spTree>
    <p:extLst>
      <p:ext uri="{BB962C8B-B14F-4D97-AF65-F5344CB8AC3E}">
        <p14:creationId xmlns:p14="http://schemas.microsoft.com/office/powerpoint/2010/main" val="297586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53</a:t>
            </a:fld>
            <a:endParaRPr lang="zh-CN" altLang="en-US"/>
          </a:p>
        </p:txBody>
      </p:sp>
    </p:spTree>
    <p:extLst>
      <p:ext uri="{BB962C8B-B14F-4D97-AF65-F5344CB8AC3E}">
        <p14:creationId xmlns:p14="http://schemas.microsoft.com/office/powerpoint/2010/main" val="2878518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56</a:t>
            </a:fld>
            <a:endParaRPr lang="zh-CN" altLang="en-US"/>
          </a:p>
        </p:txBody>
      </p:sp>
    </p:spTree>
    <p:extLst>
      <p:ext uri="{BB962C8B-B14F-4D97-AF65-F5344CB8AC3E}">
        <p14:creationId xmlns:p14="http://schemas.microsoft.com/office/powerpoint/2010/main" val="956474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57</a:t>
            </a:fld>
            <a:endParaRPr lang="zh-CN" altLang="en-US"/>
          </a:p>
        </p:txBody>
      </p:sp>
    </p:spTree>
    <p:extLst>
      <p:ext uri="{BB962C8B-B14F-4D97-AF65-F5344CB8AC3E}">
        <p14:creationId xmlns:p14="http://schemas.microsoft.com/office/powerpoint/2010/main" val="611673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60</a:t>
            </a:fld>
            <a:endParaRPr lang="zh-CN" altLang="en-US"/>
          </a:p>
        </p:txBody>
      </p:sp>
    </p:spTree>
    <p:extLst>
      <p:ext uri="{BB962C8B-B14F-4D97-AF65-F5344CB8AC3E}">
        <p14:creationId xmlns:p14="http://schemas.microsoft.com/office/powerpoint/2010/main" val="2267347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61</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63</a:t>
            </a:fld>
            <a:endParaRPr lang="zh-CN" altLang="en-US"/>
          </a:p>
        </p:txBody>
      </p:sp>
    </p:spTree>
    <p:extLst>
      <p:ext uri="{BB962C8B-B14F-4D97-AF65-F5344CB8AC3E}">
        <p14:creationId xmlns:p14="http://schemas.microsoft.com/office/powerpoint/2010/main" val="1526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8</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64</a:t>
            </a:fld>
            <a:endParaRPr lang="zh-CN" altLang="en-US"/>
          </a:p>
        </p:txBody>
      </p:sp>
    </p:spTree>
    <p:extLst>
      <p:ext uri="{BB962C8B-B14F-4D97-AF65-F5344CB8AC3E}">
        <p14:creationId xmlns:p14="http://schemas.microsoft.com/office/powerpoint/2010/main" val="33676461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69</a:t>
            </a:fld>
            <a:endParaRPr lang="zh-CN" altLang="en-US"/>
          </a:p>
        </p:txBody>
      </p:sp>
    </p:spTree>
    <p:extLst>
      <p:ext uri="{BB962C8B-B14F-4D97-AF65-F5344CB8AC3E}">
        <p14:creationId xmlns:p14="http://schemas.microsoft.com/office/powerpoint/2010/main" val="40462469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75</a:t>
            </a:fld>
            <a:endParaRPr lang="zh-CN" altLang="en-US"/>
          </a:p>
        </p:txBody>
      </p:sp>
    </p:spTree>
    <p:extLst>
      <p:ext uri="{BB962C8B-B14F-4D97-AF65-F5344CB8AC3E}">
        <p14:creationId xmlns:p14="http://schemas.microsoft.com/office/powerpoint/2010/main" val="6754200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60537776"/>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0727524"/>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4001377"/>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6471168"/>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7540323"/>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7913334"/>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524474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9</a:t>
            </a:fld>
            <a:endParaRPr lang="zh-CN" altLang="en-US"/>
          </a:p>
        </p:txBody>
      </p:sp>
    </p:spTree>
    <p:extLst>
      <p:ext uri="{BB962C8B-B14F-4D97-AF65-F5344CB8AC3E}">
        <p14:creationId xmlns:p14="http://schemas.microsoft.com/office/powerpoint/2010/main" val="2585991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678611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10</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11</a:t>
            </a:fld>
            <a:endParaRPr lang="zh-CN" altLang="en-US"/>
          </a:p>
        </p:txBody>
      </p:sp>
    </p:spTree>
    <p:extLst>
      <p:ext uri="{BB962C8B-B14F-4D97-AF65-F5344CB8AC3E}">
        <p14:creationId xmlns:p14="http://schemas.microsoft.com/office/powerpoint/2010/main" val="100562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12</a:t>
            </a:fld>
            <a:endParaRPr lang="zh-CN" altLang="en-US"/>
          </a:p>
        </p:txBody>
      </p:sp>
    </p:spTree>
    <p:extLst>
      <p:ext uri="{BB962C8B-B14F-4D97-AF65-F5344CB8AC3E}">
        <p14:creationId xmlns:p14="http://schemas.microsoft.com/office/powerpoint/2010/main" val="220552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2019/9/1</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2019/9/1</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2019/9/1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7.pn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8.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19.pn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01.xml"/><Relationship Id="rId7"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34.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image" Target="../media/image23.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notesSlide" Target="../notesSlides/notesSlide29.xml"/><Relationship Id="rId2" Type="http://schemas.openxmlformats.org/officeDocument/2006/relationships/tags" Target="../tags/tag106.xml"/><Relationship Id="rId16" Type="http://schemas.openxmlformats.org/officeDocument/2006/relationships/slideLayout" Target="../slideLayouts/slideLayout2.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3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slideLayout" Target="../slideLayouts/slideLayout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24.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51.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slideLayout" Target="../slideLayouts/slideLayout2.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6" Type="http://schemas.openxmlformats.org/officeDocument/2006/relationships/image" Target="../media/image34.png"/><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image" Target="../media/image33.png"/><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5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image" Target="../media/image37.png"/><Relationship Id="rId2" Type="http://schemas.openxmlformats.org/officeDocument/2006/relationships/tags" Target="../tags/tag155.xml"/><Relationship Id="rId16" Type="http://schemas.openxmlformats.org/officeDocument/2006/relationships/image" Target="../media/image36.png"/><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image" Target="../media/image35.png"/><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2.xml"/><Relationship Id="rId4" Type="http://schemas.openxmlformats.org/officeDocument/2006/relationships/tags" Target="../tags/tag169.xml"/></Relationships>
</file>

<file path=ppt/slides/_rels/slide5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slideLayout" Target="../slideLayouts/slideLayout2.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image" Target="../media/image38.png"/><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tags" Target="../tags/tag19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5" Type="http://schemas.openxmlformats.org/officeDocument/2006/relationships/image" Target="../media/image39.png"/><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notesSlide" Target="../notesSlides/notesSlide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slideLayout" Target="../slideLayouts/slideLayout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image" Target="../media/image40.png"/><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66.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16.xml"/><Relationship Id="rId7"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7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slideLayout" Target="../slideLayouts/slideLayout2.xml"/><Relationship Id="rId4" Type="http://schemas.openxmlformats.org/officeDocument/2006/relationships/tags" Target="../tags/tag227.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30.xml"/><Relationship Id="rId7" Type="http://schemas.openxmlformats.org/officeDocument/2006/relationships/slideLayout" Target="../slideLayouts/slideLayout7.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236.xml"/><Relationship Id="rId7" Type="http://schemas.openxmlformats.org/officeDocument/2006/relationships/slideLayout" Target="../slideLayouts/slideLayout7.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s>
</file>

<file path=ppt/slides/_rels/slide78.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notesSlide" Target="../notesSlides/notesSlide55.xml"/><Relationship Id="rId5" Type="http://schemas.openxmlformats.org/officeDocument/2006/relationships/tags" Target="../tags/tag244.xml"/><Relationship Id="rId10" Type="http://schemas.openxmlformats.org/officeDocument/2006/relationships/slideLayout" Target="../slideLayouts/slideLayout7.xml"/><Relationship Id="rId4" Type="http://schemas.openxmlformats.org/officeDocument/2006/relationships/tags" Target="../tags/tag243.xml"/><Relationship Id="rId9" Type="http://schemas.openxmlformats.org/officeDocument/2006/relationships/tags" Target="../tags/tag248.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251.xml"/><Relationship Id="rId7" Type="http://schemas.openxmlformats.org/officeDocument/2006/relationships/slideLayout" Target="../slideLayouts/slideLayout7.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6.pn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257.xml"/><Relationship Id="rId7" Type="http://schemas.openxmlformats.org/officeDocument/2006/relationships/slideLayout" Target="../slideLayouts/slideLayout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263.xml"/><Relationship Id="rId7" Type="http://schemas.openxmlformats.org/officeDocument/2006/relationships/slideLayout" Target="../slideLayouts/slideLayout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s/_rels/slide82.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notesSlide" Target="../notesSlides/notesSlide59.xml"/><Relationship Id="rId5" Type="http://schemas.openxmlformats.org/officeDocument/2006/relationships/tags" Target="../tags/tag271.xml"/><Relationship Id="rId10" Type="http://schemas.openxmlformats.org/officeDocument/2006/relationships/slideLayout" Target="../slideLayouts/slideLayout7.xml"/><Relationship Id="rId4" Type="http://schemas.openxmlformats.org/officeDocument/2006/relationships/tags" Target="../tags/tag270.xml"/><Relationship Id="rId9" Type="http://schemas.openxmlformats.org/officeDocument/2006/relationships/tags" Target="../tags/tag275.xml"/></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278.xml"/><Relationship Id="rId7" Type="http://schemas.openxmlformats.org/officeDocument/2006/relationships/slideLayout" Target="../slideLayouts/slideLayout7.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函数的调用可以（而且只可以）得到一个返回值（即函数值），而使用指针变量作参数，可以得到多个变化了的值。如果不用指针变量是难以做到这一点的。要善于利用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a:solidFill>
                  <a:schemeClr val="tx1"/>
                </a:solidFill>
              </a:rPr>
              <a:t>。</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如果想通过函数调用得到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设计一个函数，有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在执行该函数的过程中，通过形参指针变量，改变它们所指向的</a:t>
            </a:r>
            <a:r>
              <a:rPr lang="en-US" altLang="zh-CN">
                <a:solidFill>
                  <a:schemeClr val="tx1"/>
                </a:solidFill>
              </a:rPr>
              <a:t>n</a:t>
            </a:r>
            <a:r>
              <a:rPr lang="zh-CN" altLang="en-US">
                <a:solidFill>
                  <a:schemeClr val="tx1"/>
                </a:solidFill>
              </a:rPr>
              <a:t>个变量的值；</a:t>
            </a: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主调函数中就可以使用这些改变了值的变量。</a:t>
            </a:r>
            <a:endParaRPr lang="en-US" altLang="zh-CN">
              <a:solidFill>
                <a:schemeClr val="tx1"/>
              </a:solidFill>
            </a:endParaRPr>
          </a:p>
        </p:txBody>
      </p:sp>
    </p:spTree>
    <p:extLst>
      <p:ext uri="{BB962C8B-B14F-4D97-AF65-F5344CB8AC3E}">
        <p14:creationId xmlns:p14="http://schemas.microsoft.com/office/powerpoint/2010/main" val="320008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952528"/>
            <a:ext cx="763112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8.4】</a:t>
            </a:r>
            <a:r>
              <a:rPr lang="zh-CN" altLang="en-US" sz="2000">
                <a:solidFill>
                  <a:schemeClr val="accent1"/>
                </a:solidFill>
              </a:rPr>
              <a:t>对输入的两个整数按大小顺序输出。</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swap(int *p1,int *p2);</a:t>
            </a:r>
          </a:p>
          <a:p>
            <a:pPr defTabSz="363538"/>
            <a:r>
              <a:rPr lang="en-US" altLang="zh-CN" sz="1400"/>
              <a:t>	int a,b;</a:t>
            </a:r>
          </a:p>
          <a:p>
            <a:pPr defTabSz="363538"/>
            <a:r>
              <a:rPr lang="en-US" altLang="zh-CN" sz="1400"/>
              <a:t>	int *pointer_1,*pointer_2;	</a:t>
            </a:r>
            <a:r>
              <a:rPr lang="en-US" altLang="zh-CN" sz="1400">
                <a:solidFill>
                  <a:srgbClr val="008000"/>
                </a:solidFill>
              </a:rPr>
              <a:t>//pointer_1,pointer_2</a:t>
            </a:r>
            <a:r>
              <a:rPr lang="zh-CN" altLang="en-US" sz="1400">
                <a:solidFill>
                  <a:srgbClr val="008000"/>
                </a:solidFill>
              </a:rPr>
              <a:t>是</a:t>
            </a:r>
            <a:r>
              <a:rPr lang="en-US" altLang="zh-CN" sz="1400">
                <a:solidFill>
                  <a:srgbClr val="008000"/>
                </a:solidFill>
              </a:rPr>
              <a:t>int *</a:t>
            </a:r>
            <a:r>
              <a:rPr lang="zh-CN" altLang="en-US" sz="1400">
                <a:solidFill>
                  <a:srgbClr val="008000"/>
                </a:solidFill>
              </a:rPr>
              <a:t>型变量</a:t>
            </a:r>
          </a:p>
          <a:p>
            <a:pPr defTabSz="363538"/>
            <a:r>
              <a:rPr lang="zh-CN" altLang="en-US" sz="1400"/>
              <a:t>	</a:t>
            </a:r>
            <a:r>
              <a:rPr lang="en-US" altLang="zh-CN" sz="1400"/>
              <a:t>printf("please enter two integer numbers:");</a:t>
            </a:r>
          </a:p>
          <a:p>
            <a:pPr defTabSz="363538"/>
            <a:r>
              <a:rPr lang="en-US" altLang="zh-CN" sz="1400"/>
              <a:t>	scanf("%d,%d",&amp;a,&amp;b);</a:t>
            </a:r>
          </a:p>
          <a:p>
            <a:pPr defTabSz="363538"/>
            <a:r>
              <a:rPr lang="en-US" altLang="zh-CN" sz="1400"/>
              <a:t>	pointer_1=&amp;a;</a:t>
            </a:r>
          </a:p>
          <a:p>
            <a:pPr defTabSz="363538"/>
            <a:r>
              <a:rPr lang="en-US" altLang="zh-CN" sz="1400"/>
              <a:t>	pointer_2=&amp;b;</a:t>
            </a:r>
          </a:p>
          <a:p>
            <a:pPr defTabSz="363538"/>
            <a:r>
              <a:rPr lang="en-US" altLang="zh-CN" sz="1400"/>
              <a:t>	if(a&lt;b) swap(pointer_1,pointer_2);</a:t>
            </a:r>
          </a:p>
          <a:p>
            <a:pPr defTabSz="363538"/>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p>
          <a:p>
            <a:pPr defTabSz="363538"/>
            <a:r>
              <a:rPr lang="zh-CN" altLang="en-US" sz="1400"/>
              <a:t>	</a:t>
            </a:r>
            <a:r>
              <a:rPr lang="en-US" altLang="zh-CN" sz="1400"/>
              <a:t>printf("max=%d,min=%d\n",*pointer_1,*pointer_2);</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swap(int *p1,int *p2) 	</a:t>
            </a:r>
            <a:r>
              <a:rPr lang="en-US" altLang="zh-CN" sz="1400">
                <a:solidFill>
                  <a:srgbClr val="008000"/>
                </a:solidFill>
              </a:rPr>
              <a:t>//</a:t>
            </a:r>
            <a:r>
              <a:rPr lang="zh-CN" altLang="en-US" sz="1400">
                <a:solidFill>
                  <a:srgbClr val="008000"/>
                </a:solidFill>
              </a:rPr>
              <a:t>形参是指针变量</a:t>
            </a:r>
          </a:p>
          <a:p>
            <a:pPr defTabSz="363538"/>
            <a:r>
              <a:rPr lang="en-US" altLang="zh-CN" sz="1400"/>
              <a:t>{	int *p;</a:t>
            </a:r>
          </a:p>
          <a:p>
            <a:pPr defTabSz="363538"/>
            <a:r>
              <a:rPr lang="en-US" altLang="zh-CN" sz="1400"/>
              <a:t>	p=p1;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p>
          <a:p>
            <a:pPr defTabSz="363538"/>
            <a:r>
              <a:rPr lang="zh-CN" altLang="en-US" sz="1400"/>
              <a:t>	</a:t>
            </a:r>
            <a:r>
              <a:rPr lang="en-US" altLang="zh-CN" sz="1400"/>
              <a:t>p1=p2;</a:t>
            </a:r>
          </a:p>
          <a:p>
            <a:pPr defTabSz="363538"/>
            <a:r>
              <a:rPr lang="en-US" altLang="zh-CN" sz="1400"/>
              <a:t>	p2=p;</a:t>
            </a:r>
          </a:p>
          <a:p>
            <a:pPr defTabSz="363538"/>
            <a:r>
              <a:rPr lang="en-US" altLang="zh-CN" sz="140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id="{48EC88E4-3DEA-4882-A2F7-2A2472A7E690}"/>
              </a:ext>
            </a:extLst>
          </p:cNvPr>
          <p:cNvCxnSpPr>
            <a:cxnSpLocks/>
          </p:cNvCxnSpPr>
          <p:nvPr/>
        </p:nvCxnSpPr>
        <p:spPr>
          <a:xfrm>
            <a:off x="6003717" y="1648615"/>
            <a:ext cx="0" cy="24463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id="{B236A711-9DB9-47FD-9B2E-498AAC59691E}"/>
              </a:ext>
            </a:extLst>
          </p:cNvPr>
          <p:cNvGrpSpPr/>
          <p:nvPr/>
        </p:nvGrpSpPr>
        <p:grpSpPr>
          <a:xfrm>
            <a:off x="5840969" y="3458670"/>
            <a:ext cx="325496" cy="260106"/>
            <a:chOff x="5926033" y="5434781"/>
            <a:chExt cx="325496" cy="260106"/>
          </a:xfrm>
        </p:grpSpPr>
        <p:sp>
          <p:nvSpPr>
            <p:cNvPr id="30"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val="745969564"/>
              </p:ext>
            </p:extLst>
          </p:nvPr>
        </p:nvGraphicFramePr>
        <p:xfrm>
          <a:off x="567295"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sp>
        <p:nvSpPr>
          <p:cNvPr id="4" name="矩形 3"/>
          <p:cNvSpPr/>
          <p:nvPr/>
        </p:nvSpPr>
        <p:spPr>
          <a:xfrm>
            <a:off x="5825096" y="983834"/>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p>
        </p:txBody>
      </p:sp>
      <p:pic>
        <p:nvPicPr>
          <p:cNvPr id="6" name="图片 5"/>
          <p:cNvPicPr>
            <a:picLocks noChangeAspect="1"/>
          </p:cNvPicPr>
          <p:nvPr/>
        </p:nvPicPr>
        <p:blipFill>
          <a:blip r:embed="rId15"/>
          <a:stretch>
            <a:fillRect/>
          </a:stretch>
        </p:blipFill>
        <p:spPr>
          <a:xfrm>
            <a:off x="8092165" y="3275772"/>
            <a:ext cx="3457575" cy="819150"/>
          </a:xfrm>
          <a:prstGeom prst="rect">
            <a:avLst/>
          </a:prstGeom>
        </p:spPr>
      </p:pic>
      <p:graphicFrame>
        <p:nvGraphicFramePr>
          <p:cNvPr id="38" name="表格 37"/>
          <p:cNvGraphicFramePr>
            <a:graphicFrameLocks noGrp="1"/>
          </p:cNvGraphicFramePr>
          <p:nvPr>
            <p:extLst>
              <p:ext uri="{D42A27DB-BD31-4B8C-83A1-F6EECF244321}">
                <p14:modId xmlns:p14="http://schemas.microsoft.com/office/powerpoint/2010/main" val="4118561763"/>
              </p:ext>
            </p:extLst>
          </p:nvPr>
        </p:nvGraphicFramePr>
        <p:xfrm>
          <a:off x="3446712"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144917306"/>
              </p:ext>
            </p:extLst>
          </p:nvPr>
        </p:nvGraphicFramePr>
        <p:xfrm>
          <a:off x="6326129"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extLst>
              <p:ext uri="{D42A27DB-BD31-4B8C-83A1-F6EECF244321}">
                <p14:modId xmlns:p14="http://schemas.microsoft.com/office/powerpoint/2010/main" val="745969564"/>
              </p:ext>
            </p:extLst>
          </p:nvPr>
        </p:nvGraphicFramePr>
        <p:xfrm>
          <a:off x="9156320" y="4486974"/>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spTree>
    <p:extLst>
      <p:ext uri="{BB962C8B-B14F-4D97-AF65-F5344CB8AC3E}">
        <p14:creationId xmlns:p14="http://schemas.microsoft.com/office/powerpoint/2010/main" val="25753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8.5】</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个整数</a:t>
            </a:r>
            <a:r>
              <a:rPr lang="en-US" altLang="zh-CN" sz="2000">
                <a:solidFill>
                  <a:schemeClr val="accent1"/>
                </a:solidFill>
              </a:rPr>
              <a:t>a,b,c</a:t>
            </a:r>
            <a:r>
              <a:rPr lang="zh-CN" altLang="en-US" sz="2000">
                <a:solidFill>
                  <a:schemeClr val="accent1"/>
                </a:solidFill>
              </a:rPr>
              <a:t>，要求按由大到小的顺序将它们输出。用函数实现。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07051" y="1977887"/>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exchange(int *q1, int *q2, int *q3);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a,b,c,*p1,*p2,*p3;</a:t>
            </a:r>
          </a:p>
          <a:p>
            <a:pPr defTabSz="363538">
              <a:lnSpc>
                <a:spcPct val="120000"/>
              </a:lnSpc>
            </a:pPr>
            <a:r>
              <a:rPr lang="en-US" altLang="zh-CN" sz="1400"/>
              <a:t>	printf("please enter three numbers:");</a:t>
            </a:r>
          </a:p>
          <a:p>
            <a:pPr defTabSz="363538">
              <a:lnSpc>
                <a:spcPct val="120000"/>
              </a:lnSpc>
            </a:pPr>
            <a:r>
              <a:rPr lang="en-US" altLang="zh-CN" sz="1400"/>
              <a:t>	scanf("%d,%d,%d",&amp;a,&amp;b,&amp;c);</a:t>
            </a:r>
          </a:p>
          <a:p>
            <a:pPr defTabSz="363538">
              <a:lnSpc>
                <a:spcPct val="120000"/>
              </a:lnSpc>
            </a:pPr>
            <a:r>
              <a:rPr lang="en-US" altLang="zh-CN" sz="1400"/>
              <a:t>	p1=&amp;a;p2=&amp;b;p3=&amp;c;</a:t>
            </a:r>
          </a:p>
          <a:p>
            <a:pPr defTabSz="363538">
              <a:lnSpc>
                <a:spcPct val="120000"/>
              </a:lnSpc>
            </a:pPr>
            <a:r>
              <a:rPr lang="en-US" altLang="zh-CN" sz="1400"/>
              <a:t>	exchange(p1,p2,p3);</a:t>
            </a:r>
          </a:p>
          <a:p>
            <a:pPr defTabSz="363538">
              <a:lnSpc>
                <a:spcPct val="120000"/>
              </a:lnSpc>
            </a:pPr>
            <a:r>
              <a:rPr lang="en-US" altLang="zh-CN" sz="1400"/>
              <a:t>	printf("The order is:%d,%d,%d\n",a,b,c);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exchange(int *q1, int *q2, int *q3) </a:t>
            </a:r>
            <a:r>
              <a:rPr lang="en-US" altLang="zh-CN" sz="1400">
                <a:solidFill>
                  <a:srgbClr val="008000"/>
                </a:solidFill>
              </a:rPr>
              <a:t>//</a:t>
            </a:r>
            <a:r>
              <a:rPr lang="zh-CN" altLang="en-US" sz="1400">
                <a:solidFill>
                  <a:srgbClr val="008000"/>
                </a:solidFill>
              </a:rPr>
              <a:t>将</a:t>
            </a:r>
            <a:r>
              <a:rPr lang="en-US" altLang="zh-CN" sz="1400">
                <a:solidFill>
                  <a:srgbClr val="008000"/>
                </a:solidFill>
              </a:rPr>
              <a:t>3</a:t>
            </a:r>
            <a:r>
              <a:rPr lang="zh-CN" altLang="en-US" sz="1400">
                <a:solidFill>
                  <a:srgbClr val="008000"/>
                </a:solidFill>
              </a:rPr>
              <a:t>个变量的值交换的函数 </a:t>
            </a:r>
          </a:p>
          <a:p>
            <a:pPr defTabSz="363538">
              <a:lnSpc>
                <a:spcPct val="120000"/>
              </a:lnSpc>
            </a:pPr>
            <a:r>
              <a:rPr lang="en-US" altLang="zh-CN" sz="1400"/>
              <a:t>{	void swap(int *pt1, int *pt2);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if(*q1&lt;*q2) swap(q1,q2);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if(*q1&lt;*q3) swap(q1,q3);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a&lt;c</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538">
              <a:lnSpc>
                <a:spcPct val="120000"/>
              </a:lnSpc>
            </a:pPr>
            <a:r>
              <a:rPr lang="zh-CN" altLang="en-US" sz="1400"/>
              <a:t>	</a:t>
            </a:r>
            <a:r>
              <a:rPr lang="en-US" altLang="zh-CN" sz="1400"/>
              <a:t>if(*q2&lt;*q3) swap(q2,q3);		</a:t>
            </a:r>
            <a:r>
              <a:rPr lang="en-US" altLang="zh-CN" sz="1400">
                <a:solidFill>
                  <a:srgbClr val="008000"/>
                </a:solidFill>
              </a:rPr>
              <a:t>//</a:t>
            </a:r>
            <a:r>
              <a:rPr lang="zh-CN" altLang="en-US" sz="1400">
                <a:solidFill>
                  <a:srgbClr val="008000"/>
                </a:solidFill>
              </a:rPr>
              <a:t>如果</a:t>
            </a:r>
            <a:r>
              <a:rPr lang="en-US" altLang="zh-CN" sz="1400">
                <a:solidFill>
                  <a:srgbClr val="008000"/>
                </a:solidFill>
              </a:rPr>
              <a:t>b&lt;c</a:t>
            </a:r>
            <a:r>
              <a:rPr lang="zh-CN" altLang="en-US" sz="1400">
                <a:solidFill>
                  <a:srgbClr val="008000"/>
                </a:solidFill>
              </a:rPr>
              <a:t>，交换</a:t>
            </a:r>
            <a:r>
              <a:rPr lang="en-US" altLang="zh-CN" sz="1400">
                <a:solidFill>
                  <a:srgbClr val="008000"/>
                </a:solidFill>
              </a:rPr>
              <a:t>b</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swap(int *pt1, int *pt2) 		</a:t>
            </a:r>
            <a:r>
              <a:rPr lang="en-US" altLang="zh-CN" sz="1400">
                <a:solidFill>
                  <a:srgbClr val="008000"/>
                </a:solidFill>
              </a:rPr>
              <a:t>//</a:t>
            </a:r>
            <a:r>
              <a:rPr lang="zh-CN" altLang="en-US" sz="1400">
                <a:solidFill>
                  <a:srgbClr val="008000"/>
                </a:solidFill>
              </a:rPr>
              <a:t>交换</a:t>
            </a:r>
            <a:r>
              <a:rPr lang="en-US" altLang="zh-CN" sz="1400">
                <a:solidFill>
                  <a:srgbClr val="008000"/>
                </a:solidFill>
              </a:rPr>
              <a:t>2</a:t>
            </a:r>
            <a:r>
              <a:rPr lang="zh-CN" altLang="en-US" sz="1400">
                <a:solidFill>
                  <a:srgbClr val="008000"/>
                </a:solidFill>
              </a:rPr>
              <a:t>个变量的值的函数</a:t>
            </a:r>
          </a:p>
          <a:p>
            <a:pPr defTabSz="363538">
              <a:lnSpc>
                <a:spcPct val="120000"/>
              </a:lnSpc>
            </a:pPr>
            <a:r>
              <a:rPr lang="en-US" altLang="zh-CN" sz="1400"/>
              <a:t>{	int temp;</a:t>
            </a:r>
          </a:p>
          <a:p>
            <a:pPr defTabSz="363538">
              <a:lnSpc>
                <a:spcPct val="120000"/>
              </a:lnSpc>
            </a:pPr>
            <a:r>
              <a:rPr lang="en-US" altLang="zh-CN" sz="1400"/>
              <a:t>	temp=*pt1;				</a:t>
            </a:r>
            <a:r>
              <a:rPr lang="en-US" altLang="zh-CN" sz="1400">
                <a:solidFill>
                  <a:srgbClr val="008000"/>
                </a:solidFill>
              </a:rPr>
              <a:t>//</a:t>
            </a:r>
            <a:r>
              <a:rPr lang="zh-CN" altLang="en-US" sz="1400">
                <a:solidFill>
                  <a:srgbClr val="008000"/>
                </a:solidFill>
              </a:rPr>
              <a:t>交换*</a:t>
            </a:r>
            <a:r>
              <a:rPr lang="en-US" altLang="zh-CN" sz="1400">
                <a:solidFill>
                  <a:srgbClr val="008000"/>
                </a:solidFill>
              </a:rPr>
              <a:t>pt1</a:t>
            </a:r>
            <a:r>
              <a:rPr lang="zh-CN" altLang="en-US" sz="1400">
                <a:solidFill>
                  <a:srgbClr val="008000"/>
                </a:solidFill>
              </a:rPr>
              <a:t>和*</a:t>
            </a:r>
            <a:r>
              <a:rPr lang="en-US" altLang="zh-CN" sz="1400">
                <a:solidFill>
                  <a:srgbClr val="008000"/>
                </a:solidFill>
              </a:rPr>
              <a:t>pt2</a:t>
            </a:r>
            <a:r>
              <a:rPr lang="zh-CN" altLang="en-US" sz="1400">
                <a:solidFill>
                  <a:srgbClr val="008000"/>
                </a:solidFill>
              </a:rPr>
              <a:t>变量的值</a:t>
            </a:r>
          </a:p>
          <a:p>
            <a:pPr defTabSz="363538">
              <a:lnSpc>
                <a:spcPct val="120000"/>
              </a:lnSpc>
            </a:pPr>
            <a:r>
              <a:rPr lang="zh-CN" altLang="en-US" sz="1400"/>
              <a:t>	*</a:t>
            </a:r>
            <a:r>
              <a:rPr lang="en-US" altLang="zh-CN" sz="1400"/>
              <a:t>pt1=*pt2;</a:t>
            </a:r>
          </a:p>
          <a:p>
            <a:pPr defTabSz="363538">
              <a:lnSpc>
                <a:spcPct val="120000"/>
              </a:lnSpc>
            </a:pPr>
            <a:r>
              <a:rPr lang="en-US" altLang="zh-CN" sz="1400"/>
              <a:t>	*pt2=temp;</a:t>
            </a:r>
          </a:p>
          <a:p>
            <a:pPr defTabSz="363538">
              <a:lnSpc>
                <a:spcPct val="120000"/>
              </a:lnSpc>
            </a:pPr>
            <a:r>
              <a:rPr lang="en-US" altLang="zh-CN" sz="140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id="{48EC88E4-3DEA-4882-A2F7-2A2472A7E690}"/>
              </a:ext>
            </a:extLst>
          </p:cNvPr>
          <p:cNvCxnSpPr>
            <a:cxnSpLocks/>
          </p:cNvCxnSpPr>
          <p:nvPr/>
        </p:nvCxnSpPr>
        <p:spPr>
          <a:xfrm>
            <a:off x="6043473" y="1977887"/>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45C967AF-3871-4AAE-A875-A638B32B1FA1}"/>
              </a:ext>
            </a:extLst>
          </p:cNvPr>
          <p:cNvGrpSpPr/>
          <p:nvPr/>
        </p:nvGrpSpPr>
        <p:grpSpPr>
          <a:xfrm>
            <a:off x="5880725" y="2499240"/>
            <a:ext cx="325496" cy="260107"/>
            <a:chOff x="5926033" y="1926699"/>
            <a:chExt cx="325496" cy="260107"/>
          </a:xfrm>
        </p:grpSpPr>
        <p:sp>
          <p:nvSpPr>
            <p:cNvPr id="2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id="{B236A711-9DB9-47FD-9B2E-498AAC59691E}"/>
              </a:ext>
            </a:extLst>
          </p:cNvPr>
          <p:cNvGrpSpPr/>
          <p:nvPr/>
        </p:nvGrpSpPr>
        <p:grpSpPr>
          <a:xfrm>
            <a:off x="5880725" y="4619202"/>
            <a:ext cx="325496" cy="260106"/>
            <a:chOff x="5926033" y="5434781"/>
            <a:chExt cx="325496" cy="260106"/>
          </a:xfrm>
        </p:grpSpPr>
        <p:sp>
          <p:nvSpPr>
            <p:cNvPr id="30"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a:stretch>
            <a:fillRect/>
          </a:stretch>
        </p:blipFill>
        <p:spPr>
          <a:xfrm>
            <a:off x="8145013" y="4659565"/>
            <a:ext cx="3467100" cy="838200"/>
          </a:xfrm>
          <a:prstGeom prst="rect">
            <a:avLst/>
          </a:prstGeom>
        </p:spPr>
      </p:pic>
    </p:spTree>
    <p:extLst>
      <p:ext uri="{BB962C8B-B14F-4D97-AF65-F5344CB8AC3E}">
        <p14:creationId xmlns:p14="http://schemas.microsoft.com/office/powerpoint/2010/main" val="139809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通过指针引用数组</a:t>
            </a:r>
            <a:endParaRPr lang="zh-CN" altLang="en-US" dirty="0"/>
          </a:p>
        </p:txBody>
      </p:sp>
    </p:spTree>
    <p:extLst>
      <p:ext uri="{BB962C8B-B14F-4D97-AF65-F5344CB8AC3E}">
        <p14:creationId xmlns:p14="http://schemas.microsoft.com/office/powerpoint/2010/main" val="268619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b="1">
                <a:solidFill>
                  <a:schemeClr val="tx1"/>
                </a:solidFill>
              </a:rPr>
              <a:t>所谓数组元素的指针就是数组元素的地址。</a:t>
            </a:r>
            <a:r>
              <a:rPr lang="zh-CN" altLang="en-US">
                <a:solidFill>
                  <a:schemeClr val="tx1"/>
                </a:solidFill>
              </a:rPr>
              <a:t>可以用一个指针变量指向一个数组元素。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引用数组元素可以用</a:t>
            </a:r>
            <a:r>
              <a:rPr lang="zh-CN" altLang="en-US" b="1">
                <a:solidFill>
                  <a:schemeClr val="tx1"/>
                </a:solidFill>
              </a:rPr>
              <a:t>下标法</a:t>
            </a:r>
            <a:r>
              <a:rPr lang="zh-CN" altLang="en-US">
                <a:solidFill>
                  <a:schemeClr val="tx1"/>
                </a:solidFill>
              </a:rPr>
              <a:t>，也可以用</a:t>
            </a:r>
            <a:r>
              <a:rPr lang="zh-CN" altLang="en-US" b="1">
                <a:solidFill>
                  <a:schemeClr val="tx1"/>
                </a:solidFill>
              </a:rPr>
              <a:t>指针法</a:t>
            </a:r>
            <a:r>
              <a:rPr lang="zh-CN" altLang="en-US">
                <a:solidFill>
                  <a:schemeClr val="tx1"/>
                </a:solidFill>
              </a:rPr>
              <a:t>，即通过指向数组元素的指针找到所需的元素。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在定义指针变量时可以对它初始化：</a:t>
            </a:r>
            <a:endParaRPr lang="en-US" altLang="zh-CN">
              <a:solidFill>
                <a:schemeClr val="tx1"/>
              </a:solidFill>
            </a:endParaRPr>
          </a:p>
        </p:txBody>
      </p:sp>
      <p:sp>
        <p:nvSpPr>
          <p:cNvPr id="7" name="圆角矩形 12">
            <a:extLst>
              <a:ext uri="{FF2B5EF4-FFF2-40B4-BE49-F238E27FC236}">
                <a16:creationId xmlns:a16="http://schemas.microsoft.com/office/drawing/2014/main" id="{5382CD89-35B6-4BD4-B332-B011068CC402}"/>
              </a:ext>
            </a:extLst>
          </p:cNvPr>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int a[10]={1,3,5,7,9,11,13,15,17,19};		</a:t>
            </a:r>
            <a:r>
              <a:rPr lang="en-US" altLang="zh-CN" sz="160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为包含</a:t>
            </a:r>
            <a:r>
              <a:rPr lang="en-US" altLang="zh-CN" sz="1600">
                <a:solidFill>
                  <a:srgbClr val="008000"/>
                </a:solidFill>
              </a:rPr>
              <a:t>10</a:t>
            </a:r>
            <a:r>
              <a:rPr lang="zh-CN" altLang="en-US" sz="1600">
                <a:solidFill>
                  <a:srgbClr val="008000"/>
                </a:solidFill>
              </a:rPr>
              <a:t>个整型数据的数组</a:t>
            </a:r>
          </a:p>
          <a:p>
            <a:pPr defTabSz="363538">
              <a:lnSpc>
                <a:spcPct val="120000"/>
              </a:lnSpc>
            </a:pPr>
            <a:r>
              <a:rPr lang="en-US" altLang="zh-CN" sz="1600"/>
              <a:t>int *p;									</a:t>
            </a:r>
            <a:r>
              <a:rPr lang="en-US" altLang="zh-CN" sz="1600">
                <a:solidFill>
                  <a:srgbClr val="008000"/>
                </a:solidFill>
              </a:rPr>
              <a:t>//</a:t>
            </a:r>
            <a:r>
              <a:rPr lang="zh-CN" altLang="en-US" sz="1600">
                <a:solidFill>
                  <a:srgbClr val="008000"/>
                </a:solidFill>
              </a:rPr>
              <a:t>定义</a:t>
            </a:r>
            <a:r>
              <a:rPr lang="en-US" altLang="zh-CN" sz="1600">
                <a:solidFill>
                  <a:srgbClr val="008000"/>
                </a:solidFill>
              </a:rPr>
              <a:t>p</a:t>
            </a:r>
            <a:r>
              <a:rPr lang="zh-CN" altLang="en-US" sz="1600">
                <a:solidFill>
                  <a:srgbClr val="008000"/>
                </a:solidFill>
              </a:rPr>
              <a:t>为指向整型变量的指针变量</a:t>
            </a:r>
          </a:p>
          <a:p>
            <a:pPr defTabSz="363538">
              <a:lnSpc>
                <a:spcPct val="120000"/>
              </a:lnSpc>
            </a:pPr>
            <a:r>
              <a:rPr lang="en-US" altLang="zh-CN" sz="1600"/>
              <a:t>p=&amp;a[0];								</a:t>
            </a:r>
            <a:r>
              <a:rPr lang="en-US" altLang="zh-CN" sz="1600">
                <a:solidFill>
                  <a:srgbClr val="008000"/>
                </a:solidFill>
              </a:rPr>
              <a:t>//</a:t>
            </a:r>
            <a:r>
              <a:rPr lang="zh-CN" altLang="en-US" sz="1600">
                <a:solidFill>
                  <a:srgbClr val="008000"/>
                </a:solidFill>
              </a:rPr>
              <a:t>把</a:t>
            </a:r>
            <a:r>
              <a:rPr lang="en-US" altLang="zh-CN" sz="1600">
                <a:solidFill>
                  <a:srgbClr val="008000"/>
                </a:solidFill>
              </a:rPr>
              <a:t>a[0]</a:t>
            </a:r>
            <a:r>
              <a:rPr lang="zh-CN" altLang="en-US" sz="1600">
                <a:solidFill>
                  <a:srgbClr val="008000"/>
                </a:solidFill>
              </a:rPr>
              <a:t>元素的地址赋给指针变量</a:t>
            </a:r>
            <a:r>
              <a:rPr lang="en-US" altLang="zh-CN" sz="160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586359377"/>
              </p:ext>
            </p:extLst>
          </p:nvPr>
        </p:nvGraphicFramePr>
        <p:xfrm>
          <a:off x="8969102" y="2389419"/>
          <a:ext cx="2772324" cy="307848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1331296150"/>
                    </a:ext>
                  </a:extLst>
                </a:gridCol>
                <a:gridCol w="708108">
                  <a:extLst>
                    <a:ext uri="{9D8B030D-6E8A-4147-A177-3AD203B41FA5}">
                      <a16:colId xmlns:a16="http://schemas.microsoft.com/office/drawing/2014/main" val="1856924850"/>
                    </a:ext>
                  </a:extLst>
                </a:gridCol>
                <a:gridCol w="360000">
                  <a:extLst>
                    <a:ext uri="{9D8B030D-6E8A-4147-A177-3AD203B41FA5}">
                      <a16:colId xmlns:a16="http://schemas.microsoft.com/office/drawing/2014/main" val="4019418062"/>
                    </a:ext>
                  </a:extLst>
                </a:gridCol>
                <a:gridCol w="708108">
                  <a:extLst>
                    <a:ext uri="{9D8B030D-6E8A-4147-A177-3AD203B41FA5}">
                      <a16:colId xmlns:a16="http://schemas.microsoft.com/office/drawing/2014/main" val="2733368043"/>
                    </a:ext>
                  </a:extLst>
                </a:gridCol>
                <a:gridCol w="708108">
                  <a:extLst>
                    <a:ext uri="{9D8B030D-6E8A-4147-A177-3AD203B41FA5}">
                      <a16:colId xmlns:a16="http://schemas.microsoft.com/office/drawing/2014/main" val="2833889773"/>
                    </a:ext>
                  </a:extLst>
                </a:gridCol>
              </a:tblGrid>
              <a:tr h="0">
                <a:tc>
                  <a:txBody>
                    <a:bodyPr/>
                    <a:lstStyle/>
                    <a:p>
                      <a:r>
                        <a:rPr lang="en-US" altLang="zh-CN" sz="140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&amp;a[0]</a:t>
                      </a:r>
                      <a:endParaRPr lang="zh-CN" altLang="en-US" sz="1400"/>
                    </a:p>
                  </a:txBody>
                  <a:tcPr>
                    <a:lnL w="12700" cmpd="sng">
                      <a:noFill/>
                    </a:lnL>
                    <a:lnR w="12700" cmpd="sng">
                      <a:noFill/>
                    </a:lnR>
                    <a:lnB w="12700" cmpd="sng">
                      <a:noFill/>
                    </a:lnB>
                  </a:tcPr>
                </a:tc>
                <a:tc>
                  <a:txBody>
                    <a:bodyPr/>
                    <a:lstStyle/>
                    <a:p>
                      <a:r>
                        <a:rPr lang="zh-CN" altLang="en-US" sz="160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a:t>
                      </a:r>
                      <a:endParaRPr lang="zh-CN" altLang="en-US" sz="1400"/>
                    </a:p>
                  </a:txBody>
                  <a:tcPr anchor="ctr">
                    <a:lnL w="12700" cmpd="sng">
                      <a:noFill/>
                    </a:lnL>
                    <a:lnR w="12700" cmpd="sng">
                      <a:noFill/>
                    </a:lnR>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sp>
        <p:nvSpPr>
          <p:cNvPr id="12" name="圆角矩形 12">
            <a:extLst>
              <a:ext uri="{FF2B5EF4-FFF2-40B4-BE49-F238E27FC236}">
                <a16:creationId xmlns:a16="http://schemas.microsoft.com/office/drawing/2014/main" id="{5382CD89-35B6-4BD4-B332-B011068CC402}"/>
              </a:ext>
            </a:extLst>
          </p:cNvPr>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p=&amp;a[0];	</a:t>
            </a:r>
            <a:r>
              <a:rPr lang="pt-BR" altLang="zh-CN" sz="1600">
                <a:solidFill>
                  <a:srgbClr val="008000"/>
                </a:solidFill>
              </a:rPr>
              <a:t>//p</a:t>
            </a:r>
            <a:r>
              <a:rPr lang="zh-CN" altLang="pt-BR" sz="1600">
                <a:solidFill>
                  <a:srgbClr val="008000"/>
                </a:solidFill>
              </a:rPr>
              <a:t>的值是</a:t>
            </a:r>
            <a:r>
              <a:rPr lang="pt-BR" altLang="zh-CN" sz="1600">
                <a:solidFill>
                  <a:srgbClr val="008000"/>
                </a:solidFill>
              </a:rPr>
              <a:t>a[0]</a:t>
            </a:r>
            <a:r>
              <a:rPr lang="zh-CN" altLang="pt-BR" sz="1600">
                <a:solidFill>
                  <a:srgbClr val="008000"/>
                </a:solidFill>
              </a:rPr>
              <a:t>的地址</a:t>
            </a:r>
            <a:endParaRPr lang="zh-CN" altLang="en-US" sz="1600">
              <a:solidFill>
                <a:srgbClr val="008000"/>
              </a:solidFill>
            </a:endParaRPr>
          </a:p>
        </p:txBody>
      </p:sp>
      <p:sp>
        <p:nvSpPr>
          <p:cNvPr id="13" name="圆角矩形 12">
            <a:extLst>
              <a:ext uri="{FF2B5EF4-FFF2-40B4-BE49-F238E27FC236}">
                <a16:creationId xmlns:a16="http://schemas.microsoft.com/office/drawing/2014/main" id="{5382CD89-35B6-4BD4-B332-B011068CC402}"/>
              </a:ext>
            </a:extLst>
          </p:cNvPr>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p=a;	</a:t>
            </a:r>
            <a:r>
              <a:rPr lang="pt-BR" altLang="zh-CN" sz="1600">
                <a:solidFill>
                  <a:srgbClr val="008000"/>
                </a:solidFill>
              </a:rPr>
              <a:t>//p</a:t>
            </a:r>
            <a:r>
              <a:rPr lang="zh-CN" altLang="en-US" sz="1600">
                <a:solidFill>
                  <a:srgbClr val="008000"/>
                </a:solidFill>
              </a:rPr>
              <a:t>的值是数组</a:t>
            </a:r>
            <a:r>
              <a:rPr lang="pt-BR" altLang="zh-CN" sz="1600">
                <a:solidFill>
                  <a:srgbClr val="008000"/>
                </a:solidFill>
              </a:rPr>
              <a:t>a</a:t>
            </a:r>
            <a:r>
              <a:rPr lang="zh-CN" altLang="en-US" sz="1600">
                <a:solidFill>
                  <a:srgbClr val="008000"/>
                </a:solidFill>
              </a:rPr>
              <a:t>首元素</a:t>
            </a:r>
            <a:r>
              <a:rPr lang="en-US" altLang="zh-CN" sz="1600">
                <a:solidFill>
                  <a:srgbClr val="008000"/>
                </a:solidFill>
              </a:rPr>
              <a:t>(</a:t>
            </a:r>
            <a:r>
              <a:rPr lang="zh-CN" altLang="en-US" sz="1600">
                <a:solidFill>
                  <a:srgbClr val="008000"/>
                </a:solidFill>
              </a:rPr>
              <a:t>即</a:t>
            </a:r>
            <a:r>
              <a:rPr lang="pt-BR" altLang="zh-CN" sz="1600">
                <a:solidFill>
                  <a:srgbClr val="008000"/>
                </a:solidFill>
              </a:rPr>
              <a:t>a[0])</a:t>
            </a:r>
            <a:r>
              <a:rPr lang="zh-CN" altLang="en-US" sz="1600">
                <a:solidFill>
                  <a:srgbClr val="008000"/>
                </a:solidFill>
              </a:rPr>
              <a:t>的地址</a:t>
            </a: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a:extLst>
              <a:ext uri="{FF2B5EF4-FFF2-40B4-BE49-F238E27FC236}">
                <a16:creationId xmlns:a16="http://schemas.microsoft.com/office/drawing/2014/main" id="{5382CD89-35B6-4BD4-B332-B011068CC402}"/>
              </a:ext>
            </a:extLst>
          </p:cNvPr>
          <p:cNvSpPr/>
          <p:nvPr/>
        </p:nvSpPr>
        <p:spPr>
          <a:xfrm>
            <a:off x="4555485" y="567322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*p=&amp;a[0];</a:t>
            </a:r>
            <a:endParaRPr lang="zh-CN" altLang="en-US" sz="1600">
              <a:solidFill>
                <a:srgbClr val="008000"/>
              </a:solidFill>
            </a:endParaRPr>
          </a:p>
        </p:txBody>
      </p:sp>
      <p:sp>
        <p:nvSpPr>
          <p:cNvPr id="19" name="圆角矩形 12">
            <a:extLst>
              <a:ext uri="{FF2B5EF4-FFF2-40B4-BE49-F238E27FC236}">
                <a16:creationId xmlns:a16="http://schemas.microsoft.com/office/drawing/2014/main" id="{5382CD89-35B6-4BD4-B332-B011068CC402}"/>
              </a:ext>
            </a:extLst>
          </p:cNvPr>
          <p:cNvSpPr/>
          <p:nvPr/>
        </p:nvSpPr>
        <p:spPr>
          <a:xfrm>
            <a:off x="993919" y="5673223"/>
            <a:ext cx="3130822"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t>
            </a:r>
          </a:p>
          <a:p>
            <a:pPr defTabSz="363538">
              <a:lnSpc>
                <a:spcPct val="120000"/>
              </a:lnSpc>
            </a:pPr>
            <a:r>
              <a:rPr lang="pt-BR" altLang="zh-CN" sz="1600"/>
              <a:t>p=&amp;a[0];	//</a:t>
            </a:r>
            <a:r>
              <a:rPr lang="zh-CN" altLang="en-US" sz="1600"/>
              <a:t>不应写成</a:t>
            </a:r>
            <a:r>
              <a:rPr lang="en-US" altLang="zh-CN" sz="1600"/>
              <a:t>*p=&amp;a[0];</a:t>
            </a:r>
            <a:endParaRPr lang="zh-CN" altLang="en-US" sz="1600">
              <a:solidFill>
                <a:srgbClr val="008000"/>
              </a:solidFill>
            </a:endParaRPr>
          </a:p>
        </p:txBody>
      </p:sp>
      <p:sp>
        <p:nvSpPr>
          <p:cNvPr id="20" name="文本框 19"/>
          <p:cNvSpPr txBox="1"/>
          <p:nvPr/>
        </p:nvSpPr>
        <p:spPr>
          <a:xfrm>
            <a:off x="4144617" y="56732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1" name="文本框 20"/>
          <p:cNvSpPr txBox="1"/>
          <p:nvPr/>
        </p:nvSpPr>
        <p:spPr>
          <a:xfrm>
            <a:off x="5897910" y="566360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2" name="圆角矩形 12">
            <a:extLst>
              <a:ext uri="{FF2B5EF4-FFF2-40B4-BE49-F238E27FC236}">
                <a16:creationId xmlns:a16="http://schemas.microsoft.com/office/drawing/2014/main" id="{5382CD89-35B6-4BD4-B332-B011068CC402}"/>
              </a:ext>
            </a:extLst>
          </p:cNvPr>
          <p:cNvSpPr/>
          <p:nvPr/>
        </p:nvSpPr>
        <p:spPr>
          <a:xfrm>
            <a:off x="6288902" y="56636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a:t>
            </a:r>
            <a:endParaRPr lang="zh-CN" altLang="en-US" sz="1600">
              <a:solidFill>
                <a:srgbClr val="008000"/>
              </a:solidFill>
            </a:endParaRPr>
          </a:p>
        </p:txBody>
      </p:sp>
    </p:spTree>
    <p:extLst>
      <p:ext uri="{BB962C8B-B14F-4D97-AF65-F5344CB8AC3E}">
        <p14:creationId xmlns:p14="http://schemas.microsoft.com/office/powerpoint/2010/main" val="181250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a:t>在引用数组元素时指针的运算</a:t>
            </a:r>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在指针已指向一个数组元素时，可以对指针进行以下运算：</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加一个整数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a:solidFill>
                  <a:schemeClr val="tx1"/>
                </a:solidFill>
              </a:rPr>
              <a:t>p+1</a:t>
            </a:r>
            <a:r>
              <a:rPr lang="zh-CN" altLang="en-US">
                <a:solidFill>
                  <a:schemeClr val="tx1"/>
                </a:solidFill>
              </a:rPr>
              <a:t>，表示指向同一数组中的下一个元素；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减一个整数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a:solidFill>
                  <a:schemeClr val="tx1"/>
                </a:solidFill>
              </a:rPr>
              <a:t>p-1</a:t>
            </a:r>
            <a:r>
              <a:rPr lang="zh-CN" altLang="en-US">
                <a:solidFill>
                  <a:schemeClr val="tx1"/>
                </a:solidFill>
              </a:rPr>
              <a:t>，表示指向同一数组中的上一个元素；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自加运算，如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自减运算，如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algn="just">
              <a:lnSpc>
                <a:spcPct val="120000"/>
              </a:lnSpc>
              <a:spcBef>
                <a:spcPts val="600"/>
              </a:spcBef>
              <a:spcAft>
                <a:spcPts val="600"/>
              </a:spcAft>
              <a:defRPr/>
            </a:pPr>
            <a:r>
              <a:rPr lang="zh-CN" altLang="en-US">
                <a:solidFill>
                  <a:schemeClr val="tx1"/>
                </a:solidFill>
              </a:rPr>
              <a:t>两个指针相减，如</a:t>
            </a:r>
            <a:r>
              <a:rPr lang="en-US" altLang="zh-CN">
                <a:solidFill>
                  <a:schemeClr val="tx1"/>
                </a:solidFill>
              </a:rPr>
              <a:t>p1-p2(</a:t>
            </a:r>
            <a:r>
              <a:rPr lang="zh-CN" altLang="en-US">
                <a:solidFill>
                  <a:schemeClr val="tx1"/>
                </a:solidFill>
              </a:rPr>
              <a:t>只有</a:t>
            </a:r>
            <a:r>
              <a:rPr lang="en-US" altLang="zh-CN">
                <a:solidFill>
                  <a:schemeClr val="tx1"/>
                </a:solidFill>
              </a:rPr>
              <a:t>p1</a:t>
            </a:r>
            <a:r>
              <a:rPr lang="zh-CN" altLang="en-US">
                <a:solidFill>
                  <a:schemeClr val="tx1"/>
                </a:solidFill>
              </a:rPr>
              <a:t>和</a:t>
            </a:r>
            <a:r>
              <a:rPr lang="en-US" altLang="zh-CN">
                <a:solidFill>
                  <a:schemeClr val="tx1"/>
                </a:solidFill>
              </a:rPr>
              <a:t>p2</a:t>
            </a:r>
            <a:r>
              <a:rPr lang="zh-CN" altLang="en-US">
                <a:solidFill>
                  <a:schemeClr val="tx1"/>
                </a:solidFill>
              </a:rPr>
              <a:t>都指向同一数组中的元素时才有意义</a:t>
            </a:r>
            <a:r>
              <a:rPr lang="en-US" altLang="zh-CN">
                <a:solidFill>
                  <a:schemeClr val="tx1"/>
                </a:solidFill>
              </a:rPr>
              <a:t>)</a:t>
            </a:r>
            <a:r>
              <a:rPr lang="zh-CN" altLang="en-US">
                <a:solidFill>
                  <a:schemeClr val="tx1"/>
                </a:solidFill>
              </a:rPr>
              <a:t>，结果是两个地址之差除以数组元素的长度。注意</a:t>
            </a:r>
            <a:r>
              <a:rPr lang="en-US" altLang="zh-CN">
                <a:solidFill>
                  <a:schemeClr val="tx1"/>
                </a:solidFill>
              </a:rPr>
              <a:t>: </a:t>
            </a:r>
            <a:r>
              <a:rPr lang="zh-CN" altLang="en-US">
                <a:solidFill>
                  <a:schemeClr val="tx1"/>
                </a:solidFill>
              </a:rPr>
              <a:t>两个地址不能相加，如</a:t>
            </a:r>
            <a:r>
              <a:rPr lang="en-US" altLang="zh-CN">
                <a:solidFill>
                  <a:schemeClr val="tx1"/>
                </a:solidFill>
              </a:rPr>
              <a:t>p1+p2</a:t>
            </a:r>
            <a:r>
              <a:rPr lang="zh-CN" altLang="en-US">
                <a:solidFill>
                  <a:schemeClr val="tx1"/>
                </a:solidFill>
              </a:rPr>
              <a:t>是无实际意义的。</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如果</a:t>
            </a:r>
            <a:r>
              <a:rPr lang="en-US" altLang="zh-CN">
                <a:solidFill>
                  <a:schemeClr val="tx1"/>
                </a:solidFill>
              </a:rPr>
              <a:t>p</a:t>
            </a:r>
            <a:r>
              <a:rPr lang="zh-CN" altLang="en-US">
                <a:solidFill>
                  <a:schemeClr val="tx1"/>
                </a:solidFill>
              </a:rPr>
              <a:t>的初值为</a:t>
            </a:r>
            <a:r>
              <a:rPr lang="en-US" altLang="zh-CN">
                <a:solidFill>
                  <a:schemeClr val="tx1"/>
                </a:solidFill>
              </a:rPr>
              <a:t>&amp;a[0]</a:t>
            </a:r>
            <a:r>
              <a:rPr lang="zh-CN" altLang="en-US">
                <a:solidFill>
                  <a:schemeClr val="tx1"/>
                </a:solidFill>
              </a:rPr>
              <a:t>，则</a:t>
            </a:r>
            <a:r>
              <a:rPr lang="en-US" altLang="zh-CN">
                <a:solidFill>
                  <a:schemeClr val="tx1"/>
                </a:solidFill>
              </a:rPr>
              <a:t>p+i</a:t>
            </a:r>
            <a:r>
              <a:rPr lang="zh-CN" altLang="en-US">
                <a:solidFill>
                  <a:schemeClr val="tx1"/>
                </a:solidFill>
              </a:rPr>
              <a:t>和</a:t>
            </a:r>
            <a:r>
              <a:rPr lang="en-US" altLang="zh-CN">
                <a:solidFill>
                  <a:schemeClr val="tx1"/>
                </a:solidFill>
              </a:rPr>
              <a:t>a+i</a:t>
            </a:r>
            <a:r>
              <a:rPr lang="zh-CN" altLang="en-US">
                <a:solidFill>
                  <a:schemeClr val="tx1"/>
                </a:solidFill>
              </a:rPr>
              <a:t>就是数组元素</a:t>
            </a:r>
            <a:r>
              <a:rPr lang="en-US" altLang="zh-CN">
                <a:solidFill>
                  <a:schemeClr val="tx1"/>
                </a:solidFill>
              </a:rPr>
              <a:t>a[i]</a:t>
            </a:r>
            <a:r>
              <a:rPr lang="zh-CN" altLang="en-US">
                <a:solidFill>
                  <a:schemeClr val="tx1"/>
                </a:solidFill>
              </a:rPr>
              <a:t>的地址，或者说，它们指向</a:t>
            </a:r>
            <a:r>
              <a:rPr lang="en-US" altLang="zh-CN">
                <a:solidFill>
                  <a:schemeClr val="tx1"/>
                </a:solidFill>
              </a:rPr>
              <a:t>a</a:t>
            </a:r>
            <a:r>
              <a:rPr lang="zh-CN" altLang="en-US">
                <a:solidFill>
                  <a:schemeClr val="tx1"/>
                </a:solidFill>
              </a:rPr>
              <a:t>数组序号为</a:t>
            </a:r>
            <a:r>
              <a:rPr lang="en-US" altLang="zh-CN">
                <a:solidFill>
                  <a:schemeClr val="tx1"/>
                </a:solidFill>
              </a:rPr>
              <a:t>i</a:t>
            </a:r>
            <a:r>
              <a:rPr lang="zh-CN" altLang="en-US">
                <a:solidFill>
                  <a:schemeClr val="tx1"/>
                </a:solidFill>
              </a:rPr>
              <a:t>的元素。</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是</a:t>
            </a: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所指向的数组元素，即</a:t>
            </a:r>
            <a:r>
              <a:rPr lang="en-US" altLang="zh-CN">
                <a:solidFill>
                  <a:schemeClr val="tx1"/>
                </a:solidFill>
              </a:rPr>
              <a:t>a[i]</a:t>
            </a:r>
            <a:r>
              <a:rPr lang="zh-CN" altLang="en-US">
                <a:solidFill>
                  <a:schemeClr val="tx1"/>
                </a:solidFill>
              </a:rPr>
              <a:t>。</a:t>
            </a:r>
            <a:r>
              <a:rPr lang="en-US" altLang="zh-CN">
                <a:solidFill>
                  <a:schemeClr val="tx1"/>
                </a:solidFill>
              </a:rPr>
              <a:t>[]</a:t>
            </a:r>
            <a:r>
              <a:rPr lang="zh-CN" altLang="en-US">
                <a:solidFill>
                  <a:schemeClr val="tx1"/>
                </a:solidFill>
              </a:rPr>
              <a:t>实际上是变址运算符，即将</a:t>
            </a:r>
            <a:r>
              <a:rPr lang="en-US" altLang="zh-CN">
                <a:solidFill>
                  <a:schemeClr val="tx1"/>
                </a:solidFill>
              </a:rPr>
              <a:t>a[i]</a:t>
            </a:r>
            <a:r>
              <a:rPr lang="zh-CN" altLang="en-US">
                <a:solidFill>
                  <a:schemeClr val="tx1"/>
                </a:solidFill>
              </a:rPr>
              <a:t>按</a:t>
            </a:r>
            <a:r>
              <a:rPr lang="en-US" altLang="zh-CN">
                <a:solidFill>
                  <a:schemeClr val="tx1"/>
                </a:solidFill>
              </a:rPr>
              <a:t>a+i</a:t>
            </a:r>
            <a:r>
              <a:rPr lang="zh-CN" altLang="en-US">
                <a:solidFill>
                  <a:schemeClr val="tx1"/>
                </a:solidFill>
              </a:rPr>
              <a:t>计算地址，然后找出此地址单元中的值。</a:t>
            </a:r>
          </a:p>
        </p:txBody>
      </p:sp>
      <p:grpSp>
        <p:nvGrpSpPr>
          <p:cNvPr id="4" name="组合 3">
            <a:extLst>
              <a:ext uri="{FF2B5EF4-FFF2-40B4-BE49-F238E27FC236}">
                <a16:creationId xmlns:a16="http://schemas.microsoft.com/office/drawing/2014/main" id="{17545ED2-DA8A-47EF-94D4-E66974757BFA}"/>
              </a:ext>
            </a:extLst>
          </p:cNvPr>
          <p:cNvGrpSpPr/>
          <p:nvPr/>
        </p:nvGrpSpPr>
        <p:grpSpPr>
          <a:xfrm>
            <a:off x="7922732" y="1193309"/>
            <a:ext cx="3586780" cy="1505938"/>
            <a:chOff x="8582294" y="4088154"/>
            <a:chExt cx="3701309" cy="1505938"/>
          </a:xfrm>
        </p:grpSpPr>
        <p:sp>
          <p:nvSpPr>
            <p:cNvPr id="5"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6"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，而是根据定义的基类型加上一个数组元素所占用的字节数。</a:t>
              </a:r>
              <a:endParaRPr lang="zh-CN" altLang="en-US" sz="1600" dirty="0">
                <a:solidFill>
                  <a:schemeClr val="tx1">
                    <a:lumMod val="75000"/>
                    <a:lumOff val="25000"/>
                  </a:schemeClr>
                </a:solidFill>
              </a:endParaRPr>
            </a:p>
          </p:txBody>
        </p:sp>
        <p:sp>
          <p:nvSpPr>
            <p:cNvPr id="7"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extLst>
              <p:ext uri="{D42A27DB-BD31-4B8C-83A1-F6EECF244321}">
                <p14:modId xmlns:p14="http://schemas.microsoft.com/office/powerpoint/2010/main" val="529420857"/>
              </p:ext>
            </p:extLst>
          </p:nvPr>
        </p:nvGraphicFramePr>
        <p:xfrm>
          <a:off x="8673461" y="3016527"/>
          <a:ext cx="2496216" cy="34137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4019418062"/>
                    </a:ext>
                  </a:extLst>
                </a:gridCol>
                <a:gridCol w="708108">
                  <a:extLst>
                    <a:ext uri="{9D8B030D-6E8A-4147-A177-3AD203B41FA5}">
                      <a16:colId xmlns:a16="http://schemas.microsoft.com/office/drawing/2014/main" val="2733368043"/>
                    </a:ext>
                  </a:extLst>
                </a:gridCol>
                <a:gridCol w="708108">
                  <a:extLst>
                    <a:ext uri="{9D8B030D-6E8A-4147-A177-3AD203B41FA5}">
                      <a16:colId xmlns:a16="http://schemas.microsoft.com/office/drawing/2014/main" val="2833889773"/>
                    </a:ext>
                  </a:extLst>
                </a:gridCol>
              </a:tblGrid>
              <a:tr h="0">
                <a:tc>
                  <a:txBody>
                    <a:bodyPr/>
                    <a:lstStyle/>
                    <a:p>
                      <a:r>
                        <a:rPr lang="en-US" altLang="zh-CN" sz="160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0">
                <a:tc>
                  <a:txBody>
                    <a:bodyPr/>
                    <a:lstStyle/>
                    <a:p>
                      <a:r>
                        <a:rPr lang="en-US" altLang="zh-CN" sz="160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0">
                <a:tc>
                  <a:txBody>
                    <a:bodyPr/>
                    <a:lstStyle/>
                    <a:p>
                      <a:r>
                        <a:rPr lang="en-US" altLang="zh-CN" sz="140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a:t>
                      </a:r>
                      <a:r>
                        <a:rPr lang="en-US" altLang="zh-CN" sz="1400"/>
                        <a:t>(p+i)</a:t>
                      </a:r>
                      <a:endParaRPr lang="zh-CN" altLang="en-US" sz="1400"/>
                    </a:p>
                  </a:txBody>
                  <a:tcPr anchor="ctr">
                    <a:lnL w="12700" cmpd="sng">
                      <a:noFill/>
                    </a:lnL>
                    <a:lnR w="12700" cmpd="sng">
                      <a:noFill/>
                    </a:lnR>
                  </a:tcPr>
                </a:tc>
                <a:tc>
                  <a:txBody>
                    <a:bodyPr/>
                    <a:lstStyle/>
                    <a:p>
                      <a:r>
                        <a:rPr lang="en-US" altLang="zh-CN" sz="140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p+9,a+9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7979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52104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54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p>
        </p:txBody>
      </p:sp>
      <p:sp>
        <p:nvSpPr>
          <p:cNvPr id="3" name="内容占位符 2"/>
          <p:cNvSpPr>
            <a:spLocks noGrp="1"/>
          </p:cNvSpPr>
          <p:nvPr>
            <p:ph idx="1"/>
          </p:nvPr>
        </p:nvSpPr>
        <p:spPr>
          <a:xfrm>
            <a:off x="-208922" y="998815"/>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8.6】</a:t>
            </a:r>
            <a:r>
              <a:rPr lang="zh-CN" altLang="en-US" sz="2000">
                <a:solidFill>
                  <a:schemeClr val="accent1"/>
                </a:solidFill>
              </a:rPr>
              <a:t>有一个整型数组</a:t>
            </a:r>
            <a:r>
              <a:rPr lang="en-US" altLang="zh-CN" sz="2000">
                <a:solidFill>
                  <a:schemeClr val="accent1"/>
                </a:solidFill>
              </a:rPr>
              <a:t>a</a:t>
            </a:r>
            <a:r>
              <a:rPr lang="zh-CN" altLang="en-US" sz="2000">
                <a:solidFill>
                  <a:schemeClr val="accent1"/>
                </a:solidFill>
              </a:rPr>
              <a:t>，有</a:t>
            </a:r>
            <a:r>
              <a:rPr lang="en-US" altLang="zh-CN" sz="2000">
                <a:solidFill>
                  <a:schemeClr val="accent1"/>
                </a:solidFill>
              </a:rPr>
              <a:t>10</a:t>
            </a:r>
            <a:r>
              <a:rPr lang="zh-CN" altLang="en-US" sz="2000">
                <a:solidFill>
                  <a:schemeClr val="accent1"/>
                </a:solidFill>
              </a:rPr>
              <a:t>个元素，要求输出数组中的全部元素。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29184" y="1805185"/>
            <a:ext cx="3780968"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a:t>
            </a:r>
          </a:p>
          <a:p>
            <a:pPr defTabSz="363538">
              <a:lnSpc>
                <a:spcPct val="120000"/>
              </a:lnSpc>
            </a:pPr>
            <a:r>
              <a:rPr lang="en-US" altLang="zh-CN" sz="1400"/>
              <a:t>	int i;</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a:t>
            </a:r>
            <a:r>
              <a:rPr lang="en-US" altLang="zh-CN" sz="1400" smtClean="0"/>
              <a:t>	scanf</a:t>
            </a:r>
            <a:r>
              <a:rPr lang="en-US" altLang="zh-CN" sz="1400"/>
              <a:t>("%d",&amp;a[i]);</a:t>
            </a:r>
          </a:p>
          <a:p>
            <a:pPr defTabSz="363538">
              <a:lnSpc>
                <a:spcPct val="120000"/>
              </a:lnSpc>
            </a:pPr>
            <a:r>
              <a:rPr lang="en-US" altLang="zh-CN" sz="1400"/>
              <a:t>	for(i=0;i&lt;10;i++)</a:t>
            </a:r>
          </a:p>
          <a:p>
            <a:pPr defTabSz="363538">
              <a:lnSpc>
                <a:spcPct val="120000"/>
              </a:lnSpc>
            </a:pPr>
            <a:r>
              <a:rPr lang="en-US" altLang="zh-CN" sz="1400"/>
              <a:t>	</a:t>
            </a:r>
            <a:r>
              <a:rPr lang="en-US" altLang="zh-CN" sz="1400" smtClean="0"/>
              <a:t>	printf</a:t>
            </a:r>
            <a:r>
              <a:rPr lang="en-US" altLang="zh-CN" sz="1400"/>
              <a:t>("%d ",</a:t>
            </a:r>
            <a:r>
              <a:rPr lang="en-US" altLang="zh-CN" sz="1400">
                <a:solidFill>
                  <a:schemeClr val="accent6"/>
                </a:solidFill>
              </a:rPr>
              <a:t>a[i]</a:t>
            </a:r>
            <a:r>
              <a:rPr lang="en-US" altLang="zh-CN" sz="1400"/>
              <a:t>);</a:t>
            </a:r>
          </a:p>
          <a:p>
            <a:pPr defTabSz="363538">
              <a:lnSpc>
                <a:spcPct val="120000"/>
              </a:lnSpc>
            </a:pPr>
            <a:r>
              <a:rPr lang="en-US" altLang="zh-CN" sz="1400">
                <a:solidFill>
                  <a:srgbClr val="008000"/>
                </a:solidFill>
              </a:rPr>
              <a:t>	//</a:t>
            </a:r>
            <a:r>
              <a:rPr lang="zh-CN" altLang="en-US" sz="1400">
                <a:solidFill>
                  <a:srgbClr val="008000"/>
                </a:solidFill>
              </a:rPr>
              <a:t>数组元素用数组名和下标表示</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①下标法</a:t>
            </a:r>
          </a:p>
        </p:txBody>
      </p:sp>
      <p:sp>
        <p:nvSpPr>
          <p:cNvPr id="37" name="圆角矩形 12">
            <a:extLst>
              <a:ext uri="{FF2B5EF4-FFF2-40B4-BE49-F238E27FC236}">
                <a16:creationId xmlns:a16="http://schemas.microsoft.com/office/drawing/2014/main" id="{5382CD89-35B6-4BD4-B332-B011068CC402}"/>
              </a:ext>
            </a:extLst>
          </p:cNvPr>
          <p:cNvSpPr/>
          <p:nvPr/>
        </p:nvSpPr>
        <p:spPr>
          <a:xfrm>
            <a:off x="3819041" y="1812888"/>
            <a:ext cx="452419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a:t>
            </a:r>
          </a:p>
          <a:p>
            <a:pPr defTabSz="363538">
              <a:lnSpc>
                <a:spcPct val="120000"/>
              </a:lnSpc>
            </a:pPr>
            <a:r>
              <a:rPr lang="en-US" altLang="zh-CN" sz="1400"/>
              <a:t>	int i;</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a:t>
            </a:r>
            <a:r>
              <a:rPr lang="en-US" altLang="zh-CN" sz="1400" smtClean="0"/>
              <a:t>	scanf</a:t>
            </a:r>
            <a:r>
              <a:rPr lang="en-US" altLang="zh-CN" sz="1400"/>
              <a:t>("%d",&amp;a[i]);</a:t>
            </a:r>
          </a:p>
          <a:p>
            <a:pPr defTabSz="363538">
              <a:lnSpc>
                <a:spcPct val="120000"/>
              </a:lnSpc>
            </a:pPr>
            <a:r>
              <a:rPr lang="en-US" altLang="zh-CN" sz="1400"/>
              <a:t>	for(i=0;i&lt;10;i++)</a:t>
            </a:r>
          </a:p>
          <a:p>
            <a:pPr defTabSz="363538">
              <a:lnSpc>
                <a:spcPct val="120000"/>
              </a:lnSpc>
            </a:pPr>
            <a:r>
              <a:rPr lang="en-US" altLang="zh-CN" sz="1400"/>
              <a:t>	</a:t>
            </a:r>
            <a:r>
              <a:rPr lang="en-US" altLang="zh-CN" sz="1400" smtClean="0"/>
              <a:t>	printf</a:t>
            </a:r>
            <a:r>
              <a:rPr lang="en-US" altLang="zh-CN" sz="1400"/>
              <a:t>("%d ",</a:t>
            </a:r>
            <a:r>
              <a:rPr lang="en-US" altLang="zh-CN" sz="1400">
                <a:solidFill>
                  <a:schemeClr val="accent6"/>
                </a:solidFill>
              </a:rPr>
              <a:t>*(a+i)</a:t>
            </a:r>
            <a:r>
              <a:rPr lang="en-US" altLang="zh-CN" sz="1400"/>
              <a:t>);</a:t>
            </a:r>
          </a:p>
          <a:p>
            <a:pPr defTabSz="363538">
              <a:lnSpc>
                <a:spcPct val="120000"/>
              </a:lnSpc>
            </a:pPr>
            <a:r>
              <a:rPr lang="en-US" altLang="zh-CN" sz="1400">
                <a:solidFill>
                  <a:srgbClr val="008000"/>
                </a:solidFill>
              </a:rPr>
              <a:t>	//</a:t>
            </a:r>
            <a:r>
              <a:rPr lang="zh-CN" altLang="en-US" sz="1400">
                <a:solidFill>
                  <a:srgbClr val="008000"/>
                </a:solidFill>
              </a:rPr>
              <a:t>通过数组名和元素序号计算元素地址找到该元素</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②通过数组名计算数组元素地址，找出元素的值</a:t>
            </a:r>
          </a:p>
        </p:txBody>
      </p:sp>
      <p:pic>
        <p:nvPicPr>
          <p:cNvPr id="7" name="图片 6"/>
          <p:cNvPicPr>
            <a:picLocks noChangeAspect="1"/>
          </p:cNvPicPr>
          <p:nvPr/>
        </p:nvPicPr>
        <p:blipFill>
          <a:blip r:embed="rId4"/>
          <a:stretch>
            <a:fillRect/>
          </a:stretch>
        </p:blipFill>
        <p:spPr>
          <a:xfrm>
            <a:off x="7916702" y="610690"/>
            <a:ext cx="4238625" cy="809625"/>
          </a:xfrm>
          <a:prstGeom prst="rect">
            <a:avLst/>
          </a:prstGeom>
        </p:spPr>
      </p:pic>
      <p:sp>
        <p:nvSpPr>
          <p:cNvPr id="42" name="圆角矩形 12">
            <a:extLst>
              <a:ext uri="{FF2B5EF4-FFF2-40B4-BE49-F238E27FC236}">
                <a16:creationId xmlns:a16="http://schemas.microsoft.com/office/drawing/2014/main" id="{5382CD89-35B6-4BD4-B332-B011068CC402}"/>
              </a:ext>
            </a:extLst>
          </p:cNvPr>
          <p:cNvSpPr/>
          <p:nvPr/>
        </p:nvSpPr>
        <p:spPr>
          <a:xfrm>
            <a:off x="8343241" y="1816739"/>
            <a:ext cx="3812086"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a:t>
            </a:r>
          </a:p>
          <a:p>
            <a:pPr defTabSz="363538">
              <a:lnSpc>
                <a:spcPct val="120000"/>
              </a:lnSpc>
            </a:pPr>
            <a:r>
              <a:rPr lang="en-US" altLang="zh-CN" sz="1400"/>
              <a:t>	int *p,i;</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a:t>
            </a:r>
            <a:r>
              <a:rPr lang="en-US" altLang="zh-CN" sz="1400" smtClean="0"/>
              <a:t>	scanf</a:t>
            </a:r>
            <a:r>
              <a:rPr lang="en-US" altLang="zh-CN" sz="1400"/>
              <a:t>("%d",&amp;a[i]);</a:t>
            </a:r>
          </a:p>
          <a:p>
            <a:pPr defTabSz="363538">
              <a:lnSpc>
                <a:spcPct val="120000"/>
              </a:lnSpc>
            </a:pPr>
            <a:r>
              <a:rPr lang="en-US" altLang="zh-CN" sz="1400"/>
              <a:t>	for(</a:t>
            </a:r>
            <a:r>
              <a:rPr lang="en-US" altLang="zh-CN" sz="1400">
                <a:solidFill>
                  <a:schemeClr val="accent6"/>
                </a:solidFill>
              </a:rPr>
              <a:t>p=a;p&lt;(a+10);p++</a:t>
            </a:r>
            <a:r>
              <a:rPr lang="en-US" altLang="zh-CN" sz="1400"/>
              <a:t>)</a:t>
            </a:r>
          </a:p>
          <a:p>
            <a:pPr defTabSz="363538">
              <a:lnSpc>
                <a:spcPct val="120000"/>
              </a:lnSpc>
            </a:pPr>
            <a:r>
              <a:rPr lang="en-US" altLang="zh-CN" sz="1400"/>
              <a:t>	</a:t>
            </a:r>
            <a:r>
              <a:rPr lang="en-US" altLang="zh-CN" sz="1400" smtClean="0"/>
              <a:t>	printf</a:t>
            </a:r>
            <a:r>
              <a:rPr lang="en-US" altLang="zh-CN" sz="1400"/>
              <a:t>("%d ",</a:t>
            </a:r>
            <a:r>
              <a:rPr lang="en-US" altLang="zh-CN" sz="1400">
                <a:solidFill>
                  <a:schemeClr val="accent6"/>
                </a:solidFill>
              </a:rPr>
              <a:t>*p</a:t>
            </a:r>
            <a:r>
              <a:rPr lang="en-US" altLang="zh-CN" sz="140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用指针指向当前的数组元素</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③用指针变量指向数组元素</a:t>
            </a:r>
          </a:p>
        </p:txBody>
      </p:sp>
      <p:sp>
        <p:nvSpPr>
          <p:cNvPr id="45" name="MH_Desc_1"/>
          <p:cNvSpPr/>
          <p:nvPr>
            <p:custDataLst>
              <p:tags r:id="rId1"/>
            </p:custDataLst>
          </p:nvPr>
        </p:nvSpPr>
        <p:spPr>
          <a:xfrm>
            <a:off x="29185" y="534048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种方法执行效率是相同的。</a:t>
            </a:r>
            <a:r>
              <a:rPr lang="en-US" altLang="zh-CN" sz="1600">
                <a:solidFill>
                  <a:schemeClr val="tx1"/>
                </a:solidFill>
              </a:rPr>
              <a:t>C</a:t>
            </a:r>
            <a:r>
              <a:rPr lang="zh-CN" altLang="en-US" sz="1600">
                <a:solidFill>
                  <a:schemeClr val="tx1"/>
                </a:solidFill>
              </a:rPr>
              <a:t>编译系统是将</a:t>
            </a:r>
            <a:r>
              <a:rPr lang="en-US" altLang="zh-CN" sz="1600">
                <a:solidFill>
                  <a:schemeClr val="tx1"/>
                </a:solidFill>
              </a:rPr>
              <a:t>a[i]</a:t>
            </a:r>
            <a:r>
              <a:rPr lang="zh-CN" altLang="en-US" sz="1600">
                <a:solidFill>
                  <a:schemeClr val="tx1"/>
                </a:solidFill>
              </a:rPr>
              <a:t>转换为*</a:t>
            </a:r>
            <a:r>
              <a:rPr lang="en-US" altLang="zh-CN" sz="1600">
                <a:solidFill>
                  <a:schemeClr val="tx1"/>
                </a:solidFill>
              </a:rPr>
              <a:t>(a+i)</a:t>
            </a:r>
            <a:r>
              <a:rPr lang="zh-CN" altLang="en-US" sz="1600">
                <a:solidFill>
                  <a:schemeClr val="tx1"/>
                </a:solidFill>
              </a:rPr>
              <a:t>处理的，即先计算元素地址。因此用第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种方法找数组元素费时较多。</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(3)</a:t>
            </a:r>
            <a:r>
              <a:rPr lang="zh-CN" altLang="en-US" sz="1600">
                <a:solidFill>
                  <a:schemeClr val="tx1"/>
                </a:solidFill>
              </a:rPr>
              <a:t>种方法比第</a:t>
            </a:r>
            <a:r>
              <a:rPr lang="en-US" altLang="zh-CN" sz="1600">
                <a:solidFill>
                  <a:schemeClr val="tx1"/>
                </a:solidFill>
              </a:rPr>
              <a:t>(1)</a:t>
            </a:r>
            <a:r>
              <a:rPr lang="zh-CN" altLang="en-US" sz="1600">
                <a:solidFill>
                  <a:schemeClr val="tx1"/>
                </a:solidFill>
              </a:rPr>
              <a:t>、第</a:t>
            </a:r>
            <a:r>
              <a:rPr lang="en-US" altLang="zh-CN" sz="1600">
                <a:solidFill>
                  <a:schemeClr val="tx1"/>
                </a:solidFill>
              </a:rPr>
              <a:t>(2)</a:t>
            </a:r>
            <a:r>
              <a:rPr lang="zh-CN" altLang="en-US" sz="1600">
                <a:solidFill>
                  <a:schemeClr val="tx1"/>
                </a:solidFill>
              </a:rPr>
              <a:t>种方法快，用指针变量直接指向元素，不必每次都重新计算地址，像</a:t>
            </a:r>
            <a:r>
              <a:rPr lang="en-US" altLang="zh-CN" sz="1600">
                <a:solidFill>
                  <a:schemeClr val="tx1"/>
                </a:solidFill>
              </a:rPr>
              <a:t>p++</a:t>
            </a:r>
            <a:r>
              <a:rPr lang="zh-CN" altLang="en-US" sz="1600">
                <a:solidFill>
                  <a:schemeClr val="tx1"/>
                </a:solidFill>
              </a:rPr>
              <a:t>这样的自加操作是比较快的。这种有规律地改变地址值</a:t>
            </a:r>
            <a:r>
              <a:rPr lang="en-US" altLang="zh-CN" sz="1600">
                <a:solidFill>
                  <a:schemeClr val="tx1"/>
                </a:solidFill>
              </a:rPr>
              <a:t>(p++)</a:t>
            </a:r>
            <a:r>
              <a:rPr lang="zh-CN" altLang="en-US" sz="1600">
                <a:solidFill>
                  <a:schemeClr val="tx1"/>
                </a:solidFill>
              </a:rPr>
              <a:t>能大大提高执行效率。</a:t>
            </a:r>
          </a:p>
        </p:txBody>
      </p:sp>
    </p:spTree>
    <p:extLst>
      <p:ext uri="{BB962C8B-B14F-4D97-AF65-F5344CB8AC3E}">
        <p14:creationId xmlns:p14="http://schemas.microsoft.com/office/powerpoint/2010/main" val="79699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p>
        </p:txBody>
      </p:sp>
      <p:sp>
        <p:nvSpPr>
          <p:cNvPr id="45" name="MH_Desc_1"/>
          <p:cNvSpPr/>
          <p:nvPr>
            <p:custDataLst>
              <p:tags r:id="rId1"/>
            </p:custDataLst>
          </p:nvPr>
        </p:nvSpPr>
        <p:spPr>
          <a:xfrm>
            <a:off x="564206" y="1498060"/>
            <a:ext cx="10749062" cy="49124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用下标法比较直观，能直接知道是第几个元素。适合初学者使用。</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用地址法或指针变量的方法不直观，难以很快地判断出当前处理的是哪一个元素。单用指针变量的方法进行控制，可使程序简洁、高效。</a:t>
            </a:r>
          </a:p>
        </p:txBody>
      </p:sp>
      <p:grpSp>
        <p:nvGrpSpPr>
          <p:cNvPr id="46" name="组合 45">
            <a:extLst>
              <a:ext uri="{FF2B5EF4-FFF2-40B4-BE49-F238E27FC236}">
                <a16:creationId xmlns:a16="http://schemas.microsoft.com/office/drawing/2014/main" id="{17545ED2-DA8A-47EF-94D4-E66974757BFA}"/>
              </a:ext>
            </a:extLst>
          </p:cNvPr>
          <p:cNvGrpSpPr/>
          <p:nvPr/>
        </p:nvGrpSpPr>
        <p:grpSpPr>
          <a:xfrm>
            <a:off x="564206" y="2657726"/>
            <a:ext cx="10749062" cy="3227508"/>
            <a:chOff x="8582294" y="4088154"/>
            <a:chExt cx="11092289" cy="3227508"/>
          </a:xfrm>
        </p:grpSpPr>
        <p:sp>
          <p:nvSpPr>
            <p:cNvPr id="47"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48"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p>
            <a:p>
              <a:pPr>
                <a:lnSpc>
                  <a:spcPct val="120000"/>
                </a:lnSpc>
                <a:spcAft>
                  <a:spcPts val="600"/>
                </a:spcAft>
                <a:defRPr/>
              </a:pP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p>
            <a:p>
              <a:pPr>
                <a:lnSpc>
                  <a:spcPct val="120000"/>
                </a:lnSpc>
                <a:spcAft>
                  <a:spcPts val="600"/>
                </a:spcAft>
                <a:defRPr/>
              </a:pPr>
              <a:r>
                <a:rPr lang="zh-CN" altLang="en-US" sz="1600">
                  <a:solidFill>
                    <a:schemeClr val="tx1">
                      <a:lumMod val="75000"/>
                      <a:lumOff val="25000"/>
                    </a:schemeClr>
                  </a:solidFill>
                </a:rPr>
                <a:t>如果不用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p>
            <a:p>
              <a:pPr>
                <a:lnSpc>
                  <a:spcPct val="120000"/>
                </a:lnSpc>
                <a:spcAft>
                  <a:spcPts val="600"/>
                </a:spcAft>
                <a:defRPr/>
              </a:pPr>
              <a:endParaRPr lang="en-US" altLang="zh-CN" sz="1600">
                <a:solidFill>
                  <a:schemeClr val="tx1">
                    <a:lumMod val="75000"/>
                    <a:lumOff val="25000"/>
                  </a:schemeClr>
                </a:solidFill>
              </a:endParaRPr>
            </a:p>
            <a:p>
              <a:pPr>
                <a:lnSpc>
                  <a:spcPct val="120000"/>
                </a:lnSpc>
                <a:spcAft>
                  <a:spcPts val="600"/>
                </a:spcAft>
                <a:defRPr/>
              </a:pPr>
              <a:r>
                <a:rPr lang="zh-CN" altLang="en-US" sz="1600">
                  <a:solidFill>
                    <a:schemeClr val="tx1">
                      <a:lumMod val="75000"/>
                      <a:lumOff val="25000"/>
                    </a:schemeClr>
                  </a:solidFill>
                </a:rPr>
                <a:t>因为数组名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endParaRPr lang="zh-CN" altLang="en-US" sz="1600" dirty="0">
                <a:solidFill>
                  <a:schemeClr val="tx1">
                    <a:lumMod val="75000"/>
                    <a:lumOff val="25000"/>
                  </a:schemeClr>
                </a:solidFill>
              </a:endParaRPr>
            </a:p>
          </p:txBody>
        </p:sp>
        <p:sp>
          <p:nvSpPr>
            <p:cNvPr id="49"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a:extLst>
              <a:ext uri="{FF2B5EF4-FFF2-40B4-BE49-F238E27FC236}">
                <a16:creationId xmlns:a16="http://schemas.microsoft.com/office/drawing/2014/main" id="{5382CD89-35B6-4BD4-B332-B011068CC402}"/>
              </a:ext>
            </a:extLst>
          </p:cNvPr>
          <p:cNvSpPr/>
          <p:nvPr/>
        </p:nvSpPr>
        <p:spPr>
          <a:xfrm>
            <a:off x="8153877" y="340104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p>
          <a:p>
            <a:pPr>
              <a:lnSpc>
                <a:spcPct val="120000"/>
              </a:lnSpc>
              <a:spcAft>
                <a:spcPts val="600"/>
              </a:spcAft>
              <a:defRPr/>
            </a:pPr>
            <a:r>
              <a:rPr lang="en-US" altLang="zh-CN" sz="1600">
                <a:solidFill>
                  <a:schemeClr val="tx1">
                    <a:lumMod val="75000"/>
                    <a:lumOff val="25000"/>
                  </a:schemeClr>
                </a:solidFill>
              </a:rPr>
              <a:t>printf(″%d″,*a);</a:t>
            </a:r>
          </a:p>
        </p:txBody>
      </p:sp>
      <p:pic>
        <p:nvPicPr>
          <p:cNvPr id="52" name="图片 51">
            <a:extLst>
              <a:ext uri="{FF2B5EF4-FFF2-40B4-BE49-F238E27FC236}">
                <a16:creationId xmlns:a16="http://schemas.microsoft.com/office/drawing/2014/main" id="{F85C959A-118B-495F-B8CB-F9B90295EF73}"/>
              </a:ext>
            </a:extLst>
          </p:cNvPr>
          <p:cNvPicPr>
            <a:picLocks noChangeAspect="1"/>
          </p:cNvPicPr>
          <p:nvPr/>
        </p:nvPicPr>
        <p:blipFill>
          <a:blip r:embed="rId7"/>
          <a:stretch>
            <a:fillRect/>
          </a:stretch>
        </p:blipFill>
        <p:spPr>
          <a:xfrm>
            <a:off x="10432905" y="3506127"/>
            <a:ext cx="542925" cy="552450"/>
          </a:xfrm>
          <a:prstGeom prst="rect">
            <a:avLst/>
          </a:prstGeom>
        </p:spPr>
      </p:pic>
    </p:spTree>
    <p:extLst>
      <p:ext uri="{BB962C8B-B14F-4D97-AF65-F5344CB8AC3E}">
        <p14:creationId xmlns:p14="http://schemas.microsoft.com/office/powerpoint/2010/main" val="360212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8.7】</a:t>
            </a:r>
            <a:r>
              <a:rPr lang="zh-CN" altLang="en-US" sz="2000">
                <a:solidFill>
                  <a:schemeClr val="accent1"/>
                </a:solidFill>
              </a:rPr>
              <a:t>通过指针变量输出整型数组</a:t>
            </a:r>
            <a:r>
              <a:rPr lang="en-US" altLang="zh-CN" sz="2000">
                <a:solidFill>
                  <a:schemeClr val="accent1"/>
                </a:solidFill>
              </a:rPr>
              <a:t>a</a:t>
            </a:r>
            <a:r>
              <a:rPr lang="zh-CN" altLang="en-US" sz="2000">
                <a:solidFill>
                  <a:schemeClr val="accent1"/>
                </a:solidFill>
              </a:rPr>
              <a:t>的</a:t>
            </a:r>
            <a:r>
              <a:rPr lang="en-US" altLang="zh-CN" sz="2000">
                <a:solidFill>
                  <a:schemeClr val="accent1"/>
                </a:solidFill>
              </a:rPr>
              <a:t>10</a:t>
            </a:r>
            <a:r>
              <a:rPr lang="zh-CN" altLang="en-US" sz="2000">
                <a:solidFill>
                  <a:schemeClr val="accent1"/>
                </a:solidFill>
              </a:rPr>
              <a:t>个元素。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1" y="1595337"/>
            <a:ext cx="4453315"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*p,i,a[10];</a:t>
            </a:r>
          </a:p>
          <a:p>
            <a:pPr defTabSz="363538">
              <a:lnSpc>
                <a:spcPct val="120000"/>
              </a:lnSpc>
            </a:pPr>
            <a:r>
              <a:rPr lang="en-US" altLang="zh-CN" sz="1400"/>
              <a:t>	p=a;				</a:t>
            </a:r>
            <a:r>
              <a:rPr lang="en-US" altLang="zh-CN" sz="1400">
                <a:solidFill>
                  <a:srgbClr val="008000"/>
                </a:solidFill>
              </a:rPr>
              <a:t>//p</a:t>
            </a:r>
            <a:r>
              <a:rPr lang="zh-CN" altLang="en-US" sz="1400">
                <a:solidFill>
                  <a:srgbClr val="008000"/>
                </a:solidFill>
              </a:rPr>
              <a:t>指向</a:t>
            </a:r>
            <a:r>
              <a:rPr lang="en-US" altLang="zh-CN" sz="1400">
                <a:solidFill>
                  <a:srgbClr val="008000"/>
                </a:solidFill>
              </a:rPr>
              <a:t>a[0]		</a:t>
            </a:r>
            <a:r>
              <a:rPr lang="zh-CN" altLang="en-US" sz="1400">
                <a:solidFill>
                  <a:srgbClr val="008000"/>
                </a:solidFill>
              </a:rPr>
              <a:t>①</a:t>
            </a:r>
            <a:endParaRPr lang="en-US" altLang="zh-CN" sz="1400">
              <a:solidFill>
                <a:srgbClr val="008000"/>
              </a:solidFill>
            </a:endParaRP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a:t>
            </a:r>
            <a:r>
              <a:rPr lang="en-US" altLang="zh-CN" sz="1400" smtClean="0"/>
              <a:t>	scanf</a:t>
            </a:r>
            <a:r>
              <a:rPr lang="en-US" altLang="zh-CN" sz="1400"/>
              <a:t>("%d",p++);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个整数给</a:t>
            </a:r>
            <a:r>
              <a:rPr lang="en-US" altLang="zh-CN" sz="1400">
                <a:solidFill>
                  <a:srgbClr val="008000"/>
                </a:solidFill>
              </a:rPr>
              <a:t>a[0]~a[9]</a:t>
            </a:r>
          </a:p>
          <a:p>
            <a:pPr defTabSz="363538">
              <a:lnSpc>
                <a:spcPct val="120000"/>
              </a:lnSpc>
            </a:pPr>
            <a:r>
              <a:rPr lang="en-US" altLang="zh-CN" sz="1400"/>
              <a:t>	for(i=0;i&lt;10;i++,p++)</a:t>
            </a:r>
          </a:p>
          <a:p>
            <a:pPr defTabSz="363538">
              <a:lnSpc>
                <a:spcPct val="120000"/>
              </a:lnSpc>
            </a:pPr>
            <a:r>
              <a:rPr lang="en-US" altLang="zh-CN" sz="1400"/>
              <a:t>	</a:t>
            </a:r>
            <a:r>
              <a:rPr lang="en-US" altLang="zh-CN" sz="1400" smtClean="0"/>
              <a:t>	printf</a:t>
            </a:r>
            <a:r>
              <a:rPr lang="en-US" altLang="zh-CN" sz="1400"/>
              <a:t>("%d ",*p);	</a:t>
            </a:r>
            <a:r>
              <a:rPr lang="en-US" altLang="zh-CN" sz="1400">
                <a:solidFill>
                  <a:srgbClr val="008000"/>
                </a:solidFill>
              </a:rPr>
              <a:t>//</a:t>
            </a:r>
            <a:r>
              <a:rPr lang="zh-CN" altLang="en-US" sz="1400">
                <a:solidFill>
                  <a:srgbClr val="008000"/>
                </a:solidFill>
              </a:rPr>
              <a:t>想输出</a:t>
            </a:r>
            <a:r>
              <a:rPr lang="en-US" altLang="zh-CN" sz="1400">
                <a:solidFill>
                  <a:srgbClr val="008000"/>
                </a:solidFill>
              </a:rPr>
              <a:t>a[0]~a[9]	</a:t>
            </a:r>
            <a:r>
              <a:rPr lang="zh-CN" altLang="en-US" sz="1400">
                <a:solidFill>
                  <a:srgbClr val="008000"/>
                </a:solidFill>
              </a:rPr>
              <a:t>②</a:t>
            </a:r>
            <a:endParaRPr lang="en-US" altLang="zh-CN" sz="1400">
              <a:solidFill>
                <a:srgbClr val="008000"/>
              </a:solidFill>
            </a:endParaRP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12" name="圆角矩形 12">
            <a:extLst>
              <a:ext uri="{FF2B5EF4-FFF2-40B4-BE49-F238E27FC236}">
                <a16:creationId xmlns:a16="http://schemas.microsoft.com/office/drawing/2014/main" id="{5382CD89-35B6-4BD4-B332-B011068CC402}"/>
              </a:ext>
            </a:extLst>
          </p:cNvPr>
          <p:cNvSpPr/>
          <p:nvPr/>
        </p:nvSpPr>
        <p:spPr>
          <a:xfrm>
            <a:off x="5362483" y="1599915"/>
            <a:ext cx="401265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i,a[10],*p=a;	</a:t>
            </a:r>
            <a:r>
              <a:rPr lang="en-US" altLang="zh-CN" sz="1400">
                <a:solidFill>
                  <a:srgbClr val="008000"/>
                </a:solidFill>
              </a:rPr>
              <a:t>//p</a:t>
            </a:r>
            <a:r>
              <a:rPr lang="zh-CN" altLang="en-US" sz="1400">
                <a:solidFill>
                  <a:srgbClr val="008000"/>
                </a:solidFill>
              </a:rPr>
              <a:t>的初值是</a:t>
            </a:r>
            <a:r>
              <a:rPr lang="en-US" altLang="zh-CN" sz="1400">
                <a:solidFill>
                  <a:srgbClr val="008000"/>
                </a:solidFill>
              </a:rPr>
              <a:t>a</a:t>
            </a:r>
            <a:r>
              <a:rPr lang="zh-CN" altLang="en-US" sz="1400">
                <a:solidFill>
                  <a:srgbClr val="008000"/>
                </a:solidFill>
              </a:rPr>
              <a:t>，</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scanf("%d",p++);</a:t>
            </a:r>
          </a:p>
          <a:p>
            <a:pPr defTabSz="363538">
              <a:lnSpc>
                <a:spcPct val="120000"/>
              </a:lnSpc>
            </a:pPr>
            <a:r>
              <a:rPr lang="en-US" altLang="zh-CN" sz="1400"/>
              <a:t>	</a:t>
            </a:r>
            <a:r>
              <a:rPr lang="en-US" altLang="zh-CN" sz="1400">
                <a:solidFill>
                  <a:schemeClr val="accent6"/>
                </a:solidFill>
              </a:rPr>
              <a:t>p=a;	</a:t>
            </a:r>
            <a:r>
              <a:rPr lang="en-US" altLang="zh-CN" sz="1400"/>
              <a:t>			</a:t>
            </a:r>
            <a:r>
              <a:rPr lang="en-US" altLang="zh-CN" sz="1400">
                <a:solidFill>
                  <a:srgbClr val="008000"/>
                </a:solidFill>
              </a:rPr>
              <a:t>//</a:t>
            </a:r>
            <a:r>
              <a:rPr lang="zh-CN" altLang="en-US" sz="1400">
                <a:solidFill>
                  <a:srgbClr val="008000"/>
                </a:solidFill>
              </a:rPr>
              <a:t>重新使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a:lnSpc>
                <a:spcPct val="120000"/>
              </a:lnSpc>
            </a:pPr>
            <a:r>
              <a:rPr lang="en-US" altLang="zh-CN" sz="1400"/>
              <a:t>	for(i=0;i&lt;10;i++,p++)</a:t>
            </a:r>
          </a:p>
          <a:p>
            <a:pPr defTabSz="363538">
              <a:lnSpc>
                <a:spcPct val="120000"/>
              </a:lnSpc>
            </a:pPr>
            <a:r>
              <a:rPr lang="en-US" altLang="zh-CN" sz="1400"/>
              <a:t>	printf("%d ",*p);</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a:stretch>
            <a:fillRect/>
          </a:stretch>
        </p:blipFill>
        <p:spPr>
          <a:xfrm>
            <a:off x="749031" y="5120397"/>
            <a:ext cx="7419975" cy="800100"/>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1951780064"/>
              </p:ext>
            </p:extLst>
          </p:nvPr>
        </p:nvGraphicFramePr>
        <p:xfrm>
          <a:off x="9607317" y="1518468"/>
          <a:ext cx="2496216" cy="44805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4019418062"/>
                    </a:ext>
                  </a:extLst>
                </a:gridCol>
                <a:gridCol w="708108">
                  <a:extLst>
                    <a:ext uri="{9D8B030D-6E8A-4147-A177-3AD203B41FA5}">
                      <a16:colId xmlns:a16="http://schemas.microsoft.com/office/drawing/2014/main" val="2733368043"/>
                    </a:ext>
                  </a:extLst>
                </a:gridCol>
                <a:gridCol w="708108">
                  <a:extLst>
                    <a:ext uri="{9D8B030D-6E8A-4147-A177-3AD203B41FA5}">
                      <a16:colId xmlns:a16="http://schemas.microsoft.com/office/drawing/2014/main" val="2833889773"/>
                    </a:ext>
                  </a:extLst>
                </a:gridCol>
              </a:tblGrid>
              <a:tr h="148020">
                <a:tc>
                  <a:txBody>
                    <a:bodyPr/>
                    <a:lstStyle/>
                    <a:p>
                      <a:r>
                        <a:rPr lang="zh-CN" altLang="en-US" sz="1400" b="0"/>
                        <a:t>①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a</a:t>
                      </a:r>
                      <a:r>
                        <a:rPr lang="zh-CN" altLang="en-US" sz="1400" b="0"/>
                        <a:t>数组</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148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148020">
                <a:tc>
                  <a:txBody>
                    <a:bodyPr/>
                    <a:lstStyle/>
                    <a:p>
                      <a:r>
                        <a:rPr lang="zh-CN" altLang="en-US" sz="1400" b="0"/>
                        <a:t>②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3458619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818963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022906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539499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938284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567990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2384828"/>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553441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83505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6985007"/>
                  </a:ext>
                </a:extLst>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a:stretch>
            <a:fillRect/>
          </a:stretch>
        </p:blipFill>
        <p:spPr>
          <a:xfrm>
            <a:off x="5362483" y="5441412"/>
            <a:ext cx="4181475" cy="819150"/>
          </a:xfrm>
          <a:prstGeom prst="rect">
            <a:avLst/>
          </a:prstGeom>
        </p:spPr>
      </p:pic>
      <p:pic>
        <p:nvPicPr>
          <p:cNvPr id="20" name="图片 19">
            <a:extLst>
              <a:ext uri="{FF2B5EF4-FFF2-40B4-BE49-F238E27FC236}">
                <a16:creationId xmlns:a16="http://schemas.microsoft.com/office/drawing/2014/main" id="{F85C959A-118B-495F-B8CB-F9B90295EF73}"/>
              </a:ext>
            </a:extLst>
          </p:cNvPr>
          <p:cNvPicPr>
            <a:picLocks noChangeAspect="1"/>
          </p:cNvPicPr>
          <p:nvPr/>
        </p:nvPicPr>
        <p:blipFill>
          <a:blip r:embed="rId5"/>
          <a:stretch>
            <a:fillRect/>
          </a:stretch>
        </p:blipFill>
        <p:spPr>
          <a:xfrm>
            <a:off x="4239870" y="4380070"/>
            <a:ext cx="542925" cy="552450"/>
          </a:xfrm>
          <a:prstGeom prst="rect">
            <a:avLst/>
          </a:prstGeom>
        </p:spPr>
      </p:pic>
      <p:pic>
        <p:nvPicPr>
          <p:cNvPr id="21" name="图片 20">
            <a:extLst>
              <a:ext uri="{FF2B5EF4-FFF2-40B4-BE49-F238E27FC236}">
                <a16:creationId xmlns:a16="http://schemas.microsoft.com/office/drawing/2014/main" id="{EC7F420D-6316-480A-A6EA-5B56568F664C}"/>
              </a:ext>
            </a:extLst>
          </p:cNvPr>
          <p:cNvPicPr>
            <a:picLocks noChangeAspect="1"/>
          </p:cNvPicPr>
          <p:nvPr/>
        </p:nvPicPr>
        <p:blipFill>
          <a:blip r:embed="rId6"/>
          <a:stretch>
            <a:fillRect/>
          </a:stretch>
        </p:blipFill>
        <p:spPr>
          <a:xfrm>
            <a:off x="8662555" y="4380070"/>
            <a:ext cx="552450" cy="542925"/>
          </a:xfrm>
          <a:prstGeom prst="rect">
            <a:avLst/>
          </a:prstGeom>
        </p:spPr>
      </p:pic>
    </p:spTree>
    <p:extLst>
      <p:ext uri="{BB962C8B-B14F-4D97-AF65-F5344CB8AC3E}">
        <p14:creationId xmlns:p14="http://schemas.microsoft.com/office/powerpoint/2010/main" val="42059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1600">
                <a:solidFill>
                  <a:schemeClr val="tx1"/>
                </a:solidFill>
              </a:rPr>
              <a:t>从例</a:t>
            </a:r>
            <a:r>
              <a:rPr lang="en-US" altLang="zh-CN" sz="1600">
                <a:solidFill>
                  <a:schemeClr val="tx1"/>
                </a:solidFill>
              </a:rPr>
              <a:t>8.7</a:t>
            </a:r>
            <a:r>
              <a:rPr lang="zh-CN" altLang="en-US" sz="1600">
                <a:solidFill>
                  <a:schemeClr val="tx1"/>
                </a:solidFill>
              </a:rPr>
              <a:t>可以看到，虽然定义数组时指定它包含</a:t>
            </a:r>
            <a:r>
              <a:rPr lang="en-US" altLang="zh-CN" sz="1600">
                <a:solidFill>
                  <a:schemeClr val="tx1"/>
                </a:solidFill>
              </a:rPr>
              <a:t>10</a:t>
            </a:r>
            <a:r>
              <a:rPr lang="zh-CN" altLang="en-US" sz="1600">
                <a:solidFill>
                  <a:schemeClr val="tx1"/>
                </a:solidFill>
              </a:rPr>
              <a:t>个元素，并用指针变量</a:t>
            </a:r>
            <a:r>
              <a:rPr lang="en-US" altLang="zh-CN" sz="1600">
                <a:solidFill>
                  <a:schemeClr val="tx1"/>
                </a:solidFill>
              </a:rPr>
              <a:t>p</a:t>
            </a:r>
            <a:r>
              <a:rPr lang="zh-CN" altLang="en-US" sz="1600">
                <a:solidFill>
                  <a:schemeClr val="tx1"/>
                </a:solidFill>
              </a:rPr>
              <a:t>指向某一数组元素，但是实际上指针变量</a:t>
            </a:r>
            <a:r>
              <a:rPr lang="en-US" altLang="zh-CN" sz="1600">
                <a:solidFill>
                  <a:schemeClr val="tx1"/>
                </a:solidFill>
              </a:rPr>
              <a:t>p</a:t>
            </a:r>
            <a:r>
              <a:rPr lang="zh-CN" altLang="en-US" sz="1600">
                <a:solidFill>
                  <a:schemeClr val="tx1"/>
                </a:solidFill>
              </a:rPr>
              <a:t>可以指向数组以后的存储单元，结果不可预期，应避免出现这样的情况。</a:t>
            </a:r>
            <a:endParaRPr lang="en-US" altLang="zh-CN" sz="1600">
              <a:solidFill>
                <a:schemeClr val="tx1"/>
              </a:solidFill>
            </a:endParaRPr>
          </a:p>
          <a:p>
            <a:pPr marL="342900" indent="-342900" algn="just">
              <a:lnSpc>
                <a:spcPct val="120000"/>
              </a:lnSpc>
              <a:spcBef>
                <a:spcPts val="600"/>
              </a:spcBef>
              <a:spcAft>
                <a:spcPts val="600"/>
              </a:spcAft>
              <a:buAutoNum type="arabicParenBoth"/>
              <a:defRPr/>
            </a:pPr>
            <a:r>
              <a:rPr lang="zh-CN" altLang="en-US" sz="1600">
                <a:solidFill>
                  <a:schemeClr val="tx1"/>
                </a:solidFill>
              </a:rPr>
              <a:t>指向数组元素的指针变量也可以带下标，如</a:t>
            </a:r>
            <a:r>
              <a:rPr lang="en-US" altLang="zh-CN" sz="1600">
                <a:solidFill>
                  <a:schemeClr val="tx1"/>
                </a:solidFill>
              </a:rPr>
              <a:t>p[i]</a:t>
            </a:r>
            <a:r>
              <a:rPr lang="zh-CN" altLang="en-US" sz="1600">
                <a:solidFill>
                  <a:schemeClr val="tx1"/>
                </a:solidFill>
              </a:rPr>
              <a:t>。</a:t>
            </a:r>
            <a:r>
              <a:rPr lang="en-US" altLang="zh-CN" sz="1600">
                <a:solidFill>
                  <a:schemeClr val="tx1"/>
                </a:solidFill>
              </a:rPr>
              <a:t>p[i]</a:t>
            </a:r>
            <a:r>
              <a:rPr lang="zh-CN" altLang="en-US" sz="1600">
                <a:solidFill>
                  <a:schemeClr val="tx1"/>
                </a:solidFill>
              </a:rPr>
              <a:t>被处理成*</a:t>
            </a:r>
            <a:r>
              <a:rPr lang="en-US" altLang="zh-CN" sz="1600">
                <a:solidFill>
                  <a:schemeClr val="tx1"/>
                </a:solidFill>
              </a:rPr>
              <a:t>(p+i)</a:t>
            </a:r>
            <a:r>
              <a:rPr lang="zh-CN" altLang="en-US" sz="1600">
                <a:solidFill>
                  <a:schemeClr val="tx1"/>
                </a:solidFill>
              </a:rPr>
              <a:t>，如果</a:t>
            </a:r>
            <a:r>
              <a:rPr lang="en-US" altLang="zh-CN" sz="1600">
                <a:solidFill>
                  <a:schemeClr val="tx1"/>
                </a:solidFill>
              </a:rPr>
              <a:t>p</a:t>
            </a:r>
            <a:r>
              <a:rPr lang="zh-CN" altLang="en-US" sz="1600">
                <a:solidFill>
                  <a:schemeClr val="tx1"/>
                </a:solidFill>
              </a:rPr>
              <a:t>是指向一个整型数组元素</a:t>
            </a:r>
            <a:r>
              <a:rPr lang="en-US" altLang="zh-CN" sz="1600">
                <a:solidFill>
                  <a:schemeClr val="tx1"/>
                </a:solidFill>
              </a:rPr>
              <a:t>a[0]</a:t>
            </a:r>
            <a:r>
              <a:rPr lang="zh-CN" altLang="en-US" sz="1600">
                <a:solidFill>
                  <a:schemeClr val="tx1"/>
                </a:solidFill>
              </a:rPr>
              <a:t>，则</a:t>
            </a:r>
            <a:r>
              <a:rPr lang="en-US" altLang="zh-CN" sz="1600">
                <a:solidFill>
                  <a:schemeClr val="tx1"/>
                </a:solidFill>
              </a:rPr>
              <a:t>p[i]</a:t>
            </a:r>
            <a:r>
              <a:rPr lang="zh-CN" altLang="en-US" sz="1600">
                <a:solidFill>
                  <a:schemeClr val="tx1"/>
                </a:solidFill>
              </a:rPr>
              <a:t>代表</a:t>
            </a:r>
            <a:r>
              <a:rPr lang="en-US" altLang="zh-CN" sz="1600">
                <a:solidFill>
                  <a:schemeClr val="tx1"/>
                </a:solidFill>
              </a:rPr>
              <a:t>a[i]</a:t>
            </a:r>
            <a:r>
              <a:rPr lang="zh-CN" altLang="en-US" sz="1600">
                <a:solidFill>
                  <a:schemeClr val="tx1"/>
                </a:solidFill>
              </a:rPr>
              <a:t>。但是必须弄清楚</a:t>
            </a:r>
            <a:r>
              <a:rPr lang="en-US" altLang="zh-CN" sz="1600">
                <a:solidFill>
                  <a:schemeClr val="tx1"/>
                </a:solidFill>
              </a:rPr>
              <a:t>p</a:t>
            </a:r>
            <a:r>
              <a:rPr lang="zh-CN" altLang="en-US" sz="1600">
                <a:solidFill>
                  <a:schemeClr val="tx1"/>
                </a:solidFill>
              </a:rPr>
              <a:t>的当前值是什么？如果当前</a:t>
            </a:r>
            <a:r>
              <a:rPr lang="en-US" altLang="zh-CN" sz="1600">
                <a:solidFill>
                  <a:schemeClr val="tx1"/>
                </a:solidFill>
              </a:rPr>
              <a:t>p</a:t>
            </a:r>
            <a:r>
              <a:rPr lang="zh-CN" altLang="en-US" sz="1600">
                <a:solidFill>
                  <a:schemeClr val="tx1"/>
                </a:solidFill>
              </a:rPr>
              <a:t>指向</a:t>
            </a:r>
            <a:r>
              <a:rPr lang="en-US" altLang="zh-CN" sz="1600">
                <a:solidFill>
                  <a:schemeClr val="tx1"/>
                </a:solidFill>
              </a:rPr>
              <a:t>a[3]</a:t>
            </a:r>
            <a:r>
              <a:rPr lang="zh-CN" altLang="en-US" sz="1600">
                <a:solidFill>
                  <a:schemeClr val="tx1"/>
                </a:solidFill>
              </a:rPr>
              <a:t>，则</a:t>
            </a:r>
            <a:r>
              <a:rPr lang="en-US" altLang="zh-CN" sz="1600">
                <a:solidFill>
                  <a:schemeClr val="tx1"/>
                </a:solidFill>
              </a:rPr>
              <a:t>p[2]</a:t>
            </a:r>
            <a:r>
              <a:rPr lang="zh-CN" altLang="en-US" sz="1600">
                <a:solidFill>
                  <a:schemeClr val="tx1"/>
                </a:solidFill>
              </a:rPr>
              <a:t>并不代表</a:t>
            </a:r>
            <a:r>
              <a:rPr lang="en-US" altLang="zh-CN" sz="1600">
                <a:solidFill>
                  <a:schemeClr val="tx1"/>
                </a:solidFill>
              </a:rPr>
              <a:t>a[2]</a:t>
            </a:r>
            <a:r>
              <a:rPr lang="zh-CN" altLang="en-US" sz="1600">
                <a:solidFill>
                  <a:schemeClr val="tx1"/>
                </a:solidFill>
              </a:rPr>
              <a:t>，而是</a:t>
            </a:r>
            <a:r>
              <a:rPr lang="en-US" altLang="zh-CN" sz="1600">
                <a:solidFill>
                  <a:schemeClr val="tx1"/>
                </a:solidFill>
              </a:rPr>
              <a:t>a[3+2]</a:t>
            </a:r>
            <a:r>
              <a:rPr lang="zh-CN" altLang="en-US" sz="1600">
                <a:solidFill>
                  <a:schemeClr val="tx1"/>
                </a:solidFill>
              </a:rPr>
              <a:t>，即</a:t>
            </a:r>
            <a:r>
              <a:rPr lang="en-US" altLang="zh-CN" sz="1600">
                <a:solidFill>
                  <a:schemeClr val="tx1"/>
                </a:solidFill>
              </a:rPr>
              <a:t>a[5]</a:t>
            </a:r>
            <a:r>
              <a:rPr lang="zh-CN" altLang="en-US" sz="1600">
                <a:solidFill>
                  <a:schemeClr val="tx1"/>
                </a:solidFill>
              </a:rPr>
              <a:t>。</a:t>
            </a:r>
            <a:endParaRPr lang="en-US" altLang="zh-CN" sz="1600">
              <a:solidFill>
                <a:schemeClr val="tx1"/>
              </a:solidFill>
            </a:endParaRPr>
          </a:p>
          <a:p>
            <a:pPr marL="342900" indent="-342900" algn="just">
              <a:lnSpc>
                <a:spcPct val="120000"/>
              </a:lnSpc>
              <a:spcBef>
                <a:spcPts val="600"/>
              </a:spcBef>
              <a:spcAft>
                <a:spcPts val="600"/>
              </a:spcAft>
              <a:buAutoNum type="arabicParenBoth"/>
              <a:defRPr/>
            </a:pPr>
            <a:r>
              <a:rPr lang="zh-CN" altLang="en-US" sz="1600">
                <a:solidFill>
                  <a:schemeClr val="tx1"/>
                </a:solidFill>
              </a:rPr>
              <a:t>利用指针引用数组元素，比较方便灵活，有不少技巧。请分析下面几种情况：</a:t>
            </a:r>
            <a:endParaRPr lang="en-US" altLang="zh-CN" sz="1600">
              <a:solidFill>
                <a:schemeClr val="tx1"/>
              </a:solidFill>
            </a:endParaRPr>
          </a:p>
          <a:p>
            <a:pPr lvl="1" algn="just">
              <a:lnSpc>
                <a:spcPct val="120000"/>
              </a:lnSpc>
              <a:spcBef>
                <a:spcPts val="600"/>
              </a:spcBef>
              <a:spcAft>
                <a:spcPts val="600"/>
              </a:spcAft>
              <a:defRPr/>
            </a:pPr>
            <a:r>
              <a:rPr lang="zh-CN" altLang="en-US" sz="1600">
                <a:solidFill>
                  <a:schemeClr val="tx1"/>
                </a:solidFill>
              </a:rPr>
              <a:t>设</a:t>
            </a:r>
            <a:r>
              <a:rPr lang="en-US" altLang="zh-CN" sz="1600">
                <a:solidFill>
                  <a:schemeClr val="tx1"/>
                </a:solidFill>
              </a:rPr>
              <a:t>p</a:t>
            </a:r>
            <a:r>
              <a:rPr lang="zh-CN" altLang="en-US" sz="1600">
                <a:solidFill>
                  <a:schemeClr val="tx1"/>
                </a:solidFill>
              </a:rPr>
              <a:t>开始时指向数组</a:t>
            </a:r>
            <a:r>
              <a:rPr lang="en-US" altLang="zh-CN" sz="1600">
                <a:solidFill>
                  <a:schemeClr val="tx1"/>
                </a:solidFill>
              </a:rPr>
              <a:t>a</a:t>
            </a:r>
            <a:r>
              <a:rPr lang="zh-CN" altLang="en-US" sz="1600">
                <a:solidFill>
                  <a:schemeClr val="tx1"/>
                </a:solidFill>
              </a:rPr>
              <a:t>的首元素（即</a:t>
            </a:r>
            <a:r>
              <a:rPr lang="en-US" altLang="zh-CN" sz="1600">
                <a:solidFill>
                  <a:schemeClr val="tx1"/>
                </a:solidFill>
              </a:rPr>
              <a:t>p=a</a:t>
            </a:r>
            <a:r>
              <a:rPr lang="zh-CN" altLang="en-US" sz="1600">
                <a:solidFill>
                  <a:schemeClr val="tx1"/>
                </a:solidFill>
              </a:rPr>
              <a:t>）：</a:t>
            </a:r>
            <a:r>
              <a:rPr lang="en-US" altLang="zh-CN" sz="1600">
                <a:solidFill>
                  <a:schemeClr val="tx1"/>
                </a:solidFill>
              </a:rPr>
              <a:t> </a:t>
            </a:r>
          </a:p>
          <a:p>
            <a:pPr marL="800100" lvl="1" indent="-342900" algn="just">
              <a:lnSpc>
                <a:spcPct val="120000"/>
              </a:lnSpc>
              <a:spcBef>
                <a:spcPts val="600"/>
              </a:spcBef>
              <a:spcAft>
                <a:spcPts val="600"/>
              </a:spcAft>
              <a:buFont typeface="+mj-ea"/>
              <a:buAutoNum type="circleNumDbPlain"/>
              <a:defRPr/>
            </a:pPr>
            <a:r>
              <a:rPr lang="en-US" altLang="zh-CN" sz="1600">
                <a:solidFill>
                  <a:schemeClr val="tx1"/>
                </a:solidFill>
              </a:rPr>
              <a:t>                                                                       </a:t>
            </a:r>
            <a:r>
              <a:rPr lang="zh-CN" altLang="en-US" sz="1600">
                <a:solidFill>
                  <a:schemeClr val="tx1"/>
                </a:solidFill>
              </a:rPr>
              <a:t>②</a:t>
            </a:r>
            <a:endParaRPr lang="en-US" altLang="zh-CN" sz="1600">
              <a:solidFill>
                <a:schemeClr val="tx1"/>
              </a:solidFill>
            </a:endParaRPr>
          </a:p>
          <a:p>
            <a:pPr algn="just">
              <a:lnSpc>
                <a:spcPct val="120000"/>
              </a:lnSpc>
              <a:spcBef>
                <a:spcPts val="600"/>
              </a:spcBef>
              <a:spcAft>
                <a:spcPts val="600"/>
              </a:spcAft>
              <a:defRPr/>
            </a:pPr>
            <a:endParaRPr lang="zh-CN" altLang="en-US" sz="1600">
              <a:solidFill>
                <a:schemeClr val="tx1"/>
              </a:solidFill>
            </a:endParaRPr>
          </a:p>
          <a:p>
            <a:pPr marL="749300" indent="-301625" algn="just">
              <a:lnSpc>
                <a:spcPct val="120000"/>
              </a:lnSpc>
              <a:spcBef>
                <a:spcPts val="600"/>
              </a:spcBef>
              <a:spcAft>
                <a:spcPts val="600"/>
              </a:spcAft>
              <a:defRPr/>
            </a:pPr>
            <a:r>
              <a:rPr lang="zh-CN" altLang="en-US" sz="1600">
                <a:solidFill>
                  <a:schemeClr val="tx1"/>
                </a:solidFill>
              </a:rPr>
              <a:t>③ </a:t>
            </a:r>
            <a:r>
              <a:rPr lang="en-US" altLang="zh-CN" sz="1600">
                <a:solidFill>
                  <a:schemeClr val="tx1"/>
                </a:solidFill>
              </a:rPr>
              <a:t>                                                                        </a:t>
            </a:r>
            <a:r>
              <a:rPr lang="zh-CN" altLang="en-US" sz="1600">
                <a:solidFill>
                  <a:schemeClr val="tx1"/>
                </a:solidFill>
              </a:rPr>
              <a:t>④  </a:t>
            </a:r>
            <a:endParaRPr lang="en-US" altLang="zh-CN" sz="1600">
              <a:solidFill>
                <a:schemeClr val="tx1"/>
              </a:solidFill>
            </a:endParaRPr>
          </a:p>
          <a:p>
            <a:pPr marL="749300" indent="-301625" algn="just">
              <a:lnSpc>
                <a:spcPct val="120000"/>
              </a:lnSpc>
              <a:spcBef>
                <a:spcPts val="600"/>
              </a:spcBef>
              <a:spcAft>
                <a:spcPts val="600"/>
              </a:spcAft>
              <a:defRPr/>
            </a:pPr>
            <a:endParaRPr lang="en-US" altLang="zh-CN" sz="1600">
              <a:solidFill>
                <a:schemeClr val="tx1"/>
              </a:solidFill>
            </a:endParaRPr>
          </a:p>
          <a:p>
            <a:pPr marL="749300" indent="-301625" algn="just">
              <a:lnSpc>
                <a:spcPct val="120000"/>
              </a:lnSpc>
              <a:spcBef>
                <a:spcPts val="600"/>
              </a:spcBef>
              <a:spcAft>
                <a:spcPts val="600"/>
              </a:spcAft>
              <a:defRPr/>
            </a:pPr>
            <a:r>
              <a:rPr lang="zh-CN" altLang="en-US" sz="1600">
                <a:solidFill>
                  <a:schemeClr val="tx1"/>
                </a:solidFill>
              </a:rPr>
              <a:t>⑤  如果</a:t>
            </a:r>
            <a:r>
              <a:rPr lang="en-US" altLang="zh-CN" sz="1600">
                <a:solidFill>
                  <a:schemeClr val="tx1"/>
                </a:solidFill>
              </a:rPr>
              <a:t>p</a:t>
            </a:r>
            <a:r>
              <a:rPr lang="zh-CN" altLang="en-US" sz="1600">
                <a:solidFill>
                  <a:schemeClr val="tx1"/>
                </a:solidFill>
              </a:rPr>
              <a:t>当前指向</a:t>
            </a:r>
            <a:r>
              <a:rPr lang="en-US" altLang="zh-CN" sz="1600">
                <a:solidFill>
                  <a:schemeClr val="tx1"/>
                </a:solidFill>
              </a:rPr>
              <a:t>a</a:t>
            </a:r>
            <a:r>
              <a:rPr lang="zh-CN" altLang="en-US" sz="1600">
                <a:solidFill>
                  <a:schemeClr val="tx1"/>
                </a:solidFill>
              </a:rPr>
              <a:t>数组中第</a:t>
            </a:r>
            <a:r>
              <a:rPr lang="en-US" altLang="zh-CN" sz="1600">
                <a:solidFill>
                  <a:schemeClr val="tx1"/>
                </a:solidFill>
              </a:rPr>
              <a:t>i</a:t>
            </a:r>
            <a:r>
              <a:rPr lang="zh-CN" altLang="en-US" sz="1600">
                <a:solidFill>
                  <a:schemeClr val="tx1"/>
                </a:solidFill>
              </a:rPr>
              <a:t>个元素</a:t>
            </a:r>
            <a:r>
              <a:rPr lang="en-US" altLang="zh-CN" sz="1600">
                <a:solidFill>
                  <a:schemeClr val="tx1"/>
                </a:solidFill>
              </a:rPr>
              <a:t>a[i]</a:t>
            </a:r>
            <a:r>
              <a:rPr lang="zh-CN" altLang="en-US" sz="1600">
                <a:solidFill>
                  <a:schemeClr val="tx1"/>
                </a:solidFill>
              </a:rPr>
              <a:t>，则</a:t>
            </a:r>
            <a:r>
              <a:rPr lang="en-US" altLang="zh-CN" sz="1600">
                <a:solidFill>
                  <a:schemeClr val="tx1"/>
                </a:solidFill>
              </a:rPr>
              <a:t>: </a:t>
            </a:r>
          </a:p>
        </p:txBody>
      </p:sp>
      <p:sp>
        <p:nvSpPr>
          <p:cNvPr id="17" name="圆角矩形 16">
            <a:extLst>
              <a:ext uri="{FF2B5EF4-FFF2-40B4-BE49-F238E27FC236}">
                <a16:creationId xmlns:a16="http://schemas.microsoft.com/office/drawing/2014/main" id="{5382CD89-35B6-4BD4-B332-B011068CC402}"/>
              </a:ext>
            </a:extLst>
          </p:cNvPr>
          <p:cNvSpPr/>
          <p:nvPr/>
        </p:nvSpPr>
        <p:spPr>
          <a:xfrm>
            <a:off x="1500158" y="3470734"/>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使</a:t>
            </a:r>
            <a:r>
              <a:rPr lang="en-US" altLang="zh-CN" sz="1600">
                <a:solidFill>
                  <a:srgbClr val="008000"/>
                </a:solidFill>
              </a:rPr>
              <a:t>p</a:t>
            </a:r>
            <a:r>
              <a:rPr lang="zh-CN" altLang="en-US" sz="1600">
                <a:solidFill>
                  <a:srgbClr val="008000"/>
                </a:solidFill>
              </a:rPr>
              <a:t>指向下一元素</a:t>
            </a:r>
            <a:r>
              <a:rPr lang="en-US" altLang="zh-CN" sz="1600">
                <a:solidFill>
                  <a:srgbClr val="008000"/>
                </a:solidFill>
              </a:rPr>
              <a:t>a[1]</a:t>
            </a:r>
          </a:p>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得到下一个元素</a:t>
            </a:r>
            <a:r>
              <a:rPr lang="en-US" altLang="zh-CN" sz="1600">
                <a:solidFill>
                  <a:srgbClr val="008000"/>
                </a:solidFill>
              </a:rPr>
              <a:t>a[1]</a:t>
            </a:r>
            <a:r>
              <a:rPr lang="zh-CN" altLang="en-US" sz="1600">
                <a:solidFill>
                  <a:srgbClr val="008000"/>
                </a:solidFill>
              </a:rPr>
              <a:t>的值</a:t>
            </a:r>
            <a:endParaRPr lang="en-US" altLang="zh-CN" sz="1600">
              <a:solidFill>
                <a:srgbClr val="008000"/>
              </a:solidFill>
            </a:endParaRPr>
          </a:p>
        </p:txBody>
      </p:sp>
      <p:sp>
        <p:nvSpPr>
          <p:cNvPr id="19" name="圆角矩形 18">
            <a:extLst>
              <a:ext uri="{FF2B5EF4-FFF2-40B4-BE49-F238E27FC236}">
                <a16:creationId xmlns:a16="http://schemas.microsoft.com/office/drawing/2014/main" id="{5382CD89-35B6-4BD4-B332-B011068CC402}"/>
              </a:ext>
            </a:extLst>
          </p:cNvPr>
          <p:cNvSpPr/>
          <p:nvPr/>
        </p:nvSpPr>
        <p:spPr>
          <a:xfrm>
            <a:off x="5749047" y="3468694"/>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a:solidFill>
                  <a:srgbClr val="008000"/>
                </a:solidFill>
              </a:rPr>
              <a:t>1*/</a:t>
            </a:r>
          </a:p>
        </p:txBody>
      </p:sp>
      <p:sp>
        <p:nvSpPr>
          <p:cNvPr id="22" name="圆角矩形 21">
            <a:extLst>
              <a:ext uri="{FF2B5EF4-FFF2-40B4-BE49-F238E27FC236}">
                <a16:creationId xmlns:a16="http://schemas.microsoft.com/office/drawing/2014/main" id="{5382CD89-35B6-4BD4-B332-B011068CC402}"/>
              </a:ext>
            </a:extLst>
          </p:cNvPr>
          <p:cNvSpPr/>
          <p:nvPr/>
        </p:nvSpPr>
        <p:spPr>
          <a:xfrm>
            <a:off x="1500158" y="4362436"/>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p>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p>
        </p:txBody>
      </p:sp>
      <p:sp>
        <p:nvSpPr>
          <p:cNvPr id="23" name="圆角矩形 22">
            <a:extLst>
              <a:ext uri="{FF2B5EF4-FFF2-40B4-BE49-F238E27FC236}">
                <a16:creationId xmlns:a16="http://schemas.microsoft.com/office/drawing/2014/main" id="{5382CD89-35B6-4BD4-B332-B011068CC402}"/>
              </a:ext>
            </a:extLst>
          </p:cNvPr>
          <p:cNvSpPr/>
          <p:nvPr/>
        </p:nvSpPr>
        <p:spPr>
          <a:xfrm>
            <a:off x="5749046" y="4362436"/>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表示</a:t>
            </a:r>
            <a:r>
              <a:rPr lang="en-US" altLang="zh-CN" sz="1600">
                <a:solidFill>
                  <a:srgbClr val="008000"/>
                </a:solidFill>
              </a:rPr>
              <a:t>p</a:t>
            </a:r>
            <a:r>
              <a:rPr lang="zh-CN" altLang="en-US" sz="1600">
                <a:solidFill>
                  <a:srgbClr val="008000"/>
                </a:solidFill>
              </a:rPr>
              <a:t>所指向的元素值加</a:t>
            </a:r>
            <a:r>
              <a:rPr lang="en-US" altLang="zh-CN" sz="1600">
                <a:solidFill>
                  <a:srgbClr val="008000"/>
                </a:solidFill>
              </a:rPr>
              <a:t>1</a:t>
            </a:r>
            <a:r>
              <a:rPr lang="zh-CN" altLang="en-US" sz="1600">
                <a:solidFill>
                  <a:srgbClr val="008000"/>
                </a:solidFill>
              </a:rPr>
              <a:t>，如果</a:t>
            </a:r>
            <a:r>
              <a:rPr lang="en-US" altLang="zh-CN" sz="1600">
                <a:solidFill>
                  <a:srgbClr val="008000"/>
                </a:solidFill>
              </a:rPr>
              <a:t>p=a, </a:t>
            </a:r>
            <a:r>
              <a:rPr lang="zh-CN" altLang="en-US" sz="1600">
                <a:solidFill>
                  <a:srgbClr val="008000"/>
                </a:solidFill>
              </a:rPr>
              <a:t>则相当于</a:t>
            </a:r>
            <a:r>
              <a:rPr lang="en-US" altLang="zh-CN" sz="1600">
                <a:solidFill>
                  <a:srgbClr val="008000"/>
                </a:solidFill>
              </a:rPr>
              <a:t>++a[0]</a:t>
            </a:r>
            <a:r>
              <a:rPr lang="zh-CN" altLang="en-US" sz="1600">
                <a:solidFill>
                  <a:srgbClr val="008000"/>
                </a:solidFill>
              </a:rPr>
              <a:t>，若</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3</a:t>
            </a:r>
            <a:r>
              <a:rPr lang="zh-CN" altLang="en-US" sz="1600">
                <a:solidFill>
                  <a:srgbClr val="008000"/>
                </a:solidFill>
              </a:rPr>
              <a:t>，则</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4</a:t>
            </a:r>
            <a:r>
              <a:rPr lang="zh-CN" altLang="en-US" sz="1600">
                <a:solidFill>
                  <a:srgbClr val="008000"/>
                </a:solidFill>
              </a:rPr>
              <a:t>。注意</a:t>
            </a:r>
            <a:r>
              <a:rPr lang="en-US" altLang="zh-CN" sz="1600">
                <a:solidFill>
                  <a:srgbClr val="008000"/>
                </a:solidFill>
              </a:rPr>
              <a:t>: </a:t>
            </a:r>
            <a:r>
              <a:rPr lang="zh-CN" altLang="en-US" sz="1600">
                <a:solidFill>
                  <a:srgbClr val="008000"/>
                </a:solidFill>
              </a:rPr>
              <a:t>是元素</a:t>
            </a:r>
            <a:r>
              <a:rPr lang="en-US" altLang="zh-CN" sz="1600">
                <a:solidFill>
                  <a:srgbClr val="008000"/>
                </a:solidFill>
              </a:rPr>
              <a:t>a[0]</a:t>
            </a:r>
            <a:r>
              <a:rPr lang="zh-CN" altLang="en-US" sz="1600">
                <a:solidFill>
                  <a:srgbClr val="008000"/>
                </a:solidFill>
              </a:rPr>
              <a:t>的值加</a:t>
            </a:r>
            <a:r>
              <a:rPr lang="en-US" altLang="zh-CN" sz="1600">
                <a:solidFill>
                  <a:srgbClr val="008000"/>
                </a:solidFill>
              </a:rPr>
              <a:t>1</a:t>
            </a:r>
            <a:r>
              <a:rPr lang="zh-CN" altLang="en-US" sz="1600">
                <a:solidFill>
                  <a:srgbClr val="008000"/>
                </a:solidFill>
              </a:rPr>
              <a:t>，而不是指针</a:t>
            </a:r>
            <a:r>
              <a:rPr lang="en-US" altLang="zh-CN" sz="1600">
                <a:solidFill>
                  <a:srgbClr val="008000"/>
                </a:solidFill>
              </a:rPr>
              <a:t>p</a:t>
            </a:r>
            <a:r>
              <a:rPr lang="zh-CN" altLang="en-US" sz="1600">
                <a:solidFill>
                  <a:srgbClr val="008000"/>
                </a:solidFill>
              </a:rPr>
              <a:t>的值加</a:t>
            </a:r>
            <a:r>
              <a:rPr lang="en-US" altLang="zh-CN" sz="1600">
                <a:solidFill>
                  <a:srgbClr val="008000"/>
                </a:solidFill>
              </a:rPr>
              <a:t>1*/</a:t>
            </a:r>
          </a:p>
        </p:txBody>
      </p:sp>
      <p:sp>
        <p:nvSpPr>
          <p:cNvPr id="24" name="圆角矩形 23">
            <a:extLst>
              <a:ext uri="{FF2B5EF4-FFF2-40B4-BE49-F238E27FC236}">
                <a16:creationId xmlns:a16="http://schemas.microsoft.com/office/drawing/2014/main" id="{5382CD89-35B6-4BD4-B332-B011068CC402}"/>
              </a:ext>
            </a:extLst>
          </p:cNvPr>
          <p:cNvSpPr/>
          <p:nvPr/>
        </p:nvSpPr>
        <p:spPr>
          <a:xfrm>
            <a:off x="5116747" y="525617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进行“*”运算，再使</a:t>
            </a:r>
            <a:r>
              <a:rPr lang="en-US" altLang="zh-CN" sz="1600">
                <a:solidFill>
                  <a:srgbClr val="008000"/>
                </a:solidFill>
              </a:rPr>
              <a:t>p</a:t>
            </a:r>
            <a:r>
              <a:rPr lang="zh-CN" altLang="en-US" sz="1600">
                <a:solidFill>
                  <a:srgbClr val="008000"/>
                </a:solidFill>
              </a:rPr>
              <a:t>自减</a:t>
            </a:r>
          </a:p>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自加，再进行“*”运算</a:t>
            </a:r>
          </a:p>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自减，再进行“*”运算</a:t>
            </a:r>
          </a:p>
        </p:txBody>
      </p:sp>
    </p:spTree>
    <p:extLst>
      <p:ext uri="{BB962C8B-B14F-4D97-AF65-F5344CB8AC3E}">
        <p14:creationId xmlns:p14="http://schemas.microsoft.com/office/powerpoint/2010/main" val="8935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id="{56C21AEA-AB35-4858-A196-66A4F7C3AE32}"/>
              </a:ext>
            </a:extLst>
          </p:cNvPr>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b="1">
                <a:solidFill>
                  <a:schemeClr val="tx1"/>
                </a:solidFill>
              </a:rPr>
              <a:t>地址</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地址形象化地称为“指针”</a:t>
            </a:r>
            <a:r>
              <a:rPr lang="zh-CN" altLang="en-US">
                <a:solidFill>
                  <a:schemeClr val="tx1"/>
                </a:solidFill>
              </a:rPr>
              <a:t>。</a:t>
            </a:r>
            <a:endParaRPr lang="en-US" altLang="zh-CN">
              <a:solidFill>
                <a:schemeClr val="tx1"/>
              </a:solidFill>
            </a:endParaRPr>
          </a:p>
          <a:p>
            <a:pPr algn="just">
              <a:lnSpc>
                <a:spcPct val="150000"/>
              </a:lnSpc>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endParaRPr lang="en-US" altLang="zh-CN">
              <a:solidFill>
                <a:schemeClr val="tx1"/>
              </a:solidFill>
            </a:endParaRPr>
          </a:p>
          <a:p>
            <a:pPr algn="just">
              <a:lnSpc>
                <a:spcPct val="150000"/>
              </a:lnSpc>
              <a:defRPr/>
            </a:pPr>
            <a:r>
              <a:rPr lang="zh-CN" altLang="en-US">
                <a:solidFill>
                  <a:schemeClr val="tx1"/>
                </a:solidFill>
              </a:rPr>
              <a:t>存储单元的地址和存储单元的内容是两个不同的概念。</a:t>
            </a:r>
            <a:endParaRPr lang="en-US" altLang="zh-CN">
              <a:solidFill>
                <a:schemeClr val="tx1"/>
              </a:solidFill>
            </a:endParaRPr>
          </a:p>
          <a:p>
            <a:pPr algn="just">
              <a:lnSpc>
                <a:spcPct val="150000"/>
              </a:lnSpc>
              <a:defRPr/>
            </a:pPr>
            <a:r>
              <a:rPr lang="zh-CN" altLang="en-US">
                <a:solidFill>
                  <a:schemeClr val="tx1"/>
                </a:solidFill>
              </a:rPr>
              <a:t>在程序中一般是通过变量名来引用变量的值。</a:t>
            </a:r>
            <a:endParaRPr lang="en-US" altLang="zh-CN">
              <a:solidFill>
                <a:schemeClr val="tx1"/>
              </a:solidFill>
            </a:endParaRPr>
          </a:p>
          <a:p>
            <a:pPr algn="just">
              <a:lnSpc>
                <a:spcPct val="150000"/>
              </a:lnSpc>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”方式。还可以采用另一种称为</a:t>
            </a:r>
            <a:endParaRPr lang="en-US" altLang="zh-CN">
              <a:solidFill>
                <a:schemeClr val="tx1"/>
              </a:solidFill>
            </a:endParaRPr>
          </a:p>
          <a:p>
            <a:pPr algn="just">
              <a:lnSpc>
                <a:spcPct val="150000"/>
              </a:lnSpc>
              <a:defRPr/>
            </a:pPr>
            <a:r>
              <a:rPr lang="zh-CN" altLang="en-US">
                <a:solidFill>
                  <a:schemeClr val="tx1"/>
                </a:solidFill>
              </a:rPr>
              <a:t>“</a:t>
            </a:r>
            <a:r>
              <a:rPr lang="zh-CN" altLang="en-US" b="1">
                <a:solidFill>
                  <a:schemeClr val="tx1"/>
                </a:solidFill>
              </a:rPr>
              <a:t>间接访问</a:t>
            </a:r>
            <a:r>
              <a:rPr lang="zh-CN" altLang="en-US">
                <a:solidFill>
                  <a:schemeClr val="tx1"/>
                </a:solidFill>
              </a:rPr>
              <a:t>”的方式，即将变量的地址存放在另一变量（</a:t>
            </a:r>
            <a:r>
              <a:rPr lang="zh-CN" altLang="en-US" b="1">
                <a:solidFill>
                  <a:schemeClr val="tx1"/>
                </a:solidFill>
              </a:rPr>
              <a:t>指针变量</a:t>
            </a:r>
            <a:r>
              <a:rPr lang="zh-CN" altLang="en-US">
                <a:solidFill>
                  <a:schemeClr val="tx1"/>
                </a:solidFill>
              </a:rPr>
              <a:t>）中，</a:t>
            </a:r>
            <a:endParaRPr lang="en-US" altLang="zh-CN">
              <a:solidFill>
                <a:schemeClr val="tx1"/>
              </a:solidFill>
            </a:endParaRPr>
          </a:p>
          <a:p>
            <a:pPr algn="just">
              <a:lnSpc>
                <a:spcPct val="150000"/>
              </a:lnSpc>
              <a:defRPr/>
            </a:pPr>
            <a:r>
              <a:rPr lang="zh-CN" altLang="en-US">
                <a:solidFill>
                  <a:schemeClr val="tx1"/>
                </a:solidFill>
              </a:rPr>
              <a:t>然后通过该指针变量来找到对应变量的地址，从而访问变量。</a:t>
            </a:r>
            <a:endParaRPr lang="zh-CN" altLang="en-US" dirty="0">
              <a:solidFill>
                <a:schemeClr val="tx1"/>
              </a:solidFill>
            </a:endParaRPr>
          </a:p>
        </p:txBody>
      </p:sp>
      <p:sp>
        <p:nvSpPr>
          <p:cNvPr id="4" name="圆角矩形 12">
            <a:extLst>
              <a:ext uri="{FF2B5EF4-FFF2-40B4-BE49-F238E27FC236}">
                <a16:creationId xmlns:a16="http://schemas.microsoft.com/office/drawing/2014/main" id="{5382CD89-35B6-4BD4-B332-B011068CC402}"/>
              </a:ext>
            </a:extLst>
          </p:cNvPr>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i=1,j=2,k=3;</a:t>
            </a:r>
          </a:p>
          <a:p>
            <a:pPr defTabSz="363538">
              <a:lnSpc>
                <a:spcPct val="120000"/>
              </a:lnSpc>
            </a:pPr>
            <a:r>
              <a:rPr lang="en-US" altLang="zh-CN" sz="1400">
                <a:solidFill>
                  <a:srgbClr val="008000"/>
                </a:solidFill>
              </a:rPr>
              <a:t>//</a:t>
            </a:r>
            <a:r>
              <a:rPr lang="zh-CN" altLang="en-US" sz="1400">
                <a:solidFill>
                  <a:srgbClr val="008000"/>
                </a:solidFill>
              </a:rPr>
              <a:t>设</a:t>
            </a:r>
            <a:r>
              <a:rPr lang="en-US" altLang="zh-CN" sz="1400">
                <a:solidFill>
                  <a:srgbClr val="008000"/>
                </a:solidFill>
              </a:rPr>
              <a:t>int</a:t>
            </a:r>
            <a:r>
              <a:rPr lang="zh-CN" altLang="en-US" sz="1400">
                <a:solidFill>
                  <a:srgbClr val="008000"/>
                </a:solidFill>
              </a:rPr>
              <a:t>变量占</a:t>
            </a:r>
            <a:r>
              <a:rPr lang="en-US" altLang="zh-CN" sz="1400">
                <a:solidFill>
                  <a:srgbClr val="008000"/>
                </a:solidFill>
              </a:rPr>
              <a:t>2</a:t>
            </a:r>
            <a:r>
              <a:rPr lang="zh-CN" altLang="en-US" sz="140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941871619"/>
              </p:ext>
            </p:extLst>
          </p:nvPr>
        </p:nvGraphicFramePr>
        <p:xfrm>
          <a:off x="8871627" y="4043463"/>
          <a:ext cx="2276271" cy="2133600"/>
        </p:xfrm>
        <a:graphic>
          <a:graphicData uri="http://schemas.openxmlformats.org/drawingml/2006/table">
            <a:tbl>
              <a:tblPr>
                <a:tableStyleId>{5C22544A-7EE6-4342-B048-85BDC9FD1C3A}</a:tableStyleId>
              </a:tblPr>
              <a:tblGrid>
                <a:gridCol w="758757">
                  <a:extLst>
                    <a:ext uri="{9D8B030D-6E8A-4147-A177-3AD203B41FA5}">
                      <a16:colId xmlns:a16="http://schemas.microsoft.com/office/drawing/2014/main" val="1436937349"/>
                    </a:ext>
                  </a:extLst>
                </a:gridCol>
                <a:gridCol w="758757">
                  <a:extLst>
                    <a:ext uri="{9D8B030D-6E8A-4147-A177-3AD203B41FA5}">
                      <a16:colId xmlns:a16="http://schemas.microsoft.com/office/drawing/2014/main" val="263558990"/>
                    </a:ext>
                  </a:extLst>
                </a:gridCol>
                <a:gridCol w="758757">
                  <a:extLst>
                    <a:ext uri="{9D8B030D-6E8A-4147-A177-3AD203B41FA5}">
                      <a16:colId xmlns:a16="http://schemas.microsoft.com/office/drawing/2014/main" val="2153299485"/>
                    </a:ext>
                  </a:extLst>
                </a:gridCol>
              </a:tblGrid>
              <a:tr h="0">
                <a:tc>
                  <a:txBody>
                    <a:bodyPr/>
                    <a:lstStyle/>
                    <a:p>
                      <a:pPr algn="ctr"/>
                      <a:r>
                        <a:rPr lang="zh-CN" altLang="en-US" sz="1400"/>
                        <a:t>变量名</a:t>
                      </a:r>
                    </a:p>
                  </a:txBody>
                  <a:tcPr anchor="ctr"/>
                </a:tc>
                <a:tc>
                  <a:txBody>
                    <a:bodyPr/>
                    <a:lstStyle/>
                    <a:p>
                      <a:pPr algn="ctr"/>
                      <a:r>
                        <a:rPr lang="zh-CN" altLang="en-US" sz="1400"/>
                        <a:t>地址</a:t>
                      </a:r>
                    </a:p>
                  </a:txBody>
                  <a:tcPr anchor="ctr"/>
                </a:tc>
                <a:tc>
                  <a:txBody>
                    <a:bodyPr/>
                    <a:lstStyle/>
                    <a:p>
                      <a:pPr algn="ctr"/>
                      <a:r>
                        <a:rPr lang="zh-CN" altLang="en-US" sz="1400"/>
                        <a:t>内容</a:t>
                      </a:r>
                    </a:p>
                  </a:txBody>
                  <a:tcPr anchor="ctr"/>
                </a:tc>
                <a:extLst>
                  <a:ext uri="{0D108BD9-81ED-4DB2-BD59-A6C34878D82A}">
                    <a16:rowId xmlns:a16="http://schemas.microsoft.com/office/drawing/2014/main" val="1859784197"/>
                  </a:ext>
                </a:extLst>
              </a:tr>
              <a:tr h="0">
                <a:tc rowSpan="2">
                  <a:txBody>
                    <a:bodyPr/>
                    <a:lstStyle/>
                    <a:p>
                      <a:pPr algn="ctr"/>
                      <a:r>
                        <a:rPr lang="en-US" altLang="zh-CN" sz="1400"/>
                        <a:t>i</a:t>
                      </a:r>
                      <a:endParaRPr lang="zh-CN" altLang="en-US" sz="1400"/>
                    </a:p>
                  </a:txBody>
                  <a:tcPr anchor="ctr"/>
                </a:tc>
                <a:tc>
                  <a:txBody>
                    <a:bodyPr/>
                    <a:lstStyle/>
                    <a:p>
                      <a:pPr algn="ctr"/>
                      <a:r>
                        <a:rPr lang="en-US" altLang="zh-CN" sz="1400"/>
                        <a:t>2000</a:t>
                      </a:r>
                      <a:endParaRPr lang="zh-CN" altLang="en-US" sz="1400"/>
                    </a:p>
                  </a:txBody>
                  <a:tcPr anchor="ctr"/>
                </a:tc>
                <a:tc rowSpan="2">
                  <a:txBody>
                    <a:bodyPr/>
                    <a:lstStyle/>
                    <a:p>
                      <a:pPr algn="ctr"/>
                      <a:r>
                        <a:rPr lang="en-US" altLang="zh-CN" sz="1400"/>
                        <a:t>1</a:t>
                      </a:r>
                      <a:endParaRPr lang="zh-CN" altLang="en-US" sz="1400"/>
                    </a:p>
                  </a:txBody>
                  <a:tcPr anchor="ctr"/>
                </a:tc>
                <a:extLst>
                  <a:ext uri="{0D108BD9-81ED-4DB2-BD59-A6C34878D82A}">
                    <a16:rowId xmlns:a16="http://schemas.microsoft.com/office/drawing/2014/main" val="2706791568"/>
                  </a:ext>
                </a:extLst>
              </a:tr>
              <a:tr h="0">
                <a:tc vMerge="1">
                  <a:txBody>
                    <a:bodyPr/>
                    <a:lstStyle/>
                    <a:p>
                      <a:pPr algn="ctr"/>
                      <a:endParaRPr lang="zh-CN" altLang="en-US" sz="1400"/>
                    </a:p>
                  </a:txBody>
                  <a:tcPr/>
                </a:tc>
                <a:tc>
                  <a:txBody>
                    <a:bodyPr/>
                    <a:lstStyle/>
                    <a:p>
                      <a:pPr algn="ctr"/>
                      <a:r>
                        <a:rPr lang="en-US" altLang="zh-CN" sz="1400"/>
                        <a:t>2003</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val="4223061391"/>
                  </a:ext>
                </a:extLst>
              </a:tr>
              <a:tr h="0">
                <a:tc rowSpan="2">
                  <a:txBody>
                    <a:bodyPr/>
                    <a:lstStyle/>
                    <a:p>
                      <a:pPr algn="ctr"/>
                      <a:r>
                        <a:rPr lang="en-US" altLang="zh-CN" sz="1400"/>
                        <a:t>j</a:t>
                      </a:r>
                      <a:endParaRPr lang="zh-CN" altLang="en-US" sz="1400"/>
                    </a:p>
                  </a:txBody>
                  <a:tcPr anchor="ctr"/>
                </a:tc>
                <a:tc>
                  <a:txBody>
                    <a:bodyPr/>
                    <a:lstStyle/>
                    <a:p>
                      <a:pPr algn="ctr"/>
                      <a:r>
                        <a:rPr lang="en-US" altLang="zh-CN" sz="1400"/>
                        <a:t>2004</a:t>
                      </a:r>
                      <a:endParaRPr lang="zh-CN" altLang="en-US" sz="1400"/>
                    </a:p>
                  </a:txBody>
                  <a:tcPr anchor="ctr"/>
                </a:tc>
                <a:tc rowSpan="2">
                  <a:txBody>
                    <a:bodyPr/>
                    <a:lstStyle/>
                    <a:p>
                      <a:pPr algn="ctr"/>
                      <a:r>
                        <a:rPr lang="en-US" altLang="zh-CN" sz="1400"/>
                        <a:t>2</a:t>
                      </a:r>
                      <a:endParaRPr lang="zh-CN" altLang="en-US" sz="1400"/>
                    </a:p>
                  </a:txBody>
                  <a:tcPr anchor="ctr"/>
                </a:tc>
                <a:extLst>
                  <a:ext uri="{0D108BD9-81ED-4DB2-BD59-A6C34878D82A}">
                    <a16:rowId xmlns:a16="http://schemas.microsoft.com/office/drawing/2014/main" val="3936367991"/>
                  </a:ext>
                </a:extLst>
              </a:tr>
              <a:tr h="0">
                <a:tc vMerge="1">
                  <a:txBody>
                    <a:bodyPr/>
                    <a:lstStyle/>
                    <a:p>
                      <a:pPr algn="ctr"/>
                      <a:endParaRPr lang="zh-CN" altLang="en-US" sz="1400"/>
                    </a:p>
                  </a:txBody>
                  <a:tcPr/>
                </a:tc>
                <a:tc>
                  <a:txBody>
                    <a:bodyPr/>
                    <a:lstStyle/>
                    <a:p>
                      <a:pPr algn="ctr"/>
                      <a:r>
                        <a:rPr lang="en-US" altLang="zh-CN" sz="1400"/>
                        <a:t>2007</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val="59238651"/>
                  </a:ext>
                </a:extLst>
              </a:tr>
              <a:tr h="0">
                <a:tc rowSpan="2">
                  <a:txBody>
                    <a:bodyPr/>
                    <a:lstStyle/>
                    <a:p>
                      <a:pPr algn="ctr"/>
                      <a:r>
                        <a:rPr lang="en-US" altLang="zh-CN" sz="1400"/>
                        <a:t>k</a:t>
                      </a:r>
                      <a:endParaRPr lang="zh-CN" altLang="en-US" sz="1400"/>
                    </a:p>
                  </a:txBody>
                  <a:tcPr anchor="ctr"/>
                </a:tc>
                <a:tc>
                  <a:txBody>
                    <a:bodyPr/>
                    <a:lstStyle/>
                    <a:p>
                      <a:pPr algn="ctr"/>
                      <a:r>
                        <a:rPr lang="en-US" altLang="zh-CN" sz="1400"/>
                        <a:t>2008</a:t>
                      </a:r>
                      <a:endParaRPr lang="zh-CN" altLang="en-US" sz="1400"/>
                    </a:p>
                  </a:txBody>
                  <a:tcPr anchor="ctr"/>
                </a:tc>
                <a:tc rowSpan="2">
                  <a:txBody>
                    <a:bodyPr/>
                    <a:lstStyle/>
                    <a:p>
                      <a:pPr algn="ctr"/>
                      <a:r>
                        <a:rPr lang="en-US" altLang="zh-CN" sz="1400"/>
                        <a:t>3</a:t>
                      </a:r>
                      <a:endParaRPr lang="zh-CN" altLang="en-US" sz="1400"/>
                    </a:p>
                  </a:txBody>
                  <a:tcPr anchor="ctr"/>
                </a:tc>
                <a:extLst>
                  <a:ext uri="{0D108BD9-81ED-4DB2-BD59-A6C34878D82A}">
                    <a16:rowId xmlns:a16="http://schemas.microsoft.com/office/drawing/2014/main" val="3533733941"/>
                  </a:ext>
                </a:extLst>
              </a:tr>
              <a:tr h="0">
                <a:tc vMerge="1">
                  <a:txBody>
                    <a:bodyPr/>
                    <a:lstStyle/>
                    <a:p>
                      <a:pPr algn="ctr"/>
                      <a:endParaRPr lang="zh-CN" altLang="en-US" sz="1400"/>
                    </a:p>
                  </a:txBody>
                  <a:tcPr/>
                </a:tc>
                <a:tc>
                  <a:txBody>
                    <a:bodyPr/>
                    <a:lstStyle/>
                    <a:p>
                      <a:pPr algn="ctr"/>
                      <a:r>
                        <a:rPr lang="en-US" altLang="zh-CN" sz="1400"/>
                        <a:t>2011</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val="868497401"/>
                  </a:ext>
                </a:extLst>
              </a:tr>
            </a:tbl>
          </a:graphicData>
        </a:graphic>
      </p:graphicFrame>
      <p:sp>
        <p:nvSpPr>
          <p:cNvPr id="7" name="文本框 6"/>
          <p:cNvSpPr txBox="1"/>
          <p:nvPr/>
        </p:nvSpPr>
        <p:spPr>
          <a:xfrm>
            <a:off x="9778929" y="4509536"/>
            <a:ext cx="461665" cy="1686983"/>
          </a:xfrm>
          <a:prstGeom prst="rect">
            <a:avLst/>
          </a:prstGeom>
          <a:noFill/>
        </p:spPr>
        <p:txBody>
          <a:bodyPr vert="eaVert" wrap="square" rtlCol="0">
            <a:spAutoFit/>
          </a:bodyPr>
          <a:lstStyle/>
          <a:p>
            <a:r>
              <a:rPr lang="en-US" altLang="zh-CN"/>
              <a:t>…       …      </a:t>
            </a:r>
            <a:r>
              <a:rPr lang="zh-CN" altLang="en-US"/>
              <a:t>  </a:t>
            </a:r>
            <a:r>
              <a:rPr lang="en-US" altLang="zh-CN"/>
              <a:t>…</a:t>
            </a:r>
            <a:endParaRPr lang="zh-CN" altLang="en-US"/>
          </a:p>
        </p:txBody>
      </p:sp>
    </p:spTree>
    <p:extLst>
      <p:ext uri="{BB962C8B-B14F-4D97-AF65-F5344CB8AC3E}">
        <p14:creationId xmlns:p14="http://schemas.microsoft.com/office/powerpoint/2010/main" val="37571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xmlns:a14="http://schemas.microsoft.com/office/drawing/2010/main">
        <mc:Choice Requires="a14">
          <p:sp>
            <p:nvSpPr>
              <p:cNvPr id="17" name="圆角矩形 16">
                <a:extLst>
                  <a:ext uri="{FF2B5EF4-FFF2-40B4-BE49-F238E27FC236}">
                    <a16:creationId xmlns:a16="http://schemas.microsoft.com/office/drawing/2014/main" id="{5382CD89-35B6-4BD4-B332-B011068CC402}"/>
                  </a:ext>
                </a:extLst>
              </p:cNvPr>
              <p:cNvSpPr/>
              <p:nvPr/>
            </p:nvSpPr>
            <p:spPr>
              <a:xfrm>
                <a:off x="5211449" y="3064212"/>
                <a:ext cx="351426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void fun(int </a:t>
                </a:r>
                <a:r>
                  <a:rPr lang="en-US" altLang="zh-CN" sz="1400">
                    <a:solidFill>
                      <a:schemeClr val="accent6"/>
                    </a:solidFill>
                  </a:rPr>
                  <a:t>*arr</a:t>
                </a:r>
                <a:r>
                  <a:rPr lang="en-US" altLang="zh-CN" sz="1400">
                    <a:solidFill>
                      <a:schemeClr val="tx1"/>
                    </a:solidFill>
                  </a:rPr>
                  <a:t>, 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xmlns="">
          <p:sp>
            <p:nvSpPr>
              <p:cNvPr id="17" name="圆角矩形 16">
                <a:extLst>
                  <a:ext uri="{FF2B5EF4-FFF2-40B4-BE49-F238E27FC236}">
                    <a16:creationId xmlns:a16="http://schemas.microsoft.com/office/drawing/2014/main" id="{5382CD89-35B6-4BD4-B332-B011068CC402}"/>
                  </a:ext>
                </a:extLst>
              </p:cNvPr>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 23">
                <a:extLst>
                  <a:ext uri="{FF2B5EF4-FFF2-40B4-BE49-F238E27FC236}">
                    <a16:creationId xmlns:a16="http://schemas.microsoft.com/office/drawing/2014/main" id="{5382CD89-35B6-4BD4-B332-B011068CC402}"/>
                  </a:ext>
                </a:extLst>
              </p:cNvPr>
              <p:cNvSpPr/>
              <p:nvPr/>
            </p:nvSpPr>
            <p:spPr>
              <a:xfrm>
                <a:off x="564206" y="1277350"/>
                <a:ext cx="4387173" cy="2963909"/>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int main()</a:t>
                </a:r>
              </a:p>
              <a:p>
                <a:pPr algn="just" defTabSz="360363">
                  <a:lnSpc>
                    <a:spcPct val="120000"/>
                  </a:lnSpc>
                  <a:defRPr/>
                </a:pPr>
                <a:r>
                  <a:rPr lang="en-US" altLang="zh-CN" sz="1400">
                    <a:solidFill>
                      <a:schemeClr val="tx1"/>
                    </a:solidFill>
                  </a:rPr>
                  <a:t>{	void fun(int arr[], int n);</a:t>
                </a:r>
                <a:r>
                  <a:rPr lang="en-US" altLang="zh-CN" sz="1400">
                    <a:solidFill>
                      <a:srgbClr val="008000"/>
                    </a:solidFill>
                  </a:rPr>
                  <a:t>	//</a:t>
                </a:r>
                <a:r>
                  <a:rPr lang="zh-CN" altLang="en-US" sz="1400">
                    <a:solidFill>
                      <a:srgbClr val="008000"/>
                    </a:solidFill>
                  </a:rPr>
                  <a:t>对</a:t>
                </a:r>
                <a:r>
                  <a:rPr lang="en-US" altLang="zh-CN" sz="1400">
                    <a:solidFill>
                      <a:srgbClr val="008000"/>
                    </a:solidFill>
                  </a:rPr>
                  <a:t>fun</a:t>
                </a:r>
                <a:r>
                  <a:rPr lang="zh-CN" altLang="en-US" sz="1400">
                    <a:solidFill>
                      <a:srgbClr val="008000"/>
                    </a:solidFill>
                  </a:rPr>
                  <a:t>函数的声明</a:t>
                </a:r>
              </a:p>
              <a:p>
                <a:pPr algn="just" defTabSz="360363">
                  <a:lnSpc>
                    <a:spcPct val="120000"/>
                  </a:lnSpc>
                  <a:defRPr/>
                </a:pPr>
                <a:r>
                  <a:rPr lang="en-US" altLang="zh-CN" sz="1400">
                    <a:solidFill>
                      <a:schemeClr val="tx1"/>
                    </a:solidFill>
                  </a:rPr>
                  <a:t>	int array[10];			</a:t>
                </a:r>
                <a:r>
                  <a:rPr lang="en-US" altLang="zh-CN" sz="1400">
                    <a:solidFill>
                      <a:srgbClr val="008000"/>
                    </a:solidFill>
                  </a:rPr>
                  <a:t>//</a:t>
                </a:r>
                <a:r>
                  <a:rPr lang="zh-CN" altLang="en-US" sz="1400">
                    <a:solidFill>
                      <a:srgbClr val="008000"/>
                    </a:solidFill>
                  </a:rPr>
                  <a:t>定义</a:t>
                </a:r>
                <a:r>
                  <a:rPr lang="en-US" altLang="zh-CN" sz="1400">
                    <a:solidFill>
                      <a:srgbClr val="008000"/>
                    </a:solidFill>
                  </a:rPr>
                  <a:t>array</a:t>
                </a:r>
                <a:r>
                  <a:rPr lang="zh-CN" altLang="en-US" sz="1400">
                    <a:solidFill>
                      <a:srgbClr val="008000"/>
                    </a:solidFill>
                  </a:rPr>
                  <a:t>数组</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a:solidFill>
                    <a:schemeClr val="tx1"/>
                  </a:solidFill>
                </a:endParaRPr>
              </a:p>
              <a:p>
                <a:pPr algn="just" defTabSz="360363">
                  <a:lnSpc>
                    <a:spcPct val="120000"/>
                  </a:lnSpc>
                  <a:defRPr/>
                </a:pPr>
                <a:r>
                  <a:rPr lang="en-US" altLang="zh-CN" sz="1400">
                    <a:solidFill>
                      <a:schemeClr val="tx1"/>
                    </a:solidFill>
                  </a:rPr>
                  <a:t>	fun(array,10);</a:t>
                </a:r>
                <a:r>
                  <a:rPr lang="zh-CN" altLang="en-US" sz="1400">
                    <a:solidFill>
                      <a:schemeClr val="tx1"/>
                    </a:solidFill>
                  </a:rPr>
                  <a:t> </a:t>
                </a:r>
                <a:r>
                  <a:rPr lang="en-US" altLang="zh-CN" sz="1400">
                    <a:solidFill>
                      <a:schemeClr val="tx1"/>
                    </a:solidFill>
                  </a:rPr>
                  <a:t>			</a:t>
                </a:r>
                <a:r>
                  <a:rPr lang="en-US" altLang="zh-CN" sz="1400">
                    <a:solidFill>
                      <a:srgbClr val="008000"/>
                    </a:solidFill>
                  </a:rPr>
                  <a:t>//</a:t>
                </a:r>
                <a:r>
                  <a:rPr lang="zh-CN" altLang="en-US" sz="1400">
                    <a:solidFill>
                      <a:srgbClr val="008000"/>
                    </a:solidFill>
                  </a:rPr>
                  <a:t>用数组名作函数的参数</a:t>
                </a:r>
              </a:p>
              <a:p>
                <a:pPr algn="just" defTabSz="360363">
                  <a:lnSpc>
                    <a:spcPct val="120000"/>
                  </a:lnSpc>
                  <a:defRPr/>
                </a:pPr>
                <a:r>
                  <a:rPr lang="en-US" altLang="zh-CN" sz="1400">
                    <a:solidFill>
                      <a:schemeClr val="tx1"/>
                    </a:solidFill>
                  </a:rPr>
                  <a:t>	return 0;</a:t>
                </a:r>
              </a:p>
              <a:p>
                <a:pPr algn="just" defTabSz="360363">
                  <a:lnSpc>
                    <a:spcPct val="120000"/>
                  </a:lnSpc>
                  <a:defRPr/>
                </a:pPr>
                <a:r>
                  <a:rPr lang="en-US" altLang="zh-CN" sz="1400">
                    <a:solidFill>
                      <a:schemeClr val="tx1"/>
                    </a:solidFill>
                  </a:rPr>
                  <a:t>} </a:t>
                </a:r>
              </a:p>
              <a:p>
                <a:pPr algn="just" defTabSz="360363">
                  <a:lnSpc>
                    <a:spcPct val="120000"/>
                  </a:lnSpc>
                  <a:defRPr/>
                </a:pPr>
                <a:r>
                  <a:rPr lang="en-US" altLang="zh-CN" sz="1400">
                    <a:solidFill>
                      <a:schemeClr val="tx1"/>
                    </a:solidFill>
                  </a:rPr>
                  <a:t>void fun(int arr[], 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xmlns="">
          <p:sp>
            <p:nvSpPr>
              <p:cNvPr id="24" name="圆角矩形 23">
                <a:extLst>
                  <a:ext uri="{FF2B5EF4-FFF2-40B4-BE49-F238E27FC236}">
                    <a16:creationId xmlns:a16="http://schemas.microsoft.com/office/drawing/2014/main" id="{5382CD89-35B6-4BD4-B332-B011068CC402}"/>
                  </a:ext>
                </a:extLst>
              </p:cNvPr>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a:blip r:embed="rId5"/>
                <a:stretch>
                  <a:fillRect b="-205"/>
                </a:stretch>
              </a:blipFill>
            </p:spPr>
            <p:txBody>
              <a:bodyPr/>
              <a:lstStyle/>
              <a:p>
                <a:r>
                  <a:rPr lang="zh-CN" altLang="en-US">
                    <a:noFill/>
                  </a:rPr>
                  <a:t> </a:t>
                </a: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a:t>array是实参数组名，arr为形参数组名。当用数组名作参数时，如果形参数组中各元素的值发生变化，实参数组元素的值随之变化。</a:t>
            </a:r>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a:t>≡</a:t>
            </a:r>
          </a:p>
        </p:txBody>
      </p:sp>
      <p:graphicFrame>
        <p:nvGraphicFramePr>
          <p:cNvPr id="11" name="表格 10"/>
          <p:cNvGraphicFramePr>
            <a:graphicFrameLocks noGrp="1"/>
          </p:cNvGraphicFramePr>
          <p:nvPr>
            <p:extLst>
              <p:ext uri="{D42A27DB-BD31-4B8C-83A1-F6EECF244321}">
                <p14:modId xmlns:p14="http://schemas.microsoft.com/office/powerpoint/2010/main" val="3527247865"/>
              </p:ext>
            </p:extLst>
          </p:nvPr>
        </p:nvGraphicFramePr>
        <p:xfrm>
          <a:off x="9077122" y="2859029"/>
          <a:ext cx="2148108" cy="3456178"/>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4019418062"/>
                    </a:ext>
                  </a:extLst>
                </a:gridCol>
                <a:gridCol w="708108">
                  <a:extLst>
                    <a:ext uri="{9D8B030D-6E8A-4147-A177-3AD203B41FA5}">
                      <a16:colId xmlns:a16="http://schemas.microsoft.com/office/drawing/2014/main" val="2733368043"/>
                    </a:ext>
                  </a:extLst>
                </a:gridCol>
                <a:gridCol w="720000">
                  <a:extLst>
                    <a:ext uri="{9D8B030D-6E8A-4147-A177-3AD203B41FA5}">
                      <a16:colId xmlns:a16="http://schemas.microsoft.com/office/drawing/2014/main" val="2833889773"/>
                    </a:ext>
                  </a:extLst>
                </a:gridCol>
              </a:tblGrid>
              <a:tr h="148020">
                <a:tc>
                  <a:txBody>
                    <a:bodyPr/>
                    <a:lstStyle/>
                    <a:p>
                      <a:pPr>
                        <a:lnSpc>
                          <a:spcPts val="1200"/>
                        </a:lnSpc>
                      </a:pPr>
                      <a:r>
                        <a:rPr lang="en-US" altLang="zh-CN" sz="1400" b="0"/>
                        <a:t>array</a:t>
                      </a:r>
                    </a:p>
                    <a:p>
                      <a:pPr>
                        <a:lnSpc>
                          <a:spcPts val="1200"/>
                        </a:lnSpc>
                      </a:pPr>
                      <a:r>
                        <a:rPr lang="en-US" altLang="zh-CN" sz="1400" b="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a:t>array[0]</a:t>
                      </a:r>
                    </a:p>
                    <a:p>
                      <a:pPr>
                        <a:lnSpc>
                          <a:spcPts val="1200"/>
                        </a:lnSpc>
                      </a:pPr>
                      <a:r>
                        <a:rPr lang="en-US" altLang="zh-CN" sz="1400" b="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148020">
                <a:tc>
                  <a:txBody>
                    <a:bodyPr/>
                    <a:lstStyle/>
                    <a:p>
                      <a:pPr>
                        <a:lnSpc>
                          <a:spcPts val="1200"/>
                        </a:lnSpc>
                      </a:pPr>
                      <a:endParaRPr lang="en-US" altLang="zh-CN" sz="1400" b="0"/>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a:t>array[3]</a:t>
                      </a:r>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4206" y="4370825"/>
            <a:ext cx="9046722" cy="2169825"/>
          </a:xfrm>
          <a:prstGeom prst="rect">
            <a:avLst/>
          </a:prstGeom>
        </p:spPr>
        <p:txBody>
          <a:bodyPr wrap="square">
            <a:spAutoFit/>
          </a:bodyPr>
          <a:lstStyle/>
          <a:p>
            <a:pPr>
              <a:lnSpc>
                <a:spcPct val="150000"/>
              </a:lnSpc>
            </a:pPr>
            <a:r>
              <a:rPr lang="zh-CN" altLang="en-US"/>
              <a:t>在该函数被调用时，系统会在fun函数中建立一个指针变量arr，用来存放从主调函数传递过来的实参数组首元素的地址。如果在fun函数中用运算符sizeof测定arr所占的字节数，可以发现sizeof(arr)的值为4(用Visual C++时)。这就证明了系统是把arr作为指针变量来处理的(指针变量在Visual C++中占4个字节)。</a:t>
            </a:r>
          </a:p>
          <a:p>
            <a:pPr>
              <a:lnSpc>
                <a:spcPct val="150000"/>
              </a:lnSpc>
            </a:pPr>
            <a:r>
              <a:rPr lang="zh-CN" altLang="en-US"/>
              <a:t>当arr接收了实参数组的首元素地址后，arr就指向实参数组首元素，也就是指向array</a:t>
            </a:r>
            <a:r>
              <a:rPr lang="en-US" altLang="zh-CN"/>
              <a:t>[</a:t>
            </a:r>
            <a:r>
              <a:rPr lang="zh-CN" altLang="en-US"/>
              <a:t>0</a:t>
            </a:r>
            <a:r>
              <a:rPr lang="en-US" altLang="zh-CN"/>
              <a:t>]</a:t>
            </a:r>
            <a:r>
              <a:rPr lang="zh-CN" altLang="en-US"/>
              <a:t>。</a:t>
            </a:r>
          </a:p>
        </p:txBody>
      </p:sp>
    </p:spTree>
    <p:extLst>
      <p:ext uri="{BB962C8B-B14F-4D97-AF65-F5344CB8AC3E}">
        <p14:creationId xmlns:p14="http://schemas.microsoft.com/office/powerpoint/2010/main" val="420342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以变量名和数组名作为函数参数的比较</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en-US" altLang="zh-CN" sz="160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在函数执行期间，它可以再被赋值。</a:t>
            </a:r>
            <a:endParaRPr lang="en-US" altLang="zh-CN" sz="16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01131092"/>
              </p:ext>
            </p:extLst>
          </p:nvPr>
        </p:nvGraphicFramePr>
        <p:xfrm>
          <a:off x="2192454" y="1607551"/>
          <a:ext cx="7492565" cy="1483360"/>
        </p:xfrm>
        <a:graphic>
          <a:graphicData uri="http://schemas.openxmlformats.org/drawingml/2006/table">
            <a:tbl>
              <a:tblPr firstCol="1">
                <a:tableStyleId>{5C22544A-7EE6-4342-B048-85BDC9FD1C3A}</a:tableStyleId>
              </a:tblPr>
              <a:tblGrid>
                <a:gridCol w="3028565">
                  <a:extLst>
                    <a:ext uri="{9D8B030D-6E8A-4147-A177-3AD203B41FA5}">
                      <a16:colId xmlns:a16="http://schemas.microsoft.com/office/drawing/2014/main" val="2443402173"/>
                    </a:ext>
                  </a:extLst>
                </a:gridCol>
                <a:gridCol w="2232000">
                  <a:extLst>
                    <a:ext uri="{9D8B030D-6E8A-4147-A177-3AD203B41FA5}">
                      <a16:colId xmlns:a16="http://schemas.microsoft.com/office/drawing/2014/main" val="1779821884"/>
                    </a:ext>
                  </a:extLst>
                </a:gridCol>
                <a:gridCol w="2232000">
                  <a:extLst>
                    <a:ext uri="{9D8B030D-6E8A-4147-A177-3AD203B41FA5}">
                      <a16:colId xmlns:a16="http://schemas.microsoft.com/office/drawing/2014/main" val="2718820849"/>
                    </a:ext>
                  </a:extLst>
                </a:gridCol>
              </a:tblGrid>
              <a:tr h="370840">
                <a:tc>
                  <a:txBody>
                    <a:bodyPr/>
                    <a:lstStyle/>
                    <a:p>
                      <a:r>
                        <a:rPr lang="zh-CN" altLang="en-US" sz="1600" b="0"/>
                        <a:t>实参类型</a:t>
                      </a:r>
                    </a:p>
                  </a:txBody>
                  <a:tcPr/>
                </a:tc>
                <a:tc>
                  <a:txBody>
                    <a:bodyPr/>
                    <a:lstStyle/>
                    <a:p>
                      <a:r>
                        <a:rPr lang="zh-CN" altLang="en-US" sz="1600" b="0"/>
                        <a:t>变量名</a:t>
                      </a:r>
                    </a:p>
                  </a:txBody>
                  <a:tcPr/>
                </a:tc>
                <a:tc>
                  <a:txBody>
                    <a:bodyPr/>
                    <a:lstStyle/>
                    <a:p>
                      <a:r>
                        <a:rPr lang="zh-CN" altLang="en-US" sz="1600" b="0"/>
                        <a:t>数组名</a:t>
                      </a:r>
                    </a:p>
                  </a:txBody>
                  <a:tcPr/>
                </a:tc>
                <a:extLst>
                  <a:ext uri="{0D108BD9-81ED-4DB2-BD59-A6C34878D82A}">
                    <a16:rowId xmlns:a16="http://schemas.microsoft.com/office/drawing/2014/main" val="1717391679"/>
                  </a:ext>
                </a:extLst>
              </a:tr>
              <a:tr h="370840">
                <a:tc>
                  <a:txBody>
                    <a:bodyPr/>
                    <a:lstStyle/>
                    <a:p>
                      <a:r>
                        <a:rPr lang="zh-CN" altLang="en-US" sz="1600" b="0"/>
                        <a:t>要求形参的类型</a:t>
                      </a:r>
                    </a:p>
                  </a:txBody>
                  <a:tcPr/>
                </a:tc>
                <a:tc>
                  <a:txBody>
                    <a:bodyPr/>
                    <a:lstStyle/>
                    <a:p>
                      <a:r>
                        <a:rPr lang="zh-CN" altLang="en-US" sz="1600" b="0"/>
                        <a:t>变量名</a:t>
                      </a:r>
                    </a:p>
                  </a:txBody>
                  <a:tcPr/>
                </a:tc>
                <a:tc>
                  <a:txBody>
                    <a:bodyPr/>
                    <a:lstStyle/>
                    <a:p>
                      <a:r>
                        <a:rPr lang="zh-CN" altLang="en-US" sz="1600" b="0"/>
                        <a:t>数组名或指针变量</a:t>
                      </a:r>
                    </a:p>
                  </a:txBody>
                  <a:tcPr/>
                </a:tc>
                <a:extLst>
                  <a:ext uri="{0D108BD9-81ED-4DB2-BD59-A6C34878D82A}">
                    <a16:rowId xmlns:a16="http://schemas.microsoft.com/office/drawing/2014/main" val="3613155926"/>
                  </a:ext>
                </a:extLst>
              </a:tr>
              <a:tr h="370840">
                <a:tc>
                  <a:txBody>
                    <a:bodyPr/>
                    <a:lstStyle/>
                    <a:p>
                      <a:r>
                        <a:rPr lang="zh-CN" altLang="en-US" sz="1600" b="0"/>
                        <a:t>传递的信息</a:t>
                      </a:r>
                    </a:p>
                  </a:txBody>
                  <a:tcPr/>
                </a:tc>
                <a:tc>
                  <a:txBody>
                    <a:bodyPr/>
                    <a:lstStyle/>
                    <a:p>
                      <a:r>
                        <a:rPr lang="zh-CN" altLang="en-US" sz="1600" b="0"/>
                        <a:t>变量的值</a:t>
                      </a:r>
                    </a:p>
                  </a:txBody>
                  <a:tcPr/>
                </a:tc>
                <a:tc>
                  <a:txBody>
                    <a:bodyPr/>
                    <a:lstStyle/>
                    <a:p>
                      <a:r>
                        <a:rPr lang="zh-CN" altLang="en-US" sz="1600" b="0"/>
                        <a:t>实参数组首元素的地址</a:t>
                      </a:r>
                    </a:p>
                  </a:txBody>
                  <a:tcPr/>
                </a:tc>
                <a:extLst>
                  <a:ext uri="{0D108BD9-81ED-4DB2-BD59-A6C34878D82A}">
                    <a16:rowId xmlns:a16="http://schemas.microsoft.com/office/drawing/2014/main" val="714576470"/>
                  </a:ext>
                </a:extLst>
              </a:tr>
              <a:tr h="370840">
                <a:tc>
                  <a:txBody>
                    <a:bodyPr/>
                    <a:lstStyle/>
                    <a:p>
                      <a:r>
                        <a:rPr lang="zh-CN" altLang="en-US" sz="1600" b="0"/>
                        <a:t>通过函数调用能否改变实参的值</a:t>
                      </a:r>
                    </a:p>
                  </a:txBody>
                  <a:tcPr/>
                </a:tc>
                <a:tc>
                  <a:txBody>
                    <a:bodyPr/>
                    <a:lstStyle/>
                    <a:p>
                      <a:r>
                        <a:rPr lang="zh-CN" altLang="en-US" sz="1600" b="0"/>
                        <a:t>不能改变实参变量的值</a:t>
                      </a:r>
                    </a:p>
                  </a:txBody>
                  <a:tcPr/>
                </a:tc>
                <a:tc>
                  <a:txBody>
                    <a:bodyPr/>
                    <a:lstStyle/>
                    <a:p>
                      <a:r>
                        <a:rPr lang="zh-CN" altLang="en-US" sz="1600" b="0"/>
                        <a:t>能改变实参数组的值</a:t>
                      </a:r>
                    </a:p>
                  </a:txBody>
                  <a:tcPr/>
                </a:tc>
                <a:extLst>
                  <a:ext uri="{0D108BD9-81ED-4DB2-BD59-A6C34878D82A}">
                    <a16:rowId xmlns:a16="http://schemas.microsoft.com/office/drawing/2014/main" val="4196687742"/>
                  </a:ext>
                </a:extLst>
              </a:tr>
            </a:tbl>
          </a:graphicData>
        </a:graphic>
      </p:graphicFrame>
      <p:grpSp>
        <p:nvGrpSpPr>
          <p:cNvPr id="15" name="组合 14">
            <a:extLst>
              <a:ext uri="{FF2B5EF4-FFF2-40B4-BE49-F238E27FC236}">
                <a16:creationId xmlns:a16="http://schemas.microsoft.com/office/drawing/2014/main" id="{17545ED2-DA8A-47EF-94D4-E66974757BFA}"/>
              </a:ext>
            </a:extLst>
          </p:cNvPr>
          <p:cNvGrpSpPr/>
          <p:nvPr/>
        </p:nvGrpSpPr>
        <p:grpSpPr>
          <a:xfrm>
            <a:off x="564206" y="4120496"/>
            <a:ext cx="10749062" cy="727500"/>
            <a:chOff x="8582294" y="4088154"/>
            <a:chExt cx="11092289" cy="727500"/>
          </a:xfrm>
        </p:grpSpPr>
        <p:sp>
          <p:nvSpPr>
            <p:cNvPr id="18"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圆角矩形 20">
            <a:extLst>
              <a:ext uri="{FF2B5EF4-FFF2-40B4-BE49-F238E27FC236}">
                <a16:creationId xmlns:a16="http://schemas.microsoft.com/office/drawing/2014/main" id="{5382CD89-35B6-4BD4-B332-B011068CC402}"/>
              </a:ext>
            </a:extLst>
          </p:cNvPr>
          <p:cNvSpPr/>
          <p:nvPr/>
        </p:nvSpPr>
        <p:spPr>
          <a:xfrm>
            <a:off x="6721811" y="4999062"/>
            <a:ext cx="4591457" cy="143092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void fun (arr[ ],int n)</a:t>
            </a:r>
          </a:p>
          <a:p>
            <a:pPr algn="just" defTabSz="360363">
              <a:lnSpc>
                <a:spcPct val="120000"/>
              </a:lnSpc>
              <a:defRPr/>
            </a:pPr>
            <a:r>
              <a:rPr lang="en-US" altLang="zh-CN" sz="1400">
                <a:solidFill>
                  <a:schemeClr val="tx1"/>
                </a:solidFill>
              </a:rPr>
              <a:t>{	printf(″%d\n″, *arr);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array[0]</a:t>
            </a:r>
            <a:r>
              <a:rPr lang="zh-CN" altLang="en-US" sz="1400">
                <a:solidFill>
                  <a:srgbClr val="008000"/>
                </a:solidFill>
              </a:rPr>
              <a:t>的值</a:t>
            </a:r>
          </a:p>
          <a:p>
            <a:pPr algn="just" defTabSz="360363">
              <a:lnSpc>
                <a:spcPct val="120000"/>
              </a:lnSpc>
              <a:defRPr/>
            </a:pPr>
            <a:r>
              <a:rPr lang="en-US" altLang="zh-CN" sz="1400">
                <a:solidFill>
                  <a:schemeClr val="tx1"/>
                </a:solidFill>
              </a:rPr>
              <a:t>	arr=arr+3;			</a:t>
            </a:r>
            <a:r>
              <a:rPr lang="en-US" altLang="zh-CN" sz="1400">
                <a:solidFill>
                  <a:srgbClr val="008000"/>
                </a:solidFill>
              </a:rPr>
              <a:t>//</a:t>
            </a:r>
            <a:r>
              <a:rPr lang="zh-CN" altLang="en-US" sz="1400">
                <a:solidFill>
                  <a:srgbClr val="008000"/>
                </a:solidFill>
              </a:rPr>
              <a:t>形参数组名可以被赋值</a:t>
            </a:r>
          </a:p>
          <a:p>
            <a:pPr algn="just" defTabSz="360363">
              <a:lnSpc>
                <a:spcPct val="120000"/>
              </a:lnSpc>
              <a:defRPr/>
            </a:pPr>
            <a:r>
              <a:rPr lang="en-US" altLang="zh-CN" sz="1400">
                <a:solidFill>
                  <a:schemeClr val="tx1"/>
                </a:solidFill>
              </a:rPr>
              <a:t>	printf(″%d\n″, *arr);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array[3]</a:t>
            </a:r>
            <a:r>
              <a:rPr lang="zh-CN" altLang="en-US" sz="1400">
                <a:solidFill>
                  <a:srgbClr val="008000"/>
                </a:solidFill>
              </a:rPr>
              <a:t>的值</a:t>
            </a:r>
          </a:p>
          <a:p>
            <a:pPr algn="just" defTabSz="360363">
              <a:lnSpc>
                <a:spcPct val="120000"/>
              </a:lnSpc>
              <a:defRPr/>
            </a:pPr>
            <a:r>
              <a:rPr lang="en-US" altLang="zh-CN" sz="1400">
                <a:solidFill>
                  <a:schemeClr val="tx1"/>
                </a:solidFill>
              </a:rPr>
              <a:t>}</a:t>
            </a:r>
            <a:endParaRPr lang="zh-CN" altLang="en-US" sz="1400">
              <a:solidFill>
                <a:srgbClr val="008000"/>
              </a:solidFill>
            </a:endParaRPr>
          </a:p>
        </p:txBody>
      </p:sp>
    </p:spTree>
    <p:extLst>
      <p:ext uri="{BB962C8B-B14F-4D97-AF65-F5344CB8AC3E}">
        <p14:creationId xmlns:p14="http://schemas.microsoft.com/office/powerpoint/2010/main" val="2015219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1" y="1595337"/>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a:r>
              <a:rPr lang="zh-CN" altLang="en-US" sz="1400"/>
              <a:t>	</a:t>
            </a:r>
            <a:r>
              <a:rPr lang="en-US" altLang="zh-CN" sz="1400"/>
              <a:t>int i,a[10]={3,7,9,11,0,6,7,5,4,2};</a:t>
            </a:r>
          </a:p>
          <a:p>
            <a:pPr defTabSz="363538"/>
            <a:r>
              <a:rPr lang="en-US" altLang="zh-CN" sz="1400"/>
              <a:t>	printf("The original array:\n");</a:t>
            </a:r>
          </a:p>
          <a:p>
            <a:pPr defTabSz="363538"/>
            <a:r>
              <a:rPr lang="en-US" altLang="zh-CN" sz="1400"/>
              <a:t>	for(i=0;i&lt;10;i++)</a:t>
            </a:r>
          </a:p>
          <a:p>
            <a:pPr defTabSz="363538"/>
            <a:r>
              <a:rPr lang="en-US" altLang="zh-CN" sz="1400"/>
              <a:t>		printf("%d ",a[i]);	</a:t>
            </a:r>
            <a:r>
              <a:rPr lang="en-US" altLang="zh-CN" sz="1400">
                <a:solidFill>
                  <a:srgbClr val="008000"/>
                </a:solidFill>
              </a:rPr>
              <a:t>//</a:t>
            </a:r>
            <a:r>
              <a:rPr lang="zh-CN" altLang="en-US" sz="1400">
                <a:solidFill>
                  <a:srgbClr val="008000"/>
                </a:solidFill>
              </a:rPr>
              <a:t>输出未交换时数组各元素的值</a:t>
            </a:r>
          </a:p>
          <a:p>
            <a:pPr defTabSz="363538"/>
            <a:r>
              <a:rPr lang="zh-CN" altLang="en-US" sz="1400"/>
              <a:t>	</a:t>
            </a:r>
            <a:r>
              <a:rPr lang="en-US" altLang="zh-CN" sz="1400"/>
              <a:t>printf("\n");</a:t>
            </a:r>
          </a:p>
          <a:p>
            <a:pPr defTabSz="363538"/>
            <a:r>
              <a:rPr lang="en-US" altLang="zh-CN" sz="1400"/>
              <a:t>	inv(a,10);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函数，进行交换</a:t>
            </a:r>
          </a:p>
          <a:p>
            <a:pPr defTabSz="363538"/>
            <a:r>
              <a:rPr lang="zh-CN" altLang="en-US" sz="1400"/>
              <a:t>	</a:t>
            </a:r>
            <a:r>
              <a:rPr lang="en-US" altLang="zh-CN" sz="1400"/>
              <a:t>printf("The array has been inverted:\n");</a:t>
            </a:r>
          </a:p>
          <a:p>
            <a:pPr defTabSz="363538"/>
            <a:r>
              <a:rPr lang="en-US" altLang="zh-CN" sz="1400"/>
              <a:t>	for(i=0;i&lt;10;i++)</a:t>
            </a:r>
          </a:p>
          <a:p>
            <a:pPr defTabSz="363538"/>
            <a:r>
              <a:rPr lang="en-US" altLang="zh-CN" sz="1400"/>
              <a:t>		printf("%d ",a[i]);	</a:t>
            </a:r>
            <a:r>
              <a:rPr lang="en-US" altLang="zh-CN" sz="1400">
                <a:solidFill>
                  <a:srgbClr val="008000"/>
                </a:solidFill>
              </a:rPr>
              <a:t>//</a:t>
            </a:r>
            <a:r>
              <a:rPr lang="zh-CN" altLang="en-US" sz="1400">
                <a:solidFill>
                  <a:srgbClr val="008000"/>
                </a:solidFill>
              </a:rPr>
              <a:t>输出交换后数组各元素的值</a:t>
            </a:r>
          </a:p>
          <a:p>
            <a:pPr defTabSz="363538"/>
            <a:r>
              <a:rPr lang="zh-CN" altLang="en-US" sz="1400"/>
              <a:t>	</a:t>
            </a:r>
            <a:r>
              <a:rPr lang="en-US" altLang="zh-CN" sz="1400"/>
              <a:t>printf("\n");</a:t>
            </a:r>
          </a:p>
          <a:p>
            <a:pPr defTabSz="363538"/>
            <a:r>
              <a:rPr lang="en-US" altLang="zh-CN" sz="1400"/>
              <a:t>	return 0;</a:t>
            </a:r>
          </a:p>
          <a:p>
            <a:pPr defTabSz="363538"/>
            <a:r>
              <a:rPr lang="en-US" altLang="zh-CN" sz="1400"/>
              <a:t>}</a:t>
            </a:r>
          </a:p>
          <a:p>
            <a:pPr defTabSz="363538"/>
            <a:r>
              <a:rPr lang="en-US" altLang="zh-CN" sz="1400"/>
              <a:t>void inv(int x[],int n)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是数组名</a:t>
            </a:r>
          </a:p>
          <a:p>
            <a:pPr defTabSz="363538"/>
            <a:r>
              <a:rPr lang="en-US" altLang="zh-CN" sz="1400"/>
              <a:t>{	int temp,i,j,m=(n-1)/2;</a:t>
            </a:r>
          </a:p>
          <a:p>
            <a:pPr defTabSz="363538"/>
            <a:r>
              <a:rPr lang="en-US" altLang="zh-CN" sz="1400"/>
              <a:t>	for(i=0;i&lt;=m;i++)</a:t>
            </a:r>
          </a:p>
          <a:p>
            <a:pPr defTabSz="363538"/>
            <a:r>
              <a:rPr lang="en-US" altLang="zh-CN" sz="1400"/>
              <a:t>	{	j=n-1-i;</a:t>
            </a:r>
          </a:p>
          <a:p>
            <a:pPr defTabSz="363538"/>
            <a:r>
              <a:rPr lang="en-US" altLang="zh-CN" sz="1400"/>
              <a:t>		temp=x[i]; x[i]=x[j]; x[j]=temp;	</a:t>
            </a:r>
            <a:r>
              <a:rPr lang="en-US" altLang="zh-CN" sz="1400">
                <a:solidFill>
                  <a:srgbClr val="008000"/>
                </a:solidFill>
              </a:rPr>
              <a:t>//</a:t>
            </a:r>
            <a:r>
              <a:rPr lang="zh-CN" altLang="en-US" sz="1400">
                <a:solidFill>
                  <a:srgbClr val="008000"/>
                </a:solidFill>
              </a:rPr>
              <a:t>把</a:t>
            </a:r>
            <a:r>
              <a:rPr lang="en-US" altLang="zh-CN" sz="1400">
                <a:solidFill>
                  <a:srgbClr val="008000"/>
                </a:solidFill>
              </a:rPr>
              <a:t>x[i]</a:t>
            </a:r>
            <a:r>
              <a:rPr lang="zh-CN" altLang="en-US" sz="1400">
                <a:solidFill>
                  <a:srgbClr val="008000"/>
                </a:solidFill>
              </a:rPr>
              <a:t>和</a:t>
            </a:r>
            <a:r>
              <a:rPr lang="en-US" altLang="zh-CN" sz="1400">
                <a:solidFill>
                  <a:srgbClr val="008000"/>
                </a:solidFill>
              </a:rPr>
              <a:t>x[j]</a:t>
            </a:r>
            <a:r>
              <a:rPr lang="zh-CN" altLang="en-US" sz="1400">
                <a:solidFill>
                  <a:srgbClr val="008000"/>
                </a:solidFill>
              </a:rPr>
              <a:t>交换</a:t>
            </a:r>
          </a:p>
          <a:p>
            <a:pPr defTabSz="363538"/>
            <a:r>
              <a:rPr lang="zh-CN" altLang="en-US" sz="1400"/>
              <a:t>	</a:t>
            </a:r>
            <a:r>
              <a:rPr lang="en-US" altLang="zh-CN" sz="1400"/>
              <a:t>}</a:t>
            </a:r>
          </a:p>
          <a:p>
            <a:pPr defTabSz="363538"/>
            <a:r>
              <a:rPr lang="en-US" altLang="zh-CN" sz="1400"/>
              <a:t>	return;</a:t>
            </a:r>
          </a:p>
          <a:p>
            <a:pPr defTabSz="363538"/>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075833350"/>
              </p:ext>
            </p:extLst>
          </p:nvPr>
        </p:nvGraphicFramePr>
        <p:xfrm>
          <a:off x="5790405" y="538771"/>
          <a:ext cx="3623010" cy="914400"/>
        </p:xfrm>
        <a:graphic>
          <a:graphicData uri="http://schemas.openxmlformats.org/drawingml/2006/table">
            <a:tbl>
              <a:tblPr>
                <a:tableStyleId>{5C22544A-7EE6-4342-B048-85BDC9FD1C3A}</a:tableStyleId>
              </a:tblPr>
              <a:tblGrid>
                <a:gridCol w="362301">
                  <a:extLst>
                    <a:ext uri="{9D8B030D-6E8A-4147-A177-3AD203B41FA5}">
                      <a16:colId xmlns:a16="http://schemas.microsoft.com/office/drawing/2014/main" val="3817862434"/>
                    </a:ext>
                  </a:extLst>
                </a:gridCol>
                <a:gridCol w="362301">
                  <a:extLst>
                    <a:ext uri="{9D8B030D-6E8A-4147-A177-3AD203B41FA5}">
                      <a16:colId xmlns:a16="http://schemas.microsoft.com/office/drawing/2014/main" val="1037187938"/>
                    </a:ext>
                  </a:extLst>
                </a:gridCol>
                <a:gridCol w="362301">
                  <a:extLst>
                    <a:ext uri="{9D8B030D-6E8A-4147-A177-3AD203B41FA5}">
                      <a16:colId xmlns:a16="http://schemas.microsoft.com/office/drawing/2014/main" val="1037219935"/>
                    </a:ext>
                  </a:extLst>
                </a:gridCol>
                <a:gridCol w="362301">
                  <a:extLst>
                    <a:ext uri="{9D8B030D-6E8A-4147-A177-3AD203B41FA5}">
                      <a16:colId xmlns:a16="http://schemas.microsoft.com/office/drawing/2014/main" val="1525834469"/>
                    </a:ext>
                  </a:extLst>
                </a:gridCol>
                <a:gridCol w="362301">
                  <a:extLst>
                    <a:ext uri="{9D8B030D-6E8A-4147-A177-3AD203B41FA5}">
                      <a16:colId xmlns:a16="http://schemas.microsoft.com/office/drawing/2014/main" val="1911880979"/>
                    </a:ext>
                  </a:extLst>
                </a:gridCol>
                <a:gridCol w="362301">
                  <a:extLst>
                    <a:ext uri="{9D8B030D-6E8A-4147-A177-3AD203B41FA5}">
                      <a16:colId xmlns:a16="http://schemas.microsoft.com/office/drawing/2014/main" val="2997180345"/>
                    </a:ext>
                  </a:extLst>
                </a:gridCol>
                <a:gridCol w="362301">
                  <a:extLst>
                    <a:ext uri="{9D8B030D-6E8A-4147-A177-3AD203B41FA5}">
                      <a16:colId xmlns:a16="http://schemas.microsoft.com/office/drawing/2014/main" val="4032784791"/>
                    </a:ext>
                  </a:extLst>
                </a:gridCol>
                <a:gridCol w="362301">
                  <a:extLst>
                    <a:ext uri="{9D8B030D-6E8A-4147-A177-3AD203B41FA5}">
                      <a16:colId xmlns:a16="http://schemas.microsoft.com/office/drawing/2014/main" val="4217575647"/>
                    </a:ext>
                  </a:extLst>
                </a:gridCol>
                <a:gridCol w="362301">
                  <a:extLst>
                    <a:ext uri="{9D8B030D-6E8A-4147-A177-3AD203B41FA5}">
                      <a16:colId xmlns:a16="http://schemas.microsoft.com/office/drawing/2014/main" val="2313449745"/>
                    </a:ext>
                  </a:extLst>
                </a:gridCol>
                <a:gridCol w="362301">
                  <a:extLst>
                    <a:ext uri="{9D8B030D-6E8A-4147-A177-3AD203B41FA5}">
                      <a16:colId xmlns:a16="http://schemas.microsoft.com/office/drawing/2014/main" val="394942706"/>
                    </a:ext>
                  </a:extLst>
                </a:gridCol>
              </a:tblGrid>
              <a:tr h="0">
                <a:tc>
                  <a:txBody>
                    <a:bodyPr/>
                    <a:lstStyle/>
                    <a:p>
                      <a:pPr algn="ctr"/>
                      <a:r>
                        <a:rPr lang="en-US" altLang="zh-CN" sz="1400"/>
                        <a:t>3</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9</a:t>
                      </a:r>
                      <a:endParaRPr lang="zh-CN" altLang="en-US" sz="1400"/>
                    </a:p>
                  </a:txBody>
                  <a:tcPr marL="36000" marR="36000" marT="0" marB="0">
                    <a:lnB w="12700" cmpd="sng">
                      <a:noFill/>
                    </a:lnB>
                  </a:tcPr>
                </a:tc>
                <a:tc>
                  <a:txBody>
                    <a:bodyPr/>
                    <a:lstStyle/>
                    <a:p>
                      <a:pPr algn="ctr"/>
                      <a:r>
                        <a:rPr lang="en-US" altLang="zh-CN" sz="1400"/>
                        <a:t>11</a:t>
                      </a:r>
                      <a:endParaRPr lang="zh-CN" altLang="en-US" sz="1400"/>
                    </a:p>
                  </a:txBody>
                  <a:tcPr marL="36000" marR="36000" marT="0" marB="0">
                    <a:lnB w="12700" cmpd="sng">
                      <a:noFill/>
                    </a:lnB>
                  </a:tcPr>
                </a:tc>
                <a:tc>
                  <a:txBody>
                    <a:bodyPr/>
                    <a:lstStyle/>
                    <a:p>
                      <a:pPr algn="ctr"/>
                      <a:r>
                        <a:rPr lang="en-US" altLang="zh-CN" sz="1400"/>
                        <a:t>0</a:t>
                      </a:r>
                      <a:endParaRPr lang="zh-CN" altLang="en-US" sz="1400"/>
                    </a:p>
                  </a:txBody>
                  <a:tcPr marL="36000" marR="36000" marT="0" marB="0">
                    <a:lnB w="12700" cmpd="sng">
                      <a:noFill/>
                    </a:lnB>
                  </a:tcPr>
                </a:tc>
                <a:tc>
                  <a:txBody>
                    <a:bodyPr/>
                    <a:lstStyle/>
                    <a:p>
                      <a:pPr algn="ctr"/>
                      <a:r>
                        <a:rPr lang="en-US" altLang="zh-CN" sz="1400"/>
                        <a:t>6</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5</a:t>
                      </a:r>
                      <a:endParaRPr lang="zh-CN" altLang="en-US" sz="1400"/>
                    </a:p>
                  </a:txBody>
                  <a:tcPr marL="36000" marR="36000" marT="0" marB="0">
                    <a:lnB w="12700" cmpd="sng">
                      <a:noFill/>
                    </a:lnB>
                  </a:tcPr>
                </a:tc>
                <a:tc>
                  <a:txBody>
                    <a:bodyPr/>
                    <a:lstStyle/>
                    <a:p>
                      <a:pPr algn="ctr"/>
                      <a:r>
                        <a:rPr lang="en-US" altLang="zh-CN" sz="1400"/>
                        <a:t>4</a:t>
                      </a:r>
                      <a:endParaRPr lang="zh-CN" altLang="en-US" sz="1400"/>
                    </a:p>
                  </a:txBody>
                  <a:tcPr marL="36000" marR="36000" marT="0" marB="0">
                    <a:lnB w="12700" cmpd="sng">
                      <a:noFill/>
                    </a:lnB>
                  </a:tcPr>
                </a:tc>
                <a:tc>
                  <a:txBody>
                    <a:bodyPr/>
                    <a:lstStyle/>
                    <a:p>
                      <a:pPr algn="ctr"/>
                      <a:r>
                        <a:rPr lang="en-US" altLang="zh-CN" sz="1400"/>
                        <a:t>2</a:t>
                      </a:r>
                      <a:endParaRPr lang="zh-CN" altLang="en-US" sz="1400"/>
                    </a:p>
                  </a:txBody>
                  <a:tcPr marL="36000" marR="36000" marT="0" marB="0">
                    <a:lnB w="12700" cmpd="sng">
                      <a:noFill/>
                    </a:lnB>
                  </a:tcPr>
                </a:tc>
                <a:extLst>
                  <a:ext uri="{0D108BD9-81ED-4DB2-BD59-A6C34878D82A}">
                    <a16:rowId xmlns:a16="http://schemas.microsoft.com/office/drawing/2014/main" val="1889355320"/>
                  </a:ext>
                </a:extLst>
              </a:tr>
              <a:tr h="0">
                <a:tc>
                  <a:txBody>
                    <a:bodyPr/>
                    <a:lstStyle/>
                    <a:p>
                      <a:pPr algn="ct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748217"/>
                  </a:ext>
                </a:extLst>
              </a:tr>
              <a:tr h="0">
                <a:tc>
                  <a:txBody>
                    <a:bodyPr/>
                    <a:lstStyle/>
                    <a:p>
                      <a:pPr algn="ctr"/>
                      <a:r>
                        <a:rPr lang="en-US" altLang="zh-CN" sz="140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335906"/>
                  </a:ext>
                </a:extLst>
              </a:tr>
              <a:tr h="0">
                <a:tc>
                  <a:txBody>
                    <a:bodyPr/>
                    <a:lstStyle/>
                    <a:p>
                      <a:pPr algn="ctr"/>
                      <a:r>
                        <a:rPr lang="en-US" altLang="zh-CN" sz="1400"/>
                        <a:t>2</a:t>
                      </a:r>
                      <a:endParaRPr lang="zh-CN" altLang="en-US" sz="1400"/>
                    </a:p>
                  </a:txBody>
                  <a:tcPr marL="36000" marR="36000" marT="0" marB="0">
                    <a:lnT w="12700" cmpd="sng">
                      <a:noFill/>
                    </a:lnT>
                  </a:tcPr>
                </a:tc>
                <a:tc>
                  <a:txBody>
                    <a:bodyPr/>
                    <a:lstStyle/>
                    <a:p>
                      <a:pPr algn="ctr"/>
                      <a:r>
                        <a:rPr lang="en-US" altLang="zh-CN" sz="1400"/>
                        <a:t>4</a:t>
                      </a:r>
                      <a:endParaRPr lang="zh-CN" altLang="en-US" sz="1400"/>
                    </a:p>
                  </a:txBody>
                  <a:tcPr marL="36000" marR="36000" marT="0" marB="0">
                    <a:lnT w="12700" cmpd="sng">
                      <a:noFill/>
                    </a:lnT>
                  </a:tcPr>
                </a:tc>
                <a:tc>
                  <a:txBody>
                    <a:bodyPr/>
                    <a:lstStyle/>
                    <a:p>
                      <a:pPr algn="ctr"/>
                      <a:r>
                        <a:rPr lang="en-US" altLang="zh-CN" sz="1400"/>
                        <a:t>5</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6</a:t>
                      </a:r>
                      <a:endParaRPr lang="zh-CN" altLang="en-US" sz="1400"/>
                    </a:p>
                  </a:txBody>
                  <a:tcPr marL="36000" marR="36000" marT="0" marB="0">
                    <a:lnT w="12700" cmpd="sng">
                      <a:noFill/>
                    </a:lnT>
                  </a:tcPr>
                </a:tc>
                <a:tc>
                  <a:txBody>
                    <a:bodyPr/>
                    <a:lstStyle/>
                    <a:p>
                      <a:pPr algn="ctr"/>
                      <a:r>
                        <a:rPr lang="en-US" altLang="zh-CN" sz="1400"/>
                        <a:t>0</a:t>
                      </a:r>
                      <a:endParaRPr lang="zh-CN" altLang="en-US" sz="1400"/>
                    </a:p>
                  </a:txBody>
                  <a:tcPr marL="36000" marR="36000" marT="0" marB="0">
                    <a:lnT w="12700" cmpd="sng">
                      <a:noFill/>
                    </a:lnT>
                  </a:tcPr>
                </a:tc>
                <a:tc>
                  <a:txBody>
                    <a:bodyPr/>
                    <a:lstStyle/>
                    <a:p>
                      <a:pPr algn="ctr"/>
                      <a:r>
                        <a:rPr lang="en-US" altLang="zh-CN" sz="1400"/>
                        <a:t>11</a:t>
                      </a:r>
                      <a:endParaRPr lang="zh-CN" altLang="en-US" sz="1400"/>
                    </a:p>
                  </a:txBody>
                  <a:tcPr marL="36000" marR="36000" marT="0" marB="0">
                    <a:lnT w="12700" cmpd="sng">
                      <a:noFill/>
                    </a:lnT>
                  </a:tcPr>
                </a:tc>
                <a:tc>
                  <a:txBody>
                    <a:bodyPr/>
                    <a:lstStyle/>
                    <a:p>
                      <a:pPr algn="ctr"/>
                      <a:r>
                        <a:rPr lang="en-US" altLang="zh-CN" sz="1400"/>
                        <a:t>9</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3</a:t>
                      </a:r>
                      <a:endParaRPr lang="zh-CN" altLang="en-US" sz="1400"/>
                    </a:p>
                  </a:txBody>
                  <a:tcPr marL="36000" marR="36000" marT="0" marB="0">
                    <a:lnT w="12700" cmpd="sng">
                      <a:noFill/>
                    </a:lnT>
                  </a:tcPr>
                </a:tc>
                <a:extLst>
                  <a:ext uri="{0D108BD9-81ED-4DB2-BD59-A6C34878D82A}">
                    <a16:rowId xmlns:a16="http://schemas.microsoft.com/office/drawing/2014/main" val="1234631809"/>
                  </a:ext>
                </a:extLst>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a:extLst>
              <a:ext uri="{FF2B5EF4-FFF2-40B4-BE49-F238E27FC236}">
                <a16:creationId xmlns:a16="http://schemas.microsoft.com/office/drawing/2014/main" id="{5382CD89-35B6-4BD4-B332-B011068CC402}"/>
              </a:ext>
            </a:extLst>
          </p:cNvPr>
          <p:cNvSpPr/>
          <p:nvPr/>
        </p:nvSpPr>
        <p:spPr>
          <a:xfrm>
            <a:off x="5790405" y="1595337"/>
            <a:ext cx="4218300"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a:t>
            </a:r>
          </a:p>
          <a:p>
            <a:pPr defTabSz="363538"/>
            <a:r>
              <a:rPr lang="en-US" altLang="zh-CN" sz="1400"/>
              <a:t>	int i,a[10]={3,7,9,11,0,6,7,5,4,2};</a:t>
            </a:r>
          </a:p>
          <a:p>
            <a:pPr defTabSz="363538"/>
            <a:r>
              <a:rPr lang="en-US" altLang="zh-CN" sz="1400"/>
              <a:t>	printf("The original array:\n");</a:t>
            </a:r>
          </a:p>
          <a:p>
            <a:pPr defTabSz="363538"/>
            <a:r>
              <a:rPr lang="en-US" altLang="zh-CN" sz="1400"/>
              <a:t>	for(i=0;i&lt;10;i++)</a:t>
            </a:r>
          </a:p>
          <a:p>
            <a:pPr defTabSz="363538"/>
            <a:r>
              <a:rPr lang="en-US" altLang="zh-CN" sz="1400"/>
              <a:t>		printf("%d ",a[i]);</a:t>
            </a:r>
          </a:p>
          <a:p>
            <a:pPr defTabSz="363538"/>
            <a:r>
              <a:rPr lang="en-US" altLang="zh-CN" sz="1400"/>
              <a:t>	printf("\n");</a:t>
            </a:r>
          </a:p>
          <a:p>
            <a:pPr defTabSz="363538"/>
            <a:r>
              <a:rPr lang="en-US" altLang="zh-CN" sz="1400"/>
              <a:t>	inv(a,10);</a:t>
            </a:r>
          </a:p>
          <a:p>
            <a:pPr defTabSz="363538"/>
            <a:r>
              <a:rPr lang="en-US" altLang="zh-CN" sz="1400"/>
              <a:t>	printf("The array has been inverted:\n");</a:t>
            </a:r>
          </a:p>
          <a:p>
            <a:pPr defTabSz="363538"/>
            <a:r>
              <a:rPr lang="en-US" altLang="zh-CN" sz="1400"/>
              <a:t>	for(i=0;i&lt;10;i++)</a:t>
            </a:r>
          </a:p>
          <a:p>
            <a:pPr defTabSz="363538"/>
            <a:r>
              <a:rPr lang="en-US" altLang="zh-CN" sz="1400"/>
              <a:t>		printf("%d ",a[i]);</a:t>
            </a:r>
          </a:p>
          <a:p>
            <a:pPr defTabSz="363538"/>
            <a:r>
              <a:rPr lang="en-US" altLang="zh-CN" sz="1400"/>
              <a:t>	printf("\n");</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inv(int </a:t>
            </a:r>
            <a:r>
              <a:rPr lang="en-US" altLang="zh-CN" sz="1400">
                <a:solidFill>
                  <a:schemeClr val="accent6"/>
                </a:solidFill>
              </a:rPr>
              <a:t>*x</a:t>
            </a:r>
            <a:r>
              <a:rPr lang="en-US" altLang="zh-CN" sz="1400"/>
              <a:t>,int n)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538"/>
            <a:r>
              <a:rPr lang="en-US" altLang="zh-CN" sz="1400"/>
              <a:t>{	int </a:t>
            </a:r>
            <a:r>
              <a:rPr lang="en-US" altLang="zh-CN" sz="1400">
                <a:solidFill>
                  <a:schemeClr val="accent6"/>
                </a:solidFill>
              </a:rPr>
              <a:t>*p</a:t>
            </a:r>
            <a:r>
              <a:rPr lang="en-US" altLang="zh-CN" sz="1400"/>
              <a:t>,temp,</a:t>
            </a:r>
            <a:r>
              <a:rPr lang="en-US" altLang="zh-CN" sz="1400">
                <a:solidFill>
                  <a:schemeClr val="accent6"/>
                </a:solidFill>
              </a:rPr>
              <a:t>*i</a:t>
            </a:r>
            <a:r>
              <a:rPr lang="en-US" altLang="zh-CN" sz="1400"/>
              <a:t>,</a:t>
            </a:r>
            <a:r>
              <a:rPr lang="en-US" altLang="zh-CN" sz="1400">
                <a:solidFill>
                  <a:schemeClr val="accent6"/>
                </a:solidFill>
              </a:rPr>
              <a:t>*j</a:t>
            </a:r>
            <a:r>
              <a:rPr lang="en-US" altLang="zh-CN" sz="1400"/>
              <a:t>,m=(n-1)/2;</a:t>
            </a:r>
          </a:p>
          <a:p>
            <a:pPr defTabSz="363538"/>
            <a:r>
              <a:rPr lang="en-US" altLang="zh-CN" sz="1400"/>
              <a:t>	</a:t>
            </a:r>
            <a:r>
              <a:rPr lang="en-US" altLang="zh-CN" sz="1400">
                <a:solidFill>
                  <a:schemeClr val="accent6"/>
                </a:solidFill>
              </a:rPr>
              <a:t>i=x; j=x+n-1; p=x+m;</a:t>
            </a:r>
          </a:p>
          <a:p>
            <a:pPr defTabSz="363538"/>
            <a:r>
              <a:rPr lang="en-US" altLang="zh-CN" sz="1400"/>
              <a:t>	for(</a:t>
            </a:r>
            <a:r>
              <a:rPr lang="en-US" altLang="zh-CN" sz="1400">
                <a:solidFill>
                  <a:schemeClr val="accent6"/>
                </a:solidFill>
              </a:rPr>
              <a:t>;i&lt;=p;i++,j--</a:t>
            </a:r>
            <a:r>
              <a:rPr lang="en-US" altLang="zh-CN" sz="1400"/>
              <a:t>)</a:t>
            </a:r>
          </a:p>
          <a:p>
            <a:pPr defTabSz="363538"/>
            <a:r>
              <a:rPr lang="en-US" altLang="zh-CN" sz="1400"/>
              <a:t>	{	</a:t>
            </a:r>
            <a:r>
              <a:rPr lang="en-US" altLang="zh-CN" sz="1400">
                <a:solidFill>
                  <a:schemeClr val="accent6"/>
                </a:solidFill>
              </a:rPr>
              <a:t>temp=*i; *i=*j; *j=temp;</a:t>
            </a:r>
            <a:r>
              <a:rPr lang="en-US" altLang="zh-CN" sz="1400"/>
              <a:t>}	</a:t>
            </a:r>
            <a:r>
              <a:rPr lang="en-US" altLang="zh-CN" sz="1400">
                <a:solidFill>
                  <a:srgbClr val="008000"/>
                </a:solidFill>
              </a:rPr>
              <a:t>//*i</a:t>
            </a:r>
            <a:r>
              <a:rPr lang="zh-CN" altLang="en-US" sz="1400">
                <a:solidFill>
                  <a:srgbClr val="008000"/>
                </a:solidFill>
              </a:rPr>
              <a:t>与*</a:t>
            </a:r>
            <a:r>
              <a:rPr lang="en-US" altLang="zh-CN" sz="1400">
                <a:solidFill>
                  <a:srgbClr val="008000"/>
                </a:solidFill>
              </a:rPr>
              <a:t>j</a:t>
            </a:r>
            <a:r>
              <a:rPr lang="zh-CN" altLang="en-US" sz="1400">
                <a:solidFill>
                  <a:srgbClr val="008000"/>
                </a:solidFill>
              </a:rPr>
              <a:t>交换</a:t>
            </a:r>
          </a:p>
          <a:p>
            <a:pPr defTabSz="363538"/>
            <a:r>
              <a:rPr lang="zh-CN" altLang="en-US" sz="1400"/>
              <a:t>	</a:t>
            </a:r>
            <a:r>
              <a:rPr lang="en-US" altLang="zh-CN" sz="1400"/>
              <a:t>return;</a:t>
            </a:r>
          </a:p>
          <a:p>
            <a:pPr defTabSz="363538"/>
            <a:r>
              <a:rPr lang="en-US" altLang="zh-CN" sz="1400"/>
              <a:t>}</a:t>
            </a:r>
            <a:endParaRPr lang="zh-CN" altLang="en-US" sz="1400" b="1" dirty="0">
              <a:solidFill>
                <a:srgbClr val="008000"/>
              </a:solidFill>
            </a:endParaRPr>
          </a:p>
        </p:txBody>
      </p:sp>
      <p:pic>
        <p:nvPicPr>
          <p:cNvPr id="8" name="图片 7"/>
          <p:cNvPicPr>
            <a:picLocks noChangeAspect="1"/>
          </p:cNvPicPr>
          <p:nvPr/>
        </p:nvPicPr>
        <p:blipFill>
          <a:blip r:embed="rId3"/>
          <a:stretch>
            <a:fillRect/>
          </a:stretch>
        </p:blipFill>
        <p:spPr>
          <a:xfrm>
            <a:off x="9503913" y="596250"/>
            <a:ext cx="2592009" cy="856921"/>
          </a:xfrm>
          <a:prstGeom prst="rect">
            <a:avLst/>
          </a:prstGeom>
        </p:spPr>
      </p:pic>
      <p:graphicFrame>
        <p:nvGraphicFramePr>
          <p:cNvPr id="17" name="表格 16"/>
          <p:cNvGraphicFramePr>
            <a:graphicFrameLocks noGrp="1"/>
          </p:cNvGraphicFramePr>
          <p:nvPr>
            <p:extLst>
              <p:ext uri="{D42A27DB-BD31-4B8C-83A1-F6EECF244321}">
                <p14:modId xmlns:p14="http://schemas.microsoft.com/office/powerpoint/2010/main" val="2010460775"/>
              </p:ext>
            </p:extLst>
          </p:nvPr>
        </p:nvGraphicFramePr>
        <p:xfrm>
          <a:off x="10008705" y="2748171"/>
          <a:ext cx="1908000" cy="319992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4019418062"/>
                    </a:ext>
                  </a:extLst>
                </a:gridCol>
                <a:gridCol w="648000">
                  <a:extLst>
                    <a:ext uri="{9D8B030D-6E8A-4147-A177-3AD203B41FA5}">
                      <a16:colId xmlns:a16="http://schemas.microsoft.com/office/drawing/2014/main" val="2733368043"/>
                    </a:ext>
                  </a:extLst>
                </a:gridCol>
                <a:gridCol w="468000">
                  <a:extLst>
                    <a:ext uri="{9D8B030D-6E8A-4147-A177-3AD203B41FA5}">
                      <a16:colId xmlns:a16="http://schemas.microsoft.com/office/drawing/2014/main" val="2833889773"/>
                    </a:ext>
                  </a:extLst>
                </a:gridCol>
              </a:tblGrid>
              <a:tr h="0">
                <a:tc>
                  <a:txBody>
                    <a:bodyPr/>
                    <a:lstStyle/>
                    <a:p>
                      <a:r>
                        <a:rPr lang="en-US" altLang="zh-CN" sz="160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marL="72000" marR="72000" marT="36000" marB="36000" anchor="ctr">
                    <a:lnL w="12700" cmpd="sng">
                      <a:noFill/>
                    </a:lnL>
                    <a:lnR w="12700" cmpd="sng">
                      <a:noFill/>
                    </a:lnR>
                  </a:tcPr>
                </a:tc>
                <a:tc>
                  <a:txBody>
                    <a:bodyPr/>
                    <a:lstStyle/>
                    <a:p>
                      <a:r>
                        <a:rPr lang="en-US" altLang="zh-CN" sz="140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0">
                <a:tc>
                  <a:txBody>
                    <a:bodyPr/>
                    <a:lstStyle/>
                    <a:p>
                      <a:r>
                        <a:rPr lang="en-US" altLang="zh-CN" sz="140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marL="72000" marR="72000" marT="36000" marB="36000" anchor="ctr">
                    <a:lnL w="12700" cmpd="sng">
                      <a:noFill/>
                    </a:lnL>
                    <a:lnR w="12700" cmpd="sng">
                      <a:noFill/>
                    </a:lnR>
                  </a:tcPr>
                </a:tc>
                <a:tc>
                  <a:txBody>
                    <a:bodyPr/>
                    <a:lstStyle/>
                    <a:p>
                      <a:r>
                        <a:rPr lang="en-US" altLang="zh-CN" sz="140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72000" marR="72000" marT="36000" marB="36000" anchor="ctr">
                    <a:lnL w="12700" cmpd="sng">
                      <a:noFill/>
                    </a:lnL>
                    <a:lnR w="12700" cmpd="sng">
                      <a:noFill/>
                    </a:lnR>
                  </a:tcPr>
                </a:tc>
                <a:tc>
                  <a:txBody>
                    <a:bodyPr/>
                    <a:lstStyle/>
                    <a:p>
                      <a:r>
                        <a:rPr lang="en-US" altLang="zh-CN" sz="140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a:t>
                      </a:r>
                      <a:endParaRPr lang="zh-CN" altLang="en-US" sz="1400"/>
                    </a:p>
                  </a:txBody>
                  <a:tcPr marL="72000" marR="72000" marT="36000" marB="36000" anchor="ctr">
                    <a:lnL w="12700" cmpd="sng">
                      <a:noFill/>
                    </a:lnL>
                    <a:lnR w="12700" cmpd="sng">
                      <a:noFill/>
                    </a:lnR>
                  </a:tcPr>
                </a:tc>
                <a:tc>
                  <a:txBody>
                    <a:bodyPr/>
                    <a:lstStyle/>
                    <a:p>
                      <a:r>
                        <a:rPr lang="en-US" altLang="zh-CN" sz="140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marL="72000" marR="72000" marT="36000" marB="36000" anchor="ctr">
                    <a:lnL w="12700" cmpd="sng">
                      <a:noFill/>
                    </a:lnL>
                    <a:lnR w="12700" cmpd="sng">
                      <a:noFill/>
                    </a:lnR>
                  </a:tcPr>
                </a:tc>
                <a:tc>
                  <a:txBody>
                    <a:bodyPr/>
                    <a:lstStyle/>
                    <a:p>
                      <a:r>
                        <a:rPr lang="en-US" altLang="zh-CN" sz="140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j</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4</a:t>
                      </a:r>
                      <a:endParaRPr lang="zh-CN" altLang="en-US" sz="1400"/>
                    </a:p>
                  </a:txBody>
                  <a:tcPr marL="72000" marR="72000" marT="36000" marB="36000" anchor="ctr">
                    <a:lnL w="12700" cmpd="sng">
                      <a:noFill/>
                    </a:lnL>
                    <a:lnR w="12700" cmpd="sng">
                      <a:noFill/>
                    </a:lnR>
                  </a:tcPr>
                </a:tc>
                <a:tc>
                  <a:txBody>
                    <a:bodyPr/>
                    <a:lstStyle/>
                    <a:p>
                      <a:r>
                        <a:rPr lang="en-US" altLang="zh-CN" sz="140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2</a:t>
                      </a:r>
                      <a:endParaRPr lang="zh-CN" altLang="en-US" sz="1400"/>
                    </a:p>
                  </a:txBody>
                  <a:tcPr marL="72000" marR="72000" marT="36000" marB="36000" anchor="ctr">
                    <a:lnL w="12700" cmpd="sng">
                      <a:noFill/>
                    </a:lnL>
                    <a:lnR w="12700" cmpd="sng">
                      <a:noFill/>
                    </a:lnR>
                  </a:tcPr>
                </a:tc>
                <a:tc>
                  <a:txBody>
                    <a:bodyPr/>
                    <a:lstStyle/>
                    <a:p>
                      <a:r>
                        <a:rPr lang="en-US" altLang="zh-CN" sz="140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310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如果有一个实参数组，要想在函数中改变此数组中的元素的值，实参与形参的对应关系有以下</a:t>
            </a:r>
            <a:r>
              <a:rPr lang="en-US" altLang="zh-CN">
                <a:solidFill>
                  <a:schemeClr val="tx1"/>
                </a:solidFill>
              </a:rPr>
              <a:t>4</a:t>
            </a:r>
            <a:r>
              <a:rPr lang="zh-CN" altLang="en-US">
                <a:solidFill>
                  <a:schemeClr val="tx1"/>
                </a:solidFill>
              </a:rPr>
              <a:t>种情况。</a:t>
            </a:r>
          </a:p>
          <a:p>
            <a:pPr algn="just">
              <a:lnSpc>
                <a:spcPct val="120000"/>
              </a:lnSpc>
              <a:spcBef>
                <a:spcPts val="600"/>
              </a:spcBef>
              <a:spcAft>
                <a:spcPts val="600"/>
              </a:spcAft>
              <a:defRPr/>
            </a:pPr>
            <a:r>
              <a:rPr lang="zh-CN" altLang="en-US">
                <a:solidFill>
                  <a:schemeClr val="tx1"/>
                </a:solidFill>
              </a:rPr>
              <a:t>① 形参和实参都用数组名</a:t>
            </a:r>
          </a:p>
          <a:p>
            <a:pPr algn="just">
              <a:lnSpc>
                <a:spcPct val="120000"/>
              </a:lnSpc>
              <a:spcBef>
                <a:spcPts val="600"/>
              </a:spcBef>
              <a:spcAft>
                <a:spcPts val="600"/>
              </a:spcAft>
              <a:defRPr/>
            </a:pPr>
            <a:r>
              <a:rPr lang="zh-CN" altLang="en-US">
                <a:solidFill>
                  <a:schemeClr val="tx1"/>
                </a:solidFill>
              </a:rPr>
              <a:t>② 实参用数组名，形参用指针变量。</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③ 实参形参都用指针变量。</a:t>
            </a:r>
          </a:p>
          <a:p>
            <a:pPr algn="just">
              <a:lnSpc>
                <a:spcPct val="120000"/>
              </a:lnSpc>
              <a:spcBef>
                <a:spcPts val="600"/>
              </a:spcBef>
              <a:spcAft>
                <a:spcPts val="600"/>
              </a:spcAft>
              <a:defRPr/>
            </a:pPr>
            <a:r>
              <a:rPr lang="zh-CN" altLang="en-US">
                <a:solidFill>
                  <a:schemeClr val="tx1"/>
                </a:solidFill>
              </a:rPr>
              <a:t>④ 实参为指针变量，形参为数组名。</a:t>
            </a:r>
            <a:endParaRPr lang="en-US" altLang="zh-CN">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a16="http://schemas.microsoft.com/office/drawing/2014/main" id="{5382CD89-35B6-4BD4-B332-B011068CC402}"/>
                  </a:ext>
                </a:extLst>
              </p:cNvPr>
              <p:cNvSpPr/>
              <p:nvPr/>
            </p:nvSpPr>
            <p:spPr>
              <a:xfrm>
                <a:off x="4422451" y="1934108"/>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①</a:t>
                </a:r>
                <a:endParaRPr lang="en-US" altLang="zh-CN" sz="1400" b="1">
                  <a:solidFill>
                    <a:schemeClr val="accent1"/>
                  </a:solidFill>
                </a:endParaRPr>
              </a:p>
              <a:p>
                <a:pPr algn="just" defTabSz="360363">
                  <a:lnSpc>
                    <a:spcPct val="120000"/>
                  </a:lnSpc>
                  <a:defRPr/>
                </a:pPr>
                <a:r>
                  <a:rPr lang="en-US" altLang="zh-CN" sz="1400">
                    <a:solidFill>
                      <a:schemeClr val="tx1"/>
                    </a:solidFill>
                  </a:rPr>
                  <a:t>int main()</a:t>
                </a:r>
                <a:endParaRPr lang="zh-CN" altLang="en-US" sz="1400">
                  <a:solidFill>
                    <a:srgbClr val="008000"/>
                  </a:solidFill>
                </a:endParaRPr>
              </a:p>
              <a:p>
                <a:pPr algn="just" defTabSz="360363">
                  <a:lnSpc>
                    <a:spcPct val="120000"/>
                  </a:lnSpc>
                  <a:defRPr/>
                </a:pPr>
                <a:r>
                  <a:rPr lang="en-US" altLang="zh-CN" sz="1400">
                    <a:solidFill>
                      <a:schemeClr val="tx1"/>
                    </a:solidFill>
                  </a:rPr>
                  <a:t>{	int a[10];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	f(a,10);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p>
              <a:p>
                <a:pPr algn="just" defTabSz="360363">
                  <a:lnSpc>
                    <a:spcPct val="120000"/>
                  </a:lnSpc>
                  <a:defRPr/>
                </a:pPr>
                <a:endParaRPr lang="en-US" altLang="zh-CN" sz="1400">
                  <a:solidFill>
                    <a:schemeClr val="tx1"/>
                  </a:solidFill>
                </a:endParaRPr>
              </a:p>
              <a:p>
                <a:pPr algn="just" defTabSz="360363">
                  <a:lnSpc>
                    <a:spcPct val="120000"/>
                  </a:lnSpc>
                  <a:defRPr/>
                </a:pPr>
                <a:r>
                  <a:rPr lang="en-US" altLang="zh-CN" sz="1400">
                    <a:solidFill>
                      <a:schemeClr val="tx1"/>
                    </a:solidFill>
                  </a:rPr>
                  <a:t>int f(int 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0" name="圆角矩形 9">
                <a:extLst>
                  <a:ext uri="{FF2B5EF4-FFF2-40B4-BE49-F238E27FC236}">
                    <a16:creationId xmlns:a16="http://schemas.microsoft.com/office/drawing/2014/main" id="{5382CD89-35B6-4BD4-B332-B011068CC402}"/>
                  </a:ext>
                </a:extLst>
              </p:cNvPr>
              <p:cNvSpPr>
                <a:spLocks noRot="1" noChangeAspect="1" noMove="1" noResize="1" noEditPoints="1" noAdjustHandles="1" noChangeArrowheads="1" noChangeShapeType="1" noTextEdit="1"/>
              </p:cNvSpPr>
              <p:nvPr/>
            </p:nvSpPr>
            <p:spPr>
              <a:xfrm>
                <a:off x="4422451" y="1934108"/>
                <a:ext cx="1467647" cy="3257075"/>
              </a:xfrm>
              <a:prstGeom prst="roundRect">
                <a:avLst>
                  <a:gd name="adj" fmla="val 4209"/>
                </a:avLst>
              </a:prstGeom>
              <a:blipFill>
                <a:blip r:embed="rId4"/>
                <a:stretch>
                  <a:fillRect r="-32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 11">
                <a:extLst>
                  <a:ext uri="{FF2B5EF4-FFF2-40B4-BE49-F238E27FC236}">
                    <a16:creationId xmlns:a16="http://schemas.microsoft.com/office/drawing/2014/main" id="{5382CD89-35B6-4BD4-B332-B011068CC402}"/>
                  </a:ext>
                </a:extLst>
              </p:cNvPr>
              <p:cNvSpPr/>
              <p:nvPr/>
            </p:nvSpPr>
            <p:spPr>
              <a:xfrm>
                <a:off x="6044200" y="1907249"/>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②</a:t>
                </a:r>
                <a:endParaRPr lang="en-US" altLang="zh-CN" sz="1400" b="1">
                  <a:solidFill>
                    <a:schemeClr val="accent1"/>
                  </a:solidFill>
                </a:endParaRPr>
              </a:p>
              <a:p>
                <a:pPr algn="just" defTabSz="360363">
                  <a:lnSpc>
                    <a:spcPct val="120000"/>
                  </a:lnSpc>
                  <a:defRPr/>
                </a:pPr>
                <a:r>
                  <a:rPr lang="en-US" altLang="zh-CN" sz="1400">
                    <a:solidFill>
                      <a:schemeClr val="tx1"/>
                    </a:solidFill>
                  </a:rPr>
                  <a:t>int main()</a:t>
                </a:r>
                <a:endParaRPr lang="zh-CN" altLang="en-US" sz="1400">
                  <a:solidFill>
                    <a:srgbClr val="008000"/>
                  </a:solidFill>
                </a:endParaRPr>
              </a:p>
              <a:p>
                <a:pPr algn="just" defTabSz="360363">
                  <a:lnSpc>
                    <a:spcPct val="120000"/>
                  </a:lnSpc>
                  <a:defRPr/>
                </a:pPr>
                <a:r>
                  <a:rPr lang="en-US" altLang="zh-CN" sz="1400">
                    <a:solidFill>
                      <a:schemeClr val="tx1"/>
                    </a:solidFill>
                  </a:rPr>
                  <a:t>{	int a[10];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	f(a,10);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p>
              <a:p>
                <a:pPr algn="just" defTabSz="360363">
                  <a:lnSpc>
                    <a:spcPct val="120000"/>
                  </a:lnSpc>
                  <a:defRPr/>
                </a:pPr>
                <a:endParaRPr lang="en-US" altLang="zh-CN" sz="1400">
                  <a:solidFill>
                    <a:schemeClr val="tx1"/>
                  </a:solidFill>
                </a:endParaRPr>
              </a:p>
              <a:p>
                <a:pPr algn="just" defTabSz="360363">
                  <a:lnSpc>
                    <a:spcPct val="120000"/>
                  </a:lnSpc>
                  <a:defRPr/>
                </a:pPr>
                <a:r>
                  <a:rPr lang="en-US" altLang="zh-CN" sz="1400">
                    <a:solidFill>
                      <a:schemeClr val="tx1"/>
                    </a:solidFill>
                  </a:rPr>
                  <a:t>int f(int </a:t>
                </a:r>
                <a:r>
                  <a:rPr lang="zh-CN" altLang="en-US" sz="1400">
                    <a:solidFill>
                      <a:schemeClr val="tx1"/>
                    </a:solidFill>
                  </a:rPr>
                  <a:t>*</a:t>
                </a:r>
                <a:r>
                  <a:rPr lang="en-US" altLang="zh-CN" sz="1400">
                    <a:solidFill>
                      <a:schemeClr val="tx1"/>
                    </a:solidFill>
                  </a:rPr>
                  <a:t>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2" name="圆角矩形 11">
                <a:extLst>
                  <a:ext uri="{FF2B5EF4-FFF2-40B4-BE49-F238E27FC236}">
                    <a16:creationId xmlns:a16="http://schemas.microsoft.com/office/drawing/2014/main" id="{5382CD89-35B6-4BD4-B332-B011068CC402}"/>
                  </a:ext>
                </a:extLst>
              </p:cNvPr>
              <p:cNvSpPr>
                <a:spLocks noRot="1" noChangeAspect="1" noMove="1" noResize="1" noEditPoints="1" noAdjustHandles="1" noChangeArrowheads="1" noChangeShapeType="1" noTextEdit="1"/>
              </p:cNvSpPr>
              <p:nvPr/>
            </p:nvSpPr>
            <p:spPr>
              <a:xfrm>
                <a:off x="6044200" y="1907249"/>
                <a:ext cx="1467647" cy="3257075"/>
              </a:xfrm>
              <a:prstGeom prst="roundRect">
                <a:avLst>
                  <a:gd name="adj" fmla="val 4209"/>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圆角矩形 12">
                <a:extLst>
                  <a:ext uri="{FF2B5EF4-FFF2-40B4-BE49-F238E27FC236}">
                    <a16:creationId xmlns:a16="http://schemas.microsoft.com/office/drawing/2014/main" id="{5382CD89-35B6-4BD4-B332-B011068CC402}"/>
                  </a:ext>
                </a:extLst>
              </p:cNvPr>
              <p:cNvSpPr/>
              <p:nvPr/>
            </p:nvSpPr>
            <p:spPr>
              <a:xfrm>
                <a:off x="7665949" y="1903227"/>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③</a:t>
                </a:r>
                <a:endParaRPr lang="en-US" altLang="zh-CN" sz="1400" b="1">
                  <a:solidFill>
                    <a:schemeClr val="accent1"/>
                  </a:solidFill>
                </a:endParaRPr>
              </a:p>
              <a:p>
                <a:pPr algn="just" defTabSz="360363">
                  <a:lnSpc>
                    <a:spcPct val="120000"/>
                  </a:lnSpc>
                  <a:defRPr/>
                </a:pPr>
                <a:r>
                  <a:rPr lang="en-US" altLang="zh-CN" sz="1400">
                    <a:solidFill>
                      <a:schemeClr val="tx1"/>
                    </a:solidFill>
                  </a:rPr>
                  <a:t>int main()</a:t>
                </a:r>
                <a:endParaRPr lang="zh-CN" altLang="en-US" sz="1400">
                  <a:solidFill>
                    <a:srgbClr val="008000"/>
                  </a:solidFill>
                </a:endParaRPr>
              </a:p>
              <a:p>
                <a:pPr algn="just" defTabSz="360363">
                  <a:lnSpc>
                    <a:spcPct val="120000"/>
                  </a:lnSpc>
                  <a:defRPr/>
                </a:pPr>
                <a:r>
                  <a:rPr lang="en-US" altLang="zh-CN" sz="1400">
                    <a:solidFill>
                      <a:schemeClr val="tx1"/>
                    </a:solidFill>
                  </a:rPr>
                  <a:t>{	int a[10];</a:t>
                </a:r>
                <a:r>
                  <a:rPr lang="zh-CN" altLang="en-US" sz="1400">
                    <a:solidFill>
                      <a:schemeClr val="tx1"/>
                    </a:solidFill>
                  </a:rPr>
                  <a:t>*</a:t>
                </a:r>
                <a:r>
                  <a:rPr lang="en-US" altLang="zh-CN" sz="1400">
                    <a:solidFill>
                      <a:schemeClr val="tx1"/>
                    </a:solidFill>
                  </a:rPr>
                  <a:t>p=a;</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	f(p,10);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p>
              <a:p>
                <a:pPr algn="just" defTabSz="360363">
                  <a:lnSpc>
                    <a:spcPct val="120000"/>
                  </a:lnSpc>
                  <a:defRPr/>
                </a:pPr>
                <a:endParaRPr lang="en-US" altLang="zh-CN" sz="1400">
                  <a:solidFill>
                    <a:schemeClr val="tx1"/>
                  </a:solidFill>
                </a:endParaRPr>
              </a:p>
              <a:p>
                <a:pPr algn="just" defTabSz="360363">
                  <a:lnSpc>
                    <a:spcPct val="120000"/>
                  </a:lnSpc>
                  <a:defRPr/>
                </a:pPr>
                <a:r>
                  <a:rPr lang="en-US" altLang="zh-CN" sz="1400">
                    <a:solidFill>
                      <a:schemeClr val="tx1"/>
                    </a:solidFill>
                  </a:rPr>
                  <a:t>int f(int </a:t>
                </a:r>
                <a:r>
                  <a:rPr lang="zh-CN" altLang="en-US" sz="1400">
                    <a:solidFill>
                      <a:schemeClr val="tx1"/>
                    </a:solidFill>
                  </a:rPr>
                  <a:t>*</a:t>
                </a:r>
                <a:r>
                  <a:rPr lang="en-US" altLang="zh-CN" sz="1400">
                    <a:solidFill>
                      <a:schemeClr val="tx1"/>
                    </a:solidFill>
                  </a:rPr>
                  <a:t>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3" name="圆角矩形 12">
                <a:extLst>
                  <a:ext uri="{FF2B5EF4-FFF2-40B4-BE49-F238E27FC236}">
                    <a16:creationId xmlns:a16="http://schemas.microsoft.com/office/drawing/2014/main" id="{5382CD89-35B6-4BD4-B332-B011068CC402}"/>
                  </a:ext>
                </a:extLst>
              </p:cNvPr>
              <p:cNvSpPr>
                <a:spLocks noRot="1" noChangeAspect="1" noMove="1" noResize="1" noEditPoints="1" noAdjustHandles="1" noChangeArrowheads="1" noChangeShapeType="1" noTextEdit="1"/>
              </p:cNvSpPr>
              <p:nvPr/>
            </p:nvSpPr>
            <p:spPr>
              <a:xfrm>
                <a:off x="7665949" y="1903227"/>
                <a:ext cx="1736005" cy="3257075"/>
              </a:xfrm>
              <a:prstGeom prst="roundRect">
                <a:avLst>
                  <a:gd name="adj" fmla="val 4209"/>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圆角矩形 15">
                <a:extLst>
                  <a:ext uri="{FF2B5EF4-FFF2-40B4-BE49-F238E27FC236}">
                    <a16:creationId xmlns:a16="http://schemas.microsoft.com/office/drawing/2014/main" id="{5382CD89-35B6-4BD4-B332-B011068CC402}"/>
                  </a:ext>
                </a:extLst>
              </p:cNvPr>
              <p:cNvSpPr/>
              <p:nvPr/>
            </p:nvSpPr>
            <p:spPr>
              <a:xfrm>
                <a:off x="9556056" y="1903226"/>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④</a:t>
                </a:r>
                <a:endParaRPr lang="en-US" altLang="zh-CN" sz="1400" b="1">
                  <a:solidFill>
                    <a:schemeClr val="accent1"/>
                  </a:solidFill>
                </a:endParaRPr>
              </a:p>
              <a:p>
                <a:pPr algn="just" defTabSz="360363">
                  <a:lnSpc>
                    <a:spcPct val="120000"/>
                  </a:lnSpc>
                  <a:defRPr/>
                </a:pPr>
                <a:r>
                  <a:rPr lang="en-US" altLang="zh-CN" sz="1400">
                    <a:solidFill>
                      <a:schemeClr val="tx1"/>
                    </a:solidFill>
                  </a:rPr>
                  <a:t>int main()</a:t>
                </a:r>
                <a:endParaRPr lang="zh-CN" altLang="en-US" sz="1400">
                  <a:solidFill>
                    <a:srgbClr val="008000"/>
                  </a:solidFill>
                </a:endParaRPr>
              </a:p>
              <a:p>
                <a:pPr algn="just" defTabSz="360363">
                  <a:lnSpc>
                    <a:spcPct val="120000"/>
                  </a:lnSpc>
                  <a:defRPr/>
                </a:pPr>
                <a:r>
                  <a:rPr lang="en-US" altLang="zh-CN" sz="1400">
                    <a:solidFill>
                      <a:schemeClr val="tx1"/>
                    </a:solidFill>
                  </a:rPr>
                  <a:t>{	int a[10];</a:t>
                </a:r>
                <a:r>
                  <a:rPr lang="zh-CN" altLang="en-US" sz="1400">
                    <a:solidFill>
                      <a:schemeClr val="tx1"/>
                    </a:solidFill>
                  </a:rPr>
                  <a:t>*</a:t>
                </a:r>
                <a:r>
                  <a:rPr lang="en-US" altLang="zh-CN" sz="1400">
                    <a:solidFill>
                      <a:schemeClr val="tx1"/>
                    </a:solidFill>
                  </a:rPr>
                  <a:t>p=a;</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	f(p,10);</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p>
              <a:p>
                <a:pPr algn="just" defTabSz="360363">
                  <a:lnSpc>
                    <a:spcPct val="120000"/>
                  </a:lnSpc>
                  <a:defRPr/>
                </a:pPr>
                <a:endParaRPr lang="en-US" altLang="zh-CN" sz="1400">
                  <a:solidFill>
                    <a:schemeClr val="tx1"/>
                  </a:solidFill>
                </a:endParaRPr>
              </a:p>
              <a:p>
                <a:pPr algn="just" defTabSz="360363">
                  <a:lnSpc>
                    <a:spcPct val="120000"/>
                  </a:lnSpc>
                  <a:defRPr/>
                </a:pPr>
                <a:r>
                  <a:rPr lang="en-US" altLang="zh-CN" sz="1400">
                    <a:solidFill>
                      <a:schemeClr val="tx1"/>
                    </a:solidFill>
                  </a:rPr>
                  <a:t>int f(int 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6" name="圆角矩形 15">
                <a:extLst>
                  <a:ext uri="{FF2B5EF4-FFF2-40B4-BE49-F238E27FC236}">
                    <a16:creationId xmlns:a16="http://schemas.microsoft.com/office/drawing/2014/main" id="{5382CD89-35B6-4BD4-B332-B011068CC402}"/>
                  </a:ext>
                </a:extLst>
              </p:cNvPr>
              <p:cNvSpPr>
                <a:spLocks noRot="1" noChangeAspect="1" noMove="1" noResize="1" noEditPoints="1" noAdjustHandles="1" noChangeArrowheads="1" noChangeShapeType="1" noTextEdit="1"/>
              </p:cNvSpPr>
              <p:nvPr/>
            </p:nvSpPr>
            <p:spPr>
              <a:xfrm>
                <a:off x="9556056" y="1903226"/>
                <a:ext cx="1736005" cy="3257075"/>
              </a:xfrm>
              <a:prstGeom prst="roundRect">
                <a:avLst>
                  <a:gd name="adj" fmla="val 4209"/>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3917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4363279" y="643479"/>
            <a:ext cx="571140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8.9】</a:t>
            </a:r>
            <a:r>
              <a:rPr lang="zh-CN" altLang="en-US" sz="2000">
                <a:solidFill>
                  <a:schemeClr val="accent1"/>
                </a:solidFill>
              </a:rPr>
              <a:t>改写例</a:t>
            </a:r>
            <a:r>
              <a:rPr lang="en-US" altLang="zh-CN" sz="2000">
                <a:solidFill>
                  <a:schemeClr val="accent1"/>
                </a:solidFill>
              </a:rPr>
              <a:t>8.8</a:t>
            </a:r>
            <a:r>
              <a:rPr lang="zh-CN" altLang="en-US" sz="2000">
                <a:solidFill>
                  <a:schemeClr val="accent1"/>
                </a:solidFill>
              </a:rPr>
              <a:t>，用指针变量作实参。 </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801263" y="1196139"/>
            <a:ext cx="5244265" cy="548896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a:r>
              <a:rPr lang="zh-CN" altLang="en-US" sz="1400"/>
              <a:t>	</a:t>
            </a:r>
            <a:r>
              <a:rPr lang="en-US" altLang="zh-CN" sz="1400"/>
              <a:t>int i,arr[10],*p=arr;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arr[0]</a:t>
            </a:r>
          </a:p>
          <a:p>
            <a:pPr defTabSz="363538"/>
            <a:r>
              <a:rPr lang="en-US" altLang="zh-CN" sz="1400"/>
              <a:t>	printf("The original array:\n");</a:t>
            </a:r>
          </a:p>
          <a:p>
            <a:pPr defTabSz="363538"/>
            <a:r>
              <a:rPr lang="en-US" altLang="zh-CN" sz="1400"/>
              <a:t>	for(i=0;i&lt;10;i++,p++)</a:t>
            </a:r>
          </a:p>
          <a:p>
            <a:pPr defTabSz="363538"/>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arr</a:t>
            </a:r>
            <a:r>
              <a:rPr lang="zh-CN" altLang="en-US" sz="1400">
                <a:solidFill>
                  <a:srgbClr val="008000"/>
                </a:solidFill>
              </a:rPr>
              <a:t>数组的元素</a:t>
            </a:r>
          </a:p>
          <a:p>
            <a:pPr defTabSz="363538"/>
            <a:r>
              <a:rPr lang="zh-CN" altLang="en-US" sz="1400"/>
              <a:t>	</a:t>
            </a:r>
            <a:r>
              <a:rPr lang="en-US" altLang="zh-CN" sz="1400"/>
              <a:t>printf("\n");</a:t>
            </a:r>
          </a:p>
          <a:p>
            <a:pPr defTabSz="363538"/>
            <a:r>
              <a:rPr lang="en-US" altLang="zh-CN" sz="1400"/>
              <a:t>	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重新指向</a:t>
            </a:r>
            <a:r>
              <a:rPr lang="en-US" altLang="zh-CN" sz="1400">
                <a:solidFill>
                  <a:srgbClr val="008000"/>
                </a:solidFill>
              </a:rPr>
              <a:t>arr[0]</a:t>
            </a:r>
          </a:p>
          <a:p>
            <a:pPr defTabSz="363538"/>
            <a:r>
              <a:rPr lang="en-US" altLang="zh-CN" sz="1400"/>
              <a:t>	inv(p,10);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p</a:t>
            </a:r>
            <a:r>
              <a:rPr lang="zh-CN" altLang="en-US" sz="1400">
                <a:solidFill>
                  <a:srgbClr val="008000"/>
                </a:solidFill>
              </a:rPr>
              <a:t>是指针变量</a:t>
            </a:r>
          </a:p>
          <a:p>
            <a:pPr defTabSz="363538"/>
            <a:r>
              <a:rPr lang="zh-CN" altLang="en-US" sz="1400"/>
              <a:t>	</a:t>
            </a:r>
            <a:r>
              <a:rPr lang="en-US" altLang="zh-CN" sz="1400"/>
              <a:t>printf("The array has been inverted:\n");</a:t>
            </a:r>
          </a:p>
          <a:p>
            <a:pPr defTabSz="363538"/>
            <a:r>
              <a:rPr lang="en-US" altLang="zh-CN" sz="1400"/>
              <a:t>	for(p=arr;p&lt;arr+10;p++)</a:t>
            </a:r>
          </a:p>
          <a:p>
            <a:pPr defTabSz="363538"/>
            <a:r>
              <a:rPr lang="en-US" altLang="zh-CN" sz="1400"/>
              <a:t>		printf("%d ",*p);</a:t>
            </a:r>
          </a:p>
          <a:p>
            <a:pPr defTabSz="363538"/>
            <a:r>
              <a:rPr lang="en-US" altLang="zh-CN" sz="1400"/>
              <a:t>	printf("\n");</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inv(int *x,int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inv</a:t>
            </a:r>
            <a:r>
              <a:rPr lang="zh-CN" altLang="en-US" sz="1400">
                <a:solidFill>
                  <a:srgbClr val="008000"/>
                </a:solidFill>
              </a:rPr>
              <a:t>函数，形参</a:t>
            </a:r>
            <a:r>
              <a:rPr lang="en-US" altLang="zh-CN" sz="1400">
                <a:solidFill>
                  <a:srgbClr val="008000"/>
                </a:solidFill>
              </a:rPr>
              <a:t>x</a:t>
            </a:r>
            <a:r>
              <a:rPr lang="zh-CN" altLang="en-US" sz="1400">
                <a:solidFill>
                  <a:srgbClr val="008000"/>
                </a:solidFill>
              </a:rPr>
              <a:t>是指针变量 </a:t>
            </a:r>
          </a:p>
          <a:p>
            <a:pPr defTabSz="363538"/>
            <a:r>
              <a:rPr lang="en-US" altLang="zh-CN" sz="1400"/>
              <a:t>{	int *p,m,temp,*i,*j;</a:t>
            </a:r>
          </a:p>
          <a:p>
            <a:pPr defTabSz="363538"/>
            <a:r>
              <a:rPr lang="en-US" altLang="zh-CN" sz="1400"/>
              <a:t>	m=(n-1)/2;</a:t>
            </a:r>
          </a:p>
          <a:p>
            <a:pPr defTabSz="363538"/>
            <a:r>
              <a:rPr lang="en-US" altLang="zh-CN" sz="1400"/>
              <a:t>	i=x;j=x+n-1;p=x+m;</a:t>
            </a:r>
          </a:p>
          <a:p>
            <a:pPr defTabSz="363538"/>
            <a:r>
              <a:rPr lang="en-US" altLang="zh-CN" sz="1400"/>
              <a:t>	for(;i&lt;=p;i++,j--)</a:t>
            </a:r>
          </a:p>
          <a:p>
            <a:pPr defTabSz="363538"/>
            <a:r>
              <a:rPr lang="en-US" altLang="zh-CN" sz="1400"/>
              <a:t>	{	temp=*i;*i=*j;*j=temp;}</a:t>
            </a:r>
          </a:p>
          <a:p>
            <a:pPr defTabSz="363538"/>
            <a:r>
              <a:rPr lang="en-US" altLang="zh-CN" sz="1400"/>
              <a:t>	return;</a:t>
            </a:r>
          </a:p>
          <a:p>
            <a:pPr defTabSz="363538"/>
            <a:r>
              <a:rPr lang="en-US" altLang="zh-CN" sz="1400"/>
              <a:t>}</a:t>
            </a:r>
            <a:endParaRPr lang="zh-CN" altLang="en-US" sz="1400" b="1" dirty="0">
              <a:solidFill>
                <a:srgbClr val="008000"/>
              </a:solidFill>
            </a:endParaRPr>
          </a:p>
        </p:txBody>
      </p:sp>
      <p:sp>
        <p:nvSpPr>
          <p:cNvPr id="13" name="圆角矩形 12">
            <a:extLst>
              <a:ext uri="{FF2B5EF4-FFF2-40B4-BE49-F238E27FC236}">
                <a16:creationId xmlns:a16="http://schemas.microsoft.com/office/drawing/2014/main" id="{5382CD89-35B6-4BD4-B332-B011068CC402}"/>
              </a:ext>
            </a:extLst>
          </p:cNvPr>
          <p:cNvSpPr/>
          <p:nvPr/>
        </p:nvSpPr>
        <p:spPr>
          <a:xfrm>
            <a:off x="6440240" y="1196139"/>
            <a:ext cx="5387325" cy="350507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a:r>
              <a:rPr lang="zh-CN" altLang="en-US" sz="1400"/>
              <a:t>	</a:t>
            </a:r>
            <a:r>
              <a:rPr lang="en-US" altLang="zh-CN" sz="1400"/>
              <a:t>int i,</a:t>
            </a:r>
            <a:r>
              <a:rPr lang="en-US" altLang="zh-CN" sz="1400">
                <a:solidFill>
                  <a:schemeClr val="accent6"/>
                </a:solidFill>
              </a:rPr>
              <a:t>*arr</a:t>
            </a:r>
            <a:r>
              <a:rPr lang="en-US" altLang="zh-CN" sz="140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arr</a:t>
            </a:r>
            <a:r>
              <a:rPr lang="zh-CN" altLang="en-US" sz="1400">
                <a:solidFill>
                  <a:srgbClr val="008000"/>
                </a:solidFill>
              </a:rPr>
              <a:t>未指向数组元素</a:t>
            </a:r>
          </a:p>
          <a:p>
            <a:pPr defTabSz="363538"/>
            <a:r>
              <a:rPr lang="zh-CN" altLang="en-US" sz="1400"/>
              <a:t>	</a:t>
            </a:r>
            <a:r>
              <a:rPr lang="en-US" altLang="zh-CN" sz="1400"/>
              <a:t>printf("The original array:\n");</a:t>
            </a:r>
          </a:p>
          <a:p>
            <a:pPr defTabSz="363538"/>
            <a:r>
              <a:rPr lang="en-US" altLang="zh-CN" sz="1400"/>
              <a:t>	for(i=0;i&lt;10;i++)</a:t>
            </a:r>
          </a:p>
          <a:p>
            <a:pPr defTabSz="363538"/>
            <a:r>
              <a:rPr lang="en-US" altLang="zh-CN" sz="1400"/>
              <a:t>		scanf("%d",arr+i);</a:t>
            </a:r>
          </a:p>
          <a:p>
            <a:pPr defTabSz="363538"/>
            <a:r>
              <a:rPr lang="en-US" altLang="zh-CN" sz="1400"/>
              <a:t>	printf("\n");</a:t>
            </a:r>
          </a:p>
          <a:p>
            <a:pPr defTabSz="363538"/>
            <a:r>
              <a:rPr lang="en-US" altLang="zh-CN" sz="1400"/>
              <a:t>	inv(</a:t>
            </a:r>
            <a:r>
              <a:rPr lang="en-US" altLang="zh-CN" sz="1400">
                <a:solidFill>
                  <a:schemeClr val="accent6"/>
                </a:solidFill>
              </a:rPr>
              <a:t>arr</a:t>
            </a:r>
            <a:r>
              <a:rPr lang="en-US" altLang="zh-CN" sz="1400"/>
              <a:t>,10);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arr</a:t>
            </a:r>
            <a:r>
              <a:rPr lang="zh-CN" altLang="en-US" sz="1400">
                <a:solidFill>
                  <a:srgbClr val="008000"/>
                </a:solidFill>
              </a:rPr>
              <a:t>是指针变量，但无指向</a:t>
            </a:r>
          </a:p>
          <a:p>
            <a:pPr defTabSz="363538"/>
            <a:r>
              <a:rPr lang="zh-CN" altLang="en-US" sz="1400"/>
              <a:t>	</a:t>
            </a:r>
            <a:r>
              <a:rPr lang="en-US" altLang="zh-CN" sz="1400"/>
              <a:t>printf("The array has been inverted:\n");</a:t>
            </a:r>
          </a:p>
          <a:p>
            <a:pPr defTabSz="363538"/>
            <a:r>
              <a:rPr lang="en-US" altLang="zh-CN" sz="1400"/>
              <a:t>	for(i=0;i&lt;10;i++)</a:t>
            </a:r>
          </a:p>
          <a:p>
            <a:pPr defTabSz="363538"/>
            <a:r>
              <a:rPr lang="en-US" altLang="zh-CN" sz="1400"/>
              <a:t>		printf("%d ",*(arr+i));</a:t>
            </a:r>
          </a:p>
          <a:p>
            <a:pPr defTabSz="363538"/>
            <a:r>
              <a:rPr lang="en-US" altLang="zh-CN" sz="1400"/>
              <a:t>	printf("\n");</a:t>
            </a:r>
          </a:p>
          <a:p>
            <a:pPr defTabSz="363538"/>
            <a:r>
              <a:rPr lang="en-US" altLang="zh-CN" sz="1400"/>
              <a:t>	return 0;</a:t>
            </a:r>
          </a:p>
          <a:p>
            <a:pPr defTabSz="363538"/>
            <a:r>
              <a:rPr lang="en-US" altLang="zh-CN" sz="1400"/>
              <a:t>}</a:t>
            </a:r>
            <a:endParaRPr lang="zh-CN" altLang="en-US" sz="1400" b="1" dirty="0">
              <a:solidFill>
                <a:srgbClr val="008000"/>
              </a:solidFill>
            </a:endParaRPr>
          </a:p>
        </p:txBody>
      </p:sp>
      <p:grpSp>
        <p:nvGrpSpPr>
          <p:cNvPr id="15" name="组合 14">
            <a:extLst>
              <a:ext uri="{FF2B5EF4-FFF2-40B4-BE49-F238E27FC236}">
                <a16:creationId xmlns:a16="http://schemas.microsoft.com/office/drawing/2014/main" id="{17545ED2-DA8A-47EF-94D4-E66974757BFA}"/>
              </a:ext>
            </a:extLst>
          </p:cNvPr>
          <p:cNvGrpSpPr/>
          <p:nvPr/>
        </p:nvGrpSpPr>
        <p:grpSpPr>
          <a:xfrm>
            <a:off x="6440240" y="4890119"/>
            <a:ext cx="5387326" cy="854698"/>
            <a:chOff x="8582294" y="4088154"/>
            <a:chExt cx="5559348" cy="854698"/>
          </a:xfrm>
        </p:grpSpPr>
        <p:sp>
          <p:nvSpPr>
            <p:cNvPr id="18" name="MH_Other_1">
              <a:extLst>
                <a:ext uri="{FF2B5EF4-FFF2-40B4-BE49-F238E27FC236}">
                  <a16:creationId xmlns:a16="http://schemas.microsoft.com/office/drawing/2014/main"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69E4BA76-C13A-4969-92D9-9D00A59EA9BD}"/>
                </a:ext>
              </a:extLst>
            </p:cNvPr>
            <p:cNvSpPr/>
            <p:nvPr>
              <p:custDataLst>
                <p:tags r:id="rId2"/>
              </p:custDataLst>
            </p:nvPr>
          </p:nvSpPr>
          <p:spPr>
            <a:xfrm>
              <a:off x="9371544" y="4088154"/>
              <a:ext cx="4770098"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如果用指针变量作实参，必须先使指针变量有确定值，指向一个已定义的对象。</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id="{3CA80AA9-E20C-418F-9461-7E1AE248D8DE}"/>
                </a:ext>
              </a:extLst>
            </p:cNvPr>
            <p:cNvSpPr/>
            <p:nvPr>
              <p:custDataLst>
                <p:tags r:id="rId3"/>
              </p:custDataLst>
            </p:nvPr>
          </p:nvSpPr>
          <p:spPr>
            <a:xfrm rot="16200000">
              <a:off x="13840016" y="46412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7704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个整数按由大到小顺序排序。（选择排序法）</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int main()</a:t>
            </a:r>
          </a:p>
          <a:p>
            <a:pPr defTabSz="363538"/>
            <a:r>
              <a:rPr lang="en-US" altLang="zh-CN" sz="1400" dirty="0"/>
              <a:t>{	void sort(int x[],int n);	</a:t>
            </a:r>
            <a:r>
              <a:rPr lang="en-US" altLang="zh-CN" sz="1400" dirty="0">
                <a:solidFill>
                  <a:srgbClr val="008000"/>
                </a:solidFill>
              </a:rPr>
              <a:t>//sort</a:t>
            </a:r>
            <a:r>
              <a:rPr lang="zh-CN" altLang="en-US" sz="1400" dirty="0">
                <a:solidFill>
                  <a:srgbClr val="008000"/>
                </a:solidFill>
              </a:rPr>
              <a:t>函数声明</a:t>
            </a:r>
          </a:p>
          <a:p>
            <a:pPr defTabSz="363538"/>
            <a:r>
              <a:rPr lang="zh-CN" altLang="en-US" sz="1400" dirty="0"/>
              <a:t>	</a:t>
            </a:r>
            <a:r>
              <a:rPr lang="en-US" altLang="zh-CN" sz="1400" dirty="0"/>
              <a:t>int </a:t>
            </a:r>
            <a:r>
              <a:rPr lang="en-US" altLang="zh-CN" sz="1400" dirty="0" err="1"/>
              <a:t>i</a:t>
            </a:r>
            <a:r>
              <a:rPr lang="en-US" altLang="zh-CN" sz="1400" dirty="0"/>
              <a:t>,*</a:t>
            </a:r>
            <a:r>
              <a:rPr lang="en-US" altLang="zh-CN" sz="1400" dirty="0" err="1"/>
              <a:t>p,a</a:t>
            </a:r>
            <a:r>
              <a:rPr lang="en-US" altLang="zh-CN" sz="1400" dirty="0"/>
              <a:t>[10];</a:t>
            </a:r>
          </a:p>
          <a:p>
            <a:pPr defTabSz="363538"/>
            <a:r>
              <a:rPr lang="en-US" altLang="zh-CN" sz="1400" dirty="0"/>
              <a:t>	p=a;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a:r>
              <a:rPr lang="en-US" altLang="zh-CN" sz="1400" dirty="0"/>
              <a:t>	</a:t>
            </a:r>
            <a:r>
              <a:rPr lang="en-US" altLang="zh-CN" sz="1400" dirty="0" err="1"/>
              <a:t>printf</a:t>
            </a:r>
            <a:r>
              <a:rPr lang="en-US" altLang="zh-CN" sz="1400" dirty="0"/>
              <a:t>("please enter 10 integer numbers:");</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scanf</a:t>
            </a:r>
            <a:r>
              <a:rPr lang="en-US" altLang="zh-CN" sz="1400" dirty="0"/>
              <a:t>("%</a:t>
            </a:r>
            <a:r>
              <a:rPr lang="en-US" altLang="zh-CN" sz="1400" dirty="0" err="1"/>
              <a:t>d",p</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个整数</a:t>
            </a:r>
          </a:p>
          <a:p>
            <a:pPr defTabSz="363538"/>
            <a:r>
              <a:rPr lang="zh-CN" altLang="en-US" sz="1400" dirty="0"/>
              <a:t>	</a:t>
            </a:r>
            <a:r>
              <a:rPr lang="en-US" altLang="zh-CN" sz="1400" dirty="0"/>
              <a:t>p=a;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重新指向</a:t>
            </a:r>
            <a:r>
              <a:rPr lang="en-US" altLang="zh-CN" sz="1400" dirty="0">
                <a:solidFill>
                  <a:srgbClr val="008000"/>
                </a:solidFill>
              </a:rPr>
              <a:t>a[0]</a:t>
            </a:r>
          </a:p>
          <a:p>
            <a:pPr defTabSz="363538"/>
            <a:r>
              <a:rPr lang="en-US" altLang="zh-CN" sz="1400" dirty="0"/>
              <a:t>	sort(p,10);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p>
          <a:p>
            <a:pPr defTabSz="363538"/>
            <a:r>
              <a:rPr lang="zh-CN" altLang="en-US" sz="1400" dirty="0"/>
              <a:t>	</a:t>
            </a:r>
            <a:r>
              <a:rPr lang="en-US" altLang="zh-CN" sz="1400" dirty="0"/>
              <a:t>for(p=</a:t>
            </a:r>
            <a:r>
              <a:rPr lang="en-US" altLang="zh-CN" sz="1400" dirty="0" err="1"/>
              <a:t>a,i</a:t>
            </a:r>
            <a:r>
              <a:rPr lang="en-US" altLang="zh-CN" sz="1400" dirty="0"/>
              <a:t>=0;i&lt;10;i++)</a:t>
            </a:r>
          </a:p>
          <a:p>
            <a:pPr defTabSz="363538"/>
            <a:r>
              <a:rPr lang="en-US" altLang="zh-CN" sz="1400" dirty="0"/>
              <a:t>	{	</a:t>
            </a:r>
            <a:r>
              <a:rPr lang="en-US" altLang="zh-CN" sz="1400" dirty="0" err="1"/>
              <a:t>printf</a:t>
            </a:r>
            <a:r>
              <a:rPr lang="en-US" altLang="zh-CN" sz="1400" dirty="0"/>
              <a:t>("%d ",*p);	</a:t>
            </a:r>
            <a:r>
              <a:rPr lang="en-US" altLang="zh-CN" sz="1400" dirty="0">
                <a:solidFill>
                  <a:srgbClr val="008000"/>
                </a:solidFill>
              </a:rPr>
              <a:t>//</a:t>
            </a:r>
            <a:r>
              <a:rPr lang="zh-CN" altLang="en-US" sz="1400" dirty="0">
                <a:solidFill>
                  <a:srgbClr val="008000"/>
                </a:solidFill>
              </a:rPr>
              <a:t>输出排序后的</a:t>
            </a:r>
            <a:r>
              <a:rPr lang="en-US" altLang="zh-CN" sz="1400" dirty="0">
                <a:solidFill>
                  <a:srgbClr val="008000"/>
                </a:solidFill>
              </a:rPr>
              <a:t>10</a:t>
            </a:r>
            <a:r>
              <a:rPr lang="zh-CN" altLang="en-US" sz="1400" dirty="0">
                <a:solidFill>
                  <a:srgbClr val="008000"/>
                </a:solidFill>
              </a:rPr>
              <a:t>个数组元素</a:t>
            </a:r>
          </a:p>
          <a:p>
            <a:pPr defTabSz="363538"/>
            <a:r>
              <a:rPr lang="zh-CN" altLang="en-US" sz="1400" dirty="0"/>
              <a:t>		</a:t>
            </a:r>
            <a:r>
              <a:rPr lang="en-US" altLang="zh-CN" sz="1400" dirty="0"/>
              <a:t>p++;</a:t>
            </a:r>
          </a:p>
          <a:p>
            <a:pPr defTabSz="363538"/>
            <a:r>
              <a:rPr lang="en-US" altLang="zh-CN" sz="1400" dirty="0"/>
              <a:t>	}</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r>
              <a:rPr lang="en-US" altLang="zh-CN" sz="1400" dirty="0"/>
              <a:t>void sort(int x[],int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x</a:t>
            </a:r>
            <a:r>
              <a:rPr lang="zh-CN" altLang="en-US" sz="1400" dirty="0">
                <a:solidFill>
                  <a:srgbClr val="008000"/>
                </a:solidFill>
              </a:rPr>
              <a:t>是形参数组名 </a:t>
            </a:r>
          </a:p>
          <a:p>
            <a:pPr defTabSz="363538"/>
            <a:r>
              <a:rPr lang="en-US" altLang="zh-CN" sz="1400" dirty="0"/>
              <a:t>{	int </a:t>
            </a:r>
            <a:r>
              <a:rPr lang="en-US" altLang="zh-CN" sz="1400" dirty="0" err="1"/>
              <a:t>i,j,k,t</a:t>
            </a:r>
            <a:r>
              <a:rPr lang="en-US" altLang="zh-CN" sz="1400" dirty="0"/>
              <a:t>;</a:t>
            </a:r>
          </a:p>
          <a:p>
            <a:pPr defTabSz="363538"/>
            <a:r>
              <a:rPr lang="en-US" altLang="zh-CN" sz="1400" dirty="0"/>
              <a:t>	for(</a:t>
            </a:r>
            <a:r>
              <a:rPr lang="en-US" altLang="zh-CN" sz="1400" dirty="0" err="1"/>
              <a:t>i</a:t>
            </a:r>
            <a:r>
              <a:rPr lang="en-US" altLang="zh-CN" sz="1400" dirty="0"/>
              <a:t>=0;i&lt;n-1;i++)</a:t>
            </a:r>
          </a:p>
          <a:p>
            <a:pPr defTabSz="363538"/>
            <a:r>
              <a:rPr lang="en-US" altLang="zh-CN" sz="1400" dirty="0"/>
              <a:t>	{	k=</a:t>
            </a:r>
            <a:r>
              <a:rPr lang="en-US" altLang="zh-CN" sz="1400" dirty="0" err="1"/>
              <a:t>i</a:t>
            </a:r>
            <a:r>
              <a:rPr lang="en-US" altLang="zh-CN" sz="1400" dirty="0"/>
              <a:t>;</a:t>
            </a:r>
          </a:p>
          <a:p>
            <a:pPr defTabSz="363538"/>
            <a:r>
              <a:rPr lang="en-US" altLang="zh-CN" sz="1400" dirty="0"/>
              <a:t>		for(j=i+1;j&lt;</a:t>
            </a:r>
            <a:r>
              <a:rPr lang="en-US" altLang="zh-CN" sz="1400" dirty="0" err="1"/>
              <a:t>n;j</a:t>
            </a:r>
            <a:r>
              <a:rPr lang="en-US" altLang="zh-CN" sz="1400" dirty="0"/>
              <a:t>++)</a:t>
            </a:r>
          </a:p>
          <a:p>
            <a:pPr defTabSz="363538"/>
            <a:r>
              <a:rPr lang="en-US" altLang="zh-CN" sz="1400" dirty="0"/>
              <a:t>			if(x[j]&gt;x[k]) k=j;</a:t>
            </a:r>
          </a:p>
          <a:p>
            <a:pPr defTabSz="363538"/>
            <a:r>
              <a:rPr lang="en-US" altLang="zh-CN" sz="1400" dirty="0"/>
              <a:t>		if(k!=</a:t>
            </a:r>
            <a:r>
              <a:rPr lang="en-US" altLang="zh-CN" sz="1400" dirty="0" err="1"/>
              <a:t>i</a:t>
            </a:r>
            <a:r>
              <a:rPr lang="en-US" altLang="zh-CN" sz="1400" dirty="0"/>
              <a:t>)</a:t>
            </a:r>
          </a:p>
          <a:p>
            <a:pPr defTabSz="363538"/>
            <a:r>
              <a:rPr lang="en-US" altLang="zh-CN" sz="1400" dirty="0"/>
              <a:t>		{	t=x[</a:t>
            </a:r>
            <a:r>
              <a:rPr lang="en-US" altLang="zh-CN" sz="1400" dirty="0" err="1"/>
              <a:t>i</a:t>
            </a:r>
            <a:r>
              <a:rPr lang="en-US" altLang="zh-CN" sz="1400" dirty="0"/>
              <a:t>]; x[</a:t>
            </a:r>
            <a:r>
              <a:rPr lang="en-US" altLang="zh-CN" sz="1400" dirty="0" err="1"/>
              <a:t>i</a:t>
            </a:r>
            <a:r>
              <a:rPr lang="en-US" altLang="zh-CN" sz="1400" dirty="0"/>
              <a:t>]=x[k]; x[k]=t;}</a:t>
            </a:r>
          </a:p>
          <a:p>
            <a:pPr defTabSz="363538"/>
            <a:r>
              <a:rPr lang="en-US" altLang="zh-CN" sz="1400" dirty="0"/>
              <a:t>	}</a:t>
            </a:r>
          </a:p>
          <a:p>
            <a:pPr defTabSz="363538"/>
            <a:r>
              <a:rPr lang="en-US" altLang="zh-CN" sz="1400" dirty="0"/>
              <a:t>}</a:t>
            </a:r>
            <a:endParaRPr lang="zh-CN" altLang="en-US" sz="1400" b="1" dirty="0">
              <a:solidFill>
                <a:srgbClr val="008000"/>
              </a:solidFill>
            </a:endParaRPr>
          </a:p>
        </p:txBody>
      </p:sp>
      <p:cxnSp>
        <p:nvCxnSpPr>
          <p:cNvPr id="13" name="直接连接符 12">
            <a:extLst>
              <a:ext uri="{FF2B5EF4-FFF2-40B4-BE49-F238E27FC236}">
                <a16:creationId xmlns:a16="http://schemas.microsoft.com/office/drawing/2014/main" id="{48EC88E4-3DEA-4882-A2F7-2A2472A7E690}"/>
              </a:ext>
            </a:extLst>
          </p:cNvPr>
          <p:cNvCxnSpPr>
            <a:cxnSpLocks/>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5C967AF-3871-4AAE-A875-A638B32B1FA1}"/>
              </a:ext>
            </a:extLst>
          </p:cNvPr>
          <p:cNvGrpSpPr/>
          <p:nvPr/>
        </p:nvGrpSpPr>
        <p:grpSpPr>
          <a:xfrm>
            <a:off x="5622308" y="2116690"/>
            <a:ext cx="325496" cy="260107"/>
            <a:chOff x="5926033" y="1926699"/>
            <a:chExt cx="325496" cy="260107"/>
          </a:xfrm>
        </p:grpSpPr>
        <p:sp>
          <p:nvSpPr>
            <p:cNvPr id="15"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a:extLst>
              <a:ext uri="{FF2B5EF4-FFF2-40B4-BE49-F238E27FC236}">
                <a16:creationId xmlns:a16="http://schemas.microsoft.com/office/drawing/2014/main" id="{B236A711-9DB9-47FD-9B2E-498AAC59691E}"/>
              </a:ext>
            </a:extLst>
          </p:cNvPr>
          <p:cNvGrpSpPr/>
          <p:nvPr/>
        </p:nvGrpSpPr>
        <p:grpSpPr>
          <a:xfrm>
            <a:off x="5622308" y="4395678"/>
            <a:ext cx="325496" cy="260106"/>
            <a:chOff x="5926033" y="5434781"/>
            <a:chExt cx="325496" cy="260106"/>
          </a:xfrm>
        </p:grpSpPr>
        <p:sp>
          <p:nvSpPr>
            <p:cNvPr id="27"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a:stretch>
            <a:fillRect/>
          </a:stretch>
        </p:blipFill>
        <p:spPr>
          <a:xfrm>
            <a:off x="749030" y="5550311"/>
            <a:ext cx="5029200" cy="838200"/>
          </a:xfrm>
          <a:prstGeom prst="rect">
            <a:avLst/>
          </a:prstGeom>
        </p:spPr>
      </p:pic>
      <p:sp>
        <p:nvSpPr>
          <p:cNvPr id="34" name="圆角矩形 33">
            <a:extLst>
              <a:ext uri="{FF2B5EF4-FFF2-40B4-BE49-F238E27FC236}">
                <a16:creationId xmlns:a16="http://schemas.microsoft.com/office/drawing/2014/main" id="{5382CD89-35B6-4BD4-B332-B011068CC402}"/>
              </a:ext>
            </a:extLst>
          </p:cNvPr>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void sort(int </a:t>
            </a:r>
            <a:r>
              <a:rPr lang="en-US" altLang="zh-CN" sz="1400">
                <a:solidFill>
                  <a:schemeClr val="accent6"/>
                </a:solidFill>
              </a:rPr>
              <a:t>*x</a:t>
            </a:r>
            <a:r>
              <a:rPr lang="en-US" altLang="zh-CN" sz="1400"/>
              <a:t>,int n)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538"/>
            <a:r>
              <a:rPr lang="en-US" altLang="zh-CN" sz="1400"/>
              <a:t>{	int i,j,k,t;</a:t>
            </a:r>
          </a:p>
          <a:p>
            <a:pPr defTabSz="363538"/>
            <a:r>
              <a:rPr lang="en-US" altLang="zh-CN" sz="1400"/>
              <a:t>	for(i=0;i&lt;n-1;i++)</a:t>
            </a:r>
          </a:p>
          <a:p>
            <a:pPr defTabSz="363538"/>
            <a:r>
              <a:rPr lang="en-US" altLang="zh-CN" sz="1400"/>
              <a:t>	{	k=i;</a:t>
            </a:r>
          </a:p>
          <a:p>
            <a:pPr defTabSz="363538"/>
            <a:r>
              <a:rPr lang="en-US" altLang="zh-CN" sz="1400"/>
              <a:t>		for(j=i+1;j&lt;n;j++)</a:t>
            </a:r>
          </a:p>
          <a:p>
            <a:pPr defTabSz="363538"/>
            <a:r>
              <a:rPr lang="en-US" altLang="zh-CN" sz="1400"/>
              <a:t>			if(</a:t>
            </a:r>
            <a:r>
              <a:rPr lang="en-US" altLang="zh-CN" sz="1400">
                <a:solidFill>
                  <a:schemeClr val="accent6"/>
                </a:solidFill>
              </a:rPr>
              <a:t>*(x+j)&gt;*(x+k)</a:t>
            </a:r>
            <a:r>
              <a:rPr lang="en-US" altLang="zh-CN" sz="1400"/>
              <a:t>) k=j;	</a:t>
            </a:r>
            <a:r>
              <a:rPr lang="en-US" altLang="zh-CN" sz="1400">
                <a:solidFill>
                  <a:srgbClr val="008000"/>
                </a:solidFill>
              </a:rPr>
              <a:t>//*(x+j)</a:t>
            </a:r>
            <a:r>
              <a:rPr lang="zh-CN" altLang="en-US" sz="1400">
                <a:solidFill>
                  <a:srgbClr val="008000"/>
                </a:solidFill>
              </a:rPr>
              <a:t>就是</a:t>
            </a:r>
            <a:r>
              <a:rPr lang="en-US" altLang="zh-CN" sz="1400">
                <a:solidFill>
                  <a:srgbClr val="008000"/>
                </a:solidFill>
              </a:rPr>
              <a:t>x[j]</a:t>
            </a:r>
            <a:r>
              <a:rPr lang="zh-CN" altLang="en-US" sz="1400">
                <a:solidFill>
                  <a:srgbClr val="008000"/>
                </a:solidFill>
              </a:rPr>
              <a:t>，其他亦然</a:t>
            </a:r>
          </a:p>
          <a:p>
            <a:pPr defTabSz="363538"/>
            <a:r>
              <a:rPr lang="zh-CN" altLang="en-US" sz="1400"/>
              <a:t>		</a:t>
            </a:r>
            <a:r>
              <a:rPr lang="en-US" altLang="zh-CN" sz="1400"/>
              <a:t>if(k!=i)</a:t>
            </a:r>
          </a:p>
          <a:p>
            <a:pPr defTabSz="363538"/>
            <a:r>
              <a:rPr lang="en-US" altLang="zh-CN" sz="1400"/>
              <a:t>		{	</a:t>
            </a:r>
            <a:r>
              <a:rPr lang="en-US" altLang="zh-CN" sz="1400">
                <a:solidFill>
                  <a:schemeClr val="accent6"/>
                </a:solidFill>
              </a:rPr>
              <a:t>t=*(x+i); *(x+i)=*(x+k); *(x+k)=t;</a:t>
            </a:r>
            <a:r>
              <a:rPr lang="en-US" altLang="zh-CN" sz="1400"/>
              <a:t>}</a:t>
            </a:r>
          </a:p>
          <a:p>
            <a:pPr defTabSz="363538"/>
            <a:r>
              <a:rPr lang="en-US" altLang="zh-CN" sz="1400"/>
              <a:t>	}</a:t>
            </a:r>
          </a:p>
          <a:p>
            <a:pPr defTabSz="363538"/>
            <a:r>
              <a:rPr lang="en-US" altLang="zh-CN" sz="1400"/>
              <a:t>}</a:t>
            </a:r>
            <a:endParaRPr lang="zh-CN" altLang="en-US" sz="1400" b="1" dirty="0">
              <a:solidFill>
                <a:srgbClr val="008000"/>
              </a:solidFill>
            </a:endParaRPr>
          </a:p>
        </p:txBody>
      </p:sp>
    </p:spTree>
    <p:extLst>
      <p:ext uri="{BB962C8B-B14F-4D97-AF65-F5344CB8AC3E}">
        <p14:creationId xmlns:p14="http://schemas.microsoft.com/office/powerpoint/2010/main" val="1119295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*通过指针引用多维数组</a:t>
            </a:r>
            <a:endParaRPr lang="zh-CN" altLang="en-US" dirty="0"/>
          </a:p>
        </p:txBody>
      </p:sp>
    </p:spTree>
    <p:extLst>
      <p:ext uri="{BB962C8B-B14F-4D97-AF65-F5344CB8AC3E}">
        <p14:creationId xmlns:p14="http://schemas.microsoft.com/office/powerpoint/2010/main" val="1985162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08985985"/>
              </p:ext>
            </p:extLst>
          </p:nvPr>
        </p:nvGraphicFramePr>
        <p:xfrm>
          <a:off x="564206" y="2319091"/>
          <a:ext cx="4641366" cy="2966720"/>
        </p:xfrm>
        <a:graphic>
          <a:graphicData uri="http://schemas.openxmlformats.org/drawingml/2006/table">
            <a:tbl>
              <a:tblPr bandRow="1">
                <a:tableStyleId>{5C22544A-7EE6-4342-B048-85BDC9FD1C3A}</a:tableStyleId>
              </a:tblPr>
              <a:tblGrid>
                <a:gridCol w="773561">
                  <a:extLst>
                    <a:ext uri="{9D8B030D-6E8A-4147-A177-3AD203B41FA5}">
                      <a16:colId xmlns:a16="http://schemas.microsoft.com/office/drawing/2014/main" val="2482923454"/>
                    </a:ext>
                  </a:extLst>
                </a:gridCol>
                <a:gridCol w="773561">
                  <a:extLst>
                    <a:ext uri="{9D8B030D-6E8A-4147-A177-3AD203B41FA5}">
                      <a16:colId xmlns:a16="http://schemas.microsoft.com/office/drawing/2014/main" val="1744308273"/>
                    </a:ext>
                  </a:extLst>
                </a:gridCol>
                <a:gridCol w="773561">
                  <a:extLst>
                    <a:ext uri="{9D8B030D-6E8A-4147-A177-3AD203B41FA5}">
                      <a16:colId xmlns:a16="http://schemas.microsoft.com/office/drawing/2014/main" val="4256870792"/>
                    </a:ext>
                  </a:extLst>
                </a:gridCol>
                <a:gridCol w="773561">
                  <a:extLst>
                    <a:ext uri="{9D8B030D-6E8A-4147-A177-3AD203B41FA5}">
                      <a16:colId xmlns:a16="http://schemas.microsoft.com/office/drawing/2014/main" val="1983368881"/>
                    </a:ext>
                  </a:extLst>
                </a:gridCol>
                <a:gridCol w="773561">
                  <a:extLst>
                    <a:ext uri="{9D8B030D-6E8A-4147-A177-3AD203B41FA5}">
                      <a16:colId xmlns:a16="http://schemas.microsoft.com/office/drawing/2014/main" val="1464239560"/>
                    </a:ext>
                  </a:extLst>
                </a:gridCol>
                <a:gridCol w="773561">
                  <a:extLst>
                    <a:ext uri="{9D8B030D-6E8A-4147-A177-3AD203B41FA5}">
                      <a16:colId xmlns:a16="http://schemas.microsoft.com/office/drawing/2014/main" val="1816234406"/>
                    </a:ext>
                  </a:extLst>
                </a:gridCol>
              </a:tblGrid>
              <a:tr h="370840">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a:t>
                      </a:r>
                      <a:r>
                        <a:rPr lang="en-US" altLang="zh-CN"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a[0]+3</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5403266"/>
                  </a:ext>
                </a:extLst>
              </a:tr>
              <a:tr h="370840">
                <a:tc>
                  <a:txBody>
                    <a:bodyPr/>
                    <a:lstStyle/>
                    <a:p>
                      <a:pPr algn="l"/>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a[0][0]</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smtClean="0"/>
                        <a:t>a[0][1]</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smtClean="0"/>
                        <a:t>a[0][2]</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smtClean="0"/>
                        <a:t>a[0][3]</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7101421"/>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2000</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2004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2008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2012</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229182378"/>
                  </a:ext>
                </a:extLst>
              </a:tr>
              <a:tr h="370840">
                <a:tc>
                  <a:txBody>
                    <a:bodyPr/>
                    <a:lstStyle/>
                    <a:p>
                      <a:pPr algn="l"/>
                      <a:r>
                        <a:rPr lang="en-US" altLang="zh-CN" sz="160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7</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8693237"/>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2016</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58595322"/>
                  </a:ext>
                </a:extLst>
              </a:tr>
              <a:tr h="370840">
                <a:tc>
                  <a:txBody>
                    <a:bodyPr/>
                    <a:lstStyle/>
                    <a:p>
                      <a:pPr algn="l"/>
                      <a:r>
                        <a:rPr lang="en-US" altLang="zh-CN" sz="160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6267417"/>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2032</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2036</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2040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2044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05278093"/>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17</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19</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21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23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8666755"/>
                  </a:ext>
                </a:extLst>
              </a:tr>
            </a:tbl>
          </a:graphicData>
        </a:graphic>
      </p:graphicFrame>
      <p:cxnSp>
        <p:nvCxnSpPr>
          <p:cNvPr id="5" name="直接箭头连接符 4"/>
          <p:cNvCxnSpPr/>
          <p:nvPr/>
        </p:nvCxnSpPr>
        <p:spPr>
          <a:xfrm>
            <a:off x="2109050"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2884303"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659555"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4434807"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1451112" y="307523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451112" y="382310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1451111" y="455859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85799" y="3065300"/>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22" name="圆角矩形 21">
            <a:extLst>
              <a:ext uri="{FF2B5EF4-FFF2-40B4-BE49-F238E27FC236}">
                <a16:creationId xmlns:a16="http://schemas.microsoft.com/office/drawing/2014/main" id="{5382CD89-35B6-4BD4-B332-B011068CC402}"/>
              </a:ext>
            </a:extLst>
          </p:cNvPr>
          <p:cNvSpPr/>
          <p:nvPr/>
        </p:nvSpPr>
        <p:spPr>
          <a:xfrm>
            <a:off x="564206" y="1640694"/>
            <a:ext cx="4641366" cy="406411"/>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600"/>
              <a:t>int a[3][4]={{1,3,5,7},{9,11,13,15},{17,19,21,23}};</a:t>
            </a:r>
            <a:endParaRPr lang="zh-CN" altLang="en-US" sz="1600" b="1" dirty="0">
              <a:solidFill>
                <a:srgbClr val="008000"/>
              </a:solidFill>
            </a:endParaRPr>
          </a:p>
        </p:txBody>
      </p:sp>
      <p:cxnSp>
        <p:nvCxnSpPr>
          <p:cNvPr id="23" name="直接箭头连接符 22"/>
          <p:cNvCxnSpPr/>
          <p:nvPr/>
        </p:nvCxnSpPr>
        <p:spPr>
          <a:xfrm>
            <a:off x="685799" y="38271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685798" y="45545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1818869975"/>
              </p:ext>
            </p:extLst>
          </p:nvPr>
        </p:nvGraphicFramePr>
        <p:xfrm>
          <a:off x="5669793" y="1640693"/>
          <a:ext cx="5643476" cy="3645117"/>
        </p:xfrm>
        <a:graphic>
          <a:graphicData uri="http://schemas.openxmlformats.org/drawingml/2006/table">
            <a:tbl>
              <a:tblPr firstRow="1" bandRow="1">
                <a:tableStyleId>{5C22544A-7EE6-4342-B048-85BDC9FD1C3A}</a:tableStyleId>
              </a:tblPr>
              <a:tblGrid>
                <a:gridCol w="1844190">
                  <a:extLst>
                    <a:ext uri="{9D8B030D-6E8A-4147-A177-3AD203B41FA5}">
                      <a16:colId xmlns:a16="http://schemas.microsoft.com/office/drawing/2014/main" val="3398584341"/>
                    </a:ext>
                  </a:extLst>
                </a:gridCol>
                <a:gridCol w="2347954">
                  <a:extLst>
                    <a:ext uri="{9D8B030D-6E8A-4147-A177-3AD203B41FA5}">
                      <a16:colId xmlns:a16="http://schemas.microsoft.com/office/drawing/2014/main" val="2614822038"/>
                    </a:ext>
                  </a:extLst>
                </a:gridCol>
                <a:gridCol w="1451332">
                  <a:extLst>
                    <a:ext uri="{9D8B030D-6E8A-4147-A177-3AD203B41FA5}">
                      <a16:colId xmlns:a16="http://schemas.microsoft.com/office/drawing/2014/main" val="1540486763"/>
                    </a:ext>
                  </a:extLst>
                </a:gridCol>
              </a:tblGrid>
              <a:tr h="419706">
                <a:tc>
                  <a:txBody>
                    <a:bodyPr/>
                    <a:lstStyle/>
                    <a:p>
                      <a:pPr algn="ctr"/>
                      <a:r>
                        <a:rPr lang="zh-CN" altLang="en-US" sz="1600"/>
                        <a:t>表示形式</a:t>
                      </a:r>
                    </a:p>
                  </a:txBody>
                  <a:tcPr marL="72000" marR="36000"/>
                </a:tc>
                <a:tc>
                  <a:txBody>
                    <a:bodyPr/>
                    <a:lstStyle/>
                    <a:p>
                      <a:pPr algn="ctr"/>
                      <a:r>
                        <a:rPr lang="zh-CN" altLang="en-US" sz="1600"/>
                        <a:t>含义</a:t>
                      </a:r>
                    </a:p>
                  </a:txBody>
                  <a:tcPr marL="72000" marR="36000"/>
                </a:tc>
                <a:tc>
                  <a:txBody>
                    <a:bodyPr/>
                    <a:lstStyle/>
                    <a:p>
                      <a:pPr algn="ctr"/>
                      <a:r>
                        <a:rPr lang="zh-CN" altLang="en-US" sz="1600"/>
                        <a:t>地址</a:t>
                      </a:r>
                    </a:p>
                  </a:txBody>
                  <a:tcPr marL="72000" marR="36000"/>
                </a:tc>
                <a:extLst>
                  <a:ext uri="{0D108BD9-81ED-4DB2-BD59-A6C34878D82A}">
                    <a16:rowId xmlns:a16="http://schemas.microsoft.com/office/drawing/2014/main" val="2653953213"/>
                  </a:ext>
                </a:extLst>
              </a:tr>
              <a:tr h="655431">
                <a:tc>
                  <a:txBody>
                    <a:bodyPr/>
                    <a:lstStyle/>
                    <a:p>
                      <a:r>
                        <a:rPr lang="en-US" altLang="zh-CN" sz="1600"/>
                        <a:t>a</a:t>
                      </a:r>
                    </a:p>
                  </a:txBody>
                  <a:tcPr marL="72000" marR="36000"/>
                </a:tc>
                <a:tc>
                  <a:txBody>
                    <a:bodyPr/>
                    <a:lstStyle/>
                    <a:p>
                      <a:r>
                        <a:rPr lang="zh-CN" altLang="en-US" sz="1600"/>
                        <a:t>二维数组名，指向一维数组</a:t>
                      </a:r>
                      <a:r>
                        <a:rPr lang="en-US" altLang="zh-CN" sz="1600"/>
                        <a:t>a[0]</a:t>
                      </a:r>
                      <a:r>
                        <a:rPr lang="zh-CN" altLang="en-US" sz="1600"/>
                        <a:t>，即</a:t>
                      </a:r>
                      <a:r>
                        <a:rPr lang="en-US" altLang="zh-CN" sz="1600"/>
                        <a:t>0</a:t>
                      </a:r>
                      <a:r>
                        <a:rPr lang="zh-CN" altLang="en-US" sz="1600"/>
                        <a:t>行起始地址</a:t>
                      </a:r>
                    </a:p>
                  </a:txBody>
                  <a:tcPr marL="72000" marR="36000"/>
                </a:tc>
                <a:tc>
                  <a:txBody>
                    <a:bodyPr/>
                    <a:lstStyle/>
                    <a:p>
                      <a:r>
                        <a:rPr lang="en-US" altLang="zh-CN" sz="1600"/>
                        <a:t>2000</a:t>
                      </a:r>
                      <a:endParaRPr lang="zh-CN" altLang="en-US" sz="1600"/>
                    </a:p>
                  </a:txBody>
                  <a:tcPr marL="72000" marR="36000"/>
                </a:tc>
                <a:extLst>
                  <a:ext uri="{0D108BD9-81ED-4DB2-BD59-A6C34878D82A}">
                    <a16:rowId xmlns:a16="http://schemas.microsoft.com/office/drawing/2014/main" val="190815593"/>
                  </a:ext>
                </a:extLst>
              </a:tr>
              <a:tr h="419706">
                <a:tc>
                  <a:txBody>
                    <a:bodyPr/>
                    <a:lstStyle/>
                    <a:p>
                      <a:r>
                        <a:rPr lang="en-US" altLang="zh-CN" sz="1600"/>
                        <a:t>a[0], *(a+0), *a</a:t>
                      </a:r>
                      <a:endParaRPr lang="zh-CN" altLang="en-US" sz="1600"/>
                    </a:p>
                  </a:txBody>
                  <a:tcPr marL="72000" marR="36000"/>
                </a:tc>
                <a:tc>
                  <a:txBody>
                    <a:bodyPr/>
                    <a:lstStyle/>
                    <a:p>
                      <a:r>
                        <a:rPr lang="en-US" altLang="zh-CN" sz="1600"/>
                        <a:t>0</a:t>
                      </a:r>
                      <a:r>
                        <a:rPr lang="zh-CN" altLang="en-US" sz="1600"/>
                        <a:t>行</a:t>
                      </a:r>
                      <a:r>
                        <a:rPr lang="en-US" altLang="zh-CN" sz="1600"/>
                        <a:t>0</a:t>
                      </a:r>
                      <a:r>
                        <a:rPr lang="zh-CN" altLang="en-US" sz="1600"/>
                        <a:t>列元素地址</a:t>
                      </a:r>
                    </a:p>
                  </a:txBody>
                  <a:tcPr marL="72000" marR="36000"/>
                </a:tc>
                <a:tc>
                  <a:txBody>
                    <a:bodyPr/>
                    <a:lstStyle/>
                    <a:p>
                      <a:r>
                        <a:rPr lang="en-US" altLang="zh-CN" sz="1600"/>
                        <a:t>2000</a:t>
                      </a:r>
                      <a:endParaRPr lang="zh-CN" altLang="en-US" sz="1600"/>
                    </a:p>
                  </a:txBody>
                  <a:tcPr marL="72000" marR="36000"/>
                </a:tc>
                <a:extLst>
                  <a:ext uri="{0D108BD9-81ED-4DB2-BD59-A6C34878D82A}">
                    <a16:rowId xmlns:a16="http://schemas.microsoft.com/office/drawing/2014/main" val="1304546216"/>
                  </a:ext>
                </a:extLst>
              </a:tr>
              <a:tr h="419706">
                <a:tc>
                  <a:txBody>
                    <a:bodyPr/>
                    <a:lstStyle/>
                    <a:p>
                      <a:r>
                        <a:rPr lang="en-US" altLang="zh-CN" sz="1600"/>
                        <a:t>a+1,</a:t>
                      </a:r>
                      <a:r>
                        <a:rPr lang="en-US" altLang="zh-CN" sz="1600" baseline="0"/>
                        <a:t> &amp;a[1]</a:t>
                      </a:r>
                      <a:endParaRPr lang="zh-CN" altLang="en-US" sz="1600"/>
                    </a:p>
                  </a:txBody>
                  <a:tcPr marL="72000" marR="36000"/>
                </a:tc>
                <a:tc>
                  <a:txBody>
                    <a:bodyPr/>
                    <a:lstStyle/>
                    <a:p>
                      <a:r>
                        <a:rPr lang="zh-CN" altLang="en-US" sz="1600"/>
                        <a:t>指向第</a:t>
                      </a:r>
                      <a:r>
                        <a:rPr lang="en-US" altLang="zh-CN" sz="1600"/>
                        <a:t>1</a:t>
                      </a:r>
                      <a:r>
                        <a:rPr lang="zh-CN" altLang="en-US" sz="1600"/>
                        <a:t>行起始地址</a:t>
                      </a:r>
                    </a:p>
                  </a:txBody>
                  <a:tcPr marL="72000" marR="36000"/>
                </a:tc>
                <a:tc>
                  <a:txBody>
                    <a:bodyPr/>
                    <a:lstStyle/>
                    <a:p>
                      <a:r>
                        <a:rPr lang="en-US" altLang="zh-CN" sz="1600"/>
                        <a:t>2016</a:t>
                      </a:r>
                      <a:endParaRPr lang="zh-CN" altLang="en-US" sz="1600"/>
                    </a:p>
                  </a:txBody>
                  <a:tcPr marL="72000" marR="36000"/>
                </a:tc>
                <a:extLst>
                  <a:ext uri="{0D108BD9-81ED-4DB2-BD59-A6C34878D82A}">
                    <a16:rowId xmlns:a16="http://schemas.microsoft.com/office/drawing/2014/main" val="3475699498"/>
                  </a:ext>
                </a:extLst>
              </a:tr>
              <a:tr h="419706">
                <a:tc>
                  <a:txBody>
                    <a:bodyPr/>
                    <a:lstStyle/>
                    <a:p>
                      <a:r>
                        <a:rPr lang="en-US" altLang="zh-CN" sz="1600"/>
                        <a:t>a[1], *(a+1)</a:t>
                      </a:r>
                      <a:endParaRPr lang="zh-CN" altLang="en-US" sz="1600"/>
                    </a:p>
                  </a:txBody>
                  <a:tcPr marL="72000" marR="36000"/>
                </a:tc>
                <a:tc>
                  <a:txBody>
                    <a:bodyPr/>
                    <a:lstStyle/>
                    <a:p>
                      <a:r>
                        <a:rPr lang="en-US" altLang="zh-CN" sz="1600"/>
                        <a:t>1</a:t>
                      </a:r>
                      <a:r>
                        <a:rPr lang="zh-CN" altLang="en-US" sz="1600"/>
                        <a:t>行</a:t>
                      </a:r>
                      <a:r>
                        <a:rPr lang="en-US" altLang="zh-CN" sz="1600"/>
                        <a:t>0</a:t>
                      </a:r>
                      <a:r>
                        <a:rPr lang="zh-CN" altLang="en-US" sz="1600"/>
                        <a:t>列元素</a:t>
                      </a:r>
                      <a:r>
                        <a:rPr lang="en-US" altLang="zh-CN" sz="1600"/>
                        <a:t>a[1][0]</a:t>
                      </a:r>
                      <a:r>
                        <a:rPr lang="zh-CN" altLang="en-US" sz="1600"/>
                        <a:t>的地址</a:t>
                      </a:r>
                    </a:p>
                  </a:txBody>
                  <a:tcPr marL="72000" marR="36000"/>
                </a:tc>
                <a:tc>
                  <a:txBody>
                    <a:bodyPr/>
                    <a:lstStyle/>
                    <a:p>
                      <a:r>
                        <a:rPr lang="en-US" altLang="zh-CN" sz="1600"/>
                        <a:t>2016</a:t>
                      </a:r>
                      <a:endParaRPr lang="zh-CN" altLang="en-US" sz="1600"/>
                    </a:p>
                  </a:txBody>
                  <a:tcPr marL="72000" marR="36000"/>
                </a:tc>
                <a:extLst>
                  <a:ext uri="{0D108BD9-81ED-4DB2-BD59-A6C34878D82A}">
                    <a16:rowId xmlns:a16="http://schemas.microsoft.com/office/drawing/2014/main" val="756788806"/>
                  </a:ext>
                </a:extLst>
              </a:tr>
              <a:tr h="655431">
                <a:tc>
                  <a:txBody>
                    <a:bodyPr/>
                    <a:lstStyle/>
                    <a:p>
                      <a:r>
                        <a:rPr lang="en-US" altLang="zh-CN" sz="1600"/>
                        <a:t>a[1]+2, *(a+1)+2, &amp;a[1][2]</a:t>
                      </a:r>
                      <a:endParaRPr lang="zh-CN" altLang="en-US" sz="1600"/>
                    </a:p>
                  </a:txBody>
                  <a:tcPr marL="72000" marR="36000"/>
                </a:tc>
                <a:tc>
                  <a:txBody>
                    <a:bodyPr/>
                    <a:lstStyle/>
                    <a:p>
                      <a:r>
                        <a:rPr lang="en-US" altLang="zh-CN" sz="1600"/>
                        <a:t>1</a:t>
                      </a:r>
                      <a:r>
                        <a:rPr lang="zh-CN" altLang="en-US" sz="1600"/>
                        <a:t>行</a:t>
                      </a:r>
                      <a:r>
                        <a:rPr lang="en-US" altLang="zh-CN" sz="1600"/>
                        <a:t>2</a:t>
                      </a:r>
                      <a:r>
                        <a:rPr lang="zh-CN" altLang="en-US" sz="1600"/>
                        <a:t>列元素</a:t>
                      </a:r>
                      <a:r>
                        <a:rPr lang="en-US" altLang="zh-CN" sz="1600"/>
                        <a:t>a[1][2]</a:t>
                      </a:r>
                      <a:r>
                        <a:rPr lang="zh-CN" altLang="en-US" sz="1600"/>
                        <a:t>的地址</a:t>
                      </a:r>
                    </a:p>
                  </a:txBody>
                  <a:tcPr marL="72000" marR="36000"/>
                </a:tc>
                <a:tc>
                  <a:txBody>
                    <a:bodyPr/>
                    <a:lstStyle/>
                    <a:p>
                      <a:r>
                        <a:rPr lang="en-US" altLang="zh-CN" sz="1600"/>
                        <a:t>2024</a:t>
                      </a:r>
                      <a:endParaRPr lang="zh-CN" altLang="en-US" sz="1600"/>
                    </a:p>
                  </a:txBody>
                  <a:tcPr marL="72000" marR="36000"/>
                </a:tc>
                <a:extLst>
                  <a:ext uri="{0D108BD9-81ED-4DB2-BD59-A6C34878D82A}">
                    <a16:rowId xmlns:a16="http://schemas.microsoft.com/office/drawing/2014/main" val="1913755325"/>
                  </a:ext>
                </a:extLst>
              </a:tr>
              <a:tr h="655431">
                <a:tc>
                  <a:txBody>
                    <a:bodyPr/>
                    <a:lstStyle/>
                    <a:p>
                      <a:r>
                        <a:rPr lang="en-US" altLang="zh-CN" sz="1600"/>
                        <a:t>*(a[1]+2), *(*(a+1)+2),</a:t>
                      </a:r>
                      <a:r>
                        <a:rPr lang="en-US" altLang="zh-CN" sz="1600" baseline="0"/>
                        <a:t> a[1][2]</a:t>
                      </a:r>
                      <a:endParaRPr lang="zh-CN" altLang="en-US" sz="1600"/>
                    </a:p>
                  </a:txBody>
                  <a:tcPr marL="72000" marR="36000"/>
                </a:tc>
                <a:tc>
                  <a:txBody>
                    <a:bodyPr/>
                    <a:lstStyle/>
                    <a:p>
                      <a:r>
                        <a:rPr lang="en-US" altLang="zh-CN" sz="1600"/>
                        <a:t>1</a:t>
                      </a:r>
                      <a:r>
                        <a:rPr lang="zh-CN" altLang="en-US" sz="1600"/>
                        <a:t>行</a:t>
                      </a:r>
                      <a:r>
                        <a:rPr lang="en-US" altLang="zh-CN" sz="1600"/>
                        <a:t>2</a:t>
                      </a:r>
                      <a:r>
                        <a:rPr lang="zh-CN" altLang="en-US" sz="1600"/>
                        <a:t>列元素</a:t>
                      </a:r>
                      <a:r>
                        <a:rPr lang="en-US" altLang="zh-CN" sz="1600"/>
                        <a:t>a[1][2]</a:t>
                      </a:r>
                      <a:r>
                        <a:rPr lang="zh-CN" altLang="en-US" sz="1600"/>
                        <a:t>的值</a:t>
                      </a:r>
                    </a:p>
                  </a:txBody>
                  <a:tcPr marL="72000" marR="36000"/>
                </a:tc>
                <a:tc>
                  <a:txBody>
                    <a:bodyPr/>
                    <a:lstStyle/>
                    <a:p>
                      <a:r>
                        <a:rPr lang="zh-CN" altLang="en-US" sz="1600"/>
                        <a:t>是元素值，为</a:t>
                      </a:r>
                      <a:r>
                        <a:rPr lang="en-US" altLang="zh-CN" sz="1600"/>
                        <a:t>13</a:t>
                      </a:r>
                      <a:endParaRPr lang="zh-CN" altLang="en-US" sz="1600"/>
                    </a:p>
                  </a:txBody>
                  <a:tcPr marL="72000" marR="36000"/>
                </a:tc>
                <a:extLst>
                  <a:ext uri="{0D108BD9-81ED-4DB2-BD59-A6C34878D82A}">
                    <a16:rowId xmlns:a16="http://schemas.microsoft.com/office/drawing/2014/main" val="764590992"/>
                  </a:ext>
                </a:extLst>
              </a:tr>
            </a:tbl>
          </a:graphicData>
        </a:graphic>
      </p:graphicFrame>
    </p:spTree>
    <p:extLst>
      <p:ext uri="{BB962C8B-B14F-4D97-AF65-F5344CB8AC3E}">
        <p14:creationId xmlns:p14="http://schemas.microsoft.com/office/powerpoint/2010/main" val="26319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C</a:t>
            </a:r>
            <a:r>
              <a:rPr lang="zh-CN" altLang="en-US">
                <a:solidFill>
                  <a:schemeClr val="tx1"/>
                </a:solidFill>
              </a:rPr>
              <a:t>语言的地址信息中既包含位置信息</a:t>
            </a:r>
            <a:r>
              <a:rPr lang="en-US" altLang="zh-CN">
                <a:solidFill>
                  <a:schemeClr val="tx1"/>
                </a:solidFill>
              </a:rPr>
              <a:t>(</a:t>
            </a:r>
            <a:r>
              <a:rPr lang="zh-CN" altLang="en-US">
                <a:solidFill>
                  <a:schemeClr val="tx1"/>
                </a:solidFill>
              </a:rPr>
              <a:t>如内存编号</a:t>
            </a:r>
            <a:r>
              <a:rPr lang="en-US" altLang="zh-CN">
                <a:solidFill>
                  <a:schemeClr val="tx1"/>
                </a:solidFill>
              </a:rPr>
              <a:t>2000)</a:t>
            </a:r>
            <a:r>
              <a:rPr lang="zh-CN" altLang="en-US">
                <a:solidFill>
                  <a:schemeClr val="tx1"/>
                </a:solidFill>
              </a:rPr>
              <a:t>，还包含它所指向的数据的类型信息。</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a[0]</a:t>
            </a:r>
            <a:r>
              <a:rPr lang="zh-CN" altLang="en-US">
                <a:solidFill>
                  <a:schemeClr val="tx1"/>
                </a:solidFill>
              </a:rPr>
              <a:t>是一维数组名，它是一维数组中起始元素的地址，</a:t>
            </a:r>
            <a:r>
              <a:rPr lang="en-US" altLang="zh-CN">
                <a:solidFill>
                  <a:schemeClr val="tx1"/>
                </a:solidFill>
              </a:rPr>
              <a:t>a</a:t>
            </a:r>
            <a:r>
              <a:rPr lang="zh-CN" altLang="en-US">
                <a:solidFill>
                  <a:schemeClr val="tx1"/>
                </a:solidFill>
              </a:rPr>
              <a:t>是二维数组名，它是二维数组的首行起始地址，二者的纯地址是相同的，即</a:t>
            </a:r>
            <a:r>
              <a:rPr lang="en-US" altLang="zh-CN">
                <a:solidFill>
                  <a:schemeClr val="tx1"/>
                </a:solidFill>
              </a:rPr>
              <a:t>2000</a:t>
            </a:r>
            <a:r>
              <a:rPr lang="zh-CN" altLang="en-US">
                <a:solidFill>
                  <a:schemeClr val="tx1"/>
                </a:solidFill>
              </a:rPr>
              <a:t>，但它们的基类型不同，即它们指向的数据的类型不同，前者是整型数据，后者是一维数组。</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如果用一个指针变量</a:t>
            </a:r>
            <a:r>
              <a:rPr lang="en-US" altLang="zh-CN">
                <a:solidFill>
                  <a:schemeClr val="tx1"/>
                </a:solidFill>
              </a:rPr>
              <a:t>pt</a:t>
            </a:r>
            <a:r>
              <a:rPr lang="zh-CN" altLang="en-US">
                <a:solidFill>
                  <a:schemeClr val="tx1"/>
                </a:solidFill>
              </a:rPr>
              <a:t>来指向此一维数组，应当这样定义</a:t>
            </a:r>
            <a:r>
              <a:rPr lang="en-US" altLang="zh-CN">
                <a:solidFill>
                  <a:schemeClr val="tx1"/>
                </a:solidFill>
              </a:rPr>
              <a:t>: </a:t>
            </a:r>
          </a:p>
          <a:p>
            <a:pPr algn="just">
              <a:lnSpc>
                <a:spcPct val="120000"/>
              </a:lnSpc>
              <a:spcBef>
                <a:spcPts val="600"/>
              </a:spcBef>
              <a:spcAft>
                <a:spcPts val="600"/>
              </a:spcAft>
              <a:defRPr/>
            </a:pPr>
            <a:endParaRPr lang="en-US" altLang="zh-CN">
              <a:solidFill>
                <a:schemeClr val="tx1"/>
              </a:solidFill>
            </a:endParaRPr>
          </a:p>
        </p:txBody>
      </p:sp>
      <p:sp>
        <p:nvSpPr>
          <p:cNvPr id="25" name="圆角矩形 24">
            <a:extLst>
              <a:ext uri="{FF2B5EF4-FFF2-40B4-BE49-F238E27FC236}">
                <a16:creationId xmlns:a16="http://schemas.microsoft.com/office/drawing/2014/main" id="{5382CD89-35B6-4BD4-B332-B011068CC402}"/>
              </a:ext>
            </a:extLst>
          </p:cNvPr>
          <p:cNvSpPr/>
          <p:nvPr/>
        </p:nvSpPr>
        <p:spPr>
          <a:xfrm>
            <a:off x="1131581" y="3618937"/>
            <a:ext cx="9614312" cy="903368"/>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spcBef>
                <a:spcPts val="600"/>
              </a:spcBef>
              <a:spcAft>
                <a:spcPts val="600"/>
              </a:spcAft>
              <a:defRPr/>
            </a:pPr>
            <a:r>
              <a:rPr lang="en-US" altLang="zh-CN" sz="1600">
                <a:solidFill>
                  <a:schemeClr val="tx1"/>
                </a:solidFill>
              </a:rPr>
              <a:t>int (*pt)[4];</a:t>
            </a:r>
          </a:p>
          <a:p>
            <a:pPr algn="just">
              <a:lnSpc>
                <a:spcPct val="120000"/>
              </a:lnSpc>
              <a:spcBef>
                <a:spcPts val="600"/>
              </a:spcBef>
              <a:spcAft>
                <a:spcPts val="600"/>
              </a:spcAft>
              <a:defRPr/>
            </a:pPr>
            <a:r>
              <a:rPr lang="en-US" altLang="zh-CN" sz="1600">
                <a:solidFill>
                  <a:srgbClr val="008000"/>
                </a:solidFill>
              </a:rPr>
              <a:t>//</a:t>
            </a:r>
            <a:r>
              <a:rPr lang="zh-CN" altLang="en-US" sz="1600">
                <a:solidFill>
                  <a:srgbClr val="008000"/>
                </a:solidFill>
              </a:rPr>
              <a:t>表示</a:t>
            </a:r>
            <a:r>
              <a:rPr lang="en-US" altLang="zh-CN" sz="1600">
                <a:solidFill>
                  <a:srgbClr val="008000"/>
                </a:solidFill>
              </a:rPr>
              <a:t>pt</a:t>
            </a:r>
            <a:r>
              <a:rPr lang="zh-CN" altLang="en-US" sz="1600">
                <a:solidFill>
                  <a:srgbClr val="008000"/>
                </a:solidFill>
              </a:rPr>
              <a:t>指向由</a:t>
            </a:r>
            <a:r>
              <a:rPr lang="en-US" altLang="zh-CN" sz="1600">
                <a:solidFill>
                  <a:srgbClr val="008000"/>
                </a:solidFill>
              </a:rPr>
              <a:t>4</a:t>
            </a:r>
            <a:r>
              <a:rPr lang="zh-CN" altLang="en-US" sz="1600">
                <a:solidFill>
                  <a:srgbClr val="008000"/>
                </a:solidFill>
              </a:rPr>
              <a:t>个整型元素组成的一维数组，此时指针变量</a:t>
            </a:r>
            <a:r>
              <a:rPr lang="en-US" altLang="zh-CN" sz="1600">
                <a:solidFill>
                  <a:srgbClr val="008000"/>
                </a:solidFill>
              </a:rPr>
              <a:t>pt</a:t>
            </a:r>
            <a:r>
              <a:rPr lang="zh-CN" altLang="en-US" sz="1600">
                <a:solidFill>
                  <a:srgbClr val="008000"/>
                </a:solidFill>
              </a:rPr>
              <a:t>的基类型是由</a:t>
            </a:r>
            <a:r>
              <a:rPr lang="en-US" altLang="zh-CN" sz="1600">
                <a:solidFill>
                  <a:srgbClr val="008000"/>
                </a:solidFill>
              </a:rPr>
              <a:t>4</a:t>
            </a:r>
            <a:r>
              <a:rPr lang="zh-CN" altLang="en-US" sz="1600">
                <a:solidFill>
                  <a:srgbClr val="008000"/>
                </a:solidFill>
              </a:rPr>
              <a:t>个整型元素组成的一维数组</a:t>
            </a:r>
            <a:endParaRPr lang="en-US" altLang="zh-CN" sz="1600">
              <a:solidFill>
                <a:srgbClr val="008000"/>
              </a:solidFill>
            </a:endParaRPr>
          </a:p>
        </p:txBody>
      </p:sp>
    </p:spTree>
    <p:extLst>
      <p:ext uri="{BB962C8B-B14F-4D97-AF65-F5344CB8AC3E}">
        <p14:creationId xmlns:p14="http://schemas.microsoft.com/office/powerpoint/2010/main" val="2147752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多维数组元素的地址</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8.11】</a:t>
            </a:r>
            <a:r>
              <a:rPr lang="zh-CN" altLang="en-US" sz="2000">
                <a:solidFill>
                  <a:schemeClr val="accent1"/>
                </a:solidFill>
              </a:rPr>
              <a:t>输出二维数组的有关数据</a:t>
            </a:r>
            <a:r>
              <a:rPr lang="en-US" altLang="zh-CN" sz="2000">
                <a:solidFill>
                  <a:schemeClr val="accent1"/>
                </a:solidFill>
              </a:rPr>
              <a:t>(</a:t>
            </a:r>
            <a:r>
              <a:rPr lang="zh-CN" altLang="en-US" sz="2000">
                <a:solidFill>
                  <a:schemeClr val="accent1"/>
                </a:solidFill>
              </a:rPr>
              <a:t>地址和元素的值</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1595337"/>
            <a:ext cx="6854405" cy="3781733"/>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a:t>
            </a:r>
          </a:p>
          <a:p>
            <a:pPr defTabSz="363538">
              <a:lnSpc>
                <a:spcPct val="120000"/>
              </a:lnSpc>
            </a:pPr>
            <a:r>
              <a:rPr lang="en-US" altLang="zh-CN" sz="1400"/>
              <a:t>	printf("%d,%d\n",a,*a);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printf("%d,%d\n",a[0],*(a+0));			</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printf("%d,%d\n",&amp;a[0],&amp;a[0][0]);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printf("%d,%d\n",a[1],a+1);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列元素地址和</a:t>
            </a:r>
            <a:r>
              <a:rPr lang="en-US" altLang="zh-CN" sz="1400">
                <a:solidFill>
                  <a:srgbClr val="008000"/>
                </a:solidFill>
              </a:rPr>
              <a:t>1</a:t>
            </a:r>
            <a:r>
              <a:rPr lang="zh-CN" altLang="en-US" sz="1400">
                <a:solidFill>
                  <a:srgbClr val="008000"/>
                </a:solidFill>
              </a:rPr>
              <a:t>行起始地址</a:t>
            </a:r>
          </a:p>
          <a:p>
            <a:pPr defTabSz="363538">
              <a:lnSpc>
                <a:spcPct val="120000"/>
              </a:lnSpc>
            </a:pPr>
            <a:r>
              <a:rPr lang="zh-CN" altLang="en-US" sz="1400"/>
              <a:t>	</a:t>
            </a:r>
            <a:r>
              <a:rPr lang="en-US" altLang="zh-CN" sz="1400"/>
              <a:t>printf("%d,%d\n",&amp;a[1][0],*(a+1)+0);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printf("%d,%d\n",a[2],*(a+2));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printf("%d,%d\n",&amp;a[2],a+2);			</a:t>
            </a:r>
            <a:r>
              <a:rPr lang="en-US" altLang="zh-CN" sz="1400">
                <a:solidFill>
                  <a:srgbClr val="008000"/>
                </a:solidFill>
              </a:rPr>
              <a:t>//2</a:t>
            </a:r>
            <a:r>
              <a:rPr lang="zh-CN" altLang="en-US" sz="1400">
                <a:solidFill>
                  <a:srgbClr val="008000"/>
                </a:solidFill>
              </a:rPr>
              <a:t>行起始地址</a:t>
            </a:r>
          </a:p>
          <a:p>
            <a:pPr defTabSz="363538">
              <a:lnSpc>
                <a:spcPct val="120000"/>
              </a:lnSpc>
            </a:pPr>
            <a:r>
              <a:rPr lang="zh-CN" altLang="en-US" sz="1400"/>
              <a:t>	</a:t>
            </a:r>
            <a:r>
              <a:rPr lang="en-US" altLang="zh-CN" sz="1400"/>
              <a:t>printf("%d,%d\n",a[1][0],*(*(a+1)+0));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a:lnSpc>
                <a:spcPct val="120000"/>
              </a:lnSpc>
            </a:pPr>
            <a:r>
              <a:rPr lang="zh-CN" altLang="en-US" sz="1400"/>
              <a:t>	</a:t>
            </a:r>
            <a:r>
              <a:rPr lang="en-US" altLang="zh-CN" sz="1400"/>
              <a:t>printf("%d,%d\n",*a[2],*(*(a+2)+0));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a:stretch>
            <a:fillRect/>
          </a:stretch>
        </p:blipFill>
        <p:spPr>
          <a:xfrm>
            <a:off x="7851268" y="3472070"/>
            <a:ext cx="3457575" cy="1905000"/>
          </a:xfrm>
          <a:prstGeom prst="rect">
            <a:avLst/>
          </a:prstGeom>
        </p:spPr>
      </p:pic>
    </p:spTree>
    <p:extLst>
      <p:ext uri="{BB962C8B-B14F-4D97-AF65-F5344CB8AC3E}">
        <p14:creationId xmlns:p14="http://schemas.microsoft.com/office/powerpoint/2010/main" val="282422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指针变量</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指向数组元素的指针变量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8.12】</a:t>
            </a:r>
            <a:r>
              <a:rPr lang="zh-CN" altLang="en-US" sz="2000">
                <a:solidFill>
                  <a:schemeClr val="accent1"/>
                </a:solidFill>
              </a:rPr>
              <a:t>有一个</a:t>
            </a:r>
            <a:r>
              <a:rPr lang="en-US" altLang="zh-CN" sz="2000">
                <a:solidFill>
                  <a:schemeClr val="accent1"/>
                </a:solidFill>
              </a:rPr>
              <a:t>3×4</a:t>
            </a:r>
            <a:r>
              <a:rPr lang="zh-CN" altLang="en-US" sz="2000">
                <a:solidFill>
                  <a:schemeClr val="accent1"/>
                </a:solidFill>
              </a:rPr>
              <a:t>的二维数组，要求用指向元素的指针变量输出二维数组各元素的值。</a:t>
            </a:r>
          </a:p>
        </p:txBody>
      </p:sp>
      <p:sp>
        <p:nvSpPr>
          <p:cNvPr id="29" name="圆角矩形 12">
            <a:extLst>
              <a:ext uri="{FF2B5EF4-FFF2-40B4-BE49-F238E27FC236}">
                <a16:creationId xmlns:a16="http://schemas.microsoft.com/office/drawing/2014/main" id="{5382CD89-35B6-4BD4-B332-B011068CC402}"/>
              </a:ext>
            </a:extLst>
          </p:cNvPr>
          <p:cNvSpPr/>
          <p:nvPr/>
        </p:nvSpPr>
        <p:spPr>
          <a:xfrm>
            <a:off x="749031" y="1595338"/>
            <a:ext cx="5900248" cy="2946846"/>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a:t>
            </a:r>
          </a:p>
          <a:p>
            <a:pPr defTabSz="363538">
              <a:lnSpc>
                <a:spcPct val="120000"/>
              </a:lnSpc>
            </a:pPr>
            <a:r>
              <a:rPr lang="en-US" altLang="zh-CN" sz="1400"/>
              <a:t>	int *p;							</a:t>
            </a:r>
            <a:r>
              <a:rPr lang="en-US" altLang="zh-CN" sz="1400">
                <a:solidFill>
                  <a:srgbClr val="008000"/>
                </a:solidFill>
              </a:rPr>
              <a:t>//p</a:t>
            </a:r>
            <a:r>
              <a:rPr lang="zh-CN" altLang="en-US" sz="1400">
                <a:solidFill>
                  <a:srgbClr val="008000"/>
                </a:solidFill>
              </a:rPr>
              <a:t>是</a:t>
            </a:r>
            <a:r>
              <a:rPr lang="en-US" altLang="zh-CN" sz="1400">
                <a:solidFill>
                  <a:srgbClr val="008000"/>
                </a:solidFill>
              </a:rPr>
              <a:t>int *</a:t>
            </a:r>
            <a:r>
              <a:rPr lang="zh-CN" altLang="en-US" sz="1400">
                <a:solidFill>
                  <a:srgbClr val="008000"/>
                </a:solidFill>
              </a:rPr>
              <a:t>型指针变量</a:t>
            </a:r>
          </a:p>
          <a:p>
            <a:pPr defTabSz="363538">
              <a:lnSpc>
                <a:spcPct val="120000"/>
              </a:lnSpc>
            </a:pPr>
            <a:r>
              <a:rPr lang="zh-CN" altLang="en-US" sz="1400"/>
              <a:t>	</a:t>
            </a:r>
            <a:r>
              <a:rPr lang="en-US" altLang="zh-CN" sz="1400"/>
              <a:t>for(p=a[0];p&lt;a[0]+12;p++)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依次指向下一个元素</a:t>
            </a:r>
          </a:p>
          <a:p>
            <a:pPr defTabSz="363538">
              <a:lnSpc>
                <a:spcPct val="120000"/>
              </a:lnSpc>
            </a:pPr>
            <a:r>
              <a:rPr lang="zh-CN" altLang="en-US" sz="1400"/>
              <a:t>	</a:t>
            </a:r>
            <a:r>
              <a:rPr lang="en-US" altLang="zh-CN" sz="1400"/>
              <a:t>{	if((p-a[0])%4==0) printf("\n");	</a:t>
            </a:r>
            <a:r>
              <a:rPr lang="en-US" altLang="zh-CN" sz="1400">
                <a:solidFill>
                  <a:srgbClr val="008000"/>
                </a:solidFill>
              </a:rPr>
              <a:t>//p</a:t>
            </a:r>
            <a:r>
              <a:rPr lang="zh-CN" altLang="en-US" sz="1400">
                <a:solidFill>
                  <a:srgbClr val="008000"/>
                </a:solidFill>
              </a:rPr>
              <a:t>移动</a:t>
            </a:r>
            <a:r>
              <a:rPr lang="en-US" altLang="zh-CN" sz="1400">
                <a:solidFill>
                  <a:srgbClr val="008000"/>
                </a:solidFill>
              </a:rPr>
              <a:t>4</a:t>
            </a:r>
            <a:r>
              <a:rPr lang="zh-CN" altLang="en-US" sz="1400">
                <a:solidFill>
                  <a:srgbClr val="008000"/>
                </a:solidFill>
              </a:rPr>
              <a:t>次后换行</a:t>
            </a:r>
          </a:p>
          <a:p>
            <a:pPr defTabSz="363538">
              <a:lnSpc>
                <a:spcPct val="120000"/>
              </a:lnSpc>
            </a:pPr>
            <a:r>
              <a:rPr lang="zh-CN" altLang="en-US" sz="1400"/>
              <a:t>		</a:t>
            </a:r>
            <a:r>
              <a:rPr lang="en-US" altLang="zh-CN" sz="1400"/>
              <a:t>printf("%4d",*p);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指向的元素的值 </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a:stretch>
            <a:fillRect/>
          </a:stretch>
        </p:blipFill>
        <p:spPr>
          <a:xfrm>
            <a:off x="1937030" y="5051563"/>
            <a:ext cx="3524250" cy="1200150"/>
          </a:xfrm>
          <a:prstGeom prst="rect">
            <a:avLst/>
          </a:prstGeom>
        </p:spPr>
      </p:pic>
      <p:grpSp>
        <p:nvGrpSpPr>
          <p:cNvPr id="7" name="组合 6"/>
          <p:cNvGrpSpPr/>
          <p:nvPr/>
        </p:nvGrpSpPr>
        <p:grpSpPr>
          <a:xfrm>
            <a:off x="7172172" y="1595338"/>
            <a:ext cx="3975726" cy="2971422"/>
            <a:chOff x="8050698" y="5019263"/>
            <a:chExt cx="3975726"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3975726"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409818" cy="2936188"/>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是一个</a:t>
              </a:r>
              <a:r>
                <a:rPr lang="en-US" altLang="zh-CN" sz="1400">
                  <a:solidFill>
                    <a:schemeClr val="bg1"/>
                  </a:solidFill>
                </a:rPr>
                <a:t>int *</a:t>
              </a:r>
              <a:r>
                <a:rPr lang="zh-CN" altLang="en-US" sz="1400">
                  <a:solidFill>
                    <a:schemeClr val="bg1"/>
                  </a:solidFill>
                </a:rPr>
                <a:t>型</a:t>
              </a:r>
              <a:r>
                <a:rPr lang="en-US" altLang="zh-CN" sz="1400">
                  <a:solidFill>
                    <a:schemeClr val="bg1"/>
                  </a:solidFill>
                </a:rPr>
                <a:t>(</a:t>
              </a:r>
              <a:r>
                <a:rPr lang="zh-CN" altLang="en-US" sz="1400">
                  <a:solidFill>
                    <a:schemeClr val="bg1"/>
                  </a:solidFill>
                </a:rPr>
                <a:t>指向整型数据</a:t>
              </a:r>
              <a:r>
                <a:rPr lang="en-US" altLang="zh-CN" sz="1400">
                  <a:solidFill>
                    <a:schemeClr val="bg1"/>
                  </a:solidFill>
                </a:rPr>
                <a:t>)</a:t>
              </a:r>
              <a:r>
                <a:rPr lang="zh-CN" altLang="en-US" sz="1400">
                  <a:solidFill>
                    <a:schemeClr val="bg1"/>
                  </a:solidFill>
                </a:rPr>
                <a:t>的指针变量，它可以指向一般的整型变量，也可以指向整型的数组元素。每次使</a:t>
              </a:r>
              <a:r>
                <a:rPr lang="en-US" altLang="zh-CN" sz="1400">
                  <a:solidFill>
                    <a:schemeClr val="bg1"/>
                  </a:solidFill>
                </a:rPr>
                <a:t>p</a:t>
              </a:r>
              <a:r>
                <a:rPr lang="zh-CN" altLang="en-US" sz="1400">
                  <a:solidFill>
                    <a:schemeClr val="bg1"/>
                  </a:solidFill>
                </a:rPr>
                <a:t>值加</a:t>
              </a:r>
              <a:r>
                <a:rPr lang="en-US" altLang="zh-CN" sz="1400">
                  <a:solidFill>
                    <a:schemeClr val="bg1"/>
                  </a:solidFill>
                </a:rPr>
                <a:t>1</a:t>
              </a:r>
              <a:r>
                <a:rPr lang="zh-CN" altLang="en-US" sz="1400">
                  <a:solidFill>
                    <a:schemeClr val="bg1"/>
                  </a:solidFill>
                </a:rPr>
                <a:t>，使</a:t>
              </a:r>
              <a:r>
                <a:rPr lang="en-US" altLang="zh-CN" sz="1400">
                  <a:solidFill>
                    <a:schemeClr val="bg1"/>
                  </a:solidFill>
                </a:rPr>
                <a:t>p</a:t>
              </a:r>
              <a:r>
                <a:rPr lang="zh-CN" altLang="en-US" sz="1400">
                  <a:solidFill>
                    <a:schemeClr val="bg1"/>
                  </a:solidFill>
                </a:rPr>
                <a:t>指向下一元素。</a:t>
              </a:r>
              <a:endParaRPr lang="en-US" altLang="zh-CN" sz="1400">
                <a:solidFill>
                  <a:schemeClr val="bg1"/>
                </a:solidFill>
              </a:endParaRPr>
            </a:p>
            <a:p>
              <a:pPr>
                <a:lnSpc>
                  <a:spcPct val="120000"/>
                </a:lnSpc>
              </a:pPr>
              <a:endParaRPr lang="zh-CN" altLang="en-US" sz="1400">
                <a:solidFill>
                  <a:schemeClr val="bg1"/>
                </a:solidFill>
              </a:endParaRPr>
            </a:p>
            <a:p>
              <a:pPr>
                <a:lnSpc>
                  <a:spcPct val="120000"/>
                </a:lnSpc>
              </a:pPr>
              <a:r>
                <a:rPr lang="zh-CN" altLang="en-US" sz="1400">
                  <a:solidFill>
                    <a:schemeClr val="bg1"/>
                  </a:solidFill>
                </a:rPr>
                <a:t>如果要输出某个指定的数值元素（例如</a:t>
              </a:r>
              <a:r>
                <a:rPr lang="en-US" altLang="zh-CN" sz="1400">
                  <a:solidFill>
                    <a:schemeClr val="bg1"/>
                  </a:solidFill>
                </a:rPr>
                <a:t>a[2][3]</a:t>
              </a:r>
              <a:r>
                <a:rPr lang="zh-CN" altLang="en-US" sz="1400">
                  <a:solidFill>
                    <a:schemeClr val="bg1"/>
                  </a:solidFill>
                </a:rPr>
                <a:t>），则应事先计算该元素在数组中的相对位置（即相对于数组起始位置的相对位移量）。计算</a:t>
              </a:r>
              <a:r>
                <a:rPr lang="en-US" altLang="zh-CN" sz="1400">
                  <a:solidFill>
                    <a:schemeClr val="bg1"/>
                  </a:solidFill>
                </a:rPr>
                <a:t>a[i][j]</a:t>
              </a:r>
              <a:r>
                <a:rPr lang="zh-CN" altLang="en-US" sz="1400">
                  <a:solidFill>
                    <a:schemeClr val="bg1"/>
                  </a:solidFill>
                </a:rPr>
                <a:t>在数组中的相对位置的计算公式为：</a:t>
              </a:r>
              <a:r>
                <a:rPr lang="en-US" altLang="zh-CN" sz="1400" b="1">
                  <a:solidFill>
                    <a:schemeClr val="bg1"/>
                  </a:solidFill>
                </a:rPr>
                <a:t>i*m</a:t>
              </a:r>
              <a:r>
                <a:rPr lang="zh-CN" altLang="en-US" sz="1400" b="1">
                  <a:solidFill>
                    <a:schemeClr val="bg1"/>
                  </a:solidFill>
                </a:rPr>
                <a:t>＋</a:t>
              </a:r>
              <a:r>
                <a:rPr lang="en-US" altLang="zh-CN" sz="1400" b="1">
                  <a:solidFill>
                    <a:schemeClr val="bg1"/>
                  </a:solidFill>
                </a:rPr>
                <a:t>j</a:t>
              </a:r>
              <a:r>
                <a:rPr lang="zh-CN" altLang="en-US" sz="1400">
                  <a:solidFill>
                    <a:schemeClr val="bg1"/>
                  </a:solidFill>
                </a:rPr>
                <a:t>，其中，</a:t>
              </a:r>
              <a:r>
                <a:rPr lang="en-US" altLang="zh-CN" sz="1400">
                  <a:solidFill>
                    <a:schemeClr val="bg1"/>
                  </a:solidFill>
                </a:rPr>
                <a:t>m</a:t>
              </a:r>
              <a:r>
                <a:rPr lang="zh-CN" altLang="en-US" sz="1400">
                  <a:solidFill>
                    <a:schemeClr val="bg1"/>
                  </a:solidFill>
                </a:rPr>
                <a:t>为二维数组的列数（二维数组大小为</a:t>
              </a:r>
              <a:r>
                <a:rPr lang="en-US" altLang="zh-CN" sz="1400">
                  <a:solidFill>
                    <a:schemeClr val="bg1"/>
                  </a:solidFill>
                </a:rPr>
                <a:t>n×m</a:t>
              </a:r>
              <a:r>
                <a:rPr lang="zh-CN" altLang="en-US" sz="1400">
                  <a:solidFill>
                    <a:schemeClr val="bg1"/>
                  </a:solidFill>
                </a:rPr>
                <a:t>）。</a:t>
              </a:r>
              <a:endParaRPr lang="en-US" altLang="zh-CN" sz="1400" b="1">
                <a:solidFill>
                  <a:schemeClr val="bg1"/>
                </a:solidFill>
              </a:endParaRPr>
            </a:p>
          </p:txBody>
        </p:sp>
      </p:grpSp>
      <p:graphicFrame>
        <p:nvGraphicFramePr>
          <p:cNvPr id="6" name="表格 5"/>
          <p:cNvGraphicFramePr>
            <a:graphicFrameLocks noGrp="1"/>
          </p:cNvGraphicFramePr>
          <p:nvPr>
            <p:extLst>
              <p:ext uri="{D42A27DB-BD31-4B8C-83A1-F6EECF244321}">
                <p14:modId xmlns:p14="http://schemas.microsoft.com/office/powerpoint/2010/main" val="1775903500"/>
              </p:ext>
            </p:extLst>
          </p:nvPr>
        </p:nvGraphicFramePr>
        <p:xfrm>
          <a:off x="6874014" y="4601992"/>
          <a:ext cx="4334920" cy="2011680"/>
        </p:xfrm>
        <a:graphic>
          <a:graphicData uri="http://schemas.openxmlformats.org/drawingml/2006/table">
            <a:tbl>
              <a:tblPr>
                <a:tableStyleId>{5C22544A-7EE6-4342-B048-85BDC9FD1C3A}</a:tableStyleId>
              </a:tblPr>
              <a:tblGrid>
                <a:gridCol w="787784">
                  <a:extLst>
                    <a:ext uri="{9D8B030D-6E8A-4147-A177-3AD203B41FA5}">
                      <a16:colId xmlns:a16="http://schemas.microsoft.com/office/drawing/2014/main" val="1473384322"/>
                    </a:ext>
                  </a:extLst>
                </a:gridCol>
                <a:gridCol w="787784">
                  <a:extLst>
                    <a:ext uri="{9D8B030D-6E8A-4147-A177-3AD203B41FA5}">
                      <a16:colId xmlns:a16="http://schemas.microsoft.com/office/drawing/2014/main" val="1399425595"/>
                    </a:ext>
                  </a:extLst>
                </a:gridCol>
                <a:gridCol w="787784">
                  <a:extLst>
                    <a:ext uri="{9D8B030D-6E8A-4147-A177-3AD203B41FA5}">
                      <a16:colId xmlns:a16="http://schemas.microsoft.com/office/drawing/2014/main" val="3680741158"/>
                    </a:ext>
                  </a:extLst>
                </a:gridCol>
                <a:gridCol w="787784">
                  <a:extLst>
                    <a:ext uri="{9D8B030D-6E8A-4147-A177-3AD203B41FA5}">
                      <a16:colId xmlns:a16="http://schemas.microsoft.com/office/drawing/2014/main" val="3102450959"/>
                    </a:ext>
                  </a:extLst>
                </a:gridCol>
                <a:gridCol w="787784">
                  <a:extLst>
                    <a:ext uri="{9D8B030D-6E8A-4147-A177-3AD203B41FA5}">
                      <a16:colId xmlns:a16="http://schemas.microsoft.com/office/drawing/2014/main" val="3319941944"/>
                    </a:ext>
                  </a:extLst>
                </a:gridCol>
                <a:gridCol w="396000">
                  <a:extLst>
                    <a:ext uri="{9D8B030D-6E8A-4147-A177-3AD203B41FA5}">
                      <a16:colId xmlns:a16="http://schemas.microsoft.com/office/drawing/2014/main" val="1231730530"/>
                    </a:ext>
                  </a:extLst>
                </a:gridCol>
              </a:tblGrid>
              <a:tr h="424420">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a:t>m</a:t>
                      </a:r>
                    </a:p>
                    <a:p>
                      <a:pPr algn="ctr"/>
                      <a:endParaRPr lang="zh-CN" altLang="en-US"/>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94719044"/>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T w="12700" cmpd="sng">
                      <a:noFill/>
                    </a:lnT>
                  </a:tcPr>
                </a:tc>
                <a:tc>
                  <a:txBody>
                    <a:bodyPr/>
                    <a:lstStyle/>
                    <a:p>
                      <a:endParaRPr lang="zh-CN" altLang="en-US"/>
                    </a:p>
                  </a:txBody>
                  <a:tcPr>
                    <a:lnT w="12700" cmpd="sng">
                      <a:noFill/>
                    </a:lnT>
                  </a:tcPr>
                </a:tc>
                <a:tc>
                  <a:txBody>
                    <a:bodyPr/>
                    <a:lstStyle/>
                    <a:p>
                      <a:endParaRPr lang="zh-CN" altLang="en-US"/>
                    </a:p>
                  </a:txBody>
                  <a:tcPr>
                    <a:lnT w="12700" cmpd="sng">
                      <a:noFill/>
                    </a:lnT>
                  </a:tcPr>
                </a:tc>
                <a:tc>
                  <a:txBody>
                    <a:bodyPr/>
                    <a:lstStyle/>
                    <a:p>
                      <a:endParaRPr lang="zh-CN" altLang="en-US"/>
                    </a:p>
                  </a:txBody>
                  <a:tcPr>
                    <a:lnR w="12700" cmpd="sng">
                      <a:noFill/>
                    </a:lnR>
                    <a:lnT w="12700" cmpd="sng">
                      <a:noFill/>
                    </a:lnT>
                  </a:tcPr>
                </a:tc>
                <a:tc rowSpan="3">
                  <a:txBody>
                    <a:bodyPr/>
                    <a:lstStyle/>
                    <a:p>
                      <a:pPr algn="r"/>
                      <a:r>
                        <a:rPr lang="en-US" altLang="zh-CN"/>
                        <a:t>n</a:t>
                      </a: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8906330"/>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tcPr>
                </a:tc>
                <a:tc>
                  <a:txBody>
                    <a:bodyPr/>
                    <a:lstStyle/>
                    <a:p>
                      <a:endParaRPr lang="zh-CN" altLang="en-US"/>
                    </a:p>
                  </a:txBody>
                  <a:tcPr/>
                </a:tc>
                <a:tc>
                  <a:txBody>
                    <a:bodyPr/>
                    <a:lstStyle/>
                    <a:p>
                      <a:endParaRPr lang="zh-CN" altLang="en-US"/>
                    </a:p>
                  </a:txBody>
                  <a:tcPr/>
                </a:tc>
                <a:tc>
                  <a:txBody>
                    <a:bodyPr/>
                    <a:lstStyle/>
                    <a:p>
                      <a:endParaRPr lang="zh-CN" altLang="en-US"/>
                    </a:p>
                  </a:txBody>
                  <a:tcPr>
                    <a:lnR w="12700" cmpd="sng">
                      <a:noFill/>
                    </a:lnR>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0871516"/>
                  </a:ext>
                </a:extLst>
              </a:tr>
              <a:tr h="245894">
                <a:tc>
                  <a:txBody>
                    <a:bodyPr/>
                    <a:lstStyle/>
                    <a:p>
                      <a:pPr algn="r"/>
                      <a:r>
                        <a:rPr lang="en-US" altLang="zh-CN"/>
                        <a:t>i=2</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B w="12700" cmpd="sng">
                      <a:noFill/>
                    </a:lnB>
                  </a:tcPr>
                </a:tc>
                <a:tc>
                  <a:txBody>
                    <a:bodyPr/>
                    <a:lstStyle/>
                    <a:p>
                      <a:endParaRPr lang="zh-CN" altLang="en-US"/>
                    </a:p>
                  </a:txBody>
                  <a:tcPr>
                    <a:lnB w="12700" cmpd="sng">
                      <a:noFill/>
                    </a:lnB>
                  </a:tcPr>
                </a:tc>
                <a:tc>
                  <a:txBody>
                    <a:bodyPr/>
                    <a:lstStyle/>
                    <a:p>
                      <a:endParaRPr lang="zh-CN" altLang="en-US"/>
                    </a:p>
                  </a:txBody>
                  <a:tcPr>
                    <a:lnB w="12700" cmpd="sng">
                      <a:noFill/>
                    </a:lnB>
                  </a:tcPr>
                </a:tc>
                <a:tc>
                  <a:txBody>
                    <a:bodyPr/>
                    <a:lstStyle/>
                    <a:p>
                      <a:pPr algn="ctr"/>
                      <a:r>
                        <a:rPr lang="en-US" altLang="zh-CN"/>
                        <a:t>a[2][3]</a:t>
                      </a:r>
                      <a:endParaRPr lang="zh-CN" altLang="en-US"/>
                    </a:p>
                  </a:txBody>
                  <a:tcPr>
                    <a:lnR w="12700" cmpd="sng">
                      <a:noFill/>
                    </a:lnR>
                    <a:lnB w="12700" cmpd="sng">
                      <a:noFill/>
                    </a:lnB>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87394342"/>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a:t>j=3</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1432739"/>
                  </a:ext>
                </a:extLst>
              </a:tr>
            </a:tbl>
          </a:graphicData>
        </a:graphic>
      </p:graphicFrame>
      <p:sp>
        <p:nvSpPr>
          <p:cNvPr id="12" name="左大括号 11"/>
          <p:cNvSpPr/>
          <p:nvPr/>
        </p:nvSpPr>
        <p:spPr>
          <a:xfrm rot="5400000">
            <a:off x="9102710" y="3431959"/>
            <a:ext cx="264550" cy="3137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a:off x="10803834" y="5133084"/>
            <a:ext cx="218661" cy="1118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20768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指向由</a:t>
            </a:r>
            <a:r>
              <a:rPr lang="en-US" altLang="zh-CN"/>
              <a:t>m</a:t>
            </a:r>
            <a:r>
              <a:rPr lang="zh-CN" altLang="en-US"/>
              <a:t>个元素组成的一维数组的指针变量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8.13】</a:t>
            </a:r>
            <a:r>
              <a:rPr lang="zh-CN" altLang="en-US" sz="2000">
                <a:solidFill>
                  <a:schemeClr val="accent1"/>
                </a:solidFill>
              </a:rPr>
              <a:t>输出二维数组任一行任一列元素的值。</a:t>
            </a: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1595338"/>
            <a:ext cx="6252055" cy="2700000"/>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		</a:t>
            </a:r>
            <a:r>
              <a:rPr lang="en-US" altLang="zh-CN" sz="1400">
                <a:solidFill>
                  <a:srgbClr val="008000"/>
                </a:solidFill>
              </a:rPr>
              <a:t>//</a:t>
            </a:r>
            <a:r>
              <a:rPr lang="zh-CN" altLang="en-US" sz="1400">
                <a:solidFill>
                  <a:srgbClr val="008000"/>
                </a:solidFill>
              </a:rPr>
              <a:t>定义二维数组</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int </a:t>
            </a:r>
            <a:r>
              <a:rPr lang="en-US" altLang="zh-CN" sz="1400">
                <a:solidFill>
                  <a:schemeClr val="accent6"/>
                </a:solidFill>
              </a:rPr>
              <a:t>(*p)[4]</a:t>
            </a:r>
            <a:r>
              <a:rPr lang="en-US" altLang="zh-CN" sz="1400">
                <a:solidFill>
                  <a:schemeClr val="tx1"/>
                </a:solidFill>
              </a:rPr>
              <a:t>,</a:t>
            </a:r>
            <a:r>
              <a:rPr lang="en-US" altLang="zh-CN" sz="1400"/>
              <a:t>i,j;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指向包含</a:t>
            </a:r>
            <a:r>
              <a:rPr lang="en-US" altLang="zh-CN" sz="1400">
                <a:solidFill>
                  <a:srgbClr val="008000"/>
                </a:solidFill>
              </a:rPr>
              <a:t>4</a:t>
            </a:r>
            <a:r>
              <a:rPr lang="zh-CN" altLang="en-US" sz="1400">
                <a:solidFill>
                  <a:srgbClr val="008000"/>
                </a:solidFill>
              </a:rPr>
              <a:t>个整型元素的一维数组</a:t>
            </a:r>
          </a:p>
          <a:p>
            <a:pPr defTabSz="363538">
              <a:lnSpc>
                <a:spcPct val="120000"/>
              </a:lnSpc>
            </a:pPr>
            <a:r>
              <a:rPr lang="zh-CN" altLang="en-US" sz="1400"/>
              <a:t>	</a:t>
            </a:r>
            <a:r>
              <a:rPr lang="en-US" altLang="zh-CN" sz="1400">
                <a:solidFill>
                  <a:srgbClr val="C00000"/>
                </a:solidFill>
              </a:rPr>
              <a:t>p=a;		</a:t>
            </a:r>
            <a:r>
              <a:rPr lang="en-US" altLang="zh-CN" sz="1400"/>
              <a:t>			</a:t>
            </a:r>
            <a:r>
              <a:rPr lang="en-US" altLang="zh-CN" sz="1400">
                <a:solidFill>
                  <a:srgbClr val="008000"/>
                </a:solidFill>
              </a:rPr>
              <a:t>//p</a:t>
            </a:r>
            <a:r>
              <a:rPr lang="zh-CN" altLang="en-US" sz="1400">
                <a:solidFill>
                  <a:srgbClr val="008000"/>
                </a:solidFill>
              </a:rPr>
              <a:t>指向二维数组的</a:t>
            </a:r>
            <a:r>
              <a:rPr lang="en-US" altLang="zh-CN" sz="1400">
                <a:solidFill>
                  <a:srgbClr val="008000"/>
                </a:solidFill>
              </a:rPr>
              <a:t>0</a:t>
            </a:r>
            <a:r>
              <a:rPr lang="zh-CN" altLang="en-US" sz="1400">
                <a:solidFill>
                  <a:srgbClr val="008000"/>
                </a:solidFill>
              </a:rPr>
              <a:t>行</a:t>
            </a:r>
          </a:p>
          <a:p>
            <a:pPr defTabSz="363538">
              <a:lnSpc>
                <a:spcPct val="120000"/>
              </a:lnSpc>
            </a:pPr>
            <a:r>
              <a:rPr lang="zh-CN" altLang="en-US" sz="1400"/>
              <a:t>	</a:t>
            </a:r>
            <a:r>
              <a:rPr lang="en-US" altLang="zh-CN" sz="1400"/>
              <a:t>printf("please enter row and colum:");</a:t>
            </a:r>
          </a:p>
          <a:p>
            <a:pPr defTabSz="363538">
              <a:lnSpc>
                <a:spcPct val="120000"/>
              </a:lnSpc>
            </a:pPr>
            <a:r>
              <a:rPr lang="en-US" altLang="zh-CN" sz="1400"/>
              <a:t>	scanf("%d,%d",&amp;i,&amp;j);	</a:t>
            </a:r>
            <a:r>
              <a:rPr lang="en-US" altLang="zh-CN" sz="1400">
                <a:solidFill>
                  <a:srgbClr val="008000"/>
                </a:solidFill>
              </a:rPr>
              <a:t>//</a:t>
            </a:r>
            <a:r>
              <a:rPr lang="zh-CN" altLang="en-US" sz="1400">
                <a:solidFill>
                  <a:srgbClr val="008000"/>
                </a:solidFill>
              </a:rPr>
              <a:t>输入要求输出的元素的行列号</a:t>
            </a:r>
          </a:p>
          <a:p>
            <a:pPr defTabSz="363538">
              <a:lnSpc>
                <a:spcPct val="120000"/>
              </a:lnSpc>
            </a:pPr>
            <a:r>
              <a:rPr lang="zh-CN" altLang="en-US" sz="1400"/>
              <a:t>	</a:t>
            </a:r>
            <a:r>
              <a:rPr lang="en-US" altLang="zh-CN" sz="1400"/>
              <a:t>printf("a[%d,%d]=%d\n",i,j</a:t>
            </a:r>
            <a:r>
              <a:rPr lang="en-US" altLang="zh-CN" sz="1400">
                <a:solidFill>
                  <a:schemeClr val="tx1"/>
                </a:solidFill>
              </a:rPr>
              <a:t>,</a:t>
            </a:r>
            <a:r>
              <a:rPr lang="en-US" altLang="zh-CN" sz="1400">
                <a:solidFill>
                  <a:schemeClr val="accent6"/>
                </a:solidFill>
              </a:rPr>
              <a:t>*(*(p+i)+j</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a[i][j]</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grpSp>
        <p:nvGrpSpPr>
          <p:cNvPr id="7" name="组合 6"/>
          <p:cNvGrpSpPr/>
          <p:nvPr/>
        </p:nvGrpSpPr>
        <p:grpSpPr>
          <a:xfrm>
            <a:off x="7172172" y="1595338"/>
            <a:ext cx="4384504" cy="2971422"/>
            <a:chOff x="8050698" y="5019263"/>
            <a:chExt cx="4384504"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4384504"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970450" cy="2419124"/>
            </a:xfrm>
            <a:prstGeom prst="rect">
              <a:avLst/>
            </a:prstGeom>
            <a:noFill/>
          </p:spPr>
          <p:txBody>
            <a:bodyPr wrap="square" rtlCol="0">
              <a:spAutoFit/>
            </a:bodyPr>
            <a:lstStyle/>
            <a:p>
              <a:pPr>
                <a:lnSpc>
                  <a:spcPct val="120000"/>
                </a:lnSpc>
              </a:pPr>
              <a:r>
                <a:rPr lang="zh-CN" altLang="en-US" sz="1400">
                  <a:solidFill>
                    <a:schemeClr val="bg1"/>
                  </a:solidFill>
                </a:rPr>
                <a:t>比较</a:t>
              </a:r>
              <a:r>
                <a:rPr lang="en-US" altLang="zh-CN" sz="1400">
                  <a:solidFill>
                    <a:schemeClr val="bg1"/>
                  </a:solidFill>
                </a:rPr>
                <a:t>: </a:t>
              </a:r>
            </a:p>
            <a:p>
              <a:pPr>
                <a:lnSpc>
                  <a:spcPct val="120000"/>
                </a:lnSpc>
              </a:pPr>
              <a:r>
                <a:rPr lang="en-US" altLang="zh-CN" sz="1400">
                  <a:solidFill>
                    <a:schemeClr val="bg1"/>
                  </a:solidFill>
                </a:rPr>
                <a:t>① int a[4];</a:t>
              </a:r>
              <a:r>
                <a:rPr lang="zh-CN" altLang="en-US" sz="1400">
                  <a:solidFill>
                    <a:schemeClr val="bg1"/>
                  </a:solidFill>
                </a:rPr>
                <a:t>（</a:t>
              </a:r>
              <a:r>
                <a:rPr lang="en-US" altLang="zh-CN" sz="1400">
                  <a:solidFill>
                    <a:schemeClr val="bg1"/>
                  </a:solidFill>
                </a:rPr>
                <a:t>a</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a:t>
              </a:r>
              <a:r>
                <a:rPr lang="zh-CN" altLang="en-US" sz="1400" smtClean="0">
                  <a:solidFill>
                    <a:schemeClr val="bg1"/>
                  </a:solidFill>
                </a:rPr>
                <a:t>元素都为</a:t>
              </a:r>
              <a:r>
                <a:rPr lang="zh-CN" altLang="en-US" sz="1400">
                  <a:solidFill>
                    <a:schemeClr val="bg1"/>
                  </a:solidFill>
                </a:rPr>
                <a:t>整型）</a:t>
              </a:r>
            </a:p>
            <a:p>
              <a:pPr>
                <a:lnSpc>
                  <a:spcPct val="120000"/>
                </a:lnSpc>
              </a:pPr>
              <a:r>
                <a:rPr lang="zh-CN" altLang="en-US" sz="1400">
                  <a:solidFill>
                    <a:schemeClr val="bg1"/>
                  </a:solidFill>
                </a:rPr>
                <a:t>② </a:t>
              </a:r>
              <a:r>
                <a:rPr lang="en-US" altLang="zh-CN" sz="1400">
                  <a:solidFill>
                    <a:schemeClr val="bg1"/>
                  </a:solidFill>
                </a:rPr>
                <a:t>int (*p)[4];</a:t>
              </a:r>
              <a:endParaRPr lang="zh-CN" altLang="en-US" sz="1400">
                <a:solidFill>
                  <a:schemeClr val="bg1"/>
                </a:solidFill>
              </a:endParaRPr>
            </a:p>
            <a:p>
              <a:pPr>
                <a:lnSpc>
                  <a:spcPct val="120000"/>
                </a:lnSpc>
              </a:pPr>
              <a:r>
                <a:rPr lang="zh-CN" altLang="en-US" sz="1400">
                  <a:solidFill>
                    <a:schemeClr val="bg1"/>
                  </a:solidFill>
                </a:rPr>
                <a:t>第②种形式</a:t>
              </a:r>
              <a:r>
                <a:rPr lang="zh-CN" altLang="en-US" sz="1400" smtClean="0">
                  <a:solidFill>
                    <a:schemeClr val="bg1"/>
                  </a:solidFill>
                </a:rPr>
                <a:t>表示</a:t>
              </a:r>
              <a:r>
                <a:rPr lang="en-US" altLang="zh-CN" sz="1400" smtClean="0">
                  <a:solidFill>
                    <a:schemeClr val="bg1"/>
                  </a:solidFill>
                </a:rPr>
                <a:t>p</a:t>
              </a:r>
              <a:r>
                <a:rPr lang="zh-CN" altLang="en-US" sz="1400">
                  <a:solidFill>
                    <a:schemeClr val="bg1"/>
                  </a:solidFill>
                </a:rPr>
                <a:t>所指的对象是有</a:t>
              </a:r>
              <a:r>
                <a:rPr lang="en-US" altLang="zh-CN" sz="1400">
                  <a:solidFill>
                    <a:schemeClr val="bg1"/>
                  </a:solidFill>
                </a:rPr>
                <a:t>4</a:t>
              </a:r>
              <a:r>
                <a:rPr lang="zh-CN" altLang="en-US" sz="1400">
                  <a:solidFill>
                    <a:schemeClr val="bg1"/>
                  </a:solidFill>
                </a:rPr>
                <a:t>个整型元素的一维数</a:t>
              </a:r>
              <a:r>
                <a:rPr lang="zh-CN" altLang="en-US" sz="1400" smtClean="0">
                  <a:solidFill>
                    <a:schemeClr val="bg1"/>
                  </a:solidFill>
                </a:rPr>
                <a:t>组。</a:t>
              </a:r>
              <a:r>
                <a:rPr lang="zh-CN" altLang="en-US" sz="1400">
                  <a:solidFill>
                    <a:schemeClr val="bg1"/>
                  </a:solidFill>
                </a:rPr>
                <a:t>应该记住，此时</a:t>
              </a:r>
              <a:r>
                <a:rPr lang="en-US" altLang="zh-CN" sz="1400">
                  <a:solidFill>
                    <a:schemeClr val="bg1"/>
                  </a:solidFill>
                </a:rPr>
                <a:t>p</a:t>
              </a:r>
              <a:r>
                <a:rPr lang="zh-CN" altLang="en-US" sz="1400">
                  <a:solidFill>
                    <a:schemeClr val="bg1"/>
                  </a:solidFill>
                </a:rPr>
                <a:t>只能指向一个包含</a:t>
              </a:r>
              <a:r>
                <a:rPr lang="en-US" altLang="zh-CN" sz="1400">
                  <a:solidFill>
                    <a:schemeClr val="bg1"/>
                  </a:solidFill>
                </a:rPr>
                <a:t>4</a:t>
              </a:r>
              <a:r>
                <a:rPr lang="zh-CN" altLang="en-US" sz="1400">
                  <a:solidFill>
                    <a:schemeClr val="bg1"/>
                  </a:solidFill>
                </a:rPr>
                <a:t>个元素的一维数组，不能指向一维数组中的某一元素。</a:t>
              </a:r>
              <a:r>
                <a:rPr lang="en-US" altLang="zh-CN" sz="1400">
                  <a:solidFill>
                    <a:schemeClr val="bg1"/>
                  </a:solidFill>
                </a:rPr>
                <a:t>p</a:t>
              </a:r>
              <a:r>
                <a:rPr lang="zh-CN" altLang="en-US" sz="1400">
                  <a:solidFill>
                    <a:schemeClr val="bg1"/>
                  </a:solidFill>
                </a:rPr>
                <a:t>的值是该一维数组的起始地址。虽然这个地址（指纯地址）与该一维数组首元素的地址相同，但它们的基类型是不同的。</a:t>
              </a:r>
              <a:endParaRPr lang="en-US" altLang="zh-CN" sz="1400" b="1">
                <a:solidFill>
                  <a:schemeClr val="bg1"/>
                </a:solidFill>
              </a:endParaRPr>
            </a:p>
          </p:txBody>
        </p:sp>
      </p:grpSp>
      <p:pic>
        <p:nvPicPr>
          <p:cNvPr id="4" name="图片 3"/>
          <p:cNvPicPr>
            <a:picLocks noChangeAspect="1"/>
          </p:cNvPicPr>
          <p:nvPr/>
        </p:nvPicPr>
        <p:blipFill>
          <a:blip r:embed="rId4"/>
          <a:stretch>
            <a:fillRect/>
          </a:stretch>
        </p:blipFill>
        <p:spPr>
          <a:xfrm>
            <a:off x="3553035" y="3747609"/>
            <a:ext cx="3448050" cy="8191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408525210"/>
              </p:ext>
            </p:extLst>
          </p:nvPr>
        </p:nvGraphicFramePr>
        <p:xfrm>
          <a:off x="7374862" y="4953733"/>
          <a:ext cx="4037495" cy="870598"/>
        </p:xfrm>
        <a:graphic>
          <a:graphicData uri="http://schemas.openxmlformats.org/drawingml/2006/table">
            <a:tbl>
              <a:tblPr>
                <a:tableStyleId>{5C22544A-7EE6-4342-B048-85BDC9FD1C3A}</a:tableStyleId>
              </a:tblPr>
              <a:tblGrid>
                <a:gridCol w="807499">
                  <a:extLst>
                    <a:ext uri="{9D8B030D-6E8A-4147-A177-3AD203B41FA5}">
                      <a16:colId xmlns:a16="http://schemas.microsoft.com/office/drawing/2014/main" val="3679191698"/>
                    </a:ext>
                  </a:extLst>
                </a:gridCol>
                <a:gridCol w="807499">
                  <a:extLst>
                    <a:ext uri="{9D8B030D-6E8A-4147-A177-3AD203B41FA5}">
                      <a16:colId xmlns:a16="http://schemas.microsoft.com/office/drawing/2014/main" val="360889591"/>
                    </a:ext>
                  </a:extLst>
                </a:gridCol>
                <a:gridCol w="807499">
                  <a:extLst>
                    <a:ext uri="{9D8B030D-6E8A-4147-A177-3AD203B41FA5}">
                      <a16:colId xmlns:a16="http://schemas.microsoft.com/office/drawing/2014/main" val="2447442221"/>
                    </a:ext>
                  </a:extLst>
                </a:gridCol>
                <a:gridCol w="807499">
                  <a:extLst>
                    <a:ext uri="{9D8B030D-6E8A-4147-A177-3AD203B41FA5}">
                      <a16:colId xmlns:a16="http://schemas.microsoft.com/office/drawing/2014/main" val="2693729894"/>
                    </a:ext>
                  </a:extLst>
                </a:gridCol>
                <a:gridCol w="807499">
                  <a:extLst>
                    <a:ext uri="{9D8B030D-6E8A-4147-A177-3AD203B41FA5}">
                      <a16:colId xmlns:a16="http://schemas.microsoft.com/office/drawing/2014/main" val="3174962179"/>
                    </a:ext>
                  </a:extLst>
                </a:gridCol>
              </a:tblGrid>
              <a:tr h="435299">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600"/>
                        <a:t>*p</a:t>
                      </a:r>
                      <a:r>
                        <a:rPr lang="zh-CN" altLang="en-US" sz="1600"/>
                        <a:t>（数组）</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1036815"/>
                  </a:ext>
                </a:extLst>
              </a:tr>
              <a:tr h="435299">
                <a:tc>
                  <a:txBody>
                    <a:bodyPr/>
                    <a:lstStyle/>
                    <a:p>
                      <a:pPr algn="ctr"/>
                      <a:r>
                        <a:rPr lang="en-US" altLang="zh-CN" sz="1600"/>
                        <a:t>p</a:t>
                      </a:r>
                      <a:endParaRPr lang="zh-CN" altLang="en-US" sz="16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600"/>
                        <a:t>(*p)[0]</a:t>
                      </a:r>
                      <a:endParaRPr lang="zh-CN" altLang="en-US" sz="1600"/>
                    </a:p>
                  </a:txBody>
                  <a:tcPr>
                    <a:lnL w="12700" cmpd="sng">
                      <a:noFill/>
                    </a:lnL>
                    <a:lnT w="12700" cmpd="sng">
                      <a:noFill/>
                    </a:lnT>
                  </a:tcPr>
                </a:tc>
                <a:tc>
                  <a:txBody>
                    <a:bodyPr/>
                    <a:lstStyle/>
                    <a:p>
                      <a:r>
                        <a:rPr lang="en-US" altLang="zh-CN" sz="1600"/>
                        <a:t>(*p)[1]</a:t>
                      </a:r>
                      <a:endParaRPr lang="zh-CN" altLang="en-US" sz="1600"/>
                    </a:p>
                  </a:txBody>
                  <a:tcPr>
                    <a:lnT w="12700" cmpd="sng">
                      <a:noFill/>
                    </a:lnT>
                  </a:tcPr>
                </a:tc>
                <a:tc>
                  <a:txBody>
                    <a:bodyPr/>
                    <a:lstStyle/>
                    <a:p>
                      <a:r>
                        <a:rPr lang="en-US" altLang="zh-CN" sz="1600"/>
                        <a:t>(*p)[2]</a:t>
                      </a:r>
                      <a:endParaRPr lang="zh-CN" altLang="en-US" sz="1600"/>
                    </a:p>
                  </a:txBody>
                  <a:tcPr>
                    <a:lnT w="12700" cmpd="sng">
                      <a:noFill/>
                    </a:lnT>
                  </a:tcPr>
                </a:tc>
                <a:tc>
                  <a:txBody>
                    <a:bodyPr/>
                    <a:lstStyle/>
                    <a:p>
                      <a:r>
                        <a:rPr lang="en-US" altLang="zh-CN" sz="1600"/>
                        <a:t>(*p)[3]</a:t>
                      </a:r>
                      <a:endParaRPr lang="zh-CN" altLang="en-US" sz="1600"/>
                    </a:p>
                  </a:txBody>
                  <a:tcPr>
                    <a:lnT w="12700" cmpd="sng">
                      <a:noFill/>
                    </a:lnT>
                  </a:tcPr>
                </a:tc>
                <a:extLst>
                  <a:ext uri="{0D108BD9-81ED-4DB2-BD59-A6C34878D82A}">
                    <a16:rowId xmlns:a16="http://schemas.microsoft.com/office/drawing/2014/main" val="2777597306"/>
                  </a:ext>
                </a:extLst>
              </a:tr>
            </a:tbl>
          </a:graphicData>
        </a:graphic>
      </p:graphicFrame>
      <p:cxnSp>
        <p:nvCxnSpPr>
          <p:cNvPr id="15" name="直接箭头连接符 14"/>
          <p:cNvCxnSpPr/>
          <p:nvPr/>
        </p:nvCxnSpPr>
        <p:spPr>
          <a:xfrm>
            <a:off x="7374862" y="5615608"/>
            <a:ext cx="795103"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17" name="圆角矩形 12">
            <a:extLst>
              <a:ext uri="{FF2B5EF4-FFF2-40B4-BE49-F238E27FC236}">
                <a16:creationId xmlns:a16="http://schemas.microsoft.com/office/drawing/2014/main" id="{5382CD89-35B6-4BD4-B332-B011068CC402}"/>
              </a:ext>
            </a:extLst>
          </p:cNvPr>
          <p:cNvSpPr/>
          <p:nvPr/>
        </p:nvSpPr>
        <p:spPr>
          <a:xfrm>
            <a:off x="749030" y="4597112"/>
            <a:ext cx="6252055" cy="211343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a[4]={1,3,5,7};		</a:t>
            </a:r>
            <a:r>
              <a:rPr lang="en-US" altLang="zh-CN" sz="1400">
                <a:solidFill>
                  <a:srgbClr val="008000"/>
                </a:solidFill>
              </a:rPr>
              <a:t>//</a:t>
            </a:r>
            <a:r>
              <a:rPr lang="zh-CN" altLang="en-US" sz="1400">
                <a:solidFill>
                  <a:srgbClr val="008000"/>
                </a:solidFill>
              </a:rPr>
              <a:t>定义一维数组</a:t>
            </a:r>
            <a:r>
              <a:rPr lang="en-US" altLang="zh-CN" sz="1400">
                <a:solidFill>
                  <a:srgbClr val="008000"/>
                </a:solidFill>
              </a:rPr>
              <a:t>a</a:t>
            </a:r>
            <a:r>
              <a:rPr lang="zh-CN" altLang="en-US" sz="1400">
                <a:solidFill>
                  <a:srgbClr val="008000"/>
                </a:solidFill>
              </a:rPr>
              <a:t>，包含</a:t>
            </a:r>
            <a:r>
              <a:rPr lang="en-US" altLang="zh-CN" sz="1400">
                <a:solidFill>
                  <a:srgbClr val="008000"/>
                </a:solidFill>
              </a:rPr>
              <a:t>4</a:t>
            </a:r>
            <a:r>
              <a:rPr lang="zh-CN" altLang="en-US" sz="1400">
                <a:solidFill>
                  <a:srgbClr val="008000"/>
                </a:solidFill>
              </a:rPr>
              <a:t>个元素</a:t>
            </a:r>
          </a:p>
          <a:p>
            <a:pPr defTabSz="363538">
              <a:lnSpc>
                <a:spcPct val="120000"/>
              </a:lnSpc>
            </a:pPr>
            <a:r>
              <a:rPr lang="zh-CN" altLang="en-US" sz="1400"/>
              <a:t>	</a:t>
            </a:r>
            <a:r>
              <a:rPr lang="en-US" altLang="zh-CN" sz="1400"/>
              <a:t>int </a:t>
            </a:r>
            <a:r>
              <a:rPr lang="en-US" altLang="zh-CN" sz="1400">
                <a:solidFill>
                  <a:srgbClr val="C00000"/>
                </a:solidFill>
              </a:rPr>
              <a:t>(*p)[4];</a:t>
            </a:r>
            <a:r>
              <a:rPr lang="en-US" altLang="zh-CN" sz="1400"/>
              <a:t>			</a:t>
            </a:r>
            <a:r>
              <a:rPr lang="en-US" altLang="zh-CN" sz="1400">
                <a:solidFill>
                  <a:srgbClr val="008000"/>
                </a:solidFill>
              </a:rPr>
              <a:t>//</a:t>
            </a:r>
            <a:r>
              <a:rPr lang="zh-CN" altLang="en-US" sz="1400">
                <a:solidFill>
                  <a:srgbClr val="008000"/>
                </a:solidFill>
              </a:rPr>
              <a:t>定义指向包含</a:t>
            </a:r>
            <a:r>
              <a:rPr lang="en-US" altLang="zh-CN" sz="1400">
                <a:solidFill>
                  <a:srgbClr val="008000"/>
                </a:solidFill>
              </a:rPr>
              <a:t>4</a:t>
            </a:r>
            <a:r>
              <a:rPr lang="zh-CN" altLang="en-US" sz="1400">
                <a:solidFill>
                  <a:srgbClr val="008000"/>
                </a:solidFill>
              </a:rPr>
              <a:t>个元素的一维数组的指针</a:t>
            </a:r>
            <a:r>
              <a:rPr lang="zh-CN" altLang="en-US" sz="1400" smtClean="0">
                <a:solidFill>
                  <a:srgbClr val="008000"/>
                </a:solidFill>
              </a:rPr>
              <a:t>变量</a:t>
            </a:r>
            <a:endParaRPr lang="zh-CN" altLang="en-US" sz="1400">
              <a:solidFill>
                <a:srgbClr val="008000"/>
              </a:solidFill>
            </a:endParaRPr>
          </a:p>
          <a:p>
            <a:pPr defTabSz="363538">
              <a:lnSpc>
                <a:spcPct val="120000"/>
              </a:lnSpc>
            </a:pPr>
            <a:r>
              <a:rPr lang="zh-CN" altLang="en-US" sz="1400"/>
              <a:t>	</a:t>
            </a:r>
            <a:r>
              <a:rPr lang="en-US" altLang="zh-CN" sz="1400">
                <a:solidFill>
                  <a:srgbClr val="C00000"/>
                </a:solidFill>
              </a:rPr>
              <a:t>p=&amp;a;	</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指向一维数组</a:t>
            </a:r>
          </a:p>
          <a:p>
            <a:pPr defTabSz="363538">
              <a:lnSpc>
                <a:spcPct val="120000"/>
              </a:lnSpc>
            </a:pPr>
            <a:r>
              <a:rPr lang="zh-CN" altLang="en-US" sz="1400"/>
              <a:t>	</a:t>
            </a:r>
            <a:r>
              <a:rPr lang="en-US" altLang="zh-CN" sz="1400"/>
              <a:t>printf("%d\n",</a:t>
            </a:r>
            <a:r>
              <a:rPr lang="en-US" altLang="zh-CN" sz="1400">
                <a:solidFill>
                  <a:srgbClr val="C00000"/>
                </a:solidFill>
              </a:rPr>
              <a:t>(*p)[3]</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a[3]</a:t>
            </a:r>
            <a:r>
              <a:rPr lang="zh-CN" altLang="en-US" sz="1400">
                <a:solidFill>
                  <a:srgbClr val="008000"/>
                </a:solidFill>
              </a:rPr>
              <a:t>，输出整数</a:t>
            </a:r>
            <a:r>
              <a:rPr lang="en-US" altLang="zh-CN" sz="1400">
                <a:solidFill>
                  <a:srgbClr val="008000"/>
                </a:solidFill>
              </a:rPr>
              <a:t>7</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Tree>
    <p:extLst>
      <p:ext uri="{BB962C8B-B14F-4D97-AF65-F5344CB8AC3E}">
        <p14:creationId xmlns:p14="http://schemas.microsoft.com/office/powerpoint/2010/main" val="31317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指向由</a:t>
            </a:r>
            <a:r>
              <a:rPr lang="en-US" altLang="zh-CN"/>
              <a:t>m</a:t>
            </a:r>
            <a:r>
              <a:rPr lang="zh-CN" altLang="en-US"/>
              <a:t>个元素组成的一维数组的指针变量</a:t>
            </a:r>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要注意指针变量的类型，从“</a:t>
            </a:r>
            <a:r>
              <a:rPr lang="en-US" altLang="zh-CN">
                <a:solidFill>
                  <a:schemeClr val="tx1"/>
                </a:solidFill>
              </a:rPr>
              <a:t>int (*p)[4];”</a:t>
            </a:r>
            <a:r>
              <a:rPr lang="zh-CN" altLang="en-US">
                <a:solidFill>
                  <a:schemeClr val="tx1"/>
                </a:solidFill>
              </a:rPr>
              <a:t>可以看到，</a:t>
            </a:r>
            <a:r>
              <a:rPr lang="en-US" altLang="zh-CN">
                <a:solidFill>
                  <a:schemeClr val="tx1"/>
                </a:solidFill>
              </a:rPr>
              <a:t>p</a:t>
            </a:r>
            <a:r>
              <a:rPr lang="zh-CN" altLang="en-US">
                <a:solidFill>
                  <a:schemeClr val="tx1"/>
                </a:solidFill>
              </a:rPr>
              <a:t>的类型不是</a:t>
            </a:r>
            <a:r>
              <a:rPr lang="en-US" altLang="zh-CN">
                <a:solidFill>
                  <a:schemeClr val="tx1"/>
                </a:solidFill>
              </a:rPr>
              <a:t>int *</a:t>
            </a:r>
            <a:r>
              <a:rPr lang="zh-CN" altLang="en-US">
                <a:solidFill>
                  <a:schemeClr val="tx1"/>
                </a:solidFill>
              </a:rPr>
              <a:t>型，而是</a:t>
            </a:r>
            <a:r>
              <a:rPr lang="en-US" altLang="zh-CN">
                <a:solidFill>
                  <a:schemeClr val="tx1"/>
                </a:solidFill>
              </a:rPr>
              <a:t>int (*)[4]</a:t>
            </a:r>
            <a:r>
              <a:rPr lang="zh-CN" altLang="en-US">
                <a:solidFill>
                  <a:schemeClr val="tx1"/>
                </a:solidFill>
              </a:rPr>
              <a:t>型，</a:t>
            </a:r>
            <a:r>
              <a:rPr lang="en-US" altLang="zh-CN">
                <a:solidFill>
                  <a:schemeClr val="tx1"/>
                </a:solidFill>
              </a:rPr>
              <a:t>p</a:t>
            </a:r>
            <a:r>
              <a:rPr lang="zh-CN" altLang="en-US">
                <a:solidFill>
                  <a:schemeClr val="tx1"/>
                </a:solidFill>
              </a:rPr>
              <a:t>被定义为指向一维整型数组的指针变量，一维数组有</a:t>
            </a:r>
            <a:r>
              <a:rPr lang="en-US" altLang="zh-CN">
                <a:solidFill>
                  <a:schemeClr val="tx1"/>
                </a:solidFill>
              </a:rPr>
              <a:t>4</a:t>
            </a:r>
            <a:r>
              <a:rPr lang="zh-CN" altLang="en-US">
                <a:solidFill>
                  <a:schemeClr val="tx1"/>
                </a:solidFill>
              </a:rPr>
              <a:t>个元素，因此</a:t>
            </a:r>
            <a:r>
              <a:rPr lang="en-US" altLang="zh-CN">
                <a:solidFill>
                  <a:schemeClr val="tx1"/>
                </a:solidFill>
              </a:rPr>
              <a:t>p</a:t>
            </a:r>
            <a:r>
              <a:rPr lang="zh-CN" altLang="en-US">
                <a:solidFill>
                  <a:schemeClr val="tx1"/>
                </a:solidFill>
              </a:rPr>
              <a:t>的基类型是一维数组，其长度是</a:t>
            </a:r>
            <a:r>
              <a:rPr lang="en-US" altLang="zh-CN">
                <a:solidFill>
                  <a:schemeClr val="tx1"/>
                </a:solidFill>
              </a:rPr>
              <a:t>16</a:t>
            </a:r>
            <a:r>
              <a:rPr lang="zh-CN" altLang="en-US">
                <a:solidFill>
                  <a:schemeClr val="tx1"/>
                </a:solidFill>
              </a:rPr>
              <a:t>字节。“*</a:t>
            </a:r>
            <a:r>
              <a:rPr lang="en-US" altLang="zh-CN">
                <a:solidFill>
                  <a:schemeClr val="tx1"/>
                </a:solidFill>
              </a:rPr>
              <a:t>(p+2)+3”</a:t>
            </a:r>
            <a:r>
              <a:rPr lang="zh-CN" altLang="en-US">
                <a:solidFill>
                  <a:schemeClr val="tx1"/>
                </a:solidFill>
              </a:rPr>
              <a:t>括号中的</a:t>
            </a:r>
            <a:r>
              <a:rPr lang="en-US" altLang="zh-CN">
                <a:solidFill>
                  <a:schemeClr val="tx1"/>
                </a:solidFill>
              </a:rPr>
              <a:t>2</a:t>
            </a:r>
            <a:r>
              <a:rPr lang="zh-CN" altLang="en-US">
                <a:solidFill>
                  <a:schemeClr val="tx1"/>
                </a:solidFill>
              </a:rPr>
              <a:t>是以</a:t>
            </a:r>
            <a:r>
              <a:rPr lang="en-US" altLang="zh-CN">
                <a:solidFill>
                  <a:schemeClr val="tx1"/>
                </a:solidFill>
              </a:rPr>
              <a:t>p</a:t>
            </a:r>
            <a:r>
              <a:rPr lang="zh-CN" altLang="en-US">
                <a:solidFill>
                  <a:schemeClr val="tx1"/>
                </a:solidFill>
              </a:rPr>
              <a:t>的基类型</a:t>
            </a:r>
            <a:r>
              <a:rPr lang="en-US" altLang="zh-CN">
                <a:solidFill>
                  <a:schemeClr val="tx1"/>
                </a:solidFill>
              </a:rPr>
              <a:t>(</a:t>
            </a:r>
            <a:r>
              <a:rPr lang="zh-CN" altLang="en-US">
                <a:solidFill>
                  <a:schemeClr val="tx1"/>
                </a:solidFill>
              </a:rPr>
              <a:t>一维整型数组</a:t>
            </a:r>
            <a:r>
              <a:rPr lang="en-US" altLang="zh-CN">
                <a:solidFill>
                  <a:schemeClr val="tx1"/>
                </a:solidFill>
              </a:rPr>
              <a:t>)</a:t>
            </a:r>
            <a:r>
              <a:rPr lang="zh-CN" altLang="en-US">
                <a:solidFill>
                  <a:schemeClr val="tx1"/>
                </a:solidFill>
              </a:rPr>
              <a:t>的长度为单位的，即</a:t>
            </a:r>
            <a:r>
              <a:rPr lang="en-US" altLang="zh-CN">
                <a:solidFill>
                  <a:schemeClr val="tx1"/>
                </a:solidFill>
              </a:rPr>
              <a:t>p</a:t>
            </a:r>
            <a:r>
              <a:rPr lang="zh-CN" altLang="en-US">
                <a:solidFill>
                  <a:schemeClr val="tx1"/>
                </a:solidFill>
              </a:rPr>
              <a:t>每加</a:t>
            </a:r>
            <a:r>
              <a:rPr lang="en-US" altLang="zh-CN">
                <a:solidFill>
                  <a:schemeClr val="tx1"/>
                </a:solidFill>
              </a:rPr>
              <a:t>1</a:t>
            </a:r>
            <a:r>
              <a:rPr lang="zh-CN" altLang="en-US">
                <a:solidFill>
                  <a:schemeClr val="tx1"/>
                </a:solidFill>
              </a:rPr>
              <a:t>，地址就增加</a:t>
            </a:r>
            <a:r>
              <a:rPr lang="en-US" altLang="zh-CN">
                <a:solidFill>
                  <a:schemeClr val="tx1"/>
                </a:solidFill>
              </a:rPr>
              <a:t>16</a:t>
            </a:r>
            <a:r>
              <a:rPr lang="zh-CN" altLang="en-US">
                <a:solidFill>
                  <a:schemeClr val="tx1"/>
                </a:solidFill>
              </a:rPr>
              <a:t>个字节（</a:t>
            </a:r>
            <a:r>
              <a:rPr lang="en-US" altLang="zh-CN">
                <a:solidFill>
                  <a:schemeClr val="tx1"/>
                </a:solidFill>
              </a:rPr>
              <a:t>4</a:t>
            </a:r>
            <a:r>
              <a:rPr lang="zh-CN" altLang="en-US">
                <a:solidFill>
                  <a:schemeClr val="tx1"/>
                </a:solidFill>
              </a:rPr>
              <a:t>个元素，每个元素</a:t>
            </a:r>
            <a:r>
              <a:rPr lang="en-US" altLang="zh-CN">
                <a:solidFill>
                  <a:schemeClr val="tx1"/>
                </a:solidFill>
              </a:rPr>
              <a:t>4</a:t>
            </a:r>
            <a:r>
              <a:rPr lang="zh-CN" altLang="en-US">
                <a:solidFill>
                  <a:schemeClr val="tx1"/>
                </a:solidFill>
              </a:rPr>
              <a:t>个字节），而“*</a:t>
            </a:r>
            <a:r>
              <a:rPr lang="en-US" altLang="zh-CN">
                <a:solidFill>
                  <a:schemeClr val="tx1"/>
                </a:solidFill>
              </a:rPr>
              <a:t>(p+2)+3”</a:t>
            </a:r>
            <a:r>
              <a:rPr lang="zh-CN" altLang="en-US">
                <a:solidFill>
                  <a:schemeClr val="tx1"/>
                </a:solidFill>
              </a:rPr>
              <a:t>括号外的数字</a:t>
            </a:r>
            <a:r>
              <a:rPr lang="en-US" altLang="zh-CN">
                <a:solidFill>
                  <a:schemeClr val="tx1"/>
                </a:solidFill>
              </a:rPr>
              <a:t>3</a:t>
            </a:r>
            <a:r>
              <a:rPr lang="zh-CN" altLang="en-US">
                <a:solidFill>
                  <a:schemeClr val="tx1"/>
                </a:solidFill>
              </a:rPr>
              <a:t>，不是以</a:t>
            </a:r>
            <a:r>
              <a:rPr lang="en-US" altLang="zh-CN">
                <a:solidFill>
                  <a:schemeClr val="tx1"/>
                </a:solidFill>
              </a:rPr>
              <a:t>p</a:t>
            </a:r>
            <a:r>
              <a:rPr lang="zh-CN" altLang="en-US">
                <a:solidFill>
                  <a:schemeClr val="tx1"/>
                </a:solidFill>
              </a:rPr>
              <a:t>的基类型的长度为单位的。由于经过*</a:t>
            </a:r>
            <a:r>
              <a:rPr lang="en-US" altLang="zh-CN">
                <a:solidFill>
                  <a:schemeClr val="tx1"/>
                </a:solidFill>
              </a:rPr>
              <a:t>(p+2)</a:t>
            </a:r>
            <a:r>
              <a:rPr lang="zh-CN" altLang="en-US">
                <a:solidFill>
                  <a:schemeClr val="tx1"/>
                </a:solidFill>
              </a:rPr>
              <a:t>的运算，得到</a:t>
            </a:r>
            <a:r>
              <a:rPr lang="en-US" altLang="zh-CN">
                <a:solidFill>
                  <a:schemeClr val="tx1"/>
                </a:solidFill>
              </a:rPr>
              <a:t>a[2]</a:t>
            </a:r>
            <a:r>
              <a:rPr lang="zh-CN" altLang="en-US">
                <a:solidFill>
                  <a:schemeClr val="tx1"/>
                </a:solidFill>
              </a:rPr>
              <a:t>，即</a:t>
            </a:r>
            <a:r>
              <a:rPr lang="en-US" altLang="zh-CN">
                <a:solidFill>
                  <a:schemeClr val="tx1"/>
                </a:solidFill>
              </a:rPr>
              <a:t>&amp;a[2][0]</a:t>
            </a:r>
            <a:r>
              <a:rPr lang="zh-CN" altLang="en-US">
                <a:solidFill>
                  <a:schemeClr val="tx1"/>
                </a:solidFill>
              </a:rPr>
              <a:t>，它已经转化为指向列元素的指针了，因此加</a:t>
            </a:r>
            <a:r>
              <a:rPr lang="en-US" altLang="zh-CN">
                <a:solidFill>
                  <a:schemeClr val="tx1"/>
                </a:solidFill>
              </a:rPr>
              <a:t>3</a:t>
            </a:r>
            <a:r>
              <a:rPr lang="zh-CN" altLang="en-US">
                <a:solidFill>
                  <a:schemeClr val="tx1"/>
                </a:solidFill>
              </a:rPr>
              <a:t>是以元素的长度为单位的，加</a:t>
            </a:r>
            <a:r>
              <a:rPr lang="en-US" altLang="zh-CN">
                <a:solidFill>
                  <a:schemeClr val="tx1"/>
                </a:solidFill>
              </a:rPr>
              <a:t>3</a:t>
            </a:r>
            <a:r>
              <a:rPr lang="zh-CN" altLang="en-US">
                <a:solidFill>
                  <a:schemeClr val="tx1"/>
                </a:solidFill>
              </a:rPr>
              <a:t>就是加</a:t>
            </a:r>
            <a:r>
              <a:rPr lang="en-US" altLang="zh-CN">
                <a:solidFill>
                  <a:schemeClr val="tx1"/>
                </a:solidFill>
              </a:rPr>
              <a:t>(3×4)</a:t>
            </a:r>
            <a:r>
              <a:rPr lang="zh-CN" altLang="en-US">
                <a:solidFill>
                  <a:schemeClr val="tx1"/>
                </a:solidFill>
              </a:rPr>
              <a:t>个字节。虽然</a:t>
            </a:r>
            <a:r>
              <a:rPr lang="en-US" altLang="zh-CN">
                <a:solidFill>
                  <a:schemeClr val="tx1"/>
                </a:solidFill>
              </a:rPr>
              <a:t>p+2</a:t>
            </a:r>
            <a:r>
              <a:rPr lang="zh-CN" altLang="en-US">
                <a:solidFill>
                  <a:schemeClr val="tx1"/>
                </a:solidFill>
              </a:rPr>
              <a:t>和*</a:t>
            </a:r>
            <a:r>
              <a:rPr lang="en-US" altLang="zh-CN">
                <a:solidFill>
                  <a:schemeClr val="tx1"/>
                </a:solidFill>
              </a:rPr>
              <a:t>(p+2)</a:t>
            </a:r>
            <a:r>
              <a:rPr lang="zh-CN" altLang="en-US">
                <a:solidFill>
                  <a:schemeClr val="tx1"/>
                </a:solidFill>
              </a:rPr>
              <a:t>具有相同的值，但由于它们所指向的对象的长度不同，因此</a:t>
            </a:r>
            <a:r>
              <a:rPr lang="en-US" altLang="zh-CN">
                <a:solidFill>
                  <a:schemeClr val="tx1"/>
                </a:solidFill>
              </a:rPr>
              <a:t>(p+2)+3</a:t>
            </a:r>
            <a:r>
              <a:rPr lang="zh-CN" altLang="en-US">
                <a:solidFill>
                  <a:schemeClr val="tx1"/>
                </a:solidFill>
              </a:rPr>
              <a:t>和*</a:t>
            </a:r>
            <a:r>
              <a:rPr lang="en-US" altLang="zh-CN">
                <a:solidFill>
                  <a:schemeClr val="tx1"/>
                </a:solidFill>
              </a:rPr>
              <a:t>(p+2)+3</a:t>
            </a:r>
            <a:r>
              <a:rPr lang="zh-CN" altLang="en-US">
                <a:solidFill>
                  <a:schemeClr val="tx1"/>
                </a:solidFill>
              </a:rPr>
              <a:t>的值就不相同了。</a:t>
            </a:r>
            <a:endParaRPr lang="en-US" altLang="zh-CN">
              <a:solidFill>
                <a:schemeClr val="tx1"/>
              </a:solidFill>
            </a:endParaRPr>
          </a:p>
        </p:txBody>
      </p:sp>
    </p:spTree>
    <p:extLst>
      <p:ext uri="{BB962C8B-B14F-4D97-AF65-F5344CB8AC3E}">
        <p14:creationId xmlns:p14="http://schemas.microsoft.com/office/powerpoint/2010/main" val="36755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用指向数组的指针作函数参数</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一维数组名可以作为函数参数，多维数组名也可作函数参数。</a:t>
            </a:r>
            <a:endParaRPr lang="en-US" altLang="zh-CN" sz="2400">
              <a:solidFill>
                <a:schemeClr val="tx1">
                  <a:lumMod val="65000"/>
                  <a:lumOff val="35000"/>
                </a:schemeClr>
              </a:solidFill>
              <a:latin typeface="+mn-ea"/>
              <a:ea typeface="+mn-ea"/>
            </a:endParaRPr>
          </a:p>
          <a:p>
            <a:pPr marL="0" indent="0">
              <a:lnSpc>
                <a:spcPct val="150000"/>
              </a:lnSpc>
              <a:buNone/>
            </a:pPr>
            <a:r>
              <a:rPr lang="zh-CN" altLang="en-US" sz="240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指针变量作形参</a:t>
            </a:r>
            <a:r>
              <a:rPr lang="zh-CN" altLang="en-US" sz="2400">
                <a:solidFill>
                  <a:schemeClr val="tx1">
                    <a:lumMod val="65000"/>
                    <a:lumOff val="35000"/>
                  </a:schemeClr>
                </a:solidFill>
                <a:latin typeface="+mn-ea"/>
                <a:ea typeface="+mn-ea"/>
              </a:rPr>
              <a:t>，以接受实参数组名传递来的地址。可以有两种方法</a:t>
            </a:r>
            <a:r>
              <a:rPr lang="en-US" altLang="zh-CN" sz="2400">
                <a:solidFill>
                  <a:schemeClr val="tx1">
                    <a:lumMod val="65000"/>
                    <a:lumOff val="35000"/>
                  </a:schemeClr>
                </a:solidFill>
                <a:latin typeface="+mn-ea"/>
                <a:ea typeface="+mn-ea"/>
              </a:rPr>
              <a:t>: </a:t>
            </a:r>
          </a:p>
          <a:p>
            <a:pPr marL="0" indent="0">
              <a:lnSpc>
                <a:spcPct val="150000"/>
              </a:lnSpc>
              <a:buNone/>
            </a:pPr>
            <a:r>
              <a:rPr lang="en-US" altLang="zh-CN" sz="2400" b="1">
                <a:solidFill>
                  <a:schemeClr val="tx1">
                    <a:lumMod val="65000"/>
                    <a:lumOff val="35000"/>
                  </a:schemeClr>
                </a:solidFill>
                <a:latin typeface="+mn-ea"/>
                <a:ea typeface="+mn-ea"/>
              </a:rPr>
              <a:t>① </a:t>
            </a:r>
            <a:r>
              <a:rPr lang="zh-CN" altLang="en-US" sz="2400" b="1">
                <a:solidFill>
                  <a:schemeClr val="tx1">
                    <a:lumMod val="65000"/>
                    <a:lumOff val="35000"/>
                  </a:schemeClr>
                </a:solidFill>
                <a:latin typeface="+mn-ea"/>
                <a:ea typeface="+mn-ea"/>
              </a:rPr>
              <a:t>用指向变量的指针变量；</a:t>
            </a:r>
            <a:endParaRPr lang="en-US" altLang="zh-CN" sz="2400" b="1">
              <a:solidFill>
                <a:schemeClr val="tx1">
                  <a:lumMod val="65000"/>
                  <a:lumOff val="35000"/>
                </a:schemeClr>
              </a:solidFill>
              <a:latin typeface="+mn-ea"/>
              <a:ea typeface="+mn-ea"/>
            </a:endParaRPr>
          </a:p>
          <a:p>
            <a:pPr marL="0" indent="0">
              <a:lnSpc>
                <a:spcPct val="150000"/>
              </a:lnSpc>
              <a:buNone/>
            </a:pPr>
            <a:r>
              <a:rPr lang="zh-CN" altLang="en-US" sz="2400" b="1">
                <a:solidFill>
                  <a:schemeClr val="tx1">
                    <a:lumMod val="65000"/>
                    <a:lumOff val="35000"/>
                  </a:schemeClr>
                </a:solidFill>
                <a:latin typeface="+mn-ea"/>
                <a:ea typeface="+mn-ea"/>
              </a:rPr>
              <a:t>② 用指向一维数组的指针变量。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87788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id="{5382CD89-35B6-4BD4-B332-B011068CC402}"/>
              </a:ext>
            </a:extLst>
          </p:cNvPr>
          <p:cNvSpPr/>
          <p:nvPr/>
        </p:nvSpPr>
        <p:spPr>
          <a:xfrm>
            <a:off x="749030" y="1595337"/>
            <a:ext cx="10700847" cy="33245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average(float *p,int n);</a:t>
            </a:r>
          </a:p>
          <a:p>
            <a:pPr defTabSz="363538"/>
            <a:r>
              <a:rPr lang="en-US" altLang="zh-CN" sz="1400"/>
              <a:t>	void search(float (*p)[4],int n);</a:t>
            </a:r>
          </a:p>
          <a:p>
            <a:pPr defTabSz="363538"/>
            <a:r>
              <a:rPr lang="en-US" altLang="zh-CN" sz="1400"/>
              <a:t>	float score[3][4]={{65,67,70,60},{80,87,90,81},{90,99,100,98}};</a:t>
            </a:r>
          </a:p>
          <a:p>
            <a:pPr defTabSz="363538"/>
            <a:r>
              <a:rPr lang="en-US" altLang="zh-CN" sz="1400"/>
              <a:t>	average(</a:t>
            </a:r>
            <a:r>
              <a:rPr lang="en-US" altLang="zh-CN" sz="1400">
                <a:solidFill>
                  <a:schemeClr val="accent6"/>
                </a:solidFill>
              </a:rPr>
              <a:t>*score</a:t>
            </a:r>
            <a:r>
              <a:rPr lang="en-US" altLang="zh-CN" sz="1400"/>
              <a:t>,12);		</a:t>
            </a:r>
            <a:r>
              <a:rPr lang="en-US" altLang="zh-CN" sz="1400">
                <a:solidFill>
                  <a:srgbClr val="008000"/>
                </a:solidFill>
              </a:rPr>
              <a:t>//</a:t>
            </a:r>
            <a:r>
              <a:rPr lang="zh-CN" altLang="en-US" sz="1400">
                <a:solidFill>
                  <a:srgbClr val="008000"/>
                </a:solidFill>
              </a:rPr>
              <a:t>求</a:t>
            </a:r>
            <a:r>
              <a:rPr lang="en-US" altLang="zh-CN" sz="1400">
                <a:solidFill>
                  <a:srgbClr val="008000"/>
                </a:solidFill>
              </a:rPr>
              <a:t>12</a:t>
            </a:r>
            <a:r>
              <a:rPr lang="zh-CN" altLang="en-US" sz="1400">
                <a:solidFill>
                  <a:srgbClr val="008000"/>
                </a:solidFill>
              </a:rPr>
              <a:t>个分数的平均分</a:t>
            </a:r>
          </a:p>
          <a:p>
            <a:pPr defTabSz="363538"/>
            <a:r>
              <a:rPr lang="zh-CN" altLang="en-US" sz="1400"/>
              <a:t>	</a:t>
            </a:r>
            <a:r>
              <a:rPr lang="en-US" altLang="zh-CN" sz="1400"/>
              <a:t>search(</a:t>
            </a:r>
            <a:r>
              <a:rPr lang="en-US" altLang="zh-CN" sz="1400">
                <a:solidFill>
                  <a:schemeClr val="accent6"/>
                </a:solidFill>
              </a:rPr>
              <a:t>score</a:t>
            </a:r>
            <a:r>
              <a:rPr lang="en-US" altLang="zh-CN" sz="1400"/>
              <a:t>,2);			</a:t>
            </a:r>
            <a:r>
              <a:rPr lang="en-US" altLang="zh-CN" sz="1400">
                <a:solidFill>
                  <a:srgbClr val="008000"/>
                </a:solidFill>
              </a:rPr>
              <a:t>//</a:t>
            </a:r>
            <a:r>
              <a:rPr lang="zh-CN" altLang="en-US" sz="1400">
                <a:solidFill>
                  <a:srgbClr val="008000"/>
                </a:solidFill>
              </a:rPr>
              <a:t>求序号为</a:t>
            </a:r>
            <a:r>
              <a:rPr lang="en-US" altLang="zh-CN" sz="1400">
                <a:solidFill>
                  <a:srgbClr val="008000"/>
                </a:solidFill>
              </a:rPr>
              <a:t>2</a:t>
            </a:r>
            <a:r>
              <a:rPr lang="zh-CN" altLang="en-US" sz="1400">
                <a:solidFill>
                  <a:srgbClr val="008000"/>
                </a:solidFill>
              </a:rPr>
              <a:t>的学生的成绩</a:t>
            </a:r>
          </a:p>
          <a:p>
            <a:pPr defTabSz="363538"/>
            <a:r>
              <a:rPr lang="zh-CN" altLang="en-US" sz="1400"/>
              <a:t>	</a:t>
            </a:r>
            <a:r>
              <a:rPr lang="en-US" altLang="zh-CN" sz="1400"/>
              <a:t>return 0;</a:t>
            </a:r>
          </a:p>
          <a:p>
            <a:pPr defTabSz="363538"/>
            <a:r>
              <a:rPr lang="en-US" altLang="zh-CN" sz="1400"/>
              <a:t>}</a:t>
            </a:r>
          </a:p>
          <a:p>
            <a:pPr defTabSz="363538"/>
            <a:endParaRPr lang="en-US" altLang="zh-CN" sz="1400"/>
          </a:p>
          <a:p>
            <a:pPr defTabSz="363538"/>
            <a:r>
              <a:rPr lang="en-US" altLang="zh-CN" sz="1400"/>
              <a:t>void average(</a:t>
            </a:r>
            <a:r>
              <a:rPr lang="en-US" altLang="zh-CN" sz="1400">
                <a:solidFill>
                  <a:schemeClr val="accent6"/>
                </a:solidFill>
              </a:rPr>
              <a:t>float *p</a:t>
            </a:r>
            <a:r>
              <a:rPr lang="en-US" altLang="zh-CN" sz="1400"/>
              <a:t>,int n)		</a:t>
            </a:r>
            <a:r>
              <a:rPr lang="en-US" altLang="zh-CN" sz="1400">
                <a:solidFill>
                  <a:srgbClr val="008000"/>
                </a:solidFill>
              </a:rPr>
              <a:t>//</a:t>
            </a:r>
            <a:r>
              <a:rPr lang="zh-CN" altLang="en-US" sz="1400">
                <a:solidFill>
                  <a:srgbClr val="008000"/>
                </a:solidFill>
              </a:rPr>
              <a:t>定义求平均成绩的函数</a:t>
            </a:r>
          </a:p>
          <a:p>
            <a:pPr defTabSz="363538"/>
            <a:r>
              <a:rPr lang="en-US" altLang="zh-CN" sz="1400"/>
              <a:t>{	float *p_end;</a:t>
            </a:r>
          </a:p>
          <a:p>
            <a:pPr defTabSz="363538"/>
            <a:r>
              <a:rPr lang="en-US" altLang="zh-CN" sz="1400"/>
              <a:t>	float sum=0,aver;</a:t>
            </a:r>
          </a:p>
          <a:p>
            <a:pPr defTabSz="363538"/>
            <a:r>
              <a:rPr lang="en-US" altLang="zh-CN" sz="1400"/>
              <a:t>	p_end=p+n-1;</a:t>
            </a:r>
          </a:p>
          <a:p>
            <a:pPr defTabSz="363538"/>
            <a:r>
              <a:rPr lang="en-US" altLang="zh-CN" sz="1400"/>
              <a:t>	</a:t>
            </a:r>
            <a:r>
              <a:rPr lang="en-US" altLang="zh-CN" sz="1400">
                <a:solidFill>
                  <a:srgbClr val="008000"/>
                </a:solidFill>
              </a:rPr>
              <a:t>//n</a:t>
            </a:r>
            <a:r>
              <a:rPr lang="zh-CN" altLang="en-US" sz="1400">
                <a:solidFill>
                  <a:srgbClr val="008000"/>
                </a:solidFill>
              </a:rPr>
              <a:t>的值为</a:t>
            </a:r>
            <a:r>
              <a:rPr lang="en-US" altLang="zh-CN" sz="1400">
                <a:solidFill>
                  <a:srgbClr val="008000"/>
                </a:solidFill>
              </a:rPr>
              <a:t>12</a:t>
            </a:r>
            <a:r>
              <a:rPr lang="zh-CN" altLang="en-US" sz="1400">
                <a:solidFill>
                  <a:srgbClr val="008000"/>
                </a:solidFill>
              </a:rPr>
              <a:t>时，</a:t>
            </a:r>
            <a:r>
              <a:rPr lang="en-US" altLang="zh-CN" sz="1400">
                <a:solidFill>
                  <a:srgbClr val="008000"/>
                </a:solidFill>
              </a:rPr>
              <a:t>p_end</a:t>
            </a:r>
            <a:r>
              <a:rPr lang="zh-CN" altLang="en-US" sz="1400">
                <a:solidFill>
                  <a:srgbClr val="008000"/>
                </a:solidFill>
              </a:rPr>
              <a:t>的值是</a:t>
            </a:r>
            <a:r>
              <a:rPr lang="en-US" altLang="zh-CN" sz="1400">
                <a:solidFill>
                  <a:srgbClr val="008000"/>
                </a:solidFill>
              </a:rPr>
              <a:t>p+11</a:t>
            </a:r>
            <a:r>
              <a:rPr lang="zh-CN" altLang="en-US" sz="1400">
                <a:solidFill>
                  <a:srgbClr val="008000"/>
                </a:solidFill>
              </a:rPr>
              <a:t>，指向最后一个元素</a:t>
            </a:r>
          </a:p>
          <a:p>
            <a:pPr defTabSz="363538"/>
            <a:r>
              <a:rPr lang="zh-CN" altLang="en-US" sz="1400"/>
              <a:t>	</a:t>
            </a:r>
            <a:r>
              <a:rPr lang="en-US" altLang="zh-CN" sz="1400"/>
              <a:t>for(;p&lt;=p_end;p++)</a:t>
            </a:r>
          </a:p>
          <a:p>
            <a:pPr defTabSz="363538"/>
            <a:r>
              <a:rPr lang="en-US" altLang="zh-CN" sz="1400"/>
              <a:t>		sum=sum+(*p);</a:t>
            </a:r>
          </a:p>
          <a:p>
            <a:pPr defTabSz="363538"/>
            <a:r>
              <a:rPr lang="en-US" altLang="zh-CN" sz="1400"/>
              <a:t>	aver=sum/n;</a:t>
            </a:r>
          </a:p>
          <a:p>
            <a:pPr defTabSz="363538"/>
            <a:r>
              <a:rPr lang="en-US" altLang="zh-CN" sz="1400"/>
              <a:t>	printf("average=%5.2f\n",aver);</a:t>
            </a:r>
          </a:p>
          <a:p>
            <a:pPr defTabSz="363538"/>
            <a:r>
              <a:rPr lang="en-US" altLang="zh-CN" sz="1400"/>
              <a:t>}</a:t>
            </a:r>
          </a:p>
          <a:p>
            <a:pPr defTabSz="363538"/>
            <a:endParaRPr lang="en-US" altLang="zh-CN" sz="1400"/>
          </a:p>
          <a:p>
            <a:pPr defTabSz="363538"/>
            <a:r>
              <a:rPr lang="en-US" altLang="zh-CN" sz="1400"/>
              <a:t>void search(</a:t>
            </a:r>
            <a:r>
              <a:rPr lang="en-US" altLang="zh-CN" sz="1400">
                <a:solidFill>
                  <a:schemeClr val="accent6"/>
                </a:solidFill>
              </a:rPr>
              <a:t>float (*p)[4]</a:t>
            </a:r>
            <a:r>
              <a:rPr lang="en-US" altLang="zh-CN" sz="1400"/>
              <a:t>,int n)</a:t>
            </a:r>
          </a:p>
          <a:p>
            <a:pPr defTabSz="363538"/>
            <a:r>
              <a:rPr lang="en-US" altLang="zh-CN" sz="1400">
                <a:solidFill>
                  <a:srgbClr val="008000"/>
                </a:solidFill>
              </a:rPr>
              <a:t>//p</a:t>
            </a:r>
            <a:r>
              <a:rPr lang="zh-CN" altLang="en-US" sz="1400">
                <a:solidFill>
                  <a:srgbClr val="008000"/>
                </a:solidFill>
              </a:rPr>
              <a:t>是指向具有</a:t>
            </a:r>
            <a:r>
              <a:rPr lang="en-US" altLang="zh-CN" sz="1400">
                <a:solidFill>
                  <a:srgbClr val="008000"/>
                </a:solidFill>
              </a:rPr>
              <a:t>4</a:t>
            </a:r>
            <a:r>
              <a:rPr lang="zh-CN" altLang="en-US" sz="1400">
                <a:solidFill>
                  <a:srgbClr val="008000"/>
                </a:solidFill>
              </a:rPr>
              <a:t>个元素的一维数组的指针</a:t>
            </a:r>
          </a:p>
          <a:p>
            <a:pPr defTabSz="363538"/>
            <a:r>
              <a:rPr lang="en-US" altLang="zh-CN" sz="1400"/>
              <a:t>{	int i;</a:t>
            </a:r>
          </a:p>
          <a:p>
            <a:pPr defTabSz="363538"/>
            <a:r>
              <a:rPr lang="en-US" altLang="zh-CN" sz="1400"/>
              <a:t>	printf("The score of No.%d are:\n",n);</a:t>
            </a:r>
          </a:p>
          <a:p>
            <a:pPr defTabSz="363538"/>
            <a:r>
              <a:rPr lang="en-US" altLang="zh-CN" sz="1400"/>
              <a:t>	for(i=0;i&lt;4;i++)</a:t>
            </a:r>
          </a:p>
          <a:p>
            <a:pPr defTabSz="363538"/>
            <a:r>
              <a:rPr lang="en-US" altLang="zh-CN" sz="1400"/>
              <a:t>		printf("%5.2f ",</a:t>
            </a:r>
            <a:r>
              <a:rPr lang="en-US" altLang="zh-CN" sz="1400">
                <a:solidFill>
                  <a:schemeClr val="accent6"/>
                </a:solidFill>
              </a:rPr>
              <a:t>*(*(p+n)+i)</a:t>
            </a:r>
            <a:r>
              <a:rPr lang="en-US" altLang="zh-CN" sz="1400"/>
              <a:t>); </a:t>
            </a:r>
          </a:p>
          <a:p>
            <a:pPr defTabSz="363538"/>
            <a:r>
              <a:rPr lang="en-US" altLang="zh-CN" sz="1400"/>
              <a:t>	printf("\n");</a:t>
            </a:r>
          </a:p>
          <a:p>
            <a:pPr defTabSz="363538"/>
            <a:r>
              <a:rPr lang="en-US" altLang="zh-CN" sz="1400"/>
              <a:t>}</a:t>
            </a:r>
            <a:endParaRPr lang="zh-CN" altLang="en-US" sz="1400" b="1" dirty="0">
              <a:solidFill>
                <a:srgbClr val="008000"/>
              </a:solidFill>
            </a:endParaRPr>
          </a:p>
        </p:txBody>
      </p:sp>
      <p:cxnSp>
        <p:nvCxnSpPr>
          <p:cNvPr id="15" name="直接连接符 14">
            <a:extLst>
              <a:ext uri="{FF2B5EF4-FFF2-40B4-BE49-F238E27FC236}">
                <a16:creationId xmlns:a16="http://schemas.microsoft.com/office/drawing/2014/main" id="{48EC88E4-3DEA-4882-A2F7-2A2472A7E690}"/>
              </a:ext>
            </a:extLst>
          </p:cNvPr>
          <p:cNvCxnSpPr>
            <a:cxnSpLocks/>
          </p:cNvCxnSpPr>
          <p:nvPr/>
        </p:nvCxnSpPr>
        <p:spPr>
          <a:xfrm>
            <a:off x="5904326" y="1595337"/>
            <a:ext cx="0" cy="33245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5C967AF-3871-4AAE-A875-A638B32B1FA1}"/>
              </a:ext>
            </a:extLst>
          </p:cNvPr>
          <p:cNvGrpSpPr/>
          <p:nvPr/>
        </p:nvGrpSpPr>
        <p:grpSpPr>
          <a:xfrm>
            <a:off x="5741578" y="2116690"/>
            <a:ext cx="325496" cy="260107"/>
            <a:chOff x="5926033" y="1926699"/>
            <a:chExt cx="325496" cy="260107"/>
          </a:xfrm>
        </p:grpSpPr>
        <p:sp>
          <p:nvSpPr>
            <p:cNvPr id="17" name="MH_Other_2">
              <a:extLst>
                <a:ext uri="{FF2B5EF4-FFF2-40B4-BE49-F238E27FC236}">
                  <a16:creationId xmlns:a16="http://schemas.microsoft.com/office/drawing/2014/main"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a:extLst>
                <a:ext uri="{FF2B5EF4-FFF2-40B4-BE49-F238E27FC236}">
                  <a16:creationId xmlns:a16="http://schemas.microsoft.com/office/drawing/2014/main"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a:extLst>
                <a:ext uri="{FF2B5EF4-FFF2-40B4-BE49-F238E27FC236}">
                  <a16:creationId xmlns:a16="http://schemas.microsoft.com/office/drawing/2014/main"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a:extLst>
                <a:ext uri="{FF2B5EF4-FFF2-40B4-BE49-F238E27FC236}">
                  <a16:creationId xmlns:a16="http://schemas.microsoft.com/office/drawing/2014/main"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a:extLst>
                <a:ext uri="{FF2B5EF4-FFF2-40B4-BE49-F238E27FC236}">
                  <a16:creationId xmlns:a16="http://schemas.microsoft.com/office/drawing/2014/main"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a:extLst>
              <a:ext uri="{FF2B5EF4-FFF2-40B4-BE49-F238E27FC236}">
                <a16:creationId xmlns:a16="http://schemas.microsoft.com/office/drawing/2014/main" id="{B236A711-9DB9-47FD-9B2E-498AAC59691E}"/>
              </a:ext>
            </a:extLst>
          </p:cNvPr>
          <p:cNvGrpSpPr/>
          <p:nvPr/>
        </p:nvGrpSpPr>
        <p:grpSpPr>
          <a:xfrm>
            <a:off x="5741578" y="4147199"/>
            <a:ext cx="325496" cy="260106"/>
            <a:chOff x="5926033" y="5434781"/>
            <a:chExt cx="325496" cy="260106"/>
          </a:xfrm>
        </p:grpSpPr>
        <p:sp>
          <p:nvSpPr>
            <p:cNvPr id="24" name="MH_Other_8">
              <a:extLst>
                <a:ext uri="{FF2B5EF4-FFF2-40B4-BE49-F238E27FC236}">
                  <a16:creationId xmlns:a16="http://schemas.microsoft.com/office/drawing/2014/main"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a:extLst>
                <a:ext uri="{FF2B5EF4-FFF2-40B4-BE49-F238E27FC236}">
                  <a16:creationId xmlns:a16="http://schemas.microsoft.com/office/drawing/2014/main"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a:extLst>
                <a:ext uri="{FF2B5EF4-FFF2-40B4-BE49-F238E27FC236}">
                  <a16:creationId xmlns:a16="http://schemas.microsoft.com/office/drawing/2014/main"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a:extLst>
                <a:ext uri="{FF2B5EF4-FFF2-40B4-BE49-F238E27FC236}">
                  <a16:creationId xmlns:a16="http://schemas.microsoft.com/office/drawing/2014/main"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a:extLst>
                <a:ext uri="{FF2B5EF4-FFF2-40B4-BE49-F238E27FC236}">
                  <a16:creationId xmlns:a16="http://schemas.microsoft.com/office/drawing/2014/main"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a:extLst>
                <a:ext uri="{FF2B5EF4-FFF2-40B4-BE49-F238E27FC236}">
                  <a16:creationId xmlns:a16="http://schemas.microsoft.com/office/drawing/2014/main"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11" name="图片 10"/>
          <p:cNvPicPr>
            <a:picLocks noChangeAspect="1"/>
          </p:cNvPicPr>
          <p:nvPr/>
        </p:nvPicPr>
        <p:blipFill>
          <a:blip r:embed="rId18"/>
          <a:stretch>
            <a:fillRect/>
          </a:stretch>
        </p:blipFill>
        <p:spPr>
          <a:xfrm>
            <a:off x="7973252" y="4410264"/>
            <a:ext cx="3476625" cy="962025"/>
          </a:xfrm>
          <a:prstGeom prst="rect">
            <a:avLst/>
          </a:prstGeom>
        </p:spPr>
      </p:pic>
      <p:grpSp>
        <p:nvGrpSpPr>
          <p:cNvPr id="31" name="组合 30">
            <a:extLst>
              <a:ext uri="{FF2B5EF4-FFF2-40B4-BE49-F238E27FC236}">
                <a16:creationId xmlns:a16="http://schemas.microsoft.com/office/drawing/2014/main" id="{17545ED2-DA8A-47EF-94D4-E66974757BFA}"/>
              </a:ext>
            </a:extLst>
          </p:cNvPr>
          <p:cNvGrpSpPr/>
          <p:nvPr/>
        </p:nvGrpSpPr>
        <p:grpSpPr>
          <a:xfrm>
            <a:off x="749030" y="5113136"/>
            <a:ext cx="6748568" cy="1039185"/>
            <a:chOff x="8582294" y="4088153"/>
            <a:chExt cx="6964056" cy="1039185"/>
          </a:xfrm>
        </p:grpSpPr>
        <p:sp>
          <p:nvSpPr>
            <p:cNvPr id="32" name="MH_Other_1">
              <a:extLst>
                <a:ext uri="{FF2B5EF4-FFF2-40B4-BE49-F238E27FC236}">
                  <a16:creationId xmlns:a16="http://schemas.microsoft.com/office/drawing/2014/main"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3" name="MH_SubTitle_1">
              <a:extLst>
                <a:ext uri="{FF2B5EF4-FFF2-40B4-BE49-F238E27FC236}">
                  <a16:creationId xmlns:a16="http://schemas.microsoft.com/office/drawing/2014/main" id="{69E4BA76-C13A-4969-92D9-9D00A59EA9BD}"/>
                </a:ext>
              </a:extLst>
            </p:cNvPr>
            <p:cNvSpPr/>
            <p:nvPr>
              <p:custDataLst>
                <p:tags r:id="rId2"/>
              </p:custDataLst>
            </p:nvPr>
          </p:nvSpPr>
          <p:spPr>
            <a:xfrm>
              <a:off x="9371544" y="4088153"/>
              <a:ext cx="6171201" cy="103918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实参与形参如果是指针类型，应当注意它们的</a:t>
              </a:r>
              <a:r>
                <a:rPr lang="zh-CN" altLang="en-US" sz="1600" b="1">
                  <a:solidFill>
                    <a:schemeClr val="tx1">
                      <a:lumMod val="75000"/>
                      <a:lumOff val="25000"/>
                    </a:schemeClr>
                  </a:solidFill>
                </a:rPr>
                <a:t>基类型必须一致</a:t>
              </a:r>
              <a:r>
                <a:rPr lang="zh-CN" altLang="en-US" sz="1600">
                  <a:solidFill>
                    <a:schemeClr val="tx1">
                      <a:lumMod val="75000"/>
                      <a:lumOff val="25000"/>
                    </a:schemeClr>
                  </a:solidFill>
                </a:rPr>
                <a:t>。不应把</a:t>
              </a:r>
              <a:r>
                <a:rPr lang="en-US" altLang="zh-CN" sz="1600">
                  <a:solidFill>
                    <a:schemeClr val="tx1">
                      <a:lumMod val="75000"/>
                      <a:lumOff val="25000"/>
                    </a:schemeClr>
                  </a:solidFill>
                </a:rPr>
                <a:t>int *</a:t>
              </a:r>
              <a:r>
                <a:rPr lang="zh-CN" altLang="en-US" sz="1600">
                  <a:solidFill>
                    <a:schemeClr val="tx1">
                      <a:lumMod val="75000"/>
                      <a:lumOff val="25000"/>
                    </a:schemeClr>
                  </a:solidFill>
                </a:rPr>
                <a:t>型的指针</a:t>
              </a:r>
              <a:r>
                <a:rPr lang="en-US" altLang="zh-CN" sz="1600">
                  <a:solidFill>
                    <a:schemeClr val="tx1">
                      <a:lumMod val="75000"/>
                      <a:lumOff val="25000"/>
                    </a:schemeClr>
                  </a:solidFill>
                </a:rPr>
                <a:t>(</a:t>
              </a:r>
              <a:r>
                <a:rPr lang="zh-CN" altLang="en-US" sz="1600">
                  <a:solidFill>
                    <a:schemeClr val="tx1">
                      <a:lumMod val="75000"/>
                      <a:lumOff val="25000"/>
                    </a:schemeClr>
                  </a:solidFill>
                </a:rPr>
                <a:t>即数组元素的地址</a:t>
              </a:r>
              <a:r>
                <a:rPr lang="en-US" altLang="zh-CN" sz="1600">
                  <a:solidFill>
                    <a:schemeClr val="tx1">
                      <a:lumMod val="75000"/>
                      <a:lumOff val="25000"/>
                    </a:schemeClr>
                  </a:solidFill>
                </a:rPr>
                <a:t>)</a:t>
              </a:r>
              <a:r>
                <a:rPr lang="zh-CN" altLang="en-US" sz="1600">
                  <a:solidFill>
                    <a:schemeClr val="tx1">
                      <a:lumMod val="75000"/>
                      <a:lumOff val="25000"/>
                    </a:schemeClr>
                  </a:solidFill>
                </a:rPr>
                <a:t>传给</a:t>
              </a:r>
              <a:r>
                <a:rPr lang="en-US" altLang="zh-CN" sz="1600">
                  <a:solidFill>
                    <a:schemeClr val="tx1">
                      <a:lumMod val="75000"/>
                      <a:lumOff val="25000"/>
                    </a:schemeClr>
                  </a:solidFill>
                </a:rPr>
                <a:t>int (*)[4] </a:t>
              </a:r>
              <a:r>
                <a:rPr lang="zh-CN" altLang="en-US" sz="1600">
                  <a:solidFill>
                    <a:schemeClr val="tx1">
                      <a:lumMod val="75000"/>
                      <a:lumOff val="25000"/>
                    </a:schemeClr>
                  </a:solidFill>
                </a:rPr>
                <a:t>型</a:t>
              </a:r>
              <a:r>
                <a:rPr lang="en-US" altLang="zh-CN" sz="1600">
                  <a:solidFill>
                    <a:schemeClr val="tx1">
                      <a:lumMod val="75000"/>
                      <a:lumOff val="25000"/>
                    </a:schemeClr>
                  </a:solidFill>
                </a:rPr>
                <a:t>(</a:t>
              </a:r>
              <a:r>
                <a:rPr lang="zh-CN" altLang="en-US" sz="1600">
                  <a:solidFill>
                    <a:schemeClr val="tx1">
                      <a:lumMod val="75000"/>
                      <a:lumOff val="25000"/>
                    </a:schemeClr>
                  </a:solidFill>
                </a:rPr>
                <a:t>指向一维数组</a:t>
              </a:r>
              <a:r>
                <a:rPr lang="en-US" altLang="zh-CN" sz="1600">
                  <a:solidFill>
                    <a:schemeClr val="tx1">
                      <a:lumMod val="75000"/>
                      <a:lumOff val="25000"/>
                    </a:schemeClr>
                  </a:solidFill>
                </a:rPr>
                <a:t>)</a:t>
              </a:r>
              <a:r>
                <a:rPr lang="zh-CN" altLang="en-US" sz="1600">
                  <a:solidFill>
                    <a:schemeClr val="tx1">
                      <a:lumMod val="75000"/>
                      <a:lumOff val="25000"/>
                    </a:schemeClr>
                  </a:solidFill>
                </a:rPr>
                <a:t>的指针变量，反之亦然。</a:t>
              </a:r>
              <a:endParaRPr lang="zh-CN" altLang="en-US" sz="1600" dirty="0">
                <a:solidFill>
                  <a:schemeClr val="tx1">
                    <a:lumMod val="75000"/>
                    <a:lumOff val="25000"/>
                  </a:schemeClr>
                </a:solidFill>
              </a:endParaRPr>
            </a:p>
          </p:txBody>
        </p:sp>
        <p:sp>
          <p:nvSpPr>
            <p:cNvPr id="34" name="MH_Other_2">
              <a:extLst>
                <a:ext uri="{FF2B5EF4-FFF2-40B4-BE49-F238E27FC236}">
                  <a16:creationId xmlns:a16="http://schemas.microsoft.com/office/drawing/2014/main" id="{3CA80AA9-E20C-418F-9461-7E1AE248D8DE}"/>
                </a:ext>
              </a:extLst>
            </p:cNvPr>
            <p:cNvSpPr/>
            <p:nvPr>
              <p:custDataLst>
                <p:tags r:id="rId3"/>
              </p:custDataLst>
            </p:nvPr>
          </p:nvSpPr>
          <p:spPr>
            <a:xfrm rot="16200000">
              <a:off x="15244725" y="482571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01887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7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5" y="1369036"/>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a:extLst>
              <a:ext uri="{FF2B5EF4-FFF2-40B4-BE49-F238E27FC236}">
                <a16:creationId xmlns:a16="http://schemas.microsoft.com/office/drawing/2014/main" id="{5382CD89-35B6-4BD4-B332-B011068CC402}"/>
              </a:ext>
            </a:extLst>
          </p:cNvPr>
          <p:cNvSpPr/>
          <p:nvPr/>
        </p:nvSpPr>
        <p:spPr>
          <a:xfrm>
            <a:off x="758969" y="1873633"/>
            <a:ext cx="10700847" cy="343386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search(float (*p)[4],int n);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float score[3][4]={{65,57,70,60},{58,87,90,81},{90,99,100,98}};</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定义二维数组函数</a:t>
            </a:r>
            <a:r>
              <a:rPr lang="en-US" altLang="zh-CN" sz="1400">
                <a:solidFill>
                  <a:srgbClr val="008000"/>
                </a:solidFill>
              </a:rPr>
              <a:t>score</a:t>
            </a:r>
          </a:p>
          <a:p>
            <a:pPr defTabSz="363538">
              <a:lnSpc>
                <a:spcPct val="120000"/>
              </a:lnSpc>
            </a:pPr>
            <a:r>
              <a:rPr lang="en-US" altLang="zh-CN" sz="1400"/>
              <a:t>	search(</a:t>
            </a:r>
            <a:r>
              <a:rPr lang="en-US" altLang="zh-CN" sz="1400">
                <a:solidFill>
                  <a:schemeClr val="accent6"/>
                </a:solidFill>
              </a:rPr>
              <a:t>score</a:t>
            </a:r>
            <a:r>
              <a:rPr lang="en-US" altLang="zh-CN" sz="1400"/>
              <a:t>,3);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search(</a:t>
            </a:r>
            <a:r>
              <a:rPr lang="en-US" altLang="zh-CN" sz="1400">
                <a:solidFill>
                  <a:schemeClr val="accent6"/>
                </a:solidFill>
              </a:rPr>
              <a:t>float (*p)[4]</a:t>
            </a:r>
            <a:r>
              <a:rPr lang="en-US" altLang="zh-CN" sz="1400"/>
              <a:t>,int n)</a:t>
            </a:r>
          </a:p>
          <a:p>
            <a:pPr defTabSz="363538">
              <a:lnSpc>
                <a:spcPct val="120000"/>
              </a:lnSpc>
            </a:pPr>
            <a:r>
              <a:rPr lang="en-US" altLang="zh-CN" sz="1400">
                <a:solidFill>
                  <a:srgbClr val="008000"/>
                </a:solidFill>
              </a:rPr>
              <a:t>//</a:t>
            </a:r>
            <a:r>
              <a:rPr lang="zh-CN" altLang="en-US" sz="1400">
                <a:solidFill>
                  <a:srgbClr val="008000"/>
                </a:solidFill>
              </a:rPr>
              <a:t>形参</a:t>
            </a:r>
            <a:r>
              <a:rPr lang="en-US" altLang="zh-CN" sz="1400">
                <a:solidFill>
                  <a:srgbClr val="008000"/>
                </a:solidFill>
              </a:rPr>
              <a:t>p</a:t>
            </a:r>
            <a:r>
              <a:rPr lang="zh-CN" altLang="en-US" sz="1400">
                <a:solidFill>
                  <a:srgbClr val="008000"/>
                </a:solidFill>
              </a:rPr>
              <a:t>是指向包含</a:t>
            </a:r>
            <a:r>
              <a:rPr lang="en-US" altLang="zh-CN" sz="1400">
                <a:solidFill>
                  <a:srgbClr val="008000"/>
                </a:solidFill>
              </a:rPr>
              <a:t>4</a:t>
            </a:r>
            <a:r>
              <a:rPr lang="zh-CN" altLang="en-US" sz="1400">
                <a:solidFill>
                  <a:srgbClr val="008000"/>
                </a:solidFill>
              </a:rPr>
              <a:t>个</a:t>
            </a:r>
            <a:r>
              <a:rPr lang="en-US" altLang="zh-CN" sz="1400">
                <a:solidFill>
                  <a:srgbClr val="008000"/>
                </a:solidFill>
              </a:rPr>
              <a:t>float</a:t>
            </a:r>
            <a:r>
              <a:rPr lang="zh-CN" altLang="en-US" sz="1400">
                <a:solidFill>
                  <a:srgbClr val="008000"/>
                </a:solidFill>
              </a:rPr>
              <a:t>型元素的一维数组的指针变量</a:t>
            </a:r>
          </a:p>
          <a:p>
            <a:pPr defTabSz="363538">
              <a:lnSpc>
                <a:spcPct val="120000"/>
              </a:lnSpc>
            </a:pPr>
            <a:r>
              <a:rPr lang="en-US" altLang="zh-CN" sz="1400"/>
              <a:t>{	int i,j,flag;</a:t>
            </a:r>
          </a:p>
          <a:p>
            <a:pPr defTabSz="363538">
              <a:lnSpc>
                <a:spcPct val="120000"/>
              </a:lnSpc>
            </a:pPr>
            <a:r>
              <a:rPr lang="en-US" altLang="zh-CN" sz="1400"/>
              <a:t>	for(j=0;j&lt;n;j++)</a:t>
            </a:r>
          </a:p>
          <a:p>
            <a:pPr defTabSz="363538">
              <a:lnSpc>
                <a:spcPct val="120000"/>
              </a:lnSpc>
            </a:pPr>
            <a:r>
              <a:rPr lang="en-US" altLang="zh-CN" sz="1400"/>
              <a:t>	{	flag=0;</a:t>
            </a:r>
          </a:p>
          <a:p>
            <a:pPr defTabSz="363538">
              <a:lnSpc>
                <a:spcPct val="120000"/>
              </a:lnSpc>
            </a:pPr>
            <a:r>
              <a:rPr lang="en-US" altLang="zh-CN" sz="1400"/>
              <a:t>		for(i=0;i&lt;4;i++)</a:t>
            </a:r>
          </a:p>
          <a:p>
            <a:pPr defTabSz="363538">
              <a:lnSpc>
                <a:spcPct val="120000"/>
              </a:lnSpc>
            </a:pPr>
            <a:r>
              <a:rPr lang="en-US" altLang="zh-CN" sz="1400"/>
              <a:t>			if(</a:t>
            </a:r>
            <a:r>
              <a:rPr lang="en-US" altLang="zh-CN" sz="1400">
                <a:solidFill>
                  <a:schemeClr val="accent6"/>
                </a:solidFill>
              </a:rPr>
              <a:t>*(*(p+j)+i)</a:t>
            </a:r>
            <a:r>
              <a:rPr lang="en-US" altLang="zh-CN" sz="1400"/>
              <a:t>&lt;60) flag=1;</a:t>
            </a:r>
          </a:p>
          <a:p>
            <a:pPr defTabSz="363538">
              <a:lnSpc>
                <a:spcPct val="120000"/>
              </a:lnSpc>
            </a:pPr>
            <a:r>
              <a:rPr lang="en-US" altLang="zh-CN" sz="1400"/>
              <a:t>			</a:t>
            </a:r>
            <a:r>
              <a:rPr lang="en-US" altLang="zh-CN" sz="1400">
                <a:solidFill>
                  <a:srgbClr val="008000"/>
                </a:solidFill>
              </a:rPr>
              <a:t>//*(*(p+j)+i)</a:t>
            </a:r>
            <a:r>
              <a:rPr lang="zh-CN" altLang="en-US" sz="1400">
                <a:solidFill>
                  <a:srgbClr val="008000"/>
                </a:solidFill>
              </a:rPr>
              <a:t>就是</a:t>
            </a:r>
            <a:r>
              <a:rPr lang="en-US" altLang="zh-CN" sz="1400">
                <a:solidFill>
                  <a:srgbClr val="008000"/>
                </a:solidFill>
              </a:rPr>
              <a:t>score[j][i]</a:t>
            </a:r>
          </a:p>
          <a:p>
            <a:pPr defTabSz="363538">
              <a:lnSpc>
                <a:spcPct val="120000"/>
              </a:lnSpc>
            </a:pPr>
            <a:r>
              <a:rPr lang="en-US" altLang="zh-CN" sz="1400"/>
              <a:t>		if(flag==1)</a:t>
            </a:r>
          </a:p>
          <a:p>
            <a:pPr defTabSz="363538">
              <a:lnSpc>
                <a:spcPct val="120000"/>
              </a:lnSpc>
            </a:pPr>
            <a:r>
              <a:rPr lang="en-US" altLang="zh-CN" sz="1400"/>
              <a:t>		{	printf("No.%d fails,his scores are:\n",j+1);</a:t>
            </a:r>
          </a:p>
          <a:p>
            <a:pPr defTabSz="363538">
              <a:lnSpc>
                <a:spcPct val="120000"/>
              </a:lnSpc>
            </a:pPr>
            <a:r>
              <a:rPr lang="en-US" altLang="zh-CN" sz="1400"/>
              <a:t>			for(i=0;i&lt;4;i++)</a:t>
            </a:r>
          </a:p>
          <a:p>
            <a:pPr defTabSz="363538">
              <a:lnSpc>
                <a:spcPct val="120000"/>
              </a:lnSpc>
            </a:pPr>
            <a:r>
              <a:rPr lang="en-US" altLang="zh-CN" sz="1400"/>
              <a:t>				printf("%5.1f ",</a:t>
            </a:r>
            <a:r>
              <a:rPr lang="en-US" altLang="zh-CN" sz="1400">
                <a:solidFill>
                  <a:schemeClr val="accent6"/>
                </a:solidFill>
              </a:rPr>
              <a:t>*(*(p+j)+i</a:t>
            </a:r>
            <a:r>
              <a:rPr lang="en-US" altLang="zh-CN" sz="140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(*(p+j)+i)</a:t>
            </a:r>
            <a:r>
              <a:rPr lang="zh-CN" altLang="en-US" sz="1400">
                <a:solidFill>
                  <a:srgbClr val="008000"/>
                </a:solidFill>
              </a:rPr>
              <a:t>就是输出</a:t>
            </a:r>
            <a:r>
              <a:rPr lang="en-US" altLang="zh-CN" sz="1400">
                <a:solidFill>
                  <a:srgbClr val="008000"/>
                </a:solidFill>
              </a:rPr>
              <a:t>score[j][i]</a:t>
            </a:r>
            <a:r>
              <a:rPr lang="zh-CN" altLang="en-US" sz="1400">
                <a:solidFill>
                  <a:srgbClr val="008000"/>
                </a:solidFill>
              </a:rPr>
              <a:t>的值</a:t>
            </a:r>
          </a:p>
          <a:p>
            <a:pPr defTabSz="363538">
              <a:lnSpc>
                <a:spcPct val="120000"/>
              </a:lnSpc>
            </a:pPr>
            <a:r>
              <a:rPr lang="zh-CN" altLang="en-US" sz="1400"/>
              <a:t>			</a:t>
            </a:r>
            <a:r>
              <a:rPr lang="en-US" altLang="zh-CN" sz="1400"/>
              <a:t>printf("\n");</a:t>
            </a:r>
          </a:p>
          <a:p>
            <a:pPr defTabSz="363538">
              <a:lnSpc>
                <a:spcPct val="120000"/>
              </a:lnSpc>
            </a:pPr>
            <a:r>
              <a:rPr lang="en-US" altLang="zh-CN" sz="1400"/>
              <a:t>		}</a:t>
            </a:r>
          </a:p>
          <a:p>
            <a:pPr defTabSz="363538">
              <a:lnSpc>
                <a:spcPct val="120000"/>
              </a:lnSpc>
            </a:pPr>
            <a:r>
              <a:rPr lang="en-US" altLang="zh-CN" sz="1400"/>
              <a:t>	}</a:t>
            </a:r>
          </a:p>
          <a:p>
            <a:pPr defTabSz="363538">
              <a:lnSpc>
                <a:spcPct val="120000"/>
              </a:lnSpc>
            </a:pPr>
            <a:r>
              <a:rPr lang="en-US" altLang="zh-CN" sz="1400"/>
              <a:t>}</a:t>
            </a:r>
            <a:endParaRPr lang="zh-CN" altLang="en-US" sz="1400" b="1" dirty="0">
              <a:solidFill>
                <a:srgbClr val="008000"/>
              </a:solidFill>
            </a:endParaRPr>
          </a:p>
        </p:txBody>
      </p:sp>
      <p:cxnSp>
        <p:nvCxnSpPr>
          <p:cNvPr id="15" name="直接连接符 14">
            <a:extLst>
              <a:ext uri="{FF2B5EF4-FFF2-40B4-BE49-F238E27FC236}">
                <a16:creationId xmlns:a16="http://schemas.microsoft.com/office/drawing/2014/main" id="{48EC88E4-3DEA-4882-A2F7-2A2472A7E690}"/>
              </a:ext>
            </a:extLst>
          </p:cNvPr>
          <p:cNvCxnSpPr>
            <a:cxnSpLocks/>
          </p:cNvCxnSpPr>
          <p:nvPr/>
        </p:nvCxnSpPr>
        <p:spPr>
          <a:xfrm>
            <a:off x="6058979" y="1867024"/>
            <a:ext cx="0" cy="3440472"/>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5C967AF-3871-4AAE-A875-A638B32B1FA1}"/>
              </a:ext>
            </a:extLst>
          </p:cNvPr>
          <p:cNvGrpSpPr/>
          <p:nvPr/>
        </p:nvGrpSpPr>
        <p:grpSpPr>
          <a:xfrm>
            <a:off x="5896231" y="2388377"/>
            <a:ext cx="325496" cy="260107"/>
            <a:chOff x="5926033" y="1926699"/>
            <a:chExt cx="325496" cy="260107"/>
          </a:xfrm>
        </p:grpSpPr>
        <p:sp>
          <p:nvSpPr>
            <p:cNvPr id="17"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a:extLst>
              <a:ext uri="{FF2B5EF4-FFF2-40B4-BE49-F238E27FC236}">
                <a16:creationId xmlns:a16="http://schemas.microsoft.com/office/drawing/2014/main" id="{B236A711-9DB9-47FD-9B2E-498AAC59691E}"/>
              </a:ext>
            </a:extLst>
          </p:cNvPr>
          <p:cNvGrpSpPr/>
          <p:nvPr/>
        </p:nvGrpSpPr>
        <p:grpSpPr>
          <a:xfrm>
            <a:off x="5896231" y="4349312"/>
            <a:ext cx="325496" cy="260106"/>
            <a:chOff x="5926033" y="5434781"/>
            <a:chExt cx="325496" cy="260106"/>
          </a:xfrm>
        </p:grpSpPr>
        <p:sp>
          <p:nvSpPr>
            <p:cNvPr id="24"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a:stretch>
            <a:fillRect/>
          </a:stretch>
        </p:blipFill>
        <p:spPr>
          <a:xfrm>
            <a:off x="7888303" y="4678618"/>
            <a:ext cx="3457575" cy="1133475"/>
          </a:xfrm>
          <a:prstGeom prst="rect">
            <a:avLst/>
          </a:prstGeom>
        </p:spPr>
      </p:pic>
    </p:spTree>
    <p:extLst>
      <p:ext uri="{BB962C8B-B14F-4D97-AF65-F5344CB8AC3E}">
        <p14:creationId xmlns:p14="http://schemas.microsoft.com/office/powerpoint/2010/main" val="2303201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通过指针引用字符串</a:t>
            </a:r>
            <a:endParaRPr lang="zh-CN" altLang="en-US" dirty="0"/>
          </a:p>
        </p:txBody>
      </p:sp>
    </p:spTree>
    <p:extLst>
      <p:ext uri="{BB962C8B-B14F-4D97-AF65-F5344CB8AC3E}">
        <p14:creationId xmlns:p14="http://schemas.microsoft.com/office/powerpoint/2010/main" val="368188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字符串的引用方式</a:t>
            </a:r>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spcBef>
                <a:spcPts val="600"/>
              </a:spcBef>
              <a:spcAft>
                <a:spcPts val="600"/>
              </a:spcAft>
              <a:buAutoNum type="arabicParenBoth"/>
              <a:defRPr/>
            </a:pPr>
            <a:r>
              <a:rPr lang="zh-CN" altLang="en-US" sz="2000">
                <a:solidFill>
                  <a:schemeClr val="tx1"/>
                </a:solidFill>
              </a:rPr>
              <a:t>用字符数组存放一个字符串，可以通过数组名和下标引用字符串中一个字符，也可以通过数组名和格式声明“</a:t>
            </a:r>
            <a:r>
              <a:rPr lang="en-US" altLang="zh-CN" sz="2000">
                <a:solidFill>
                  <a:schemeClr val="tx1"/>
                </a:solidFill>
              </a:rPr>
              <a:t>%s”</a:t>
            </a:r>
            <a:r>
              <a:rPr lang="zh-CN" altLang="en-US" sz="2000">
                <a:solidFill>
                  <a:schemeClr val="tx1"/>
                </a:solidFill>
              </a:rPr>
              <a:t>输出该字符串。</a:t>
            </a:r>
            <a:endParaRPr lang="en-US" altLang="zh-CN" sz="2000">
              <a:solidFill>
                <a:schemeClr val="tx1"/>
              </a:solidFill>
            </a:endParaRPr>
          </a:p>
          <a:p>
            <a:pPr marL="342900" indent="-342900" algn="just">
              <a:lnSpc>
                <a:spcPct val="150000"/>
              </a:lnSpc>
              <a:spcBef>
                <a:spcPts val="600"/>
              </a:spcBef>
              <a:spcAft>
                <a:spcPts val="600"/>
              </a:spcAft>
              <a:buAutoNum type="arabicParenBoth"/>
              <a:defRPr/>
            </a:pPr>
            <a:r>
              <a:rPr lang="zh-CN" altLang="en-US" sz="2000">
                <a:solidFill>
                  <a:schemeClr val="tx1"/>
                </a:solidFill>
              </a:rPr>
              <a:t>用字符指针变量指向一个字符串常量，通过字符指针变量引用字符串常量。</a:t>
            </a:r>
            <a:endParaRPr lang="en-US" altLang="zh-CN" sz="2000">
              <a:solidFill>
                <a:schemeClr val="tx1"/>
              </a:solidFill>
            </a:endParaRPr>
          </a:p>
        </p:txBody>
      </p:sp>
    </p:spTree>
    <p:extLst>
      <p:ext uri="{BB962C8B-B14F-4D97-AF65-F5344CB8AC3E}">
        <p14:creationId xmlns:p14="http://schemas.microsoft.com/office/powerpoint/2010/main" val="3034419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0807646" cy="940383"/>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8.16】</a:t>
            </a:r>
            <a:r>
              <a:rPr lang="zh-CN" altLang="en-US" sz="2000">
                <a:solidFill>
                  <a:schemeClr val="accent1"/>
                </a:solidFill>
              </a:rPr>
              <a:t>定义一个字符数组，在其中存放字符串</a:t>
            </a:r>
            <a:r>
              <a:rPr lang="en-US" altLang="zh-CN" sz="2000">
                <a:solidFill>
                  <a:schemeClr val="accent1"/>
                </a:solidFill>
              </a:rPr>
              <a:t>″I love China!″</a:t>
            </a:r>
            <a:r>
              <a:rPr lang="zh-CN" altLang="en-US" sz="2000">
                <a:solidFill>
                  <a:schemeClr val="accent1"/>
                </a:solidFill>
              </a:rPr>
              <a:t>，输出该字符串和第</a:t>
            </a:r>
            <a:r>
              <a:rPr lang="en-US" altLang="zh-CN" sz="2000">
                <a:solidFill>
                  <a:schemeClr val="accent1"/>
                </a:solidFill>
              </a:rPr>
              <a:t>8</a:t>
            </a:r>
            <a:r>
              <a:rPr lang="zh-CN" altLang="en-US" sz="2000">
                <a:solidFill>
                  <a:schemeClr val="accent1"/>
                </a:solidFill>
              </a:rPr>
              <a:t>个字符。</a:t>
            </a:r>
            <a:endParaRPr lang="en-US" altLang="zh-CN" sz="2000">
              <a:solidFill>
                <a:schemeClr val="accent1"/>
              </a:solidFill>
            </a:endParaRPr>
          </a:p>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8.17】</a:t>
            </a:r>
            <a:r>
              <a:rPr lang="zh-CN" altLang="en-US" sz="2000">
                <a:solidFill>
                  <a:schemeClr val="accent1"/>
                </a:solidFill>
              </a:rPr>
              <a:t>通过字符指针变量输出一个字符串。</a:t>
            </a:r>
          </a:p>
        </p:txBody>
      </p:sp>
      <p:sp>
        <p:nvSpPr>
          <p:cNvPr id="14" name="圆角矩形 12">
            <a:extLst>
              <a:ext uri="{FF2B5EF4-FFF2-40B4-BE49-F238E27FC236}">
                <a16:creationId xmlns:a16="http://schemas.microsoft.com/office/drawing/2014/main" id="{5382CD89-35B6-4BD4-B332-B011068CC402}"/>
              </a:ext>
            </a:extLst>
          </p:cNvPr>
          <p:cNvSpPr/>
          <p:nvPr/>
        </p:nvSpPr>
        <p:spPr>
          <a:xfrm>
            <a:off x="749030" y="2142420"/>
            <a:ext cx="6586048" cy="1883358"/>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string[]="I love China!";</a:t>
            </a:r>
            <a:r>
              <a:rPr lang="en-US" altLang="zh-CN" sz="1400">
                <a:solidFill>
                  <a:srgbClr val="008000"/>
                </a:solidFill>
              </a:rPr>
              <a:t>	//</a:t>
            </a:r>
            <a:r>
              <a:rPr lang="zh-CN" altLang="en-US" sz="1400">
                <a:solidFill>
                  <a:srgbClr val="008000"/>
                </a:solidFill>
              </a:rPr>
              <a:t>定义字符数组</a:t>
            </a:r>
            <a:r>
              <a:rPr lang="en-US" altLang="zh-CN" sz="1400">
                <a:solidFill>
                  <a:srgbClr val="008000"/>
                </a:solidFill>
              </a:rPr>
              <a:t>sting</a:t>
            </a:r>
          </a:p>
          <a:p>
            <a:pPr defTabSz="363538">
              <a:lnSpc>
                <a:spcPct val="120000"/>
              </a:lnSpc>
            </a:pPr>
            <a:r>
              <a:rPr lang="en-US" altLang="zh-CN" sz="1400"/>
              <a:t>	printf("%s\n",string);		</a:t>
            </a:r>
            <a:r>
              <a:rPr lang="en-US" altLang="zh-CN" sz="1400">
                <a:solidFill>
                  <a:srgbClr val="008000"/>
                </a:solidFill>
              </a:rPr>
              <a:t>//</a:t>
            </a:r>
            <a:r>
              <a:rPr lang="zh-CN" altLang="en-US" sz="1400">
                <a:solidFill>
                  <a:srgbClr val="008000"/>
                </a:solidFill>
              </a:rPr>
              <a:t>用</a:t>
            </a:r>
            <a:r>
              <a:rPr lang="en-US" altLang="zh-CN" sz="1400">
                <a:solidFill>
                  <a:srgbClr val="008000"/>
                </a:solidFill>
              </a:rPr>
              <a:t>%s</a:t>
            </a:r>
            <a:r>
              <a:rPr lang="zh-CN" altLang="en-US" sz="1400">
                <a:solidFill>
                  <a:srgbClr val="008000"/>
                </a:solidFill>
              </a:rPr>
              <a:t>格式声明输出</a:t>
            </a:r>
            <a:r>
              <a:rPr lang="en-US" altLang="zh-CN" sz="1400">
                <a:solidFill>
                  <a:srgbClr val="008000"/>
                </a:solidFill>
              </a:rPr>
              <a:t>string</a:t>
            </a:r>
            <a:r>
              <a:rPr lang="zh-CN" altLang="en-US" sz="1400">
                <a:solidFill>
                  <a:srgbClr val="008000"/>
                </a:solidFill>
              </a:rPr>
              <a:t>，可以输出整个字符串</a:t>
            </a:r>
          </a:p>
          <a:p>
            <a:pPr defTabSz="363538">
              <a:lnSpc>
                <a:spcPct val="120000"/>
              </a:lnSpc>
            </a:pPr>
            <a:r>
              <a:rPr lang="zh-CN" altLang="en-US" sz="1400"/>
              <a:t>	</a:t>
            </a:r>
            <a:r>
              <a:rPr lang="en-US" altLang="zh-CN" sz="1400"/>
              <a:t>printf("%c\n",string[7]);		</a:t>
            </a:r>
            <a:r>
              <a:rPr lang="en-US" altLang="zh-CN" sz="1400">
                <a:solidFill>
                  <a:srgbClr val="008000"/>
                </a:solidFill>
              </a:rPr>
              <a:t>//</a:t>
            </a:r>
            <a:r>
              <a:rPr lang="zh-CN" altLang="en-US" sz="1400">
                <a:solidFill>
                  <a:srgbClr val="008000"/>
                </a:solidFill>
              </a:rPr>
              <a:t>用</a:t>
            </a:r>
            <a:r>
              <a:rPr lang="en-US" altLang="zh-CN" sz="1400">
                <a:solidFill>
                  <a:srgbClr val="008000"/>
                </a:solidFill>
              </a:rPr>
              <a:t>%c</a:t>
            </a:r>
            <a:r>
              <a:rPr lang="zh-CN" altLang="en-US" sz="1400">
                <a:solidFill>
                  <a:srgbClr val="008000"/>
                </a:solidFill>
              </a:rPr>
              <a:t>格式输出一个字符数组元素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4513639"/>
            <a:ext cx="6586048" cy="1611892"/>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*string="I love China!";	</a:t>
            </a:r>
            <a:r>
              <a:rPr lang="en-US" altLang="zh-CN" sz="1400">
                <a:solidFill>
                  <a:srgbClr val="008000"/>
                </a:solidFill>
              </a:rPr>
              <a:t>//</a:t>
            </a:r>
            <a:r>
              <a:rPr lang="zh-CN" altLang="en-US" sz="1400">
                <a:solidFill>
                  <a:srgbClr val="008000"/>
                </a:solidFill>
              </a:rPr>
              <a:t>定义字符指针变量</a:t>
            </a:r>
            <a:r>
              <a:rPr lang="en-US" altLang="zh-CN" sz="1400">
                <a:solidFill>
                  <a:srgbClr val="008000"/>
                </a:solidFill>
              </a:rPr>
              <a:t>string</a:t>
            </a:r>
            <a:r>
              <a:rPr lang="zh-CN" altLang="en-US" sz="1400">
                <a:solidFill>
                  <a:srgbClr val="008000"/>
                </a:solidFill>
              </a:rPr>
              <a:t>并初始化</a:t>
            </a:r>
          </a:p>
          <a:p>
            <a:pPr defTabSz="363538">
              <a:lnSpc>
                <a:spcPct val="120000"/>
              </a:lnSpc>
            </a:pPr>
            <a:r>
              <a:rPr lang="zh-CN" altLang="en-US" sz="1400"/>
              <a:t>	</a:t>
            </a:r>
            <a:r>
              <a:rPr lang="en-US" altLang="zh-CN" sz="1400"/>
              <a:t>printf("%s\n",string);		</a:t>
            </a:r>
            <a:r>
              <a:rPr lang="en-US" altLang="zh-CN" sz="1400">
                <a:solidFill>
                  <a:srgbClr val="008000"/>
                </a:solidFill>
              </a:rPr>
              <a:t>//</a:t>
            </a:r>
            <a:r>
              <a:rPr lang="zh-CN" altLang="en-US" sz="1400">
                <a:solidFill>
                  <a:srgbClr val="008000"/>
                </a:solidFill>
              </a:rPr>
              <a:t>输出字符串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dirty="0"/>
          </a:p>
        </p:txBody>
      </p:sp>
      <p:pic>
        <p:nvPicPr>
          <p:cNvPr id="4" name="图片 3"/>
          <p:cNvPicPr>
            <a:picLocks noChangeAspect="1"/>
          </p:cNvPicPr>
          <p:nvPr/>
        </p:nvPicPr>
        <p:blipFill>
          <a:blip r:embed="rId3"/>
          <a:stretch>
            <a:fillRect/>
          </a:stretch>
        </p:blipFill>
        <p:spPr>
          <a:xfrm>
            <a:off x="3989046" y="3573340"/>
            <a:ext cx="3505200" cy="904875"/>
          </a:xfrm>
          <a:prstGeom prst="rect">
            <a:avLst/>
          </a:prstGeom>
        </p:spPr>
      </p:pic>
      <p:pic>
        <p:nvPicPr>
          <p:cNvPr id="5" name="图片 4"/>
          <p:cNvPicPr>
            <a:picLocks noChangeAspect="1"/>
          </p:cNvPicPr>
          <p:nvPr/>
        </p:nvPicPr>
        <p:blipFill>
          <a:blip r:embed="rId4"/>
          <a:stretch>
            <a:fillRect/>
          </a:stretch>
        </p:blipFill>
        <p:spPr>
          <a:xfrm>
            <a:off x="4046196" y="5787393"/>
            <a:ext cx="3448050" cy="6762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315792062"/>
              </p:ext>
            </p:extLst>
          </p:nvPr>
        </p:nvGraphicFramePr>
        <p:xfrm>
          <a:off x="7712765" y="2024722"/>
          <a:ext cx="1837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738932588"/>
                    </a:ext>
                  </a:extLst>
                </a:gridCol>
                <a:gridCol w="361122">
                  <a:extLst>
                    <a:ext uri="{9D8B030D-6E8A-4147-A177-3AD203B41FA5}">
                      <a16:colId xmlns:a16="http://schemas.microsoft.com/office/drawing/2014/main" val="2830740394"/>
                    </a:ext>
                  </a:extLst>
                </a:gridCol>
                <a:gridCol w="756000">
                  <a:extLst>
                    <a:ext uri="{9D8B030D-6E8A-4147-A177-3AD203B41FA5}">
                      <a16:colId xmlns:a16="http://schemas.microsoft.com/office/drawing/2014/main" val="2004376852"/>
                    </a:ext>
                  </a:extLst>
                </a:gridCol>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tc>
                  <a:txBody>
                    <a:bodyPr/>
                    <a:lstStyle/>
                    <a:p>
                      <a:r>
                        <a:rPr lang="en-US" altLang="zh-CN" sz="1400"/>
                        <a:t>string[0]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string[1]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tc>
                  <a:txBody>
                    <a:bodyPr/>
                    <a:lstStyle/>
                    <a:p>
                      <a:r>
                        <a:rPr lang="en-US" altLang="zh-CN" sz="1400"/>
                        <a:t>string[2]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80721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tc>
                  <a:txBody>
                    <a:bodyPr/>
                    <a:lstStyle/>
                    <a:p>
                      <a:r>
                        <a:rPr lang="en-US" altLang="zh-CN" sz="1400"/>
                        <a:t>string[3]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tc>
                  <a:txBody>
                    <a:bodyPr/>
                    <a:lstStyle/>
                    <a:p>
                      <a:r>
                        <a:rPr lang="en-US" altLang="zh-CN" sz="1400"/>
                        <a:t>string[4]</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tc>
                  <a:txBody>
                    <a:bodyPr/>
                    <a:lstStyle/>
                    <a:p>
                      <a:r>
                        <a:rPr lang="en-US" altLang="zh-CN" sz="1400"/>
                        <a:t>string[5]</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760208"/>
                  </a:ext>
                </a:extLst>
              </a:tr>
              <a:tr h="0">
                <a:tc>
                  <a:txBody>
                    <a:bodyPr/>
                    <a:lstStyle/>
                    <a:p>
                      <a:r>
                        <a:rPr lang="en-US" altLang="zh-CN" sz="140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c>
                  <a:txBody>
                    <a:bodyPr/>
                    <a:lstStyle/>
                    <a:p>
                      <a:r>
                        <a:rPr lang="en-US" altLang="zh-CN" sz="1400"/>
                        <a:t>string[6]</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tc>
                  <a:txBody>
                    <a:bodyPr/>
                    <a:lstStyle/>
                    <a:p>
                      <a:r>
                        <a:rPr lang="en-US" altLang="zh-CN" sz="140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tc>
                  <a:txBody>
                    <a:bodyPr/>
                    <a:lstStyle/>
                    <a:p>
                      <a:r>
                        <a:rPr lang="en-US" altLang="zh-CN" sz="1400"/>
                        <a:t>string[8]</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tc>
                  <a:txBody>
                    <a:bodyPr/>
                    <a:lstStyle/>
                    <a:p>
                      <a:r>
                        <a:rPr lang="en-US" altLang="zh-CN" sz="1400"/>
                        <a:t>string[9]</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tc>
                  <a:txBody>
                    <a:bodyPr/>
                    <a:lstStyle/>
                    <a:p>
                      <a:r>
                        <a:rPr lang="en-US" altLang="zh-CN" sz="1400"/>
                        <a:t>string[10]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tc>
                  <a:txBody>
                    <a:bodyPr/>
                    <a:lstStyle/>
                    <a:p>
                      <a:r>
                        <a:rPr lang="en-US" altLang="zh-CN" sz="1400"/>
                        <a:t>string[11]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tc>
                  <a:txBody>
                    <a:bodyPr/>
                    <a:lstStyle/>
                    <a:p>
                      <a:r>
                        <a:rPr lang="en-US" altLang="zh-CN" sz="1400"/>
                        <a:t>string[12]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tc>
                  <a:txBody>
                    <a:bodyPr/>
                    <a:lstStyle/>
                    <a:p>
                      <a:r>
                        <a:rPr lang="en-US" altLang="zh-CN" sz="1400"/>
                        <a:t>string[13]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8613924"/>
                  </a:ext>
                </a:extLst>
              </a:tr>
            </a:tbl>
          </a:graphicData>
        </a:graphic>
      </p:graphicFrame>
      <p:cxnSp>
        <p:nvCxnSpPr>
          <p:cNvPr id="35" name="直接箭头连接符 34"/>
          <p:cNvCxnSpPr/>
          <p:nvPr/>
        </p:nvCxnSpPr>
        <p:spPr>
          <a:xfrm>
            <a:off x="7782338" y="2313466"/>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7782338" y="446592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extLst>
              <p:ext uri="{D42A27DB-BD31-4B8C-83A1-F6EECF244321}">
                <p14:modId xmlns:p14="http://schemas.microsoft.com/office/powerpoint/2010/main" val="3877049720"/>
              </p:ext>
            </p:extLst>
          </p:nvPr>
        </p:nvGraphicFramePr>
        <p:xfrm>
          <a:off x="9713683" y="2031122"/>
          <a:ext cx="1081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738932588"/>
                    </a:ext>
                  </a:extLst>
                </a:gridCol>
                <a:gridCol w="361122">
                  <a:extLst>
                    <a:ext uri="{9D8B030D-6E8A-4147-A177-3AD203B41FA5}">
                      <a16:colId xmlns:a16="http://schemas.microsoft.com/office/drawing/2014/main" val="2830740394"/>
                    </a:ext>
                  </a:extLst>
                </a:gridCol>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extLst>
                  <a:ext uri="{0D108BD9-81ED-4DB2-BD59-A6C34878D82A}">
                    <a16:rowId xmlns:a16="http://schemas.microsoft.com/office/drawing/2014/main"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extLst>
                  <a:ext uri="{0D108BD9-81ED-4DB2-BD59-A6C34878D82A}">
                    <a16:rowId xmlns:a16="http://schemas.microsoft.com/office/drawing/2014/main"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38" name="直接箭头连接符 37"/>
          <p:cNvCxnSpPr/>
          <p:nvPr/>
        </p:nvCxnSpPr>
        <p:spPr>
          <a:xfrm>
            <a:off x="9773317" y="233334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221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字符串的引用方式</a:t>
            </a:r>
          </a:p>
        </p:txBody>
      </p:sp>
      <p:sp>
        <p:nvSpPr>
          <p:cNvPr id="14" name="MH_Desc_1"/>
          <p:cNvSpPr/>
          <p:nvPr>
            <p:custDataLst>
              <p:tags r:id="rId1"/>
            </p:custDataLst>
          </p:nvPr>
        </p:nvSpPr>
        <p:spPr>
          <a:xfrm>
            <a:off x="693415" y="1351722"/>
            <a:ext cx="10749062"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在</a:t>
            </a:r>
            <a:r>
              <a:rPr lang="en-US" altLang="zh-CN">
                <a:solidFill>
                  <a:schemeClr val="tx1"/>
                </a:solidFill>
              </a:rPr>
              <a:t>C</a:t>
            </a:r>
            <a:r>
              <a:rPr lang="zh-CN" altLang="en-US">
                <a:solidFill>
                  <a:schemeClr val="tx1"/>
                </a:solidFill>
              </a:rPr>
              <a:t>语言中只有字符变量，没有字符串变量。</a:t>
            </a:r>
            <a:endParaRPr lang="en-US" altLang="zh-CN">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可以对指针变量进行再赋值，如</a:t>
            </a:r>
            <a:r>
              <a:rPr lang="en-US" altLang="zh-CN">
                <a:solidFill>
                  <a:schemeClr val="tx1"/>
                </a:solidFill>
              </a:rPr>
              <a:t>: </a:t>
            </a:r>
          </a:p>
          <a:p>
            <a:pPr algn="just">
              <a:lnSpc>
                <a:spcPct val="150000"/>
              </a:lnSpc>
              <a:spcBef>
                <a:spcPts val="600"/>
              </a:spcBef>
              <a:spcAft>
                <a:spcPts val="600"/>
              </a:spcAft>
              <a:defRPr/>
            </a:pPr>
            <a:r>
              <a:rPr lang="zh-CN" altLang="en-US">
                <a:solidFill>
                  <a:schemeClr val="tx1"/>
                </a:solidFill>
              </a:rPr>
              <a:t>可以通过字符指针变量输出它所指向的字符串，如</a:t>
            </a:r>
            <a:r>
              <a:rPr lang="en-US" altLang="zh-CN">
                <a:solidFill>
                  <a:schemeClr val="tx1"/>
                </a:solidFill>
              </a:rPr>
              <a:t>:</a:t>
            </a:r>
          </a:p>
          <a:p>
            <a:pPr algn="just">
              <a:lnSpc>
                <a:spcPct val="150000"/>
              </a:lnSpc>
              <a:spcBef>
                <a:spcPts val="600"/>
              </a:spcBef>
              <a:spcAft>
                <a:spcPts val="600"/>
              </a:spcAft>
              <a:defRPr/>
            </a:pPr>
            <a:r>
              <a:rPr lang="en-US" altLang="zh-CN">
                <a:solidFill>
                  <a:schemeClr val="tx1"/>
                </a:solidFill>
              </a:rPr>
              <a:t>%s</a:t>
            </a:r>
            <a:r>
              <a:rPr lang="zh-CN" altLang="en-US">
                <a:solidFill>
                  <a:schemeClr val="tx1"/>
                </a:solidFill>
              </a:rPr>
              <a:t>是输出字符串时所用的格式符，在输出项中给出字符指针变量名</a:t>
            </a:r>
            <a:r>
              <a:rPr lang="en-US" altLang="zh-CN">
                <a:solidFill>
                  <a:schemeClr val="tx1"/>
                </a:solidFill>
              </a:rPr>
              <a:t>string</a:t>
            </a:r>
            <a:r>
              <a:rPr lang="zh-CN" altLang="en-US">
                <a:solidFill>
                  <a:schemeClr val="tx1"/>
                </a:solidFill>
              </a:rPr>
              <a:t>，则系统会输出</a:t>
            </a:r>
            <a:r>
              <a:rPr lang="en-US" altLang="zh-CN">
                <a:solidFill>
                  <a:schemeClr val="tx1"/>
                </a:solidFill>
              </a:rPr>
              <a:t>string</a:t>
            </a:r>
            <a:r>
              <a:rPr lang="zh-CN" altLang="en-US">
                <a:solidFill>
                  <a:schemeClr val="tx1"/>
                </a:solidFill>
              </a:rPr>
              <a:t>所指向的字符串第</a:t>
            </a:r>
            <a:r>
              <a:rPr lang="en-US" altLang="zh-CN">
                <a:solidFill>
                  <a:schemeClr val="tx1"/>
                </a:solidFill>
              </a:rPr>
              <a:t>1</a:t>
            </a:r>
            <a:r>
              <a:rPr lang="zh-CN" altLang="en-US">
                <a:solidFill>
                  <a:schemeClr val="tx1"/>
                </a:solidFill>
              </a:rPr>
              <a:t>个字符，然后自动使</a:t>
            </a:r>
            <a:r>
              <a:rPr lang="en-US" altLang="zh-CN">
                <a:solidFill>
                  <a:schemeClr val="tx1"/>
                </a:solidFill>
              </a:rPr>
              <a:t>string</a:t>
            </a:r>
            <a:r>
              <a:rPr lang="zh-CN" altLang="en-US">
                <a:solidFill>
                  <a:schemeClr val="tx1"/>
                </a:solidFill>
              </a:rPr>
              <a:t>加</a:t>
            </a:r>
            <a:r>
              <a:rPr lang="en-US" altLang="zh-CN">
                <a:solidFill>
                  <a:schemeClr val="tx1"/>
                </a:solidFill>
              </a:rPr>
              <a:t>1</a:t>
            </a:r>
            <a:r>
              <a:rPr lang="zh-CN" altLang="en-US">
                <a:solidFill>
                  <a:schemeClr val="tx1"/>
                </a:solidFill>
              </a:rPr>
              <a:t>，使之指向下一个字符，再输出该字符</a:t>
            </a:r>
            <a:r>
              <a:rPr lang="en-US" altLang="zh-CN">
                <a:solidFill>
                  <a:schemeClr val="tx1"/>
                </a:solidFill>
              </a:rPr>
              <a:t>……</a:t>
            </a:r>
            <a:r>
              <a:rPr lang="zh-CN" altLang="en-US">
                <a:solidFill>
                  <a:schemeClr val="tx1"/>
                </a:solidFill>
              </a:rPr>
              <a:t>如此直到遇到字符串结束标志</a:t>
            </a:r>
            <a:r>
              <a:rPr lang="en-US" altLang="zh-CN">
                <a:solidFill>
                  <a:schemeClr val="tx1"/>
                </a:solidFill>
              </a:rPr>
              <a:t>′\0′</a:t>
            </a:r>
            <a:r>
              <a:rPr lang="zh-CN" altLang="en-US">
                <a:solidFill>
                  <a:schemeClr val="tx1"/>
                </a:solidFill>
              </a:rPr>
              <a:t>为止。注意，在内存中，字符串的最后被自动加了一个</a:t>
            </a:r>
            <a:r>
              <a:rPr lang="en-US" altLang="zh-CN">
                <a:solidFill>
                  <a:schemeClr val="tx1"/>
                </a:solidFill>
              </a:rPr>
              <a:t>′\0′</a:t>
            </a:r>
            <a:r>
              <a:rPr lang="zh-CN" altLang="en-US">
                <a:solidFill>
                  <a:schemeClr val="tx1"/>
                </a:solidFill>
              </a:rPr>
              <a:t>。</a:t>
            </a:r>
            <a:endParaRPr lang="en-US" altLang="zh-CN">
              <a:solidFill>
                <a:schemeClr val="tx1"/>
              </a:solidFill>
            </a:endParaRPr>
          </a:p>
        </p:txBody>
      </p:sp>
      <p:sp>
        <p:nvSpPr>
          <p:cNvPr id="4" name="圆角矩形 3">
            <a:extLst>
              <a:ext uri="{FF2B5EF4-FFF2-40B4-BE49-F238E27FC236}">
                <a16:creationId xmlns:a16="http://schemas.microsoft.com/office/drawing/2014/main" id="{5382CD89-35B6-4BD4-B332-B011068CC402}"/>
              </a:ext>
            </a:extLst>
          </p:cNvPr>
          <p:cNvSpPr/>
          <p:nvPr/>
        </p:nvSpPr>
        <p:spPr>
          <a:xfrm>
            <a:off x="778599" y="2009561"/>
            <a:ext cx="477325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char *string="I love China!";</a:t>
            </a:r>
            <a:endParaRPr lang="zh-CN" altLang="en-US" sz="1600">
              <a:solidFill>
                <a:srgbClr val="008000"/>
              </a:solidFill>
            </a:endParaRPr>
          </a:p>
        </p:txBody>
      </p:sp>
      <p:sp>
        <p:nvSpPr>
          <p:cNvPr id="5" name="圆角矩形 4">
            <a:extLst>
              <a:ext uri="{FF2B5EF4-FFF2-40B4-BE49-F238E27FC236}">
                <a16:creationId xmlns:a16="http://schemas.microsoft.com/office/drawing/2014/main" id="{5382CD89-35B6-4BD4-B332-B011068CC402}"/>
              </a:ext>
            </a:extLst>
          </p:cNvPr>
          <p:cNvSpPr/>
          <p:nvPr/>
        </p:nvSpPr>
        <p:spPr>
          <a:xfrm>
            <a:off x="5942842" y="1472886"/>
            <a:ext cx="5499635" cy="972141"/>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*string;		</a:t>
            </a:r>
            <a:r>
              <a:rPr lang="pt-BR" altLang="zh-CN" sz="1600">
                <a:solidFill>
                  <a:srgbClr val="008000"/>
                </a:solidFill>
              </a:rPr>
              <a:t>//</a:t>
            </a:r>
            <a:r>
              <a:rPr lang="zh-CN" altLang="en-US" sz="1600">
                <a:solidFill>
                  <a:srgbClr val="008000"/>
                </a:solidFill>
              </a:rPr>
              <a:t>定义一个</a:t>
            </a:r>
            <a:r>
              <a:rPr lang="pt-BR" altLang="zh-CN" sz="1600">
                <a:solidFill>
                  <a:srgbClr val="008000"/>
                </a:solidFill>
              </a:rPr>
              <a:t>char *</a:t>
            </a:r>
            <a:r>
              <a:rPr lang="zh-CN" altLang="en-US" sz="1600">
                <a:solidFill>
                  <a:srgbClr val="008000"/>
                </a:solidFill>
              </a:rPr>
              <a:t>型变量</a:t>
            </a:r>
          </a:p>
          <a:p>
            <a:pPr defTabSz="363538">
              <a:lnSpc>
                <a:spcPct val="120000"/>
              </a:lnSpc>
            </a:pPr>
            <a:r>
              <a:rPr lang="pt-BR" altLang="zh-CN" sz="1600"/>
              <a:t>string=″I love China!″;</a:t>
            </a:r>
          </a:p>
          <a:p>
            <a:pPr defTabSz="363538">
              <a:lnSpc>
                <a:spcPct val="120000"/>
              </a:lnSpc>
            </a:pPr>
            <a:r>
              <a:rPr lang="pt-BR" altLang="zh-CN" sz="1600">
                <a:solidFill>
                  <a:srgbClr val="008000"/>
                </a:solidFill>
              </a:rPr>
              <a:t>//</a:t>
            </a:r>
            <a:r>
              <a:rPr lang="zh-CN" altLang="en-US" sz="1600">
                <a:solidFill>
                  <a:srgbClr val="008000"/>
                </a:solidFill>
              </a:rPr>
              <a:t>把字符串第</a:t>
            </a:r>
            <a:r>
              <a:rPr lang="en-US" altLang="zh-CN" sz="1600">
                <a:solidFill>
                  <a:srgbClr val="008000"/>
                </a:solidFill>
              </a:rPr>
              <a:t>1</a:t>
            </a:r>
            <a:r>
              <a:rPr lang="zh-CN" altLang="en-US" sz="1600">
                <a:solidFill>
                  <a:srgbClr val="008000"/>
                </a:solidFill>
              </a:rPr>
              <a:t>个元素的地址赋给字符指针变量</a:t>
            </a:r>
            <a:r>
              <a:rPr lang="pt-BR" altLang="zh-CN" sz="1600">
                <a:solidFill>
                  <a:srgbClr val="008000"/>
                </a:solidFill>
              </a:rPr>
              <a:t>string</a:t>
            </a:r>
            <a:endParaRPr lang="zh-CN" altLang="en-US" sz="160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grpSp>
        <p:nvGrpSpPr>
          <p:cNvPr id="7" name="组合 6">
            <a:extLst>
              <a:ext uri="{FF2B5EF4-FFF2-40B4-BE49-F238E27FC236}">
                <a16:creationId xmlns:a16="http://schemas.microsoft.com/office/drawing/2014/main" id="{17545ED2-DA8A-47EF-94D4-E66974757BFA}"/>
              </a:ext>
            </a:extLst>
          </p:cNvPr>
          <p:cNvGrpSpPr/>
          <p:nvPr/>
        </p:nvGrpSpPr>
        <p:grpSpPr>
          <a:xfrm>
            <a:off x="693415" y="2609951"/>
            <a:ext cx="10749062" cy="985832"/>
            <a:chOff x="8582294" y="4088154"/>
            <a:chExt cx="11092289" cy="985832"/>
          </a:xfrm>
        </p:grpSpPr>
        <p:sp>
          <p:nvSpPr>
            <p:cNvPr id="8"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9"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10303039" cy="98583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string</a:t>
              </a:r>
              <a:r>
                <a:rPr lang="zh-CN" altLang="en-US" sz="1600">
                  <a:solidFill>
                    <a:schemeClr val="tx1">
                      <a:lumMod val="75000"/>
                      <a:lumOff val="25000"/>
                    </a:schemeClr>
                  </a:solidFill>
                </a:rPr>
                <a:t>被定义为一个指针变量，基类型为字符型。它只能指向一个字符类型数据，而不能同时指向多个字符数据，更不是把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这些字符存放到</a:t>
              </a:r>
              <a:r>
                <a:rPr lang="en-US" altLang="zh-CN" sz="1600">
                  <a:solidFill>
                    <a:schemeClr val="tx1">
                      <a:lumMod val="75000"/>
                      <a:lumOff val="25000"/>
                    </a:schemeClr>
                  </a:solidFill>
                </a:rPr>
                <a:t>string</a:t>
              </a:r>
              <a:r>
                <a:rPr lang="zh-CN" altLang="en-US" sz="1600">
                  <a:solidFill>
                    <a:schemeClr val="tx1">
                      <a:lumMod val="75000"/>
                      <a:lumOff val="25000"/>
                    </a:schemeClr>
                  </a:solidFill>
                </a:rPr>
                <a:t>中（指针变量只能存放地址），也不是把字符串赋给*</a:t>
              </a:r>
              <a:r>
                <a:rPr lang="en-US" altLang="zh-CN" sz="1600">
                  <a:solidFill>
                    <a:schemeClr val="tx1">
                      <a:lumMod val="75000"/>
                      <a:lumOff val="25000"/>
                    </a:schemeClr>
                  </a:solidFill>
                </a:rPr>
                <a:t>string</a:t>
              </a:r>
              <a:r>
                <a:rPr lang="zh-CN" altLang="en-US" sz="1600">
                  <a:solidFill>
                    <a:schemeClr val="tx1">
                      <a:lumMod val="75000"/>
                      <a:lumOff val="25000"/>
                    </a:schemeClr>
                  </a:solidFill>
                </a:rPr>
                <a:t>。只是把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的第</a:t>
              </a:r>
              <a:r>
                <a:rPr lang="en-US" altLang="zh-CN" sz="1600">
                  <a:solidFill>
                    <a:schemeClr val="tx1">
                      <a:lumMod val="75000"/>
                      <a:lumOff val="25000"/>
                    </a:schemeClr>
                  </a:solidFill>
                </a:rPr>
                <a:t>1</a:t>
              </a:r>
              <a:r>
                <a:rPr lang="zh-CN" altLang="en-US" sz="1600">
                  <a:solidFill>
                    <a:schemeClr val="tx1">
                      <a:lumMod val="75000"/>
                      <a:lumOff val="25000"/>
                    </a:schemeClr>
                  </a:solidFill>
                </a:rPr>
                <a:t>个字符的地址赋给指针变量</a:t>
              </a:r>
              <a:r>
                <a:rPr lang="en-US" altLang="zh-CN" sz="1600">
                  <a:solidFill>
                    <a:schemeClr val="tx1">
                      <a:lumMod val="75000"/>
                      <a:lumOff val="25000"/>
                    </a:schemeClr>
                  </a:solidFill>
                </a:rPr>
                <a:t>string</a:t>
              </a:r>
              <a:r>
                <a:rPr lang="zh-CN" altLang="en-US" sz="160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10"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9372958" y="477236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圆角矩形 11">
            <a:extLst>
              <a:ext uri="{FF2B5EF4-FFF2-40B4-BE49-F238E27FC236}">
                <a16:creationId xmlns:a16="http://schemas.microsoft.com/office/drawing/2014/main" id="{5382CD89-35B6-4BD4-B332-B011068CC402}"/>
              </a:ext>
            </a:extLst>
          </p:cNvPr>
          <p:cNvSpPr/>
          <p:nvPr/>
        </p:nvSpPr>
        <p:spPr>
          <a:xfrm>
            <a:off x="4134679" y="3716830"/>
            <a:ext cx="7307799"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string=″I am a student.″; 	</a:t>
            </a:r>
            <a:r>
              <a:rPr lang="en-US" altLang="zh-CN" sz="1600">
                <a:solidFill>
                  <a:srgbClr val="008000"/>
                </a:solidFill>
              </a:rPr>
              <a:t>//</a:t>
            </a:r>
            <a:r>
              <a:rPr lang="zh-CN" altLang="en-US" sz="1600">
                <a:solidFill>
                  <a:srgbClr val="008000"/>
                </a:solidFill>
              </a:rPr>
              <a:t>对指针变量</a:t>
            </a:r>
            <a:r>
              <a:rPr lang="en-US" altLang="zh-CN" sz="1600">
                <a:solidFill>
                  <a:srgbClr val="008000"/>
                </a:solidFill>
              </a:rPr>
              <a:t>string</a:t>
            </a:r>
            <a:r>
              <a:rPr lang="zh-CN" altLang="en-US" sz="1600">
                <a:solidFill>
                  <a:srgbClr val="008000"/>
                </a:solidFill>
              </a:rPr>
              <a:t>重新赋值</a:t>
            </a:r>
          </a:p>
        </p:txBody>
      </p:sp>
      <p:sp>
        <p:nvSpPr>
          <p:cNvPr id="13" name="圆角矩形 12">
            <a:extLst>
              <a:ext uri="{FF2B5EF4-FFF2-40B4-BE49-F238E27FC236}">
                <a16:creationId xmlns:a16="http://schemas.microsoft.com/office/drawing/2014/main" id="{5382CD89-35B6-4BD4-B332-B011068CC402}"/>
              </a:ext>
            </a:extLst>
          </p:cNvPr>
          <p:cNvSpPr/>
          <p:nvPr/>
        </p:nvSpPr>
        <p:spPr>
          <a:xfrm>
            <a:off x="5951216" y="4279989"/>
            <a:ext cx="549126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printf(″%s\n″,string);	</a:t>
            </a:r>
            <a:r>
              <a:rPr lang="en-US" altLang="zh-CN" sz="1600" spc="-100">
                <a:solidFill>
                  <a:srgbClr val="008000"/>
                </a:solidFill>
              </a:rPr>
              <a:t>//%s</a:t>
            </a:r>
            <a:r>
              <a:rPr lang="zh-CN" altLang="en-US" sz="1600" spc="-100">
                <a:solidFill>
                  <a:srgbClr val="008000"/>
                </a:solidFill>
              </a:rPr>
              <a:t>可对字符串进行整体的输入输出</a:t>
            </a:r>
          </a:p>
        </p:txBody>
      </p:sp>
    </p:spTree>
    <p:extLst>
      <p:ext uri="{BB962C8B-B14F-4D97-AF65-F5344CB8AC3E}">
        <p14:creationId xmlns:p14="http://schemas.microsoft.com/office/powerpoint/2010/main" val="52834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使用指针变量的例子</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a:t>
            </a:r>
            <a:r>
              <a:rPr lang="zh-CN" altLang="en-US" sz="2000">
                <a:solidFill>
                  <a:schemeClr val="accent1"/>
                </a:solidFill>
              </a:rPr>
              <a:t>通过指针变量访问整型变量。</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a=100,b=10;</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定义整型变量</a:t>
            </a:r>
            <a:r>
              <a:rPr lang="en-US" altLang="zh-CN" sz="1400">
                <a:solidFill>
                  <a:srgbClr val="008000"/>
                </a:solidFill>
              </a:rPr>
              <a:t>a,b</a:t>
            </a:r>
            <a:r>
              <a:rPr lang="zh-CN" altLang="en-US" sz="1400">
                <a:solidFill>
                  <a:srgbClr val="008000"/>
                </a:solidFill>
              </a:rPr>
              <a:t>，并初始化</a:t>
            </a:r>
          </a:p>
          <a:p>
            <a:pPr defTabSz="363538">
              <a:lnSpc>
                <a:spcPct val="120000"/>
              </a:lnSpc>
            </a:pPr>
            <a:r>
              <a:rPr lang="zh-CN" altLang="en-US" sz="1400"/>
              <a:t>	</a:t>
            </a:r>
            <a:r>
              <a:rPr lang="en-US" altLang="zh-CN" sz="1400"/>
              <a:t>int *pointer_1,*pointer_2;</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定义指向整型数据的指针变量</a:t>
            </a:r>
            <a:r>
              <a:rPr lang="en-US" altLang="zh-CN" sz="1400">
                <a:solidFill>
                  <a:srgbClr val="008000"/>
                </a:solidFill>
              </a:rPr>
              <a:t>pointer_1, pointer_2</a:t>
            </a:r>
          </a:p>
          <a:p>
            <a:pPr defTabSz="363538">
              <a:lnSpc>
                <a:spcPct val="120000"/>
              </a:lnSpc>
            </a:pPr>
            <a:r>
              <a:rPr lang="en-US" altLang="zh-CN" sz="1400"/>
              <a:t>	pointer_1=&amp;a;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a</a:t>
            </a:r>
            <a:r>
              <a:rPr lang="zh-CN" altLang="en-US" sz="1400">
                <a:solidFill>
                  <a:srgbClr val="008000"/>
                </a:solidFill>
              </a:rPr>
              <a:t>的地址赋给指针变量</a:t>
            </a:r>
            <a:r>
              <a:rPr lang="en-US" altLang="zh-CN" sz="1400">
                <a:solidFill>
                  <a:srgbClr val="008000"/>
                </a:solidFill>
              </a:rPr>
              <a:t>pointer_1</a:t>
            </a:r>
          </a:p>
          <a:p>
            <a:pPr defTabSz="363538">
              <a:lnSpc>
                <a:spcPct val="120000"/>
              </a:lnSpc>
            </a:pPr>
            <a:r>
              <a:rPr lang="en-US" altLang="zh-CN" sz="1400"/>
              <a:t>	pointer_2=&amp;b;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b</a:t>
            </a:r>
            <a:r>
              <a:rPr lang="zh-CN" altLang="en-US" sz="1400">
                <a:solidFill>
                  <a:srgbClr val="008000"/>
                </a:solidFill>
              </a:rPr>
              <a:t>的地址赋给指针变量</a:t>
            </a:r>
            <a:r>
              <a:rPr lang="en-US" altLang="zh-CN" sz="1400">
                <a:solidFill>
                  <a:srgbClr val="008000"/>
                </a:solidFill>
              </a:rPr>
              <a:t>pointer_2 </a:t>
            </a:r>
          </a:p>
          <a:p>
            <a:pPr defTabSz="363538">
              <a:lnSpc>
                <a:spcPct val="120000"/>
              </a:lnSpc>
            </a:pPr>
            <a:r>
              <a:rPr lang="en-US" altLang="zh-CN" sz="1400"/>
              <a:t>	printf("a=%d,b=%d\n",a,b);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printf("*pointer_1=%d,*pointer_2=%d\n",*pointer_1,*pointer_2);</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pic>
        <p:nvPicPr>
          <p:cNvPr id="5" name="图片 4"/>
          <p:cNvPicPr>
            <a:picLocks noChangeAspect="1"/>
          </p:cNvPicPr>
          <p:nvPr/>
        </p:nvPicPr>
        <p:blipFill>
          <a:blip r:embed="rId7"/>
          <a:stretch>
            <a:fillRect/>
          </a:stretch>
        </p:blipFill>
        <p:spPr>
          <a:xfrm>
            <a:off x="645877" y="5270263"/>
            <a:ext cx="3467100" cy="8477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062158326"/>
              </p:ext>
            </p:extLst>
          </p:nvPr>
        </p:nvGraphicFramePr>
        <p:xfrm>
          <a:off x="7328973" y="1990039"/>
          <a:ext cx="3662130" cy="14833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39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gridCol w="1088710">
                  <a:extLst>
                    <a:ext uri="{9D8B030D-6E8A-4147-A177-3AD203B41FA5}">
                      <a16:colId xmlns:a16="http://schemas.microsoft.com/office/drawing/2014/main" val="322867452"/>
                    </a:ext>
                  </a:extLst>
                </a:gridCol>
              </a:tblGrid>
              <a:tr h="37084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7084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a:t>
                      </a:r>
                      <a:endParaRPr lang="zh-CN" altLang="en-US" sz="1600"/>
                    </a:p>
                  </a:txBody>
                  <a:tcPr anchor="ctr">
                    <a:lnL w="12700" cmpd="sng">
                      <a:noFill/>
                    </a:lnL>
                    <a:lnR w="12700" cmpd="sng">
                      <a:noFill/>
                    </a:lnR>
                    <a:lnT w="12700" cmpd="sng">
                      <a:noFill/>
                    </a:lnT>
                  </a:tcPr>
                </a:tc>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pSp>
        <p:nvGrpSpPr>
          <p:cNvPr id="12" name="组合 11">
            <a:extLst>
              <a:ext uri="{FF2B5EF4-FFF2-40B4-BE49-F238E27FC236}">
                <a16:creationId xmlns:a16="http://schemas.microsoft.com/office/drawing/2014/main" id="{1AA1FD9A-69A9-4087-BCCF-813E351B8518}"/>
              </a:ext>
            </a:extLst>
          </p:cNvPr>
          <p:cNvGrpSpPr/>
          <p:nvPr/>
        </p:nvGrpSpPr>
        <p:grpSpPr>
          <a:xfrm>
            <a:off x="6618613" y="3836959"/>
            <a:ext cx="5082850" cy="1257555"/>
            <a:chOff x="8582294" y="4088152"/>
            <a:chExt cx="5245151" cy="1257555"/>
          </a:xfrm>
        </p:grpSpPr>
        <p:sp>
          <p:nvSpPr>
            <p:cNvPr id="13"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2"/>
              <a:ext cx="4455901"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定义指针变量时，左侧应有类型名，否则就不是定义指针变量。</a:t>
              </a:r>
              <a:endParaRPr lang="zh-CN" altLang="en-US" sz="1600" dirty="0">
                <a:solidFill>
                  <a:schemeClr val="tx1">
                    <a:lumMod val="75000"/>
                    <a:lumOff val="25000"/>
                  </a:schemeClr>
                </a:solidFill>
              </a:endParaRPr>
            </a:p>
          </p:txBody>
        </p:sp>
        <p:sp>
          <p:nvSpPr>
            <p:cNvPr id="15"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0440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圆角矩形 14">
            <a:extLst>
              <a:ext uri="{FF2B5EF4-FFF2-40B4-BE49-F238E27FC236}">
                <a16:creationId xmlns:a16="http://schemas.microsoft.com/office/drawing/2014/main" id="{4DE7CEEA-2845-4EC0-941D-A40616EBBB6B}"/>
              </a:ext>
            </a:extLst>
          </p:cNvPr>
          <p:cNvSpPr/>
          <p:nvPr/>
        </p:nvSpPr>
        <p:spPr>
          <a:xfrm>
            <a:off x="5807594" y="5270263"/>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*pointer_1;	</a:t>
            </a:r>
            <a:r>
              <a:rPr lang="en-US" altLang="zh-CN">
                <a:solidFill>
                  <a:srgbClr val="008000"/>
                </a:solidFill>
              </a:rPr>
              <a:t>//</a:t>
            </a:r>
            <a:r>
              <a:rPr lang="zh-CN" altLang="en-US">
                <a:solidFill>
                  <a:srgbClr val="008000"/>
                </a:solidFill>
              </a:rPr>
              <a:t>企图定义</a:t>
            </a:r>
            <a:r>
              <a:rPr lang="en-US" altLang="zh-CN">
                <a:solidFill>
                  <a:srgbClr val="008000"/>
                </a:solidFill>
              </a:rPr>
              <a:t>pointer_1</a:t>
            </a:r>
            <a:r>
              <a:rPr lang="zh-CN" altLang="en-US">
                <a:solidFill>
                  <a:srgbClr val="008000"/>
                </a:solidFill>
              </a:rPr>
              <a:t>为指针变量。出错</a:t>
            </a:r>
            <a:endParaRPr lang="en-US" altLang="zh-CN" dirty="0">
              <a:solidFill>
                <a:srgbClr val="008000"/>
              </a:solidFill>
            </a:endParaRPr>
          </a:p>
        </p:txBody>
      </p:sp>
      <p:sp>
        <p:nvSpPr>
          <p:cNvPr id="17" name="圆角矩形 15">
            <a:extLst>
              <a:ext uri="{FF2B5EF4-FFF2-40B4-BE49-F238E27FC236}">
                <a16:creationId xmlns:a16="http://schemas.microsoft.com/office/drawing/2014/main" id="{05305299-58EB-4BB0-8E01-6E9CF0485897}"/>
              </a:ext>
            </a:extLst>
          </p:cNvPr>
          <p:cNvSpPr/>
          <p:nvPr/>
        </p:nvSpPr>
        <p:spPr>
          <a:xfrm>
            <a:off x="5807594" y="5957844"/>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int *pointer_1;	</a:t>
            </a:r>
            <a:r>
              <a:rPr lang="en-US" altLang="zh-CN">
                <a:solidFill>
                  <a:srgbClr val="008000"/>
                </a:solidFill>
              </a:rPr>
              <a:t>//</a:t>
            </a:r>
            <a:r>
              <a:rPr lang="zh-CN" altLang="en-US">
                <a:solidFill>
                  <a:srgbClr val="008000"/>
                </a:solidFill>
              </a:rPr>
              <a:t>正确，必须指定指针变量的基类型</a:t>
            </a:r>
            <a:endParaRPr lang="zh-CN" altLang="en-US" dirty="0">
              <a:solidFill>
                <a:srgbClr val="008000"/>
              </a:solidFill>
            </a:endParaRPr>
          </a:p>
        </p:txBody>
      </p:sp>
      <p:pic>
        <p:nvPicPr>
          <p:cNvPr id="18" name="图片 17">
            <a:extLst>
              <a:ext uri="{FF2B5EF4-FFF2-40B4-BE49-F238E27FC236}">
                <a16:creationId xmlns:a16="http://schemas.microsoft.com/office/drawing/2014/main" id="{F85C959A-118B-495F-B8CB-F9B90295EF73}"/>
              </a:ext>
            </a:extLst>
          </p:cNvPr>
          <p:cNvPicPr>
            <a:picLocks noChangeAspect="1"/>
          </p:cNvPicPr>
          <p:nvPr/>
        </p:nvPicPr>
        <p:blipFill>
          <a:blip r:embed="rId8"/>
          <a:stretch>
            <a:fillRect/>
          </a:stretch>
        </p:blipFill>
        <p:spPr>
          <a:xfrm>
            <a:off x="5121723" y="5229646"/>
            <a:ext cx="542925" cy="552450"/>
          </a:xfrm>
          <a:prstGeom prst="rect">
            <a:avLst/>
          </a:prstGeom>
        </p:spPr>
      </p:pic>
      <p:pic>
        <p:nvPicPr>
          <p:cNvPr id="19" name="图片 18">
            <a:extLst>
              <a:ext uri="{FF2B5EF4-FFF2-40B4-BE49-F238E27FC236}">
                <a16:creationId xmlns:a16="http://schemas.microsoft.com/office/drawing/2014/main" id="{EC7F420D-6316-480A-A6EA-5B56568F664C}"/>
              </a:ext>
            </a:extLst>
          </p:cNvPr>
          <p:cNvPicPr>
            <a:picLocks noChangeAspect="1"/>
          </p:cNvPicPr>
          <p:nvPr/>
        </p:nvPicPr>
        <p:blipFill>
          <a:blip r:embed="rId9"/>
          <a:stretch>
            <a:fillRect/>
          </a:stretch>
        </p:blipFill>
        <p:spPr>
          <a:xfrm>
            <a:off x="5121723" y="5891107"/>
            <a:ext cx="552450" cy="542925"/>
          </a:xfrm>
          <a:prstGeom prst="rect">
            <a:avLst/>
          </a:prstGeom>
        </p:spPr>
      </p:pic>
    </p:spTree>
    <p:extLst>
      <p:ext uri="{BB962C8B-B14F-4D97-AF65-F5344CB8AC3E}">
        <p14:creationId xmlns:p14="http://schemas.microsoft.com/office/powerpoint/2010/main" val="962190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1356186" cy="45976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8.18】</a:t>
            </a:r>
            <a:r>
              <a:rPr lang="zh-CN" altLang="en-US" sz="2000">
                <a:solidFill>
                  <a:schemeClr val="accent1"/>
                </a:solidFill>
              </a:rPr>
              <a:t>将字符串</a:t>
            </a:r>
            <a:r>
              <a:rPr lang="en-US" altLang="zh-CN" sz="2000">
                <a:solidFill>
                  <a:schemeClr val="accent1"/>
                </a:solidFill>
              </a:rPr>
              <a:t>a</a:t>
            </a:r>
            <a:r>
              <a:rPr lang="zh-CN" altLang="en-US" sz="2000">
                <a:solidFill>
                  <a:schemeClr val="accent1"/>
                </a:solidFill>
              </a:rPr>
              <a:t>复制为字符串</a:t>
            </a:r>
            <a:r>
              <a:rPr lang="en-US" altLang="zh-CN" sz="2000">
                <a:solidFill>
                  <a:schemeClr val="accent1"/>
                </a:solidFill>
              </a:rPr>
              <a:t>b</a:t>
            </a:r>
            <a:r>
              <a:rPr lang="zh-CN" altLang="en-US" sz="2000">
                <a:solidFill>
                  <a:schemeClr val="accent1"/>
                </a:solidFill>
              </a:rPr>
              <a:t>，然后输出字符串</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8.19】</a:t>
            </a:r>
            <a:r>
              <a:rPr lang="zh-CN" altLang="en-US" sz="2000">
                <a:solidFill>
                  <a:schemeClr val="accent1"/>
                </a:solidFill>
              </a:rPr>
              <a:t>用指针变量来处理例</a:t>
            </a:r>
            <a:r>
              <a:rPr lang="en-US" altLang="zh-CN" sz="2000">
                <a:solidFill>
                  <a:schemeClr val="accent1"/>
                </a:solidFill>
              </a:rPr>
              <a:t>8.18</a:t>
            </a:r>
            <a:r>
              <a:rPr lang="zh-CN" altLang="en-US" sz="2000">
                <a:solidFill>
                  <a:schemeClr val="accent1"/>
                </a:solidFill>
              </a:rPr>
              <a:t>问题。</a:t>
            </a:r>
          </a:p>
        </p:txBody>
      </p:sp>
      <p:sp>
        <p:nvSpPr>
          <p:cNvPr id="14" name="圆角矩形 12">
            <a:extLst>
              <a:ext uri="{FF2B5EF4-FFF2-40B4-BE49-F238E27FC236}">
                <a16:creationId xmlns:a16="http://schemas.microsoft.com/office/drawing/2014/main" id="{5382CD89-35B6-4BD4-B332-B011068CC402}"/>
              </a:ext>
            </a:extLst>
          </p:cNvPr>
          <p:cNvSpPr/>
          <p:nvPr/>
        </p:nvSpPr>
        <p:spPr>
          <a:xfrm>
            <a:off x="252075" y="1638072"/>
            <a:ext cx="4965970" cy="3731607"/>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am a student.",b[20];	</a:t>
            </a:r>
            <a:r>
              <a:rPr lang="en-US" altLang="zh-CN" sz="1400">
                <a:solidFill>
                  <a:srgbClr val="008000"/>
                </a:solidFill>
              </a:rPr>
              <a:t>//</a:t>
            </a:r>
            <a:r>
              <a:rPr lang="zh-CN" altLang="en-US" sz="1400">
                <a:solidFill>
                  <a:srgbClr val="008000"/>
                </a:solidFill>
              </a:rPr>
              <a:t>定义字符数组</a:t>
            </a:r>
          </a:p>
          <a:p>
            <a:pPr defTabSz="363538">
              <a:lnSpc>
                <a:spcPct val="120000"/>
              </a:lnSpc>
            </a:pPr>
            <a:r>
              <a:rPr lang="zh-CN" altLang="en-US" sz="1400"/>
              <a:t>	</a:t>
            </a:r>
            <a:r>
              <a:rPr lang="en-US" altLang="zh-CN" sz="1400"/>
              <a:t>int i;</a:t>
            </a:r>
          </a:p>
          <a:p>
            <a:pPr defTabSz="363538">
              <a:lnSpc>
                <a:spcPct val="120000"/>
              </a:lnSpc>
            </a:pPr>
            <a:r>
              <a:rPr lang="en-US" altLang="zh-CN" sz="1400"/>
              <a:t>	for(i=0;*(a+i)!='\0';i++)</a:t>
            </a:r>
          </a:p>
          <a:p>
            <a:pPr defTabSz="363538">
              <a:lnSpc>
                <a:spcPct val="120000"/>
              </a:lnSpc>
            </a:pPr>
            <a:r>
              <a:rPr lang="en-US" altLang="zh-CN" sz="1400"/>
              <a:t>		*(b+i)=*(a+i);		</a:t>
            </a:r>
            <a:r>
              <a:rPr lang="en-US" altLang="zh-CN" sz="1400">
                <a:solidFill>
                  <a:srgbClr val="008000"/>
                </a:solidFill>
              </a:rPr>
              <a:t>//</a:t>
            </a:r>
            <a:r>
              <a:rPr lang="zh-CN" altLang="en-US" sz="1400">
                <a:solidFill>
                  <a:srgbClr val="008000"/>
                </a:solidFill>
              </a:rPr>
              <a:t>将</a:t>
            </a:r>
            <a:r>
              <a:rPr lang="en-US" altLang="zh-CN" sz="1400">
                <a:solidFill>
                  <a:srgbClr val="008000"/>
                </a:solidFill>
              </a:rPr>
              <a:t>a[i]</a:t>
            </a:r>
            <a:r>
              <a:rPr lang="zh-CN" altLang="en-US" sz="1400">
                <a:solidFill>
                  <a:srgbClr val="008000"/>
                </a:solidFill>
              </a:rPr>
              <a:t>的值赋给</a:t>
            </a:r>
            <a:r>
              <a:rPr lang="en-US" altLang="zh-CN" sz="1400">
                <a:solidFill>
                  <a:srgbClr val="008000"/>
                </a:solidFill>
              </a:rPr>
              <a:t>b[i]</a:t>
            </a:r>
          </a:p>
          <a:p>
            <a:pPr defTabSz="363538">
              <a:lnSpc>
                <a:spcPct val="120000"/>
              </a:lnSpc>
            </a:pPr>
            <a:r>
              <a:rPr lang="en-US" altLang="zh-CN" sz="1400"/>
              <a:t>	*(b+i)='\0'; 			</a:t>
            </a:r>
            <a:r>
              <a:rPr lang="en-US" altLang="zh-CN" sz="1400">
                <a:solidFill>
                  <a:srgbClr val="008000"/>
                </a:solidFill>
              </a:rPr>
              <a:t>//</a:t>
            </a:r>
            <a:r>
              <a:rPr lang="zh-CN" altLang="en-US" sz="1400">
                <a:solidFill>
                  <a:srgbClr val="008000"/>
                </a:solidFill>
              </a:rPr>
              <a:t>在</a:t>
            </a:r>
            <a:r>
              <a:rPr lang="en-US" altLang="zh-CN" sz="1400">
                <a:solidFill>
                  <a:srgbClr val="008000"/>
                </a:solidFill>
              </a:rPr>
              <a:t>b</a:t>
            </a:r>
            <a:r>
              <a:rPr lang="zh-CN" altLang="en-US" sz="1400">
                <a:solidFill>
                  <a:srgbClr val="008000"/>
                </a:solidFill>
              </a:rPr>
              <a:t>数组的有效字符之后加</a:t>
            </a:r>
            <a:r>
              <a:rPr lang="en-US" altLang="zh-CN" sz="1400">
                <a:solidFill>
                  <a:srgbClr val="008000"/>
                </a:solidFill>
              </a:rPr>
              <a:t>'\0'</a:t>
            </a:r>
          </a:p>
          <a:p>
            <a:pPr defTabSz="363538">
              <a:lnSpc>
                <a:spcPct val="120000"/>
              </a:lnSpc>
            </a:pPr>
            <a:r>
              <a:rPr lang="en-US" altLang="zh-CN" sz="1400"/>
              <a:t>	printf("string a is:%s\n",a);</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数组中全部有效字符</a:t>
            </a:r>
          </a:p>
          <a:p>
            <a:pPr defTabSz="363538">
              <a:lnSpc>
                <a:spcPct val="120000"/>
              </a:lnSpc>
            </a:pPr>
            <a:r>
              <a:rPr lang="zh-CN" altLang="en-US" sz="1400"/>
              <a:t>	</a:t>
            </a:r>
            <a:r>
              <a:rPr lang="en-US" altLang="zh-CN" sz="1400"/>
              <a:t>printf("string b is:");</a:t>
            </a:r>
          </a:p>
          <a:p>
            <a:pPr defTabSz="363538">
              <a:lnSpc>
                <a:spcPct val="120000"/>
              </a:lnSpc>
            </a:pPr>
            <a:r>
              <a:rPr lang="en-US" altLang="zh-CN" sz="1400"/>
              <a:t>	for(i=0;b[i]!='\0';i++)</a:t>
            </a:r>
          </a:p>
          <a:p>
            <a:pPr defTabSz="363538">
              <a:lnSpc>
                <a:spcPct val="120000"/>
              </a:lnSpc>
            </a:pPr>
            <a:r>
              <a:rPr lang="en-US" altLang="zh-CN" sz="1400"/>
              <a:t>		printf("%c",b[i]);	</a:t>
            </a:r>
            <a:r>
              <a:rPr lang="en-US" altLang="zh-CN" sz="1400">
                <a:solidFill>
                  <a:srgbClr val="008000"/>
                </a:solidFill>
              </a:rPr>
              <a:t>//</a:t>
            </a:r>
            <a:r>
              <a:rPr lang="zh-CN" altLang="en-US" sz="1400">
                <a:solidFill>
                  <a:srgbClr val="008000"/>
                </a:solidFill>
              </a:rPr>
              <a:t>逐个输出</a:t>
            </a:r>
            <a:r>
              <a:rPr lang="en-US" altLang="zh-CN" sz="1400">
                <a:solidFill>
                  <a:srgbClr val="008000"/>
                </a:solidFill>
              </a:rPr>
              <a:t>b</a:t>
            </a:r>
            <a:r>
              <a:rPr lang="zh-CN" altLang="en-US" sz="1400">
                <a:solidFill>
                  <a:srgbClr val="008000"/>
                </a:solidFill>
              </a:rPr>
              <a:t>数组中全部有效字符</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5345394" y="1638072"/>
            <a:ext cx="4558465" cy="3731608"/>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am a boy.",b[20],*p1,*p2;</a:t>
            </a:r>
          </a:p>
          <a:p>
            <a:pPr defTabSz="363538">
              <a:lnSpc>
                <a:spcPct val="120000"/>
              </a:lnSpc>
            </a:pPr>
            <a:r>
              <a:rPr lang="en-US" altLang="zh-CN" sz="1400"/>
              <a:t>	p1=a;p2=b;</a:t>
            </a:r>
          </a:p>
          <a:p>
            <a:pPr defTabSz="363538">
              <a:lnSpc>
                <a:spcPct val="120000"/>
              </a:lnSpc>
            </a:pPr>
            <a:r>
              <a:rPr lang="en-US" altLang="zh-CN" sz="1400">
                <a:solidFill>
                  <a:srgbClr val="008000"/>
                </a:solidFill>
              </a:rPr>
              <a:t>	//p1,p2</a:t>
            </a:r>
            <a:r>
              <a:rPr lang="zh-CN" altLang="en-US" sz="1400">
                <a:solidFill>
                  <a:srgbClr val="008000"/>
                </a:solidFill>
              </a:rPr>
              <a:t>分别指向</a:t>
            </a:r>
            <a:r>
              <a:rPr lang="en-US" altLang="zh-CN" sz="1400">
                <a:solidFill>
                  <a:srgbClr val="008000"/>
                </a:solidFill>
              </a:rPr>
              <a:t>a</a:t>
            </a:r>
            <a:r>
              <a:rPr lang="zh-CN" altLang="en-US" sz="1400">
                <a:solidFill>
                  <a:srgbClr val="008000"/>
                </a:solidFill>
              </a:rPr>
              <a:t>数组和</a:t>
            </a:r>
            <a:r>
              <a:rPr lang="en-US" altLang="zh-CN" sz="1400">
                <a:solidFill>
                  <a:srgbClr val="008000"/>
                </a:solidFill>
              </a:rPr>
              <a:t>b</a:t>
            </a:r>
            <a:r>
              <a:rPr lang="zh-CN" altLang="en-US" sz="1400">
                <a:solidFill>
                  <a:srgbClr val="008000"/>
                </a:solidFill>
              </a:rPr>
              <a:t>数组中的第一个元素</a:t>
            </a:r>
          </a:p>
          <a:p>
            <a:pPr defTabSz="363538">
              <a:lnSpc>
                <a:spcPct val="120000"/>
              </a:lnSpc>
            </a:pPr>
            <a:r>
              <a:rPr lang="zh-CN" altLang="en-US" sz="1400"/>
              <a:t>	</a:t>
            </a:r>
            <a:r>
              <a:rPr lang="en-US" altLang="zh-CN" sz="1400"/>
              <a:t>for(;*p1!='\0';p1++,p2++) 	</a:t>
            </a:r>
            <a:r>
              <a:rPr lang="en-US" altLang="zh-CN" sz="1400">
                <a:solidFill>
                  <a:srgbClr val="008000"/>
                </a:solidFill>
              </a:rPr>
              <a:t>//p1,p2</a:t>
            </a:r>
            <a:r>
              <a:rPr lang="zh-CN" altLang="en-US" sz="1400">
                <a:solidFill>
                  <a:srgbClr val="008000"/>
                </a:solidFill>
              </a:rPr>
              <a:t>每次自加</a:t>
            </a:r>
            <a:r>
              <a:rPr lang="en-US" altLang="zh-CN" sz="1400">
                <a:solidFill>
                  <a:srgbClr val="008000"/>
                </a:solidFill>
              </a:rPr>
              <a:t>1</a:t>
            </a:r>
          </a:p>
          <a:p>
            <a:pPr defTabSz="363538">
              <a:lnSpc>
                <a:spcPct val="120000"/>
              </a:lnSpc>
            </a:pPr>
            <a:r>
              <a:rPr lang="en-US" altLang="zh-CN" sz="1400"/>
              <a:t>		*p2=*p1;</a:t>
            </a:r>
          </a:p>
          <a:p>
            <a:pPr defTabSz="363538">
              <a:lnSpc>
                <a:spcPct val="120000"/>
              </a:lnSpc>
            </a:pPr>
            <a:r>
              <a:rPr lang="en-US" altLang="zh-CN" sz="1400">
                <a:solidFill>
                  <a:srgbClr val="008000"/>
                </a:solidFill>
              </a:rPr>
              <a:t>		//</a:t>
            </a:r>
            <a:r>
              <a:rPr lang="zh-CN" altLang="en-US" sz="1400">
                <a:solidFill>
                  <a:srgbClr val="008000"/>
                </a:solidFill>
              </a:rPr>
              <a:t>将</a:t>
            </a:r>
            <a:r>
              <a:rPr lang="en-US" altLang="zh-CN" sz="1400">
                <a:solidFill>
                  <a:srgbClr val="008000"/>
                </a:solidFill>
              </a:rPr>
              <a:t>p1</a:t>
            </a:r>
            <a:r>
              <a:rPr lang="zh-CN" altLang="en-US" sz="1400">
                <a:solidFill>
                  <a:srgbClr val="008000"/>
                </a:solidFill>
              </a:rPr>
              <a:t>所指向的元素的值赋给</a:t>
            </a:r>
            <a:r>
              <a:rPr lang="en-US" altLang="zh-CN" sz="1400">
                <a:solidFill>
                  <a:srgbClr val="008000"/>
                </a:solidFill>
              </a:rPr>
              <a:t>p2</a:t>
            </a:r>
            <a:r>
              <a:rPr lang="zh-CN" altLang="en-US" sz="1400">
                <a:solidFill>
                  <a:srgbClr val="008000"/>
                </a:solidFill>
              </a:rPr>
              <a:t>所指向的元素</a:t>
            </a:r>
          </a:p>
          <a:p>
            <a:pPr defTabSz="363538">
              <a:lnSpc>
                <a:spcPct val="120000"/>
              </a:lnSpc>
            </a:pPr>
            <a:r>
              <a:rPr lang="zh-CN" altLang="en-US" sz="1400"/>
              <a:t>	*</a:t>
            </a:r>
            <a:r>
              <a:rPr lang="en-US" altLang="zh-CN" sz="1400"/>
              <a:t>p2='\0';			</a:t>
            </a:r>
            <a:r>
              <a:rPr lang="en-US" altLang="zh-CN" sz="1400">
                <a:solidFill>
                  <a:srgbClr val="008000"/>
                </a:solidFill>
              </a:rPr>
              <a:t>//</a:t>
            </a:r>
            <a:r>
              <a:rPr lang="zh-CN" altLang="en-US" sz="1400">
                <a:solidFill>
                  <a:srgbClr val="008000"/>
                </a:solidFill>
              </a:rPr>
              <a:t>在复制完全部有效字符后加</a:t>
            </a:r>
            <a:r>
              <a:rPr lang="en-US" altLang="zh-CN" sz="1400">
                <a:solidFill>
                  <a:srgbClr val="008000"/>
                </a:solidFill>
              </a:rPr>
              <a:t>'\0'</a:t>
            </a:r>
          </a:p>
          <a:p>
            <a:pPr defTabSz="363538">
              <a:lnSpc>
                <a:spcPct val="120000"/>
              </a:lnSpc>
            </a:pPr>
            <a:r>
              <a:rPr lang="en-US" altLang="zh-CN" sz="1400"/>
              <a:t>	printf("string a is:%s\n",a);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数组中的字符</a:t>
            </a:r>
          </a:p>
          <a:p>
            <a:pPr defTabSz="363538">
              <a:lnSpc>
                <a:spcPct val="120000"/>
              </a:lnSpc>
            </a:pPr>
            <a:r>
              <a:rPr lang="zh-CN" altLang="en-US" sz="1400"/>
              <a:t>	</a:t>
            </a:r>
            <a:r>
              <a:rPr lang="en-US" altLang="zh-CN" sz="1400"/>
              <a:t>printf("string b is:%s\n",b);	</a:t>
            </a:r>
            <a:r>
              <a:rPr lang="en-US" altLang="zh-CN" sz="1400">
                <a:solidFill>
                  <a:srgbClr val="008000"/>
                </a:solidFill>
              </a:rPr>
              <a:t>//</a:t>
            </a:r>
            <a:r>
              <a:rPr lang="zh-CN" altLang="en-US" sz="1400">
                <a:solidFill>
                  <a:srgbClr val="008000"/>
                </a:solidFill>
              </a:rPr>
              <a:t>输出</a:t>
            </a:r>
            <a:r>
              <a:rPr lang="en-US" altLang="zh-CN" sz="1400">
                <a:solidFill>
                  <a:srgbClr val="008000"/>
                </a:solidFill>
              </a:rPr>
              <a:t>b</a:t>
            </a:r>
            <a:r>
              <a:rPr lang="zh-CN" altLang="en-US" sz="1400">
                <a:solidFill>
                  <a:srgbClr val="008000"/>
                </a:solidFill>
              </a:rPr>
              <a:t>数组中的字符</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dirty="0"/>
          </a:p>
        </p:txBody>
      </p:sp>
      <p:pic>
        <p:nvPicPr>
          <p:cNvPr id="7" name="图片 6"/>
          <p:cNvPicPr>
            <a:picLocks noChangeAspect="1"/>
          </p:cNvPicPr>
          <p:nvPr/>
        </p:nvPicPr>
        <p:blipFill>
          <a:blip r:embed="rId3"/>
          <a:stretch>
            <a:fillRect/>
          </a:stretch>
        </p:blipFill>
        <p:spPr>
          <a:xfrm>
            <a:off x="3621369" y="5223548"/>
            <a:ext cx="3448050" cy="838200"/>
          </a:xfrm>
          <a:prstGeom prst="rect">
            <a:avLst/>
          </a:prstGeom>
        </p:spPr>
      </p:pic>
      <p:sp>
        <p:nvSpPr>
          <p:cNvPr id="8" name="矩形 7"/>
          <p:cNvSpPr/>
          <p:nvPr/>
        </p:nvSpPr>
        <p:spPr>
          <a:xfrm>
            <a:off x="4612040" y="626449"/>
            <a:ext cx="72453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对字符串中字符的存取，可以用下标方法，也可以用指针方法。</a:t>
            </a:r>
          </a:p>
        </p:txBody>
      </p:sp>
      <p:graphicFrame>
        <p:nvGraphicFramePr>
          <p:cNvPr id="15" name="表格 14"/>
          <p:cNvGraphicFramePr>
            <a:graphicFrameLocks noGrp="1"/>
          </p:cNvGraphicFramePr>
          <p:nvPr>
            <p:extLst>
              <p:ext uri="{D42A27DB-BD31-4B8C-83A1-F6EECF244321}">
                <p14:modId xmlns:p14="http://schemas.microsoft.com/office/powerpoint/2010/main" val="219568365"/>
              </p:ext>
            </p:extLst>
          </p:nvPr>
        </p:nvGraphicFramePr>
        <p:xfrm>
          <a:off x="10031208" y="1937059"/>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val="738932588"/>
                    </a:ext>
                  </a:extLst>
                </a:gridCol>
                <a:gridCol w="361122">
                  <a:extLst>
                    <a:ext uri="{9D8B030D-6E8A-4147-A177-3AD203B41FA5}">
                      <a16:colId xmlns:a16="http://schemas.microsoft.com/office/drawing/2014/main" val="2830740394"/>
                    </a:ext>
                  </a:extLst>
                </a:gridCol>
              </a:tblGrid>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16" name="直接箭头连接符 15"/>
          <p:cNvCxnSpPr/>
          <p:nvPr/>
        </p:nvCxnSpPr>
        <p:spPr>
          <a:xfrm>
            <a:off x="10031208" y="2156988"/>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208" y="3210536"/>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extLst>
              <p:ext uri="{D42A27DB-BD31-4B8C-83A1-F6EECF244321}">
                <p14:modId xmlns:p14="http://schemas.microsoft.com/office/powerpoint/2010/main" val="3805439329"/>
              </p:ext>
            </p:extLst>
          </p:nvPr>
        </p:nvGraphicFramePr>
        <p:xfrm>
          <a:off x="11064261" y="1945927"/>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val="738932588"/>
                    </a:ext>
                  </a:extLst>
                </a:gridCol>
                <a:gridCol w="361122">
                  <a:extLst>
                    <a:ext uri="{9D8B030D-6E8A-4147-A177-3AD203B41FA5}">
                      <a16:colId xmlns:a16="http://schemas.microsoft.com/office/drawing/2014/main" val="2830740394"/>
                    </a:ext>
                  </a:extLst>
                </a:gridCol>
              </a:tblGrid>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21" name="直接箭头连接符 20"/>
          <p:cNvCxnSpPr/>
          <p:nvPr/>
        </p:nvCxnSpPr>
        <p:spPr>
          <a:xfrm>
            <a:off x="11064261" y="2165856"/>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261" y="3219404"/>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833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id="{5382CD89-35B6-4BD4-B332-B011068CC402}"/>
              </a:ext>
            </a:extLst>
          </p:cNvPr>
          <p:cNvSpPr/>
          <p:nvPr/>
        </p:nvSpPr>
        <p:spPr>
          <a:xfrm>
            <a:off x="768909" y="1920559"/>
            <a:ext cx="5144874"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a:t>
            </a:r>
          </a:p>
          <a:p>
            <a:pPr defTabSz="363538">
              <a:lnSpc>
                <a:spcPct val="120000"/>
              </a:lnSpc>
            </a:pPr>
            <a:r>
              <a:rPr lang="en-US" altLang="zh-CN" sz="1400"/>
              <a:t>	char a[]="I am a teacher.";</a:t>
            </a:r>
          </a:p>
          <a:p>
            <a:pPr defTabSz="363538">
              <a:lnSpc>
                <a:spcPct val="120000"/>
              </a:lnSpc>
            </a:pPr>
            <a:r>
              <a:rPr lang="en-US" altLang="zh-CN" sz="1400"/>
              <a:t>	char b[]="You are a student.";</a:t>
            </a:r>
          </a:p>
          <a:p>
            <a:pPr defTabSz="363538">
              <a:lnSpc>
                <a:spcPct val="120000"/>
              </a:lnSpc>
            </a:pPr>
            <a:r>
              <a:rPr lang="en-US" altLang="zh-CN" sz="1400"/>
              <a:t>	printf("string a=%s\nstring b=%s\n",a,b);</a:t>
            </a:r>
          </a:p>
          <a:p>
            <a:pPr defTabSz="363538">
              <a:lnSpc>
                <a:spcPct val="120000"/>
              </a:lnSpc>
            </a:pPr>
            <a:r>
              <a:rPr lang="en-US" altLang="zh-CN" sz="1400"/>
              <a:t>	printf("copy string a to string b:\n");</a:t>
            </a:r>
          </a:p>
          <a:p>
            <a:pPr defTabSz="363538">
              <a:lnSpc>
                <a:spcPct val="120000"/>
              </a:lnSpc>
            </a:pPr>
            <a:r>
              <a:rPr lang="en-US" altLang="zh-CN" sz="1400"/>
              <a:t>	</a:t>
            </a:r>
            <a:r>
              <a:rPr lang="en-US" altLang="zh-CN" sz="1400">
                <a:solidFill>
                  <a:schemeClr val="accent6"/>
                </a:solidFill>
              </a:rPr>
              <a:t>copy_string(a,b);</a:t>
            </a:r>
            <a:r>
              <a:rPr lang="en-US" altLang="zh-CN" sz="1400"/>
              <a:t>		</a:t>
            </a:r>
            <a:r>
              <a:rPr lang="en-US" altLang="zh-CN" sz="1400">
                <a:solidFill>
                  <a:srgbClr val="008000"/>
                </a:solidFill>
              </a:rPr>
              <a:t>//</a:t>
            </a:r>
            <a:r>
              <a:rPr lang="zh-CN" altLang="en-US" sz="1400">
                <a:solidFill>
                  <a:srgbClr val="008000"/>
                </a:solidFill>
              </a:rPr>
              <a:t>用字符数组名作为函数实参</a:t>
            </a:r>
          </a:p>
          <a:p>
            <a:pPr defTabSz="363538">
              <a:lnSpc>
                <a:spcPct val="120000"/>
              </a:lnSpc>
            </a:pPr>
            <a:r>
              <a:rPr lang="zh-CN" altLang="en-US" sz="1400"/>
              <a:t>	</a:t>
            </a:r>
            <a:r>
              <a:rPr lang="en-US" altLang="zh-CN" sz="1400"/>
              <a:t>printf("\nstring a=%s\nstring b=%s\n",a,b);</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copy_string(char from[], char to[])	</a:t>
            </a:r>
            <a:r>
              <a:rPr lang="en-US" altLang="zh-CN" sz="1400">
                <a:solidFill>
                  <a:srgbClr val="008000"/>
                </a:solidFill>
              </a:rPr>
              <a:t>//</a:t>
            </a:r>
            <a:r>
              <a:rPr lang="zh-CN" altLang="en-US" sz="1400">
                <a:solidFill>
                  <a:srgbClr val="008000"/>
                </a:solidFill>
              </a:rPr>
              <a:t>形参为字符数组 </a:t>
            </a:r>
          </a:p>
          <a:p>
            <a:pPr defTabSz="363538">
              <a:lnSpc>
                <a:spcPct val="120000"/>
              </a:lnSpc>
            </a:pPr>
            <a:r>
              <a:rPr lang="en-US" altLang="zh-CN" sz="1400"/>
              <a:t>{	int i=0;</a:t>
            </a:r>
          </a:p>
          <a:p>
            <a:pPr defTabSz="363538">
              <a:lnSpc>
                <a:spcPct val="120000"/>
              </a:lnSpc>
            </a:pPr>
            <a:r>
              <a:rPr lang="en-US" altLang="zh-CN" sz="1400"/>
              <a:t>	while(from[i]!='\0')</a:t>
            </a:r>
          </a:p>
          <a:p>
            <a:pPr defTabSz="363538">
              <a:lnSpc>
                <a:spcPct val="120000"/>
              </a:lnSpc>
            </a:pPr>
            <a:r>
              <a:rPr lang="en-US" altLang="zh-CN" sz="1400"/>
              <a:t>	{	to[i]=from[i]; i++;}</a:t>
            </a:r>
          </a:p>
          <a:p>
            <a:pPr defTabSz="363538">
              <a:lnSpc>
                <a:spcPct val="120000"/>
              </a:lnSpc>
            </a:pPr>
            <a:r>
              <a:rPr lang="en-US" altLang="zh-CN" sz="1400"/>
              <a:t>	to[i]='\0';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273653" cy="369332"/>
          </a:xfrm>
          <a:prstGeom prst="rect">
            <a:avLst/>
          </a:prstGeom>
        </p:spPr>
        <p:txBody>
          <a:bodyPr wrap="none">
            <a:spAutoFit/>
          </a:bodyPr>
          <a:lstStyle/>
          <a:p>
            <a:r>
              <a:rPr lang="zh-CN" altLang="en-US"/>
              <a:t>(1) 用字符数组名作为函数参数</a:t>
            </a:r>
          </a:p>
        </p:txBody>
      </p:sp>
      <p:pic>
        <p:nvPicPr>
          <p:cNvPr id="5" name="图片 4"/>
          <p:cNvPicPr>
            <a:picLocks noChangeAspect="1"/>
          </p:cNvPicPr>
          <p:nvPr/>
        </p:nvPicPr>
        <p:blipFill>
          <a:blip r:embed="rId3"/>
          <a:stretch>
            <a:fillRect/>
          </a:stretch>
        </p:blipFill>
        <p:spPr>
          <a:xfrm>
            <a:off x="5092797" y="5332352"/>
            <a:ext cx="3476625" cy="1428750"/>
          </a:xfrm>
          <a:prstGeom prst="rect">
            <a:avLst/>
          </a:prstGeom>
        </p:spPr>
      </p:pic>
      <p:graphicFrame>
        <p:nvGraphicFramePr>
          <p:cNvPr id="29" name="表格 28"/>
          <p:cNvGraphicFramePr>
            <a:graphicFrameLocks noGrp="1"/>
          </p:cNvGraphicFramePr>
          <p:nvPr>
            <p:extLst>
              <p:ext uri="{D42A27DB-BD31-4B8C-83A1-F6EECF244321}">
                <p14:modId xmlns:p14="http://schemas.microsoft.com/office/powerpoint/2010/main" val="4084749079"/>
              </p:ext>
            </p:extLst>
          </p:nvPr>
        </p:nvGraphicFramePr>
        <p:xfrm>
          <a:off x="6960017" y="1523080"/>
          <a:ext cx="972000" cy="36271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432000">
                  <a:extLst>
                    <a:ext uri="{9D8B030D-6E8A-4147-A177-3AD203B41FA5}">
                      <a16:colId xmlns:a16="http://schemas.microsoft.com/office/drawing/2014/main" val="2830740394"/>
                    </a:ext>
                  </a:extLst>
                </a:gridCol>
              </a:tblGrid>
              <a:tr h="0">
                <a:tc>
                  <a:txBody>
                    <a:bodyPr/>
                    <a:lstStyle/>
                    <a:p>
                      <a:r>
                        <a:rPr lang="en-US" altLang="zh-CN" sz="1400" smtClean="0"/>
                        <a:t>a,p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r>
                        <a:rPr lang="en-US" altLang="zh-CN" sz="1400" smtClean="0"/>
                        <a:t>from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31" name="直接箭头连接符 30"/>
          <p:cNvCxnSpPr/>
          <p:nvPr/>
        </p:nvCxnSpPr>
        <p:spPr>
          <a:xfrm>
            <a:off x="6960017"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1800846841"/>
              </p:ext>
            </p:extLst>
          </p:nvPr>
        </p:nvGraphicFramePr>
        <p:xfrm>
          <a:off x="8450886"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432000">
                  <a:extLst>
                    <a:ext uri="{9D8B030D-6E8A-4147-A177-3AD203B41FA5}">
                      <a16:colId xmlns:a16="http://schemas.microsoft.com/office/drawing/2014/main" val="2830740394"/>
                    </a:ext>
                  </a:extLst>
                </a:gridCol>
              </a:tblGrid>
              <a:tr h="0">
                <a:tc>
                  <a:txBody>
                    <a:bodyPr/>
                    <a:lstStyle/>
                    <a:p>
                      <a:r>
                        <a:rPr lang="en-US" altLang="zh-CN" sz="1400" smtClean="0"/>
                        <a:t>a</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r>
                        <a:rPr lang="en-US" altLang="zh-CN" sz="1400" smtClean="0"/>
                        <a:t>to</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a:t> </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s</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d</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val="218480855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val="13731649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val="862893436"/>
                  </a:ext>
                </a:extLst>
              </a:tr>
            </a:tbl>
          </a:graphicData>
        </a:graphic>
      </p:graphicFrame>
      <p:cxnSp>
        <p:nvCxnSpPr>
          <p:cNvPr id="34" name="直接箭头连接符 33"/>
          <p:cNvCxnSpPr/>
          <p:nvPr/>
        </p:nvCxnSpPr>
        <p:spPr>
          <a:xfrm>
            <a:off x="8450886"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3834966789"/>
              </p:ext>
            </p:extLst>
          </p:nvPr>
        </p:nvGraphicFramePr>
        <p:xfrm>
          <a:off x="9941755"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432000">
                  <a:extLst>
                    <a:ext uri="{9D8B030D-6E8A-4147-A177-3AD203B41FA5}">
                      <a16:colId xmlns:a16="http://schemas.microsoft.com/office/drawing/2014/main" val="2830740394"/>
                    </a:ext>
                  </a:extLst>
                </a:gridCol>
              </a:tblGrid>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16:rowId xmlns:a16="http://schemas.microsoft.com/office/drawing/2014/main"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16:rowId xmlns:a16="http://schemas.microsoft.com/office/drawing/2014/main" val="41253747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16:rowId xmlns:a16="http://schemas.microsoft.com/office/drawing/2014/main" val="17235156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16:rowId xmlns:a16="http://schemas.microsoft.com/office/drawing/2014/main" val="4262579011"/>
                  </a:ext>
                </a:extLst>
              </a:tr>
            </a:tbl>
          </a:graphicData>
        </a:graphic>
      </p:graphicFrame>
    </p:spTree>
    <p:extLst>
      <p:ext uri="{BB962C8B-B14F-4D97-AF65-F5344CB8AC3E}">
        <p14:creationId xmlns:p14="http://schemas.microsoft.com/office/powerpoint/2010/main" val="3474913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id="{5382CD89-35B6-4BD4-B332-B011068CC402}"/>
              </a:ext>
            </a:extLst>
          </p:cNvPr>
          <p:cNvSpPr/>
          <p:nvPr/>
        </p:nvSpPr>
        <p:spPr>
          <a:xfrm>
            <a:off x="768908" y="1920559"/>
            <a:ext cx="5999639"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char a[]="I am a teacher.";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char b[]="You are a student.";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b</a:t>
            </a:r>
            <a:r>
              <a:rPr lang="zh-CN" altLang="en-US" sz="1400">
                <a:solidFill>
                  <a:srgbClr val="008000"/>
                </a:solidFill>
              </a:rPr>
              <a:t>并初始化</a:t>
            </a:r>
          </a:p>
          <a:p>
            <a:pPr defTabSz="363538">
              <a:lnSpc>
                <a:spcPct val="120000"/>
              </a:lnSpc>
            </a:pPr>
            <a:r>
              <a:rPr lang="zh-CN" altLang="en-US" sz="1400"/>
              <a:t>	</a:t>
            </a:r>
            <a:r>
              <a:rPr lang="en-US" altLang="zh-CN" sz="1400"/>
              <a:t>char *from=a,*to=b;	</a:t>
            </a:r>
            <a:r>
              <a:rPr lang="en-US" altLang="zh-CN" sz="1400">
                <a:solidFill>
                  <a:srgbClr val="008000"/>
                </a:solidFill>
              </a:rPr>
              <a:t>//from</a:t>
            </a:r>
            <a:r>
              <a:rPr lang="zh-CN" altLang="en-US" sz="1400">
                <a:solidFill>
                  <a:srgbClr val="008000"/>
                </a:solidFill>
              </a:rPr>
              <a:t>指向</a:t>
            </a:r>
            <a:r>
              <a:rPr lang="en-US" altLang="zh-CN" sz="1400">
                <a:solidFill>
                  <a:srgbClr val="008000"/>
                </a:solidFill>
              </a:rPr>
              <a:t>a</a:t>
            </a:r>
            <a:r>
              <a:rPr lang="zh-CN" altLang="en-US" sz="1400">
                <a:solidFill>
                  <a:srgbClr val="008000"/>
                </a:solidFill>
              </a:rPr>
              <a:t>数组首元素，</a:t>
            </a:r>
            <a:r>
              <a:rPr lang="en-US" altLang="zh-CN" sz="1400">
                <a:solidFill>
                  <a:srgbClr val="008000"/>
                </a:solidFill>
              </a:rPr>
              <a:t>to</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 </a:t>
            </a:r>
          </a:p>
          <a:p>
            <a:pPr defTabSz="363538">
              <a:lnSpc>
                <a:spcPct val="120000"/>
              </a:lnSpc>
            </a:pPr>
            <a:r>
              <a:rPr lang="zh-CN" altLang="en-US" sz="1400"/>
              <a:t>	</a:t>
            </a:r>
            <a:r>
              <a:rPr lang="en-US" altLang="zh-CN" sz="1400"/>
              <a:t>printf("string a=%s\nstring b=%s\n",a,b);</a:t>
            </a:r>
          </a:p>
          <a:p>
            <a:pPr defTabSz="363538">
              <a:lnSpc>
                <a:spcPct val="120000"/>
              </a:lnSpc>
            </a:pPr>
            <a:r>
              <a:rPr lang="en-US" altLang="zh-CN" sz="1400"/>
              <a:t>	printf("copy string a to string b:\n");</a:t>
            </a:r>
          </a:p>
          <a:p>
            <a:pPr defTabSz="363538">
              <a:lnSpc>
                <a:spcPct val="120000"/>
              </a:lnSpc>
            </a:pPr>
            <a:r>
              <a:rPr lang="en-US" altLang="zh-CN" sz="1400"/>
              <a:t>	</a:t>
            </a:r>
            <a:r>
              <a:rPr lang="en-US" altLang="zh-CN" sz="1400">
                <a:solidFill>
                  <a:schemeClr val="accent6"/>
                </a:solidFill>
              </a:rPr>
              <a:t>copy_string(from,to);</a:t>
            </a:r>
            <a:r>
              <a:rPr lang="en-US" altLang="zh-CN" sz="1400"/>
              <a:t>	</a:t>
            </a:r>
            <a:r>
              <a:rPr lang="en-US" altLang="zh-CN" sz="1400">
                <a:solidFill>
                  <a:srgbClr val="008000"/>
                </a:solidFill>
              </a:rPr>
              <a:t>//</a:t>
            </a:r>
            <a:r>
              <a:rPr lang="zh-CN" altLang="en-US" sz="1400">
                <a:solidFill>
                  <a:srgbClr val="008000"/>
                </a:solidFill>
              </a:rPr>
              <a:t>实参为字符指针变量</a:t>
            </a:r>
          </a:p>
          <a:p>
            <a:pPr defTabSz="363538">
              <a:lnSpc>
                <a:spcPct val="120000"/>
              </a:lnSpc>
            </a:pPr>
            <a:r>
              <a:rPr lang="zh-CN" altLang="en-US" sz="1400"/>
              <a:t>	</a:t>
            </a:r>
            <a:r>
              <a:rPr lang="en-US" altLang="zh-CN" sz="1400"/>
              <a:t>printf("\nstring a=%s\nstring b=%s\n",a,b);</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r>
              <a:rPr lang="en-US" altLang="zh-CN" sz="1400"/>
              <a:t>void copy_string(char from[], char to[]) 		</a:t>
            </a:r>
            <a:r>
              <a:rPr lang="en-US" altLang="zh-CN" sz="1400">
                <a:solidFill>
                  <a:srgbClr val="008000"/>
                </a:solidFill>
              </a:rPr>
              <a:t>//</a:t>
            </a:r>
            <a:r>
              <a:rPr lang="zh-CN" altLang="en-US" sz="1400">
                <a:solidFill>
                  <a:srgbClr val="008000"/>
                </a:solidFill>
              </a:rPr>
              <a:t>形参为字符数组</a:t>
            </a:r>
          </a:p>
          <a:p>
            <a:pPr defTabSz="363538">
              <a:lnSpc>
                <a:spcPct val="120000"/>
              </a:lnSpc>
            </a:pPr>
            <a:r>
              <a:rPr lang="en-US" altLang="zh-CN" sz="1400"/>
              <a:t>{	int i=0;</a:t>
            </a:r>
          </a:p>
          <a:p>
            <a:pPr defTabSz="363538">
              <a:lnSpc>
                <a:spcPct val="120000"/>
              </a:lnSpc>
            </a:pPr>
            <a:r>
              <a:rPr lang="en-US" altLang="zh-CN" sz="1400"/>
              <a:t>	while(from[i]!='\0')</a:t>
            </a:r>
          </a:p>
          <a:p>
            <a:pPr defTabSz="363538">
              <a:lnSpc>
                <a:spcPct val="120000"/>
              </a:lnSpc>
            </a:pPr>
            <a:r>
              <a:rPr lang="en-US" altLang="zh-CN" sz="1400"/>
              <a:t>	{	to[i]=from[i]; i++;}</a:t>
            </a:r>
          </a:p>
          <a:p>
            <a:pPr defTabSz="363538">
              <a:lnSpc>
                <a:spcPct val="120000"/>
              </a:lnSpc>
            </a:pPr>
            <a:r>
              <a:rPr lang="en-US" altLang="zh-CN" sz="1400"/>
              <a:t>	to[i]='\0';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042821" cy="369332"/>
          </a:xfrm>
          <a:prstGeom prst="rect">
            <a:avLst/>
          </a:prstGeom>
        </p:spPr>
        <p:txBody>
          <a:bodyPr wrap="none">
            <a:spAutoFit/>
          </a:bodyPr>
          <a:lstStyle/>
          <a:p>
            <a:r>
              <a:rPr lang="en-US" altLang="zh-CN"/>
              <a:t>(2) </a:t>
            </a:r>
            <a:r>
              <a:rPr lang="zh-CN" altLang="en-US"/>
              <a:t>用字符型指针变量作实参</a:t>
            </a:r>
          </a:p>
        </p:txBody>
      </p:sp>
      <p:pic>
        <p:nvPicPr>
          <p:cNvPr id="5" name="图片 4"/>
          <p:cNvPicPr>
            <a:picLocks noChangeAspect="1"/>
          </p:cNvPicPr>
          <p:nvPr/>
        </p:nvPicPr>
        <p:blipFill>
          <a:blip r:embed="rId3"/>
          <a:stretch>
            <a:fillRect/>
          </a:stretch>
        </p:blipFill>
        <p:spPr>
          <a:xfrm>
            <a:off x="5092797" y="5332352"/>
            <a:ext cx="3476625" cy="1428750"/>
          </a:xfrm>
          <a:prstGeom prst="rect">
            <a:avLst/>
          </a:prstGeom>
        </p:spPr>
      </p:pic>
      <p:grpSp>
        <p:nvGrpSpPr>
          <p:cNvPr id="12" name="组合 11"/>
          <p:cNvGrpSpPr/>
          <p:nvPr/>
        </p:nvGrpSpPr>
        <p:grpSpPr>
          <a:xfrm>
            <a:off x="7211929" y="1920558"/>
            <a:ext cx="3919898" cy="1853540"/>
            <a:chOff x="8050698" y="5019263"/>
            <a:chExt cx="3919898" cy="1853540"/>
          </a:xfrm>
          <a:effectLst>
            <a:outerShdw blurRad="63500" sx="102000" sy="102000" algn="ctr" rotWithShape="0">
              <a:prstClr val="black">
                <a:alpha val="40000"/>
              </a:prstClr>
            </a:outerShdw>
          </a:effectLst>
        </p:grpSpPr>
        <p:sp>
          <p:nvSpPr>
            <p:cNvPr id="13" name="剪去单角的矩形 12"/>
            <p:cNvSpPr/>
            <p:nvPr/>
          </p:nvSpPr>
          <p:spPr>
            <a:xfrm>
              <a:off x="8050698" y="5019263"/>
              <a:ext cx="3919898" cy="1853540"/>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334111" cy="1643527"/>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from</a:t>
              </a:r>
              <a:r>
                <a:rPr lang="zh-CN" altLang="en-US" sz="1400">
                  <a:solidFill>
                    <a:schemeClr val="bg1"/>
                  </a:solidFill>
                </a:rPr>
                <a:t>的值是</a:t>
              </a:r>
              <a:r>
                <a:rPr lang="en-US" altLang="zh-CN" sz="1400">
                  <a:solidFill>
                    <a:schemeClr val="bg1"/>
                  </a:solidFill>
                </a:rPr>
                <a:t>a</a:t>
              </a:r>
              <a:r>
                <a:rPr lang="zh-CN" altLang="en-US" sz="1400">
                  <a:solidFill>
                    <a:schemeClr val="bg1"/>
                  </a:solidFill>
                </a:rPr>
                <a:t>数组首元素的地址，指针变量</a:t>
              </a:r>
              <a:r>
                <a:rPr lang="en-US" altLang="zh-CN" sz="1400">
                  <a:solidFill>
                    <a:schemeClr val="bg1"/>
                  </a:solidFill>
                </a:rPr>
                <a:t>to</a:t>
              </a:r>
              <a:r>
                <a:rPr lang="zh-CN" altLang="en-US" sz="1400">
                  <a:solidFill>
                    <a:schemeClr val="bg1"/>
                  </a:solidFill>
                </a:rPr>
                <a:t>的值是</a:t>
              </a:r>
              <a:r>
                <a:rPr lang="en-US" altLang="zh-CN" sz="1400">
                  <a:solidFill>
                    <a:schemeClr val="bg1"/>
                  </a:solidFill>
                </a:rPr>
                <a:t>b</a:t>
              </a:r>
              <a:r>
                <a:rPr lang="zh-CN" altLang="en-US" sz="1400">
                  <a:solidFill>
                    <a:schemeClr val="bg1"/>
                  </a:solidFill>
                </a:rPr>
                <a:t>数组首元素的地址。它们作为实参，把</a:t>
              </a:r>
              <a:r>
                <a:rPr lang="en-US" altLang="zh-CN" sz="1400">
                  <a:solidFill>
                    <a:schemeClr val="bg1"/>
                  </a:solidFill>
                </a:rPr>
                <a:t>a</a:t>
              </a:r>
              <a:r>
                <a:rPr lang="zh-CN" altLang="en-US" sz="1400">
                  <a:solidFill>
                    <a:schemeClr val="bg1"/>
                  </a:solidFill>
                </a:rPr>
                <a:t>数组首元素的地址和</a:t>
              </a:r>
              <a:r>
                <a:rPr lang="en-US" altLang="zh-CN" sz="1400">
                  <a:solidFill>
                    <a:schemeClr val="bg1"/>
                  </a:solidFill>
                </a:rPr>
                <a:t>b</a:t>
              </a:r>
              <a:r>
                <a:rPr lang="zh-CN" altLang="en-US" sz="1400">
                  <a:solidFill>
                    <a:schemeClr val="bg1"/>
                  </a:solidFill>
                </a:rPr>
                <a:t>数组首元素的地址传递给形参数组名</a:t>
              </a:r>
              <a:r>
                <a:rPr lang="en-US" altLang="zh-CN" sz="1400">
                  <a:solidFill>
                    <a:schemeClr val="bg1"/>
                  </a:solidFill>
                </a:rPr>
                <a:t>from</a:t>
              </a:r>
              <a:r>
                <a:rPr lang="zh-CN" altLang="en-US" sz="1400">
                  <a:solidFill>
                    <a:schemeClr val="bg1"/>
                  </a:solidFill>
                </a:rPr>
                <a:t>和</a:t>
              </a:r>
              <a:r>
                <a:rPr lang="en-US" altLang="zh-CN" sz="1400">
                  <a:solidFill>
                    <a:schemeClr val="bg1"/>
                  </a:solidFill>
                </a:rPr>
                <a:t>to(</a:t>
              </a:r>
              <a:r>
                <a:rPr lang="zh-CN" altLang="en-US" sz="1400">
                  <a:solidFill>
                    <a:schemeClr val="bg1"/>
                  </a:solidFill>
                </a:rPr>
                <a:t>它们实质上也是指针变量</a:t>
              </a:r>
              <a:r>
                <a:rPr lang="en-US" altLang="zh-CN" sz="1400">
                  <a:solidFill>
                    <a:schemeClr val="bg1"/>
                  </a:solidFill>
                </a:rPr>
                <a:t>)</a:t>
              </a:r>
              <a:r>
                <a:rPr lang="zh-CN" altLang="en-US" sz="1400">
                  <a:solidFill>
                    <a:schemeClr val="bg1"/>
                  </a:solidFill>
                </a:rPr>
                <a:t>。其他与程序</a:t>
              </a:r>
              <a:r>
                <a:rPr lang="en-US" altLang="zh-CN" sz="1400">
                  <a:solidFill>
                    <a:schemeClr val="bg1"/>
                  </a:solidFill>
                </a:rPr>
                <a:t>(1)</a:t>
              </a:r>
              <a:r>
                <a:rPr lang="zh-CN" altLang="en-US" sz="1400">
                  <a:solidFill>
                    <a:schemeClr val="bg1"/>
                  </a:solidFill>
                </a:rPr>
                <a:t>相同。</a:t>
              </a:r>
              <a:endParaRPr lang="en-US" altLang="zh-CN" sz="1400" b="1">
                <a:solidFill>
                  <a:schemeClr val="bg1"/>
                </a:solidFill>
              </a:endParaRPr>
            </a:p>
          </p:txBody>
        </p:sp>
      </p:grpSp>
    </p:spTree>
    <p:extLst>
      <p:ext uri="{BB962C8B-B14F-4D97-AF65-F5344CB8AC3E}">
        <p14:creationId xmlns:p14="http://schemas.microsoft.com/office/powerpoint/2010/main" val="3979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8908" y="5078896"/>
            <a:ext cx="5999639" cy="1401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id="{5382CD89-35B6-4BD4-B332-B011068CC402}"/>
              </a:ext>
            </a:extLst>
          </p:cNvPr>
          <p:cNvSpPr/>
          <p:nvPr/>
        </p:nvSpPr>
        <p:spPr>
          <a:xfrm>
            <a:off x="768908" y="1920559"/>
            <a:ext cx="5999639"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a:t>
            </a:r>
          </a:p>
          <a:p>
            <a:pPr defTabSz="363538">
              <a:lnSpc>
                <a:spcPct val="120000"/>
              </a:lnSpc>
            </a:pPr>
            <a:r>
              <a:rPr lang="en-US" altLang="zh-CN" sz="1400"/>
              <a:t>	char *a="I am a teacher.";		</a:t>
            </a:r>
            <a:r>
              <a:rPr lang="en-US" altLang="zh-CN" sz="1400">
                <a:solidFill>
                  <a:srgbClr val="008000"/>
                </a:solidFill>
              </a:rPr>
              <a:t>//a</a:t>
            </a:r>
            <a:r>
              <a:rPr lang="zh-CN" altLang="en-US" sz="1400">
                <a:solidFill>
                  <a:srgbClr val="008000"/>
                </a:solidFill>
              </a:rPr>
              <a:t>是</a:t>
            </a:r>
            <a:r>
              <a:rPr lang="en-US" altLang="zh-CN" sz="1400">
                <a:solidFill>
                  <a:srgbClr val="008000"/>
                </a:solidFill>
              </a:rPr>
              <a:t>char*</a:t>
            </a:r>
            <a:r>
              <a:rPr lang="zh-CN" altLang="en-US" sz="1400">
                <a:solidFill>
                  <a:srgbClr val="008000"/>
                </a:solidFill>
              </a:rPr>
              <a:t>型指针变量</a:t>
            </a:r>
          </a:p>
          <a:p>
            <a:pPr defTabSz="363538">
              <a:lnSpc>
                <a:spcPct val="120000"/>
              </a:lnSpc>
            </a:pPr>
            <a:r>
              <a:rPr lang="zh-CN" altLang="en-US" sz="1400"/>
              <a:t>	</a:t>
            </a:r>
            <a:r>
              <a:rPr lang="en-US" altLang="zh-CN" sz="1400"/>
              <a:t>char b[]="You are a student.";	</a:t>
            </a:r>
            <a:r>
              <a:rPr lang="en-US" altLang="zh-CN" sz="1400">
                <a:solidFill>
                  <a:srgbClr val="008000"/>
                </a:solidFill>
              </a:rPr>
              <a:t>//b</a:t>
            </a:r>
            <a:r>
              <a:rPr lang="zh-CN" altLang="en-US" sz="1400">
                <a:solidFill>
                  <a:srgbClr val="008000"/>
                </a:solidFill>
              </a:rPr>
              <a:t>是字符数组</a:t>
            </a:r>
          </a:p>
          <a:p>
            <a:pPr defTabSz="363538">
              <a:lnSpc>
                <a:spcPct val="120000"/>
              </a:lnSpc>
            </a:pPr>
            <a:r>
              <a:rPr lang="zh-CN" altLang="en-US" sz="1400"/>
              <a:t>	</a:t>
            </a:r>
            <a:r>
              <a:rPr lang="en-US" altLang="zh-CN" sz="1400"/>
              <a:t>char *p=b;		</a:t>
            </a:r>
            <a:r>
              <a:rPr lang="en-US" altLang="zh-CN" sz="1400">
                <a:solidFill>
                  <a:srgbClr val="008000"/>
                </a:solidFill>
              </a:rPr>
              <a:t>//</a:t>
            </a:r>
            <a:r>
              <a:rPr lang="zh-CN" altLang="en-US" sz="1400">
                <a:solidFill>
                  <a:srgbClr val="008000"/>
                </a:solidFill>
              </a:rPr>
              <a:t>使指针变量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a:t>
            </a:r>
          </a:p>
          <a:p>
            <a:pPr defTabSz="363538">
              <a:lnSpc>
                <a:spcPct val="120000"/>
              </a:lnSpc>
            </a:pPr>
            <a:r>
              <a:rPr lang="zh-CN" altLang="en-US" sz="1400"/>
              <a:t>	</a:t>
            </a:r>
            <a:r>
              <a:rPr lang="en-US" altLang="zh-CN" sz="1400"/>
              <a:t>printf("string a=%s\nstring b=%s\n",a,b);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a:lnSpc>
                <a:spcPct val="120000"/>
              </a:lnSpc>
            </a:pPr>
            <a:r>
              <a:rPr lang="zh-CN" altLang="en-US" sz="1400"/>
              <a:t>	</a:t>
            </a:r>
            <a:r>
              <a:rPr lang="en-US" altLang="zh-CN" sz="1400"/>
              <a:t>printf("copy string a to string b:\n");</a:t>
            </a:r>
          </a:p>
          <a:p>
            <a:pPr defTabSz="363538">
              <a:lnSpc>
                <a:spcPct val="120000"/>
              </a:lnSpc>
            </a:pPr>
            <a:r>
              <a:rPr lang="en-US" altLang="zh-CN" sz="1400"/>
              <a:t>	</a:t>
            </a:r>
            <a:r>
              <a:rPr lang="en-US" altLang="zh-CN" sz="1400">
                <a:solidFill>
                  <a:schemeClr val="accent6"/>
                </a:solidFill>
              </a:rPr>
              <a:t>copy_string(a,p);</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copy_string</a:t>
            </a:r>
            <a:r>
              <a:rPr lang="zh-CN" altLang="en-US" sz="1400">
                <a:solidFill>
                  <a:srgbClr val="008000"/>
                </a:solidFill>
              </a:rPr>
              <a:t>函数，实参为指针变量</a:t>
            </a:r>
          </a:p>
          <a:p>
            <a:pPr defTabSz="363538">
              <a:lnSpc>
                <a:spcPct val="120000"/>
              </a:lnSpc>
            </a:pPr>
            <a:r>
              <a:rPr lang="zh-CN" altLang="en-US" sz="1400"/>
              <a:t>	</a:t>
            </a:r>
            <a:r>
              <a:rPr lang="en-US" altLang="zh-CN" sz="1400"/>
              <a:t>printf("\nstring a=%s\nstring b=%s\n",a,b);	</a:t>
            </a:r>
            <a:r>
              <a:rPr lang="en-US" altLang="zh-CN" sz="1400">
                <a:solidFill>
                  <a:srgbClr val="008000"/>
                </a:solidFill>
              </a:rPr>
              <a:t>//</a:t>
            </a:r>
            <a:r>
              <a:rPr lang="zh-CN" altLang="en-US" sz="1400">
                <a:solidFill>
                  <a:srgbClr val="008000"/>
                </a:solidFill>
              </a:rPr>
              <a:t>输出改变后的</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r>
              <a:rPr lang="en-US" altLang="zh-CN" sz="1400"/>
              <a:t>void copy_string(</a:t>
            </a:r>
            <a:r>
              <a:rPr lang="en-US" altLang="zh-CN" sz="1400">
                <a:solidFill>
                  <a:schemeClr val="accent6"/>
                </a:solidFill>
              </a:rPr>
              <a:t>char *from, char *to</a:t>
            </a:r>
            <a:r>
              <a:rPr lang="en-US" altLang="zh-CN" sz="1400"/>
              <a:t>)	</a:t>
            </a:r>
            <a:r>
              <a:rPr lang="en-US" altLang="zh-CN" sz="1400">
                <a:solidFill>
                  <a:srgbClr val="008000"/>
                </a:solidFill>
              </a:rPr>
              <a:t>//</a:t>
            </a:r>
            <a:r>
              <a:rPr lang="zh-CN" altLang="en-US" sz="1400">
                <a:solidFill>
                  <a:srgbClr val="008000"/>
                </a:solidFill>
              </a:rPr>
              <a:t>定义函数，形参为字符指针变量</a:t>
            </a:r>
          </a:p>
          <a:p>
            <a:pPr defTabSz="363538">
              <a:lnSpc>
                <a:spcPct val="120000"/>
              </a:lnSpc>
            </a:pPr>
            <a:r>
              <a:rPr lang="en-US" altLang="zh-CN" sz="1400"/>
              <a:t>{	for(;*from!='\0';from++,to++)</a:t>
            </a:r>
          </a:p>
          <a:p>
            <a:pPr defTabSz="363538">
              <a:lnSpc>
                <a:spcPct val="120000"/>
              </a:lnSpc>
            </a:pPr>
            <a:r>
              <a:rPr lang="en-US" altLang="zh-CN" sz="1400"/>
              <a:t>	{	*to=*from;}</a:t>
            </a:r>
          </a:p>
          <a:p>
            <a:pPr defTabSz="363538">
              <a:lnSpc>
                <a:spcPct val="120000"/>
              </a:lnSpc>
            </a:pPr>
            <a:r>
              <a:rPr lang="en-US" altLang="zh-CN" sz="1400"/>
              <a:t>	*to='\0';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504486" cy="369332"/>
          </a:xfrm>
          <a:prstGeom prst="rect">
            <a:avLst/>
          </a:prstGeom>
        </p:spPr>
        <p:txBody>
          <a:bodyPr wrap="none">
            <a:spAutoFit/>
          </a:bodyPr>
          <a:lstStyle/>
          <a:p>
            <a:r>
              <a:rPr lang="en-US" altLang="zh-CN"/>
              <a:t>(3) </a:t>
            </a:r>
            <a:r>
              <a:rPr lang="zh-CN" altLang="en-US"/>
              <a:t>用字符指针变量作形参和实参</a:t>
            </a:r>
          </a:p>
        </p:txBody>
      </p:sp>
      <p:pic>
        <p:nvPicPr>
          <p:cNvPr id="5" name="图片 4"/>
          <p:cNvPicPr>
            <a:picLocks noChangeAspect="1"/>
          </p:cNvPicPr>
          <p:nvPr/>
        </p:nvPicPr>
        <p:blipFill>
          <a:blip r:embed="rId3"/>
          <a:stretch>
            <a:fillRect/>
          </a:stretch>
        </p:blipFill>
        <p:spPr>
          <a:xfrm>
            <a:off x="3768727" y="5336072"/>
            <a:ext cx="3476625" cy="1428750"/>
          </a:xfrm>
          <a:prstGeom prst="rect">
            <a:avLst/>
          </a:prstGeom>
        </p:spPr>
      </p:pic>
      <p:sp>
        <p:nvSpPr>
          <p:cNvPr id="6" name="圆角右箭头 5"/>
          <p:cNvSpPr/>
          <p:nvPr/>
        </p:nvSpPr>
        <p:spPr>
          <a:xfrm>
            <a:off x="6460435" y="216616"/>
            <a:ext cx="958301" cy="4862280"/>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rtlCol="0" anchor="ctr"/>
          <a:lstStyle/>
          <a:p>
            <a:r>
              <a:rPr lang="zh-CN" altLang="en-US" b="1">
                <a:solidFill>
                  <a:schemeClr val="bg1"/>
                </a:solidFill>
              </a:rPr>
              <a:t>改</a:t>
            </a:r>
            <a:endParaRPr lang="en-US" altLang="zh-CN" b="1">
              <a:solidFill>
                <a:schemeClr val="bg1"/>
              </a:solidFill>
            </a:endParaRPr>
          </a:p>
          <a:p>
            <a:endParaRPr lang="en-US" altLang="zh-CN" b="1">
              <a:solidFill>
                <a:schemeClr val="bg1"/>
              </a:solidFill>
            </a:endParaRPr>
          </a:p>
          <a:p>
            <a:r>
              <a:rPr lang="zh-CN" altLang="en-US" b="1">
                <a:solidFill>
                  <a:schemeClr val="bg1"/>
                </a:solidFill>
              </a:rPr>
              <a:t>进</a:t>
            </a:r>
          </a:p>
        </p:txBody>
      </p:sp>
      <p:sp>
        <p:nvSpPr>
          <p:cNvPr id="17" name="圆角矩形 12">
            <a:extLst>
              <a:ext uri="{FF2B5EF4-FFF2-40B4-BE49-F238E27FC236}">
                <a16:creationId xmlns:a16="http://schemas.microsoft.com/office/drawing/2014/main" id="{5382CD89-35B6-4BD4-B332-B011068CC402}"/>
              </a:ext>
            </a:extLst>
          </p:cNvPr>
          <p:cNvSpPr/>
          <p:nvPr/>
        </p:nvSpPr>
        <p:spPr>
          <a:xfrm>
            <a:off x="7428747" y="1234864"/>
            <a:ext cx="3919898" cy="1311531"/>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while((*to=*from)!='\0')</a:t>
            </a:r>
          </a:p>
          <a:p>
            <a:pPr defTabSz="363538">
              <a:lnSpc>
                <a:spcPct val="120000"/>
              </a:lnSpc>
            </a:pPr>
            <a:r>
              <a:rPr lang="en-US" altLang="zh-CN" sz="1400"/>
              <a:t>	//</a:t>
            </a:r>
            <a:r>
              <a:rPr lang="zh-CN" altLang="en-US" sz="1400"/>
              <a:t>或</a:t>
            </a:r>
            <a:r>
              <a:rPr lang="en-US" altLang="zh-CN" sz="1400"/>
              <a:t>while(*to=*from)</a:t>
            </a:r>
          </a:p>
          <a:p>
            <a:pPr defTabSz="363538">
              <a:lnSpc>
                <a:spcPct val="120000"/>
              </a:lnSpc>
            </a:pPr>
            <a:r>
              <a:rPr lang="en-US" altLang="zh-CN" sz="1400"/>
              <a:t>	{	to++; from++;}</a:t>
            </a:r>
          </a:p>
          <a:p>
            <a:pPr defTabSz="363538">
              <a:lnSpc>
                <a:spcPct val="120000"/>
              </a:lnSpc>
            </a:pPr>
            <a:r>
              <a:rPr lang="en-US" altLang="zh-CN" sz="1400"/>
              <a:t>}</a:t>
            </a:r>
            <a:endParaRPr lang="zh-CN" altLang="en-US" sz="1400" b="1" dirty="0">
              <a:solidFill>
                <a:srgbClr val="008000"/>
              </a:solidFill>
            </a:endParaRPr>
          </a:p>
        </p:txBody>
      </p:sp>
      <p:sp>
        <p:nvSpPr>
          <p:cNvPr id="18" name="圆角矩形 12">
            <a:extLst>
              <a:ext uri="{FF2B5EF4-FFF2-40B4-BE49-F238E27FC236}">
                <a16:creationId xmlns:a16="http://schemas.microsoft.com/office/drawing/2014/main" id="{5382CD89-35B6-4BD4-B332-B011068CC402}"/>
              </a:ext>
            </a:extLst>
          </p:cNvPr>
          <p:cNvSpPr/>
          <p:nvPr/>
        </p:nvSpPr>
        <p:spPr>
          <a:xfrm>
            <a:off x="7428747" y="4303478"/>
            <a:ext cx="3919898" cy="1071465"/>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while((*to++=*from++)!='\0');</a:t>
            </a:r>
          </a:p>
          <a:p>
            <a:pPr defTabSz="363538">
              <a:lnSpc>
                <a:spcPct val="120000"/>
              </a:lnSpc>
            </a:pPr>
            <a:r>
              <a:rPr lang="en-US" altLang="zh-CN" sz="1400"/>
              <a:t>	//</a:t>
            </a:r>
            <a:r>
              <a:rPr lang="zh-CN" altLang="en-US" sz="1400"/>
              <a:t>或</a:t>
            </a:r>
            <a:r>
              <a:rPr lang="en-US" altLang="zh-CN" sz="1400"/>
              <a:t>while(*to++=*from++)</a:t>
            </a:r>
          </a:p>
          <a:p>
            <a:pPr defTabSz="363538">
              <a:lnSpc>
                <a:spcPct val="120000"/>
              </a:lnSpc>
            </a:pPr>
            <a:r>
              <a:rPr lang="en-US" altLang="zh-CN" sz="1400"/>
              <a:t>}</a:t>
            </a:r>
            <a:endParaRPr lang="zh-CN" altLang="en-US" sz="1400" b="1" dirty="0">
              <a:solidFill>
                <a:srgbClr val="008000"/>
              </a:solidFill>
            </a:endParaRPr>
          </a:p>
        </p:txBody>
      </p:sp>
      <p:sp>
        <p:nvSpPr>
          <p:cNvPr id="19" name="圆角矩形 12">
            <a:extLst>
              <a:ext uri="{FF2B5EF4-FFF2-40B4-BE49-F238E27FC236}">
                <a16:creationId xmlns:a16="http://schemas.microsoft.com/office/drawing/2014/main" id="{5382CD89-35B6-4BD4-B332-B011068CC402}"/>
              </a:ext>
            </a:extLst>
          </p:cNvPr>
          <p:cNvSpPr/>
          <p:nvPr/>
        </p:nvSpPr>
        <p:spPr>
          <a:xfrm>
            <a:off x="7428747" y="2632250"/>
            <a:ext cx="3932706" cy="159135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while(*from!='\0')</a:t>
            </a:r>
          </a:p>
          <a:p>
            <a:pPr defTabSz="363538">
              <a:lnSpc>
                <a:spcPct val="120000"/>
              </a:lnSpc>
            </a:pPr>
            <a:r>
              <a:rPr lang="en-US" altLang="zh-CN" sz="1400"/>
              <a:t>	//</a:t>
            </a:r>
            <a:r>
              <a:rPr lang="zh-CN" altLang="en-US" sz="1400"/>
              <a:t>或</a:t>
            </a:r>
            <a:r>
              <a:rPr lang="en-US" altLang="zh-CN" sz="140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p>
          <a:p>
            <a:pPr defTabSz="363538">
              <a:lnSpc>
                <a:spcPct val="120000"/>
              </a:lnSpc>
            </a:pPr>
            <a:r>
              <a:rPr lang="en-US" altLang="zh-CN" sz="1400"/>
              <a:t>		*to++=*from++;</a:t>
            </a:r>
            <a:endParaRPr lang="zh-CN" altLang="en-US" sz="1400"/>
          </a:p>
          <a:p>
            <a:pPr defTabSz="363538">
              <a:lnSpc>
                <a:spcPct val="120000"/>
              </a:lnSpc>
            </a:pPr>
            <a:r>
              <a:rPr lang="en-US" altLang="zh-CN" sz="1400"/>
              <a:t>	</a:t>
            </a:r>
            <a:r>
              <a:rPr lang="zh-CN" altLang="en-US" sz="1400"/>
              <a:t>*</a:t>
            </a:r>
            <a:r>
              <a:rPr lang="en-US" altLang="zh-CN" sz="1400"/>
              <a:t>to='\0';</a:t>
            </a:r>
          </a:p>
          <a:p>
            <a:pPr defTabSz="363538">
              <a:lnSpc>
                <a:spcPct val="120000"/>
              </a:lnSpc>
            </a:pPr>
            <a:r>
              <a:rPr lang="en-US" altLang="zh-CN" sz="1400"/>
              <a:t>}</a:t>
            </a:r>
            <a:endParaRPr lang="zh-CN" altLang="en-US" sz="1400" dirty="0"/>
          </a:p>
        </p:txBody>
      </p:sp>
      <p:sp>
        <p:nvSpPr>
          <p:cNvPr id="21" name="圆角矩形 12">
            <a:extLst>
              <a:ext uri="{FF2B5EF4-FFF2-40B4-BE49-F238E27FC236}">
                <a16:creationId xmlns:a16="http://schemas.microsoft.com/office/drawing/2014/main" id="{5382CD89-35B6-4BD4-B332-B011068CC402}"/>
              </a:ext>
            </a:extLst>
          </p:cNvPr>
          <p:cNvSpPr/>
          <p:nvPr/>
        </p:nvSpPr>
        <p:spPr>
          <a:xfrm>
            <a:off x="7428747" y="59951"/>
            <a:ext cx="3919898" cy="1089058"/>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for(;(*to++=* from++)!='\0';);</a:t>
            </a:r>
          </a:p>
          <a:p>
            <a:pPr defTabSz="363538">
              <a:lnSpc>
                <a:spcPct val="120000"/>
              </a:lnSpc>
            </a:pPr>
            <a:r>
              <a:rPr lang="en-US" altLang="zh-CN" sz="1400"/>
              <a:t>	//</a:t>
            </a:r>
            <a:r>
              <a:rPr lang="zh-CN" altLang="en-US" sz="1400"/>
              <a:t>或</a:t>
            </a:r>
            <a:r>
              <a:rPr lang="en-US" altLang="zh-CN" sz="1400"/>
              <a:t>for(;</a:t>
            </a:r>
            <a:r>
              <a:rPr lang="zh-CN" altLang="en-US" sz="1400"/>
              <a:t>*</a:t>
            </a:r>
            <a:r>
              <a:rPr lang="en-US" altLang="zh-CN" sz="1400"/>
              <a:t>to++=* from++;);</a:t>
            </a:r>
          </a:p>
          <a:p>
            <a:pPr defTabSz="363538">
              <a:lnSpc>
                <a:spcPct val="120000"/>
              </a:lnSpc>
            </a:pPr>
            <a:r>
              <a:rPr lang="en-US" altLang="zh-CN" sz="1400"/>
              <a:t>}</a:t>
            </a:r>
            <a:endParaRPr lang="zh-CN" altLang="en-US" sz="1400" dirty="0"/>
          </a:p>
        </p:txBody>
      </p:sp>
      <p:sp>
        <p:nvSpPr>
          <p:cNvPr id="8" name="下箭头 7"/>
          <p:cNvSpPr/>
          <p:nvPr/>
        </p:nvSpPr>
        <p:spPr>
          <a:xfrm>
            <a:off x="10586142" y="1134141"/>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3" name="圆角矩形 12">
            <a:extLst>
              <a:ext uri="{FF2B5EF4-FFF2-40B4-BE49-F238E27FC236}">
                <a16:creationId xmlns:a16="http://schemas.microsoft.com/office/drawing/2014/main" id="{5382CD89-35B6-4BD4-B332-B011068CC402}"/>
              </a:ext>
            </a:extLst>
          </p:cNvPr>
          <p:cNvSpPr/>
          <p:nvPr/>
        </p:nvSpPr>
        <p:spPr>
          <a:xfrm>
            <a:off x="7428747" y="5454818"/>
            <a:ext cx="3919898" cy="1310004"/>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p>
          <a:p>
            <a:pPr defTabSz="363538">
              <a:lnSpc>
                <a:spcPct val="120000"/>
              </a:lnSpc>
            </a:pPr>
            <a:r>
              <a:rPr lang="en-US" altLang="zh-CN" sz="1400"/>
              <a:t>{	char *p1, </a:t>
            </a:r>
            <a:r>
              <a:rPr lang="zh-CN" altLang="en-US" sz="1400"/>
              <a:t>*</a:t>
            </a:r>
            <a:r>
              <a:rPr lang="en-US" altLang="zh-CN" sz="1400"/>
              <a:t>p2;</a:t>
            </a:r>
          </a:p>
          <a:p>
            <a:pPr defTabSz="363538">
              <a:lnSpc>
                <a:spcPct val="120000"/>
              </a:lnSpc>
            </a:pPr>
            <a:r>
              <a:rPr lang="en-US" altLang="zh-CN" sz="1400"/>
              <a:t>	p1=from;p2=to;</a:t>
            </a:r>
          </a:p>
          <a:p>
            <a:pPr defTabSz="363538">
              <a:lnSpc>
                <a:spcPct val="120000"/>
              </a:lnSpc>
            </a:pPr>
            <a:r>
              <a:rPr lang="en-US" altLang="zh-CN" sz="1400"/>
              <a:t>	while((*p2++=*p1++)!='\0');</a:t>
            </a:r>
          </a:p>
          <a:p>
            <a:pPr defTabSz="363538">
              <a:lnSpc>
                <a:spcPct val="120000"/>
              </a:lnSpc>
            </a:pPr>
            <a:r>
              <a:rPr lang="en-US" altLang="zh-CN" sz="1400"/>
              <a:t>}</a:t>
            </a:r>
            <a:endParaRPr lang="zh-CN" altLang="en-US" sz="1400" b="1" dirty="0">
              <a:solidFill>
                <a:srgbClr val="008000"/>
              </a:solidFill>
            </a:endParaRPr>
          </a:p>
        </p:txBody>
      </p:sp>
      <p:sp>
        <p:nvSpPr>
          <p:cNvPr id="24" name="下箭头 23"/>
          <p:cNvSpPr/>
          <p:nvPr/>
        </p:nvSpPr>
        <p:spPr>
          <a:xfrm>
            <a:off x="10586142" y="254639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下箭头 24"/>
          <p:cNvSpPr/>
          <p:nvPr/>
        </p:nvSpPr>
        <p:spPr>
          <a:xfrm>
            <a:off x="10586142" y="410992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6" name="下箭头 25"/>
          <p:cNvSpPr/>
          <p:nvPr/>
        </p:nvSpPr>
        <p:spPr>
          <a:xfrm>
            <a:off x="10586142" y="5275176"/>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0821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字符指针作函数参数</a:t>
            </a:r>
          </a:p>
        </p:txBody>
      </p:sp>
      <p:sp>
        <p:nvSpPr>
          <p:cNvPr id="14" name="MH_Desc_1"/>
          <p:cNvSpPr/>
          <p:nvPr>
            <p:custDataLst>
              <p:tags r:id="rId1"/>
            </p:custDataLst>
          </p:nvPr>
        </p:nvSpPr>
        <p:spPr>
          <a:xfrm>
            <a:off x="693415" y="1351723"/>
            <a:ext cx="10749062"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字符指针作为函数参数时，实参与形参的类型有以下几种对应关系：</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52253467"/>
              </p:ext>
            </p:extLst>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91356830"/>
                    </a:ext>
                  </a:extLst>
                </a:gridCol>
                <a:gridCol w="4064000">
                  <a:extLst>
                    <a:ext uri="{9D8B030D-6E8A-4147-A177-3AD203B41FA5}">
                      <a16:colId xmlns:a16="http://schemas.microsoft.com/office/drawing/2014/main" val="1432965470"/>
                    </a:ext>
                  </a:extLst>
                </a:gridCol>
              </a:tblGrid>
              <a:tr h="370840">
                <a:tc>
                  <a:txBody>
                    <a:bodyPr/>
                    <a:lstStyle/>
                    <a:p>
                      <a:r>
                        <a:rPr lang="zh-CN" altLang="en-US"/>
                        <a:t>实参</a:t>
                      </a:r>
                    </a:p>
                  </a:txBody>
                  <a:tcPr/>
                </a:tc>
                <a:tc>
                  <a:txBody>
                    <a:bodyPr/>
                    <a:lstStyle/>
                    <a:p>
                      <a:r>
                        <a:rPr lang="zh-CN" altLang="en-US"/>
                        <a:t>形参</a:t>
                      </a:r>
                    </a:p>
                  </a:txBody>
                  <a:tcPr/>
                </a:tc>
                <a:extLst>
                  <a:ext uri="{0D108BD9-81ED-4DB2-BD59-A6C34878D82A}">
                    <a16:rowId xmlns:a16="http://schemas.microsoft.com/office/drawing/2014/main" val="379185063"/>
                  </a:ext>
                </a:extLst>
              </a:tr>
              <a:tr h="370840">
                <a:tc>
                  <a:txBody>
                    <a:bodyPr/>
                    <a:lstStyle/>
                    <a:p>
                      <a:r>
                        <a:rPr lang="zh-CN" altLang="en-US"/>
                        <a:t>字符数组名</a:t>
                      </a:r>
                    </a:p>
                  </a:txBody>
                  <a:tcPr/>
                </a:tc>
                <a:tc>
                  <a:txBody>
                    <a:bodyPr/>
                    <a:lstStyle/>
                    <a:p>
                      <a:r>
                        <a:rPr lang="zh-CN" altLang="en-US"/>
                        <a:t>字符数组名</a:t>
                      </a:r>
                    </a:p>
                  </a:txBody>
                  <a:tcPr/>
                </a:tc>
                <a:extLst>
                  <a:ext uri="{0D108BD9-81ED-4DB2-BD59-A6C34878D82A}">
                    <a16:rowId xmlns:a16="http://schemas.microsoft.com/office/drawing/2014/main" val="1829317148"/>
                  </a:ext>
                </a:extLst>
              </a:tr>
              <a:tr h="370840">
                <a:tc>
                  <a:txBody>
                    <a:bodyPr/>
                    <a:lstStyle/>
                    <a:p>
                      <a:r>
                        <a:rPr lang="zh-CN" altLang="en-US"/>
                        <a:t>字符数组名</a:t>
                      </a:r>
                    </a:p>
                  </a:txBody>
                  <a:tcPr/>
                </a:tc>
                <a:tc>
                  <a:txBody>
                    <a:bodyPr/>
                    <a:lstStyle/>
                    <a:p>
                      <a:r>
                        <a:rPr lang="zh-CN" altLang="en-US"/>
                        <a:t>字符指针变量</a:t>
                      </a:r>
                    </a:p>
                  </a:txBody>
                  <a:tcPr/>
                </a:tc>
                <a:extLst>
                  <a:ext uri="{0D108BD9-81ED-4DB2-BD59-A6C34878D82A}">
                    <a16:rowId xmlns:a16="http://schemas.microsoft.com/office/drawing/2014/main" val="3472143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extLst>
                  <a:ext uri="{0D108BD9-81ED-4DB2-BD59-A6C34878D82A}">
                    <a16:rowId xmlns:a16="http://schemas.microsoft.com/office/drawing/2014/main" val="218591483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tc>
                  <a:txBody>
                    <a:bodyPr/>
                    <a:lstStyle/>
                    <a:p>
                      <a:r>
                        <a:rPr lang="zh-CN" altLang="en-US"/>
                        <a:t>字符数组名</a:t>
                      </a:r>
                    </a:p>
                  </a:txBody>
                  <a:tcPr/>
                </a:tc>
                <a:extLst>
                  <a:ext uri="{0D108BD9-81ED-4DB2-BD59-A6C34878D82A}">
                    <a16:rowId xmlns:a16="http://schemas.microsoft.com/office/drawing/2014/main" val="327913188"/>
                  </a:ext>
                </a:extLst>
              </a:tr>
            </a:tbl>
          </a:graphicData>
        </a:graphic>
      </p:graphicFrame>
    </p:spTree>
    <p:extLst>
      <p:ext uri="{BB962C8B-B14F-4D97-AF65-F5344CB8AC3E}">
        <p14:creationId xmlns:p14="http://schemas.microsoft.com/office/powerpoint/2010/main" val="866299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33" y="0"/>
            <a:ext cx="10515600" cy="953383"/>
          </a:xfrm>
        </p:spPr>
        <p:txBody>
          <a:bodyPr/>
          <a:lstStyle/>
          <a:p>
            <a:r>
              <a:rPr lang="zh-CN" altLang="en-US"/>
              <a:t>使用字符指针变量和字符数组的比较</a:t>
            </a:r>
          </a:p>
        </p:txBody>
      </p:sp>
      <p:sp>
        <p:nvSpPr>
          <p:cNvPr id="14" name="MH_Desc_1"/>
          <p:cNvSpPr/>
          <p:nvPr>
            <p:custDataLst>
              <p:tags r:id="rId1"/>
            </p:custDataLst>
          </p:nvPr>
        </p:nvSpPr>
        <p:spPr>
          <a:xfrm>
            <a:off x="494632" y="832219"/>
            <a:ext cx="11183845" cy="55487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20000"/>
              </a:lnSpc>
              <a:spcAft>
                <a:spcPts val="600"/>
              </a:spcAft>
              <a:buAutoNum type="arabicParenBoth"/>
              <a:defRPr/>
            </a:pPr>
            <a:r>
              <a:rPr lang="zh-CN" altLang="en-US" sz="1600" b="1">
                <a:solidFill>
                  <a:schemeClr val="tx1"/>
                </a:solidFill>
              </a:rPr>
              <a:t>字符数组由若干个元素组成，每个元素中放一个字符，而字符指针变量中存放的是地址</a:t>
            </a:r>
            <a:r>
              <a:rPr lang="en-US" altLang="zh-CN" sz="1600">
                <a:solidFill>
                  <a:schemeClr val="tx1"/>
                </a:solidFill>
              </a:rPr>
              <a:t>(</a:t>
            </a:r>
            <a:r>
              <a:rPr lang="zh-CN" altLang="en-US" sz="1600">
                <a:solidFill>
                  <a:schemeClr val="tx1"/>
                </a:solidFill>
              </a:rPr>
              <a:t>字符串第</a:t>
            </a:r>
            <a:r>
              <a:rPr lang="en-US" altLang="zh-CN" sz="1600">
                <a:solidFill>
                  <a:schemeClr val="tx1"/>
                </a:solidFill>
              </a:rPr>
              <a:t>1</a:t>
            </a:r>
            <a:r>
              <a:rPr lang="zh-CN" altLang="en-US" sz="1600">
                <a:solidFill>
                  <a:schemeClr val="tx1"/>
                </a:solidFill>
              </a:rPr>
              <a:t>个字符的地址</a:t>
            </a:r>
            <a:r>
              <a:rPr lang="en-US" altLang="zh-CN" sz="1600">
                <a:solidFill>
                  <a:schemeClr val="tx1"/>
                </a:solidFill>
              </a:rPr>
              <a:t>)</a:t>
            </a:r>
            <a:r>
              <a:rPr lang="zh-CN" altLang="en-US" sz="1600">
                <a:solidFill>
                  <a:schemeClr val="tx1"/>
                </a:solidFill>
              </a:rPr>
              <a:t>，绝不是将字符串放到字符指针变量中。</a:t>
            </a:r>
            <a:endParaRPr lang="en-US" altLang="zh-CN" sz="1600">
              <a:solidFill>
                <a:schemeClr val="tx1"/>
              </a:solidFill>
            </a:endParaRPr>
          </a:p>
          <a:p>
            <a:pPr marL="457200" indent="-457200" algn="just">
              <a:lnSpc>
                <a:spcPct val="120000"/>
              </a:lnSpc>
              <a:spcAft>
                <a:spcPts val="600"/>
              </a:spcAft>
              <a:buAutoNum type="arabicParenBoth"/>
              <a:defRPr/>
            </a:pPr>
            <a:r>
              <a:rPr lang="en-US" altLang="zh-CN" sz="1600">
                <a:solidFill>
                  <a:schemeClr val="tx1"/>
                </a:solidFill>
              </a:rPr>
              <a:t> </a:t>
            </a:r>
            <a:r>
              <a:rPr lang="zh-CN" altLang="en-US" sz="1600">
                <a:solidFill>
                  <a:schemeClr val="tx1"/>
                </a:solidFill>
              </a:rPr>
              <a:t>赋值方式。</a:t>
            </a:r>
            <a:r>
              <a:rPr lang="zh-CN" altLang="en-US" sz="1600" b="1">
                <a:solidFill>
                  <a:schemeClr val="tx1"/>
                </a:solidFill>
              </a:rPr>
              <a:t>可以对字符指针变量赋值，但不能对数组名赋值。</a:t>
            </a:r>
            <a:r>
              <a:rPr lang="en-US" altLang="zh-CN" sz="1600">
                <a:solidFill>
                  <a:schemeClr val="tx1"/>
                </a:solidFill>
              </a:rPr>
              <a:t>(</a:t>
            </a:r>
            <a:r>
              <a:rPr lang="zh-CN" altLang="en-US" sz="1600">
                <a:solidFill>
                  <a:schemeClr val="tx1"/>
                </a:solidFill>
              </a:rPr>
              <a:t>数组名是常量）</a:t>
            </a: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初始化的含义。</a:t>
            </a:r>
            <a:endParaRPr lang="en-US" altLang="zh-CN" sz="160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存储单元的内容。</a:t>
            </a:r>
            <a:r>
              <a:rPr lang="zh-CN" altLang="en-US" sz="1600" b="1">
                <a:solidFill>
                  <a:schemeClr val="tx1"/>
                </a:solidFill>
              </a:rPr>
              <a:t>编译时为字符数组分配若干存储单元，以存放各元素的值，而对字符指针变量，只分配一个存储单元</a:t>
            </a:r>
            <a:r>
              <a:rPr lang="en-US" altLang="zh-CN" sz="1600">
                <a:solidFill>
                  <a:schemeClr val="tx1"/>
                </a:solidFill>
              </a:rPr>
              <a:t>(Visual C++</a:t>
            </a:r>
            <a:r>
              <a:rPr lang="zh-CN" altLang="en-US" sz="1600">
                <a:solidFill>
                  <a:schemeClr val="tx1"/>
                </a:solidFill>
              </a:rPr>
              <a:t>为指针变量分配</a:t>
            </a:r>
            <a:r>
              <a:rPr lang="en-US" altLang="zh-CN" sz="1600">
                <a:solidFill>
                  <a:schemeClr val="tx1"/>
                </a:solidFill>
              </a:rPr>
              <a:t>4</a:t>
            </a:r>
            <a:r>
              <a:rPr lang="zh-CN" altLang="en-US" sz="1600">
                <a:solidFill>
                  <a:schemeClr val="tx1"/>
                </a:solidFill>
              </a:rPr>
              <a:t>个字节</a:t>
            </a:r>
            <a:r>
              <a:rPr lang="en-US" altLang="zh-CN" sz="1600">
                <a:solidFill>
                  <a:schemeClr val="tx1"/>
                </a:solidFill>
              </a:rPr>
              <a:t>)</a:t>
            </a:r>
            <a:r>
              <a:rPr lang="zh-CN" altLang="en-US" sz="1600">
                <a:solidFill>
                  <a:schemeClr val="tx1"/>
                </a:solidFill>
              </a:rPr>
              <a:t>。</a:t>
            </a:r>
            <a:endParaRPr lang="en-US" altLang="zh-CN" sz="160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b="1">
                <a:solidFill>
                  <a:schemeClr val="tx1"/>
                </a:solidFill>
              </a:rPr>
              <a:t>指针变量的值是可以改变的，而字符数组名代表一个固定的值</a:t>
            </a:r>
            <a:r>
              <a:rPr lang="en-US" altLang="zh-CN" sz="1600" b="1">
                <a:solidFill>
                  <a:schemeClr val="tx1"/>
                </a:solidFill>
              </a:rPr>
              <a:t>(</a:t>
            </a:r>
            <a:r>
              <a:rPr lang="zh-CN" altLang="en-US" sz="1600" b="1">
                <a:solidFill>
                  <a:schemeClr val="tx1"/>
                </a:solidFill>
              </a:rPr>
              <a:t>数组首元素的地址</a:t>
            </a:r>
            <a:r>
              <a:rPr lang="en-US" altLang="zh-CN" sz="1600" b="1">
                <a:solidFill>
                  <a:schemeClr val="tx1"/>
                </a:solidFill>
              </a:rPr>
              <a:t>)</a:t>
            </a:r>
            <a:r>
              <a:rPr lang="zh-CN" altLang="en-US" sz="1600" b="1">
                <a:solidFill>
                  <a:schemeClr val="tx1"/>
                </a:solidFill>
              </a:rPr>
              <a:t>，不能改变。</a:t>
            </a:r>
            <a:endParaRPr lang="en-US" altLang="zh-CN" sz="1600" b="1">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字符数组中各元素的值是可以改变的</a:t>
            </a:r>
            <a:r>
              <a:rPr lang="en-US" altLang="zh-CN" sz="1600">
                <a:solidFill>
                  <a:schemeClr val="tx1"/>
                </a:solidFill>
              </a:rPr>
              <a:t>(</a:t>
            </a:r>
            <a:r>
              <a:rPr lang="zh-CN" altLang="en-US" sz="1600">
                <a:solidFill>
                  <a:schemeClr val="tx1"/>
                </a:solidFill>
              </a:rPr>
              <a:t>可以对它们再赋值</a:t>
            </a:r>
            <a:r>
              <a:rPr lang="en-US" altLang="zh-CN" sz="1600">
                <a:solidFill>
                  <a:schemeClr val="tx1"/>
                </a:solidFill>
              </a:rPr>
              <a:t>)</a:t>
            </a:r>
            <a:r>
              <a:rPr lang="zh-CN" altLang="en-US" sz="1600">
                <a:solidFill>
                  <a:schemeClr val="tx1"/>
                </a:solidFill>
              </a:rPr>
              <a:t>，但字符指针变量指向的字符串常量中的内容是不可以被取代的</a:t>
            </a:r>
            <a:r>
              <a:rPr lang="en-US" altLang="zh-CN" sz="1600">
                <a:solidFill>
                  <a:schemeClr val="tx1"/>
                </a:solidFill>
              </a:rPr>
              <a:t>(</a:t>
            </a:r>
            <a:r>
              <a:rPr lang="zh-CN" altLang="en-US" sz="1600">
                <a:solidFill>
                  <a:schemeClr val="tx1"/>
                </a:solidFill>
              </a:rPr>
              <a:t>不能对它们再赋值</a:t>
            </a:r>
            <a:r>
              <a:rPr lang="en-US" altLang="zh-CN" sz="1600">
                <a:solidFill>
                  <a:schemeClr val="tx1"/>
                </a:solidFill>
              </a:rPr>
              <a:t>)</a:t>
            </a:r>
            <a:r>
              <a:rPr lang="zh-CN" altLang="en-US" sz="1600">
                <a:solidFill>
                  <a:schemeClr val="tx1"/>
                </a:solidFill>
              </a:rPr>
              <a:t>。</a:t>
            </a:r>
            <a:endParaRPr lang="en-US" altLang="zh-CN" sz="160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引用数组元素。对字符数组可以用下标法</a:t>
            </a:r>
            <a:r>
              <a:rPr lang="en-US" altLang="zh-CN" sz="1600">
                <a:solidFill>
                  <a:schemeClr val="tx1"/>
                </a:solidFill>
              </a:rPr>
              <a:t>(</a:t>
            </a:r>
            <a:r>
              <a:rPr lang="zh-CN" altLang="en-US" sz="1600">
                <a:solidFill>
                  <a:schemeClr val="tx1"/>
                </a:solidFill>
              </a:rPr>
              <a:t>用数组名和下标</a:t>
            </a:r>
            <a:r>
              <a:rPr lang="en-US" altLang="zh-CN" sz="1600">
                <a:solidFill>
                  <a:schemeClr val="tx1"/>
                </a:solidFill>
              </a:rPr>
              <a:t>)</a:t>
            </a:r>
            <a:r>
              <a:rPr lang="zh-CN" altLang="en-US" sz="1600">
                <a:solidFill>
                  <a:schemeClr val="tx1"/>
                </a:solidFill>
              </a:rPr>
              <a:t>引用一个数组元素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，也可以用地址法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。如果定义了字符指针变量</a:t>
            </a:r>
            <a:r>
              <a:rPr lang="en-US" altLang="zh-CN" sz="1600">
                <a:solidFill>
                  <a:schemeClr val="tx1"/>
                </a:solidFill>
              </a:rPr>
              <a:t>p</a:t>
            </a:r>
            <a:r>
              <a:rPr lang="zh-CN" altLang="en-US" sz="1600">
                <a:solidFill>
                  <a:schemeClr val="tx1"/>
                </a:solidFill>
              </a:rPr>
              <a:t>，并使它指向数组</a:t>
            </a:r>
            <a:r>
              <a:rPr lang="en-US" altLang="zh-CN" sz="1600">
                <a:solidFill>
                  <a:schemeClr val="tx1"/>
                </a:solidFill>
              </a:rPr>
              <a:t>a</a:t>
            </a:r>
            <a:r>
              <a:rPr lang="zh-CN" altLang="en-US" sz="1600">
                <a:solidFill>
                  <a:schemeClr val="tx1"/>
                </a:solidFill>
              </a:rPr>
              <a:t>的首元素，则可以用指针变量带下标的形式引用数组元素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，同样，可以用地址法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a:t>
            </a: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用指针变量指向一个格式字符串，可以用它代替</a:t>
            </a:r>
            <a:r>
              <a:rPr lang="en-US" altLang="zh-CN" sz="1600">
                <a:solidFill>
                  <a:schemeClr val="tx1"/>
                </a:solidFill>
              </a:rPr>
              <a:t>printf</a:t>
            </a:r>
            <a:r>
              <a:rPr lang="zh-CN" altLang="en-US" sz="1600">
                <a:solidFill>
                  <a:schemeClr val="tx1"/>
                </a:solidFill>
              </a:rPr>
              <a:t>函数中的格式字符串。</a:t>
            </a:r>
            <a:endParaRPr lang="en-US" altLang="zh-CN" sz="1600">
              <a:solidFill>
                <a:schemeClr val="tx1"/>
              </a:solidFill>
            </a:endParaRPr>
          </a:p>
        </p:txBody>
      </p:sp>
      <p:sp>
        <p:nvSpPr>
          <p:cNvPr id="5" name="圆角矩形 4">
            <a:extLst>
              <a:ext uri="{FF2B5EF4-FFF2-40B4-BE49-F238E27FC236}">
                <a16:creationId xmlns:a16="http://schemas.microsoft.com/office/drawing/2014/main" id="{5382CD89-35B6-4BD4-B332-B011068CC402}"/>
              </a:ext>
            </a:extLst>
          </p:cNvPr>
          <p:cNvSpPr/>
          <p:nvPr/>
        </p:nvSpPr>
        <p:spPr>
          <a:xfrm>
            <a:off x="1027079" y="222850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char *a="I love China!";</a:t>
            </a:r>
            <a:endParaRPr lang="zh-CN" altLang="en-US" sz="1600">
              <a:solidFill>
                <a:srgbClr val="008000"/>
              </a:solidFill>
            </a:endParaRPr>
          </a:p>
        </p:txBody>
      </p:sp>
      <p:sp>
        <p:nvSpPr>
          <p:cNvPr id="6" name="圆角矩形 5">
            <a:extLst>
              <a:ext uri="{FF2B5EF4-FFF2-40B4-BE49-F238E27FC236}">
                <a16:creationId xmlns:a16="http://schemas.microsoft.com/office/drawing/2014/main" id="{5382CD89-35B6-4BD4-B332-B011068CC402}"/>
              </a:ext>
            </a:extLst>
          </p:cNvPr>
          <p:cNvSpPr/>
          <p:nvPr/>
        </p:nvSpPr>
        <p:spPr>
          <a:xfrm>
            <a:off x="3677480" y="1995096"/>
            <a:ext cx="1902642"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a:t>a</a:t>
            </a:r>
            <a:r>
              <a:rPr lang="pt-BR" altLang="zh-CN" sz="1600"/>
              <a:t>;	</a:t>
            </a:r>
            <a:endParaRPr lang="zh-CN" altLang="en-US" sz="1600">
              <a:solidFill>
                <a:srgbClr val="008000"/>
              </a:solidFill>
            </a:endParaRPr>
          </a:p>
          <a:p>
            <a:pPr defTabSz="363538">
              <a:lnSpc>
                <a:spcPct val="120000"/>
              </a:lnSpc>
            </a:pPr>
            <a:r>
              <a:rPr lang="pt-BR" altLang="zh-CN" sz="1600"/>
              <a:t>a=″I love China!″;</a:t>
            </a:r>
          </a:p>
        </p:txBody>
      </p:sp>
      <p:sp>
        <p:nvSpPr>
          <p:cNvPr id="7" name="文本框 6"/>
          <p:cNvSpPr txBox="1"/>
          <p:nvPr/>
        </p:nvSpPr>
        <p:spPr>
          <a:xfrm>
            <a:off x="3273262" y="21846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8" name="圆角矩形 7">
            <a:extLst>
              <a:ext uri="{FF2B5EF4-FFF2-40B4-BE49-F238E27FC236}">
                <a16:creationId xmlns:a16="http://schemas.microsoft.com/office/drawing/2014/main" id="{5382CD89-35B6-4BD4-B332-B011068CC402}"/>
              </a:ext>
            </a:extLst>
          </p:cNvPr>
          <p:cNvSpPr/>
          <p:nvPr/>
        </p:nvSpPr>
        <p:spPr>
          <a:xfrm>
            <a:off x="5810045" y="2228500"/>
            <a:ext cx="256681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char str[14]="I love China!";</a:t>
            </a:r>
            <a:endParaRPr lang="zh-CN" altLang="en-US" sz="1600">
              <a:solidFill>
                <a:srgbClr val="008000"/>
              </a:solidFill>
            </a:endParaRPr>
          </a:p>
        </p:txBody>
      </p:sp>
      <p:sp>
        <p:nvSpPr>
          <p:cNvPr id="9" name="圆角矩形 8">
            <a:extLst>
              <a:ext uri="{FF2B5EF4-FFF2-40B4-BE49-F238E27FC236}">
                <a16:creationId xmlns:a16="http://schemas.microsoft.com/office/drawing/2014/main" id="{5382CD89-35B6-4BD4-B332-B011068CC402}"/>
              </a:ext>
            </a:extLst>
          </p:cNvPr>
          <p:cNvSpPr/>
          <p:nvPr/>
        </p:nvSpPr>
        <p:spPr>
          <a:xfrm>
            <a:off x="8774463" y="1995096"/>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a:t>str[14]</a:t>
            </a:r>
            <a:r>
              <a:rPr lang="pt-BR" altLang="zh-CN" sz="1600"/>
              <a:t>;	</a:t>
            </a:r>
            <a:endParaRPr lang="zh-CN" altLang="en-US" sz="1600">
              <a:solidFill>
                <a:srgbClr val="008000"/>
              </a:solidFill>
            </a:endParaRPr>
          </a:p>
          <a:p>
            <a:pPr defTabSz="363538">
              <a:lnSpc>
                <a:spcPct val="120000"/>
              </a:lnSpc>
            </a:pPr>
            <a:r>
              <a:rPr lang="pt-BR" altLang="zh-CN" sz="1600"/>
              <a:t>str[]=″I love China!″;</a:t>
            </a:r>
          </a:p>
        </p:txBody>
      </p:sp>
      <mc:AlternateContent xmlns:mc="http://schemas.openxmlformats.org/markup-compatibility/2006" xmlns:a14="http://schemas.microsoft.com/office/drawing/2010/main">
        <mc:Choice Requires="a14">
          <p:sp>
            <p:nvSpPr>
              <p:cNvPr id="10" name="文本框 9"/>
              <p:cNvSpPr txBox="1"/>
              <p:nvPr/>
            </p:nvSpPr>
            <p:spPr>
              <a:xfrm>
                <a:off x="8390085" y="2209305"/>
                <a:ext cx="39099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a:p>
            </p:txBody>
          </p:sp>
        </mc:Choice>
        <mc:Fallback xmlns="">
          <p:sp>
            <p:nvSpPr>
              <p:cNvPr id="10" name="文本框 9"/>
              <p:cNvSpPr txBox="1">
                <a:spLocks noRot="1" noChangeAspect="1" noMove="1" noResize="1" noEditPoints="1" noAdjustHandles="1" noChangeArrowheads="1" noChangeShapeType="1" noTextEdit="1"/>
              </p:cNvSpPr>
              <p:nvPr/>
            </p:nvSpPr>
            <p:spPr>
              <a:xfrm>
                <a:off x="8390085" y="2209305"/>
                <a:ext cx="390992" cy="400110"/>
              </a:xfrm>
              <a:prstGeom prst="rect">
                <a:avLst/>
              </a:prstGeom>
              <a:blipFill>
                <a:blip r:embed="rId4"/>
                <a:stretch>
                  <a:fillRect l="-468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85C959A-118B-495F-B8CB-F9B90295EF73}"/>
              </a:ext>
            </a:extLst>
          </p:cNvPr>
          <p:cNvPicPr>
            <a:picLocks noChangeAspect="1"/>
          </p:cNvPicPr>
          <p:nvPr/>
        </p:nvPicPr>
        <p:blipFill>
          <a:blip r:embed="rId5"/>
          <a:stretch>
            <a:fillRect/>
          </a:stretch>
        </p:blipFill>
        <p:spPr>
          <a:xfrm>
            <a:off x="10738770" y="2111516"/>
            <a:ext cx="542925" cy="552450"/>
          </a:xfrm>
          <a:prstGeom prst="rect">
            <a:avLst/>
          </a:prstGeom>
        </p:spPr>
      </p:pic>
      <p:sp>
        <p:nvSpPr>
          <p:cNvPr id="12" name="圆角矩形 11">
            <a:extLst>
              <a:ext uri="{FF2B5EF4-FFF2-40B4-BE49-F238E27FC236}">
                <a16:creationId xmlns:a16="http://schemas.microsoft.com/office/drawing/2014/main" id="{5382CD89-35B6-4BD4-B332-B011068CC402}"/>
              </a:ext>
            </a:extLst>
          </p:cNvPr>
          <p:cNvSpPr/>
          <p:nvPr/>
        </p:nvSpPr>
        <p:spPr>
          <a:xfrm>
            <a:off x="4429998"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a:t>*</a:t>
            </a:r>
            <a:r>
              <a:rPr lang="en-US" altLang="zh-CN" sz="1600"/>
              <a:t>a</a:t>
            </a:r>
            <a:r>
              <a:rPr lang="pt-BR" altLang="zh-CN" sz="1600"/>
              <a:t>;	</a:t>
            </a:r>
            <a:endParaRPr lang="zh-CN" altLang="en-US" sz="1600">
              <a:solidFill>
                <a:srgbClr val="008000"/>
              </a:solidFill>
            </a:endParaRPr>
          </a:p>
          <a:p>
            <a:pPr defTabSz="363538">
              <a:lnSpc>
                <a:spcPct val="120000"/>
              </a:lnSpc>
            </a:pPr>
            <a:r>
              <a:rPr lang="en-US" altLang="zh-CN" sz="1600"/>
              <a:t>scanf("%s",a);</a:t>
            </a:r>
            <a:endParaRPr lang="pt-BR" altLang="zh-CN" sz="1600"/>
          </a:p>
        </p:txBody>
      </p:sp>
      <p:pic>
        <p:nvPicPr>
          <p:cNvPr id="13" name="图片 12">
            <a:extLst>
              <a:ext uri="{FF2B5EF4-FFF2-40B4-BE49-F238E27FC236}">
                <a16:creationId xmlns:a16="http://schemas.microsoft.com/office/drawing/2014/main" id="{F85C959A-118B-495F-B8CB-F9B90295EF73}"/>
              </a:ext>
            </a:extLst>
          </p:cNvPr>
          <p:cNvPicPr>
            <a:picLocks noChangeAspect="1"/>
          </p:cNvPicPr>
          <p:nvPr/>
        </p:nvPicPr>
        <p:blipFill>
          <a:blip r:embed="rId5"/>
          <a:stretch>
            <a:fillRect/>
          </a:stretch>
        </p:blipFill>
        <p:spPr>
          <a:xfrm>
            <a:off x="6394305" y="3150560"/>
            <a:ext cx="542925" cy="552450"/>
          </a:xfrm>
          <a:prstGeom prst="rect">
            <a:avLst/>
          </a:prstGeom>
        </p:spPr>
      </p:pic>
      <p:sp>
        <p:nvSpPr>
          <p:cNvPr id="15" name="圆角矩形 14">
            <a:extLst>
              <a:ext uri="{FF2B5EF4-FFF2-40B4-BE49-F238E27FC236}">
                <a16:creationId xmlns:a16="http://schemas.microsoft.com/office/drawing/2014/main" id="{5382CD89-35B6-4BD4-B332-B011068CC402}"/>
              </a:ext>
            </a:extLst>
          </p:cNvPr>
          <p:cNvSpPr/>
          <p:nvPr/>
        </p:nvSpPr>
        <p:spPr>
          <a:xfrm>
            <a:off x="7239961"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a:t>*</a:t>
            </a:r>
            <a:r>
              <a:rPr lang="en-US" altLang="zh-CN" sz="1600"/>
              <a:t>a,str[10]</a:t>
            </a:r>
            <a:r>
              <a:rPr lang="pt-BR" altLang="zh-CN" sz="1600"/>
              <a:t>;</a:t>
            </a:r>
          </a:p>
          <a:p>
            <a:pPr defTabSz="363538">
              <a:lnSpc>
                <a:spcPct val="120000"/>
              </a:lnSpc>
            </a:pPr>
            <a:r>
              <a:rPr lang="pt-BR" altLang="zh-CN" sz="1600"/>
              <a:t>a=str; </a:t>
            </a:r>
            <a:r>
              <a:rPr lang="en-US" altLang="zh-CN" sz="1600"/>
              <a:t>scanf("%s",a);</a:t>
            </a:r>
            <a:endParaRPr lang="pt-BR" altLang="zh-CN" sz="1600"/>
          </a:p>
        </p:txBody>
      </p:sp>
      <p:pic>
        <p:nvPicPr>
          <p:cNvPr id="16" name="图片 15">
            <a:extLst>
              <a:ext uri="{FF2B5EF4-FFF2-40B4-BE49-F238E27FC236}">
                <a16:creationId xmlns:a16="http://schemas.microsoft.com/office/drawing/2014/main" id="{EC7F420D-6316-480A-A6EA-5B56568F664C}"/>
              </a:ext>
            </a:extLst>
          </p:cNvPr>
          <p:cNvPicPr>
            <a:picLocks noChangeAspect="1"/>
          </p:cNvPicPr>
          <p:nvPr/>
        </p:nvPicPr>
        <p:blipFill>
          <a:blip r:embed="rId6"/>
          <a:stretch>
            <a:fillRect/>
          </a:stretch>
        </p:blipFill>
        <p:spPr>
          <a:xfrm>
            <a:off x="9169451" y="3160085"/>
            <a:ext cx="552450" cy="542925"/>
          </a:xfrm>
          <a:prstGeom prst="rect">
            <a:avLst/>
          </a:prstGeom>
        </p:spPr>
      </p:pic>
      <p:sp>
        <p:nvSpPr>
          <p:cNvPr id="17" name="圆角矩形 16">
            <a:extLst>
              <a:ext uri="{FF2B5EF4-FFF2-40B4-BE49-F238E27FC236}">
                <a16:creationId xmlns:a16="http://schemas.microsoft.com/office/drawing/2014/main" id="{5382CD89-35B6-4BD4-B332-B011068CC402}"/>
              </a:ext>
            </a:extLst>
          </p:cNvPr>
          <p:cNvSpPr/>
          <p:nvPr/>
        </p:nvSpPr>
        <p:spPr>
          <a:xfrm>
            <a:off x="3260036"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a:t>a[]="House"</a:t>
            </a:r>
            <a:r>
              <a:rPr lang="pt-BR" altLang="zh-CN" sz="1600"/>
              <a:t>;	</a:t>
            </a:r>
            <a:endParaRPr lang="zh-CN" altLang="en-US" sz="1600">
              <a:solidFill>
                <a:srgbClr val="008000"/>
              </a:solidFill>
            </a:endParaRPr>
          </a:p>
          <a:p>
            <a:pPr defTabSz="363538">
              <a:lnSpc>
                <a:spcPct val="120000"/>
              </a:lnSpc>
            </a:pPr>
            <a:r>
              <a:rPr lang="en-US" altLang="zh-CN" sz="1600"/>
              <a:t>a[2]='r';</a:t>
            </a:r>
            <a:endParaRPr lang="pt-BR" altLang="zh-CN" sz="1600"/>
          </a:p>
        </p:txBody>
      </p:sp>
      <p:sp>
        <p:nvSpPr>
          <p:cNvPr id="19" name="圆角矩形 18">
            <a:extLst>
              <a:ext uri="{FF2B5EF4-FFF2-40B4-BE49-F238E27FC236}">
                <a16:creationId xmlns:a16="http://schemas.microsoft.com/office/drawing/2014/main" id="{5382CD89-35B6-4BD4-B332-B011068CC402}"/>
              </a:ext>
            </a:extLst>
          </p:cNvPr>
          <p:cNvSpPr/>
          <p:nvPr/>
        </p:nvSpPr>
        <p:spPr>
          <a:xfrm>
            <a:off x="6069999"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a:t>*</a:t>
            </a:r>
            <a:r>
              <a:rPr lang="en-US" altLang="zh-CN" sz="1600"/>
              <a:t>b="House"</a:t>
            </a:r>
            <a:r>
              <a:rPr lang="pt-BR" altLang="zh-CN" sz="1600"/>
              <a:t>;</a:t>
            </a:r>
          </a:p>
          <a:p>
            <a:pPr defTabSz="363538">
              <a:lnSpc>
                <a:spcPct val="120000"/>
              </a:lnSpc>
            </a:pPr>
            <a:r>
              <a:rPr lang="en-US" altLang="zh-CN" sz="1600"/>
              <a:t>b[2]='r';</a:t>
            </a:r>
            <a:endParaRPr lang="pt-BR" altLang="zh-CN" sz="1600"/>
          </a:p>
        </p:txBody>
      </p:sp>
      <p:pic>
        <p:nvPicPr>
          <p:cNvPr id="20" name="图片 19">
            <a:extLst>
              <a:ext uri="{FF2B5EF4-FFF2-40B4-BE49-F238E27FC236}">
                <a16:creationId xmlns:a16="http://schemas.microsoft.com/office/drawing/2014/main" id="{EC7F420D-6316-480A-A6EA-5B56568F664C}"/>
              </a:ext>
            </a:extLst>
          </p:cNvPr>
          <p:cNvPicPr>
            <a:picLocks noChangeAspect="1"/>
          </p:cNvPicPr>
          <p:nvPr/>
        </p:nvPicPr>
        <p:blipFill>
          <a:blip r:embed="rId6"/>
          <a:stretch>
            <a:fillRect/>
          </a:stretch>
        </p:blipFill>
        <p:spPr>
          <a:xfrm>
            <a:off x="5199983" y="4536233"/>
            <a:ext cx="552450" cy="542925"/>
          </a:xfrm>
          <a:prstGeom prst="rect">
            <a:avLst/>
          </a:prstGeom>
        </p:spPr>
      </p:pic>
      <p:pic>
        <p:nvPicPr>
          <p:cNvPr id="18" name="图片 17">
            <a:extLst>
              <a:ext uri="{FF2B5EF4-FFF2-40B4-BE49-F238E27FC236}">
                <a16:creationId xmlns:a16="http://schemas.microsoft.com/office/drawing/2014/main" id="{F85C959A-118B-495F-B8CB-F9B90295EF73}"/>
              </a:ext>
            </a:extLst>
          </p:cNvPr>
          <p:cNvPicPr>
            <a:picLocks noChangeAspect="1"/>
          </p:cNvPicPr>
          <p:nvPr/>
        </p:nvPicPr>
        <p:blipFill>
          <a:blip r:embed="rId5"/>
          <a:stretch>
            <a:fillRect/>
          </a:stretch>
        </p:blipFill>
        <p:spPr>
          <a:xfrm>
            <a:off x="8042656" y="4520527"/>
            <a:ext cx="542925" cy="552450"/>
          </a:xfrm>
          <a:prstGeom prst="rect">
            <a:avLst/>
          </a:prstGeom>
        </p:spPr>
      </p:pic>
      <p:sp>
        <p:nvSpPr>
          <p:cNvPr id="21" name="圆角矩形 20">
            <a:extLst>
              <a:ext uri="{FF2B5EF4-FFF2-40B4-BE49-F238E27FC236}">
                <a16:creationId xmlns:a16="http://schemas.microsoft.com/office/drawing/2014/main" id="{5382CD89-35B6-4BD4-B332-B011068CC402}"/>
              </a:ext>
            </a:extLst>
          </p:cNvPr>
          <p:cNvSpPr/>
          <p:nvPr/>
        </p:nvSpPr>
        <p:spPr>
          <a:xfrm>
            <a:off x="7782340" y="5679549"/>
            <a:ext cx="2842590"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char *format="a=%d,b=%f\n";</a:t>
            </a:r>
          </a:p>
          <a:p>
            <a:pPr defTabSz="363538">
              <a:lnSpc>
                <a:spcPct val="120000"/>
              </a:lnSpc>
            </a:pPr>
            <a:r>
              <a:rPr lang="en-US" altLang="zh-CN" sz="1600"/>
              <a:t>printf(format,a,b);</a:t>
            </a:r>
            <a:endParaRPr lang="pt-BR" altLang="zh-CN" sz="1600"/>
          </a:p>
        </p:txBody>
      </p:sp>
    </p:spTree>
    <p:extLst>
      <p:ext uri="{BB962C8B-B14F-4D97-AF65-F5344CB8AC3E}">
        <p14:creationId xmlns:p14="http://schemas.microsoft.com/office/powerpoint/2010/main" val="2443829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94" y="290904"/>
            <a:ext cx="10515600" cy="953383"/>
          </a:xfrm>
        </p:spPr>
        <p:txBody>
          <a:bodyPr/>
          <a:lstStyle/>
          <a:p>
            <a:r>
              <a:rPr lang="zh-CN" altLang="en-US"/>
              <a:t>使用字符指针变量和字符数组的比较</a:t>
            </a:r>
          </a:p>
        </p:txBody>
      </p:sp>
      <p:sp>
        <p:nvSpPr>
          <p:cNvPr id="3" name="矩形 2"/>
          <p:cNvSpPr/>
          <p:nvPr/>
        </p:nvSpPr>
        <p:spPr>
          <a:xfrm>
            <a:off x="1110859" y="5942722"/>
            <a:ext cx="972046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指针变量的值是可以改变的，而字符数组名代表一个固定的值</a:t>
            </a:r>
            <a:r>
              <a:rPr lang="en-US" altLang="zh-CN">
                <a:solidFill>
                  <a:schemeClr val="lt1"/>
                </a:solidFill>
              </a:rPr>
              <a:t>(</a:t>
            </a:r>
            <a:r>
              <a:rPr lang="zh-CN" altLang="en-US">
                <a:solidFill>
                  <a:schemeClr val="lt1"/>
                </a:solidFill>
              </a:rPr>
              <a:t>数组首元素的地址</a:t>
            </a:r>
            <a:r>
              <a:rPr lang="en-US" altLang="zh-CN">
                <a:solidFill>
                  <a:schemeClr val="lt1"/>
                </a:solidFill>
              </a:rPr>
              <a:t>)</a:t>
            </a:r>
            <a:r>
              <a:rPr lang="zh-CN" altLang="en-US">
                <a:solidFill>
                  <a:schemeClr val="lt1"/>
                </a:solidFill>
              </a:rPr>
              <a:t>，不能改变。</a:t>
            </a:r>
            <a:endParaRPr lang="en-US" altLang="zh-CN">
              <a:solidFill>
                <a:schemeClr val="lt1"/>
              </a:solidFill>
            </a:endParaRPr>
          </a:p>
        </p:txBody>
      </p:sp>
      <p:sp>
        <p:nvSpPr>
          <p:cNvPr id="12" name="内容占位符 2"/>
          <p:cNvSpPr>
            <a:spLocks noGrp="1"/>
          </p:cNvSpPr>
          <p:nvPr>
            <p:ph idx="1"/>
          </p:nvPr>
        </p:nvSpPr>
        <p:spPr>
          <a:xfrm>
            <a:off x="713293" y="1029763"/>
            <a:ext cx="1071670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8.21】</a:t>
            </a:r>
            <a:r>
              <a:rPr lang="zh-CN" altLang="en-US" sz="2000">
                <a:solidFill>
                  <a:schemeClr val="accent1"/>
                </a:solidFill>
              </a:rPr>
              <a:t>改变指针变量的值。 </a:t>
            </a:r>
          </a:p>
        </p:txBody>
      </p:sp>
      <p:sp>
        <p:nvSpPr>
          <p:cNvPr id="13" name="圆角矩形 12">
            <a:extLst>
              <a:ext uri="{FF2B5EF4-FFF2-40B4-BE49-F238E27FC236}">
                <a16:creationId xmlns:a16="http://schemas.microsoft.com/office/drawing/2014/main" id="{5382CD89-35B6-4BD4-B332-B011068CC402}"/>
              </a:ext>
            </a:extLst>
          </p:cNvPr>
          <p:cNvSpPr/>
          <p:nvPr/>
        </p:nvSpPr>
        <p:spPr>
          <a:xfrm>
            <a:off x="937874" y="1582423"/>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love China!";</a:t>
            </a:r>
          </a:p>
          <a:p>
            <a:pPr defTabSz="363538">
              <a:lnSpc>
                <a:spcPct val="120000"/>
              </a:lnSpc>
            </a:pPr>
            <a:r>
              <a:rPr lang="en-US" altLang="zh-CN" sz="1400"/>
              <a:t>	a=a+7;			</a:t>
            </a:r>
            <a:r>
              <a:rPr lang="en-US" altLang="zh-CN" sz="1400">
                <a:solidFill>
                  <a:srgbClr val="008000"/>
                </a:solidFill>
              </a:rPr>
              <a:t>//</a:t>
            </a:r>
            <a:r>
              <a:rPr lang="zh-CN" altLang="en-US" sz="1400">
                <a:solidFill>
                  <a:srgbClr val="008000"/>
                </a:solidFill>
              </a:rPr>
              <a:t>改变指针变量的值，即改变指针变量的指向</a:t>
            </a:r>
          </a:p>
          <a:p>
            <a:pPr defTabSz="363538">
              <a:lnSpc>
                <a:spcPct val="120000"/>
              </a:lnSpc>
            </a:pPr>
            <a:r>
              <a:rPr lang="zh-CN" altLang="en-US" sz="1400"/>
              <a:t>	</a:t>
            </a:r>
            <a:r>
              <a:rPr lang="en-US" altLang="zh-CN" sz="1400"/>
              <a:t>printf("%s\n",a);	</a:t>
            </a:r>
            <a:r>
              <a:rPr lang="en-US" altLang="zh-CN" sz="1400">
                <a:solidFill>
                  <a:srgbClr val="008000"/>
                </a:solidFill>
              </a:rPr>
              <a:t>//</a:t>
            </a:r>
            <a:r>
              <a:rPr lang="zh-CN" altLang="en-US" sz="1400">
                <a:solidFill>
                  <a:srgbClr val="008000"/>
                </a:solidFill>
              </a:rPr>
              <a:t>输出从</a:t>
            </a:r>
            <a:r>
              <a:rPr lang="en-US" altLang="zh-CN" sz="1400">
                <a:solidFill>
                  <a:srgbClr val="008000"/>
                </a:solidFill>
              </a:rPr>
              <a:t>a</a:t>
            </a:r>
            <a:r>
              <a:rPr lang="zh-CN" altLang="en-US" sz="1400">
                <a:solidFill>
                  <a:srgbClr val="008000"/>
                </a:solidFill>
              </a:rPr>
              <a:t>指向的字符开始的字符串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a:stretch>
            <a:fillRect/>
          </a:stretch>
        </p:blipFill>
        <p:spPr>
          <a:xfrm>
            <a:off x="4367212" y="3090862"/>
            <a:ext cx="3457575" cy="676275"/>
          </a:xfrm>
          <a:prstGeom prst="rect">
            <a:avLst/>
          </a:prstGeom>
        </p:spPr>
      </p:pic>
      <p:sp>
        <p:nvSpPr>
          <p:cNvPr id="15" name="圆角矩形 14">
            <a:extLst>
              <a:ext uri="{FF2B5EF4-FFF2-40B4-BE49-F238E27FC236}">
                <a16:creationId xmlns:a16="http://schemas.microsoft.com/office/drawing/2014/main" id="{5382CD89-35B6-4BD4-B332-B011068CC402}"/>
              </a:ext>
            </a:extLst>
          </p:cNvPr>
          <p:cNvSpPr/>
          <p:nvPr/>
        </p:nvSpPr>
        <p:spPr>
          <a:xfrm>
            <a:off x="937874" y="3872109"/>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 love China!"};</a:t>
            </a:r>
          </a:p>
          <a:p>
            <a:pPr defTabSz="363538">
              <a:lnSpc>
                <a:spcPct val="120000"/>
              </a:lnSpc>
            </a:pPr>
            <a:r>
              <a:rPr lang="en-US" altLang="zh-CN" sz="1400"/>
              <a:t>	</a:t>
            </a:r>
            <a:r>
              <a:rPr lang="en-US" altLang="zh-CN" sz="1400">
                <a:solidFill>
                  <a:srgbClr val="FF0000"/>
                </a:solidFill>
              </a:rPr>
              <a:t>str=str+7;</a:t>
            </a:r>
          </a:p>
          <a:p>
            <a:pPr defTabSz="363538">
              <a:lnSpc>
                <a:spcPct val="120000"/>
              </a:lnSpc>
            </a:pPr>
            <a:r>
              <a:rPr lang="zh-CN" altLang="en-US" sz="1400"/>
              <a:t>	</a:t>
            </a:r>
            <a:r>
              <a:rPr lang="en-US" altLang="zh-CN" sz="1400"/>
              <a:t>printf("%s\n",str);</a:t>
            </a:r>
            <a:endParaRPr lang="zh-CN" altLang="en-US" sz="1400">
              <a:solidFill>
                <a:srgbClr val="008000"/>
              </a:solidFill>
            </a:endParaRP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16" name="图片 15">
            <a:extLst>
              <a:ext uri="{FF2B5EF4-FFF2-40B4-BE49-F238E27FC236}">
                <a16:creationId xmlns:a16="http://schemas.microsoft.com/office/drawing/2014/main" id="{F85C959A-118B-495F-B8CB-F9B90295EF73}"/>
              </a:ext>
            </a:extLst>
          </p:cNvPr>
          <p:cNvPicPr>
            <a:picLocks noChangeAspect="1"/>
          </p:cNvPicPr>
          <p:nvPr/>
        </p:nvPicPr>
        <p:blipFill>
          <a:blip r:embed="rId4"/>
          <a:stretch>
            <a:fillRect/>
          </a:stretch>
        </p:blipFill>
        <p:spPr>
          <a:xfrm>
            <a:off x="7281862" y="4578704"/>
            <a:ext cx="542925" cy="552450"/>
          </a:xfrm>
          <a:prstGeom prst="rect">
            <a:avLst/>
          </a:prstGeom>
        </p:spPr>
      </p:pic>
      <p:grpSp>
        <p:nvGrpSpPr>
          <p:cNvPr id="17" name="组合 16"/>
          <p:cNvGrpSpPr/>
          <p:nvPr/>
        </p:nvGrpSpPr>
        <p:grpSpPr>
          <a:xfrm>
            <a:off x="8497106" y="2565243"/>
            <a:ext cx="2757019" cy="2334101"/>
            <a:chOff x="8050698" y="5019262"/>
            <a:chExt cx="2757019" cy="2334101"/>
          </a:xfrm>
          <a:effectLst>
            <a:outerShdw blurRad="63500" sx="102000" sy="102000" algn="ctr" rotWithShape="0">
              <a:prstClr val="black">
                <a:alpha val="40000"/>
              </a:prstClr>
            </a:outerShdw>
          </a:effectLst>
        </p:grpSpPr>
        <p:sp>
          <p:nvSpPr>
            <p:cNvPr id="18" name="剪去单角的矩形 17"/>
            <p:cNvSpPr/>
            <p:nvPr/>
          </p:nvSpPr>
          <p:spPr>
            <a:xfrm>
              <a:off x="8050698" y="5019262"/>
              <a:ext cx="2757019" cy="233410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0" name="文本框 19"/>
            <p:cNvSpPr txBox="1"/>
            <p:nvPr/>
          </p:nvSpPr>
          <p:spPr>
            <a:xfrm>
              <a:off x="8388007" y="5054496"/>
              <a:ext cx="2340198" cy="2160591"/>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a</a:t>
              </a:r>
              <a:r>
                <a:rPr lang="zh-CN" altLang="en-US" sz="1400">
                  <a:solidFill>
                    <a:schemeClr val="bg1"/>
                  </a:solidFill>
                </a:rPr>
                <a:t>的值是可以变化的。</a:t>
              </a:r>
              <a:r>
                <a:rPr lang="en-US" altLang="zh-CN" sz="1400">
                  <a:solidFill>
                    <a:schemeClr val="bg1"/>
                  </a:solidFill>
                </a:rPr>
                <a:t>printf</a:t>
              </a:r>
              <a:r>
                <a:rPr lang="zh-CN" altLang="en-US" sz="1400">
                  <a:solidFill>
                    <a:schemeClr val="bg1"/>
                  </a:solidFill>
                </a:rPr>
                <a:t>函数输出字符串时，从指针变量</a:t>
              </a:r>
              <a:r>
                <a:rPr lang="en-US" altLang="zh-CN" sz="1400">
                  <a:solidFill>
                    <a:schemeClr val="bg1"/>
                  </a:solidFill>
                </a:rPr>
                <a:t>a</a:t>
              </a:r>
              <a:r>
                <a:rPr lang="zh-CN" altLang="en-US" sz="1400">
                  <a:solidFill>
                    <a:schemeClr val="bg1"/>
                  </a:solidFill>
                </a:rPr>
                <a:t>当时所指向的元素开始，逐个输出各个字符，直到遇</a:t>
              </a:r>
              <a:r>
                <a:rPr lang="en-US" altLang="zh-CN" sz="1400">
                  <a:solidFill>
                    <a:schemeClr val="bg1"/>
                  </a:solidFill>
                </a:rPr>
                <a:t>'\0'</a:t>
              </a:r>
              <a:r>
                <a:rPr lang="zh-CN" altLang="en-US" sz="1400">
                  <a:solidFill>
                    <a:schemeClr val="bg1"/>
                  </a:solidFill>
                </a:rPr>
                <a:t>为止。而数组名虽然代表地址，但它是常量，它的值是不能改变的。</a:t>
              </a:r>
              <a:endParaRPr lang="en-US" altLang="zh-CN" sz="1400" b="1">
                <a:solidFill>
                  <a:schemeClr val="bg1"/>
                </a:solidFill>
              </a:endParaRPr>
            </a:p>
          </p:txBody>
        </p:sp>
      </p:grpSp>
    </p:spTree>
    <p:extLst>
      <p:ext uri="{BB962C8B-B14F-4D97-AF65-F5344CB8AC3E}">
        <p14:creationId xmlns:p14="http://schemas.microsoft.com/office/powerpoint/2010/main" val="183318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指向函数的指针</a:t>
            </a:r>
            <a:endParaRPr lang="zh-CN" altLang="en-US" dirty="0"/>
          </a:p>
        </p:txBody>
      </p:sp>
    </p:spTree>
    <p:extLst>
      <p:ext uri="{BB962C8B-B14F-4D97-AF65-F5344CB8AC3E}">
        <p14:creationId xmlns:p14="http://schemas.microsoft.com/office/powerpoint/2010/main" val="650575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什么是函数的指针</a:t>
            </a:r>
          </a:p>
        </p:txBody>
      </p:sp>
      <p:sp>
        <p:nvSpPr>
          <p:cNvPr id="14" name="MH_Desc_1"/>
          <p:cNvSpPr/>
          <p:nvPr>
            <p:custDataLst>
              <p:tags r:id="rId1"/>
            </p:custDataLst>
          </p:nvPr>
        </p:nvSpPr>
        <p:spPr>
          <a:xfrm>
            <a:off x="693415" y="1351722"/>
            <a:ext cx="10749062" cy="46117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如果在程序中定义了一个函数，在编译时会把函数的源代码转换为可执行代码并分配一段存储空间。这段内存空间有一个起始地址，也称为函数的入口地址。每次调用函数时都从该地址入口开始执行此段函数代码。</a:t>
            </a:r>
            <a:endParaRPr lang="en-US" altLang="zh-CN">
              <a:solidFill>
                <a:schemeClr val="tx1"/>
              </a:solidFill>
            </a:endParaRPr>
          </a:p>
          <a:p>
            <a:pPr algn="just">
              <a:lnSpc>
                <a:spcPct val="150000"/>
              </a:lnSpc>
              <a:spcBef>
                <a:spcPts val="600"/>
              </a:spcBef>
              <a:spcAft>
                <a:spcPts val="600"/>
              </a:spcAft>
              <a:defRPr/>
            </a:pPr>
            <a:r>
              <a:rPr lang="zh-CN" altLang="en-US" b="1">
                <a:solidFill>
                  <a:schemeClr val="tx1"/>
                </a:solidFill>
              </a:rPr>
              <a:t>函数名就是函数的指针，它代表函数的起始地址。</a:t>
            </a:r>
          </a:p>
          <a:p>
            <a:pPr algn="just">
              <a:lnSpc>
                <a:spcPct val="150000"/>
              </a:lnSpc>
              <a:spcBef>
                <a:spcPts val="600"/>
              </a:spcBef>
              <a:spcAft>
                <a:spcPts val="600"/>
              </a:spcAft>
              <a:defRPr/>
            </a:pPr>
            <a:r>
              <a:rPr lang="zh-CN" altLang="en-US">
                <a:solidFill>
                  <a:schemeClr val="tx1"/>
                </a:solidFill>
              </a:rPr>
              <a:t>可以定义一个指向函数的指针变量，用来存放某一函数的起始地址，这就意味着此指针变量指向该函数。例如</a:t>
            </a:r>
            <a:r>
              <a:rPr lang="en-US" altLang="zh-CN">
                <a:solidFill>
                  <a:schemeClr val="tx1"/>
                </a:solidFill>
              </a:rPr>
              <a:t>: </a:t>
            </a:r>
          </a:p>
          <a:p>
            <a:pPr algn="just">
              <a:lnSpc>
                <a:spcPct val="150000"/>
              </a:lnSpc>
              <a:spcBef>
                <a:spcPts val="600"/>
              </a:spcBef>
              <a:spcAft>
                <a:spcPts val="600"/>
              </a:spcAft>
              <a:defRPr/>
            </a:pPr>
            <a:r>
              <a:rPr lang="zh-CN" altLang="en-US">
                <a:solidFill>
                  <a:schemeClr val="tx1"/>
                </a:solidFill>
              </a:rPr>
              <a:t>定义</a:t>
            </a:r>
            <a:r>
              <a:rPr lang="en-US" altLang="zh-CN">
                <a:solidFill>
                  <a:schemeClr val="tx1"/>
                </a:solidFill>
              </a:rPr>
              <a:t>p</a:t>
            </a:r>
            <a:r>
              <a:rPr lang="zh-CN" altLang="en-US">
                <a:solidFill>
                  <a:schemeClr val="tx1"/>
                </a:solidFill>
              </a:rPr>
              <a:t>是一个指向函数的指针变量，它可以指向函数类型为整型且有两个整型参数的函数。此时，指针变量</a:t>
            </a:r>
            <a:r>
              <a:rPr lang="en-US" altLang="zh-CN">
                <a:solidFill>
                  <a:schemeClr val="tx1"/>
                </a:solidFill>
              </a:rPr>
              <a:t>p</a:t>
            </a:r>
            <a:r>
              <a:rPr lang="zh-CN" altLang="en-US">
                <a:solidFill>
                  <a:schemeClr val="tx1"/>
                </a:solidFill>
              </a:rPr>
              <a:t>的类型用</a:t>
            </a:r>
            <a:r>
              <a:rPr lang="en-US" altLang="zh-CN">
                <a:solidFill>
                  <a:schemeClr val="tx1"/>
                </a:solidFill>
              </a:rPr>
              <a:t>int (*)(int,int)</a:t>
            </a:r>
            <a:r>
              <a:rPr lang="zh-CN" altLang="en-US">
                <a:solidFill>
                  <a:schemeClr val="tx1"/>
                </a:solidFill>
              </a:rPr>
              <a:t>表示。</a:t>
            </a:r>
            <a:endParaRPr lang="en-US" altLang="zh-CN">
              <a:solidFill>
                <a:schemeClr val="tx1"/>
              </a:solidFill>
            </a:endParaRPr>
          </a:p>
        </p:txBody>
      </p:sp>
      <p:sp>
        <p:nvSpPr>
          <p:cNvPr id="5" name="圆角矩形 4">
            <a:extLst>
              <a:ext uri="{FF2B5EF4-FFF2-40B4-BE49-F238E27FC236}">
                <a16:creationId xmlns:a16="http://schemas.microsoft.com/office/drawing/2014/main" id="{5382CD89-35B6-4BD4-B332-B011068CC402}"/>
              </a:ext>
            </a:extLst>
          </p:cNvPr>
          <p:cNvSpPr/>
          <p:nvPr/>
        </p:nvSpPr>
        <p:spPr>
          <a:xfrm>
            <a:off x="1414706" y="381876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int (*p)(int,int);</a:t>
            </a:r>
          </a:p>
        </p:txBody>
      </p:sp>
    </p:spTree>
    <p:extLst>
      <p:ext uri="{BB962C8B-B14F-4D97-AF65-F5344CB8AC3E}">
        <p14:creationId xmlns:p14="http://schemas.microsoft.com/office/powerpoint/2010/main" val="2690018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用函数指针变量调用函数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8.22】</a:t>
            </a:r>
            <a:r>
              <a:rPr lang="zh-CN" altLang="en-US" sz="2000">
                <a:solidFill>
                  <a:schemeClr val="accent1"/>
                </a:solidFill>
              </a:rPr>
              <a:t>用函数求整数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a:t>
            </a:r>
          </a:p>
        </p:txBody>
      </p:sp>
      <p:sp>
        <p:nvSpPr>
          <p:cNvPr id="14" name="圆角矩形 12">
            <a:extLst>
              <a:ext uri="{FF2B5EF4-FFF2-40B4-BE49-F238E27FC236}">
                <a16:creationId xmlns:a16="http://schemas.microsoft.com/office/drawing/2014/main" id="{5382CD89-35B6-4BD4-B332-B011068CC402}"/>
              </a:ext>
            </a:extLst>
          </p:cNvPr>
          <p:cNvSpPr/>
          <p:nvPr/>
        </p:nvSpPr>
        <p:spPr>
          <a:xfrm>
            <a:off x="768909" y="1920559"/>
            <a:ext cx="4359682"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a,b,c;</a:t>
            </a:r>
          </a:p>
          <a:p>
            <a:pPr defTabSz="363538">
              <a:lnSpc>
                <a:spcPct val="120000"/>
              </a:lnSpc>
            </a:pPr>
            <a:r>
              <a:rPr lang="en-US" altLang="zh-CN" sz="1400"/>
              <a:t>	printf("please enter a and b:");</a:t>
            </a:r>
          </a:p>
          <a:p>
            <a:pPr defTabSz="363538">
              <a:lnSpc>
                <a:spcPct val="120000"/>
              </a:lnSpc>
            </a:pPr>
            <a:r>
              <a:rPr lang="en-US" altLang="zh-CN" sz="1400"/>
              <a:t>	scanf("%d,%d",&amp;a,&amp;b);</a:t>
            </a:r>
          </a:p>
          <a:p>
            <a:pPr defTabSz="363538">
              <a:lnSpc>
                <a:spcPct val="120000"/>
              </a:lnSpc>
            </a:pPr>
            <a:r>
              <a:rPr lang="en-US" altLang="zh-CN" sz="1400"/>
              <a:t>	c=max(a,b);		</a:t>
            </a:r>
            <a:r>
              <a:rPr lang="en-US" altLang="zh-CN" sz="1400">
                <a:solidFill>
                  <a:srgbClr val="008000"/>
                </a:solidFill>
              </a:rPr>
              <a:t>//</a:t>
            </a:r>
            <a:r>
              <a:rPr lang="zh-CN" altLang="en-US" sz="1400">
                <a:solidFill>
                  <a:srgbClr val="008000"/>
                </a:solidFill>
              </a:rPr>
              <a:t>通过函数名调用</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printf("a=%d\nb=%d\nmax=%d\n",a,b,c);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lnSpc>
                <a:spcPct val="120000"/>
              </a:lnSpc>
            </a:pPr>
            <a:r>
              <a:rPr lang="en-US" altLang="zh-CN" sz="1400"/>
              <a:t>{	int z;</a:t>
            </a:r>
          </a:p>
          <a:p>
            <a:pPr defTabSz="363538">
              <a:lnSpc>
                <a:spcPct val="120000"/>
              </a:lnSpc>
            </a:pPr>
            <a:r>
              <a:rPr lang="en-US" altLang="zh-CN" sz="1400"/>
              <a:t>	if(x&gt;y)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2518638" cy="369332"/>
          </a:xfrm>
          <a:prstGeom prst="rect">
            <a:avLst/>
          </a:prstGeom>
        </p:spPr>
        <p:txBody>
          <a:bodyPr wrap="none">
            <a:spAutoFit/>
          </a:bodyPr>
          <a:lstStyle/>
          <a:p>
            <a:r>
              <a:rPr lang="zh-CN" altLang="en-US"/>
              <a:t>(1)通过函数名调用函数</a:t>
            </a:r>
          </a:p>
        </p:txBody>
      </p:sp>
      <p:pic>
        <p:nvPicPr>
          <p:cNvPr id="6" name="图片 5"/>
          <p:cNvPicPr>
            <a:picLocks noChangeAspect="1"/>
          </p:cNvPicPr>
          <p:nvPr/>
        </p:nvPicPr>
        <p:blipFill>
          <a:blip r:embed="rId3"/>
          <a:stretch>
            <a:fillRect/>
          </a:stretch>
        </p:blipFill>
        <p:spPr>
          <a:xfrm>
            <a:off x="2229288" y="5291841"/>
            <a:ext cx="3457575" cy="1123950"/>
          </a:xfrm>
          <a:prstGeom prst="rect">
            <a:avLst/>
          </a:prstGeom>
        </p:spPr>
      </p:pic>
      <p:sp>
        <p:nvSpPr>
          <p:cNvPr id="13" name="矩形 12"/>
          <p:cNvSpPr/>
          <p:nvPr/>
        </p:nvSpPr>
        <p:spPr>
          <a:xfrm>
            <a:off x="5540314" y="1519835"/>
            <a:ext cx="3966150" cy="369332"/>
          </a:xfrm>
          <a:prstGeom prst="rect">
            <a:avLst/>
          </a:prstGeom>
        </p:spPr>
        <p:txBody>
          <a:bodyPr wrap="none">
            <a:spAutoFit/>
          </a:bodyPr>
          <a:lstStyle/>
          <a:p>
            <a:r>
              <a:rPr lang="en-US" altLang="zh-CN"/>
              <a:t>(2) </a:t>
            </a:r>
            <a:r>
              <a:rPr lang="zh-CN" altLang="en-US"/>
              <a:t>通过指针变量调用它所指向的函数</a:t>
            </a:r>
          </a:p>
        </p:txBody>
      </p:sp>
      <p:sp>
        <p:nvSpPr>
          <p:cNvPr id="15" name="圆角矩形 12">
            <a:extLst>
              <a:ext uri="{FF2B5EF4-FFF2-40B4-BE49-F238E27FC236}">
                <a16:creationId xmlns:a16="http://schemas.microsoft.com/office/drawing/2014/main" id="{5382CD89-35B6-4BD4-B332-B011068CC402}"/>
              </a:ext>
            </a:extLst>
          </p:cNvPr>
          <p:cNvSpPr/>
          <p:nvPr/>
        </p:nvSpPr>
        <p:spPr>
          <a:xfrm>
            <a:off x="5686863" y="1921411"/>
            <a:ext cx="4470929"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r>
              <a:rPr lang="en-US" altLang="zh-CN" sz="1400">
                <a:solidFill>
                  <a:srgbClr val="008000"/>
                </a:solidFill>
              </a:rPr>
              <a:t>p</a:t>
            </a:r>
          </a:p>
          <a:p>
            <a:pPr defTabSz="363538">
              <a:lnSpc>
                <a:spcPct val="120000"/>
              </a:lnSpc>
            </a:pPr>
            <a:r>
              <a:rPr lang="en-US" altLang="zh-CN" sz="1400"/>
              <a:t>	int a,b,c;</a:t>
            </a:r>
          </a:p>
          <a:p>
            <a:pPr defTabSz="363538">
              <a:lnSpc>
                <a:spcPct val="120000"/>
              </a:lnSpc>
            </a:pPr>
            <a:r>
              <a:rPr lang="en-US" altLang="zh-CN" sz="1400"/>
              <a:t>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printf("please enter a and b:");</a:t>
            </a:r>
          </a:p>
          <a:p>
            <a:pPr defTabSz="363538">
              <a:lnSpc>
                <a:spcPct val="120000"/>
              </a:lnSpc>
            </a:pPr>
            <a:r>
              <a:rPr lang="en-US" altLang="zh-CN" sz="1400"/>
              <a:t>	scanf("%d,%d",&amp;a,&amp;b);</a:t>
            </a:r>
          </a:p>
          <a:p>
            <a:pPr defTabSz="363538">
              <a:lnSpc>
                <a:spcPct val="120000"/>
              </a:lnSpc>
            </a:pPr>
            <a:r>
              <a:rPr lang="en-US" altLang="zh-CN" sz="1400"/>
              <a:t>	</a:t>
            </a:r>
            <a:r>
              <a:rPr lang="en-US" altLang="zh-CN" sz="1400">
                <a:solidFill>
                  <a:schemeClr val="accent6"/>
                </a:solidFill>
              </a:rPr>
              <a:t>c=(*p)(a,b);</a:t>
            </a:r>
            <a:r>
              <a:rPr lang="en-US" altLang="zh-CN" sz="1400"/>
              <a:t>		</a:t>
            </a:r>
            <a:r>
              <a:rPr lang="en-US" altLang="zh-CN" sz="1400">
                <a:solidFill>
                  <a:srgbClr val="008000"/>
                </a:solidFill>
              </a:rPr>
              <a:t>//</a:t>
            </a:r>
            <a:r>
              <a:rPr lang="zh-CN" altLang="en-US" sz="1400">
                <a:solidFill>
                  <a:srgbClr val="008000"/>
                </a:solidFill>
              </a:rPr>
              <a:t>通过指针变量调用</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printf("a=%d\nb=%d\nmax=%d\n",a,b,c);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lnSpc>
                <a:spcPct val="120000"/>
              </a:lnSpc>
            </a:pPr>
            <a:r>
              <a:rPr lang="en-US" altLang="zh-CN" sz="1400"/>
              <a:t>{	int z;</a:t>
            </a:r>
          </a:p>
          <a:p>
            <a:pPr defTabSz="363538">
              <a:lnSpc>
                <a:spcPct val="120000"/>
              </a:lnSpc>
            </a:pPr>
            <a:r>
              <a:rPr lang="en-US" altLang="zh-CN" sz="1400"/>
              <a:t>	if(x&gt;y)z=x;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extLst>
                  <p:ext uri="{D42A27DB-BD31-4B8C-83A1-F6EECF244321}">
                    <p14:modId xmlns:p14="http://schemas.microsoft.com/office/powerpoint/2010/main" val="1515836183"/>
                  </p:ext>
                </p:extLst>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720000">
                      <a:extLst>
                        <a:ext uri="{9D8B030D-6E8A-4147-A177-3AD203B41FA5}">
                          <a16:colId xmlns:a16="http://schemas.microsoft.com/office/drawing/2014/main" val="2830740394"/>
                        </a:ext>
                      </a:extLst>
                    </a:gridCol>
                  </a:tblGrid>
                  <a:tr h="324000">
                    <a:tc>
                      <a:txBody>
                        <a:bodyPr/>
                        <a:lstStyle/>
                        <a:p>
                          <a:r>
                            <a:rPr lang="en-US" altLang="zh-CN" sz="140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324000">
                    <a:tc>
                      <a:txBody>
                        <a:bodyPr/>
                        <a:lstStyle/>
                        <a:p>
                          <a:r>
                            <a:rPr lang="en-US" altLang="zh-CN" sz="140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指令</a:t>
                          </a:r>
                          <a:r>
                            <a:rPr lang="en-US" altLang="zh-CN" sz="1400"/>
                            <a:t>1</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78712775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指令</a:t>
                          </a:r>
                          <a:r>
                            <a:rPr lang="en-US" altLang="zh-CN" sz="1400"/>
                            <a:t>2</a:t>
                          </a:r>
                          <a:endParaRPr lang="zh-CN" altLang="en-US" sz="1400"/>
                        </a:p>
                      </a:txBody>
                      <a:tcPr marT="0" marB="0" anchor="ctr">
                        <a:lnL w="12700" cmpd="sng">
                          <a:noFill/>
                        </a:lnL>
                        <a:lnR w="12700" cmpd="sng">
                          <a:noFill/>
                        </a:lnR>
                      </a:tcPr>
                    </a:tc>
                    <a:extLst>
                      <a:ext uri="{0D108BD9-81ED-4DB2-BD59-A6C34878D82A}">
                        <a16:rowId xmlns:a16="http://schemas.microsoft.com/office/drawing/2014/main" val="267216354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848072173"/>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77101906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a:p>
                      </a:txBody>
                      <a:tcPr marT="0" marB="0" anchor="ctr">
                        <a:lnL w="12700" cmpd="sng">
                          <a:noFill/>
                        </a:lnL>
                        <a:lnR w="12700" cmpd="sng">
                          <a:noFill/>
                        </a:lnR>
                      </a:tcPr>
                    </a:tc>
                    <a:extLst>
                      <a:ext uri="{0D108BD9-81ED-4DB2-BD59-A6C34878D82A}">
                        <a16:rowId xmlns:a16="http://schemas.microsoft.com/office/drawing/2014/main" val="3747436585"/>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56376020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3894368434"/>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2429788745"/>
                      </a:ext>
                    </a:extLst>
                  </a:tr>
                </a:tbl>
              </a:graphicData>
            </a:graphic>
          </p:graphicFrame>
        </mc:Choice>
        <mc:Fallback xmlns="">
          <p:graphicFrame>
            <p:nvGraphicFramePr>
              <p:cNvPr id="16" name="表格 15"/>
              <p:cNvGraphicFramePr>
                <a:graphicFrameLocks noGrp="1"/>
              </p:cNvGraphicFramePr>
              <p:nvPr>
                <p:extLst>
                  <p:ext uri="{D42A27DB-BD31-4B8C-83A1-F6EECF244321}">
                    <p14:modId xmlns:p14="http://schemas.microsoft.com/office/powerpoint/2010/main" val="1515836183"/>
                  </p:ext>
                </p:extLst>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720000">
                      <a:extLst>
                        <a:ext uri="{9D8B030D-6E8A-4147-A177-3AD203B41FA5}">
                          <a16:colId xmlns:a16="http://schemas.microsoft.com/office/drawing/2014/main" val="2830740394"/>
                        </a:ext>
                      </a:extLst>
                    </a:gridCol>
                  </a:tblGrid>
                  <a:tr h="324000">
                    <a:tc>
                      <a:txBody>
                        <a:bodyPr/>
                        <a:lstStyle/>
                        <a:p>
                          <a:r>
                            <a:rPr lang="en-US" altLang="zh-CN" sz="1400" smtClean="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324000">
                    <a:tc>
                      <a:txBody>
                        <a:bodyPr/>
                        <a:lstStyle/>
                        <a:p>
                          <a:r>
                            <a:rPr lang="en-US" altLang="zh-CN" sz="1400" smtClean="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1</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78712775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2</a:t>
                          </a:r>
                          <a:endParaRPr lang="zh-CN" altLang="en-US" sz="1400"/>
                        </a:p>
                      </a:txBody>
                      <a:tcPr marT="0" marB="0" anchor="ctr">
                        <a:lnL w="12700" cmpd="sng">
                          <a:noFill/>
                        </a:lnL>
                        <a:lnR w="12700" cmpd="sng">
                          <a:noFill/>
                        </a:lnR>
                      </a:tcPr>
                    </a:tc>
                    <a:extLst>
                      <a:ext uri="{0D108BD9-81ED-4DB2-BD59-A6C34878D82A}">
                        <a16:rowId xmlns:a16="http://schemas.microsoft.com/office/drawing/2014/main" val="267216354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848072173"/>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77101906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endParaRPr lang="zh-CN"/>
                        </a:p>
                      </a:txBody>
                      <a:tcPr marT="0" marB="0" anchor="ctr">
                        <a:lnL w="12700" cmpd="sng">
                          <a:noFill/>
                        </a:lnL>
                        <a:lnR w="12700" cmpd="sng">
                          <a:noFill/>
                        </a:lnR>
                        <a:blipFill>
                          <a:blip r:embed="rId4"/>
                          <a:stretch>
                            <a:fillRect l="-74790" t="-166250" r="-840" b="-33750"/>
                          </a:stretch>
                        </a:blipFill>
                      </a:tcPr>
                    </a:tc>
                    <a:extLst>
                      <a:ext uri="{0D108BD9-81ED-4DB2-BD59-A6C34878D82A}">
                        <a16:rowId xmlns:a16="http://schemas.microsoft.com/office/drawing/2014/main" val="3747436585"/>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56376020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3894368434"/>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2429788745"/>
                      </a:ext>
                    </a:extLst>
                  </a:tr>
                </a:tbl>
              </a:graphicData>
            </a:graphic>
          </p:graphicFrame>
        </mc:Fallback>
      </mc:AlternateContent>
      <p:cxnSp>
        <p:nvCxnSpPr>
          <p:cNvPr id="17" name="直接箭头连接符 16"/>
          <p:cNvCxnSpPr/>
          <p:nvPr/>
        </p:nvCxnSpPr>
        <p:spPr>
          <a:xfrm>
            <a:off x="10366634" y="2650850"/>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719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a:t>怎样定义指针变量</a:t>
            </a:r>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类型名 *指针变量名</a:t>
            </a:r>
            <a:r>
              <a:rPr lang="en-US" altLang="zh-CN" sz="2400" b="1"/>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int </a:t>
            </a:r>
            <a:r>
              <a:rPr lang="zh-CN" altLang="en-US">
                <a:solidFill>
                  <a:schemeClr val="tx1"/>
                </a:solidFill>
              </a:rPr>
              <a:t>*</a:t>
            </a:r>
            <a:r>
              <a:rPr lang="en-US" altLang="zh-CN">
                <a:solidFill>
                  <a:schemeClr val="tx1"/>
                </a:solidFill>
              </a:rPr>
              <a:t>pointer_1, </a:t>
            </a:r>
            <a:r>
              <a:rPr lang="zh-CN" altLang="en-US">
                <a:solidFill>
                  <a:schemeClr val="tx1"/>
                </a:solidFill>
              </a:rPr>
              <a:t>*</a:t>
            </a:r>
            <a:r>
              <a:rPr lang="en-US" altLang="zh-CN">
                <a:solidFill>
                  <a:schemeClr val="tx1"/>
                </a:solidFill>
              </a:rPr>
              <a:t>pointer_2;</a:t>
            </a:r>
            <a:endParaRPr lang="zh-CN" altLang="en-US">
              <a:solidFill>
                <a:srgbClr val="008000"/>
              </a:solidFill>
            </a:endParaRPr>
          </a:p>
        </p:txBody>
      </p:sp>
      <p:sp>
        <p:nvSpPr>
          <p:cNvPr id="6" name="MH_Desc_1"/>
          <p:cNvSpPr/>
          <p:nvPr>
            <p:custDataLst>
              <p:tags r:id="rId1"/>
            </p:custDataLst>
          </p:nvPr>
        </p:nvSpPr>
        <p:spPr>
          <a:xfrm>
            <a:off x="839551" y="1911647"/>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左端的</a:t>
            </a:r>
            <a:r>
              <a:rPr lang="en-US" altLang="zh-CN">
                <a:solidFill>
                  <a:schemeClr val="tx1"/>
                </a:solidFill>
              </a:rPr>
              <a:t>int</a:t>
            </a:r>
            <a:r>
              <a:rPr lang="zh-CN" altLang="en-US">
                <a:solidFill>
                  <a:schemeClr val="tx1"/>
                </a:solidFill>
              </a:rPr>
              <a:t>是在定义指针变量时必须指定的“</a:t>
            </a:r>
            <a:r>
              <a:rPr lang="zh-CN" altLang="en-US" b="1">
                <a:solidFill>
                  <a:schemeClr val="tx1"/>
                </a:solidFill>
              </a:rPr>
              <a:t>基类型</a:t>
            </a:r>
            <a:r>
              <a:rPr lang="zh-CN" altLang="en-US">
                <a:solidFill>
                  <a:schemeClr val="tx1"/>
                </a:solidFill>
              </a:rPr>
              <a:t>”。指针变量的基类型用来指定此指针变量可以指向的变量的类型。</a:t>
            </a:r>
            <a:endParaRPr lang="en-US" altLang="zh-CN">
              <a:solidFill>
                <a:schemeClr val="tx1"/>
              </a:solidFill>
            </a:endParaRPr>
          </a:p>
          <a:p>
            <a:pPr algn="just">
              <a:lnSpc>
                <a:spcPct val="150000"/>
              </a:lnSpc>
              <a:defRPr/>
            </a:pPr>
            <a:r>
              <a:rPr lang="zh-CN" altLang="en-US">
                <a:solidFill>
                  <a:schemeClr val="tx1"/>
                </a:solidFill>
              </a:rPr>
              <a:t>前面介绍过基本的数据类型</a:t>
            </a:r>
            <a:r>
              <a:rPr lang="en-US" altLang="zh-CN">
                <a:solidFill>
                  <a:schemeClr val="tx1"/>
                </a:solidFill>
              </a:rPr>
              <a:t>(</a:t>
            </a:r>
            <a:r>
              <a:rPr lang="zh-CN" altLang="en-US">
                <a:solidFill>
                  <a:schemeClr val="tx1"/>
                </a:solidFill>
              </a:rPr>
              <a:t>如</a:t>
            </a:r>
            <a:r>
              <a:rPr lang="en-US" altLang="zh-CN">
                <a:solidFill>
                  <a:schemeClr val="tx1"/>
                </a:solidFill>
              </a:rPr>
              <a:t>int,char</a:t>
            </a:r>
            <a:r>
              <a:rPr lang="zh-CN" altLang="en-US">
                <a:solidFill>
                  <a:schemeClr val="tx1"/>
                </a:solidFill>
              </a:rPr>
              <a:t>，</a:t>
            </a:r>
            <a:r>
              <a:rPr lang="en-US" altLang="zh-CN">
                <a:solidFill>
                  <a:schemeClr val="tx1"/>
                </a:solidFill>
              </a:rPr>
              <a:t>float</a:t>
            </a:r>
            <a:r>
              <a:rPr lang="zh-CN" altLang="en-US">
                <a:solidFill>
                  <a:schemeClr val="tx1"/>
                </a:solidFill>
              </a:rPr>
              <a:t>等</a:t>
            </a:r>
            <a:r>
              <a:rPr lang="en-US" altLang="zh-CN">
                <a:solidFill>
                  <a:schemeClr val="tx1"/>
                </a:solidFill>
              </a:rPr>
              <a:t>)</a:t>
            </a:r>
            <a:r>
              <a:rPr lang="zh-CN" altLang="en-US">
                <a:solidFill>
                  <a:schemeClr val="tx1"/>
                </a:solidFill>
              </a:rPr>
              <a:t>，既然有这些类型的变量，就可以有指向这些类型变量的指针，因此，指针变量是基本数据类型派生出来的类型，它不能离开基本类型而独立存在。</a:t>
            </a:r>
            <a:endParaRPr lang="en-US" altLang="zh-CN">
              <a:solidFill>
                <a:schemeClr val="tx1"/>
              </a:solidFill>
            </a:endParaRPr>
          </a:p>
          <a:p>
            <a:pPr algn="just">
              <a:lnSpc>
                <a:spcPct val="150000"/>
              </a:lnSpc>
              <a:defRPr/>
            </a:pPr>
            <a:r>
              <a:rPr lang="zh-CN" altLang="en-US">
                <a:solidFill>
                  <a:schemeClr val="tx1"/>
                </a:solidFill>
              </a:rPr>
              <a:t>在定义指针变量时要</a:t>
            </a:r>
            <a:r>
              <a:rPr lang="zh-CN" altLang="en-US" b="1">
                <a:solidFill>
                  <a:schemeClr val="tx1"/>
                </a:solidFill>
              </a:rPr>
              <a:t>注意</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指针变量前面的“*”表示该变量为指针型变量。指针变量名则不包含“*”。</a:t>
            </a:r>
            <a:endParaRPr lang="en-US" altLang="zh-CN">
              <a:solidFill>
                <a:schemeClr val="tx1"/>
              </a:solidFill>
            </a:endParaRPr>
          </a:p>
          <a:p>
            <a:pPr algn="just">
              <a:lnSpc>
                <a:spcPct val="150000"/>
              </a:lnSpc>
              <a:defRPr/>
            </a:pPr>
            <a:r>
              <a:rPr lang="en-US" altLang="zh-CN">
                <a:solidFill>
                  <a:schemeClr val="tx1"/>
                </a:solidFill>
              </a:rPr>
              <a:t>(2) </a:t>
            </a:r>
            <a:r>
              <a:rPr lang="zh-CN" altLang="en-US">
                <a:solidFill>
                  <a:schemeClr val="tx1"/>
                </a:solidFill>
              </a:rPr>
              <a:t>在定义指针变量时必须指定基类型。</a:t>
            </a:r>
            <a:r>
              <a:rPr lang="zh-CN" altLang="en-US" b="1">
                <a:solidFill>
                  <a:schemeClr val="tx1"/>
                </a:solidFill>
              </a:rPr>
              <a:t>一个变量的指针的含义包括两个方面，一是以存储单元编号表示的纯地址（如编号为</a:t>
            </a:r>
            <a:r>
              <a:rPr lang="en-US" altLang="zh-CN" b="1">
                <a:solidFill>
                  <a:schemeClr val="tx1"/>
                </a:solidFill>
              </a:rPr>
              <a:t>2000</a:t>
            </a:r>
            <a:r>
              <a:rPr lang="zh-CN" altLang="en-US" b="1">
                <a:solidFill>
                  <a:schemeClr val="tx1"/>
                </a:solidFill>
              </a:rPr>
              <a:t>的字节），一是它指向的存储单元的数据类型（如</a:t>
            </a:r>
            <a:r>
              <a:rPr lang="en-US" altLang="zh-CN" b="1">
                <a:solidFill>
                  <a:schemeClr val="tx1"/>
                </a:solidFill>
              </a:rPr>
              <a:t>int,char,float</a:t>
            </a:r>
            <a:r>
              <a:rPr lang="zh-CN" altLang="en-US" b="1">
                <a:solidFill>
                  <a:schemeClr val="tx1"/>
                </a:solidFill>
              </a:rPr>
              <a:t>等）</a:t>
            </a:r>
            <a:r>
              <a:rPr lang="zh-CN" altLang="en-US">
                <a:solidFill>
                  <a:schemeClr val="tx1"/>
                </a:solidFill>
              </a:rPr>
              <a:t>。</a:t>
            </a:r>
            <a:endParaRPr lang="en-US" altLang="zh-CN">
              <a:solidFill>
                <a:schemeClr val="tx1"/>
              </a:solidFill>
            </a:endParaRPr>
          </a:p>
          <a:p>
            <a:pPr algn="just">
              <a:lnSpc>
                <a:spcPct val="150000"/>
              </a:lnSpc>
              <a:defRPr/>
            </a:pPr>
            <a:r>
              <a:rPr lang="en-US" altLang="zh-CN">
                <a:solidFill>
                  <a:schemeClr val="tx1"/>
                </a:solidFill>
              </a:rPr>
              <a:t>(3) </a:t>
            </a:r>
            <a:r>
              <a:rPr lang="zh-CN" altLang="en-US">
                <a:solidFill>
                  <a:schemeClr val="tx1"/>
                </a:solidFill>
              </a:rPr>
              <a:t>如何表示指针类型。</a:t>
            </a:r>
            <a:r>
              <a:rPr lang="zh-CN" altLang="en-US" b="1">
                <a:solidFill>
                  <a:schemeClr val="tx1"/>
                </a:solidFill>
              </a:rPr>
              <a:t>指向整型数据的指针类型表示为“</a:t>
            </a:r>
            <a:r>
              <a:rPr lang="en-US" altLang="zh-CN" b="1">
                <a:solidFill>
                  <a:schemeClr val="tx1"/>
                </a:solidFill>
              </a:rPr>
              <a:t>int </a:t>
            </a:r>
            <a:r>
              <a:rPr lang="zh-CN" altLang="en-US" b="1">
                <a:solidFill>
                  <a:schemeClr val="tx1"/>
                </a:solidFill>
              </a:rPr>
              <a:t>*</a:t>
            </a:r>
            <a:r>
              <a:rPr lang="en-US" altLang="zh-CN" b="1">
                <a:solidFill>
                  <a:schemeClr val="tx1"/>
                </a:solidFill>
              </a:rPr>
              <a:t>”</a:t>
            </a:r>
            <a:r>
              <a:rPr lang="zh-CN" altLang="en-US" b="1">
                <a:solidFill>
                  <a:schemeClr val="tx1"/>
                </a:solidFill>
              </a:rPr>
              <a:t>，读作“指向</a:t>
            </a:r>
            <a:r>
              <a:rPr lang="en-US" altLang="zh-CN" b="1">
                <a:solidFill>
                  <a:schemeClr val="tx1"/>
                </a:solidFill>
              </a:rPr>
              <a:t>int</a:t>
            </a:r>
            <a:r>
              <a:rPr lang="zh-CN" altLang="en-US" b="1">
                <a:solidFill>
                  <a:schemeClr val="tx1"/>
                </a:solidFill>
              </a:rPr>
              <a:t>的指针”或简称“</a:t>
            </a:r>
            <a:r>
              <a:rPr lang="en-US" altLang="zh-CN" b="1">
                <a:solidFill>
                  <a:schemeClr val="tx1"/>
                </a:solidFill>
              </a:rPr>
              <a:t>int</a:t>
            </a:r>
            <a:r>
              <a:rPr lang="zh-CN" altLang="en-US" b="1">
                <a:solidFill>
                  <a:schemeClr val="tx1"/>
                </a:solidFill>
              </a:rPr>
              <a:t>指针”</a:t>
            </a:r>
            <a:r>
              <a:rPr lang="zh-CN" altLang="en-US">
                <a:solidFill>
                  <a:schemeClr val="tx1"/>
                </a:solidFill>
              </a:rPr>
              <a:t>。</a:t>
            </a:r>
            <a:endParaRPr lang="en-US" altLang="zh-CN">
              <a:solidFill>
                <a:schemeClr val="tx1"/>
              </a:solidFill>
            </a:endParaRPr>
          </a:p>
          <a:p>
            <a:pPr algn="just">
              <a:lnSpc>
                <a:spcPct val="150000"/>
              </a:lnSpc>
              <a:defRPr/>
            </a:pPr>
            <a:r>
              <a:rPr lang="en-US" altLang="zh-CN">
                <a:solidFill>
                  <a:schemeClr val="tx1"/>
                </a:solidFill>
              </a:rPr>
              <a:t>(4) </a:t>
            </a:r>
            <a:r>
              <a:rPr lang="zh-CN" altLang="en-US">
                <a:solidFill>
                  <a:schemeClr val="tx1"/>
                </a:solidFill>
              </a:rPr>
              <a:t>指针变量中只能存放地址（指针），不要将一个整数赋给一个指针变量。</a:t>
            </a:r>
            <a:endParaRPr lang="en-US" altLang="zh-CN">
              <a:solidFill>
                <a:schemeClr val="tx1"/>
              </a:solidFill>
            </a:endParaRPr>
          </a:p>
        </p:txBody>
      </p:sp>
    </p:spTree>
    <p:extLst>
      <p:ext uri="{BB962C8B-B14F-4D97-AF65-F5344CB8AC3E}">
        <p14:creationId xmlns:p14="http://schemas.microsoft.com/office/powerpoint/2010/main" val="3034948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怎样定义和使用指向函数的指针变量</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类型名 </a:t>
            </a:r>
            <a:r>
              <a:rPr lang="en-US" altLang="zh-CN" b="1"/>
              <a:t>(*</a:t>
            </a:r>
            <a:r>
              <a:rPr lang="zh-CN" altLang="en-US" b="1"/>
              <a:t>指针变量名</a:t>
            </a:r>
            <a:r>
              <a:rPr lang="en-US" altLang="zh-CN" b="1"/>
              <a:t>)(</a:t>
            </a:r>
            <a:r>
              <a:rPr lang="zh-CN" altLang="en-US" b="1"/>
              <a:t>函数参数表列</a:t>
            </a:r>
            <a:r>
              <a:rPr lang="en-US" altLang="zh-CN" b="1"/>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a:solidFill>
                  <a:schemeClr val="tx1"/>
                </a:solidFill>
              </a:rPr>
              <a:t>(1) </a:t>
            </a:r>
            <a:r>
              <a:rPr lang="zh-CN" altLang="en-US">
                <a:solidFill>
                  <a:schemeClr val="tx1"/>
                </a:solidFill>
              </a:rPr>
              <a:t>定义指向函数的指针变量，并不意味着这个指针变量可以指向任何函数，它只能指向在定义时指定的类型的函数。</a:t>
            </a:r>
            <a:endParaRPr lang="en-US" altLang="zh-CN">
              <a:solidFill>
                <a:schemeClr val="tx1"/>
              </a:solidFill>
            </a:endParaRPr>
          </a:p>
          <a:p>
            <a:pPr algn="just">
              <a:lnSpc>
                <a:spcPct val="120000"/>
              </a:lnSpc>
              <a:spcAft>
                <a:spcPts val="600"/>
              </a:spcAft>
              <a:defRPr/>
            </a:pPr>
            <a:r>
              <a:rPr lang="en-US" altLang="zh-CN">
                <a:solidFill>
                  <a:schemeClr val="tx1"/>
                </a:solidFill>
              </a:rPr>
              <a:t>(2)  </a:t>
            </a:r>
            <a:r>
              <a:rPr lang="zh-CN" altLang="en-US">
                <a:solidFill>
                  <a:schemeClr val="tx1"/>
                </a:solidFill>
              </a:rPr>
              <a:t>如果要用指针调用函数，必须先使指针变量指向该函数。</a:t>
            </a:r>
          </a:p>
          <a:p>
            <a:pPr algn="just">
              <a:lnSpc>
                <a:spcPct val="120000"/>
              </a:lnSpc>
              <a:spcAft>
                <a:spcPts val="600"/>
              </a:spcAft>
              <a:defRPr/>
            </a:pPr>
            <a:r>
              <a:rPr lang="en-US" altLang="zh-CN">
                <a:solidFill>
                  <a:schemeClr val="tx1"/>
                </a:solidFill>
              </a:rPr>
              <a:t>(3) </a:t>
            </a:r>
            <a:r>
              <a:rPr lang="zh-CN" altLang="en-US">
                <a:solidFill>
                  <a:schemeClr val="tx1"/>
                </a:solidFill>
              </a:rPr>
              <a:t>在给函数指针变量赋值时，只须给出函数名而不必给出参数。</a:t>
            </a:r>
            <a:endParaRPr lang="en-US" altLang="zh-CN">
              <a:solidFill>
                <a:schemeClr val="tx1"/>
              </a:solidFill>
            </a:endParaRPr>
          </a:p>
          <a:p>
            <a:pPr algn="just">
              <a:lnSpc>
                <a:spcPct val="120000"/>
              </a:lnSpc>
              <a:spcAft>
                <a:spcPts val="600"/>
              </a:spcAft>
              <a:defRPr/>
            </a:pPr>
            <a:r>
              <a:rPr lang="en-US" altLang="zh-CN">
                <a:solidFill>
                  <a:schemeClr val="tx1"/>
                </a:solidFill>
              </a:rPr>
              <a:t>(4) </a:t>
            </a:r>
            <a:r>
              <a:rPr lang="zh-CN" altLang="en-US">
                <a:solidFill>
                  <a:schemeClr val="tx1"/>
                </a:solidFill>
              </a:rPr>
              <a:t>用函数指针变量调用函数时，只须将</a:t>
            </a:r>
            <a:r>
              <a:rPr lang="en-US" altLang="zh-CN">
                <a:solidFill>
                  <a:schemeClr val="tx1"/>
                </a:solidFill>
              </a:rPr>
              <a:t>(*p)</a:t>
            </a:r>
            <a:r>
              <a:rPr lang="zh-CN" altLang="en-US">
                <a:solidFill>
                  <a:schemeClr val="tx1"/>
                </a:solidFill>
              </a:rPr>
              <a:t>代替函数名即可（</a:t>
            </a:r>
            <a:r>
              <a:rPr lang="en-US" altLang="zh-CN">
                <a:solidFill>
                  <a:schemeClr val="tx1"/>
                </a:solidFill>
              </a:rPr>
              <a:t>p</a:t>
            </a:r>
            <a:r>
              <a:rPr lang="zh-CN" altLang="en-US">
                <a:solidFill>
                  <a:schemeClr val="tx1"/>
                </a:solidFill>
              </a:rPr>
              <a:t>为指针变量名），在</a:t>
            </a:r>
            <a:r>
              <a:rPr lang="en-US" altLang="zh-CN">
                <a:solidFill>
                  <a:schemeClr val="tx1"/>
                </a:solidFill>
              </a:rPr>
              <a:t>(*p)</a:t>
            </a:r>
            <a:r>
              <a:rPr lang="zh-CN" altLang="en-US">
                <a:solidFill>
                  <a:schemeClr val="tx1"/>
                </a:solidFill>
              </a:rPr>
              <a:t>之后的括号中根据需要写上实参。</a:t>
            </a:r>
            <a:endParaRPr lang="en-US" altLang="zh-CN">
              <a:solidFill>
                <a:schemeClr val="tx1"/>
              </a:solidFill>
            </a:endParaRPr>
          </a:p>
          <a:p>
            <a:pPr algn="just">
              <a:lnSpc>
                <a:spcPct val="120000"/>
              </a:lnSpc>
              <a:spcAft>
                <a:spcPts val="600"/>
              </a:spcAft>
              <a:defRPr/>
            </a:pPr>
            <a:r>
              <a:rPr lang="en-US" altLang="zh-CN">
                <a:solidFill>
                  <a:schemeClr val="tx1"/>
                </a:solidFill>
              </a:rPr>
              <a:t>(5) </a:t>
            </a:r>
            <a:r>
              <a:rPr lang="zh-CN" altLang="en-US">
                <a:solidFill>
                  <a:schemeClr val="tx1"/>
                </a:solidFill>
              </a:rPr>
              <a:t>对指向函数的指针变量不能进行算术运算，如</a:t>
            </a:r>
            <a:r>
              <a:rPr lang="en-US" altLang="zh-CN">
                <a:solidFill>
                  <a:schemeClr val="tx1"/>
                </a:solidFill>
              </a:rPr>
              <a:t>p+n,p++,p--</a:t>
            </a:r>
            <a:r>
              <a:rPr lang="zh-CN" altLang="en-US">
                <a:solidFill>
                  <a:schemeClr val="tx1"/>
                </a:solidFill>
              </a:rPr>
              <a:t>等运算是无意义的。</a:t>
            </a:r>
          </a:p>
          <a:p>
            <a:pPr algn="just">
              <a:lnSpc>
                <a:spcPct val="120000"/>
              </a:lnSpc>
              <a:spcAft>
                <a:spcPts val="600"/>
              </a:spcAft>
              <a:defRPr/>
            </a:pPr>
            <a:r>
              <a:rPr lang="en-US" altLang="zh-CN">
                <a:solidFill>
                  <a:schemeClr val="tx1"/>
                </a:solidFill>
              </a:rPr>
              <a:t>(6) </a:t>
            </a:r>
            <a:r>
              <a:rPr lang="zh-CN" altLang="en-US">
                <a:solidFill>
                  <a:schemeClr val="tx1"/>
                </a:solidFill>
              </a:rPr>
              <a:t>用函数名调用函数，只能调用所指定的一个函数，而通过指针变量调用函数比较灵活，可以根据不同情况先后调用不同的函数。</a:t>
            </a:r>
            <a:endParaRPr lang="zh-CN" altLang="en-US" dirty="0">
              <a:solidFill>
                <a:schemeClr val="tx1"/>
              </a:solidFill>
            </a:endParaRPr>
          </a:p>
        </p:txBody>
      </p:sp>
      <p:sp>
        <p:nvSpPr>
          <p:cNvPr id="15" name="圆角矩形 14"/>
          <p:cNvSpPr/>
          <p:nvPr/>
        </p:nvSpPr>
        <p:spPr>
          <a:xfrm>
            <a:off x="5800889" y="1441173"/>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(*p)(int,int);</a:t>
            </a:r>
          </a:p>
        </p:txBody>
      </p:sp>
    </p:spTree>
    <p:extLst>
      <p:ext uri="{BB962C8B-B14F-4D97-AF65-F5344CB8AC3E}">
        <p14:creationId xmlns:p14="http://schemas.microsoft.com/office/powerpoint/2010/main" val="1052370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怎样定义和使用指向函数的指针变量</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8.23】</a:t>
            </a:r>
            <a:r>
              <a:rPr lang="zh-CN" altLang="en-US" sz="2000">
                <a:solidFill>
                  <a:schemeClr val="accent1"/>
                </a:solidFill>
              </a:rPr>
              <a:t>输入两个整数，然后让用户选择</a:t>
            </a:r>
            <a:r>
              <a:rPr lang="en-US" altLang="zh-CN" sz="2000">
                <a:solidFill>
                  <a:schemeClr val="accent1"/>
                </a:solidFill>
              </a:rPr>
              <a:t>1</a:t>
            </a:r>
            <a:r>
              <a:rPr lang="zh-CN" altLang="en-US" sz="2000">
                <a:solidFill>
                  <a:schemeClr val="accent1"/>
                </a:solidFill>
              </a:rPr>
              <a:t>或</a:t>
            </a:r>
            <a:r>
              <a:rPr lang="en-US" altLang="zh-CN" sz="2000">
                <a:solidFill>
                  <a:schemeClr val="accent1"/>
                </a:solidFill>
              </a:rPr>
              <a:t>2</a:t>
            </a:r>
            <a:r>
              <a:rPr lang="zh-CN" altLang="en-US" sz="2000">
                <a:solidFill>
                  <a:schemeClr val="accent1"/>
                </a:solidFill>
              </a:rPr>
              <a:t>，选</a:t>
            </a:r>
            <a:r>
              <a:rPr lang="en-US" altLang="zh-CN" sz="2000">
                <a:solidFill>
                  <a:schemeClr val="accent1"/>
                </a:solidFill>
              </a:rPr>
              <a:t>1</a:t>
            </a:r>
            <a:r>
              <a:rPr lang="zh-CN" altLang="en-US" sz="2000">
                <a:solidFill>
                  <a:schemeClr val="accent1"/>
                </a:solidFill>
              </a:rPr>
              <a:t>时调用</a:t>
            </a:r>
            <a:r>
              <a:rPr lang="en-US" altLang="zh-CN" sz="2000">
                <a:solidFill>
                  <a:schemeClr val="accent1"/>
                </a:solidFill>
              </a:rPr>
              <a:t>max</a:t>
            </a:r>
            <a:r>
              <a:rPr lang="zh-CN" altLang="en-US" sz="2000">
                <a:solidFill>
                  <a:schemeClr val="accent1"/>
                </a:solidFill>
              </a:rPr>
              <a:t>函数，输出二者中的大数，选</a:t>
            </a:r>
            <a:r>
              <a:rPr lang="en-US" altLang="zh-CN" sz="2000">
                <a:solidFill>
                  <a:schemeClr val="accent1"/>
                </a:solidFill>
              </a:rPr>
              <a:t>2</a:t>
            </a:r>
            <a:r>
              <a:rPr lang="zh-CN" altLang="en-US" sz="2000">
                <a:solidFill>
                  <a:schemeClr val="accent1"/>
                </a:solidFill>
              </a:rPr>
              <a:t>时调用</a:t>
            </a:r>
            <a:r>
              <a:rPr lang="en-US" altLang="zh-CN" sz="2000">
                <a:solidFill>
                  <a:schemeClr val="accent1"/>
                </a:solidFill>
              </a:rPr>
              <a:t>min</a:t>
            </a:r>
            <a:r>
              <a:rPr lang="zh-CN" altLang="en-US" sz="2000">
                <a:solidFill>
                  <a:schemeClr val="accent1"/>
                </a:solidFill>
              </a:rPr>
              <a:t>函数，输出二者中的小数。</a:t>
            </a:r>
          </a:p>
        </p:txBody>
      </p:sp>
      <p:sp>
        <p:nvSpPr>
          <p:cNvPr id="11" name="圆角矩形 12">
            <a:extLst>
              <a:ext uri="{FF2B5EF4-FFF2-40B4-BE49-F238E27FC236}">
                <a16:creationId xmlns:a16="http://schemas.microsoft.com/office/drawing/2014/main" id="{5382CD89-35B6-4BD4-B332-B011068CC402}"/>
              </a:ext>
            </a:extLst>
          </p:cNvPr>
          <p:cNvSpPr/>
          <p:nvPr/>
        </p:nvSpPr>
        <p:spPr>
          <a:xfrm>
            <a:off x="758969" y="1873633"/>
            <a:ext cx="9528031" cy="4735889"/>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min(int x,int y);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p>
          <a:p>
            <a:pPr defTabSz="363538">
              <a:lnSpc>
                <a:spcPct val="120000"/>
              </a:lnSpc>
            </a:pPr>
            <a:r>
              <a:rPr lang="zh-CN" altLang="en-US" sz="1400"/>
              <a:t>	</a:t>
            </a:r>
            <a:r>
              <a:rPr lang="en-US" altLang="zh-CN" sz="1400"/>
              <a:t>int a,b,c,n;</a:t>
            </a:r>
          </a:p>
          <a:p>
            <a:pPr defTabSz="363538">
              <a:lnSpc>
                <a:spcPct val="120000"/>
              </a:lnSpc>
            </a:pPr>
            <a:r>
              <a:rPr lang="en-US" altLang="zh-CN" sz="1400"/>
              <a:t>	printf("please enter a and b:");</a:t>
            </a:r>
          </a:p>
          <a:p>
            <a:pPr defTabSz="363538">
              <a:lnSpc>
                <a:spcPct val="120000"/>
              </a:lnSpc>
            </a:pPr>
            <a:r>
              <a:rPr lang="en-US" altLang="zh-CN" sz="1400"/>
              <a:t>	scanf("%d,%d",&amp;a,&amp;b);</a:t>
            </a:r>
          </a:p>
          <a:p>
            <a:pPr defTabSz="363538">
              <a:lnSpc>
                <a:spcPct val="120000"/>
              </a:lnSpc>
            </a:pPr>
            <a:r>
              <a:rPr lang="en-US" altLang="zh-CN" sz="1400"/>
              <a:t>	printf("please choose 1 or 2:");</a:t>
            </a:r>
          </a:p>
          <a:p>
            <a:pPr defTabSz="363538">
              <a:lnSpc>
                <a:spcPct val="120000"/>
              </a:lnSpc>
            </a:pPr>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戓</a:t>
            </a:r>
            <a:r>
              <a:rPr lang="en-US" altLang="zh-CN" sz="1400">
                <a:solidFill>
                  <a:srgbClr val="008000"/>
                </a:solidFill>
              </a:rPr>
              <a:t>2</a:t>
            </a:r>
          </a:p>
          <a:p>
            <a:pPr defTabSz="363538">
              <a:lnSpc>
                <a:spcPct val="120000"/>
              </a:lnSpc>
            </a:pPr>
            <a:r>
              <a:rPr lang="en-US" altLang="zh-CN" sz="1400"/>
              <a:t>	if(n==1)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1</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else if (n==2) </a:t>
            </a:r>
            <a:r>
              <a:rPr lang="en-US" altLang="zh-CN" sz="1400">
                <a:solidFill>
                  <a:schemeClr val="accent6"/>
                </a:solidFill>
              </a:rPr>
              <a:t>p=min;</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2</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min</a:t>
            </a:r>
            <a:r>
              <a:rPr lang="zh-CN" altLang="en-US" sz="1400">
                <a:solidFill>
                  <a:srgbClr val="008000"/>
                </a:solidFill>
              </a:rPr>
              <a:t>函数</a:t>
            </a:r>
          </a:p>
          <a:p>
            <a:pPr defTabSz="363538">
              <a:lnSpc>
                <a:spcPct val="120000"/>
              </a:lnSpc>
            </a:pPr>
            <a:r>
              <a:rPr lang="zh-CN" altLang="en-US" sz="1400"/>
              <a:t>	</a:t>
            </a:r>
            <a:r>
              <a:rPr lang="en-US" altLang="zh-CN" sz="1400">
                <a:solidFill>
                  <a:schemeClr val="accent6"/>
                </a:solidFill>
              </a:rPr>
              <a:t>c=(*p)(a,b);</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p</a:t>
            </a:r>
            <a:r>
              <a:rPr lang="zh-CN" altLang="en-US" sz="1400">
                <a:solidFill>
                  <a:srgbClr val="008000"/>
                </a:solidFill>
              </a:rPr>
              <a:t>指向的函数</a:t>
            </a:r>
          </a:p>
          <a:p>
            <a:pPr defTabSz="363538">
              <a:lnSpc>
                <a:spcPct val="120000"/>
              </a:lnSpc>
            </a:pPr>
            <a:r>
              <a:rPr lang="zh-CN" altLang="en-US" sz="1400"/>
              <a:t>	</a:t>
            </a:r>
            <a:r>
              <a:rPr lang="en-US" altLang="zh-CN" sz="1400"/>
              <a:t>printf("a=%d,b=%d\n",a,b);</a:t>
            </a:r>
          </a:p>
          <a:p>
            <a:pPr defTabSz="363538">
              <a:lnSpc>
                <a:spcPct val="120000"/>
              </a:lnSpc>
            </a:pPr>
            <a:r>
              <a:rPr lang="en-US" altLang="zh-CN" sz="1400"/>
              <a:t>	if(n==1) printf("max=%d\n",c);</a:t>
            </a:r>
          </a:p>
          <a:p>
            <a:pPr defTabSz="363538">
              <a:lnSpc>
                <a:spcPct val="120000"/>
              </a:lnSpc>
            </a:pPr>
            <a:r>
              <a:rPr lang="en-US" altLang="zh-CN" sz="1400"/>
              <a:t>	else printf("min=%d\n",c);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max(int x,int y)</a:t>
            </a:r>
          </a:p>
          <a:p>
            <a:pPr defTabSz="363538">
              <a:lnSpc>
                <a:spcPct val="120000"/>
              </a:lnSpc>
            </a:pPr>
            <a:r>
              <a:rPr lang="en-US" altLang="zh-CN" sz="1400"/>
              <a:t>{	int z;</a:t>
            </a:r>
          </a:p>
          <a:p>
            <a:pPr defTabSz="363538">
              <a:lnSpc>
                <a:spcPct val="120000"/>
              </a:lnSpc>
            </a:pPr>
            <a:r>
              <a:rPr lang="en-US" altLang="zh-CN" sz="1400"/>
              <a:t>	if(x&gt;y)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min(int x,int y)</a:t>
            </a:r>
          </a:p>
          <a:p>
            <a:pPr defTabSz="363538">
              <a:lnSpc>
                <a:spcPct val="120000"/>
              </a:lnSpc>
            </a:pPr>
            <a:r>
              <a:rPr lang="en-US" altLang="zh-CN" sz="1400"/>
              <a:t>{	int z;</a:t>
            </a:r>
          </a:p>
          <a:p>
            <a:pPr defTabSz="363538">
              <a:lnSpc>
                <a:spcPct val="120000"/>
              </a:lnSpc>
            </a:pPr>
            <a:r>
              <a:rPr lang="en-US" altLang="zh-CN" sz="1400"/>
              <a:t>	if(x&lt;y)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422875" y="1873633"/>
            <a:ext cx="0" cy="4735889"/>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260127" y="2394986"/>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260127" y="5648008"/>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7" name="图片 6"/>
          <p:cNvPicPr>
            <a:picLocks noChangeAspect="1"/>
          </p:cNvPicPr>
          <p:nvPr/>
        </p:nvPicPr>
        <p:blipFill>
          <a:blip r:embed="rId15"/>
          <a:stretch>
            <a:fillRect/>
          </a:stretch>
        </p:blipFill>
        <p:spPr>
          <a:xfrm>
            <a:off x="7568440" y="2176877"/>
            <a:ext cx="3495675" cy="1152525"/>
          </a:xfrm>
          <a:prstGeom prst="rect">
            <a:avLst/>
          </a:prstGeom>
        </p:spPr>
      </p:pic>
      <p:pic>
        <p:nvPicPr>
          <p:cNvPr id="8" name="图片 7"/>
          <p:cNvPicPr>
            <a:picLocks noChangeAspect="1"/>
          </p:cNvPicPr>
          <p:nvPr/>
        </p:nvPicPr>
        <p:blipFill>
          <a:blip r:embed="rId16"/>
          <a:stretch>
            <a:fillRect/>
          </a:stretch>
        </p:blipFill>
        <p:spPr>
          <a:xfrm>
            <a:off x="7591629" y="3986444"/>
            <a:ext cx="3495675" cy="1126705"/>
          </a:xfrm>
          <a:prstGeom prst="rect">
            <a:avLst/>
          </a:prstGeom>
        </p:spPr>
      </p:pic>
    </p:spTree>
    <p:extLst>
      <p:ext uri="{BB962C8B-B14F-4D97-AF65-F5344CB8AC3E}">
        <p14:creationId xmlns:p14="http://schemas.microsoft.com/office/powerpoint/2010/main" val="2409011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用指向函数的指针作函数参数</a:t>
            </a:r>
          </a:p>
        </p:txBody>
      </p:sp>
      <p:sp>
        <p:nvSpPr>
          <p:cNvPr id="8" name="MH_Desc_1"/>
          <p:cNvSpPr/>
          <p:nvPr>
            <p:custDataLst>
              <p:tags r:id="rId1"/>
            </p:custDataLst>
          </p:nvPr>
        </p:nvSpPr>
        <p:spPr>
          <a:xfrm>
            <a:off x="1159565" y="1451113"/>
            <a:ext cx="9942444" cy="4184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b="1">
                <a:solidFill>
                  <a:schemeClr val="tx1"/>
                </a:solidFill>
              </a:rPr>
              <a:t>指向函数的指针变量的一个重要用途是把函数的入口地址作为参数传递到其他函数。</a:t>
            </a:r>
          </a:p>
          <a:p>
            <a:pPr algn="just">
              <a:lnSpc>
                <a:spcPct val="120000"/>
              </a:lnSpc>
              <a:spcAft>
                <a:spcPts val="600"/>
              </a:spcAft>
              <a:defRPr/>
            </a:pPr>
            <a:r>
              <a:rPr lang="zh-CN" altLang="en-US">
                <a:solidFill>
                  <a:schemeClr val="tx1"/>
                </a:solidFill>
              </a:rPr>
              <a:t>指向函数的指针可以作为函数参数，把函数的入口地址传递给形参，这样就能够在被调用的函数中使用实参函数。它的原理可以简述如下</a:t>
            </a:r>
            <a:r>
              <a:rPr lang="en-US" altLang="zh-CN">
                <a:solidFill>
                  <a:schemeClr val="tx1"/>
                </a:solidFill>
              </a:rPr>
              <a:t>: </a:t>
            </a:r>
            <a:r>
              <a:rPr lang="zh-CN" altLang="en-US">
                <a:solidFill>
                  <a:schemeClr val="tx1"/>
                </a:solidFill>
              </a:rPr>
              <a:t>有一个函数（假设函数名为</a:t>
            </a:r>
            <a:r>
              <a:rPr lang="en-US" altLang="zh-CN">
                <a:solidFill>
                  <a:schemeClr val="tx1"/>
                </a:solidFill>
              </a:rPr>
              <a:t>fun</a:t>
            </a:r>
            <a:r>
              <a:rPr lang="zh-CN" altLang="en-US">
                <a:solidFill>
                  <a:schemeClr val="tx1"/>
                </a:solidFill>
              </a:rPr>
              <a:t>），它有两个形参（</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），定义</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为指向函数的指针变量。在调用函数</a:t>
            </a:r>
            <a:r>
              <a:rPr lang="en-US" altLang="zh-CN">
                <a:solidFill>
                  <a:schemeClr val="tx1"/>
                </a:solidFill>
              </a:rPr>
              <a:t>fun</a:t>
            </a:r>
            <a:r>
              <a:rPr lang="zh-CN" altLang="en-US">
                <a:solidFill>
                  <a:schemeClr val="tx1"/>
                </a:solidFill>
              </a:rPr>
              <a:t>时，实参为两个函数名</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，给形参传递的是函数</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的入口地址。这样在函数</a:t>
            </a:r>
            <a:r>
              <a:rPr lang="en-US" altLang="zh-CN">
                <a:solidFill>
                  <a:schemeClr val="tx1"/>
                </a:solidFill>
              </a:rPr>
              <a:t>fun</a:t>
            </a:r>
            <a:r>
              <a:rPr lang="zh-CN" altLang="en-US">
                <a:solidFill>
                  <a:schemeClr val="tx1"/>
                </a:solidFill>
              </a:rPr>
              <a:t>中就可以调用</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函数了。</a:t>
            </a:r>
            <a:endParaRPr lang="zh-CN" altLang="en-US" dirty="0">
              <a:solidFill>
                <a:schemeClr val="tx1"/>
              </a:solidFill>
            </a:endParaRPr>
          </a:p>
        </p:txBody>
      </p:sp>
      <p:sp>
        <p:nvSpPr>
          <p:cNvPr id="6" name="圆角矩形 5">
            <a:extLst>
              <a:ext uri="{FF2B5EF4-FFF2-40B4-BE49-F238E27FC236}">
                <a16:creationId xmlns:a16="http://schemas.microsoft.com/office/drawing/2014/main" id="{5382CD89-35B6-4BD4-B332-B011068CC402}"/>
              </a:ext>
            </a:extLst>
          </p:cNvPr>
          <p:cNvSpPr/>
          <p:nvPr/>
        </p:nvSpPr>
        <p:spPr>
          <a:xfrm>
            <a:off x="1159565" y="3864864"/>
            <a:ext cx="7836986" cy="1627884"/>
          </a:xfrm>
          <a:prstGeom prst="roundRect">
            <a:avLst>
              <a:gd name="adj" fmla="val 39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void fun(int (*x1)(int), int(*x2) (int,int))		</a:t>
            </a:r>
            <a:r>
              <a:rPr lang="en-US" altLang="zh-CN" sz="1600">
                <a:solidFill>
                  <a:srgbClr val="008000"/>
                </a:solidFill>
              </a:rPr>
              <a:t>//</a:t>
            </a:r>
            <a:r>
              <a:rPr lang="zh-CN" altLang="en-US" sz="1600">
                <a:solidFill>
                  <a:srgbClr val="008000"/>
                </a:solidFill>
              </a:rPr>
              <a:t>定义</a:t>
            </a:r>
            <a:r>
              <a:rPr lang="en-US" altLang="zh-CN" sz="1600">
                <a:solidFill>
                  <a:srgbClr val="008000"/>
                </a:solidFill>
              </a:rPr>
              <a:t>fun</a:t>
            </a:r>
            <a:r>
              <a:rPr lang="zh-CN" altLang="en-US" sz="1600">
                <a:solidFill>
                  <a:srgbClr val="008000"/>
                </a:solidFill>
              </a:rPr>
              <a:t>函数，形参是指向函数的指针变量</a:t>
            </a:r>
          </a:p>
          <a:p>
            <a:pPr algn="just" defTabSz="360363">
              <a:lnSpc>
                <a:spcPct val="120000"/>
              </a:lnSpc>
              <a:defRPr/>
            </a:pPr>
            <a:r>
              <a:rPr lang="en-US" altLang="zh-CN" sz="1600">
                <a:solidFill>
                  <a:schemeClr val="tx1"/>
                </a:solidFill>
              </a:rPr>
              <a:t>{	int a,b,i=3,j=5;</a:t>
            </a:r>
          </a:p>
          <a:p>
            <a:pPr algn="just" defTabSz="360363">
              <a:lnSpc>
                <a:spcPct val="120000"/>
              </a:lnSpc>
              <a:defRPr/>
            </a:pPr>
            <a:r>
              <a:rPr lang="en-US" altLang="zh-CN" sz="1600">
                <a:solidFill>
                  <a:schemeClr val="tx1"/>
                </a:solidFill>
              </a:rPr>
              <a:t>	a=(*x1)(i);							</a:t>
            </a:r>
            <a:r>
              <a:rPr lang="en-US" altLang="zh-CN" sz="1600">
                <a:solidFill>
                  <a:srgbClr val="008000"/>
                </a:solidFill>
              </a:rPr>
              <a:t>//</a:t>
            </a:r>
            <a:r>
              <a:rPr lang="zh-CN" altLang="en-US" sz="1600">
                <a:solidFill>
                  <a:srgbClr val="008000"/>
                </a:solidFill>
              </a:rPr>
              <a:t>调用</a:t>
            </a:r>
            <a:r>
              <a:rPr lang="en-US" altLang="zh-CN" sz="1600">
                <a:solidFill>
                  <a:srgbClr val="008000"/>
                </a:solidFill>
              </a:rPr>
              <a:t>f1</a:t>
            </a:r>
            <a:r>
              <a:rPr lang="zh-CN" altLang="en-US" sz="1600">
                <a:solidFill>
                  <a:srgbClr val="008000"/>
                </a:solidFill>
              </a:rPr>
              <a:t>函数，</a:t>
            </a:r>
            <a:r>
              <a:rPr lang="en-US" altLang="zh-CN" sz="1600">
                <a:solidFill>
                  <a:srgbClr val="008000"/>
                </a:solidFill>
              </a:rPr>
              <a:t>i</a:t>
            </a:r>
            <a:r>
              <a:rPr lang="zh-CN" altLang="en-US" sz="1600">
                <a:solidFill>
                  <a:srgbClr val="008000"/>
                </a:solidFill>
              </a:rPr>
              <a:t>是实参</a:t>
            </a:r>
          </a:p>
          <a:p>
            <a:pPr algn="just" defTabSz="360363">
              <a:lnSpc>
                <a:spcPct val="120000"/>
              </a:lnSpc>
              <a:defRPr/>
            </a:pPr>
            <a:r>
              <a:rPr lang="zh-CN" altLang="en-US" sz="1600">
                <a:solidFill>
                  <a:schemeClr val="tx1"/>
                </a:solidFill>
              </a:rPr>
              <a:t>	</a:t>
            </a:r>
            <a:r>
              <a:rPr lang="en-US" altLang="zh-CN" sz="1600">
                <a:solidFill>
                  <a:schemeClr val="tx1"/>
                </a:solidFill>
              </a:rPr>
              <a:t>b=(*x2)(i,j);							</a:t>
            </a:r>
            <a:r>
              <a:rPr lang="en-US" altLang="zh-CN" sz="1600">
                <a:solidFill>
                  <a:srgbClr val="008000"/>
                </a:solidFill>
              </a:rPr>
              <a:t>//</a:t>
            </a:r>
            <a:r>
              <a:rPr lang="zh-CN" altLang="en-US" sz="1600">
                <a:solidFill>
                  <a:srgbClr val="008000"/>
                </a:solidFill>
              </a:rPr>
              <a:t>调用</a:t>
            </a:r>
            <a:r>
              <a:rPr lang="en-US" altLang="zh-CN" sz="1600">
                <a:solidFill>
                  <a:srgbClr val="008000"/>
                </a:solidFill>
              </a:rPr>
              <a:t>f2</a:t>
            </a:r>
            <a:r>
              <a:rPr lang="zh-CN" altLang="en-US" sz="1600">
                <a:solidFill>
                  <a:srgbClr val="008000"/>
                </a:solidFill>
              </a:rPr>
              <a:t>函数，</a:t>
            </a:r>
            <a:r>
              <a:rPr lang="en-US" altLang="zh-CN" sz="1600">
                <a:solidFill>
                  <a:srgbClr val="008000"/>
                </a:solidFill>
              </a:rPr>
              <a:t>i,j</a:t>
            </a:r>
            <a:r>
              <a:rPr lang="zh-CN" altLang="en-US" sz="1600">
                <a:solidFill>
                  <a:srgbClr val="008000"/>
                </a:solidFill>
              </a:rPr>
              <a:t>是实参</a:t>
            </a:r>
          </a:p>
          <a:p>
            <a:pPr algn="just" defTabSz="360363">
              <a:lnSpc>
                <a:spcPct val="120000"/>
              </a:lnSpc>
              <a:defRPr/>
            </a:pPr>
            <a:r>
              <a:rPr lang="en-US" altLang="zh-CN" sz="1600">
                <a:solidFill>
                  <a:schemeClr val="tx1"/>
                </a:solidFill>
              </a:rPr>
              <a:t>}</a:t>
            </a:r>
          </a:p>
        </p:txBody>
      </p:sp>
      <p:sp>
        <p:nvSpPr>
          <p:cNvPr id="3" name="文本框 2"/>
          <p:cNvSpPr txBox="1"/>
          <p:nvPr/>
        </p:nvSpPr>
        <p:spPr>
          <a:xfrm>
            <a:off x="1249018" y="3325676"/>
            <a:ext cx="4764156" cy="338554"/>
          </a:xfrm>
          <a:prstGeom prst="rect">
            <a:avLst/>
          </a:prstGeom>
          <a:noFill/>
        </p:spPr>
        <p:txBody>
          <a:bodyPr wrap="square" rtlCol="0">
            <a:spAutoFit/>
          </a:bodyPr>
          <a:lstStyle/>
          <a:p>
            <a:r>
              <a:rPr lang="zh-CN" altLang="en-US" sz="1600">
                <a:solidFill>
                  <a:schemeClr val="accent1"/>
                </a:solidFill>
              </a:rPr>
              <a:t>实参函数名</a:t>
            </a:r>
            <a:r>
              <a:rPr lang="en-US" altLang="zh-CN" sz="1600">
                <a:solidFill>
                  <a:schemeClr val="accent1"/>
                </a:solidFill>
              </a:rPr>
              <a:t>  f1                f2</a:t>
            </a:r>
            <a:endParaRPr lang="zh-CN" altLang="en-US" sz="1600">
              <a:solidFill>
                <a:schemeClr val="accent1"/>
              </a:solidFill>
            </a:endParaRPr>
          </a:p>
        </p:txBody>
      </p:sp>
      <p:cxnSp>
        <p:nvCxnSpPr>
          <p:cNvPr id="5" name="直接箭头连接符 4"/>
          <p:cNvCxnSpPr/>
          <p:nvPr/>
        </p:nvCxnSpPr>
        <p:spPr>
          <a:xfrm>
            <a:off x="2544417"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631096"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7781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用指向函数的指针作函数参数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8.24】</a:t>
            </a:r>
            <a:r>
              <a:rPr lang="zh-CN" altLang="en-US" sz="2000">
                <a:solidFill>
                  <a:schemeClr val="accent1"/>
                </a:solidFill>
              </a:rPr>
              <a:t>有两个整数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，由用户输入</a:t>
            </a:r>
            <a:r>
              <a:rPr lang="en-US" altLang="zh-CN" sz="2000">
                <a:solidFill>
                  <a:schemeClr val="accent1"/>
                </a:solidFill>
              </a:rPr>
              <a:t>1,2</a:t>
            </a:r>
            <a:r>
              <a:rPr lang="zh-CN" altLang="en-US" sz="2000">
                <a:solidFill>
                  <a:schemeClr val="accent1"/>
                </a:solidFill>
              </a:rPr>
              <a:t>或</a:t>
            </a:r>
            <a:r>
              <a:rPr lang="en-US" altLang="zh-CN" sz="2000">
                <a:solidFill>
                  <a:schemeClr val="accent1"/>
                </a:solidFill>
              </a:rPr>
              <a:t>3</a:t>
            </a:r>
            <a:r>
              <a:rPr lang="zh-CN" altLang="en-US" sz="2000">
                <a:solidFill>
                  <a:schemeClr val="accent1"/>
                </a:solidFill>
              </a:rPr>
              <a:t>。如输入</a:t>
            </a:r>
            <a:r>
              <a:rPr lang="en-US" altLang="zh-CN" sz="2000">
                <a:solidFill>
                  <a:schemeClr val="accent1"/>
                </a:solidFill>
              </a:rPr>
              <a:t>1</a:t>
            </a:r>
            <a:r>
              <a:rPr lang="zh-CN" altLang="en-US" sz="2000">
                <a:solidFill>
                  <a:schemeClr val="accent1"/>
                </a:solidFill>
              </a:rPr>
              <a:t>，程序就给出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中的大者，输入</a:t>
            </a:r>
            <a:r>
              <a:rPr lang="en-US" altLang="zh-CN" sz="2000">
                <a:solidFill>
                  <a:schemeClr val="accent1"/>
                </a:solidFill>
              </a:rPr>
              <a:t>2</a:t>
            </a:r>
            <a:r>
              <a:rPr lang="zh-CN" altLang="en-US" sz="2000">
                <a:solidFill>
                  <a:schemeClr val="accent1"/>
                </a:solidFill>
              </a:rPr>
              <a:t>，就给出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中的小者，输入</a:t>
            </a:r>
            <a:r>
              <a:rPr lang="en-US" altLang="zh-CN" sz="2000">
                <a:solidFill>
                  <a:schemeClr val="accent1"/>
                </a:solidFill>
              </a:rPr>
              <a:t>3</a:t>
            </a:r>
            <a:r>
              <a:rPr lang="zh-CN" altLang="en-US" sz="2000">
                <a:solidFill>
                  <a:schemeClr val="accent1"/>
                </a:solidFill>
              </a:rPr>
              <a:t>，则求</a:t>
            </a:r>
            <a:r>
              <a:rPr lang="en-US" altLang="zh-CN" sz="2000">
                <a:solidFill>
                  <a:schemeClr val="accent1"/>
                </a:solidFill>
              </a:rPr>
              <a:t>a</a:t>
            </a:r>
            <a:r>
              <a:rPr lang="zh-CN" altLang="en-US" sz="2000">
                <a:solidFill>
                  <a:schemeClr val="accent1"/>
                </a:solidFill>
              </a:rPr>
              <a:t>与</a:t>
            </a:r>
            <a:r>
              <a:rPr lang="en-US" altLang="zh-CN" sz="2000">
                <a:solidFill>
                  <a:schemeClr val="accent1"/>
                </a:solidFill>
              </a:rPr>
              <a:t>b</a:t>
            </a:r>
            <a:r>
              <a:rPr lang="zh-CN" altLang="en-US" sz="2000">
                <a:solidFill>
                  <a:schemeClr val="accent1"/>
                </a:solidFill>
              </a:rPr>
              <a:t>之和。</a:t>
            </a:r>
          </a:p>
        </p:txBody>
      </p:sp>
      <p:sp>
        <p:nvSpPr>
          <p:cNvPr id="11" name="圆角矩形 12">
            <a:extLst>
              <a:ext uri="{FF2B5EF4-FFF2-40B4-BE49-F238E27FC236}">
                <a16:creationId xmlns:a16="http://schemas.microsoft.com/office/drawing/2014/main" id="{5382CD89-35B6-4BD4-B332-B011068CC402}"/>
              </a:ext>
            </a:extLst>
          </p:cNvPr>
          <p:cNvSpPr/>
          <p:nvPr/>
        </p:nvSpPr>
        <p:spPr>
          <a:xfrm>
            <a:off x="691932" y="1734485"/>
            <a:ext cx="9528031" cy="48750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int fun(int x,int y, int (*p)(int,int));	</a:t>
            </a:r>
            <a:r>
              <a:rPr lang="en-US" altLang="zh-CN" sz="1400">
                <a:solidFill>
                  <a:srgbClr val="008000"/>
                </a:solidFill>
              </a:rPr>
              <a:t>//fun</a:t>
            </a:r>
            <a:r>
              <a:rPr lang="zh-CN" altLang="en-US" sz="1400">
                <a:solidFill>
                  <a:srgbClr val="008000"/>
                </a:solidFill>
              </a:rPr>
              <a:t>函数声明</a:t>
            </a:r>
          </a:p>
          <a:p>
            <a:pPr defTabSz="363538"/>
            <a:r>
              <a:rPr lang="zh-CN" altLang="en-US" sz="1400"/>
              <a:t>	</a:t>
            </a:r>
            <a:r>
              <a:rPr lang="en-US" altLang="zh-CN" sz="1400"/>
              <a:t>int max(int,int);			</a:t>
            </a:r>
            <a:r>
              <a:rPr lang="en-US" altLang="zh-CN" sz="1400">
                <a:solidFill>
                  <a:srgbClr val="008000"/>
                </a:solidFill>
              </a:rPr>
              <a:t>//max</a:t>
            </a:r>
            <a:r>
              <a:rPr lang="zh-CN" altLang="en-US" sz="1400">
                <a:solidFill>
                  <a:srgbClr val="008000"/>
                </a:solidFill>
              </a:rPr>
              <a:t>函数声明 </a:t>
            </a:r>
          </a:p>
          <a:p>
            <a:pPr defTabSz="363538"/>
            <a:r>
              <a:rPr lang="zh-CN" altLang="en-US" sz="1400"/>
              <a:t>	</a:t>
            </a:r>
            <a:r>
              <a:rPr lang="en-US" altLang="zh-CN" sz="1400"/>
              <a:t>int min(int,int);			</a:t>
            </a:r>
            <a:r>
              <a:rPr lang="en-US" altLang="zh-CN" sz="1400">
                <a:solidFill>
                  <a:srgbClr val="008000"/>
                </a:solidFill>
              </a:rPr>
              <a:t>//min</a:t>
            </a:r>
            <a:r>
              <a:rPr lang="zh-CN" altLang="en-US" sz="1400">
                <a:solidFill>
                  <a:srgbClr val="008000"/>
                </a:solidFill>
              </a:rPr>
              <a:t>函数声明</a:t>
            </a:r>
          </a:p>
          <a:p>
            <a:pPr defTabSz="363538"/>
            <a:r>
              <a:rPr lang="zh-CN" altLang="en-US" sz="1400"/>
              <a:t>	</a:t>
            </a:r>
            <a:r>
              <a:rPr lang="en-US" altLang="zh-CN" sz="1400"/>
              <a:t>int add(int,int);			</a:t>
            </a:r>
            <a:r>
              <a:rPr lang="en-US" altLang="zh-CN" sz="1400">
                <a:solidFill>
                  <a:srgbClr val="008000"/>
                </a:solidFill>
              </a:rPr>
              <a:t>//add</a:t>
            </a:r>
            <a:r>
              <a:rPr lang="zh-CN" altLang="en-US" sz="1400">
                <a:solidFill>
                  <a:srgbClr val="008000"/>
                </a:solidFill>
              </a:rPr>
              <a:t>函数声明</a:t>
            </a:r>
          </a:p>
          <a:p>
            <a:pPr defTabSz="363538"/>
            <a:r>
              <a:rPr lang="zh-CN" altLang="en-US" sz="1400"/>
              <a:t>	</a:t>
            </a:r>
            <a:r>
              <a:rPr lang="en-US" altLang="zh-CN" sz="1400"/>
              <a:t>int a=34,b=-21,n;</a:t>
            </a:r>
          </a:p>
          <a:p>
            <a:pPr defTabSz="363538"/>
            <a:r>
              <a:rPr lang="en-US" altLang="zh-CN" sz="1400"/>
              <a:t>	printf("please choose 1,2 or 3:");</a:t>
            </a:r>
          </a:p>
          <a:p>
            <a:pPr defTabSz="363538"/>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1,2</a:t>
            </a:r>
            <a:r>
              <a:rPr lang="zh-CN" altLang="en-US" sz="1400">
                <a:solidFill>
                  <a:srgbClr val="008000"/>
                </a:solidFill>
              </a:rPr>
              <a:t>或</a:t>
            </a:r>
            <a:r>
              <a:rPr lang="en-US" altLang="zh-CN" sz="1400">
                <a:solidFill>
                  <a:srgbClr val="008000"/>
                </a:solidFill>
              </a:rPr>
              <a:t>3</a:t>
            </a:r>
            <a:r>
              <a:rPr lang="zh-CN" altLang="en-US" sz="1400">
                <a:solidFill>
                  <a:srgbClr val="008000"/>
                </a:solidFill>
              </a:rPr>
              <a:t>之一</a:t>
            </a:r>
          </a:p>
          <a:p>
            <a:pPr defTabSz="363538"/>
            <a:r>
              <a:rPr lang="zh-CN" altLang="en-US" sz="1400"/>
              <a:t>	</a:t>
            </a:r>
            <a:r>
              <a:rPr lang="en-US" altLang="zh-CN" sz="1400"/>
              <a:t>if(n==1) </a:t>
            </a:r>
            <a:r>
              <a:rPr lang="en-US" altLang="zh-CN" sz="1400">
                <a:solidFill>
                  <a:schemeClr val="accent6"/>
                </a:solidFill>
              </a:rPr>
              <a:t>fun(a,b,max);</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时调用</a:t>
            </a:r>
            <a:r>
              <a:rPr lang="en-US" altLang="zh-CN" sz="1400">
                <a:solidFill>
                  <a:srgbClr val="008000"/>
                </a:solidFill>
              </a:rPr>
              <a:t>max</a:t>
            </a:r>
            <a:r>
              <a:rPr lang="zh-CN" altLang="en-US" sz="1400">
                <a:solidFill>
                  <a:srgbClr val="008000"/>
                </a:solidFill>
              </a:rPr>
              <a:t>函数</a:t>
            </a:r>
          </a:p>
          <a:p>
            <a:pPr defTabSz="363538"/>
            <a:r>
              <a:rPr lang="zh-CN" altLang="en-US" sz="1400"/>
              <a:t>	</a:t>
            </a:r>
            <a:r>
              <a:rPr lang="en-US" altLang="zh-CN" sz="1400"/>
              <a:t>else if(n==2) </a:t>
            </a:r>
            <a:r>
              <a:rPr lang="en-US" altLang="zh-CN" sz="1400">
                <a:solidFill>
                  <a:schemeClr val="accent6"/>
                </a:solidFill>
              </a:rPr>
              <a:t>fun(a,b,min);</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2</a:t>
            </a:r>
            <a:r>
              <a:rPr lang="zh-CN" altLang="en-US" sz="1400">
                <a:solidFill>
                  <a:srgbClr val="008000"/>
                </a:solidFill>
              </a:rPr>
              <a:t>时调用</a:t>
            </a:r>
            <a:r>
              <a:rPr lang="en-US" altLang="zh-CN" sz="1400">
                <a:solidFill>
                  <a:srgbClr val="008000"/>
                </a:solidFill>
              </a:rPr>
              <a:t>min</a:t>
            </a:r>
            <a:r>
              <a:rPr lang="zh-CN" altLang="en-US" sz="1400">
                <a:solidFill>
                  <a:srgbClr val="008000"/>
                </a:solidFill>
              </a:rPr>
              <a:t>函数</a:t>
            </a:r>
          </a:p>
          <a:p>
            <a:pPr defTabSz="363538"/>
            <a:r>
              <a:rPr lang="zh-CN" altLang="en-US" sz="1400"/>
              <a:t>	</a:t>
            </a:r>
            <a:r>
              <a:rPr lang="en-US" altLang="zh-CN" sz="1400"/>
              <a:t>else if(n==3) </a:t>
            </a:r>
            <a:r>
              <a:rPr lang="en-US" altLang="zh-CN" sz="1400">
                <a:solidFill>
                  <a:schemeClr val="accent6"/>
                </a:solidFill>
              </a:rPr>
              <a:t>fun(a,b,add);</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时调用</a:t>
            </a:r>
            <a:r>
              <a:rPr lang="en-US" altLang="zh-CN" sz="1400">
                <a:solidFill>
                  <a:srgbClr val="008000"/>
                </a:solidFill>
              </a:rPr>
              <a:t>add</a:t>
            </a:r>
            <a:r>
              <a:rPr lang="zh-CN" altLang="en-US" sz="1400">
                <a:solidFill>
                  <a:srgbClr val="008000"/>
                </a:solidFill>
              </a:rPr>
              <a:t>函数</a:t>
            </a:r>
          </a:p>
          <a:p>
            <a:pPr defTabSz="363538"/>
            <a:r>
              <a:rPr lang="zh-CN" altLang="en-US" sz="1400"/>
              <a:t>	</a:t>
            </a:r>
            <a:r>
              <a:rPr lang="en-US" altLang="zh-CN" sz="1400"/>
              <a:t>return 0;</a:t>
            </a:r>
          </a:p>
          <a:p>
            <a:pPr defTabSz="363538"/>
            <a:r>
              <a:rPr lang="en-US" altLang="zh-CN" sz="1400"/>
              <a:t>}</a:t>
            </a:r>
          </a:p>
          <a:p>
            <a:pPr defTabSz="363538"/>
            <a:endParaRPr lang="en-US" altLang="zh-CN" sz="1400"/>
          </a:p>
          <a:p>
            <a:pPr defTabSz="363538"/>
            <a:r>
              <a:rPr lang="en-US" altLang="zh-CN" sz="1400"/>
              <a:t>int fun(int x,int y,</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defTabSz="363538"/>
            <a:r>
              <a:rPr lang="en-US" altLang="zh-CN" sz="1400"/>
              <a:t>{	int result; </a:t>
            </a:r>
          </a:p>
          <a:p>
            <a:pPr defTabSz="363538"/>
            <a:r>
              <a:rPr lang="en-US" altLang="zh-CN" sz="1400"/>
              <a:t>	result=</a:t>
            </a:r>
            <a:r>
              <a:rPr lang="en-US" altLang="zh-CN" sz="1400">
                <a:solidFill>
                  <a:schemeClr val="accent6"/>
                </a:solidFill>
              </a:rPr>
              <a:t>(*p)(x,y)</a:t>
            </a:r>
            <a:r>
              <a:rPr lang="en-US" altLang="zh-CN" sz="1400"/>
              <a:t>;</a:t>
            </a:r>
          </a:p>
          <a:p>
            <a:pPr defTabSz="363538"/>
            <a:r>
              <a:rPr lang="en-US" altLang="zh-CN" sz="1400"/>
              <a:t>	printf("%d\n",result);		</a:t>
            </a:r>
            <a:r>
              <a:rPr lang="en-US" altLang="zh-CN" sz="1400">
                <a:solidFill>
                  <a:srgbClr val="008000"/>
                </a:solidFill>
              </a:rPr>
              <a:t>//</a:t>
            </a:r>
            <a:r>
              <a:rPr lang="zh-CN" altLang="en-US" sz="1400">
                <a:solidFill>
                  <a:srgbClr val="008000"/>
                </a:solidFill>
              </a:rPr>
              <a:t>输出结果 </a:t>
            </a:r>
          </a:p>
          <a:p>
            <a:pPr defTabSz="363538"/>
            <a:r>
              <a:rPr lang="en-US" altLang="zh-CN" sz="1400"/>
              <a:t>}</a:t>
            </a:r>
          </a:p>
          <a:p>
            <a:pPr defTabSz="363538"/>
            <a:endParaRPr lang="en-US" altLang="zh-CN" sz="1400"/>
          </a:p>
          <a:p>
            <a:pPr defTabSz="363538"/>
            <a:endParaRPr lang="en-US" altLang="zh-CN" sz="1400"/>
          </a:p>
          <a:p>
            <a:pPr defTabSz="363538"/>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r>
              <a:rPr lang="en-US" altLang="zh-CN" sz="1400"/>
              <a:t>{	int z;</a:t>
            </a:r>
          </a:p>
          <a:p>
            <a:pPr defTabSz="363538"/>
            <a:r>
              <a:rPr lang="en-US" altLang="zh-CN" sz="1400"/>
              <a:t>	if(x&gt;y) z=x;</a:t>
            </a:r>
          </a:p>
          <a:p>
            <a:pPr defTabSz="363538"/>
            <a:r>
              <a:rPr lang="en-US" altLang="zh-CN" sz="1400"/>
              <a:t>	else z=y;</a:t>
            </a:r>
          </a:p>
          <a:p>
            <a:pPr defTabSz="363538"/>
            <a:r>
              <a:rPr lang="en-US" altLang="zh-CN" sz="1400"/>
              <a:t>	printf("max=" );</a:t>
            </a:r>
          </a:p>
          <a:p>
            <a:pPr defTabSz="363538"/>
            <a:r>
              <a:rPr lang="en-US" altLang="zh-CN" sz="1400"/>
              <a:t>	return(z);		</a:t>
            </a:r>
            <a:r>
              <a:rPr lang="en-US" altLang="zh-CN" sz="1400">
                <a:solidFill>
                  <a:srgbClr val="008000"/>
                </a:solidFill>
              </a:rPr>
              <a:t>//</a:t>
            </a:r>
            <a:r>
              <a:rPr lang="zh-CN" altLang="en-US" sz="1400">
                <a:solidFill>
                  <a:srgbClr val="008000"/>
                </a:solidFill>
              </a:rPr>
              <a:t>返回值是两数中的大者 </a:t>
            </a:r>
          </a:p>
          <a:p>
            <a:pPr defTabSz="363538"/>
            <a:r>
              <a:rPr lang="en-US" altLang="zh-CN" sz="1400"/>
              <a:t>}</a:t>
            </a:r>
          </a:p>
          <a:p>
            <a:pPr defTabSz="363538"/>
            <a:endParaRPr lang="en-US" altLang="zh-CN" sz="1400"/>
          </a:p>
          <a:p>
            <a:pPr defTabSz="363538"/>
            <a:r>
              <a:rPr lang="en-US" altLang="zh-CN" sz="1400"/>
              <a:t>int min(int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min</a:t>
            </a:r>
            <a:r>
              <a:rPr lang="zh-CN" altLang="en-US" sz="1400">
                <a:solidFill>
                  <a:srgbClr val="008000"/>
                </a:solidFill>
              </a:rPr>
              <a:t>函数</a:t>
            </a:r>
          </a:p>
          <a:p>
            <a:pPr defTabSz="363538"/>
            <a:r>
              <a:rPr lang="en-US" altLang="zh-CN" sz="1400"/>
              <a:t>{	int z;</a:t>
            </a:r>
          </a:p>
          <a:p>
            <a:pPr defTabSz="363538"/>
            <a:r>
              <a:rPr lang="en-US" altLang="zh-CN" sz="1400"/>
              <a:t>	if(x&lt;y) z=x;</a:t>
            </a:r>
          </a:p>
          <a:p>
            <a:pPr defTabSz="363538"/>
            <a:r>
              <a:rPr lang="en-US" altLang="zh-CN" sz="1400"/>
              <a:t>	else z=y;</a:t>
            </a:r>
          </a:p>
          <a:p>
            <a:pPr defTabSz="363538"/>
            <a:r>
              <a:rPr lang="en-US" altLang="zh-CN" sz="1400"/>
              <a:t>	printf("min=");</a:t>
            </a:r>
          </a:p>
          <a:p>
            <a:pPr defTabSz="363538"/>
            <a:r>
              <a:rPr lang="en-US" altLang="zh-CN" sz="1400"/>
              <a:t>	return(z);		</a:t>
            </a:r>
            <a:r>
              <a:rPr lang="en-US" altLang="zh-CN" sz="1400">
                <a:solidFill>
                  <a:srgbClr val="008000"/>
                </a:solidFill>
              </a:rPr>
              <a:t>//</a:t>
            </a:r>
            <a:r>
              <a:rPr lang="zh-CN" altLang="en-US" sz="1400">
                <a:solidFill>
                  <a:srgbClr val="008000"/>
                </a:solidFill>
              </a:rPr>
              <a:t>返回值是两数中的小者</a:t>
            </a:r>
          </a:p>
          <a:p>
            <a:pPr defTabSz="363538"/>
            <a:r>
              <a:rPr lang="en-US" altLang="zh-CN" sz="1400"/>
              <a:t>}</a:t>
            </a:r>
          </a:p>
          <a:p>
            <a:pPr defTabSz="363538"/>
            <a:endParaRPr lang="en-US" altLang="zh-CN" sz="1400"/>
          </a:p>
          <a:p>
            <a:pPr defTabSz="363538"/>
            <a:r>
              <a:rPr lang="en-US" altLang="zh-CN" sz="1400"/>
              <a:t>int add(int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add</a:t>
            </a:r>
            <a:r>
              <a:rPr lang="zh-CN" altLang="en-US" sz="1400">
                <a:solidFill>
                  <a:srgbClr val="008000"/>
                </a:solidFill>
              </a:rPr>
              <a:t>函数</a:t>
            </a:r>
          </a:p>
          <a:p>
            <a:pPr defTabSz="363538"/>
            <a:r>
              <a:rPr lang="en-US" altLang="zh-CN" sz="1400"/>
              <a:t>{	int z;</a:t>
            </a:r>
          </a:p>
          <a:p>
            <a:pPr defTabSz="363538"/>
            <a:r>
              <a:rPr lang="en-US" altLang="zh-CN" sz="1400"/>
              <a:t>	z=x+y;</a:t>
            </a:r>
          </a:p>
          <a:p>
            <a:pPr defTabSz="363538"/>
            <a:r>
              <a:rPr lang="en-US" altLang="zh-CN" sz="1400"/>
              <a:t>	printf("sum=");</a:t>
            </a:r>
          </a:p>
          <a:p>
            <a:pPr defTabSz="363538"/>
            <a:r>
              <a:rPr lang="en-US" altLang="zh-CN" sz="1400"/>
              <a:t>	return(z);		</a:t>
            </a:r>
            <a:r>
              <a:rPr lang="en-US" altLang="zh-CN" sz="1400">
                <a:solidFill>
                  <a:srgbClr val="008000"/>
                </a:solidFill>
              </a:rPr>
              <a:t>//</a:t>
            </a:r>
            <a:r>
              <a:rPr lang="zh-CN" altLang="en-US" sz="1400">
                <a:solidFill>
                  <a:srgbClr val="008000"/>
                </a:solidFill>
              </a:rPr>
              <a:t>返回值是两数之和</a:t>
            </a:r>
          </a:p>
          <a:p>
            <a:pPr defTabSz="363538"/>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422875" y="1734485"/>
            <a:ext cx="0" cy="4875037"/>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260127" y="2394986"/>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260127" y="5648008"/>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a:stretch>
            <a:fillRect/>
          </a:stretch>
        </p:blipFill>
        <p:spPr>
          <a:xfrm>
            <a:off x="8338962" y="1818353"/>
            <a:ext cx="3448050" cy="819150"/>
          </a:xfrm>
          <a:prstGeom prst="rect">
            <a:avLst/>
          </a:prstGeom>
        </p:spPr>
      </p:pic>
      <p:pic>
        <p:nvPicPr>
          <p:cNvPr id="9" name="图片 8"/>
          <p:cNvPicPr>
            <a:picLocks noChangeAspect="1"/>
          </p:cNvPicPr>
          <p:nvPr/>
        </p:nvPicPr>
        <p:blipFill>
          <a:blip r:embed="rId16"/>
          <a:stretch>
            <a:fillRect/>
          </a:stretch>
        </p:blipFill>
        <p:spPr>
          <a:xfrm>
            <a:off x="8329437" y="3762428"/>
            <a:ext cx="3457575" cy="819150"/>
          </a:xfrm>
          <a:prstGeom prst="rect">
            <a:avLst/>
          </a:prstGeom>
        </p:spPr>
      </p:pic>
      <p:pic>
        <p:nvPicPr>
          <p:cNvPr id="10" name="图片 9"/>
          <p:cNvPicPr>
            <a:picLocks noChangeAspect="1"/>
          </p:cNvPicPr>
          <p:nvPr/>
        </p:nvPicPr>
        <p:blipFill>
          <a:blip r:embed="rId17"/>
          <a:stretch>
            <a:fillRect/>
          </a:stretch>
        </p:blipFill>
        <p:spPr>
          <a:xfrm>
            <a:off x="8338962" y="5195500"/>
            <a:ext cx="3448050" cy="800100"/>
          </a:xfrm>
          <a:prstGeom prst="rect">
            <a:avLst/>
          </a:prstGeom>
        </p:spPr>
      </p:pic>
    </p:spTree>
    <p:extLst>
      <p:ext uri="{BB962C8B-B14F-4D97-AF65-F5344CB8AC3E}">
        <p14:creationId xmlns:p14="http://schemas.microsoft.com/office/powerpoint/2010/main" val="904533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返回指针值的函数</a:t>
            </a:r>
            <a:endParaRPr lang="zh-CN" altLang="en-US" dirty="0"/>
          </a:p>
        </p:txBody>
      </p:sp>
    </p:spTree>
    <p:extLst>
      <p:ext uri="{BB962C8B-B14F-4D97-AF65-F5344CB8AC3E}">
        <p14:creationId xmlns:p14="http://schemas.microsoft.com/office/powerpoint/2010/main" val="2563014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返回指针值的函数</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类型名 </a:t>
            </a:r>
            <a:r>
              <a:rPr lang="en-US" altLang="zh-CN" b="1"/>
              <a:t>*</a:t>
            </a:r>
            <a:r>
              <a:rPr lang="zh-CN" altLang="en-US" b="1"/>
              <a:t>函数名</a:t>
            </a:r>
            <a:r>
              <a:rPr lang="en-US" altLang="zh-CN" b="1"/>
              <a:t>(</a:t>
            </a:r>
            <a:r>
              <a:rPr lang="zh-CN" altLang="en-US" b="1"/>
              <a:t>参数表列</a:t>
            </a:r>
            <a:r>
              <a:rPr lang="en-US" altLang="zh-CN" b="1"/>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一个函数可以返回一个整型值、字符值、实型值等，也可以返回指针型的数据，即地址。其概念与以前类似，只是返回的值的类型是指针类型而已。</a:t>
            </a:r>
          </a:p>
          <a:p>
            <a:pPr algn="just">
              <a:lnSpc>
                <a:spcPct val="120000"/>
              </a:lnSpc>
              <a:spcAft>
                <a:spcPts val="600"/>
              </a:spcAft>
              <a:defRPr/>
            </a:pPr>
            <a:endParaRPr lang="zh-CN" altLang="en-US">
              <a:solidFill>
                <a:schemeClr val="tx1"/>
              </a:solidFill>
            </a:endParaRPr>
          </a:p>
          <a:p>
            <a:pPr algn="just">
              <a:lnSpc>
                <a:spcPct val="120000"/>
              </a:lnSpc>
              <a:spcBef>
                <a:spcPts val="600"/>
              </a:spcBef>
              <a:spcAft>
                <a:spcPts val="600"/>
              </a:spcAft>
              <a:defRPr/>
            </a:pPr>
            <a:r>
              <a:rPr lang="en-US" altLang="zh-CN">
                <a:solidFill>
                  <a:schemeClr val="tx1"/>
                </a:solidFill>
              </a:rPr>
              <a:t>a</a:t>
            </a:r>
            <a:r>
              <a:rPr lang="zh-CN" altLang="en-US">
                <a:solidFill>
                  <a:schemeClr val="tx1"/>
                </a:solidFill>
              </a:rPr>
              <a:t>是函数名，调用它以后能得到一个</a:t>
            </a:r>
            <a:r>
              <a:rPr lang="en-US" altLang="zh-CN">
                <a:solidFill>
                  <a:schemeClr val="tx1"/>
                </a:solidFill>
              </a:rPr>
              <a:t>int*</a:t>
            </a:r>
            <a:r>
              <a:rPr lang="zh-CN" altLang="en-US">
                <a:solidFill>
                  <a:schemeClr val="tx1"/>
                </a:solidFill>
              </a:rPr>
              <a:t>型</a:t>
            </a:r>
            <a:r>
              <a:rPr lang="en-US" altLang="zh-CN">
                <a:solidFill>
                  <a:schemeClr val="tx1"/>
                </a:solidFill>
              </a:rPr>
              <a:t>(</a:t>
            </a:r>
            <a:r>
              <a:rPr lang="zh-CN" altLang="en-US">
                <a:solidFill>
                  <a:schemeClr val="tx1"/>
                </a:solidFill>
              </a:rPr>
              <a:t>指向整型数据</a:t>
            </a:r>
            <a:r>
              <a:rPr lang="en-US" altLang="zh-CN">
                <a:solidFill>
                  <a:schemeClr val="tx1"/>
                </a:solidFill>
              </a:rPr>
              <a:t>)</a:t>
            </a:r>
            <a:r>
              <a:rPr lang="zh-CN" altLang="en-US">
                <a:solidFill>
                  <a:schemeClr val="tx1"/>
                </a:solidFill>
              </a:rPr>
              <a:t>的指针，即整型数据的地址。</a:t>
            </a:r>
            <a:r>
              <a:rPr lang="en-US" altLang="zh-CN">
                <a:solidFill>
                  <a:schemeClr val="tx1"/>
                </a:solidFill>
              </a:rPr>
              <a:t>x</a:t>
            </a:r>
            <a:r>
              <a:rPr lang="zh-CN" altLang="en-US">
                <a:solidFill>
                  <a:schemeClr val="tx1"/>
                </a:solidFill>
              </a:rPr>
              <a:t>和</a:t>
            </a:r>
            <a:r>
              <a:rPr lang="en-US" altLang="zh-CN">
                <a:solidFill>
                  <a:schemeClr val="tx1"/>
                </a:solidFill>
              </a:rPr>
              <a:t>y</a:t>
            </a:r>
            <a:r>
              <a:rPr lang="zh-CN" altLang="en-US">
                <a:solidFill>
                  <a:schemeClr val="tx1"/>
                </a:solidFill>
              </a:rPr>
              <a:t>是函数</a:t>
            </a:r>
            <a:r>
              <a:rPr lang="en-US" altLang="zh-CN">
                <a:solidFill>
                  <a:schemeClr val="tx1"/>
                </a:solidFill>
              </a:rPr>
              <a:t>a</a:t>
            </a:r>
            <a:r>
              <a:rPr lang="zh-CN" altLang="en-US">
                <a:solidFill>
                  <a:schemeClr val="tx1"/>
                </a:solidFill>
              </a:rPr>
              <a:t>的形参，为整型。</a:t>
            </a:r>
          </a:p>
        </p:txBody>
      </p:sp>
      <p:sp>
        <p:nvSpPr>
          <p:cNvPr id="15" name="圆角矩形 14"/>
          <p:cNvSpPr/>
          <p:nvPr/>
        </p:nvSpPr>
        <p:spPr>
          <a:xfrm>
            <a:off x="1228889" y="2886368"/>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*a(int x,int y);</a:t>
            </a:r>
          </a:p>
        </p:txBody>
      </p:sp>
      <p:grpSp>
        <p:nvGrpSpPr>
          <p:cNvPr id="6" name="组合 5">
            <a:extLst>
              <a:ext uri="{FF2B5EF4-FFF2-40B4-BE49-F238E27FC236}">
                <a16:creationId xmlns:a16="http://schemas.microsoft.com/office/drawing/2014/main" id="{17545ED2-DA8A-47EF-94D4-E66974757BFA}"/>
              </a:ext>
            </a:extLst>
          </p:cNvPr>
          <p:cNvGrpSpPr/>
          <p:nvPr/>
        </p:nvGrpSpPr>
        <p:grpSpPr>
          <a:xfrm>
            <a:off x="1228889" y="4083085"/>
            <a:ext cx="9873121" cy="1088629"/>
            <a:chOff x="8582294" y="4088153"/>
            <a:chExt cx="10188378" cy="1088629"/>
          </a:xfrm>
        </p:grpSpPr>
        <p:sp>
          <p:nvSpPr>
            <p:cNvPr id="9"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a:t>
              </a:r>
              <a:r>
                <a:rPr lang="en-US" altLang="zh-CN" sz="1600">
                  <a:solidFill>
                    <a:schemeClr val="tx1"/>
                  </a:solidFill>
                </a:rPr>
                <a:t>a”</a:t>
              </a:r>
              <a:r>
                <a:rPr lang="zh-CN" altLang="en-US" sz="1600">
                  <a:solidFill>
                    <a:schemeClr val="tx1"/>
                  </a:solidFill>
                </a:rPr>
                <a:t>两侧没有括号，在</a:t>
              </a:r>
              <a:r>
                <a:rPr lang="en-US" altLang="zh-CN" sz="1600">
                  <a:solidFill>
                    <a:schemeClr val="tx1"/>
                  </a:solidFill>
                </a:rPr>
                <a:t>a</a:t>
              </a:r>
              <a:r>
                <a:rPr lang="zh-CN" altLang="en-US" sz="1600">
                  <a:solidFill>
                    <a:schemeClr val="tx1"/>
                  </a:solidFill>
                </a:rPr>
                <a:t>的两侧分别为*运算符和</a:t>
              </a:r>
              <a:r>
                <a:rPr lang="en-US" altLang="zh-CN" sz="1600">
                  <a:solidFill>
                    <a:schemeClr val="tx1"/>
                  </a:solidFill>
                </a:rPr>
                <a:t>()</a:t>
              </a:r>
              <a:r>
                <a:rPr lang="zh-CN" altLang="en-US" sz="1600">
                  <a:solidFill>
                    <a:schemeClr val="tx1"/>
                  </a:solidFill>
                </a:rPr>
                <a:t>运算符。而</a:t>
              </a:r>
              <a:r>
                <a:rPr lang="en-US" altLang="zh-CN" sz="1600">
                  <a:solidFill>
                    <a:schemeClr val="tx1"/>
                  </a:solidFill>
                </a:rPr>
                <a:t>()</a:t>
              </a:r>
              <a:r>
                <a:rPr lang="zh-CN" altLang="en-US" sz="1600">
                  <a:solidFill>
                    <a:schemeClr val="tx1"/>
                  </a:solidFill>
                </a:rPr>
                <a:t>优先级高于*，因此</a:t>
              </a:r>
              <a:r>
                <a:rPr lang="en-US" altLang="zh-CN" sz="1600">
                  <a:solidFill>
                    <a:schemeClr val="tx1"/>
                  </a:solidFill>
                </a:rPr>
                <a:t>a</a:t>
              </a:r>
              <a:r>
                <a:rPr lang="zh-CN" altLang="en-US" sz="1600">
                  <a:solidFill>
                    <a:schemeClr val="tx1"/>
                  </a:solidFill>
                </a:rPr>
                <a:t>先与</a:t>
              </a:r>
              <a:r>
                <a:rPr lang="en-US" altLang="zh-CN" sz="1600">
                  <a:solidFill>
                    <a:schemeClr val="tx1"/>
                  </a:solidFill>
                </a:rPr>
                <a:t>()</a:t>
              </a:r>
              <a:r>
                <a:rPr lang="zh-CN" altLang="en-US" sz="1600">
                  <a:solidFill>
                    <a:schemeClr val="tx1"/>
                  </a:solidFill>
                </a:rPr>
                <a:t>结合，显然这是函数形式。这个函数前面有一个*，表示此函数是指针型函数（函数值是指针）。最前面的</a:t>
              </a:r>
              <a:r>
                <a:rPr lang="en-US" altLang="zh-CN" sz="1600">
                  <a:solidFill>
                    <a:schemeClr val="tx1"/>
                  </a:solidFill>
                </a:rPr>
                <a:t>int</a:t>
              </a:r>
              <a:r>
                <a:rPr lang="zh-CN" altLang="en-US" sz="1600">
                  <a:solidFill>
                    <a:schemeClr val="tx1"/>
                  </a:solidFill>
                </a:rPr>
                <a:t>表示返回的指针指向整型变量。</a:t>
              </a:r>
              <a:endParaRPr lang="zh-CN" altLang="en-US" sz="1600" dirty="0">
                <a:solidFill>
                  <a:schemeClr val="tx1"/>
                </a:solidFill>
              </a:endParaRPr>
            </a:p>
          </p:txBody>
        </p:sp>
        <p:sp>
          <p:nvSpPr>
            <p:cNvPr id="11"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892833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8.25】</a:t>
            </a:r>
            <a:r>
              <a:rPr lang="zh-CN" altLang="en-US" sz="2000">
                <a:solidFill>
                  <a:schemeClr val="accent1"/>
                </a:solidFill>
              </a:rPr>
              <a:t>有</a:t>
            </a:r>
            <a:r>
              <a:rPr lang="en-US" altLang="zh-CN" sz="2000">
                <a:solidFill>
                  <a:schemeClr val="accent1"/>
                </a:solidFill>
              </a:rPr>
              <a:t>a</a:t>
            </a:r>
            <a:r>
              <a:rPr lang="zh-CN" altLang="en-US" sz="2000">
                <a:solidFill>
                  <a:schemeClr val="accent1"/>
                </a:solidFill>
              </a:rPr>
              <a:t>个学生，每个学生有</a:t>
            </a:r>
            <a:r>
              <a:rPr lang="en-US" altLang="zh-CN" sz="2000">
                <a:solidFill>
                  <a:schemeClr val="accent1"/>
                </a:solidFill>
              </a:rPr>
              <a:t>b</a:t>
            </a:r>
            <a:r>
              <a:rPr lang="zh-CN" altLang="en-US" sz="2000">
                <a:solidFill>
                  <a:schemeClr val="accent1"/>
                </a:solidFill>
              </a:rPr>
              <a:t>门课程的成绩。要求在用户输入学生序号以后，能输出该学生的全部成绩。用指针函数来实现。</a:t>
            </a:r>
          </a:p>
        </p:txBody>
      </p:sp>
      <p:sp>
        <p:nvSpPr>
          <p:cNvPr id="11" name="圆角矩形 12">
            <a:extLst>
              <a:ext uri="{FF2B5EF4-FFF2-40B4-BE49-F238E27FC236}">
                <a16:creationId xmlns:a16="http://schemas.microsoft.com/office/drawing/2014/main" id="{5382CD89-35B6-4BD4-B332-B011068CC402}"/>
              </a:ext>
            </a:extLst>
          </p:cNvPr>
          <p:cNvSpPr/>
          <p:nvPr/>
        </p:nvSpPr>
        <p:spPr>
          <a:xfrm>
            <a:off x="758969" y="1873634"/>
            <a:ext cx="1087975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float score[][4]={{60,70,80,90},{56,89,67,88},{34,78,90,66}};	</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p>
          <a:p>
            <a:pPr defTabSz="363538">
              <a:lnSpc>
                <a:spcPct val="120000"/>
              </a:lnSpc>
            </a:pPr>
            <a:r>
              <a:rPr lang="zh-CN" altLang="en-US" sz="1400"/>
              <a:t>	</a:t>
            </a:r>
            <a:r>
              <a:rPr lang="en-US" altLang="zh-CN" sz="1400"/>
              <a:t>float *search(float (*pointer)[4],int n);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float *p;</a:t>
            </a:r>
          </a:p>
          <a:p>
            <a:pPr defTabSz="363538">
              <a:lnSpc>
                <a:spcPct val="120000"/>
              </a:lnSpc>
            </a:pPr>
            <a:r>
              <a:rPr lang="en-US" altLang="zh-CN" sz="1400"/>
              <a:t>	int i,k;</a:t>
            </a:r>
          </a:p>
          <a:p>
            <a:pPr defTabSz="363538">
              <a:lnSpc>
                <a:spcPct val="120000"/>
              </a:lnSpc>
            </a:pPr>
            <a:r>
              <a:rPr lang="en-US" altLang="zh-CN" sz="1400"/>
              <a:t>	printf("enter the number of student:");</a:t>
            </a:r>
          </a:p>
          <a:p>
            <a:pPr defTabSz="363538">
              <a:lnSpc>
                <a:spcPct val="120000"/>
              </a:lnSpc>
            </a:pPr>
            <a:r>
              <a:rPr lang="en-US" altLang="zh-CN" sz="1400"/>
              <a:t>	scanf("%d",&amp;k);	</a:t>
            </a:r>
            <a:r>
              <a:rPr lang="en-US" altLang="zh-CN" sz="1400">
                <a:solidFill>
                  <a:srgbClr val="008000"/>
                </a:solidFill>
              </a:rPr>
              <a:t>//</a:t>
            </a:r>
            <a:r>
              <a:rPr lang="zh-CN" altLang="en-US" sz="1400">
                <a:solidFill>
                  <a:srgbClr val="008000"/>
                </a:solidFill>
              </a:rPr>
              <a:t>输入要找的学生的序号</a:t>
            </a:r>
          </a:p>
          <a:p>
            <a:pPr defTabSz="363538">
              <a:lnSpc>
                <a:spcPct val="120000"/>
              </a:lnSpc>
            </a:pPr>
            <a:r>
              <a:rPr lang="zh-CN" altLang="en-US" sz="1400"/>
              <a:t>	</a:t>
            </a:r>
            <a:r>
              <a:rPr lang="en-US" altLang="zh-CN" sz="1400"/>
              <a:t>printf("The scores of No.%d are:\n",k);</a:t>
            </a:r>
          </a:p>
          <a:p>
            <a:pPr defTabSz="363538">
              <a:lnSpc>
                <a:spcPct val="120000"/>
              </a:lnSpc>
            </a:pPr>
            <a:r>
              <a:rPr lang="en-US" altLang="zh-CN" sz="1400"/>
              <a:t>	</a:t>
            </a:r>
            <a:r>
              <a:rPr lang="en-US" altLang="zh-CN" sz="1400">
                <a:solidFill>
                  <a:schemeClr val="accent6"/>
                </a:solidFill>
              </a:rPr>
              <a:t>p=search(score,k);</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函数，返回</a:t>
            </a:r>
            <a:r>
              <a:rPr lang="en-US" altLang="zh-CN" sz="1400">
                <a:solidFill>
                  <a:srgbClr val="008000"/>
                </a:solidFill>
              </a:rPr>
              <a:t>score[k][0]</a:t>
            </a:r>
            <a:r>
              <a:rPr lang="zh-CN" altLang="en-US" sz="1400">
                <a:solidFill>
                  <a:srgbClr val="008000"/>
                </a:solidFill>
              </a:rPr>
              <a:t>的地址</a:t>
            </a:r>
          </a:p>
          <a:p>
            <a:pPr defTabSz="363538">
              <a:lnSpc>
                <a:spcPct val="120000"/>
              </a:lnSpc>
            </a:pPr>
            <a:r>
              <a:rPr lang="zh-CN" altLang="en-US" sz="1400"/>
              <a:t>	</a:t>
            </a:r>
            <a:r>
              <a:rPr lang="en-US" altLang="zh-CN" sz="1400"/>
              <a:t>for(i=0;i&lt;4;i++)</a:t>
            </a:r>
          </a:p>
          <a:p>
            <a:pPr defTabSz="363538">
              <a:lnSpc>
                <a:spcPct val="120000"/>
              </a:lnSpc>
            </a:pPr>
            <a:r>
              <a:rPr lang="en-US" altLang="zh-CN" sz="1400"/>
              <a:t>		printf("%5.2f\t",*(p+i));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score[k][0]~score[k][3]</a:t>
            </a:r>
            <a:r>
              <a:rPr lang="zh-CN" altLang="en-US" sz="1400">
                <a:solidFill>
                  <a:srgbClr val="008000"/>
                </a:solidFill>
              </a:rPr>
              <a:t>的值</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solidFill>
                  <a:schemeClr val="accent6"/>
                </a:solidFill>
              </a:rPr>
              <a:t>float *search(float (*pointer)[4],int n)</a:t>
            </a:r>
          </a:p>
          <a:p>
            <a:pPr defTabSz="363538">
              <a:lnSpc>
                <a:spcPct val="120000"/>
              </a:lnSpc>
            </a:pPr>
            <a:r>
              <a:rPr lang="en-US" altLang="zh-CN" sz="1400">
                <a:solidFill>
                  <a:srgbClr val="008000"/>
                </a:solidFill>
              </a:rPr>
              <a:t>//</a:t>
            </a:r>
            <a:r>
              <a:rPr lang="zh-CN" altLang="en-US" sz="1400">
                <a:solidFill>
                  <a:srgbClr val="008000"/>
                </a:solidFill>
              </a:rPr>
              <a:t>形参</a:t>
            </a:r>
            <a:r>
              <a:rPr lang="en-US" altLang="zh-CN" sz="1400">
                <a:solidFill>
                  <a:srgbClr val="008000"/>
                </a:solidFill>
              </a:rPr>
              <a:t>pointer</a:t>
            </a:r>
            <a:r>
              <a:rPr lang="zh-CN" altLang="en-US" sz="1400">
                <a:solidFill>
                  <a:srgbClr val="008000"/>
                </a:solidFill>
              </a:rPr>
              <a:t>是指向一维数组的指针变量</a:t>
            </a:r>
          </a:p>
          <a:p>
            <a:pPr defTabSz="363538">
              <a:lnSpc>
                <a:spcPct val="120000"/>
              </a:lnSpc>
            </a:pPr>
            <a:r>
              <a:rPr lang="en-US" altLang="zh-CN" sz="1400"/>
              <a:t>{	</a:t>
            </a:r>
            <a:r>
              <a:rPr lang="en-US" altLang="zh-CN" sz="1400">
                <a:solidFill>
                  <a:schemeClr val="accent6"/>
                </a:solidFill>
              </a:rPr>
              <a:t>float *pt;</a:t>
            </a:r>
          </a:p>
          <a:p>
            <a:pPr defTabSz="363538">
              <a:lnSpc>
                <a:spcPct val="120000"/>
              </a:lnSpc>
            </a:pPr>
            <a:r>
              <a:rPr lang="en-US" altLang="zh-CN" sz="1400"/>
              <a:t>	pt=*(pointer+n);	</a:t>
            </a:r>
            <a:r>
              <a:rPr lang="en-US" altLang="zh-CN" sz="1400">
                <a:solidFill>
                  <a:srgbClr val="008000"/>
                </a:solidFill>
              </a:rPr>
              <a:t>//pt</a:t>
            </a:r>
            <a:r>
              <a:rPr lang="zh-CN" altLang="en-US" sz="1400">
                <a:solidFill>
                  <a:srgbClr val="008000"/>
                </a:solidFill>
              </a:rPr>
              <a:t>的值是</a:t>
            </a:r>
            <a:r>
              <a:rPr lang="en-US" altLang="zh-CN" sz="1400">
                <a:solidFill>
                  <a:srgbClr val="008000"/>
                </a:solidFill>
              </a:rPr>
              <a:t>&amp;score[k][0]</a:t>
            </a:r>
          </a:p>
          <a:p>
            <a:pPr defTabSz="363538">
              <a:lnSpc>
                <a:spcPct val="120000"/>
              </a:lnSpc>
            </a:pPr>
            <a:r>
              <a:rPr lang="en-US" altLang="zh-CN" sz="1400"/>
              <a:t>	</a:t>
            </a:r>
            <a:r>
              <a:rPr lang="en-US" altLang="zh-CN" sz="1400">
                <a:solidFill>
                  <a:schemeClr val="accent6"/>
                </a:solidFill>
              </a:rPr>
              <a:t>return(pt);</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6118461" y="1873633"/>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955713" y="2394986"/>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949732" y="5419408"/>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a:stretch>
            <a:fillRect/>
          </a:stretch>
        </p:blipFill>
        <p:spPr>
          <a:xfrm>
            <a:off x="2265642" y="5515108"/>
            <a:ext cx="3467100" cy="9810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000435606"/>
              </p:ext>
            </p:extLst>
          </p:nvPr>
        </p:nvGraphicFramePr>
        <p:xfrm>
          <a:off x="6972550" y="4068349"/>
          <a:ext cx="3812084" cy="12192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val="103911803"/>
                    </a:ext>
                  </a:extLst>
                </a:gridCol>
                <a:gridCol w="701021">
                  <a:extLst>
                    <a:ext uri="{9D8B030D-6E8A-4147-A177-3AD203B41FA5}">
                      <a16:colId xmlns:a16="http://schemas.microsoft.com/office/drawing/2014/main" val="2270354934"/>
                    </a:ext>
                  </a:extLst>
                </a:gridCol>
                <a:gridCol w="701021">
                  <a:extLst>
                    <a:ext uri="{9D8B030D-6E8A-4147-A177-3AD203B41FA5}">
                      <a16:colId xmlns:a16="http://schemas.microsoft.com/office/drawing/2014/main" val="2283197543"/>
                    </a:ext>
                  </a:extLst>
                </a:gridCol>
                <a:gridCol w="701021">
                  <a:extLst>
                    <a:ext uri="{9D8B030D-6E8A-4147-A177-3AD203B41FA5}">
                      <a16:colId xmlns:a16="http://schemas.microsoft.com/office/drawing/2014/main" val="821500224"/>
                    </a:ext>
                  </a:extLst>
                </a:gridCol>
                <a:gridCol w="701021">
                  <a:extLst>
                    <a:ext uri="{9D8B030D-6E8A-4147-A177-3AD203B41FA5}">
                      <a16:colId xmlns:a16="http://schemas.microsoft.com/office/drawing/2014/main" val="3429237340"/>
                    </a:ext>
                  </a:extLst>
                </a:gridCol>
              </a:tblGrid>
              <a:tr h="0">
                <a:tc>
                  <a:txBody>
                    <a:bodyPr/>
                    <a:lstStyle/>
                    <a:p>
                      <a:r>
                        <a:rPr lang="en-US" altLang="zh-CN" sz="1400"/>
                        <a:t>pointer</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400"/>
                        <a:t>score</a:t>
                      </a:r>
                      <a:r>
                        <a:rPr lang="zh-CN" altLang="en-US" sz="1400"/>
                        <a:t>数组</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tc>
                <a:tc hMerge="1">
                  <a:txBody>
                    <a:bodyPr/>
                    <a:lstStyle/>
                    <a:p>
                      <a:endParaRPr lang="zh-CN" altLang="en-US" sz="1400"/>
                    </a:p>
                  </a:txBody>
                  <a:tcPr/>
                </a:tc>
                <a:tc hMerge="1">
                  <a:txBody>
                    <a:bodyPr/>
                    <a:lstStyle/>
                    <a:p>
                      <a:endParaRPr lang="zh-CN" altLang="en-US" sz="1400"/>
                    </a:p>
                  </a:txBody>
                  <a:tcPr/>
                </a:tc>
                <a:extLst>
                  <a:ext uri="{0D108BD9-81ED-4DB2-BD59-A6C34878D82A}">
                    <a16:rowId xmlns:a16="http://schemas.microsoft.com/office/drawing/2014/main" val="1912880540"/>
                  </a:ext>
                </a:extLst>
              </a:tr>
              <a:tr h="0">
                <a:tc>
                  <a:txBody>
                    <a:bodyPr/>
                    <a:lstStyle/>
                    <a:p>
                      <a:r>
                        <a:rPr lang="en-US" altLang="zh-CN" sz="1400"/>
                        <a:t>pointer+1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60</a:t>
                      </a:r>
                      <a:endParaRPr lang="zh-CN" altLang="en-US" sz="1400"/>
                    </a:p>
                  </a:txBody>
                  <a:tcPr>
                    <a:lnL w="12700" cmpd="sng">
                      <a:noFill/>
                    </a:lnL>
                    <a:lnT w="12700" cmpd="sng">
                      <a:noFill/>
                    </a:lnT>
                  </a:tcPr>
                </a:tc>
                <a:tc>
                  <a:txBody>
                    <a:bodyPr/>
                    <a:lstStyle/>
                    <a:p>
                      <a:pPr algn="ctr"/>
                      <a:r>
                        <a:rPr lang="en-US" altLang="zh-CN" sz="1400"/>
                        <a:t>70</a:t>
                      </a:r>
                      <a:endParaRPr lang="zh-CN" altLang="en-US" sz="1400"/>
                    </a:p>
                  </a:txBody>
                  <a:tcPr>
                    <a:lnT w="12700" cmpd="sng">
                      <a:noFill/>
                    </a:lnT>
                  </a:tcPr>
                </a:tc>
                <a:tc>
                  <a:txBody>
                    <a:bodyPr/>
                    <a:lstStyle/>
                    <a:p>
                      <a:pPr algn="ctr"/>
                      <a:r>
                        <a:rPr lang="en-US" altLang="zh-CN" sz="1400"/>
                        <a:t>80</a:t>
                      </a:r>
                      <a:endParaRPr lang="zh-CN" altLang="en-US" sz="1400"/>
                    </a:p>
                  </a:txBody>
                  <a:tcPr>
                    <a:lnT w="12700" cmpd="sng">
                      <a:noFill/>
                    </a:lnT>
                  </a:tcPr>
                </a:tc>
                <a:tc>
                  <a:txBody>
                    <a:bodyPr/>
                    <a:lstStyle/>
                    <a:p>
                      <a:pPr algn="ctr"/>
                      <a:r>
                        <a:rPr lang="en-US" altLang="zh-CN" sz="1400"/>
                        <a:t>90</a:t>
                      </a:r>
                      <a:endParaRPr lang="zh-CN" altLang="en-US" sz="1400"/>
                    </a:p>
                  </a:txBody>
                  <a:tcPr>
                    <a:lnT w="12700" cmpd="sng">
                      <a:noFill/>
                    </a:lnT>
                  </a:tcPr>
                </a:tc>
                <a:extLst>
                  <a:ext uri="{0D108BD9-81ED-4DB2-BD59-A6C34878D82A}">
                    <a16:rowId xmlns:a16="http://schemas.microsoft.com/office/drawing/2014/main" val="2883063938"/>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extLst>
                  <a:ext uri="{0D108BD9-81ED-4DB2-BD59-A6C34878D82A}">
                    <a16:rowId xmlns:a16="http://schemas.microsoft.com/office/drawing/2014/main" val="278545818"/>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34</a:t>
                      </a:r>
                      <a:endParaRPr lang="zh-CN" altLang="en-US" sz="1400"/>
                    </a:p>
                  </a:txBody>
                  <a:tcPr>
                    <a:lnL w="12700" cmpd="sng">
                      <a:noFill/>
                    </a:lnL>
                  </a:tcPr>
                </a:tc>
                <a:tc>
                  <a:txBody>
                    <a:bodyPr/>
                    <a:lstStyle/>
                    <a:p>
                      <a:pPr algn="ctr"/>
                      <a:r>
                        <a:rPr lang="en-US" altLang="zh-CN" sz="1400"/>
                        <a:t>78</a:t>
                      </a:r>
                      <a:endParaRPr lang="zh-CN" altLang="en-US" sz="1400"/>
                    </a:p>
                  </a:txBody>
                  <a:tcPr/>
                </a:tc>
                <a:tc>
                  <a:txBody>
                    <a:bodyPr/>
                    <a:lstStyle/>
                    <a:p>
                      <a:pPr algn="ctr"/>
                      <a:r>
                        <a:rPr lang="en-US" altLang="zh-CN" sz="1400"/>
                        <a:t>90</a:t>
                      </a:r>
                      <a:endParaRPr lang="zh-CN" altLang="en-US" sz="1400"/>
                    </a:p>
                  </a:txBody>
                  <a:tcPr/>
                </a:tc>
                <a:tc>
                  <a:txBody>
                    <a:bodyPr/>
                    <a:lstStyle/>
                    <a:p>
                      <a:pPr algn="ctr"/>
                      <a:r>
                        <a:rPr lang="en-US" altLang="zh-CN" sz="1400"/>
                        <a:t>66</a:t>
                      </a:r>
                      <a:endParaRPr lang="zh-CN" altLang="en-US" sz="1400"/>
                    </a:p>
                  </a:txBody>
                  <a:tcPr/>
                </a:tc>
                <a:extLst>
                  <a:ext uri="{0D108BD9-81ED-4DB2-BD59-A6C34878D82A}">
                    <a16:rowId xmlns:a16="http://schemas.microsoft.com/office/drawing/2014/main" val="992610834"/>
                  </a:ext>
                </a:extLst>
              </a:tr>
            </a:tbl>
          </a:graphicData>
        </a:graphic>
      </p:graphicFrame>
      <p:cxnSp>
        <p:nvCxnSpPr>
          <p:cNvPr id="32" name="直接箭头连接符 31"/>
          <p:cNvCxnSpPr/>
          <p:nvPr/>
        </p:nvCxnSpPr>
        <p:spPr>
          <a:xfrm>
            <a:off x="7091263" y="4370319"/>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7101202" y="4668493"/>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1091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50891" y="844913"/>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p>
        </p:txBody>
      </p:sp>
      <p:sp>
        <p:nvSpPr>
          <p:cNvPr id="11" name="圆角矩形 12">
            <a:extLst>
              <a:ext uri="{FF2B5EF4-FFF2-40B4-BE49-F238E27FC236}">
                <a16:creationId xmlns:a16="http://schemas.microsoft.com/office/drawing/2014/main" id="{5382CD89-35B6-4BD4-B332-B011068CC402}"/>
              </a:ext>
            </a:extLst>
          </p:cNvPr>
          <p:cNvSpPr/>
          <p:nvPr/>
        </p:nvSpPr>
        <p:spPr>
          <a:xfrm>
            <a:off x="681993" y="1315375"/>
            <a:ext cx="10879753" cy="41710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float score[][4]={{60,70,80,90},{56,89,67,88},{34,78,90,66}};</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p>
          <a:p>
            <a:pPr defTabSz="363538">
              <a:lnSpc>
                <a:spcPct val="120000"/>
              </a:lnSpc>
            </a:pPr>
            <a:r>
              <a:rPr lang="zh-CN" altLang="en-US" sz="1400"/>
              <a:t>	</a:t>
            </a:r>
            <a:r>
              <a:rPr lang="en-US" altLang="zh-CN" sz="1400"/>
              <a:t>float *search(float (*pointer)[4]);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float *p;</a:t>
            </a:r>
          </a:p>
          <a:p>
            <a:pPr defTabSz="363538">
              <a:lnSpc>
                <a:spcPct val="120000"/>
              </a:lnSpc>
            </a:pPr>
            <a:r>
              <a:rPr lang="en-US" altLang="zh-CN" sz="1400"/>
              <a:t>	int i,j;</a:t>
            </a:r>
          </a:p>
          <a:p>
            <a:pPr defTabSz="363538">
              <a:lnSpc>
                <a:spcPct val="120000"/>
              </a:lnSpc>
            </a:pPr>
            <a:r>
              <a:rPr lang="en-US" altLang="zh-CN" sz="1400"/>
              <a:t>	for(i=0;i&lt;3;i++)				</a:t>
            </a:r>
            <a:r>
              <a:rPr lang="en-US" altLang="zh-CN" sz="1400">
                <a:solidFill>
                  <a:srgbClr val="008000"/>
                </a:solidFill>
              </a:rPr>
              <a:t>//</a:t>
            </a:r>
            <a:r>
              <a:rPr lang="zh-CN" altLang="en-US" sz="1400">
                <a:solidFill>
                  <a:srgbClr val="008000"/>
                </a:solidFill>
              </a:rPr>
              <a:t>循环</a:t>
            </a:r>
            <a:r>
              <a:rPr lang="en-US" altLang="zh-CN" sz="1400">
                <a:solidFill>
                  <a:srgbClr val="008000"/>
                </a:solidFill>
              </a:rPr>
              <a:t>3</a:t>
            </a:r>
            <a:r>
              <a:rPr lang="zh-CN" altLang="en-US" sz="1400">
                <a:solidFill>
                  <a:srgbClr val="008000"/>
                </a:solidFill>
              </a:rPr>
              <a:t>次</a:t>
            </a:r>
          </a:p>
          <a:p>
            <a:pPr defTabSz="363538">
              <a:lnSpc>
                <a:spcPct val="120000"/>
              </a:lnSpc>
            </a:pPr>
            <a:r>
              <a:rPr lang="zh-CN" altLang="en-US" sz="1400"/>
              <a:t>	</a:t>
            </a:r>
            <a:r>
              <a:rPr lang="en-US" altLang="zh-CN" sz="1400"/>
              <a:t>{	</a:t>
            </a:r>
            <a:r>
              <a:rPr lang="en-US" altLang="zh-CN" sz="1400">
                <a:solidFill>
                  <a:schemeClr val="accent6"/>
                </a:solidFill>
              </a:rPr>
              <a:t>p=search(score+i);</a:t>
            </a:r>
          </a:p>
          <a:p>
            <a:pPr defTabSz="363538">
              <a:lnSpc>
                <a:spcPct val="120000"/>
              </a:lnSpc>
            </a:pP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r>
              <a:rPr lang="en-US" altLang="zh-CN" sz="1400">
                <a:solidFill>
                  <a:srgbClr val="008000"/>
                </a:solidFill>
              </a:rPr>
              <a:t>,</a:t>
            </a:r>
            <a:r>
              <a:rPr lang="zh-CN" altLang="en-US" sz="1400">
                <a:solidFill>
                  <a:srgbClr val="008000"/>
                </a:solidFill>
              </a:rPr>
              <a:t>如有不及格返回</a:t>
            </a:r>
            <a:r>
              <a:rPr lang="en-US" altLang="zh-CN" sz="1400">
                <a:solidFill>
                  <a:srgbClr val="008000"/>
                </a:solidFill>
              </a:rPr>
              <a:t>score[i][0]</a:t>
            </a:r>
            <a:r>
              <a:rPr lang="zh-CN" altLang="en-US" sz="1400">
                <a:solidFill>
                  <a:srgbClr val="008000"/>
                </a:solidFill>
              </a:rPr>
              <a:t>的地址</a:t>
            </a:r>
            <a:r>
              <a:rPr lang="en-US" altLang="zh-CN" sz="1400">
                <a:solidFill>
                  <a:srgbClr val="008000"/>
                </a:solidFill>
              </a:rPr>
              <a:t>,</a:t>
            </a:r>
            <a:r>
              <a:rPr lang="zh-CN" altLang="en-US" sz="1400">
                <a:solidFill>
                  <a:srgbClr val="008000"/>
                </a:solidFill>
              </a:rPr>
              <a:t>否则返回</a:t>
            </a:r>
            <a:r>
              <a:rPr lang="en-US" altLang="zh-CN" sz="1400">
                <a:solidFill>
                  <a:srgbClr val="008000"/>
                </a:solidFill>
              </a:rPr>
              <a:t>NULL</a:t>
            </a:r>
          </a:p>
          <a:p>
            <a:pPr defTabSz="363538">
              <a:lnSpc>
                <a:spcPct val="120000"/>
              </a:lnSpc>
            </a:pPr>
            <a:r>
              <a:rPr lang="en-US" altLang="zh-CN" sz="1400"/>
              <a:t>		if(p==*(score+i))</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如果返回的是</a:t>
            </a:r>
            <a:r>
              <a:rPr lang="en-US" altLang="zh-CN" sz="1400">
                <a:solidFill>
                  <a:srgbClr val="008000"/>
                </a:solidFill>
              </a:rPr>
              <a:t>score[i][0]</a:t>
            </a:r>
            <a:r>
              <a:rPr lang="zh-CN" altLang="en-US" sz="1400">
                <a:solidFill>
                  <a:srgbClr val="008000"/>
                </a:solidFill>
              </a:rPr>
              <a:t>的地址，表示</a:t>
            </a:r>
            <a:r>
              <a:rPr lang="en-US" altLang="zh-CN" sz="1400">
                <a:solidFill>
                  <a:srgbClr val="008000"/>
                </a:solidFill>
              </a:rPr>
              <a:t>p</a:t>
            </a:r>
            <a:r>
              <a:rPr lang="zh-CN" altLang="en-US" sz="1400">
                <a:solidFill>
                  <a:srgbClr val="008000"/>
                </a:solidFill>
              </a:rPr>
              <a:t>的值不是</a:t>
            </a:r>
            <a:r>
              <a:rPr lang="en-US" altLang="zh-CN" sz="1400">
                <a:solidFill>
                  <a:srgbClr val="008000"/>
                </a:solidFill>
              </a:rPr>
              <a:t>NULL</a:t>
            </a:r>
          </a:p>
          <a:p>
            <a:pPr defTabSz="363538">
              <a:lnSpc>
                <a:spcPct val="120000"/>
              </a:lnSpc>
            </a:pPr>
            <a:r>
              <a:rPr lang="en-US" altLang="zh-CN" sz="1400"/>
              <a:t>		{	printf("No.%d score:",i);</a:t>
            </a:r>
          </a:p>
          <a:p>
            <a:pPr defTabSz="363538">
              <a:lnSpc>
                <a:spcPct val="120000"/>
              </a:lnSpc>
            </a:pPr>
            <a:r>
              <a:rPr lang="en-US" altLang="zh-CN" sz="1400"/>
              <a:t>	 		for(j=0;j&lt;4;j++)</a:t>
            </a:r>
          </a:p>
          <a:p>
            <a:pPr defTabSz="363538">
              <a:lnSpc>
                <a:spcPct val="120000"/>
              </a:lnSpc>
            </a:pPr>
            <a:r>
              <a:rPr lang="en-US" altLang="zh-CN" sz="1400"/>
              <a:t>				printf("%5.2f  ",*(p+j));</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score[i][0]~score[i][3]</a:t>
            </a:r>
            <a:r>
              <a:rPr lang="zh-CN" altLang="en-US" sz="1400">
                <a:solidFill>
                  <a:srgbClr val="008000"/>
                </a:solidFill>
              </a:rPr>
              <a:t>的值</a:t>
            </a:r>
          </a:p>
          <a:p>
            <a:pPr defTabSz="363538">
              <a:lnSpc>
                <a:spcPct val="120000"/>
              </a:lnSpc>
            </a:pPr>
            <a:r>
              <a:rPr lang="zh-CN" altLang="en-US" sz="1400"/>
              <a:t>	 		</a:t>
            </a:r>
            <a:r>
              <a:rPr lang="en-US" altLang="zh-CN" sz="1400"/>
              <a:t>printf("\n");</a:t>
            </a:r>
          </a:p>
          <a:p>
            <a:pPr defTabSz="363538">
              <a:lnSpc>
                <a:spcPct val="120000"/>
              </a:lnSpc>
            </a:pPr>
            <a:r>
              <a:rPr lang="en-US" altLang="zh-CN" sz="1400"/>
              <a:t>		} </a:t>
            </a:r>
          </a:p>
          <a:p>
            <a:pPr defTabSz="363538">
              <a:lnSpc>
                <a:spcPct val="120000"/>
              </a:lnSpc>
            </a:pPr>
            <a:r>
              <a:rPr lang="en-US" altLang="zh-CN" sz="1400"/>
              <a:t>	}</a:t>
            </a:r>
          </a:p>
          <a:p>
            <a:pPr defTabSz="363538">
              <a:lnSpc>
                <a:spcPct val="120000"/>
              </a:lnSpc>
            </a:pPr>
            <a:r>
              <a:rPr lang="en-US" altLang="zh-CN" sz="1400"/>
              <a:t>	return 0; </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solidFill>
                  <a:schemeClr val="accent6"/>
                </a:solidFill>
              </a:rPr>
              <a:t>float *search(float (*pointer)[4])</a:t>
            </a:r>
          </a:p>
          <a:p>
            <a:pPr defTabSz="363538">
              <a:lnSpc>
                <a:spcPct val="120000"/>
              </a:lnSpc>
            </a:pPr>
            <a:r>
              <a:rPr lang="en-US" altLang="zh-CN" sz="1400">
                <a:solidFill>
                  <a:srgbClr val="008000"/>
                </a:solidFill>
              </a:rPr>
              <a:t>//</a:t>
            </a:r>
            <a:r>
              <a:rPr lang="zh-CN" altLang="en-US" sz="1400">
                <a:solidFill>
                  <a:srgbClr val="008000"/>
                </a:solidFill>
              </a:rPr>
              <a:t>定义函数，形参</a:t>
            </a:r>
            <a:r>
              <a:rPr lang="en-US" altLang="zh-CN" sz="1400">
                <a:solidFill>
                  <a:srgbClr val="008000"/>
                </a:solidFill>
              </a:rPr>
              <a:t>pointer</a:t>
            </a:r>
            <a:r>
              <a:rPr lang="zh-CN" altLang="en-US" sz="1400">
                <a:solidFill>
                  <a:srgbClr val="008000"/>
                </a:solidFill>
              </a:rPr>
              <a:t>是指向一维数组的指针变量</a:t>
            </a:r>
          </a:p>
          <a:p>
            <a:pPr defTabSz="363538">
              <a:lnSpc>
                <a:spcPct val="120000"/>
              </a:lnSpc>
            </a:pPr>
            <a:r>
              <a:rPr lang="en-US" altLang="zh-CN" sz="1400"/>
              <a:t>{	int i=0;</a:t>
            </a:r>
          </a:p>
          <a:p>
            <a:pPr defTabSz="363538">
              <a:lnSpc>
                <a:spcPct val="120000"/>
              </a:lnSpc>
            </a:pPr>
            <a:r>
              <a:rPr lang="en-US" altLang="zh-CN" sz="1400"/>
              <a:t>	</a:t>
            </a:r>
            <a:r>
              <a:rPr lang="en-US" altLang="zh-CN" sz="1400">
                <a:solidFill>
                  <a:schemeClr val="accent6"/>
                </a:solidFill>
              </a:rPr>
              <a:t>float *pt;</a:t>
            </a:r>
          </a:p>
          <a:p>
            <a:pPr defTabSz="363538">
              <a:lnSpc>
                <a:spcPct val="120000"/>
              </a:lnSpc>
            </a:pPr>
            <a:r>
              <a:rPr lang="en-US" altLang="zh-CN" sz="1400"/>
              <a:t>	pt=NULL;	</a:t>
            </a:r>
            <a:r>
              <a:rPr lang="en-US" altLang="zh-CN" sz="1400">
                <a:solidFill>
                  <a:srgbClr val="008000"/>
                </a:solidFill>
              </a:rPr>
              <a:t>//</a:t>
            </a:r>
            <a:r>
              <a:rPr lang="zh-CN" altLang="en-US" sz="1400">
                <a:solidFill>
                  <a:srgbClr val="008000"/>
                </a:solidFill>
              </a:rPr>
              <a:t>先使</a:t>
            </a:r>
            <a:r>
              <a:rPr lang="en-US" altLang="zh-CN" sz="1400">
                <a:solidFill>
                  <a:srgbClr val="008000"/>
                </a:solidFill>
              </a:rPr>
              <a:t>pt</a:t>
            </a:r>
            <a:r>
              <a:rPr lang="zh-CN" altLang="en-US" sz="1400">
                <a:solidFill>
                  <a:srgbClr val="008000"/>
                </a:solidFill>
              </a:rPr>
              <a:t>的值为</a:t>
            </a:r>
            <a:r>
              <a:rPr lang="en-US" altLang="zh-CN" sz="1400">
                <a:solidFill>
                  <a:srgbClr val="008000"/>
                </a:solidFill>
              </a:rPr>
              <a:t>NULL</a:t>
            </a:r>
          </a:p>
          <a:p>
            <a:pPr defTabSz="363538">
              <a:lnSpc>
                <a:spcPct val="120000"/>
              </a:lnSpc>
            </a:pPr>
            <a:r>
              <a:rPr lang="en-US" altLang="zh-CN" sz="1400"/>
              <a:t>	for(;i&lt;4;i++)</a:t>
            </a:r>
          </a:p>
          <a:p>
            <a:pPr defTabSz="363538">
              <a:lnSpc>
                <a:spcPct val="120000"/>
              </a:lnSpc>
            </a:pPr>
            <a:r>
              <a:rPr lang="en-US" altLang="zh-CN" sz="1400"/>
              <a:t>		if(*(*pointer+i)&lt;60) pt=*pointer;</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如果有不及格课程，使</a:t>
            </a:r>
            <a:r>
              <a:rPr lang="en-US" altLang="zh-CN" sz="1400">
                <a:solidFill>
                  <a:srgbClr val="008000"/>
                </a:solidFill>
              </a:rPr>
              <a:t>pt</a:t>
            </a:r>
            <a:r>
              <a:rPr lang="zh-CN" altLang="en-US" sz="1400">
                <a:solidFill>
                  <a:srgbClr val="008000"/>
                </a:solidFill>
              </a:rPr>
              <a:t>指向</a:t>
            </a:r>
            <a:r>
              <a:rPr lang="en-US" altLang="zh-CN" sz="1400">
                <a:solidFill>
                  <a:srgbClr val="008000"/>
                </a:solidFill>
              </a:rPr>
              <a:t>score[i][0] </a:t>
            </a:r>
          </a:p>
          <a:p>
            <a:pPr defTabSz="363538">
              <a:lnSpc>
                <a:spcPct val="120000"/>
              </a:lnSpc>
            </a:pPr>
            <a:r>
              <a:rPr lang="en-US" altLang="zh-CN" sz="1400"/>
              <a:t>	</a:t>
            </a:r>
            <a:r>
              <a:rPr lang="en-US" altLang="zh-CN" sz="1400">
                <a:solidFill>
                  <a:schemeClr val="accent6"/>
                </a:solidFill>
              </a:rPr>
              <a:t>return(pt);</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861481" y="1836727"/>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855500" y="4861149"/>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p:cNvGraphicFramePr>
            <a:graphicFrameLocks noGrp="1"/>
          </p:cNvGraphicFramePr>
          <p:nvPr>
            <p:extLst>
              <p:ext uri="{D42A27DB-BD31-4B8C-83A1-F6EECF244321}">
                <p14:modId xmlns:p14="http://schemas.microsoft.com/office/powerpoint/2010/main" val="1398063642"/>
              </p:ext>
            </p:extLst>
          </p:nvPr>
        </p:nvGraphicFramePr>
        <p:xfrm>
          <a:off x="1854810" y="5943600"/>
          <a:ext cx="3812084" cy="9144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val="103911803"/>
                    </a:ext>
                  </a:extLst>
                </a:gridCol>
                <a:gridCol w="701021">
                  <a:extLst>
                    <a:ext uri="{9D8B030D-6E8A-4147-A177-3AD203B41FA5}">
                      <a16:colId xmlns:a16="http://schemas.microsoft.com/office/drawing/2014/main" val="2270354934"/>
                    </a:ext>
                  </a:extLst>
                </a:gridCol>
                <a:gridCol w="701021">
                  <a:extLst>
                    <a:ext uri="{9D8B030D-6E8A-4147-A177-3AD203B41FA5}">
                      <a16:colId xmlns:a16="http://schemas.microsoft.com/office/drawing/2014/main" val="2283197543"/>
                    </a:ext>
                  </a:extLst>
                </a:gridCol>
                <a:gridCol w="701021">
                  <a:extLst>
                    <a:ext uri="{9D8B030D-6E8A-4147-A177-3AD203B41FA5}">
                      <a16:colId xmlns:a16="http://schemas.microsoft.com/office/drawing/2014/main" val="821500224"/>
                    </a:ext>
                  </a:extLst>
                </a:gridCol>
                <a:gridCol w="701021">
                  <a:extLst>
                    <a:ext uri="{9D8B030D-6E8A-4147-A177-3AD203B41FA5}">
                      <a16:colId xmlns:a16="http://schemas.microsoft.com/office/drawing/2014/main" val="3429237340"/>
                    </a:ext>
                  </a:extLst>
                </a:gridCol>
              </a:tblGrid>
              <a:tr h="0">
                <a:tc>
                  <a:txBody>
                    <a:bodyPr/>
                    <a:lstStyle/>
                    <a:p>
                      <a:r>
                        <a:rPr lang="en-US" altLang="zh-CN" sz="140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60</a:t>
                      </a:r>
                      <a:endParaRPr lang="zh-CN" altLang="en-US" sz="1400"/>
                    </a:p>
                  </a:txBody>
                  <a:tcPr>
                    <a:lnL w="12700" cmpd="sng">
                      <a:noFill/>
                    </a:lnL>
                    <a:lnT w="12700" cmpd="sng">
                      <a:noFill/>
                    </a:lnT>
                  </a:tcPr>
                </a:tc>
                <a:tc>
                  <a:txBody>
                    <a:bodyPr/>
                    <a:lstStyle/>
                    <a:p>
                      <a:pPr algn="ctr"/>
                      <a:r>
                        <a:rPr lang="en-US" altLang="zh-CN" sz="1400"/>
                        <a:t>70</a:t>
                      </a:r>
                      <a:endParaRPr lang="zh-CN" altLang="en-US" sz="1400"/>
                    </a:p>
                  </a:txBody>
                  <a:tcPr>
                    <a:lnT w="12700" cmpd="sng">
                      <a:noFill/>
                    </a:lnT>
                  </a:tcPr>
                </a:tc>
                <a:tc>
                  <a:txBody>
                    <a:bodyPr/>
                    <a:lstStyle/>
                    <a:p>
                      <a:pPr algn="ctr"/>
                      <a:r>
                        <a:rPr lang="en-US" altLang="zh-CN" sz="1400"/>
                        <a:t>80</a:t>
                      </a:r>
                      <a:endParaRPr lang="zh-CN" altLang="en-US" sz="1400"/>
                    </a:p>
                  </a:txBody>
                  <a:tcPr>
                    <a:lnT w="12700" cmpd="sng">
                      <a:noFill/>
                    </a:lnT>
                  </a:tcPr>
                </a:tc>
                <a:tc>
                  <a:txBody>
                    <a:bodyPr/>
                    <a:lstStyle/>
                    <a:p>
                      <a:pPr algn="ctr"/>
                      <a:r>
                        <a:rPr lang="en-US" altLang="zh-CN" sz="1400"/>
                        <a:t>90</a:t>
                      </a:r>
                      <a:endParaRPr lang="zh-CN" altLang="en-US" sz="1400"/>
                    </a:p>
                  </a:txBody>
                  <a:tcPr>
                    <a:lnT w="12700" cmpd="sng">
                      <a:noFill/>
                    </a:lnT>
                  </a:tcPr>
                </a:tc>
                <a:extLst>
                  <a:ext uri="{0D108BD9-81ED-4DB2-BD59-A6C34878D82A}">
                    <a16:rowId xmlns:a16="http://schemas.microsoft.com/office/drawing/2014/main" val="2883063938"/>
                  </a:ext>
                </a:extLst>
              </a:tr>
              <a:tr h="0">
                <a:tc>
                  <a:txBody>
                    <a:bodyPr/>
                    <a:lstStyle/>
                    <a:p>
                      <a:r>
                        <a:rPr lang="en-US" altLang="zh-CN" sz="1400"/>
                        <a:t>score+2</a:t>
                      </a:r>
                      <a:endParaRPr lang="zh-CN" altLang="en-US" sz="140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extLst>
                  <a:ext uri="{0D108BD9-81ED-4DB2-BD59-A6C34878D82A}">
                    <a16:rowId xmlns:a16="http://schemas.microsoft.com/office/drawing/2014/main" val="278545818"/>
                  </a:ext>
                </a:extLst>
              </a:tr>
              <a:tr h="0">
                <a:tc>
                  <a:txBody>
                    <a:bodyPr/>
                    <a:lstStyle/>
                    <a:p>
                      <a:r>
                        <a:rPr lang="en-US" altLang="zh-CN" sz="140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34</a:t>
                      </a:r>
                      <a:endParaRPr lang="zh-CN" altLang="en-US" sz="1400"/>
                    </a:p>
                  </a:txBody>
                  <a:tcPr>
                    <a:lnL w="12700" cmpd="sng">
                      <a:noFill/>
                    </a:lnL>
                  </a:tcPr>
                </a:tc>
                <a:tc>
                  <a:txBody>
                    <a:bodyPr/>
                    <a:lstStyle/>
                    <a:p>
                      <a:pPr algn="ctr"/>
                      <a:r>
                        <a:rPr lang="en-US" altLang="zh-CN" sz="1400"/>
                        <a:t>78</a:t>
                      </a:r>
                      <a:endParaRPr lang="zh-CN" altLang="en-US" sz="1400"/>
                    </a:p>
                  </a:txBody>
                  <a:tcPr/>
                </a:tc>
                <a:tc>
                  <a:txBody>
                    <a:bodyPr/>
                    <a:lstStyle/>
                    <a:p>
                      <a:pPr algn="ctr"/>
                      <a:r>
                        <a:rPr lang="en-US" altLang="zh-CN" sz="1400"/>
                        <a:t>90</a:t>
                      </a:r>
                      <a:endParaRPr lang="zh-CN" altLang="en-US" sz="1400"/>
                    </a:p>
                  </a:txBody>
                  <a:tcPr/>
                </a:tc>
                <a:tc>
                  <a:txBody>
                    <a:bodyPr/>
                    <a:lstStyle/>
                    <a:p>
                      <a:pPr algn="ctr"/>
                      <a:r>
                        <a:rPr lang="en-US" altLang="zh-CN" sz="1400"/>
                        <a:t>66</a:t>
                      </a:r>
                      <a:endParaRPr lang="zh-CN" altLang="en-US" sz="1400"/>
                    </a:p>
                  </a:txBody>
                  <a:tcPr/>
                </a:tc>
                <a:extLst>
                  <a:ext uri="{0D108BD9-81ED-4DB2-BD59-A6C34878D82A}">
                    <a16:rowId xmlns:a16="http://schemas.microsoft.com/office/drawing/2014/main" val="992610834"/>
                  </a:ext>
                </a:extLst>
              </a:tr>
            </a:tbl>
          </a:graphicData>
        </a:graphic>
      </p:graphicFrame>
      <p:cxnSp>
        <p:nvCxnSpPr>
          <p:cNvPr id="32" name="直接箭头连接符 31"/>
          <p:cNvCxnSpPr/>
          <p:nvPr/>
        </p:nvCxnSpPr>
        <p:spPr>
          <a:xfrm>
            <a:off x="1983462" y="5943600"/>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983462" y="6563622"/>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5"/>
          <a:stretch>
            <a:fillRect/>
          </a:stretch>
        </p:blipFill>
        <p:spPr>
          <a:xfrm>
            <a:off x="8123991" y="1877090"/>
            <a:ext cx="3448050" cy="809625"/>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378836370"/>
              </p:ext>
            </p:extLst>
          </p:nvPr>
        </p:nvGraphicFramePr>
        <p:xfrm>
          <a:off x="6314661" y="6248400"/>
          <a:ext cx="2804084" cy="304800"/>
        </p:xfrm>
        <a:graphic>
          <a:graphicData uri="http://schemas.openxmlformats.org/drawingml/2006/table">
            <a:tbl>
              <a:tblPr>
                <a:tableStyleId>{5C22544A-7EE6-4342-B048-85BDC9FD1C3A}</a:tableStyleId>
              </a:tblPr>
              <a:tblGrid>
                <a:gridCol w="701021">
                  <a:extLst>
                    <a:ext uri="{9D8B030D-6E8A-4147-A177-3AD203B41FA5}">
                      <a16:colId xmlns:a16="http://schemas.microsoft.com/office/drawing/2014/main" val="1474909808"/>
                    </a:ext>
                  </a:extLst>
                </a:gridCol>
                <a:gridCol w="701021">
                  <a:extLst>
                    <a:ext uri="{9D8B030D-6E8A-4147-A177-3AD203B41FA5}">
                      <a16:colId xmlns:a16="http://schemas.microsoft.com/office/drawing/2014/main" val="3050841575"/>
                    </a:ext>
                  </a:extLst>
                </a:gridCol>
                <a:gridCol w="701021">
                  <a:extLst>
                    <a:ext uri="{9D8B030D-6E8A-4147-A177-3AD203B41FA5}">
                      <a16:colId xmlns:a16="http://schemas.microsoft.com/office/drawing/2014/main" val="3520022797"/>
                    </a:ext>
                  </a:extLst>
                </a:gridCol>
                <a:gridCol w="701021">
                  <a:extLst>
                    <a:ext uri="{9D8B030D-6E8A-4147-A177-3AD203B41FA5}">
                      <a16:colId xmlns:a16="http://schemas.microsoft.com/office/drawing/2014/main" val="649264615"/>
                    </a:ext>
                  </a:extLst>
                </a:gridCol>
              </a:tblGrid>
              <a:tr h="0">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extLst>
                  <a:ext uri="{0D108BD9-81ED-4DB2-BD59-A6C34878D82A}">
                    <a16:rowId xmlns:a16="http://schemas.microsoft.com/office/drawing/2014/main" val="1413854695"/>
                  </a:ext>
                </a:extLst>
              </a:tr>
            </a:tbl>
          </a:graphicData>
        </a:graphic>
      </p:graphicFrame>
      <p:sp>
        <p:nvSpPr>
          <p:cNvPr id="7" name="文本框 6"/>
          <p:cNvSpPr txBox="1"/>
          <p:nvPr/>
        </p:nvSpPr>
        <p:spPr>
          <a:xfrm>
            <a:off x="6122502" y="5500573"/>
            <a:ext cx="5585792" cy="954107"/>
          </a:xfrm>
          <a:prstGeom prst="rect">
            <a:avLst/>
          </a:prstGeom>
          <a:noFill/>
        </p:spPr>
        <p:txBody>
          <a:bodyPr wrap="square" rtlCol="0">
            <a:spAutoFit/>
          </a:bodyPr>
          <a:lstStyle/>
          <a:p>
            <a:r>
              <a:rPr lang="en-US" altLang="zh-CN" sz="1400"/>
              <a:t>pt(</a:t>
            </a:r>
            <a:r>
              <a:rPr lang="zh-CN" altLang="en-US" sz="1400"/>
              <a:t>当有不及格时）</a:t>
            </a:r>
            <a:r>
              <a:rPr lang="en-US" altLang="zh-CN" sz="1400"/>
              <a:t>	pt</a:t>
            </a:r>
            <a:r>
              <a:rPr lang="zh-CN" altLang="en-US" sz="1400"/>
              <a:t>（当无不及格时）</a:t>
            </a:r>
            <a:endParaRPr lang="en-US" altLang="zh-CN" sz="1400"/>
          </a:p>
          <a:p>
            <a:r>
              <a:rPr lang="en-US" altLang="zh-CN" sz="1400"/>
              <a:t> ||		 ||</a:t>
            </a:r>
          </a:p>
          <a:p>
            <a:r>
              <a:rPr lang="zh-CN" altLang="en-US" sz="1400"/>
              <a:t>*</a:t>
            </a:r>
            <a:r>
              <a:rPr lang="en-US" altLang="zh-CN" sz="1400"/>
              <a:t>pointer		NULL </a:t>
            </a:r>
          </a:p>
          <a:p>
            <a:r>
              <a:rPr lang="zh-CN" altLang="en-US" sz="1400"/>
              <a:t>↓</a:t>
            </a:r>
          </a:p>
        </p:txBody>
      </p:sp>
    </p:spTree>
    <p:extLst>
      <p:ext uri="{BB962C8B-B14F-4D97-AF65-F5344CB8AC3E}">
        <p14:creationId xmlns:p14="http://schemas.microsoft.com/office/powerpoint/2010/main" val="141651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指针数组和多重指针</a:t>
            </a:r>
            <a:endParaRPr lang="zh-CN" altLang="en-US" dirty="0"/>
          </a:p>
        </p:txBody>
      </p:sp>
    </p:spTree>
    <p:extLst>
      <p:ext uri="{BB962C8B-B14F-4D97-AF65-F5344CB8AC3E}">
        <p14:creationId xmlns:p14="http://schemas.microsoft.com/office/powerpoint/2010/main" val="1618053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什么是指针数组</a:t>
            </a:r>
          </a:p>
        </p:txBody>
      </p:sp>
      <p:sp>
        <p:nvSpPr>
          <p:cNvPr id="7" name="矩形 6"/>
          <p:cNvSpPr/>
          <p:nvPr/>
        </p:nvSpPr>
        <p:spPr>
          <a:xfrm>
            <a:off x="4489175" y="1516525"/>
            <a:ext cx="3004930"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类型名 </a:t>
            </a:r>
            <a:r>
              <a:rPr lang="en-US" altLang="zh-CN" b="1"/>
              <a:t>*</a:t>
            </a:r>
            <a:r>
              <a:rPr lang="zh-CN" altLang="en-US" b="1"/>
              <a:t>数组名</a:t>
            </a:r>
            <a:r>
              <a:rPr lang="en-US" altLang="zh-CN" b="1"/>
              <a:t>[</a:t>
            </a:r>
            <a:r>
              <a:rPr lang="zh-CN" altLang="en-US" b="1"/>
              <a:t>数组长度</a:t>
            </a:r>
            <a:r>
              <a:rPr lang="en-US" altLang="zh-CN" b="1"/>
              <a:t>];</a:t>
            </a:r>
            <a:endParaRPr lang="zh-CN" altLang="en-US" b="1"/>
          </a:p>
        </p:txBody>
      </p:sp>
      <p:sp>
        <p:nvSpPr>
          <p:cNvPr id="8" name="MH_Desc_1"/>
          <p:cNvSpPr/>
          <p:nvPr>
            <p:custDataLst>
              <p:tags r:id="rId1"/>
            </p:custDataLst>
          </p:nvPr>
        </p:nvSpPr>
        <p:spPr>
          <a:xfrm>
            <a:off x="1159565" y="2067339"/>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一个数组，若其元素均为指针类型数据，称为</a:t>
            </a:r>
            <a:r>
              <a:rPr lang="zh-CN" altLang="en-US" b="1">
                <a:solidFill>
                  <a:schemeClr val="tx1"/>
                </a:solidFill>
              </a:rPr>
              <a:t>指针数组</a:t>
            </a:r>
            <a:r>
              <a:rPr lang="zh-CN" altLang="en-US">
                <a:solidFill>
                  <a:schemeClr val="tx1"/>
                </a:solidFill>
              </a:rPr>
              <a:t>，也就是说，指针数组中的每一个元素都存放一个地址，相当于一个指针变量。</a:t>
            </a:r>
            <a:endParaRPr lang="en-US" altLang="zh-CN">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r>
              <a:rPr lang="zh-CN" altLang="en-US">
                <a:solidFill>
                  <a:schemeClr val="tx1"/>
                </a:solidFill>
              </a:rPr>
              <a:t>指针数组比较适合用来指向若干个字符串，使字符串处理更加方便灵活。</a:t>
            </a:r>
          </a:p>
        </p:txBody>
      </p:sp>
      <p:sp>
        <p:nvSpPr>
          <p:cNvPr id="15" name="圆角矩形 14"/>
          <p:cNvSpPr/>
          <p:nvPr/>
        </p:nvSpPr>
        <p:spPr>
          <a:xfrm>
            <a:off x="7790496" y="151652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*p[4];</a:t>
            </a:r>
          </a:p>
        </p:txBody>
      </p:sp>
      <p:sp>
        <p:nvSpPr>
          <p:cNvPr id="3" name="矩形 2"/>
          <p:cNvSpPr/>
          <p:nvPr/>
        </p:nvSpPr>
        <p:spPr>
          <a:xfrm>
            <a:off x="1109870" y="1355886"/>
            <a:ext cx="6096000" cy="646331"/>
          </a:xfrm>
          <a:prstGeom prst="rect">
            <a:avLst/>
          </a:prstGeom>
        </p:spPr>
        <p:txBody>
          <a:bodyPr>
            <a:spAutoFit/>
          </a:bodyPr>
          <a:lstStyle/>
          <a:p>
            <a:endParaRPr lang="zh-CN" altLang="en-US"/>
          </a:p>
          <a:p>
            <a:r>
              <a:rPr lang="zh-CN" altLang="en-US"/>
              <a:t>定义一维指针数组的一般形式为</a:t>
            </a:r>
          </a:p>
        </p:txBody>
      </p:sp>
    </p:spTree>
    <p:extLst>
      <p:ext uri="{BB962C8B-B14F-4D97-AF65-F5344CB8AC3E}">
        <p14:creationId xmlns:p14="http://schemas.microsoft.com/office/powerpoint/2010/main" val="344921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怎样引用指针变量</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① 给指针变量赋值。</a:t>
            </a:r>
            <a:endParaRPr lang="en-US" altLang="zh-CN">
              <a:solidFill>
                <a:schemeClr val="tx1"/>
              </a:solidFill>
            </a:endParaRPr>
          </a:p>
          <a:p>
            <a:pPr algn="just">
              <a:lnSpc>
                <a:spcPct val="150000"/>
              </a:lnSpc>
              <a:defRPr/>
            </a:pPr>
            <a:r>
              <a:rPr lang="zh-CN" altLang="en-US">
                <a:solidFill>
                  <a:schemeClr val="tx1"/>
                </a:solidFill>
              </a:rPr>
              <a:t>② 引用指针变量指向的变量。</a:t>
            </a:r>
            <a:endParaRPr lang="en-US" altLang="zh-CN">
              <a:solidFill>
                <a:schemeClr val="tx1"/>
              </a:solidFill>
            </a:endParaRPr>
          </a:p>
          <a:p>
            <a:pPr algn="just">
              <a:lnSpc>
                <a:spcPct val="150000"/>
              </a:lnSpc>
              <a:defRPr/>
            </a:pPr>
            <a:r>
              <a:rPr lang="zh-CN" altLang="en-US">
                <a:solidFill>
                  <a:schemeClr val="tx1"/>
                </a:solidFill>
              </a:rPr>
              <a:t>③引用指针变量的值。</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p:txBody>
      </p:sp>
      <p:sp>
        <p:nvSpPr>
          <p:cNvPr id="7" name="圆角矩形 12">
            <a:extLst>
              <a:ext uri="{FF2B5EF4-FFF2-40B4-BE49-F238E27FC236}">
                <a16:creationId xmlns:a16="http://schemas.microsoft.com/office/drawing/2014/main" id="{5382CD89-35B6-4BD4-B332-B011068CC402}"/>
              </a:ext>
            </a:extLst>
          </p:cNvPr>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int a, *p;</a:t>
            </a:r>
          </a:p>
          <a:p>
            <a:pPr defTabSz="363538">
              <a:lnSpc>
                <a:spcPct val="120000"/>
              </a:lnSpc>
            </a:pPr>
            <a:r>
              <a:rPr lang="en-US" altLang="zh-CN" sz="1600"/>
              <a:t>p=&amp;a;				</a:t>
            </a:r>
            <a:r>
              <a:rPr lang="en-US" altLang="zh-CN" sz="1600">
                <a:solidFill>
                  <a:srgbClr val="008000"/>
                </a:solidFill>
              </a:rPr>
              <a:t>//</a:t>
            </a:r>
            <a:r>
              <a:rPr lang="zh-CN" altLang="en-US" sz="1600">
                <a:solidFill>
                  <a:srgbClr val="008000"/>
                </a:solidFill>
              </a:rPr>
              <a:t>把</a:t>
            </a:r>
            <a:r>
              <a:rPr lang="en-US" altLang="zh-CN" sz="1600">
                <a:solidFill>
                  <a:srgbClr val="008000"/>
                </a:solidFill>
              </a:rPr>
              <a:t>a</a:t>
            </a:r>
            <a:r>
              <a:rPr lang="zh-CN" altLang="en-US" sz="1600">
                <a:solidFill>
                  <a:srgbClr val="008000"/>
                </a:solidFill>
              </a:rPr>
              <a:t>的地址赋给指针变量</a:t>
            </a:r>
            <a:r>
              <a:rPr lang="en-US" altLang="zh-CN" sz="1600">
                <a:solidFill>
                  <a:srgbClr val="008000"/>
                </a:solidFill>
              </a:rPr>
              <a:t>p														</a:t>
            </a:r>
            <a:r>
              <a:rPr lang="zh-CN" altLang="en-US" sz="1600" b="1">
                <a:solidFill>
                  <a:schemeClr val="accent1"/>
                </a:solidFill>
              </a:rPr>
              <a:t>①</a:t>
            </a:r>
            <a:endParaRPr lang="en-US" altLang="zh-CN" sz="1600" b="1">
              <a:solidFill>
                <a:schemeClr val="accent1"/>
              </a:solidFill>
            </a:endParaRPr>
          </a:p>
          <a:p>
            <a:pPr defTabSz="363538">
              <a:lnSpc>
                <a:spcPct val="120000"/>
              </a:lnSpc>
            </a:pPr>
            <a:r>
              <a:rPr lang="en-US" altLang="zh-CN" sz="1600">
                <a:solidFill>
                  <a:schemeClr val="tx1"/>
                </a:solidFill>
              </a:rPr>
              <a:t>printf("%d",*p);		</a:t>
            </a:r>
            <a:r>
              <a:rPr lang="en-US" altLang="zh-CN" sz="1600">
                <a:solidFill>
                  <a:srgbClr val="008000"/>
                </a:solidFill>
              </a:rPr>
              <a:t>//</a:t>
            </a:r>
            <a:r>
              <a:rPr lang="zh-CN" altLang="en-US" sz="1600">
                <a:solidFill>
                  <a:srgbClr val="008000"/>
                </a:solidFill>
              </a:rPr>
              <a:t>以整数形式输出指针变量</a:t>
            </a:r>
            <a:r>
              <a:rPr lang="en-US" altLang="zh-CN" sz="1600">
                <a:solidFill>
                  <a:srgbClr val="008000"/>
                </a:solidFill>
              </a:rPr>
              <a:t>p</a:t>
            </a:r>
            <a:r>
              <a:rPr lang="zh-CN" altLang="en-US" sz="1600">
                <a:solidFill>
                  <a:srgbClr val="008000"/>
                </a:solidFill>
              </a:rPr>
              <a:t>所指向的变量的值，即</a:t>
            </a:r>
            <a:r>
              <a:rPr lang="en-US" altLang="zh-CN" sz="1600">
                <a:solidFill>
                  <a:srgbClr val="008000"/>
                </a:solidFill>
              </a:rPr>
              <a:t>a</a:t>
            </a:r>
            <a:r>
              <a:rPr lang="zh-CN" altLang="en-US" sz="1600">
                <a:solidFill>
                  <a:srgbClr val="008000"/>
                </a:solidFill>
              </a:rPr>
              <a:t>的值</a:t>
            </a:r>
            <a:r>
              <a:rPr lang="en-US" altLang="zh-CN" sz="1600">
                <a:solidFill>
                  <a:srgbClr val="008000"/>
                </a:solidFill>
              </a:rPr>
              <a:t>							</a:t>
            </a:r>
            <a:r>
              <a:rPr lang="zh-CN" altLang="en-US" sz="1600" b="1">
                <a:solidFill>
                  <a:schemeClr val="accent1"/>
                </a:solidFill>
              </a:rPr>
              <a:t>②</a:t>
            </a:r>
            <a:endParaRPr lang="en-US" altLang="zh-CN" sz="1600" b="1">
              <a:solidFill>
                <a:schemeClr val="accent1"/>
              </a:solidFill>
            </a:endParaRPr>
          </a:p>
          <a:p>
            <a:pPr defTabSz="363538">
              <a:lnSpc>
                <a:spcPct val="120000"/>
              </a:lnSpc>
            </a:pPr>
            <a:r>
              <a:rPr lang="zh-CN" altLang="en-US" sz="1600">
                <a:solidFill>
                  <a:schemeClr val="tx1"/>
                </a:solidFill>
              </a:rPr>
              <a:t>*</a:t>
            </a:r>
            <a:r>
              <a:rPr lang="en-US" altLang="zh-CN" sz="1600">
                <a:solidFill>
                  <a:schemeClr val="tx1"/>
                </a:solidFill>
              </a:rPr>
              <a:t>p=1;				</a:t>
            </a:r>
            <a:r>
              <a:rPr lang="en-US" altLang="zh-CN" sz="1600">
                <a:solidFill>
                  <a:srgbClr val="008000"/>
                </a:solidFill>
              </a:rPr>
              <a:t>//</a:t>
            </a:r>
            <a:r>
              <a:rPr lang="zh-CN" altLang="en-US" sz="1600">
                <a:solidFill>
                  <a:srgbClr val="008000"/>
                </a:solidFill>
              </a:rPr>
              <a:t>将整数</a:t>
            </a:r>
            <a:r>
              <a:rPr lang="en-US" altLang="zh-CN" sz="1600">
                <a:solidFill>
                  <a:srgbClr val="008000"/>
                </a:solidFill>
              </a:rPr>
              <a:t>1</a:t>
            </a:r>
            <a:r>
              <a:rPr lang="zh-CN" altLang="en-US" sz="1600">
                <a:solidFill>
                  <a:srgbClr val="008000"/>
                </a:solidFill>
              </a:rPr>
              <a:t>赋给</a:t>
            </a:r>
            <a:r>
              <a:rPr lang="en-US" altLang="zh-CN" sz="1600">
                <a:solidFill>
                  <a:srgbClr val="008000"/>
                </a:solidFill>
              </a:rPr>
              <a:t>p</a:t>
            </a:r>
            <a:r>
              <a:rPr lang="zh-CN" altLang="en-US" sz="1600">
                <a:solidFill>
                  <a:srgbClr val="008000"/>
                </a:solidFill>
              </a:rPr>
              <a:t>当前所指向的变量，由于</a:t>
            </a:r>
            <a:r>
              <a:rPr lang="en-US" altLang="zh-CN" sz="1600">
                <a:solidFill>
                  <a:srgbClr val="008000"/>
                </a:solidFill>
              </a:rPr>
              <a:t>p</a:t>
            </a:r>
            <a:r>
              <a:rPr lang="zh-CN" altLang="en-US" sz="1600">
                <a:solidFill>
                  <a:srgbClr val="008000"/>
                </a:solidFill>
              </a:rPr>
              <a:t>指向变量</a:t>
            </a:r>
            <a:r>
              <a:rPr lang="en-US" altLang="zh-CN" sz="1600">
                <a:solidFill>
                  <a:srgbClr val="008000"/>
                </a:solidFill>
              </a:rPr>
              <a:t>a</a:t>
            </a:r>
            <a:r>
              <a:rPr lang="zh-CN" altLang="en-US" sz="1600">
                <a:solidFill>
                  <a:srgbClr val="008000"/>
                </a:solidFill>
              </a:rPr>
              <a:t>，相当于把</a:t>
            </a:r>
            <a:r>
              <a:rPr lang="en-US" altLang="zh-CN" sz="1600">
                <a:solidFill>
                  <a:srgbClr val="008000"/>
                </a:solidFill>
              </a:rPr>
              <a:t>1</a:t>
            </a:r>
            <a:r>
              <a:rPr lang="zh-CN" altLang="en-US" sz="1600">
                <a:solidFill>
                  <a:srgbClr val="008000"/>
                </a:solidFill>
              </a:rPr>
              <a:t>赋给</a:t>
            </a:r>
            <a:r>
              <a:rPr lang="en-US" altLang="zh-CN" sz="1600">
                <a:solidFill>
                  <a:srgbClr val="008000"/>
                </a:solidFill>
              </a:rPr>
              <a:t>a</a:t>
            </a:r>
            <a:r>
              <a:rPr lang="zh-CN" altLang="en-US" sz="1600">
                <a:solidFill>
                  <a:srgbClr val="008000"/>
                </a:solidFill>
              </a:rPr>
              <a:t>，即</a:t>
            </a:r>
            <a:r>
              <a:rPr lang="en-US" altLang="zh-CN" sz="1600">
                <a:solidFill>
                  <a:srgbClr val="008000"/>
                </a:solidFill>
              </a:rPr>
              <a:t>a=1	</a:t>
            </a:r>
            <a:r>
              <a:rPr lang="zh-CN" altLang="en-US" sz="1600" b="1">
                <a:solidFill>
                  <a:schemeClr val="accent1"/>
                </a:solidFill>
              </a:rPr>
              <a:t>②</a:t>
            </a:r>
            <a:endParaRPr lang="en-US" altLang="zh-CN" sz="1600" b="1">
              <a:solidFill>
                <a:schemeClr val="accent1"/>
              </a:solidFill>
            </a:endParaRPr>
          </a:p>
          <a:p>
            <a:pPr defTabSz="363538">
              <a:lnSpc>
                <a:spcPct val="120000"/>
              </a:lnSpc>
            </a:pPr>
            <a:r>
              <a:rPr lang="en-US" altLang="zh-CN" sz="1600">
                <a:solidFill>
                  <a:schemeClr val="tx1"/>
                </a:solidFill>
              </a:rPr>
              <a:t>printf("%o",p);		</a:t>
            </a:r>
            <a:r>
              <a:rPr lang="en-US" altLang="zh-CN" sz="1600">
                <a:solidFill>
                  <a:srgbClr val="008000"/>
                </a:solidFill>
              </a:rPr>
              <a:t>//</a:t>
            </a:r>
            <a:r>
              <a:rPr lang="zh-CN" altLang="en-US" sz="1600">
                <a:solidFill>
                  <a:srgbClr val="008000"/>
                </a:solidFill>
              </a:rPr>
              <a:t>以八进制形式输出指针变量</a:t>
            </a:r>
            <a:r>
              <a:rPr lang="en-US" altLang="zh-CN" sz="1600">
                <a:solidFill>
                  <a:srgbClr val="008000"/>
                </a:solidFill>
              </a:rPr>
              <a:t>p</a:t>
            </a:r>
            <a:r>
              <a:rPr lang="zh-CN" altLang="en-US" sz="1600">
                <a:solidFill>
                  <a:srgbClr val="008000"/>
                </a:solidFill>
              </a:rPr>
              <a:t>的值，由于</a:t>
            </a:r>
            <a:r>
              <a:rPr lang="en-US" altLang="zh-CN" sz="1600">
                <a:solidFill>
                  <a:srgbClr val="008000"/>
                </a:solidFill>
              </a:rPr>
              <a:t>p</a:t>
            </a:r>
            <a:r>
              <a:rPr lang="zh-CN" altLang="en-US" sz="1600">
                <a:solidFill>
                  <a:srgbClr val="008000"/>
                </a:solidFill>
              </a:rPr>
              <a:t>指向</a:t>
            </a:r>
            <a:r>
              <a:rPr lang="en-US" altLang="zh-CN" sz="1600">
                <a:solidFill>
                  <a:srgbClr val="008000"/>
                </a:solidFill>
              </a:rPr>
              <a:t>a</a:t>
            </a:r>
            <a:r>
              <a:rPr lang="zh-CN" altLang="en-US" sz="1600">
                <a:solidFill>
                  <a:srgbClr val="008000"/>
                </a:solidFill>
              </a:rPr>
              <a:t>，相当于输出</a:t>
            </a:r>
            <a:r>
              <a:rPr lang="en-US" altLang="zh-CN" sz="1600">
                <a:solidFill>
                  <a:srgbClr val="008000"/>
                </a:solidFill>
              </a:rPr>
              <a:t>a</a:t>
            </a:r>
            <a:r>
              <a:rPr lang="zh-CN" altLang="en-US" sz="1600">
                <a:solidFill>
                  <a:srgbClr val="008000"/>
                </a:solidFill>
              </a:rPr>
              <a:t>的地址，即</a:t>
            </a:r>
            <a:r>
              <a:rPr lang="en-US" altLang="zh-CN" sz="1600">
                <a:solidFill>
                  <a:srgbClr val="008000"/>
                </a:solidFill>
              </a:rPr>
              <a:t>&amp;a	</a:t>
            </a:r>
            <a:r>
              <a:rPr lang="zh-CN" altLang="en-US" sz="1600" b="1">
                <a:solidFill>
                  <a:schemeClr val="accent1"/>
                </a:solidFill>
              </a:rPr>
              <a:t>③</a:t>
            </a:r>
            <a:endParaRPr lang="zh-CN" altLang="en-US" sz="1600" b="1" dirty="0">
              <a:solidFill>
                <a:schemeClr val="accent1"/>
              </a:solidFill>
            </a:endParaRPr>
          </a:p>
        </p:txBody>
      </p:sp>
      <p:grpSp>
        <p:nvGrpSpPr>
          <p:cNvPr id="8" name="组合 7">
            <a:extLst>
              <a:ext uri="{FF2B5EF4-FFF2-40B4-BE49-F238E27FC236}">
                <a16:creationId xmlns:a16="http://schemas.microsoft.com/office/drawing/2014/main" id="{1AA1FD9A-69A9-4087-BCCF-813E351B8518}"/>
              </a:ext>
            </a:extLst>
          </p:cNvPr>
          <p:cNvGrpSpPr/>
          <p:nvPr/>
        </p:nvGrpSpPr>
        <p:grpSpPr>
          <a:xfrm>
            <a:off x="1013150" y="4814783"/>
            <a:ext cx="10436728" cy="1257555"/>
            <a:chOff x="8582294" y="4088152"/>
            <a:chExt cx="10769984" cy="1257555"/>
          </a:xfrm>
        </p:grpSpPr>
        <p:sp>
          <p:nvSpPr>
            <p:cNvPr id="9"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要熟练掌握两个有关的运算符：</a:t>
              </a:r>
            </a:p>
            <a:p>
              <a:pPr>
                <a:lnSpc>
                  <a:spcPct val="120000"/>
                </a:lnSpc>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p>
            <a:p>
              <a:pPr>
                <a:lnSpc>
                  <a:spcPct val="120000"/>
                </a:lnSpc>
                <a:spcAft>
                  <a:spcPts val="600"/>
                </a:spcAft>
                <a:defRPr/>
              </a:pPr>
              <a:r>
                <a:rPr lang="en-US" altLang="zh-CN" sz="1600">
                  <a:solidFill>
                    <a:schemeClr val="tx1">
                      <a:lumMod val="75000"/>
                      <a:lumOff val="25000"/>
                    </a:schemeClr>
                  </a:solidFill>
                </a:rPr>
                <a:t>(2) </a:t>
              </a:r>
              <a:r>
                <a:rPr lang="zh-CN" altLang="en-US" sz="1600" b="1">
                  <a:solidFill>
                    <a:schemeClr val="accent1"/>
                  </a:solidFill>
                </a:rPr>
                <a:t>* </a:t>
              </a:r>
              <a:r>
                <a:rPr lang="zh-CN" altLang="en-US" sz="1600">
                  <a:solidFill>
                    <a:schemeClr val="tx1">
                      <a:lumMod val="75000"/>
                      <a:lumOff val="25000"/>
                    </a:schemeClr>
                  </a:solidFill>
                </a:rPr>
                <a:t>指针运算符（或称“间接访问”运算符），*</a:t>
              </a:r>
              <a:r>
                <a:rPr lang="en-US" altLang="zh-CN" sz="160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309052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8.27】</a:t>
            </a:r>
            <a:r>
              <a:rPr lang="zh-CN" altLang="en-US" sz="2000">
                <a:solidFill>
                  <a:schemeClr val="accent1"/>
                </a:solidFill>
              </a:rPr>
              <a:t>将若干字符串按字母顺序（由小到大）输出。</a:t>
            </a:r>
          </a:p>
        </p:txBody>
      </p:sp>
      <p:graphicFrame>
        <p:nvGraphicFramePr>
          <p:cNvPr id="5" name="表格 4"/>
          <p:cNvGraphicFramePr>
            <a:graphicFrameLocks noGrp="1"/>
          </p:cNvGraphicFramePr>
          <p:nvPr>
            <p:extLst>
              <p:ext uri="{D42A27DB-BD31-4B8C-83A1-F6EECF244321}">
                <p14:modId xmlns:p14="http://schemas.microsoft.com/office/powerpoint/2010/main" val="3058904898"/>
              </p:ext>
            </p:extLst>
          </p:nvPr>
        </p:nvGraphicFramePr>
        <p:xfrm>
          <a:off x="1749895" y="1728557"/>
          <a:ext cx="9142502" cy="222504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val="3364318394"/>
                    </a:ext>
                  </a:extLst>
                </a:gridCol>
                <a:gridCol w="720000">
                  <a:extLst>
                    <a:ext uri="{9D8B030D-6E8A-4147-A177-3AD203B41FA5}">
                      <a16:colId xmlns:a16="http://schemas.microsoft.com/office/drawing/2014/main" val="2579002111"/>
                    </a:ext>
                  </a:extLst>
                </a:gridCol>
                <a:gridCol w="1548000">
                  <a:extLst>
                    <a:ext uri="{9D8B030D-6E8A-4147-A177-3AD203B41FA5}">
                      <a16:colId xmlns:a16="http://schemas.microsoft.com/office/drawing/2014/main" val="1346082952"/>
                    </a:ext>
                  </a:extLst>
                </a:gridCol>
                <a:gridCol w="208280">
                  <a:extLst>
                    <a:ext uri="{9D8B030D-6E8A-4147-A177-3AD203B41FA5}">
                      <a16:colId xmlns:a16="http://schemas.microsoft.com/office/drawing/2014/main" val="535173099"/>
                    </a:ext>
                  </a:extLst>
                </a:gridCol>
                <a:gridCol w="360000">
                  <a:extLst>
                    <a:ext uri="{9D8B030D-6E8A-4147-A177-3AD203B41FA5}">
                      <a16:colId xmlns:a16="http://schemas.microsoft.com/office/drawing/2014/main" val="668775238"/>
                    </a:ext>
                  </a:extLst>
                </a:gridCol>
                <a:gridCol w="360000">
                  <a:extLst>
                    <a:ext uri="{9D8B030D-6E8A-4147-A177-3AD203B41FA5}">
                      <a16:colId xmlns:a16="http://schemas.microsoft.com/office/drawing/2014/main" val="887188650"/>
                    </a:ext>
                  </a:extLst>
                </a:gridCol>
                <a:gridCol w="360000">
                  <a:extLst>
                    <a:ext uri="{9D8B030D-6E8A-4147-A177-3AD203B41FA5}">
                      <a16:colId xmlns:a16="http://schemas.microsoft.com/office/drawing/2014/main" val="3074221847"/>
                    </a:ext>
                  </a:extLst>
                </a:gridCol>
                <a:gridCol w="360000">
                  <a:extLst>
                    <a:ext uri="{9D8B030D-6E8A-4147-A177-3AD203B41FA5}">
                      <a16:colId xmlns:a16="http://schemas.microsoft.com/office/drawing/2014/main" val="3254322486"/>
                    </a:ext>
                  </a:extLst>
                </a:gridCol>
                <a:gridCol w="360000">
                  <a:extLst>
                    <a:ext uri="{9D8B030D-6E8A-4147-A177-3AD203B41FA5}">
                      <a16:colId xmlns:a16="http://schemas.microsoft.com/office/drawing/2014/main" val="382527711"/>
                    </a:ext>
                  </a:extLst>
                </a:gridCol>
                <a:gridCol w="360000">
                  <a:extLst>
                    <a:ext uri="{9D8B030D-6E8A-4147-A177-3AD203B41FA5}">
                      <a16:colId xmlns:a16="http://schemas.microsoft.com/office/drawing/2014/main" val="2969494316"/>
                    </a:ext>
                  </a:extLst>
                </a:gridCol>
                <a:gridCol w="360000">
                  <a:extLst>
                    <a:ext uri="{9D8B030D-6E8A-4147-A177-3AD203B41FA5}">
                      <a16:colId xmlns:a16="http://schemas.microsoft.com/office/drawing/2014/main" val="3643107736"/>
                    </a:ext>
                  </a:extLst>
                </a:gridCol>
                <a:gridCol w="360000">
                  <a:extLst>
                    <a:ext uri="{9D8B030D-6E8A-4147-A177-3AD203B41FA5}">
                      <a16:colId xmlns:a16="http://schemas.microsoft.com/office/drawing/2014/main" val="690622476"/>
                    </a:ext>
                  </a:extLst>
                </a:gridCol>
                <a:gridCol w="360000">
                  <a:extLst>
                    <a:ext uri="{9D8B030D-6E8A-4147-A177-3AD203B41FA5}">
                      <a16:colId xmlns:a16="http://schemas.microsoft.com/office/drawing/2014/main" val="740095739"/>
                    </a:ext>
                  </a:extLst>
                </a:gridCol>
                <a:gridCol w="360000">
                  <a:extLst>
                    <a:ext uri="{9D8B030D-6E8A-4147-A177-3AD203B41FA5}">
                      <a16:colId xmlns:a16="http://schemas.microsoft.com/office/drawing/2014/main" val="202579085"/>
                    </a:ext>
                  </a:extLst>
                </a:gridCol>
                <a:gridCol w="360000">
                  <a:extLst>
                    <a:ext uri="{9D8B030D-6E8A-4147-A177-3AD203B41FA5}">
                      <a16:colId xmlns:a16="http://schemas.microsoft.com/office/drawing/2014/main" val="3139091376"/>
                    </a:ext>
                  </a:extLst>
                </a:gridCol>
                <a:gridCol w="360000">
                  <a:extLst>
                    <a:ext uri="{9D8B030D-6E8A-4147-A177-3AD203B41FA5}">
                      <a16:colId xmlns:a16="http://schemas.microsoft.com/office/drawing/2014/main" val="1732379298"/>
                    </a:ext>
                  </a:extLst>
                </a:gridCol>
                <a:gridCol w="360000">
                  <a:extLst>
                    <a:ext uri="{9D8B030D-6E8A-4147-A177-3AD203B41FA5}">
                      <a16:colId xmlns:a16="http://schemas.microsoft.com/office/drawing/2014/main" val="396421246"/>
                    </a:ext>
                  </a:extLst>
                </a:gridCol>
                <a:gridCol w="360000">
                  <a:extLst>
                    <a:ext uri="{9D8B030D-6E8A-4147-A177-3AD203B41FA5}">
                      <a16:colId xmlns:a16="http://schemas.microsoft.com/office/drawing/2014/main" val="276486637"/>
                    </a:ext>
                  </a:extLst>
                </a:gridCol>
                <a:gridCol w="360000">
                  <a:extLst>
                    <a:ext uri="{9D8B030D-6E8A-4147-A177-3AD203B41FA5}">
                      <a16:colId xmlns:a16="http://schemas.microsoft.com/office/drawing/2014/main" val="4289685920"/>
                    </a:ext>
                  </a:extLst>
                </a:gridCol>
                <a:gridCol w="360000">
                  <a:extLst>
                    <a:ext uri="{9D8B030D-6E8A-4147-A177-3AD203B41FA5}">
                      <a16:colId xmlns:a16="http://schemas.microsoft.com/office/drawing/2014/main" val="1903035998"/>
                    </a:ext>
                  </a:extLst>
                </a:gridCol>
              </a:tblGrid>
              <a:tr h="370840">
                <a:tc>
                  <a:txBody>
                    <a:bodyPr/>
                    <a:lstStyle/>
                    <a:p>
                      <a:pPr algn="ctr"/>
                      <a:r>
                        <a:rPr lang="zh-CN" altLang="en-US" sz="1400"/>
                        <a:t>指针数组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7489455"/>
                  </a:ext>
                </a:extLst>
              </a:tr>
              <a:tr h="370840">
                <a:tc>
                  <a:txBody>
                    <a:bodyPr/>
                    <a:lstStyle/>
                    <a:p>
                      <a:pPr algn="ctr"/>
                      <a:r>
                        <a:rPr lang="en-US" altLang="zh-CN" sz="140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a:t>m</a:t>
                      </a:r>
                      <a:endParaRPr lang="zh-CN" altLang="en-US" sz="1400"/>
                    </a:p>
                  </a:txBody>
                  <a:tcPr anchor="ctr">
                    <a:lnT w="12700" cmpd="sng">
                      <a:noFill/>
                    </a:lnT>
                  </a:tcPr>
                </a:tc>
                <a:tc>
                  <a:txBody>
                    <a:bodyPr/>
                    <a:lstStyle/>
                    <a:p>
                      <a:r>
                        <a:rPr lang="en-US" altLang="zh-CN" sz="1400"/>
                        <a:t>e</a:t>
                      </a:r>
                      <a:endParaRPr lang="zh-CN" altLang="en-US" sz="1400"/>
                    </a:p>
                  </a:txBody>
                  <a:tcPr anchor="ctr">
                    <a:lnT w="12700" cmpd="sng">
                      <a:noFill/>
                    </a:lnT>
                  </a:tcPr>
                </a:tc>
                <a:tc>
                  <a:txBody>
                    <a:bodyPr/>
                    <a:lstStyle/>
                    <a:p>
                      <a:r>
                        <a:rPr lang="en-US" altLang="zh-CN" sz="140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val="967086233"/>
                  </a:ext>
                </a:extLst>
              </a:tr>
              <a:tr h="370840">
                <a:tc>
                  <a:txBody>
                    <a:bodyPr/>
                    <a:lstStyle/>
                    <a:p>
                      <a:pPr algn="ctr"/>
                      <a:r>
                        <a:rPr lang="en-US" altLang="zh-CN" sz="140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nchor="ctr">
                    <a:lnL w="12700" cmpd="sng">
                      <a:noFill/>
                    </a:lnL>
                  </a:tcPr>
                </a:tc>
                <a:tc>
                  <a:txBody>
                    <a:bodyPr/>
                    <a:lstStyle/>
                    <a:p>
                      <a:r>
                        <a:rPr lang="en-US" altLang="zh-CN" sz="1400"/>
                        <a:t>A</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C</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718070466"/>
                  </a:ext>
                </a:extLst>
              </a:tr>
              <a:tr h="370840">
                <a:tc>
                  <a:txBody>
                    <a:bodyPr/>
                    <a:lstStyle/>
                    <a:p>
                      <a:pPr algn="ctr"/>
                      <a:r>
                        <a:rPr lang="en-US" altLang="zh-CN" sz="140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a:t>
                      </a:r>
                      <a:endParaRPr lang="zh-CN" altLang="en-US" sz="1400"/>
                    </a:p>
                  </a:txBody>
                  <a:tcPr anchor="ctr">
                    <a:lnL w="12700" cmpd="sng">
                      <a:noFill/>
                    </a:lnL>
                  </a:tcPr>
                </a:tc>
                <a:tc>
                  <a:txBody>
                    <a:bodyPr/>
                    <a:lstStyle/>
                    <a:p>
                      <a:r>
                        <a:rPr lang="en-US" altLang="zh-CN" sz="1400"/>
                        <a:t>r</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t</a:t>
                      </a:r>
                      <a:endParaRPr lang="zh-CN" altLang="en-US" sz="1400"/>
                    </a:p>
                  </a:txBody>
                  <a:tcPr anchor="ctr"/>
                </a:tc>
                <a:tc>
                  <a:txBody>
                    <a:bodyPr/>
                    <a:lstStyle/>
                    <a:p>
                      <a:endParaRPr lang="zh-CN" altLang="en-US" sz="1400"/>
                    </a:p>
                  </a:txBody>
                  <a:tcPr anchor="ctr"/>
                </a:tc>
                <a:tc>
                  <a:txBody>
                    <a:bodyPr/>
                    <a:lstStyle/>
                    <a:p>
                      <a:r>
                        <a:rPr lang="en-US" altLang="zh-CN" sz="1400"/>
                        <a:t>W</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499695296"/>
                  </a:ext>
                </a:extLst>
              </a:tr>
              <a:tr h="370840">
                <a:tc>
                  <a:txBody>
                    <a:bodyPr/>
                    <a:lstStyle/>
                    <a:p>
                      <a:pPr algn="ctr"/>
                      <a:r>
                        <a:rPr lang="en-US" altLang="zh-CN" sz="140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5867963"/>
                  </a:ext>
                </a:extLst>
              </a:tr>
              <a:tr h="370840">
                <a:tc>
                  <a:txBody>
                    <a:bodyPr/>
                    <a:lstStyle/>
                    <a:p>
                      <a:pPr algn="ctr"/>
                      <a:r>
                        <a:rPr lang="en-US" altLang="zh-CN" sz="140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m</a:t>
                      </a:r>
                      <a:endParaRPr lang="zh-CN" altLang="en-US" sz="1400"/>
                    </a:p>
                  </a:txBody>
                  <a:tcPr anchor="ctr"/>
                </a:tc>
                <a:tc>
                  <a:txBody>
                    <a:bodyPr/>
                    <a:lstStyle/>
                    <a:p>
                      <a:r>
                        <a:rPr lang="en-US" altLang="zh-CN" sz="1400"/>
                        <a:t>p</a:t>
                      </a:r>
                      <a:endParaRPr lang="zh-CN" altLang="en-US" sz="1400"/>
                    </a:p>
                  </a:txBody>
                  <a:tcPr anchor="ctr"/>
                </a:tc>
                <a:tc>
                  <a:txBody>
                    <a:bodyPr/>
                    <a:lstStyle/>
                    <a:p>
                      <a:r>
                        <a:rPr lang="en-US" altLang="zh-CN" sz="1400"/>
                        <a:t>u</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r</a:t>
                      </a:r>
                      <a:endParaRPr lang="zh-CN" altLang="en-US" sz="1400"/>
                    </a:p>
                  </a:txBody>
                  <a:tcPr anchor="ctr"/>
                </a:tc>
                <a:tc>
                  <a:txBody>
                    <a:bodyPr/>
                    <a:lstStyle/>
                    <a:p>
                      <a:endParaRPr lang="zh-CN" altLang="en-US" sz="1400"/>
                    </a:p>
                  </a:txBody>
                  <a:tcPr anchor="ctr"/>
                </a:tc>
                <a:tc>
                  <a:txBody>
                    <a:bodyPr/>
                    <a:lstStyle/>
                    <a:p>
                      <a:r>
                        <a:rPr lang="en-US" altLang="zh-CN" sz="1400"/>
                        <a:t>d</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g</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extLst>
                  <a:ext uri="{0D108BD9-81ED-4DB2-BD59-A6C34878D82A}">
                    <a16:rowId xmlns:a16="http://schemas.microsoft.com/office/drawing/2014/main" val="1514953890"/>
                  </a:ext>
                </a:extLst>
              </a:tr>
            </a:tbl>
          </a:graphicData>
        </a:graphic>
      </p:graphicFrame>
      <p:cxnSp>
        <p:nvCxnSpPr>
          <p:cNvPr id="7" name="直接箭头连接符 6"/>
          <p:cNvCxnSpPr/>
          <p:nvPr/>
        </p:nvCxnSpPr>
        <p:spPr>
          <a:xfrm>
            <a:off x="2640000" y="227606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640000" y="2653748"/>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640000" y="302149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640000" y="339918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640000" y="376693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extLst>
              <p:ext uri="{D42A27DB-BD31-4B8C-83A1-F6EECF244321}">
                <p14:modId xmlns:p14="http://schemas.microsoft.com/office/powerpoint/2010/main" val="4123530588"/>
              </p:ext>
            </p:extLst>
          </p:nvPr>
        </p:nvGraphicFramePr>
        <p:xfrm>
          <a:off x="1749895" y="4134679"/>
          <a:ext cx="9142502" cy="222504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val="3364318394"/>
                    </a:ext>
                  </a:extLst>
                </a:gridCol>
                <a:gridCol w="720000">
                  <a:extLst>
                    <a:ext uri="{9D8B030D-6E8A-4147-A177-3AD203B41FA5}">
                      <a16:colId xmlns:a16="http://schemas.microsoft.com/office/drawing/2014/main" val="2579002111"/>
                    </a:ext>
                  </a:extLst>
                </a:gridCol>
                <a:gridCol w="1548000">
                  <a:extLst>
                    <a:ext uri="{9D8B030D-6E8A-4147-A177-3AD203B41FA5}">
                      <a16:colId xmlns:a16="http://schemas.microsoft.com/office/drawing/2014/main" val="1346082952"/>
                    </a:ext>
                  </a:extLst>
                </a:gridCol>
                <a:gridCol w="208280">
                  <a:extLst>
                    <a:ext uri="{9D8B030D-6E8A-4147-A177-3AD203B41FA5}">
                      <a16:colId xmlns:a16="http://schemas.microsoft.com/office/drawing/2014/main" val="535173099"/>
                    </a:ext>
                  </a:extLst>
                </a:gridCol>
                <a:gridCol w="360000">
                  <a:extLst>
                    <a:ext uri="{9D8B030D-6E8A-4147-A177-3AD203B41FA5}">
                      <a16:colId xmlns:a16="http://schemas.microsoft.com/office/drawing/2014/main" val="668775238"/>
                    </a:ext>
                  </a:extLst>
                </a:gridCol>
                <a:gridCol w="360000">
                  <a:extLst>
                    <a:ext uri="{9D8B030D-6E8A-4147-A177-3AD203B41FA5}">
                      <a16:colId xmlns:a16="http://schemas.microsoft.com/office/drawing/2014/main" val="887188650"/>
                    </a:ext>
                  </a:extLst>
                </a:gridCol>
                <a:gridCol w="360000">
                  <a:extLst>
                    <a:ext uri="{9D8B030D-6E8A-4147-A177-3AD203B41FA5}">
                      <a16:colId xmlns:a16="http://schemas.microsoft.com/office/drawing/2014/main" val="3074221847"/>
                    </a:ext>
                  </a:extLst>
                </a:gridCol>
                <a:gridCol w="360000">
                  <a:extLst>
                    <a:ext uri="{9D8B030D-6E8A-4147-A177-3AD203B41FA5}">
                      <a16:colId xmlns:a16="http://schemas.microsoft.com/office/drawing/2014/main" val="3254322486"/>
                    </a:ext>
                  </a:extLst>
                </a:gridCol>
                <a:gridCol w="360000">
                  <a:extLst>
                    <a:ext uri="{9D8B030D-6E8A-4147-A177-3AD203B41FA5}">
                      <a16:colId xmlns:a16="http://schemas.microsoft.com/office/drawing/2014/main" val="382527711"/>
                    </a:ext>
                  </a:extLst>
                </a:gridCol>
                <a:gridCol w="360000">
                  <a:extLst>
                    <a:ext uri="{9D8B030D-6E8A-4147-A177-3AD203B41FA5}">
                      <a16:colId xmlns:a16="http://schemas.microsoft.com/office/drawing/2014/main" val="2969494316"/>
                    </a:ext>
                  </a:extLst>
                </a:gridCol>
                <a:gridCol w="360000">
                  <a:extLst>
                    <a:ext uri="{9D8B030D-6E8A-4147-A177-3AD203B41FA5}">
                      <a16:colId xmlns:a16="http://schemas.microsoft.com/office/drawing/2014/main" val="3643107736"/>
                    </a:ext>
                  </a:extLst>
                </a:gridCol>
                <a:gridCol w="360000">
                  <a:extLst>
                    <a:ext uri="{9D8B030D-6E8A-4147-A177-3AD203B41FA5}">
                      <a16:colId xmlns:a16="http://schemas.microsoft.com/office/drawing/2014/main" val="690622476"/>
                    </a:ext>
                  </a:extLst>
                </a:gridCol>
                <a:gridCol w="360000">
                  <a:extLst>
                    <a:ext uri="{9D8B030D-6E8A-4147-A177-3AD203B41FA5}">
                      <a16:colId xmlns:a16="http://schemas.microsoft.com/office/drawing/2014/main" val="740095739"/>
                    </a:ext>
                  </a:extLst>
                </a:gridCol>
                <a:gridCol w="360000">
                  <a:extLst>
                    <a:ext uri="{9D8B030D-6E8A-4147-A177-3AD203B41FA5}">
                      <a16:colId xmlns:a16="http://schemas.microsoft.com/office/drawing/2014/main" val="202579085"/>
                    </a:ext>
                  </a:extLst>
                </a:gridCol>
                <a:gridCol w="360000">
                  <a:extLst>
                    <a:ext uri="{9D8B030D-6E8A-4147-A177-3AD203B41FA5}">
                      <a16:colId xmlns:a16="http://schemas.microsoft.com/office/drawing/2014/main" val="3139091376"/>
                    </a:ext>
                  </a:extLst>
                </a:gridCol>
                <a:gridCol w="360000">
                  <a:extLst>
                    <a:ext uri="{9D8B030D-6E8A-4147-A177-3AD203B41FA5}">
                      <a16:colId xmlns:a16="http://schemas.microsoft.com/office/drawing/2014/main" val="1732379298"/>
                    </a:ext>
                  </a:extLst>
                </a:gridCol>
                <a:gridCol w="360000">
                  <a:extLst>
                    <a:ext uri="{9D8B030D-6E8A-4147-A177-3AD203B41FA5}">
                      <a16:colId xmlns:a16="http://schemas.microsoft.com/office/drawing/2014/main" val="396421246"/>
                    </a:ext>
                  </a:extLst>
                </a:gridCol>
                <a:gridCol w="360000">
                  <a:extLst>
                    <a:ext uri="{9D8B030D-6E8A-4147-A177-3AD203B41FA5}">
                      <a16:colId xmlns:a16="http://schemas.microsoft.com/office/drawing/2014/main" val="276486637"/>
                    </a:ext>
                  </a:extLst>
                </a:gridCol>
                <a:gridCol w="360000">
                  <a:extLst>
                    <a:ext uri="{9D8B030D-6E8A-4147-A177-3AD203B41FA5}">
                      <a16:colId xmlns:a16="http://schemas.microsoft.com/office/drawing/2014/main" val="4289685920"/>
                    </a:ext>
                  </a:extLst>
                </a:gridCol>
                <a:gridCol w="360000">
                  <a:extLst>
                    <a:ext uri="{9D8B030D-6E8A-4147-A177-3AD203B41FA5}">
                      <a16:colId xmlns:a16="http://schemas.microsoft.com/office/drawing/2014/main" val="1903035998"/>
                    </a:ext>
                  </a:extLst>
                </a:gridCol>
              </a:tblGrid>
              <a:tr h="370840">
                <a:tc>
                  <a:txBody>
                    <a:bodyPr/>
                    <a:lstStyle/>
                    <a:p>
                      <a:pPr algn="ctr"/>
                      <a:r>
                        <a:rPr lang="zh-CN" altLang="en-US" sz="1400"/>
                        <a:t>指针数组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7489455"/>
                  </a:ext>
                </a:extLst>
              </a:tr>
              <a:tr h="370840">
                <a:tc>
                  <a:txBody>
                    <a:bodyPr/>
                    <a:lstStyle/>
                    <a:p>
                      <a:pPr algn="ctr"/>
                      <a:r>
                        <a:rPr lang="en-US" altLang="zh-CN" sz="140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a:t>m</a:t>
                      </a:r>
                      <a:endParaRPr lang="zh-CN" altLang="en-US" sz="1400"/>
                    </a:p>
                  </a:txBody>
                  <a:tcPr anchor="ctr">
                    <a:lnT w="12700" cmpd="sng">
                      <a:noFill/>
                    </a:lnT>
                  </a:tcPr>
                </a:tc>
                <a:tc>
                  <a:txBody>
                    <a:bodyPr/>
                    <a:lstStyle/>
                    <a:p>
                      <a:r>
                        <a:rPr lang="en-US" altLang="zh-CN" sz="1400"/>
                        <a:t>e</a:t>
                      </a:r>
                      <a:endParaRPr lang="zh-CN" altLang="en-US" sz="1400"/>
                    </a:p>
                  </a:txBody>
                  <a:tcPr anchor="ctr">
                    <a:lnT w="12700" cmpd="sng">
                      <a:noFill/>
                    </a:lnT>
                  </a:tcPr>
                </a:tc>
                <a:tc>
                  <a:txBody>
                    <a:bodyPr/>
                    <a:lstStyle/>
                    <a:p>
                      <a:r>
                        <a:rPr lang="en-US" altLang="zh-CN" sz="140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val="967086233"/>
                  </a:ext>
                </a:extLst>
              </a:tr>
              <a:tr h="370840">
                <a:tc>
                  <a:txBody>
                    <a:bodyPr/>
                    <a:lstStyle/>
                    <a:p>
                      <a:pPr algn="ctr"/>
                      <a:r>
                        <a:rPr lang="en-US" altLang="zh-CN" sz="140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nchor="ctr">
                    <a:lnL w="12700" cmpd="sng">
                      <a:noFill/>
                    </a:lnL>
                  </a:tcPr>
                </a:tc>
                <a:tc>
                  <a:txBody>
                    <a:bodyPr/>
                    <a:lstStyle/>
                    <a:p>
                      <a:r>
                        <a:rPr lang="en-US" altLang="zh-CN" sz="1400"/>
                        <a:t>A</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C</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718070466"/>
                  </a:ext>
                </a:extLst>
              </a:tr>
              <a:tr h="370840">
                <a:tc>
                  <a:txBody>
                    <a:bodyPr/>
                    <a:lstStyle/>
                    <a:p>
                      <a:pPr algn="ctr"/>
                      <a:r>
                        <a:rPr lang="en-US" altLang="zh-CN" sz="140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a:t>
                      </a:r>
                      <a:endParaRPr lang="zh-CN" altLang="en-US" sz="1400"/>
                    </a:p>
                  </a:txBody>
                  <a:tcPr anchor="ctr">
                    <a:lnL w="12700" cmpd="sng">
                      <a:noFill/>
                    </a:lnL>
                  </a:tcPr>
                </a:tc>
                <a:tc>
                  <a:txBody>
                    <a:bodyPr/>
                    <a:lstStyle/>
                    <a:p>
                      <a:r>
                        <a:rPr lang="en-US" altLang="zh-CN" sz="1400"/>
                        <a:t>r</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t</a:t>
                      </a:r>
                      <a:endParaRPr lang="zh-CN" altLang="en-US" sz="1400"/>
                    </a:p>
                  </a:txBody>
                  <a:tcPr anchor="ctr"/>
                </a:tc>
                <a:tc>
                  <a:txBody>
                    <a:bodyPr/>
                    <a:lstStyle/>
                    <a:p>
                      <a:endParaRPr lang="zh-CN" altLang="en-US" sz="1400"/>
                    </a:p>
                  </a:txBody>
                  <a:tcPr anchor="ctr"/>
                </a:tc>
                <a:tc>
                  <a:txBody>
                    <a:bodyPr/>
                    <a:lstStyle/>
                    <a:p>
                      <a:r>
                        <a:rPr lang="en-US" altLang="zh-CN" sz="1400"/>
                        <a:t>W</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499695296"/>
                  </a:ext>
                </a:extLst>
              </a:tr>
              <a:tr h="370840">
                <a:tc>
                  <a:txBody>
                    <a:bodyPr/>
                    <a:lstStyle/>
                    <a:p>
                      <a:pPr algn="ctr"/>
                      <a:r>
                        <a:rPr lang="en-US" altLang="zh-CN" sz="140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5867963"/>
                  </a:ext>
                </a:extLst>
              </a:tr>
              <a:tr h="370840">
                <a:tc>
                  <a:txBody>
                    <a:bodyPr/>
                    <a:lstStyle/>
                    <a:p>
                      <a:pPr algn="ctr"/>
                      <a:r>
                        <a:rPr lang="en-US" altLang="zh-CN" sz="140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m</a:t>
                      </a:r>
                      <a:endParaRPr lang="zh-CN" altLang="en-US" sz="1400"/>
                    </a:p>
                  </a:txBody>
                  <a:tcPr anchor="ctr"/>
                </a:tc>
                <a:tc>
                  <a:txBody>
                    <a:bodyPr/>
                    <a:lstStyle/>
                    <a:p>
                      <a:r>
                        <a:rPr lang="en-US" altLang="zh-CN" sz="1400"/>
                        <a:t>p</a:t>
                      </a:r>
                      <a:endParaRPr lang="zh-CN" altLang="en-US" sz="1400"/>
                    </a:p>
                  </a:txBody>
                  <a:tcPr anchor="ctr"/>
                </a:tc>
                <a:tc>
                  <a:txBody>
                    <a:bodyPr/>
                    <a:lstStyle/>
                    <a:p>
                      <a:r>
                        <a:rPr lang="en-US" altLang="zh-CN" sz="1400"/>
                        <a:t>u</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r</a:t>
                      </a:r>
                      <a:endParaRPr lang="zh-CN" altLang="en-US" sz="1400"/>
                    </a:p>
                  </a:txBody>
                  <a:tcPr anchor="ctr"/>
                </a:tc>
                <a:tc>
                  <a:txBody>
                    <a:bodyPr/>
                    <a:lstStyle/>
                    <a:p>
                      <a:endParaRPr lang="zh-CN" altLang="en-US" sz="1400"/>
                    </a:p>
                  </a:txBody>
                  <a:tcPr anchor="ctr"/>
                </a:tc>
                <a:tc>
                  <a:txBody>
                    <a:bodyPr/>
                    <a:lstStyle/>
                    <a:p>
                      <a:r>
                        <a:rPr lang="en-US" altLang="zh-CN" sz="1400"/>
                        <a:t>d</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g</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extLst>
                  <a:ext uri="{0D108BD9-81ED-4DB2-BD59-A6C34878D82A}">
                    <a16:rowId xmlns:a16="http://schemas.microsoft.com/office/drawing/2014/main" val="1514953890"/>
                  </a:ext>
                </a:extLst>
              </a:tr>
            </a:tbl>
          </a:graphicData>
        </a:graphic>
      </p:graphicFrame>
      <p:cxnSp>
        <p:nvCxnSpPr>
          <p:cNvPr id="37" name="直接箭头连接符 36"/>
          <p:cNvCxnSpPr/>
          <p:nvPr/>
        </p:nvCxnSpPr>
        <p:spPr>
          <a:xfrm>
            <a:off x="2640000" y="468218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640000" y="5059870"/>
            <a:ext cx="735495" cy="111318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0000" y="5427618"/>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640000" y="4682183"/>
            <a:ext cx="735495" cy="112312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640000" y="5427618"/>
            <a:ext cx="735495" cy="74543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77"/>
            <a:ext cx="904461" cy="369332"/>
          </a:xfrm>
          <a:prstGeom prst="rect">
            <a:avLst/>
          </a:prstGeom>
          <a:noFill/>
        </p:spPr>
        <p:txBody>
          <a:bodyPr wrap="square" rtlCol="0">
            <a:spAutoFit/>
          </a:bodyPr>
          <a:lstStyle/>
          <a:p>
            <a:r>
              <a:rPr lang="zh-CN" altLang="en-US"/>
              <a:t>排序前</a:t>
            </a:r>
          </a:p>
        </p:txBody>
      </p:sp>
      <p:sp>
        <p:nvSpPr>
          <p:cNvPr id="42" name="文本框 41"/>
          <p:cNvSpPr txBox="1"/>
          <p:nvPr/>
        </p:nvSpPr>
        <p:spPr>
          <a:xfrm>
            <a:off x="731688" y="5242952"/>
            <a:ext cx="904461" cy="369332"/>
          </a:xfrm>
          <a:prstGeom prst="rect">
            <a:avLst/>
          </a:prstGeom>
          <a:noFill/>
        </p:spPr>
        <p:txBody>
          <a:bodyPr wrap="square" rtlCol="0">
            <a:spAutoFit/>
          </a:bodyPr>
          <a:lstStyle/>
          <a:p>
            <a:r>
              <a:rPr lang="zh-CN" altLang="en-US"/>
              <a:t>排序后</a:t>
            </a:r>
          </a:p>
        </p:txBody>
      </p:sp>
      <p:sp>
        <p:nvSpPr>
          <p:cNvPr id="16" name="矩形 15"/>
          <p:cNvSpPr/>
          <p:nvPr/>
        </p:nvSpPr>
        <p:spPr>
          <a:xfrm>
            <a:off x="528153" y="4042014"/>
            <a:ext cx="110799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指向互换</a:t>
            </a:r>
          </a:p>
        </p:txBody>
      </p:sp>
    </p:spTree>
    <p:extLst>
      <p:ext uri="{BB962C8B-B14F-4D97-AF65-F5344CB8AC3E}">
        <p14:creationId xmlns:p14="http://schemas.microsoft.com/office/powerpoint/2010/main" val="767760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id="{5382CD89-35B6-4BD4-B332-B011068CC402}"/>
              </a:ext>
            </a:extLst>
          </p:cNvPr>
          <p:cNvSpPr/>
          <p:nvPr/>
        </p:nvSpPr>
        <p:spPr>
          <a:xfrm>
            <a:off x="798725" y="1728557"/>
            <a:ext cx="1044856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&lt;string.h&gt;</a:t>
            </a:r>
          </a:p>
          <a:p>
            <a:pPr defTabSz="363538">
              <a:lnSpc>
                <a:spcPct val="120000"/>
              </a:lnSpc>
            </a:pPr>
            <a:r>
              <a:rPr lang="en-US" altLang="zh-CN" sz="1400"/>
              <a:t>int main()</a:t>
            </a:r>
          </a:p>
          <a:p>
            <a:pPr defTabSz="363538">
              <a:lnSpc>
                <a:spcPct val="120000"/>
              </a:lnSpc>
            </a:pPr>
            <a:r>
              <a:rPr lang="en-US" altLang="zh-CN" sz="1400"/>
              <a:t>{	void sort(char *name[],int n);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void print(char *name[],int n);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char *name[]={"Follow me","BASIC",</a:t>
            </a:r>
          </a:p>
          <a:p>
            <a:pPr defTabSz="363538">
              <a:lnSpc>
                <a:spcPct val="120000"/>
              </a:lnSpc>
            </a:pPr>
            <a:r>
              <a:rPr lang="en-US" altLang="zh-CN" sz="1400">
                <a:solidFill>
                  <a:schemeClr val="accent6"/>
                </a:solidFill>
              </a:rPr>
              <a:t>	"Great Wall","FORTRAN","Computer design"}; </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定义指针数组，它的元素分别指向</a:t>
            </a:r>
            <a:r>
              <a:rPr lang="en-US" altLang="zh-CN" sz="1400">
                <a:solidFill>
                  <a:srgbClr val="008000"/>
                </a:solidFill>
              </a:rPr>
              <a:t>5</a:t>
            </a:r>
            <a:r>
              <a:rPr lang="zh-CN" altLang="en-US" sz="1400">
                <a:solidFill>
                  <a:srgbClr val="008000"/>
                </a:solidFill>
              </a:rPr>
              <a:t>个字符串</a:t>
            </a:r>
          </a:p>
          <a:p>
            <a:pPr defTabSz="363538">
              <a:lnSpc>
                <a:spcPct val="120000"/>
              </a:lnSpc>
            </a:pPr>
            <a:r>
              <a:rPr lang="zh-CN" altLang="en-US" sz="1400"/>
              <a:t>	</a:t>
            </a:r>
            <a:r>
              <a:rPr lang="en-US" altLang="zh-CN" sz="1400"/>
              <a:t>int n=5;</a:t>
            </a:r>
          </a:p>
          <a:p>
            <a:pPr defTabSz="363538">
              <a:lnSpc>
                <a:spcPct val="120000"/>
              </a:lnSpc>
            </a:pPr>
            <a:r>
              <a:rPr lang="en-US" altLang="zh-CN" sz="1400"/>
              <a:t>	sort(</a:t>
            </a:r>
            <a:r>
              <a:rPr lang="en-US" altLang="zh-CN" sz="1400">
                <a:solidFill>
                  <a:schemeClr val="accent6"/>
                </a:solidFill>
              </a:rPr>
              <a:t>name</a:t>
            </a:r>
            <a:r>
              <a:rPr lang="en-US" altLang="zh-CN" sz="1400"/>
              <a:t>,n);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函数，对字符串排序 </a:t>
            </a:r>
          </a:p>
          <a:p>
            <a:pPr defTabSz="363538">
              <a:lnSpc>
                <a:spcPct val="120000"/>
              </a:lnSpc>
            </a:pPr>
            <a:r>
              <a:rPr lang="zh-CN" altLang="en-US" sz="1400"/>
              <a:t>	</a:t>
            </a:r>
            <a:r>
              <a:rPr lang="en-US" altLang="zh-CN" sz="1400"/>
              <a:t>print(</a:t>
            </a:r>
            <a:r>
              <a:rPr lang="en-US" altLang="zh-CN" sz="1400">
                <a:solidFill>
                  <a:schemeClr val="accent6"/>
                </a:solidFill>
              </a:rPr>
              <a:t>name</a:t>
            </a:r>
            <a:r>
              <a:rPr lang="en-US" altLang="zh-CN" sz="1400"/>
              <a:t>,n);</a:t>
            </a:r>
            <a:r>
              <a:rPr lang="en-US" altLang="zh-CN" sz="1400">
                <a:solidFill>
                  <a:srgbClr val="008000"/>
                </a:solidFill>
              </a:rPr>
              <a:t>	//</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函数，输出字符串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sort(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p>
          <a:p>
            <a:pPr defTabSz="363538">
              <a:lnSpc>
                <a:spcPct val="120000"/>
              </a:lnSpc>
            </a:pPr>
            <a:r>
              <a:rPr lang="en-US" altLang="zh-CN" sz="1400"/>
              <a:t>{	char *temp;</a:t>
            </a:r>
          </a:p>
          <a:p>
            <a:pPr defTabSz="363538">
              <a:lnSpc>
                <a:spcPct val="120000"/>
              </a:lnSpc>
            </a:pPr>
            <a:r>
              <a:rPr lang="en-US" altLang="zh-CN" sz="1400"/>
              <a:t>	int i,j,k;</a:t>
            </a:r>
          </a:p>
          <a:p>
            <a:pPr defTabSz="363538">
              <a:lnSpc>
                <a:spcPct val="120000"/>
              </a:lnSpc>
            </a:pPr>
            <a:r>
              <a:rPr lang="en-US" altLang="zh-CN" sz="1400"/>
              <a:t>	for(i=0;i&lt;n-1;i++)			</a:t>
            </a:r>
            <a:r>
              <a:rPr lang="en-US" altLang="zh-CN" sz="1400">
                <a:solidFill>
                  <a:srgbClr val="008000"/>
                </a:solidFill>
              </a:rPr>
              <a:t>//</a:t>
            </a:r>
            <a:r>
              <a:rPr lang="zh-CN" altLang="en-US" sz="1400">
                <a:solidFill>
                  <a:srgbClr val="008000"/>
                </a:solidFill>
              </a:rPr>
              <a:t>用选择法排序</a:t>
            </a:r>
          </a:p>
          <a:p>
            <a:pPr defTabSz="363538">
              <a:lnSpc>
                <a:spcPct val="120000"/>
              </a:lnSpc>
            </a:pPr>
            <a:r>
              <a:rPr lang="zh-CN" altLang="en-US" sz="1400"/>
              <a:t>	</a:t>
            </a:r>
            <a:r>
              <a:rPr lang="en-US" altLang="zh-CN" sz="1400"/>
              <a:t>{	k=i;</a:t>
            </a:r>
          </a:p>
          <a:p>
            <a:pPr defTabSz="363538">
              <a:lnSpc>
                <a:spcPct val="120000"/>
              </a:lnSpc>
            </a:pPr>
            <a:r>
              <a:rPr lang="en-US" altLang="zh-CN" sz="1400"/>
              <a:t>		for(j=i+1;j&lt;n;j++)</a:t>
            </a:r>
          </a:p>
          <a:p>
            <a:pPr defTabSz="363538">
              <a:lnSpc>
                <a:spcPct val="120000"/>
              </a:lnSpc>
            </a:pPr>
            <a:r>
              <a:rPr lang="en-US" altLang="zh-CN" sz="1400"/>
              <a:t>			if(</a:t>
            </a:r>
            <a:r>
              <a:rPr lang="en-US" altLang="zh-CN" sz="1400">
                <a:solidFill>
                  <a:schemeClr val="accent6"/>
                </a:solidFill>
              </a:rPr>
              <a:t>strcmp(name[k],name[j])&gt;0</a:t>
            </a:r>
            <a:r>
              <a:rPr lang="en-US" altLang="zh-CN" sz="1400"/>
              <a:t>) k=j;</a:t>
            </a:r>
          </a:p>
          <a:p>
            <a:pPr defTabSz="363538">
              <a:lnSpc>
                <a:spcPct val="120000"/>
              </a:lnSpc>
            </a:pPr>
            <a:r>
              <a:rPr lang="en-US" altLang="zh-CN" sz="1400"/>
              <a:t>		if(k!=i)</a:t>
            </a:r>
          </a:p>
          <a:p>
            <a:pPr defTabSz="363538">
              <a:lnSpc>
                <a:spcPct val="120000"/>
              </a:lnSpc>
            </a:pPr>
            <a:r>
              <a:rPr lang="en-US" altLang="zh-CN" sz="1400"/>
              <a:t>		{	temp=name[i]; name[i]=name[k]; name[k]=temp;}</a:t>
            </a:r>
          </a:p>
          <a:p>
            <a:pPr defTabSz="363538">
              <a:lnSpc>
                <a:spcPct val="120000"/>
              </a:lnSpc>
            </a:pPr>
            <a:r>
              <a:rPr lang="en-US" altLang="zh-CN" sz="1400"/>
              <a:t>	}</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print(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a:lnSpc>
                <a:spcPct val="120000"/>
              </a:lnSpc>
            </a:pPr>
            <a:r>
              <a:rPr lang="en-US" altLang="zh-CN" sz="1400"/>
              <a:t>{	int i;</a:t>
            </a:r>
          </a:p>
          <a:p>
            <a:pPr defTabSz="363538">
              <a:lnSpc>
                <a:spcPct val="120000"/>
              </a:lnSpc>
            </a:pPr>
            <a:r>
              <a:rPr lang="en-US" altLang="zh-CN" sz="1400"/>
              <a:t>	for(i=0;i&lt;n;i++)</a:t>
            </a:r>
          </a:p>
          <a:p>
            <a:pPr defTabSz="363538">
              <a:lnSpc>
                <a:spcPct val="120000"/>
              </a:lnSpc>
            </a:pPr>
            <a:r>
              <a:rPr lang="en-US" altLang="zh-CN" sz="1400"/>
              <a:t>		printf("%s\n",name[i]);</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按指针数组元素的顺序输出它们所指向的字符串</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532052" y="1728556"/>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369304" y="2249909"/>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363323" y="5274331"/>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5"/>
          <a:stretch>
            <a:fillRect/>
          </a:stretch>
        </p:blipFill>
        <p:spPr>
          <a:xfrm>
            <a:off x="8199368" y="614570"/>
            <a:ext cx="3486150" cy="1295400"/>
          </a:xfrm>
          <a:prstGeom prst="rect">
            <a:avLst/>
          </a:prstGeom>
        </p:spPr>
      </p:pic>
    </p:spTree>
    <p:extLst>
      <p:ext uri="{BB962C8B-B14F-4D97-AF65-F5344CB8AC3E}">
        <p14:creationId xmlns:p14="http://schemas.microsoft.com/office/powerpoint/2010/main" val="11735078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在了解了指针数组的基础上，需要了解</a:t>
            </a:r>
            <a:r>
              <a:rPr lang="zh-CN" altLang="en-US" sz="1600" b="1">
                <a:solidFill>
                  <a:schemeClr val="tx1"/>
                </a:solidFill>
              </a:rPr>
              <a:t>指向指针数据的指针变量</a:t>
            </a:r>
            <a:r>
              <a:rPr lang="zh-CN" altLang="en-US" sz="1600">
                <a:solidFill>
                  <a:schemeClr val="tx1"/>
                </a:solidFill>
              </a:rPr>
              <a:t>，简称为</a:t>
            </a:r>
            <a:r>
              <a:rPr lang="zh-CN" altLang="en-US" sz="1600" b="1">
                <a:solidFill>
                  <a:schemeClr val="tx1"/>
                </a:solidFill>
              </a:rPr>
              <a:t>指向指针的指针</a:t>
            </a:r>
            <a:r>
              <a:rPr lang="zh-CN" altLang="en-US" sz="1600">
                <a:solidFill>
                  <a:schemeClr val="tx1"/>
                </a:solidFill>
              </a:rPr>
              <a:t>。</a:t>
            </a: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r>
              <a:rPr lang="en-US" altLang="zh-CN" sz="1600">
                <a:solidFill>
                  <a:schemeClr val="tx1"/>
                </a:solidFill>
              </a:rPr>
              <a:t>name</a:t>
            </a:r>
            <a:r>
              <a:rPr lang="zh-CN" altLang="en-US" sz="1600">
                <a:solidFill>
                  <a:schemeClr val="tx1"/>
                </a:solidFill>
              </a:rPr>
              <a:t>是一个指针数组，它的每一个元素是一个指针型的变量，其值为地址。</a:t>
            </a:r>
            <a:r>
              <a:rPr lang="en-US" altLang="zh-CN" sz="1600">
                <a:solidFill>
                  <a:schemeClr val="tx1"/>
                </a:solidFill>
              </a:rPr>
              <a:t>name</a:t>
            </a:r>
            <a:r>
              <a:rPr lang="zh-CN" altLang="en-US" sz="1600">
                <a:solidFill>
                  <a:schemeClr val="tx1"/>
                </a:solidFill>
              </a:rPr>
              <a:t>既然是一个数组，它的每一元素都应有相应的地址。数组名</a:t>
            </a:r>
            <a:r>
              <a:rPr lang="en-US" altLang="zh-CN" sz="1600">
                <a:solidFill>
                  <a:schemeClr val="tx1"/>
                </a:solidFill>
              </a:rPr>
              <a:t>name</a:t>
            </a:r>
            <a:r>
              <a:rPr lang="zh-CN" altLang="en-US" sz="1600">
                <a:solidFill>
                  <a:schemeClr val="tx1"/>
                </a:solidFill>
              </a:rPr>
              <a:t>代表该指针数组首元素的地址。</a:t>
            </a:r>
            <a:r>
              <a:rPr lang="en-US" altLang="zh-CN" sz="1600">
                <a:solidFill>
                  <a:schemeClr val="tx1"/>
                </a:solidFill>
              </a:rPr>
              <a:t>name+i</a:t>
            </a:r>
            <a:r>
              <a:rPr lang="zh-CN" altLang="en-US" sz="1600">
                <a:solidFill>
                  <a:schemeClr val="tx1"/>
                </a:solidFill>
              </a:rPr>
              <a:t>是</a:t>
            </a:r>
            <a:r>
              <a:rPr lang="en-US" altLang="zh-CN" sz="1600">
                <a:solidFill>
                  <a:schemeClr val="tx1"/>
                </a:solidFill>
              </a:rPr>
              <a:t>name[i]</a:t>
            </a:r>
            <a:r>
              <a:rPr lang="zh-CN" altLang="en-US" sz="1600">
                <a:solidFill>
                  <a:schemeClr val="tx1"/>
                </a:solidFill>
              </a:rPr>
              <a:t>的地址。</a:t>
            </a:r>
            <a:r>
              <a:rPr lang="en-US" altLang="zh-CN" sz="1600">
                <a:solidFill>
                  <a:schemeClr val="tx1"/>
                </a:solidFill>
              </a:rPr>
              <a:t>name+i</a:t>
            </a:r>
            <a:r>
              <a:rPr lang="zh-CN" altLang="en-US" sz="1600">
                <a:solidFill>
                  <a:schemeClr val="tx1"/>
                </a:solidFill>
              </a:rPr>
              <a:t>就是指向指针型数据的指针。还可以设置一个指针变量</a:t>
            </a:r>
            <a:r>
              <a:rPr lang="en-US" altLang="zh-CN" sz="1600">
                <a:solidFill>
                  <a:schemeClr val="tx1"/>
                </a:solidFill>
              </a:rPr>
              <a:t>p</a:t>
            </a:r>
            <a:r>
              <a:rPr lang="zh-CN" altLang="en-US" sz="1600">
                <a:solidFill>
                  <a:schemeClr val="tx1"/>
                </a:solidFill>
              </a:rPr>
              <a:t>，它指向指针数组的元素。</a:t>
            </a:r>
            <a:r>
              <a:rPr lang="en-US" altLang="zh-CN" sz="1600">
                <a:solidFill>
                  <a:schemeClr val="tx1"/>
                </a:solidFill>
              </a:rPr>
              <a:t>p</a:t>
            </a:r>
            <a:r>
              <a:rPr lang="zh-CN" altLang="en-US" sz="1600">
                <a:solidFill>
                  <a:schemeClr val="tx1"/>
                </a:solidFill>
              </a:rPr>
              <a:t>就是指向指针型数据的指针变量。</a:t>
            </a:r>
          </a:p>
          <a:p>
            <a:pPr algn="just">
              <a:lnSpc>
                <a:spcPct val="120000"/>
              </a:lnSpc>
              <a:spcAft>
                <a:spcPts val="600"/>
              </a:spcAft>
              <a:defRPr/>
            </a:pPr>
            <a:r>
              <a:rPr lang="zh-CN" altLang="en-US" sz="1600">
                <a:solidFill>
                  <a:schemeClr val="tx1"/>
                </a:solidFill>
              </a:rPr>
              <a:t>定义一个指向指针数据的指针变量</a:t>
            </a:r>
            <a:r>
              <a:rPr lang="en-US" altLang="zh-CN" sz="1600">
                <a:solidFill>
                  <a:schemeClr val="tx1"/>
                </a:solidFill>
              </a:rPr>
              <a:t>: </a:t>
            </a:r>
          </a:p>
          <a:p>
            <a:pPr algn="just">
              <a:lnSpc>
                <a:spcPct val="120000"/>
              </a:lnSpc>
              <a:spcAft>
                <a:spcPts val="600"/>
              </a:spcAft>
              <a:defRPr/>
            </a:pPr>
            <a:r>
              <a:rPr lang="en-US" altLang="zh-CN" sz="1600">
                <a:solidFill>
                  <a:schemeClr val="tx1"/>
                </a:solidFill>
              </a:rPr>
              <a:t>p</a:t>
            </a:r>
            <a:r>
              <a:rPr lang="zh-CN" altLang="en-US" sz="1600">
                <a:solidFill>
                  <a:schemeClr val="tx1"/>
                </a:solidFill>
              </a:rPr>
              <a:t>的前面有两个*号。</a:t>
            </a:r>
            <a:r>
              <a:rPr lang="en-US" altLang="zh-CN" sz="1600">
                <a:solidFill>
                  <a:schemeClr val="tx1"/>
                </a:solidFill>
              </a:rPr>
              <a:t>p</a:t>
            </a:r>
            <a:r>
              <a:rPr lang="zh-CN" altLang="en-US" sz="1600">
                <a:solidFill>
                  <a:schemeClr val="tx1"/>
                </a:solidFill>
              </a:rPr>
              <a:t>指向一个字符指针变量（这个字符指针变量指向一个字符型数据）。如果引用*</a:t>
            </a:r>
            <a:r>
              <a:rPr lang="en-US" altLang="zh-CN" sz="1600">
                <a:solidFill>
                  <a:schemeClr val="tx1"/>
                </a:solidFill>
              </a:rPr>
              <a:t>p</a:t>
            </a:r>
            <a:r>
              <a:rPr lang="zh-CN" altLang="en-US" sz="1600">
                <a:solidFill>
                  <a:schemeClr val="tx1"/>
                </a:solidFill>
              </a:rPr>
              <a:t>，就得到</a:t>
            </a:r>
            <a:r>
              <a:rPr lang="en-US" altLang="zh-CN" sz="1600">
                <a:solidFill>
                  <a:schemeClr val="tx1"/>
                </a:solidFill>
              </a:rPr>
              <a:t>p</a:t>
            </a:r>
            <a:r>
              <a:rPr lang="zh-CN" altLang="en-US" sz="1600">
                <a:solidFill>
                  <a:schemeClr val="tx1"/>
                </a:solidFill>
              </a:rPr>
              <a:t>所指向的字符指针变量的值。</a:t>
            </a:r>
            <a:endParaRPr lang="en-US" altLang="zh-CN" sz="1600">
              <a:solidFill>
                <a:schemeClr val="tx1"/>
              </a:solidFill>
            </a:endParaRPr>
          </a:p>
        </p:txBody>
      </p:sp>
      <p:sp>
        <p:nvSpPr>
          <p:cNvPr id="9" name="圆角矩形 8"/>
          <p:cNvSpPr/>
          <p:nvPr/>
        </p:nvSpPr>
        <p:spPr>
          <a:xfrm>
            <a:off x="4436896" y="431643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char **p;</a:t>
            </a:r>
          </a:p>
        </p:txBody>
      </p:sp>
      <p:sp>
        <p:nvSpPr>
          <p:cNvPr id="10" name="圆角矩形 9"/>
          <p:cNvSpPr/>
          <p:nvPr/>
        </p:nvSpPr>
        <p:spPr>
          <a:xfrm>
            <a:off x="4436896" y="5100049"/>
            <a:ext cx="6160730" cy="1083365"/>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rtlCol="0" anchor="t"/>
          <a:lstStyle/>
          <a:p>
            <a:pPr algn="just">
              <a:lnSpc>
                <a:spcPct val="120000"/>
              </a:lnSpc>
              <a:spcAft>
                <a:spcPts val="600"/>
              </a:spcAft>
              <a:defRPr/>
            </a:pPr>
            <a:r>
              <a:rPr lang="en-US" altLang="zh-CN" sz="1600">
                <a:solidFill>
                  <a:schemeClr val="tx1"/>
                </a:solidFill>
              </a:rPr>
              <a:t>p=name+2;</a:t>
            </a:r>
          </a:p>
          <a:p>
            <a:pPr algn="just">
              <a:lnSpc>
                <a:spcPct val="120000"/>
              </a:lnSpc>
              <a:spcAft>
                <a:spcPts val="600"/>
              </a:spcAft>
              <a:defRPr/>
            </a:pPr>
            <a:r>
              <a:rPr lang="en-US" altLang="zh-CN" sz="1600">
                <a:solidFill>
                  <a:schemeClr val="tx1"/>
                </a:solidFill>
              </a:rPr>
              <a:t>printf(″%d\n″,*p);	//name[2]</a:t>
            </a:r>
            <a:r>
              <a:rPr lang="zh-CN" altLang="en-US" sz="1600">
                <a:solidFill>
                  <a:schemeClr val="tx1"/>
                </a:solidFill>
              </a:rPr>
              <a:t>的值（它是一个地址）</a:t>
            </a:r>
            <a:endParaRPr lang="en-US" altLang="zh-CN" sz="1600">
              <a:solidFill>
                <a:schemeClr val="tx1"/>
              </a:solidFill>
            </a:endParaRPr>
          </a:p>
          <a:p>
            <a:pPr algn="just">
              <a:lnSpc>
                <a:spcPct val="120000"/>
              </a:lnSpc>
              <a:spcAft>
                <a:spcPts val="600"/>
              </a:spcAft>
              <a:defRPr/>
            </a:pPr>
            <a:r>
              <a:rPr lang="en-US" altLang="zh-CN" sz="1600">
                <a:solidFill>
                  <a:schemeClr val="tx1"/>
                </a:solidFill>
              </a:rPr>
              <a:t>printf(″%s\n″,*p);	//</a:t>
            </a:r>
            <a:r>
              <a:rPr lang="zh-CN" altLang="en-US" sz="1600">
                <a:solidFill>
                  <a:schemeClr val="tx1"/>
                </a:solidFill>
              </a:rPr>
              <a:t>以字符串形式</a:t>
            </a:r>
            <a:r>
              <a:rPr lang="en-US" altLang="zh-CN" sz="1600">
                <a:solidFill>
                  <a:schemeClr val="tx1"/>
                </a:solidFill>
              </a:rPr>
              <a:t>(%s)</a:t>
            </a:r>
            <a:r>
              <a:rPr lang="zh-CN" altLang="en-US" sz="1600">
                <a:solidFill>
                  <a:schemeClr val="tx1"/>
                </a:solidFill>
              </a:rPr>
              <a:t>输出字符串</a:t>
            </a:r>
            <a:r>
              <a:rPr lang="en-US" altLang="zh-CN" sz="1600">
                <a:solidFill>
                  <a:schemeClr val="tx1"/>
                </a:solidFill>
              </a:rPr>
              <a:t>″Great Wall″</a:t>
            </a:r>
            <a:endParaRPr lang="zh-CN" altLang="en-US" sz="1600">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469263064"/>
              </p:ext>
            </p:extLst>
          </p:nvPr>
        </p:nvGraphicFramePr>
        <p:xfrm>
          <a:off x="2600243" y="1580207"/>
          <a:ext cx="5555366" cy="1712160"/>
        </p:xfrm>
        <a:graphic>
          <a:graphicData uri="http://schemas.openxmlformats.org/drawingml/2006/table">
            <a:tbl>
              <a:tblPr>
                <a:tableStyleId>{5C22544A-7EE6-4342-B048-85BDC9FD1C3A}</a:tableStyleId>
              </a:tblPr>
              <a:tblGrid>
                <a:gridCol w="1233786">
                  <a:extLst>
                    <a:ext uri="{9D8B030D-6E8A-4147-A177-3AD203B41FA5}">
                      <a16:colId xmlns:a16="http://schemas.microsoft.com/office/drawing/2014/main" val="3573572399"/>
                    </a:ext>
                  </a:extLst>
                </a:gridCol>
                <a:gridCol w="1233786">
                  <a:extLst>
                    <a:ext uri="{9D8B030D-6E8A-4147-A177-3AD203B41FA5}">
                      <a16:colId xmlns:a16="http://schemas.microsoft.com/office/drawing/2014/main" val="3364318394"/>
                    </a:ext>
                  </a:extLst>
                </a:gridCol>
                <a:gridCol w="980252">
                  <a:extLst>
                    <a:ext uri="{9D8B030D-6E8A-4147-A177-3AD203B41FA5}">
                      <a16:colId xmlns:a16="http://schemas.microsoft.com/office/drawing/2014/main" val="2579002111"/>
                    </a:ext>
                  </a:extLst>
                </a:gridCol>
                <a:gridCol w="2107542">
                  <a:extLst>
                    <a:ext uri="{9D8B030D-6E8A-4147-A177-3AD203B41FA5}">
                      <a16:colId xmlns:a16="http://schemas.microsoft.com/office/drawing/2014/main" val="1346082952"/>
                    </a:ext>
                  </a:extLst>
                </a:gridCol>
              </a:tblGrid>
              <a:tr h="200458">
                <a:tc>
                  <a:txBody>
                    <a:bodyPr/>
                    <a:lstStyle/>
                    <a:p>
                      <a:pPr algn="ctr"/>
                      <a:r>
                        <a:rPr lang="en-US" altLang="zh-CN" sz="1400"/>
                        <a:t>name</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a:t>
                      </a:r>
                      <a:r>
                        <a:rPr lang="zh-CN" altLang="en-US" sz="1400"/>
                        <a:t>数组</a:t>
                      </a:r>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7489455"/>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name[0]</a:t>
                      </a:r>
                      <a:endParaRPr lang="zh-CN" altLang="en-US" sz="1400"/>
                    </a:p>
                  </a:txBody>
                  <a:tcPr marT="0" marB="0" anchor="ctr">
                    <a:lnL w="12700" cmpd="sng">
                      <a:noFill/>
                    </a:lnL>
                    <a:lnR w="12700" cmpd="sng">
                      <a:noFill/>
                    </a:lnR>
                    <a:lnT w="12700" cmpd="sng">
                      <a:noFill/>
                    </a:lnT>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967086233"/>
                  </a:ext>
                </a:extLst>
              </a:tr>
              <a:tr h="200458">
                <a:tc>
                  <a:txBody>
                    <a:bodyPr/>
                    <a:lstStyle/>
                    <a:p>
                      <a:pPr algn="ctr"/>
                      <a:r>
                        <a:rPr lang="en-US" altLang="zh-CN" sz="1400"/>
                        <a:t>p</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name[1]</a:t>
                      </a:r>
                      <a:endParaRPr lang="zh-CN" altLang="en-US" sz="1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marT="0" marB="0" anchor="ctr">
                    <a:lnL w="12700" cmpd="sng">
                      <a:noFill/>
                    </a:lnL>
                    <a:lnR w="12700" cmpd="sng">
                      <a:noFill/>
                    </a:lnR>
                  </a:tcPr>
                </a:tc>
                <a:extLst>
                  <a:ext uri="{0D108BD9-81ED-4DB2-BD59-A6C34878D82A}">
                    <a16:rowId xmlns:a16="http://schemas.microsoft.com/office/drawing/2014/main" val="1718070466"/>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name[2]</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marT="0" marB="0" anchor="ctr">
                    <a:lnL w="12700" cmpd="sng">
                      <a:noFill/>
                    </a:lnL>
                    <a:lnR w="12700" cmpd="sng">
                      <a:noFill/>
                    </a:lnR>
                  </a:tcPr>
                </a:tc>
                <a:extLst>
                  <a:ext uri="{0D108BD9-81ED-4DB2-BD59-A6C34878D82A}">
                    <a16:rowId xmlns:a16="http://schemas.microsoft.com/office/drawing/2014/main" val="1499695296"/>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name[3]</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marT="0" marB="0" anchor="ctr">
                    <a:lnL w="12700" cmpd="sng">
                      <a:noFill/>
                    </a:lnL>
                    <a:lnR w="12700" cmpd="sng">
                      <a:noFill/>
                    </a:lnR>
                  </a:tcPr>
                </a:tc>
                <a:extLst>
                  <a:ext uri="{0D108BD9-81ED-4DB2-BD59-A6C34878D82A}">
                    <a16:rowId xmlns:a16="http://schemas.microsoft.com/office/drawing/2014/main" val="5867963"/>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name[4]</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marT="0" marB="0" anchor="ctr">
                    <a:lnL w="12700" cmpd="sng">
                      <a:noFill/>
                    </a:lnL>
                    <a:lnR w="12700" cmpd="sng">
                      <a:noFill/>
                    </a:lnR>
                  </a:tcPr>
                </a:tc>
                <a:extLst>
                  <a:ext uri="{0D108BD9-81ED-4DB2-BD59-A6C34878D82A}">
                    <a16:rowId xmlns:a16="http://schemas.microsoft.com/office/drawing/2014/main" val="1514953890"/>
                  </a:ext>
                </a:extLst>
              </a:tr>
            </a:tbl>
          </a:graphicData>
        </a:graphic>
      </p:graphicFrame>
      <p:cxnSp>
        <p:nvCxnSpPr>
          <p:cNvPr id="12" name="直接箭头连接符 11"/>
          <p:cNvCxnSpPr/>
          <p:nvPr/>
        </p:nvCxnSpPr>
        <p:spPr>
          <a:xfrm>
            <a:off x="5055207" y="202758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055207" y="231084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055207" y="259411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055207" y="287737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5055207" y="3160643"/>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848720" y="186855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838781" y="243508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1192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指向指针数据的指针变量</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8.28】</a:t>
            </a:r>
            <a:r>
              <a:rPr lang="zh-CN" altLang="en-US" sz="2000">
                <a:solidFill>
                  <a:schemeClr val="accent1"/>
                </a:solidFill>
              </a:rPr>
              <a:t>使用指向指针数据的指针变量。</a:t>
            </a:r>
          </a:p>
        </p:txBody>
      </p:sp>
      <p:sp>
        <p:nvSpPr>
          <p:cNvPr id="11" name="圆角矩形 12">
            <a:extLst>
              <a:ext uri="{FF2B5EF4-FFF2-40B4-BE49-F238E27FC236}">
                <a16:creationId xmlns:a16="http://schemas.microsoft.com/office/drawing/2014/main" id="{5382CD89-35B6-4BD4-B332-B011068CC402}"/>
              </a:ext>
            </a:extLst>
          </p:cNvPr>
          <p:cNvSpPr/>
          <p:nvPr/>
        </p:nvSpPr>
        <p:spPr>
          <a:xfrm>
            <a:off x="798725" y="1728557"/>
            <a:ext cx="10448563" cy="29925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*name[]={"Follow me","BASIC","Great Wall","FORTRAN","Computer design"};</a:t>
            </a:r>
          </a:p>
          <a:p>
            <a:pPr defTabSz="363538">
              <a:lnSpc>
                <a:spcPct val="120000"/>
              </a:lnSpc>
            </a:pPr>
            <a:r>
              <a:rPr lang="en-US" altLang="zh-CN" sz="1400"/>
              <a:t>	</a:t>
            </a:r>
            <a:r>
              <a:rPr lang="en-US" altLang="zh-CN" sz="1400">
                <a:solidFill>
                  <a:schemeClr val="accent6"/>
                </a:solidFill>
              </a:rPr>
              <a:t>char **p;</a:t>
            </a:r>
          </a:p>
          <a:p>
            <a:pPr defTabSz="363538">
              <a:lnSpc>
                <a:spcPct val="120000"/>
              </a:lnSpc>
            </a:pPr>
            <a:r>
              <a:rPr lang="en-US" altLang="zh-CN" sz="1400"/>
              <a:t>	int i;</a:t>
            </a:r>
          </a:p>
          <a:p>
            <a:pPr defTabSz="363538">
              <a:lnSpc>
                <a:spcPct val="120000"/>
              </a:lnSpc>
            </a:pPr>
            <a:r>
              <a:rPr lang="en-US" altLang="zh-CN" sz="1400"/>
              <a:t>	for(i=0;i&lt;5;i++)</a:t>
            </a:r>
          </a:p>
          <a:p>
            <a:pPr defTabSz="363538">
              <a:lnSpc>
                <a:spcPct val="120000"/>
              </a:lnSpc>
            </a:pPr>
            <a:r>
              <a:rPr lang="en-US" altLang="zh-CN" sz="1400"/>
              <a:t>	{	</a:t>
            </a:r>
            <a:r>
              <a:rPr lang="en-US" altLang="zh-CN" sz="1400">
                <a:solidFill>
                  <a:schemeClr val="accent6"/>
                </a:solidFill>
              </a:rPr>
              <a:t>p=name+i;</a:t>
            </a:r>
          </a:p>
          <a:p>
            <a:pPr defTabSz="363538">
              <a:lnSpc>
                <a:spcPct val="120000"/>
              </a:lnSpc>
            </a:pPr>
            <a:r>
              <a:rPr lang="en-US" altLang="zh-CN" sz="1400"/>
              <a:t>		printf("%s\n",</a:t>
            </a:r>
            <a:r>
              <a:rPr lang="en-US" altLang="zh-CN" sz="1400">
                <a:solidFill>
                  <a:schemeClr val="accent6"/>
                </a:solidFill>
              </a:rPr>
              <a:t>*p</a:t>
            </a:r>
            <a:r>
              <a:rPr lang="en-US" altLang="zh-CN" sz="1400"/>
              <a:t>);</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a:stretch>
            <a:fillRect/>
          </a:stretch>
        </p:blipFill>
        <p:spPr>
          <a:xfrm>
            <a:off x="7706760" y="3312836"/>
            <a:ext cx="3457575" cy="1285875"/>
          </a:xfrm>
          <a:prstGeom prst="rect">
            <a:avLst/>
          </a:prstGeom>
        </p:spPr>
      </p:pic>
      <p:grpSp>
        <p:nvGrpSpPr>
          <p:cNvPr id="32" name="组合 31"/>
          <p:cNvGrpSpPr/>
          <p:nvPr/>
        </p:nvGrpSpPr>
        <p:grpSpPr>
          <a:xfrm>
            <a:off x="798725" y="4920817"/>
            <a:ext cx="10448563" cy="1420229"/>
            <a:chOff x="8050698" y="5019262"/>
            <a:chExt cx="10448563" cy="1420229"/>
          </a:xfrm>
          <a:effectLst>
            <a:outerShdw blurRad="63500" sx="102000" sy="102000" algn="ctr" rotWithShape="0">
              <a:prstClr val="black">
                <a:alpha val="40000"/>
              </a:prstClr>
            </a:outerShdw>
          </a:effectLst>
        </p:grpSpPr>
        <p:sp>
          <p:nvSpPr>
            <p:cNvPr id="33" name="剪去单角的矩形 32"/>
            <p:cNvSpPr/>
            <p:nvPr/>
          </p:nvSpPr>
          <p:spPr>
            <a:xfrm>
              <a:off x="8050698" y="5019262"/>
              <a:ext cx="10448563" cy="1420229"/>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35" name="文本框 34"/>
            <p:cNvSpPr txBox="1"/>
            <p:nvPr/>
          </p:nvSpPr>
          <p:spPr>
            <a:xfrm>
              <a:off x="8388007" y="5054496"/>
              <a:ext cx="9926218" cy="1384995"/>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是指向</a:t>
              </a:r>
              <a:r>
                <a:rPr lang="en-US" altLang="zh-CN" sz="1400">
                  <a:solidFill>
                    <a:schemeClr val="bg1"/>
                  </a:solidFill>
                </a:rPr>
                <a:t>char*</a:t>
              </a:r>
              <a:r>
                <a:rPr lang="zh-CN" altLang="en-US" sz="1400">
                  <a:solidFill>
                    <a:schemeClr val="bg1"/>
                  </a:solidFill>
                </a:rPr>
                <a:t>型数据的指针变量，即指向指针的指针。在第</a:t>
              </a:r>
              <a:r>
                <a:rPr lang="en-US" altLang="zh-CN" sz="1400">
                  <a:solidFill>
                    <a:schemeClr val="bg1"/>
                  </a:solidFill>
                </a:rPr>
                <a:t>1</a:t>
              </a:r>
              <a:r>
                <a:rPr lang="zh-CN" altLang="en-US" sz="1400">
                  <a:solidFill>
                    <a:schemeClr val="bg1"/>
                  </a:solidFill>
                </a:rPr>
                <a:t>次执行</a:t>
              </a:r>
              <a:r>
                <a:rPr lang="en-US" altLang="zh-CN" sz="1400">
                  <a:solidFill>
                    <a:schemeClr val="bg1"/>
                  </a:solidFill>
                </a:rPr>
                <a:t>for</a:t>
              </a:r>
              <a:r>
                <a:rPr lang="zh-CN" altLang="en-US" sz="1400">
                  <a:solidFill>
                    <a:schemeClr val="bg1"/>
                  </a:solidFill>
                </a:rPr>
                <a:t>循环体时，赋值语句“</a:t>
              </a:r>
              <a:r>
                <a:rPr lang="en-US" altLang="zh-CN" sz="1400">
                  <a:solidFill>
                    <a:schemeClr val="bg1"/>
                  </a:solidFill>
                </a:rPr>
                <a:t>p=name+i;”</a:t>
              </a:r>
              <a:r>
                <a:rPr lang="zh-CN" altLang="en-US" sz="1400">
                  <a:solidFill>
                    <a:schemeClr val="bg1"/>
                  </a:solidFill>
                </a:rPr>
                <a:t>使</a:t>
              </a:r>
              <a:r>
                <a:rPr lang="en-US" altLang="zh-CN" sz="1400">
                  <a:solidFill>
                    <a:schemeClr val="bg1"/>
                  </a:solidFill>
                </a:rPr>
                <a:t>p</a:t>
              </a:r>
              <a:r>
                <a:rPr lang="zh-CN" altLang="en-US" sz="1400">
                  <a:solidFill>
                    <a:schemeClr val="bg1"/>
                  </a:solidFill>
                </a:rPr>
                <a:t>指向</a:t>
              </a:r>
              <a:r>
                <a:rPr lang="en-US" altLang="zh-CN" sz="1400">
                  <a:solidFill>
                    <a:schemeClr val="bg1"/>
                  </a:solidFill>
                </a:rPr>
                <a:t>name</a:t>
              </a:r>
              <a:r>
                <a:rPr lang="zh-CN" altLang="en-US" sz="1400">
                  <a:solidFill>
                    <a:schemeClr val="bg1"/>
                  </a:solidFill>
                </a:rPr>
                <a:t>数组的</a:t>
              </a:r>
              <a:r>
                <a:rPr lang="en-US" altLang="zh-CN" sz="1400">
                  <a:solidFill>
                    <a:schemeClr val="bg1"/>
                  </a:solidFill>
                </a:rPr>
                <a:t>0</a:t>
              </a:r>
              <a:r>
                <a:rPr lang="zh-CN" altLang="en-US" sz="1400">
                  <a:solidFill>
                    <a:schemeClr val="bg1"/>
                  </a:solidFill>
                </a:rPr>
                <a:t>号元素</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a:t>
              </a:r>
              <a:r>
                <a:rPr lang="en-US" altLang="zh-CN" sz="1400">
                  <a:solidFill>
                    <a:schemeClr val="bg1"/>
                  </a:solidFill>
                </a:rPr>
                <a:t>p</a:t>
              </a:r>
              <a:r>
                <a:rPr lang="zh-CN" altLang="en-US" sz="1400">
                  <a:solidFill>
                    <a:schemeClr val="bg1"/>
                  </a:solidFill>
                </a:rPr>
                <a:t>是</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］的值，即第</a:t>
              </a:r>
              <a:r>
                <a:rPr lang="en-US" altLang="zh-CN" sz="1400">
                  <a:solidFill>
                    <a:schemeClr val="bg1"/>
                  </a:solidFill>
                </a:rPr>
                <a:t>1</a:t>
              </a:r>
              <a:r>
                <a:rPr lang="zh-CN" altLang="en-US" sz="1400">
                  <a:solidFill>
                    <a:schemeClr val="bg1"/>
                  </a:solidFill>
                </a:rPr>
                <a:t>个字符串首字符的地址，用</a:t>
              </a:r>
              <a:r>
                <a:rPr lang="en-US" altLang="zh-CN" sz="1400">
                  <a:solidFill>
                    <a:schemeClr val="bg1"/>
                  </a:solidFill>
                </a:rPr>
                <a:t>printf</a:t>
              </a:r>
              <a:r>
                <a:rPr lang="zh-CN" altLang="en-US" sz="1400">
                  <a:solidFill>
                    <a:schemeClr val="bg1"/>
                  </a:solidFill>
                </a:rPr>
                <a:t>函数输出第</a:t>
              </a:r>
              <a:r>
                <a:rPr lang="en-US" altLang="zh-CN" sz="1400">
                  <a:solidFill>
                    <a:schemeClr val="bg1"/>
                  </a:solidFill>
                </a:rPr>
                <a:t>1</a:t>
              </a:r>
              <a:r>
                <a:rPr lang="zh-CN" altLang="en-US" sz="1400">
                  <a:solidFill>
                    <a:schemeClr val="bg1"/>
                  </a:solidFill>
                </a:rPr>
                <a:t>个字符串（格式符为</a:t>
              </a:r>
              <a:r>
                <a:rPr lang="en-US" altLang="zh-CN" sz="1400">
                  <a:solidFill>
                    <a:schemeClr val="bg1"/>
                  </a:solidFill>
                </a:rPr>
                <a:t>%s</a:t>
              </a:r>
              <a:r>
                <a:rPr lang="zh-CN" altLang="en-US" sz="1400">
                  <a:solidFill>
                    <a:schemeClr val="bg1"/>
                  </a:solidFill>
                </a:rPr>
                <a:t>）。执行</a:t>
              </a:r>
              <a:r>
                <a:rPr lang="en-US" altLang="zh-CN" sz="1400">
                  <a:solidFill>
                    <a:schemeClr val="bg1"/>
                  </a:solidFill>
                </a:rPr>
                <a:t>5</a:t>
              </a:r>
              <a:r>
                <a:rPr lang="zh-CN" altLang="en-US" sz="1400">
                  <a:solidFill>
                    <a:schemeClr val="bg1"/>
                  </a:solidFill>
                </a:rPr>
                <a:t>次循环体，依次输出</a:t>
              </a:r>
              <a:r>
                <a:rPr lang="en-US" altLang="zh-CN" sz="1400">
                  <a:solidFill>
                    <a:schemeClr val="bg1"/>
                  </a:solidFill>
                </a:rPr>
                <a:t>5</a:t>
              </a:r>
              <a:r>
                <a:rPr lang="zh-CN" altLang="en-US" sz="1400">
                  <a:solidFill>
                    <a:schemeClr val="bg1"/>
                  </a:solidFill>
                </a:rPr>
                <a:t>个字符串。</a:t>
              </a:r>
              <a:endParaRPr lang="en-US" altLang="zh-CN" sz="140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指针数组的元素也可以不指向字符串，而指向整型数据或实型数据等。</a:t>
              </a:r>
              <a:endParaRPr lang="en-US" altLang="zh-CN" sz="1400">
                <a:solidFill>
                  <a:schemeClr val="bg1"/>
                </a:solidFill>
              </a:endParaRPr>
            </a:p>
          </p:txBody>
        </p:sp>
      </p:grpSp>
    </p:spTree>
    <p:extLst>
      <p:ext uri="{BB962C8B-B14F-4D97-AF65-F5344CB8AC3E}">
        <p14:creationId xmlns:p14="http://schemas.microsoft.com/office/powerpoint/2010/main" val="14327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10" y="560445"/>
            <a:ext cx="10515600" cy="953383"/>
          </a:xfrm>
        </p:spPr>
        <p:txBody>
          <a:bodyPr/>
          <a:lstStyle/>
          <a:p>
            <a:r>
              <a:rPr lang="zh-CN" altLang="en-US"/>
              <a:t>指向指针数据的指针变量</a:t>
            </a:r>
          </a:p>
        </p:txBody>
      </p:sp>
      <p:sp>
        <p:nvSpPr>
          <p:cNvPr id="3" name="内容占位符 2"/>
          <p:cNvSpPr>
            <a:spLocks noGrp="1"/>
          </p:cNvSpPr>
          <p:nvPr>
            <p:ph idx="1"/>
          </p:nvPr>
        </p:nvSpPr>
        <p:spPr>
          <a:xfrm>
            <a:off x="570769" y="1327338"/>
            <a:ext cx="11157403" cy="552660"/>
          </a:xfrm>
        </p:spPr>
        <p:txBody>
          <a:bodyPr>
            <a:noAutofit/>
          </a:bodyPr>
          <a:lstStyle/>
          <a:p>
            <a:pPr marL="88900" indent="-88900">
              <a:lnSpc>
                <a:spcPct val="15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8.29】</a:t>
            </a:r>
            <a:r>
              <a:rPr lang="zh-CN" altLang="en-US" sz="2000">
                <a:solidFill>
                  <a:schemeClr val="accent1"/>
                </a:solidFill>
              </a:rPr>
              <a:t>有一个指针数组，其元素分别指向一个整型数组的元素，用指向指针数据的指针变量，输出整型数组各元素的值。</a:t>
            </a:r>
          </a:p>
        </p:txBody>
      </p:sp>
      <p:sp>
        <p:nvSpPr>
          <p:cNvPr id="11" name="圆角矩形 12">
            <a:extLst>
              <a:ext uri="{FF2B5EF4-FFF2-40B4-BE49-F238E27FC236}">
                <a16:creationId xmlns:a16="http://schemas.microsoft.com/office/drawing/2014/main" id="{5382CD89-35B6-4BD4-B332-B011068CC402}"/>
              </a:ext>
            </a:extLst>
          </p:cNvPr>
          <p:cNvSpPr/>
          <p:nvPr/>
        </p:nvSpPr>
        <p:spPr>
          <a:xfrm>
            <a:off x="3896139" y="2165879"/>
            <a:ext cx="7331271" cy="34497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a[5]={1,3,5,7,9};</a:t>
            </a:r>
          </a:p>
          <a:p>
            <a:pPr defTabSz="363538">
              <a:lnSpc>
                <a:spcPct val="120000"/>
              </a:lnSpc>
            </a:pPr>
            <a:r>
              <a:rPr lang="en-US" altLang="zh-CN" sz="1400"/>
              <a:t>	</a:t>
            </a:r>
            <a:r>
              <a:rPr lang="en-US" altLang="zh-CN" sz="1400">
                <a:solidFill>
                  <a:schemeClr val="accent6"/>
                </a:solidFill>
              </a:rPr>
              <a:t>int *num[5]={&amp;a[0],&amp;a[1],&amp;a[2],&amp;a[3],&amp;a[4]};</a:t>
            </a:r>
          </a:p>
          <a:p>
            <a:pPr defTabSz="363538">
              <a:lnSpc>
                <a:spcPct val="120000"/>
              </a:lnSpc>
            </a:pPr>
            <a:r>
              <a:rPr lang="en-US" altLang="zh-CN" sz="1400"/>
              <a:t>	int </a:t>
            </a:r>
            <a:r>
              <a:rPr lang="en-US" altLang="zh-CN" sz="1400">
                <a:solidFill>
                  <a:schemeClr val="accent6"/>
                </a:solidFill>
              </a:rPr>
              <a:t>**p</a:t>
            </a:r>
            <a:r>
              <a:rPr lang="en-US" altLang="zh-CN" sz="1400"/>
              <a:t>,i;				</a:t>
            </a:r>
            <a:r>
              <a:rPr lang="en-US" altLang="zh-CN" sz="1400">
                <a:solidFill>
                  <a:srgbClr val="008000"/>
                </a:solidFill>
              </a:rPr>
              <a:t>//p</a:t>
            </a:r>
            <a:r>
              <a:rPr lang="zh-CN" altLang="en-US" sz="1400">
                <a:solidFill>
                  <a:srgbClr val="008000"/>
                </a:solidFill>
              </a:rPr>
              <a:t>是指向指针型数据的指针变量</a:t>
            </a:r>
          </a:p>
          <a:p>
            <a:pPr defTabSz="363538">
              <a:lnSpc>
                <a:spcPct val="120000"/>
              </a:lnSpc>
            </a:pPr>
            <a:r>
              <a:rPr lang="zh-CN" altLang="en-US" sz="1400"/>
              <a:t>	</a:t>
            </a:r>
            <a:r>
              <a:rPr lang="en-US" altLang="zh-CN" sz="1400">
                <a:solidFill>
                  <a:schemeClr val="accent6"/>
                </a:solidFill>
              </a:rPr>
              <a:t>p=num;</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num[0]</a:t>
            </a:r>
          </a:p>
          <a:p>
            <a:pPr defTabSz="363538">
              <a:lnSpc>
                <a:spcPct val="120000"/>
              </a:lnSpc>
            </a:pPr>
            <a:r>
              <a:rPr lang="en-US" altLang="zh-CN" sz="1400"/>
              <a:t>	for(i=0;i&lt;5;i++)</a:t>
            </a:r>
          </a:p>
          <a:p>
            <a:pPr defTabSz="363538">
              <a:lnSpc>
                <a:spcPct val="120000"/>
              </a:lnSpc>
            </a:pPr>
            <a:r>
              <a:rPr lang="en-US" altLang="zh-CN" sz="1400"/>
              <a:t>	{	printf("%d ",</a:t>
            </a:r>
            <a:r>
              <a:rPr lang="en-US" altLang="zh-CN" sz="1400">
                <a:solidFill>
                  <a:schemeClr val="accent6"/>
                </a:solidFill>
              </a:rPr>
              <a:t>**p</a:t>
            </a:r>
            <a:r>
              <a:rPr lang="en-US" altLang="zh-CN" sz="1400"/>
              <a:t>);</a:t>
            </a:r>
          </a:p>
          <a:p>
            <a:pPr defTabSz="363538">
              <a:lnSpc>
                <a:spcPct val="120000"/>
              </a:lnSpc>
            </a:pPr>
            <a:r>
              <a:rPr lang="en-US" altLang="zh-CN" sz="1400"/>
              <a:t>		p++;</a:t>
            </a:r>
          </a:p>
          <a:p>
            <a:pPr defTabSz="363538">
              <a:lnSpc>
                <a:spcPct val="120000"/>
              </a:lnSpc>
            </a:pPr>
            <a:r>
              <a:rPr lang="en-US" altLang="zh-CN" sz="1400"/>
              <a:t>	}</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a:stretch>
            <a:fillRect/>
          </a:stretch>
        </p:blipFill>
        <p:spPr>
          <a:xfrm>
            <a:off x="7637186" y="4795217"/>
            <a:ext cx="3457575" cy="666750"/>
          </a:xfrm>
          <a:prstGeom prst="rect">
            <a:avLst/>
          </a:prstGeom>
        </p:spPr>
      </p:pic>
    </p:spTree>
    <p:extLst>
      <p:ext uri="{BB962C8B-B14F-4D97-AF65-F5344CB8AC3E}">
        <p14:creationId xmlns:p14="http://schemas.microsoft.com/office/powerpoint/2010/main" val="2761669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利用指针变量访问另一个变量就是“间接访问”。</a:t>
            </a:r>
            <a:endParaRPr lang="en-US" altLang="zh-CN">
              <a:solidFill>
                <a:schemeClr val="tx1"/>
              </a:solidFill>
            </a:endParaRPr>
          </a:p>
          <a:p>
            <a:pPr algn="just">
              <a:lnSpc>
                <a:spcPct val="150000"/>
              </a:lnSpc>
              <a:spcAft>
                <a:spcPts val="600"/>
              </a:spcAft>
              <a:defRPr/>
            </a:pPr>
            <a:r>
              <a:rPr lang="zh-CN" altLang="en-US">
                <a:solidFill>
                  <a:schemeClr val="tx1"/>
                </a:solidFill>
              </a:rPr>
              <a:t>如果在一个指针变量中存放一个目标变量的地址，这就是“单级间址”；</a:t>
            </a: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a:solidFill>
                  <a:schemeClr val="tx1"/>
                </a:solidFill>
              </a:rPr>
              <a:t>指向指针数据的指针用的是“二级间址”方法；</a:t>
            </a: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a:solidFill>
                  <a:schemeClr val="tx1"/>
                </a:solidFill>
              </a:rPr>
              <a:t>从理论上说，间址方法可以延伸到更多的级，即多重指针。</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232788070"/>
              </p:ext>
            </p:extLst>
          </p:nvPr>
        </p:nvGraphicFramePr>
        <p:xfrm>
          <a:off x="4852890" y="2186284"/>
          <a:ext cx="2592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tblGrid>
              <a:tr h="370840">
                <a:tc>
                  <a:txBody>
                    <a:bodyPr/>
                    <a:lstStyle/>
                    <a:p>
                      <a:pPr algn="ctr"/>
                      <a:r>
                        <a:rPr lang="zh-CN" altLang="en-US" sz="1600"/>
                        <a:t>指针变量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a:t>地址</a:t>
                      </a:r>
                    </a:p>
                  </a:txBody>
                  <a:tcPr anchor="ctr">
                    <a:lnR w="12700" cmpd="sng">
                      <a:noFill/>
                    </a:lnR>
                    <a:lnT w="12700" cmpd="sng">
                      <a:noFill/>
                    </a:lnT>
                  </a:tcPr>
                </a:tc>
                <a:tc>
                  <a:txBody>
                    <a:bodyPr/>
                    <a:lstStyle/>
                    <a:p>
                      <a:pPr algn="ctr"/>
                      <a:r>
                        <a:rPr lang="zh-CN" altLang="en-US" sz="1600"/>
                        <a:t>→</a:t>
                      </a: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55275081"/>
              </p:ext>
            </p:extLst>
          </p:nvPr>
        </p:nvGraphicFramePr>
        <p:xfrm>
          <a:off x="4150890" y="3669754"/>
          <a:ext cx="3996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gridCol w="216000">
                  <a:extLst>
                    <a:ext uri="{9D8B030D-6E8A-4147-A177-3AD203B41FA5}">
                      <a16:colId xmlns:a16="http://schemas.microsoft.com/office/drawing/2014/main" val="155953243"/>
                    </a:ext>
                  </a:extLst>
                </a:gridCol>
                <a:gridCol w="1188000">
                  <a:extLst>
                    <a:ext uri="{9D8B030D-6E8A-4147-A177-3AD203B41FA5}">
                      <a16:colId xmlns:a16="http://schemas.microsoft.com/office/drawing/2014/main" val="2914138267"/>
                    </a:ext>
                  </a:extLst>
                </a:gridCol>
              </a:tblGrid>
              <a:tr h="370840">
                <a:tc>
                  <a:txBody>
                    <a:bodyPr/>
                    <a:lstStyle/>
                    <a:p>
                      <a:pPr algn="ctr"/>
                      <a:r>
                        <a:rPr lang="zh-CN" altLang="en-US" sz="1600"/>
                        <a:t>指针变量</a:t>
                      </a:r>
                      <a:r>
                        <a:rPr lang="en-US" altLang="zh-CN" sz="160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a:t>地址</a:t>
                      </a:r>
                      <a:r>
                        <a:rPr lang="en-US" altLang="zh-CN" sz="1600"/>
                        <a:t>1</a:t>
                      </a:r>
                      <a:endParaRPr lang="zh-CN" altLang="en-US" sz="1600"/>
                    </a:p>
                  </a:txBody>
                  <a:tcPr anchor="ctr">
                    <a:lnR w="12700" cmpd="sng">
                      <a:noFill/>
                    </a:lnR>
                    <a:lnT w="12700" cmpd="sng">
                      <a:noFill/>
                    </a:lnT>
                  </a:tcPr>
                </a:tc>
                <a:tc>
                  <a:txBody>
                    <a:bodyPr/>
                    <a:lstStyle/>
                    <a:p>
                      <a:pPr algn="ctr"/>
                      <a:r>
                        <a:rPr lang="zh-CN" altLang="en-US" sz="1600"/>
                        <a:t>→</a:t>
                      </a: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2</a:t>
                      </a:r>
                      <a:endParaRPr lang="zh-CN" altLang="en-US" sz="1600"/>
                    </a:p>
                  </a:txBody>
                  <a:tcPr anchor="ctr">
                    <a:lnL w="12700" cmpd="sng">
                      <a:noFill/>
                    </a:lnL>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mc:AlternateContent xmlns:mc="http://schemas.openxmlformats.org/markup-compatibility/2006" xmlns:a14="http://schemas.microsoft.com/office/drawing/2010/main">
        <mc:Choice Requires="a14">
          <p:graphicFrame>
            <p:nvGraphicFramePr>
              <p:cNvPr id="20" name="表格 19"/>
              <p:cNvGraphicFramePr>
                <a:graphicFrameLocks noGrp="1"/>
              </p:cNvGraphicFramePr>
              <p:nvPr>
                <p:extLst>
                  <p:ext uri="{D42A27DB-BD31-4B8C-83A1-F6EECF244321}">
                    <p14:modId xmlns:p14="http://schemas.microsoft.com/office/powerpoint/2010/main" val="1942651004"/>
                  </p:ext>
                </p:extLst>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gridCol w="216000">
                      <a:extLst>
                        <a:ext uri="{9D8B030D-6E8A-4147-A177-3AD203B41FA5}">
                          <a16:colId xmlns:a16="http://schemas.microsoft.com/office/drawing/2014/main" val="155953243"/>
                        </a:ext>
                      </a:extLst>
                    </a:gridCol>
                    <a:gridCol w="1800000">
                      <a:extLst>
                        <a:ext uri="{9D8B030D-6E8A-4147-A177-3AD203B41FA5}">
                          <a16:colId xmlns:a16="http://schemas.microsoft.com/office/drawing/2014/main" val="2914138267"/>
                        </a:ext>
                      </a:extLst>
                    </a:gridCol>
                    <a:gridCol w="216000">
                      <a:extLst>
                        <a:ext uri="{9D8B030D-6E8A-4147-A177-3AD203B41FA5}">
                          <a16:colId xmlns:a16="http://schemas.microsoft.com/office/drawing/2014/main" val="2193250336"/>
                        </a:ext>
                      </a:extLst>
                    </a:gridCol>
                    <a:gridCol w="1188000">
                      <a:extLst>
                        <a:ext uri="{9D8B030D-6E8A-4147-A177-3AD203B41FA5}">
                          <a16:colId xmlns:a16="http://schemas.microsoft.com/office/drawing/2014/main" val="103881088"/>
                        </a:ext>
                      </a:extLst>
                    </a:gridCol>
                    <a:gridCol w="216000">
                      <a:extLst>
                        <a:ext uri="{9D8B030D-6E8A-4147-A177-3AD203B41FA5}">
                          <a16:colId xmlns:a16="http://schemas.microsoft.com/office/drawing/2014/main" val="3011307253"/>
                        </a:ext>
                      </a:extLst>
                    </a:gridCol>
                    <a:gridCol w="1134970">
                      <a:extLst>
                        <a:ext uri="{9D8B030D-6E8A-4147-A177-3AD203B41FA5}">
                          <a16:colId xmlns:a16="http://schemas.microsoft.com/office/drawing/2014/main" val="1158069801"/>
                        </a:ext>
                      </a:extLst>
                    </a:gridCol>
                  </a:tblGrid>
                  <a:tr h="370840">
                    <a:tc>
                      <a:txBody>
                        <a:bodyPr/>
                        <a:lstStyle/>
                        <a:p>
                          <a:pPr algn="ctr"/>
                          <a:r>
                            <a:rPr lang="zh-CN" altLang="en-US" sz="1600"/>
                            <a:t>指针变量</a:t>
                          </a:r>
                          <a:r>
                            <a:rPr lang="en-US" altLang="zh-CN" sz="160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a:t>地址</a:t>
                          </a:r>
                          <a:r>
                            <a:rPr lang="en-US" altLang="zh-CN" sz="1600"/>
                            <a:t>1</a:t>
                          </a:r>
                          <a:endParaRPr lang="zh-CN" altLang="en-US" sz="1600"/>
                        </a:p>
                      </a:txBody>
                      <a:tcPr anchor="ctr">
                        <a:lnR w="12700" cmpd="sng">
                          <a:noFill/>
                        </a:lnR>
                        <a:lnT w="12700" cmpd="sng">
                          <a:noFill/>
                        </a:lnT>
                      </a:tcPr>
                    </a:tc>
                    <a:tc>
                      <a:txBody>
                        <a:bodyPr/>
                        <a:lstStyle/>
                        <a:p>
                          <a:pPr algn="ctr"/>
                          <a:r>
                            <a:rPr lang="zh-CN" altLang="en-US" sz="1600"/>
                            <a:t>→</a:t>
                          </a: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2</a:t>
                          </a:r>
                          <a:endParaRPr lang="zh-CN" altLang="en-US" sz="1600"/>
                        </a:p>
                      </a:txBody>
                      <a:tcPr anchor="ctr">
                        <a:lnL w="12700" cmpd="sng">
                          <a:noFill/>
                        </a:lnL>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oMath>
                            </m:oMathPara>
                          </a14:m>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mc:Choice>
        <mc:Fallback xmlns="">
          <p:graphicFrame>
            <p:nvGraphicFramePr>
              <p:cNvPr id="20" name="表格 19"/>
              <p:cNvGraphicFramePr>
                <a:graphicFrameLocks noGrp="1"/>
              </p:cNvGraphicFramePr>
              <p:nvPr>
                <p:extLst>
                  <p:ext uri="{D42A27DB-BD31-4B8C-83A1-F6EECF244321}">
                    <p14:modId xmlns:p14="http://schemas.microsoft.com/office/powerpoint/2010/main" val="1942651004"/>
                  </p:ext>
                </p:extLst>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gridCol w="216000">
                      <a:extLst>
                        <a:ext uri="{9D8B030D-6E8A-4147-A177-3AD203B41FA5}">
                          <a16:colId xmlns:a16="http://schemas.microsoft.com/office/drawing/2014/main" val="155953243"/>
                        </a:ext>
                      </a:extLst>
                    </a:gridCol>
                    <a:gridCol w="1800000">
                      <a:extLst>
                        <a:ext uri="{9D8B030D-6E8A-4147-A177-3AD203B41FA5}">
                          <a16:colId xmlns:a16="http://schemas.microsoft.com/office/drawing/2014/main" val="2914138267"/>
                        </a:ext>
                      </a:extLst>
                    </a:gridCol>
                    <a:gridCol w="216000">
                      <a:extLst>
                        <a:ext uri="{9D8B030D-6E8A-4147-A177-3AD203B41FA5}">
                          <a16:colId xmlns:a16="http://schemas.microsoft.com/office/drawing/2014/main" val="2193250336"/>
                        </a:ext>
                      </a:extLst>
                    </a:gridCol>
                    <a:gridCol w="1188000">
                      <a:extLst>
                        <a:ext uri="{9D8B030D-6E8A-4147-A177-3AD203B41FA5}">
                          <a16:colId xmlns:a16="http://schemas.microsoft.com/office/drawing/2014/main" val="103881088"/>
                        </a:ext>
                      </a:extLst>
                    </a:gridCol>
                    <a:gridCol w="216000">
                      <a:extLst>
                        <a:ext uri="{9D8B030D-6E8A-4147-A177-3AD203B41FA5}">
                          <a16:colId xmlns:a16="http://schemas.microsoft.com/office/drawing/2014/main" val="3011307253"/>
                        </a:ext>
                      </a:extLst>
                    </a:gridCol>
                    <a:gridCol w="1134970">
                      <a:extLst>
                        <a:ext uri="{9D8B030D-6E8A-4147-A177-3AD203B41FA5}">
                          <a16:colId xmlns:a16="http://schemas.microsoft.com/office/drawing/2014/main" val="1158069801"/>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a:t>
                          </a:r>
                          <a:r>
                            <a:rPr lang="zh-CN" altLang="en-US" sz="1600" smtClean="0"/>
                            <a:t>变量</a:t>
                          </a:r>
                          <a:r>
                            <a:rPr lang="en-US" altLang="zh-CN" sz="1600" smtClean="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a:blip r:embed="rId3"/>
                          <a:stretch>
                            <a:fillRect l="-156081" t="-101639" r="-153378" b="-1475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mc:Fallback>
      </mc:AlternateContent>
    </p:spTree>
    <p:extLst>
      <p:ext uri="{BB962C8B-B14F-4D97-AF65-F5344CB8AC3E}">
        <p14:creationId xmlns:p14="http://schemas.microsoft.com/office/powerpoint/2010/main" val="169898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指针数组的一个重要应用是作为</a:t>
            </a:r>
            <a:r>
              <a:rPr lang="en-US" altLang="zh-CN">
                <a:solidFill>
                  <a:schemeClr val="tx1"/>
                </a:solidFill>
              </a:rPr>
              <a:t>main</a:t>
            </a:r>
            <a:r>
              <a:rPr lang="zh-CN" altLang="en-US">
                <a:solidFill>
                  <a:schemeClr val="tx1"/>
                </a:solidFill>
              </a:rPr>
              <a:t>函数的形参。在以往的程序中，</a:t>
            </a:r>
            <a:r>
              <a:rPr lang="en-US" altLang="zh-CN">
                <a:solidFill>
                  <a:schemeClr val="tx1"/>
                </a:solidFill>
              </a:rPr>
              <a:t>main</a:t>
            </a:r>
            <a:r>
              <a:rPr lang="zh-CN" altLang="en-US">
                <a:solidFill>
                  <a:schemeClr val="tx1"/>
                </a:solidFill>
              </a:rPr>
              <a:t>函数的第</a:t>
            </a:r>
            <a:r>
              <a:rPr lang="en-US" altLang="zh-CN">
                <a:solidFill>
                  <a:schemeClr val="tx1"/>
                </a:solidFill>
              </a:rPr>
              <a:t>1</a:t>
            </a:r>
            <a:r>
              <a:rPr lang="zh-CN" altLang="en-US">
                <a:solidFill>
                  <a:schemeClr val="tx1"/>
                </a:solidFill>
              </a:rPr>
              <a:t>行一般写成以下形式：</a:t>
            </a:r>
            <a:r>
              <a:rPr lang="en-US" altLang="zh-CN">
                <a:solidFill>
                  <a:schemeClr val="tx1"/>
                </a:solidFill>
              </a:rPr>
              <a:t>		</a:t>
            </a:r>
            <a:r>
              <a:rPr lang="zh-CN" altLang="en-US">
                <a:solidFill>
                  <a:schemeClr val="tx1"/>
                </a:solidFill>
              </a:rPr>
              <a:t>或</a:t>
            </a:r>
          </a:p>
          <a:p>
            <a:pPr algn="just">
              <a:lnSpc>
                <a:spcPct val="120000"/>
              </a:lnSpc>
              <a:spcAft>
                <a:spcPts val="600"/>
              </a:spcAft>
              <a:defRPr/>
            </a:pPr>
            <a:r>
              <a:rPr lang="zh-CN" altLang="en-US">
                <a:solidFill>
                  <a:schemeClr val="tx1"/>
                </a:solidFill>
              </a:rPr>
              <a:t>括号中是空的或有“</a:t>
            </a:r>
            <a:r>
              <a:rPr lang="en-US" altLang="zh-CN">
                <a:solidFill>
                  <a:schemeClr val="tx1"/>
                </a:solidFill>
              </a:rPr>
              <a:t>void”</a:t>
            </a:r>
            <a:r>
              <a:rPr lang="zh-CN" altLang="en-US">
                <a:solidFill>
                  <a:schemeClr val="tx1"/>
                </a:solidFill>
              </a:rPr>
              <a:t>，表示</a:t>
            </a:r>
            <a:r>
              <a:rPr lang="en-US" altLang="zh-CN">
                <a:solidFill>
                  <a:schemeClr val="tx1"/>
                </a:solidFill>
              </a:rPr>
              <a:t>main</a:t>
            </a:r>
            <a:r>
              <a:rPr lang="zh-CN" altLang="en-US">
                <a:solidFill>
                  <a:schemeClr val="tx1"/>
                </a:solidFill>
              </a:rPr>
              <a:t>函数</a:t>
            </a:r>
            <a:r>
              <a:rPr lang="zh-CN" altLang="en-US" b="1">
                <a:solidFill>
                  <a:schemeClr val="tx1"/>
                </a:solidFill>
              </a:rPr>
              <a:t>没有参数，调用</a:t>
            </a:r>
            <a:r>
              <a:rPr lang="en-US" altLang="zh-CN" b="1">
                <a:solidFill>
                  <a:schemeClr val="tx1"/>
                </a:solidFill>
              </a:rPr>
              <a:t>main</a:t>
            </a:r>
            <a:r>
              <a:rPr lang="zh-CN" altLang="en-US" b="1">
                <a:solidFill>
                  <a:schemeClr val="tx1"/>
                </a:solidFill>
              </a:rPr>
              <a:t>函数时不必给出实参</a:t>
            </a:r>
            <a:r>
              <a:rPr lang="zh-CN" altLang="en-US">
                <a:solidFill>
                  <a:schemeClr val="tx1"/>
                </a:solidFill>
              </a:rPr>
              <a:t>。</a:t>
            </a:r>
            <a:endParaRPr lang="en-US" altLang="zh-CN">
              <a:solidFill>
                <a:schemeClr val="tx1"/>
              </a:solidFill>
            </a:endParaRPr>
          </a:p>
          <a:p>
            <a:pPr algn="just">
              <a:lnSpc>
                <a:spcPct val="120000"/>
              </a:lnSpc>
              <a:spcAft>
                <a:spcPts val="600"/>
              </a:spcAft>
              <a:defRPr/>
            </a:pPr>
            <a:r>
              <a:rPr lang="zh-CN" altLang="en-US">
                <a:solidFill>
                  <a:schemeClr val="tx1"/>
                </a:solidFill>
              </a:rPr>
              <a:t>在某些情况下，</a:t>
            </a:r>
            <a:r>
              <a:rPr lang="en-US" altLang="zh-CN">
                <a:solidFill>
                  <a:schemeClr val="tx1"/>
                </a:solidFill>
              </a:rPr>
              <a:t>main</a:t>
            </a:r>
            <a:r>
              <a:rPr lang="zh-CN" altLang="en-US">
                <a:solidFill>
                  <a:schemeClr val="tx1"/>
                </a:solidFill>
              </a:rPr>
              <a:t>函数可以有参数，即</a:t>
            </a:r>
            <a:r>
              <a:rPr lang="en-US" altLang="zh-CN">
                <a:solidFill>
                  <a:schemeClr val="tx1"/>
                </a:solidFill>
              </a:rPr>
              <a:t>: </a:t>
            </a:r>
          </a:p>
          <a:p>
            <a:pPr algn="just">
              <a:lnSpc>
                <a:spcPct val="120000"/>
              </a:lnSpc>
              <a:spcAft>
                <a:spcPts val="600"/>
              </a:spcAft>
              <a:defRPr/>
            </a:pPr>
            <a:r>
              <a:rPr lang="zh-CN" altLang="en-US">
                <a:solidFill>
                  <a:schemeClr val="tx1"/>
                </a:solidFill>
              </a:rPr>
              <a:t>其中，</a:t>
            </a:r>
            <a:r>
              <a:rPr lang="en-US" altLang="zh-CN">
                <a:solidFill>
                  <a:schemeClr val="tx1"/>
                </a:solidFill>
              </a:rPr>
              <a:t>argc</a:t>
            </a:r>
            <a:r>
              <a:rPr lang="zh-CN" altLang="en-US">
                <a:solidFill>
                  <a:schemeClr val="tx1"/>
                </a:solidFill>
              </a:rPr>
              <a:t>和</a:t>
            </a:r>
            <a:r>
              <a:rPr lang="en-US" altLang="zh-CN">
                <a:solidFill>
                  <a:schemeClr val="tx1"/>
                </a:solidFill>
              </a:rPr>
              <a:t>argv</a:t>
            </a:r>
            <a:r>
              <a:rPr lang="zh-CN" altLang="en-US">
                <a:solidFill>
                  <a:schemeClr val="tx1"/>
                </a:solidFill>
              </a:rPr>
              <a:t>就是</a:t>
            </a:r>
            <a:r>
              <a:rPr lang="en-US" altLang="zh-CN">
                <a:solidFill>
                  <a:schemeClr val="tx1"/>
                </a:solidFill>
              </a:rPr>
              <a:t>main</a:t>
            </a:r>
            <a:r>
              <a:rPr lang="zh-CN" altLang="en-US">
                <a:solidFill>
                  <a:schemeClr val="tx1"/>
                </a:solidFill>
              </a:rPr>
              <a:t>函数的形参，它们是程序的“命令行参数”。</a:t>
            </a:r>
            <a:r>
              <a:rPr lang="en-US" altLang="zh-CN">
                <a:solidFill>
                  <a:schemeClr val="tx1"/>
                </a:solidFill>
              </a:rPr>
              <a:t>argc(argument count</a:t>
            </a:r>
            <a:r>
              <a:rPr lang="zh-CN" altLang="en-US">
                <a:solidFill>
                  <a:schemeClr val="tx1"/>
                </a:solidFill>
              </a:rPr>
              <a:t>的缩写，意思是参数个数</a:t>
            </a:r>
            <a:r>
              <a:rPr lang="en-US" altLang="zh-CN">
                <a:solidFill>
                  <a:schemeClr val="tx1"/>
                </a:solidFill>
              </a:rPr>
              <a:t>)</a:t>
            </a:r>
            <a:r>
              <a:rPr lang="zh-CN" altLang="en-US">
                <a:solidFill>
                  <a:schemeClr val="tx1"/>
                </a:solidFill>
              </a:rPr>
              <a:t>，</a:t>
            </a:r>
            <a:r>
              <a:rPr lang="en-US" altLang="zh-CN">
                <a:solidFill>
                  <a:schemeClr val="tx1"/>
                </a:solidFill>
              </a:rPr>
              <a:t>argv(argument vector</a:t>
            </a:r>
            <a:r>
              <a:rPr lang="zh-CN" altLang="en-US">
                <a:solidFill>
                  <a:schemeClr val="tx1"/>
                </a:solidFill>
              </a:rPr>
              <a:t>缩写，意思是参数向量</a:t>
            </a:r>
            <a:r>
              <a:rPr lang="en-US" altLang="zh-CN">
                <a:solidFill>
                  <a:schemeClr val="tx1"/>
                </a:solidFill>
              </a:rPr>
              <a:t>)</a:t>
            </a:r>
            <a:r>
              <a:rPr lang="zh-CN" altLang="en-US">
                <a:solidFill>
                  <a:schemeClr val="tx1"/>
                </a:solidFill>
              </a:rPr>
              <a:t>，它是一个*</a:t>
            </a:r>
            <a:r>
              <a:rPr lang="en-US" altLang="zh-CN">
                <a:solidFill>
                  <a:schemeClr val="tx1"/>
                </a:solidFill>
              </a:rPr>
              <a:t>char</a:t>
            </a:r>
            <a:r>
              <a:rPr lang="zh-CN" altLang="en-US">
                <a:solidFill>
                  <a:schemeClr val="tx1"/>
                </a:solidFill>
              </a:rPr>
              <a:t>指针数组，数组中每一个元素</a:t>
            </a:r>
            <a:r>
              <a:rPr lang="en-US" altLang="zh-CN">
                <a:solidFill>
                  <a:schemeClr val="tx1"/>
                </a:solidFill>
              </a:rPr>
              <a:t>(</a:t>
            </a:r>
            <a:r>
              <a:rPr lang="zh-CN" altLang="en-US">
                <a:solidFill>
                  <a:schemeClr val="tx1"/>
                </a:solidFill>
              </a:rPr>
              <a:t>其值为指针</a:t>
            </a:r>
            <a:r>
              <a:rPr lang="en-US" altLang="zh-CN">
                <a:solidFill>
                  <a:schemeClr val="tx1"/>
                </a:solidFill>
              </a:rPr>
              <a:t>)</a:t>
            </a:r>
            <a:r>
              <a:rPr lang="zh-CN" altLang="en-US">
                <a:solidFill>
                  <a:schemeClr val="tx1"/>
                </a:solidFill>
              </a:rPr>
              <a:t>指向命令行中的一个字符串的首字符。</a:t>
            </a:r>
            <a:endParaRPr lang="en-US" altLang="zh-CN">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r>
              <a:rPr lang="en-US" altLang="zh-CN">
                <a:solidFill>
                  <a:schemeClr val="tx1"/>
                </a:solidFill>
              </a:rPr>
              <a:t>main</a:t>
            </a:r>
            <a:r>
              <a:rPr lang="zh-CN" altLang="en-US">
                <a:solidFill>
                  <a:schemeClr val="tx1"/>
                </a:solidFill>
              </a:rPr>
              <a:t>函数是操作系统调用的，实参只能由操作系统给出。在操作命令状态下，实参是和执行文件的命令一起给出的。</a:t>
            </a:r>
            <a:endParaRPr lang="en-US" altLang="zh-CN">
              <a:solidFill>
                <a:schemeClr val="tx1"/>
              </a:solidFill>
            </a:endParaRPr>
          </a:p>
        </p:txBody>
      </p:sp>
      <p:sp>
        <p:nvSpPr>
          <p:cNvPr id="7" name="圆角矩形 6"/>
          <p:cNvSpPr/>
          <p:nvPr/>
        </p:nvSpPr>
        <p:spPr>
          <a:xfrm>
            <a:off x="2081324"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a:t>int main()</a:t>
            </a:r>
          </a:p>
        </p:txBody>
      </p:sp>
      <p:sp>
        <p:nvSpPr>
          <p:cNvPr id="9" name="圆角矩形 8"/>
          <p:cNvSpPr/>
          <p:nvPr/>
        </p:nvSpPr>
        <p:spPr>
          <a:xfrm>
            <a:off x="4216579"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a:t>int main(void)</a:t>
            </a:r>
          </a:p>
        </p:txBody>
      </p:sp>
      <p:sp>
        <p:nvSpPr>
          <p:cNvPr id="10" name="圆角矩形 9"/>
          <p:cNvSpPr/>
          <p:nvPr/>
        </p:nvSpPr>
        <p:spPr>
          <a:xfrm>
            <a:off x="5442405" y="2221281"/>
            <a:ext cx="3095308" cy="400693"/>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t"/>
          <a:lstStyle/>
          <a:p>
            <a:pPr defTabSz="363538">
              <a:lnSpc>
                <a:spcPct val="120000"/>
              </a:lnSpc>
            </a:pPr>
            <a:r>
              <a:rPr lang="en-US" altLang="zh-CN" sz="1600" b="1"/>
              <a:t>int main(int argc, char *argv[])</a:t>
            </a:r>
          </a:p>
          <a:p>
            <a:pPr defTabSz="363538">
              <a:lnSpc>
                <a:spcPct val="120000"/>
              </a:lnSpc>
            </a:pPr>
            <a:endParaRPr lang="en-US" altLang="zh-CN" sz="1600" b="1"/>
          </a:p>
        </p:txBody>
      </p:sp>
      <p:sp>
        <p:nvSpPr>
          <p:cNvPr id="11" name="矩形 10"/>
          <p:cNvSpPr/>
          <p:nvPr/>
        </p:nvSpPr>
        <p:spPr>
          <a:xfrm>
            <a:off x="1149629" y="5213658"/>
            <a:ext cx="3293164"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grpSp>
        <p:nvGrpSpPr>
          <p:cNvPr id="13" name="组合 12">
            <a:extLst>
              <a:ext uri="{FF2B5EF4-FFF2-40B4-BE49-F238E27FC236}">
                <a16:creationId xmlns:a16="http://schemas.microsoft.com/office/drawing/2014/main" id="{17545ED2-DA8A-47EF-94D4-E66974757BFA}"/>
              </a:ext>
            </a:extLst>
          </p:cNvPr>
          <p:cNvGrpSpPr/>
          <p:nvPr/>
        </p:nvGrpSpPr>
        <p:grpSpPr>
          <a:xfrm>
            <a:off x="1149629" y="3682447"/>
            <a:ext cx="9942444" cy="787003"/>
            <a:chOff x="8582294" y="4088153"/>
            <a:chExt cx="10259915" cy="787003"/>
          </a:xfrm>
        </p:grpSpPr>
        <p:sp>
          <p:nvSpPr>
            <p:cNvPr id="14"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9470665"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如果用带参数的</a:t>
              </a:r>
              <a:r>
                <a:rPr lang="en-US" altLang="zh-CN" sz="1600">
                  <a:solidFill>
                    <a:schemeClr val="tx1"/>
                  </a:solidFill>
                </a:rPr>
                <a:t>main</a:t>
              </a:r>
              <a:r>
                <a:rPr lang="zh-CN" altLang="en-US" sz="1600">
                  <a:solidFill>
                    <a:schemeClr val="tx1"/>
                  </a:solidFill>
                </a:rPr>
                <a:t>函数，其第一个形参必须是</a:t>
              </a:r>
              <a:r>
                <a:rPr lang="en-US" altLang="zh-CN" sz="1600">
                  <a:solidFill>
                    <a:schemeClr val="tx1"/>
                  </a:solidFill>
                </a:rPr>
                <a:t>int</a:t>
              </a:r>
              <a:r>
                <a:rPr lang="zh-CN" altLang="en-US" sz="1600">
                  <a:solidFill>
                    <a:schemeClr val="tx1"/>
                  </a:solidFill>
                </a:rPr>
                <a:t>型，用来接收形参个数（文件名也算一个参数），第二个形参必须是字符指针数组，用来接收从操作系统命令行传来的字符串中首字符的地址。</a:t>
              </a:r>
              <a:endParaRPr lang="zh-CN" altLang="en-US" sz="1600" dirty="0">
                <a:solidFill>
                  <a:schemeClr val="tx1"/>
                </a:solidFill>
              </a:endParaRPr>
            </a:p>
          </p:txBody>
        </p:sp>
        <p:sp>
          <p:nvSpPr>
            <p:cNvPr id="17"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8540584" y="4573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8" name="矩形 17"/>
          <p:cNvSpPr/>
          <p:nvPr/>
        </p:nvSpPr>
        <p:spPr>
          <a:xfrm>
            <a:off x="1149629" y="5707530"/>
            <a:ext cx="3293164" cy="400693"/>
          </a:xfrm>
          <a:prstGeom prst="rect">
            <a:avLst/>
          </a:prstGeom>
        </p:spPr>
        <p:style>
          <a:lnRef idx="2">
            <a:schemeClr val="accent1"/>
          </a:lnRef>
          <a:fillRef idx="1">
            <a:schemeClr val="lt1"/>
          </a:fillRef>
          <a:effectRef idx="0">
            <a:schemeClr val="accent1"/>
          </a:effectRef>
          <a:fontRef idx="minor">
            <a:schemeClr val="dk1"/>
          </a:fontRef>
        </p:style>
        <p:txBody>
          <a:bodyPr lIns="180000" rtlCol="0" anchor="ctr"/>
          <a:lstStyle/>
          <a:p>
            <a:r>
              <a:rPr lang="en-US" altLang="zh-CN"/>
              <a:t>file1 China Beijing</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98189758"/>
              </p:ext>
            </p:extLst>
          </p:nvPr>
        </p:nvGraphicFramePr>
        <p:xfrm>
          <a:off x="5255595" y="4954827"/>
          <a:ext cx="4342071" cy="1219200"/>
        </p:xfrm>
        <a:graphic>
          <a:graphicData uri="http://schemas.openxmlformats.org/drawingml/2006/table">
            <a:tbl>
              <a:tblPr>
                <a:tableStyleId>{5C22544A-7EE6-4342-B048-85BDC9FD1C3A}</a:tableStyleId>
              </a:tblPr>
              <a:tblGrid>
                <a:gridCol w="526071">
                  <a:extLst>
                    <a:ext uri="{9D8B030D-6E8A-4147-A177-3AD203B41FA5}">
                      <a16:colId xmlns:a16="http://schemas.microsoft.com/office/drawing/2014/main" val="1904676649"/>
                    </a:ext>
                  </a:extLst>
                </a:gridCol>
                <a:gridCol w="720000">
                  <a:extLst>
                    <a:ext uri="{9D8B030D-6E8A-4147-A177-3AD203B41FA5}">
                      <a16:colId xmlns:a16="http://schemas.microsoft.com/office/drawing/2014/main" val="1543148583"/>
                    </a:ext>
                  </a:extLst>
                </a:gridCol>
                <a:gridCol w="216000">
                  <a:extLst>
                    <a:ext uri="{9D8B030D-6E8A-4147-A177-3AD203B41FA5}">
                      <a16:colId xmlns:a16="http://schemas.microsoft.com/office/drawing/2014/main" val="4073896547"/>
                    </a:ext>
                  </a:extLst>
                </a:gridCol>
                <a:gridCol w="360000">
                  <a:extLst>
                    <a:ext uri="{9D8B030D-6E8A-4147-A177-3AD203B41FA5}">
                      <a16:colId xmlns:a16="http://schemas.microsoft.com/office/drawing/2014/main" val="74431854"/>
                    </a:ext>
                  </a:extLst>
                </a:gridCol>
                <a:gridCol w="360000">
                  <a:extLst>
                    <a:ext uri="{9D8B030D-6E8A-4147-A177-3AD203B41FA5}">
                      <a16:colId xmlns:a16="http://schemas.microsoft.com/office/drawing/2014/main" val="1076085927"/>
                    </a:ext>
                  </a:extLst>
                </a:gridCol>
                <a:gridCol w="360000">
                  <a:extLst>
                    <a:ext uri="{9D8B030D-6E8A-4147-A177-3AD203B41FA5}">
                      <a16:colId xmlns:a16="http://schemas.microsoft.com/office/drawing/2014/main" val="1094616764"/>
                    </a:ext>
                  </a:extLst>
                </a:gridCol>
                <a:gridCol w="360000">
                  <a:extLst>
                    <a:ext uri="{9D8B030D-6E8A-4147-A177-3AD203B41FA5}">
                      <a16:colId xmlns:a16="http://schemas.microsoft.com/office/drawing/2014/main" val="1466171713"/>
                    </a:ext>
                  </a:extLst>
                </a:gridCol>
                <a:gridCol w="360000">
                  <a:extLst>
                    <a:ext uri="{9D8B030D-6E8A-4147-A177-3AD203B41FA5}">
                      <a16:colId xmlns:a16="http://schemas.microsoft.com/office/drawing/2014/main" val="3758373259"/>
                    </a:ext>
                  </a:extLst>
                </a:gridCol>
                <a:gridCol w="360000">
                  <a:extLst>
                    <a:ext uri="{9D8B030D-6E8A-4147-A177-3AD203B41FA5}">
                      <a16:colId xmlns:a16="http://schemas.microsoft.com/office/drawing/2014/main" val="3950290312"/>
                    </a:ext>
                  </a:extLst>
                </a:gridCol>
                <a:gridCol w="360000">
                  <a:extLst>
                    <a:ext uri="{9D8B030D-6E8A-4147-A177-3AD203B41FA5}">
                      <a16:colId xmlns:a16="http://schemas.microsoft.com/office/drawing/2014/main" val="1547559574"/>
                    </a:ext>
                  </a:extLst>
                </a:gridCol>
                <a:gridCol w="360000">
                  <a:extLst>
                    <a:ext uri="{9D8B030D-6E8A-4147-A177-3AD203B41FA5}">
                      <a16:colId xmlns:a16="http://schemas.microsoft.com/office/drawing/2014/main" val="2730998826"/>
                    </a:ext>
                  </a:extLst>
                </a:gridCol>
              </a:tblGrid>
              <a:tr h="277785">
                <a:tc>
                  <a:txBody>
                    <a:bodyPr/>
                    <a:lstStyle/>
                    <a:p>
                      <a:r>
                        <a:rPr lang="en-US" altLang="zh-CN" sz="1400"/>
                        <a:t>argv</a:t>
                      </a:r>
                      <a:endParaRPr lang="zh-CN" altLang="en-US" sz="14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7037535"/>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argv[0]</a:t>
                      </a:r>
                      <a:endParaRPr lang="zh-CN" altLang="en-US" sz="1400"/>
                    </a:p>
                  </a:txBody>
                  <a:tcPr>
                    <a:lnL w="12700" cmpd="sng">
                      <a:noFill/>
                    </a:lnL>
                    <a:lnR w="12700" cmpd="sng">
                      <a:noFill/>
                    </a:lnR>
                    <a:lnT w="12700" cmpd="sng">
                      <a:noFill/>
                    </a:lnT>
                  </a:tcPr>
                </a:tc>
                <a:tc>
                  <a:txBody>
                    <a:bodyPr/>
                    <a:lstStyle/>
                    <a:p>
                      <a:r>
                        <a:rPr lang="zh-CN" altLang="en-US" sz="140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lnL w="12700" cmpd="sng">
                      <a:noFill/>
                    </a:lnL>
                    <a:lnT w="12700" cmpd="sng">
                      <a:noFill/>
                    </a:lnT>
                  </a:tcPr>
                </a:tc>
                <a:tc>
                  <a:txBody>
                    <a:bodyPr/>
                    <a:lstStyle/>
                    <a:p>
                      <a:r>
                        <a:rPr lang="en-US" altLang="zh-CN" sz="1400"/>
                        <a:t>i</a:t>
                      </a:r>
                      <a:endParaRPr lang="zh-CN" altLang="en-US" sz="1400"/>
                    </a:p>
                  </a:txBody>
                  <a:tcPr>
                    <a:lnT w="12700" cmpd="sng">
                      <a:noFill/>
                    </a:lnT>
                  </a:tcPr>
                </a:tc>
                <a:tc>
                  <a:txBody>
                    <a:bodyPr/>
                    <a:lstStyle/>
                    <a:p>
                      <a:r>
                        <a:rPr lang="en-US" altLang="zh-CN" sz="1400"/>
                        <a:t>l</a:t>
                      </a:r>
                      <a:endParaRPr lang="zh-CN" altLang="en-US" sz="1400"/>
                    </a:p>
                  </a:txBody>
                  <a:tcPr>
                    <a:lnT w="12700" cmpd="sng">
                      <a:noFill/>
                    </a:lnT>
                  </a:tcPr>
                </a:tc>
                <a:tc>
                  <a:txBody>
                    <a:bodyPr/>
                    <a:lstStyle/>
                    <a:p>
                      <a:r>
                        <a:rPr lang="en-US" altLang="zh-CN" sz="1400"/>
                        <a:t>e</a:t>
                      </a:r>
                      <a:endParaRPr lang="zh-CN" altLang="en-US" sz="1400"/>
                    </a:p>
                  </a:txBody>
                  <a:tcPr>
                    <a:lnT w="12700" cmpd="sng">
                      <a:noFill/>
                    </a:lnT>
                  </a:tcPr>
                </a:tc>
                <a:tc>
                  <a:txBody>
                    <a:bodyPr/>
                    <a:lstStyle/>
                    <a:p>
                      <a:r>
                        <a:rPr lang="en-US" altLang="zh-CN" sz="1400"/>
                        <a:t>1</a:t>
                      </a:r>
                      <a:endParaRPr lang="zh-CN" altLang="en-US" sz="1400"/>
                    </a:p>
                  </a:txBody>
                  <a:tcPr>
                    <a:lnT w="12700" cmpd="sng">
                      <a:noFill/>
                    </a:lnT>
                  </a:tcPr>
                </a:tc>
                <a:tc>
                  <a:txBody>
                    <a:bodyPr/>
                    <a:lstStyle/>
                    <a:p>
                      <a:r>
                        <a:rPr lang="en-US" altLang="zh-CN" sz="1400"/>
                        <a:t>\0</a:t>
                      </a:r>
                      <a:endParaRPr lang="zh-CN" altLang="en-US" sz="1400"/>
                    </a:p>
                  </a:txBody>
                  <a:tcPr>
                    <a:lnR w="12700" cmpd="sng">
                      <a:noFill/>
                    </a:lnR>
                    <a:lnT w="12700" cmpd="sng">
                      <a:noFill/>
                    </a:lnT>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0648900"/>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argv[1]</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lnL w="12700" cmpd="sng">
                      <a:noFill/>
                    </a:lnL>
                  </a:tcPr>
                </a:tc>
                <a:tc>
                  <a:txBody>
                    <a:bodyPr/>
                    <a:lstStyle/>
                    <a:p>
                      <a:r>
                        <a:rPr lang="en-US" altLang="zh-CN" sz="1400"/>
                        <a:t>h</a:t>
                      </a:r>
                      <a:endParaRPr lang="zh-CN" altLang="en-US" sz="1400"/>
                    </a:p>
                  </a:txBody>
                  <a:tcPr/>
                </a:tc>
                <a:tc>
                  <a:txBody>
                    <a:bodyPr/>
                    <a:lstStyle/>
                    <a:p>
                      <a:r>
                        <a:rPr lang="en-US" altLang="zh-CN" sz="1400"/>
                        <a:t>i</a:t>
                      </a:r>
                      <a:endParaRPr lang="zh-CN" altLang="en-US" sz="1400"/>
                    </a:p>
                  </a:txBody>
                  <a:tcPr/>
                </a:tc>
                <a:tc>
                  <a:txBody>
                    <a:bodyPr/>
                    <a:lstStyle/>
                    <a:p>
                      <a:r>
                        <a:rPr lang="en-US" altLang="zh-CN" sz="1400"/>
                        <a:t>n</a:t>
                      </a:r>
                      <a:endParaRPr lang="zh-CN" altLang="en-US" sz="1400"/>
                    </a:p>
                  </a:txBody>
                  <a:tcPr/>
                </a:tc>
                <a:tc>
                  <a:txBody>
                    <a:bodyPr/>
                    <a:lstStyle/>
                    <a:p>
                      <a:r>
                        <a:rPr lang="en-US" altLang="zh-CN" sz="1400"/>
                        <a:t>a</a:t>
                      </a:r>
                      <a:endParaRPr lang="zh-CN" altLang="en-US" sz="1400"/>
                    </a:p>
                  </a:txBody>
                  <a:tcPr/>
                </a:tc>
                <a:tc>
                  <a:txBody>
                    <a:bodyPr/>
                    <a:lstStyle/>
                    <a:p>
                      <a:r>
                        <a:rPr lang="en-US" altLang="zh-CN" sz="1400"/>
                        <a:t>\0</a:t>
                      </a:r>
                      <a:endParaRPr lang="zh-CN" altLang="en-US" sz="1400"/>
                    </a:p>
                  </a:txBody>
                  <a:tcPr>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8385798"/>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argv[2]</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lnL w="12700" cmpd="sng">
                      <a:noFill/>
                    </a:lnL>
                  </a:tcPr>
                </a:tc>
                <a:tc>
                  <a:txBody>
                    <a:bodyPr/>
                    <a:lstStyle/>
                    <a:p>
                      <a:r>
                        <a:rPr lang="en-US" altLang="zh-CN" sz="1400"/>
                        <a:t>e</a:t>
                      </a:r>
                      <a:endParaRPr lang="zh-CN" altLang="en-US" sz="1400"/>
                    </a:p>
                  </a:txBody>
                  <a:tcPr/>
                </a:tc>
                <a:tc>
                  <a:txBody>
                    <a:bodyPr/>
                    <a:lstStyle/>
                    <a:p>
                      <a:r>
                        <a:rPr lang="en-US" altLang="zh-CN" sz="1400"/>
                        <a:t>i</a:t>
                      </a:r>
                      <a:endParaRPr lang="zh-CN" altLang="en-US" sz="1400"/>
                    </a:p>
                  </a:txBody>
                  <a:tcPr/>
                </a:tc>
                <a:tc>
                  <a:txBody>
                    <a:bodyPr/>
                    <a:lstStyle/>
                    <a:p>
                      <a:r>
                        <a:rPr lang="en-US" altLang="zh-CN" sz="1400"/>
                        <a:t>j</a:t>
                      </a:r>
                      <a:endParaRPr lang="zh-CN" altLang="en-US" sz="1400"/>
                    </a:p>
                  </a:txBody>
                  <a:tcPr/>
                </a:tc>
                <a:tc>
                  <a:txBody>
                    <a:bodyPr/>
                    <a:lstStyle/>
                    <a:p>
                      <a:r>
                        <a:rPr lang="en-US" altLang="zh-CN" sz="1400"/>
                        <a:t>i</a:t>
                      </a:r>
                      <a:endParaRPr lang="zh-CN" altLang="en-US" sz="1400"/>
                    </a:p>
                  </a:txBody>
                  <a:tcPr/>
                </a:tc>
                <a:tc>
                  <a:txBody>
                    <a:bodyPr/>
                    <a:lstStyle/>
                    <a:p>
                      <a:r>
                        <a:rPr lang="en-US" altLang="zh-CN" sz="1400"/>
                        <a:t>n</a:t>
                      </a:r>
                      <a:endParaRPr lang="zh-CN" altLang="en-US" sz="1400"/>
                    </a:p>
                  </a:txBody>
                  <a:tcPr/>
                </a:tc>
                <a:tc>
                  <a:txBody>
                    <a:bodyPr/>
                    <a:lstStyle/>
                    <a:p>
                      <a:r>
                        <a:rPr lang="en-US" altLang="zh-CN" sz="1400"/>
                        <a:t>g</a:t>
                      </a:r>
                      <a:endParaRPr lang="zh-CN" altLang="en-US" sz="1400"/>
                    </a:p>
                  </a:txBody>
                  <a:tcPr>
                    <a:lnT w="12700" cmpd="sng">
                      <a:noFill/>
                    </a:lnT>
                  </a:tcPr>
                </a:tc>
                <a:tc>
                  <a:txBody>
                    <a:bodyPr/>
                    <a:lstStyle/>
                    <a:p>
                      <a:r>
                        <a:rPr lang="en-US" altLang="zh-CN" sz="1400"/>
                        <a:t>\0</a:t>
                      </a:r>
                      <a:endParaRPr lang="zh-CN" altLang="en-US" sz="1400"/>
                    </a:p>
                  </a:txBody>
                  <a:tcPr>
                    <a:lnT w="12700" cmpd="sng">
                      <a:noFill/>
                    </a:lnT>
                  </a:tcPr>
                </a:tc>
                <a:extLst>
                  <a:ext uri="{0D108BD9-81ED-4DB2-BD59-A6C34878D82A}">
                    <a16:rowId xmlns:a16="http://schemas.microsoft.com/office/drawing/2014/main" val="1098150930"/>
                  </a:ext>
                </a:extLst>
              </a:tr>
            </a:tbl>
          </a:graphicData>
        </a:graphic>
      </p:graphicFrame>
      <p:cxnSp>
        <p:nvCxnSpPr>
          <p:cNvPr id="19" name="直接箭头连接符 18"/>
          <p:cNvCxnSpPr/>
          <p:nvPr/>
        </p:nvCxnSpPr>
        <p:spPr>
          <a:xfrm>
            <a:off x="5357191" y="5267738"/>
            <a:ext cx="41422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13469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0418" y="330898"/>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361660"/>
            <a:ext cx="9942444" cy="4939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endParaRPr lang="en-US" altLang="zh-CN">
              <a:solidFill>
                <a:schemeClr val="tx1"/>
              </a:solidFill>
            </a:endParaRPr>
          </a:p>
        </p:txBody>
      </p:sp>
      <p:sp>
        <p:nvSpPr>
          <p:cNvPr id="15" name="圆角矩形 12">
            <a:extLst>
              <a:ext uri="{FF2B5EF4-FFF2-40B4-BE49-F238E27FC236}">
                <a16:creationId xmlns:a16="http://schemas.microsoft.com/office/drawing/2014/main" id="{5382CD89-35B6-4BD4-B332-B011068CC402}"/>
              </a:ext>
            </a:extLst>
          </p:cNvPr>
          <p:cNvSpPr/>
          <p:nvPr/>
        </p:nvSpPr>
        <p:spPr>
          <a:xfrm>
            <a:off x="1676402" y="1588123"/>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while(argc&gt;1)</a:t>
            </a:r>
          </a:p>
          <a:p>
            <a:pPr defTabSz="363538">
              <a:lnSpc>
                <a:spcPct val="120000"/>
              </a:lnSpc>
            </a:pPr>
            <a:r>
              <a:rPr lang="en-US" altLang="zh-CN" sz="1400"/>
              <a:t>	{	++argv;</a:t>
            </a:r>
          </a:p>
          <a:p>
            <a:pPr defTabSz="363538">
              <a:lnSpc>
                <a:spcPct val="120000"/>
              </a:lnSpc>
            </a:pPr>
            <a:r>
              <a:rPr lang="en-US" altLang="zh-CN" sz="1400"/>
              <a:t>		printf("%s\n", *argv);</a:t>
            </a:r>
          </a:p>
          <a:p>
            <a:pPr defTabSz="363538">
              <a:lnSpc>
                <a:spcPct val="120000"/>
              </a:lnSpc>
            </a:pPr>
            <a:r>
              <a:rPr lang="en-US" altLang="zh-CN" sz="1400"/>
              <a:t>		--argc;</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3" name="右箭头 2"/>
          <p:cNvSpPr/>
          <p:nvPr/>
        </p:nvSpPr>
        <p:spPr>
          <a:xfrm>
            <a:off x="5286340" y="2400590"/>
            <a:ext cx="1357144" cy="576469"/>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a:extLst>
              <a:ext uri="{FF2B5EF4-FFF2-40B4-BE49-F238E27FC236}">
                <a16:creationId xmlns:a16="http://schemas.microsoft.com/office/drawing/2014/main" id="{5382CD89-35B6-4BD4-B332-B011068CC402}"/>
              </a:ext>
            </a:extLst>
          </p:cNvPr>
          <p:cNvSpPr/>
          <p:nvPr/>
        </p:nvSpPr>
        <p:spPr>
          <a:xfrm>
            <a:off x="6626985" y="1588122"/>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while(argc--&gt;1)</a:t>
            </a:r>
          </a:p>
          <a:p>
            <a:pPr defTabSz="363538">
              <a:lnSpc>
                <a:spcPct val="120000"/>
              </a:lnSpc>
            </a:pPr>
            <a:r>
              <a:rPr lang="en-US" altLang="zh-CN" sz="1400"/>
              <a:t>		printf("%s\n", *++argv);</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a:stretch>
            <a:fillRect/>
          </a:stretch>
        </p:blipFill>
        <p:spPr>
          <a:xfrm>
            <a:off x="4175679" y="4165945"/>
            <a:ext cx="3790950" cy="1895475"/>
          </a:xfrm>
          <a:prstGeom prst="rect">
            <a:avLst/>
          </a:prstGeom>
        </p:spPr>
      </p:pic>
    </p:spTree>
    <p:extLst>
      <p:ext uri="{BB962C8B-B14F-4D97-AF65-F5344CB8AC3E}">
        <p14:creationId xmlns:p14="http://schemas.microsoft.com/office/powerpoint/2010/main" val="39131781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en-US" altLang="zh-CN"/>
              <a:t>*</a:t>
            </a:r>
            <a:r>
              <a:rPr lang="zh-CN" altLang="en-US"/>
              <a:t>动态内存分配与指向它的指针变量</a:t>
            </a:r>
            <a:endParaRPr lang="zh-CN" altLang="en-US" dirty="0"/>
          </a:p>
        </p:txBody>
      </p:sp>
    </p:spTree>
    <p:extLst>
      <p:ext uri="{BB962C8B-B14F-4D97-AF65-F5344CB8AC3E}">
        <p14:creationId xmlns:p14="http://schemas.microsoft.com/office/powerpoint/2010/main" val="1368839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553802"/>
            <a:ext cx="6614456" cy="712788"/>
          </a:xfrm>
        </p:spPr>
        <p:txBody>
          <a:bodyPr>
            <a:noAutofit/>
          </a:bodyPr>
          <a:lstStyle/>
          <a:p>
            <a:r>
              <a:rPr lang="zh-CN" altLang="en-US" sz="3600"/>
              <a:t>什么是内存的动态分配</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全局变量是分配在内存中的静态存储区的，非静态的局部变量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包括形参</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是分配在内存中的动态存储区的，这个存储区是一个称为</a:t>
            </a:r>
            <a:r>
              <a:rPr lang="zh-CN" altLang="en-US" sz="2400" b="1">
                <a:solidFill>
                  <a:schemeClr val="tx1">
                    <a:lumMod val="65000"/>
                    <a:lumOff val="35000"/>
                  </a:schemeClr>
                </a:solidFill>
                <a:latin typeface="+mn-ea"/>
                <a:ea typeface="+mn-ea"/>
              </a:rPr>
              <a:t>栈</a:t>
            </a:r>
            <a:r>
              <a:rPr lang="en-US" altLang="zh-CN" sz="2400">
                <a:solidFill>
                  <a:schemeClr val="tx1">
                    <a:lumMod val="65000"/>
                    <a:lumOff val="35000"/>
                  </a:schemeClr>
                </a:solidFill>
                <a:latin typeface="+mn-ea"/>
                <a:ea typeface="+mn-ea"/>
              </a:rPr>
              <a:t>(stack)</a:t>
            </a:r>
            <a:r>
              <a:rPr lang="zh-CN" altLang="en-US" sz="2400">
                <a:solidFill>
                  <a:schemeClr val="tx1">
                    <a:lumMod val="65000"/>
                    <a:lumOff val="35000"/>
                  </a:schemeClr>
                </a:solidFill>
                <a:latin typeface="+mn-ea"/>
                <a:ea typeface="+mn-ea"/>
              </a:rPr>
              <a:t>的区域。除此以外，</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rPr>
              <a:t>堆</a:t>
            </a:r>
            <a:r>
              <a:rPr lang="en-US" altLang="zh-CN" sz="2400">
                <a:solidFill>
                  <a:schemeClr val="tx1">
                    <a:lumMod val="65000"/>
                    <a:lumOff val="35000"/>
                  </a:schemeClr>
                </a:solidFill>
                <a:latin typeface="+mn-ea"/>
                <a:ea typeface="+mn-ea"/>
              </a:rPr>
              <a:t>(heap)</a:t>
            </a:r>
            <a:r>
              <a:rPr lang="zh-CN" altLang="en-US" sz="2400">
                <a:solidFill>
                  <a:schemeClr val="tx1">
                    <a:lumMod val="65000"/>
                    <a:lumOff val="35000"/>
                  </a:schemeClr>
                </a:solidFill>
                <a:latin typeface="+mn-ea"/>
                <a:ea typeface="+mn-ea"/>
              </a:rPr>
              <a:t>区。可以根据需要，向系统申请所需大小的空间。由于未在声明部分定义它们为变量或数组，因此不能通过变量名或数组名去引用这些数据，只能通过指针来引用。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585827"/>
            <a:ext cx="7128000" cy="657226"/>
            <a:chOff x="3275013" y="1898650"/>
            <a:chExt cx="71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78879" y="5630457"/>
            <a:ext cx="7128000" cy="634206"/>
            <a:chOff x="1715964" y="5391945"/>
            <a:chExt cx="7128000" cy="634206"/>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6765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怎样引用指针变量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两个整数，按先大后小的顺序输出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73510" y="1913025"/>
            <a:ext cx="6320602"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*p1,*p2,*p,a,b;					</a:t>
            </a:r>
            <a:r>
              <a:rPr lang="en-US" altLang="zh-CN" sz="1400">
                <a:solidFill>
                  <a:srgbClr val="008000"/>
                </a:solidFill>
              </a:rPr>
              <a:t>//p1,p2</a:t>
            </a:r>
            <a:r>
              <a:rPr lang="zh-CN" altLang="en-US" sz="1400">
                <a:solidFill>
                  <a:srgbClr val="008000"/>
                </a:solidFill>
              </a:rPr>
              <a:t>的类型是</a:t>
            </a:r>
            <a:r>
              <a:rPr lang="en-US" altLang="zh-CN" sz="1400">
                <a:solidFill>
                  <a:srgbClr val="008000"/>
                </a:solidFill>
              </a:rPr>
              <a:t>int *</a:t>
            </a:r>
            <a:r>
              <a:rPr lang="zh-CN" altLang="en-US" sz="1400">
                <a:solidFill>
                  <a:srgbClr val="008000"/>
                </a:solidFill>
              </a:rPr>
              <a:t>类型</a:t>
            </a:r>
          </a:p>
          <a:p>
            <a:pPr defTabSz="363538">
              <a:lnSpc>
                <a:spcPct val="120000"/>
              </a:lnSpc>
            </a:pPr>
            <a:r>
              <a:rPr lang="zh-CN" altLang="en-US" sz="1400"/>
              <a:t>	</a:t>
            </a:r>
            <a:r>
              <a:rPr lang="en-US" altLang="zh-CN" sz="1400"/>
              <a:t>printf("please enter two integer numbers:");</a:t>
            </a:r>
          </a:p>
          <a:p>
            <a:pPr defTabSz="363538">
              <a:lnSpc>
                <a:spcPct val="120000"/>
              </a:lnSpc>
            </a:pPr>
            <a:r>
              <a:rPr lang="en-US" altLang="zh-CN" sz="1400"/>
              <a:t>	scanf("%d,%d",&amp;a,&amp;b);				</a:t>
            </a:r>
            <a:r>
              <a:rPr lang="en-US" altLang="zh-CN" sz="1400">
                <a:solidFill>
                  <a:srgbClr val="008000"/>
                </a:solidFill>
              </a:rPr>
              <a:t>//</a:t>
            </a:r>
            <a:r>
              <a:rPr lang="zh-CN" altLang="en-US" sz="1400">
                <a:solidFill>
                  <a:srgbClr val="008000"/>
                </a:solidFill>
              </a:rPr>
              <a:t>输入两个整数 </a:t>
            </a:r>
          </a:p>
          <a:p>
            <a:pPr defTabSz="363538">
              <a:lnSpc>
                <a:spcPct val="120000"/>
              </a:lnSpc>
            </a:pPr>
            <a:r>
              <a:rPr lang="zh-CN" altLang="en-US" sz="1400"/>
              <a:t>	</a:t>
            </a:r>
            <a:r>
              <a:rPr lang="en-US" altLang="zh-CN" sz="1400"/>
              <a:t>p1=&amp;a;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指向变量</a:t>
            </a:r>
            <a:r>
              <a:rPr lang="en-US" altLang="zh-CN" sz="1400">
                <a:solidFill>
                  <a:srgbClr val="008000"/>
                </a:solidFill>
              </a:rPr>
              <a:t>a</a:t>
            </a:r>
          </a:p>
          <a:p>
            <a:pPr defTabSz="363538">
              <a:lnSpc>
                <a:spcPct val="120000"/>
              </a:lnSpc>
            </a:pPr>
            <a:r>
              <a:rPr lang="en-US" altLang="zh-CN" sz="1400"/>
              <a:t>	p2=&amp;b;							</a:t>
            </a:r>
            <a:r>
              <a:rPr lang="en-US" altLang="zh-CN" sz="1400">
                <a:solidFill>
                  <a:srgbClr val="008000"/>
                </a:solidFill>
              </a:rPr>
              <a:t>//</a:t>
            </a:r>
            <a:r>
              <a:rPr lang="zh-CN" altLang="en-US" sz="1400">
                <a:solidFill>
                  <a:srgbClr val="008000"/>
                </a:solidFill>
              </a:rPr>
              <a:t>使</a:t>
            </a:r>
            <a:r>
              <a:rPr lang="en-US" altLang="zh-CN" sz="1400">
                <a:solidFill>
                  <a:srgbClr val="008000"/>
                </a:solidFill>
              </a:rPr>
              <a:t>p2</a:t>
            </a:r>
            <a:r>
              <a:rPr lang="zh-CN" altLang="en-US" sz="1400">
                <a:solidFill>
                  <a:srgbClr val="008000"/>
                </a:solidFill>
              </a:rPr>
              <a:t>指向变量</a:t>
            </a:r>
            <a:r>
              <a:rPr lang="en-US" altLang="zh-CN" sz="1400">
                <a:solidFill>
                  <a:srgbClr val="008000"/>
                </a:solidFill>
              </a:rPr>
              <a:t>b</a:t>
            </a:r>
          </a:p>
          <a:p>
            <a:pPr defTabSz="363538">
              <a:lnSpc>
                <a:spcPct val="120000"/>
              </a:lnSpc>
            </a:pPr>
            <a:r>
              <a:rPr lang="en-US" altLang="zh-CN" sz="1400"/>
              <a:t>	if(a&lt;b)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p>
          <a:p>
            <a:pPr defTabSz="363538">
              <a:lnSpc>
                <a:spcPct val="120000"/>
              </a:lnSpc>
            </a:pPr>
            <a:r>
              <a:rPr lang="en-US" altLang="zh-CN" sz="1400"/>
              <a:t>	{	p=p1;p1=p2;p2=p;}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与</a:t>
            </a:r>
            <a:r>
              <a:rPr lang="en-US" altLang="zh-CN" sz="1400">
                <a:solidFill>
                  <a:srgbClr val="008000"/>
                </a:solidFill>
              </a:rPr>
              <a:t>p2</a:t>
            </a:r>
            <a:r>
              <a:rPr lang="zh-CN" altLang="en-US" sz="1400">
                <a:solidFill>
                  <a:srgbClr val="008000"/>
                </a:solidFill>
              </a:rPr>
              <a:t>的值互换</a:t>
            </a:r>
          </a:p>
          <a:p>
            <a:pPr defTabSz="363538">
              <a:lnSpc>
                <a:spcPct val="120000"/>
              </a:lnSpc>
            </a:pPr>
            <a:r>
              <a:rPr lang="zh-CN" altLang="en-US" sz="1400"/>
              <a:t>	</a:t>
            </a:r>
            <a:r>
              <a:rPr lang="en-US" altLang="zh-CN" sz="1400"/>
              <a:t>printf("a=%d,b=%d\n",a,b);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a,b</a:t>
            </a:r>
          </a:p>
          <a:p>
            <a:pPr defTabSz="363538">
              <a:lnSpc>
                <a:spcPct val="120000"/>
              </a:lnSpc>
            </a:pPr>
            <a:r>
              <a:rPr lang="en-US" altLang="zh-CN" sz="1400"/>
              <a:t>	printf("max=%d,min=%d\n",*p1,*p2);	</a:t>
            </a:r>
            <a:r>
              <a:rPr lang="en-US" altLang="zh-CN" sz="1400">
                <a:solidFill>
                  <a:srgbClr val="008000"/>
                </a:solidFill>
              </a:rPr>
              <a:t>//</a:t>
            </a:r>
            <a:r>
              <a:rPr lang="zh-CN" altLang="en-US" sz="1400">
                <a:solidFill>
                  <a:srgbClr val="008000"/>
                </a:solidFill>
              </a:rPr>
              <a:t>输出</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所指向的变量的值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dirty="0"/>
          </a:p>
        </p:txBody>
      </p:sp>
      <p:grpSp>
        <p:nvGrpSpPr>
          <p:cNvPr id="12" name="组合 11">
            <a:extLst>
              <a:ext uri="{FF2B5EF4-FFF2-40B4-BE49-F238E27FC236}">
                <a16:creationId xmlns:a16="http://schemas.microsoft.com/office/drawing/2014/main" id="{1AA1FD9A-69A9-4087-BCCF-813E351B8518}"/>
              </a:ext>
            </a:extLst>
          </p:cNvPr>
          <p:cNvGrpSpPr/>
          <p:nvPr/>
        </p:nvGrpSpPr>
        <p:grpSpPr>
          <a:xfrm>
            <a:off x="6301595" y="4015962"/>
            <a:ext cx="5082850" cy="1665883"/>
            <a:chOff x="8582294" y="4088152"/>
            <a:chExt cx="5245151" cy="1665883"/>
          </a:xfrm>
        </p:grpSpPr>
        <p:sp>
          <p:nvSpPr>
            <p:cNvPr id="13"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2"/>
              <a:ext cx="4455901"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a</a:t>
              </a:r>
              <a:r>
                <a:rPr lang="zh-CN" altLang="en-US" sz="1600">
                  <a:solidFill>
                    <a:schemeClr val="tx1">
                      <a:lumMod val="75000"/>
                      <a:lumOff val="25000"/>
                    </a:schemeClr>
                  </a:solidFill>
                </a:rPr>
                <a:t>和</a:t>
              </a:r>
              <a:r>
                <a:rPr lang="en-US" altLang="zh-CN" sz="1600">
                  <a:solidFill>
                    <a:schemeClr val="tx1">
                      <a:lumMod val="75000"/>
                      <a:lumOff val="25000"/>
                    </a:schemeClr>
                  </a:solidFill>
                </a:rPr>
                <a:t>b</a:t>
              </a:r>
              <a:r>
                <a:rPr lang="zh-CN" altLang="en-US" sz="1600">
                  <a:solidFill>
                    <a:schemeClr val="tx1">
                      <a:lumMod val="75000"/>
                      <a:lumOff val="25000"/>
                    </a:schemeClr>
                  </a:solidFill>
                </a:rPr>
                <a:t>的值并未交换，它们仍保持原值，但</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的值改变了。</a:t>
              </a: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实际上，第</a:t>
              </a:r>
              <a:r>
                <a:rPr lang="en-US" altLang="zh-CN" sz="1600">
                  <a:solidFill>
                    <a:schemeClr val="tx1">
                      <a:lumMod val="75000"/>
                      <a:lumOff val="25000"/>
                    </a:schemeClr>
                  </a:solidFill>
                </a:rPr>
                <a:t>9</a:t>
              </a:r>
              <a:r>
                <a:rPr lang="zh-CN" altLang="en-US" sz="1600">
                  <a:solidFill>
                    <a:schemeClr val="tx1">
                      <a:lumMod val="75000"/>
                      <a:lumOff val="25000"/>
                    </a:schemeClr>
                  </a:solidFill>
                </a:rPr>
                <a:t>行可以改为</a:t>
              </a:r>
              <a:r>
                <a:rPr lang="en-US" altLang="zh-CN" sz="1600">
                  <a:solidFill>
                    <a:schemeClr val="tx1">
                      <a:lumMod val="75000"/>
                      <a:lumOff val="25000"/>
                    </a:schemeClr>
                  </a:solidFill>
                </a:rPr>
                <a:t>{p1=&amp;b; p2=&amp;a;}</a:t>
              </a:r>
              <a:r>
                <a:rPr lang="zh-CN" altLang="en-US" sz="1600">
                  <a:solidFill>
                    <a:schemeClr val="tx1">
                      <a:lumMod val="75000"/>
                      <a:lumOff val="25000"/>
                    </a:schemeClr>
                  </a:solidFill>
                </a:rPr>
                <a:t>即直接对</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赋以新值，这样可以不必定义中间变量</a:t>
              </a:r>
              <a:r>
                <a:rPr lang="en-US" altLang="zh-CN" sz="1600">
                  <a:solidFill>
                    <a:schemeClr val="tx1">
                      <a:lumMod val="75000"/>
                      <a:lumOff val="25000"/>
                    </a:schemeClr>
                  </a:solidFill>
                </a:rPr>
                <a:t>p</a:t>
              </a:r>
              <a:r>
                <a:rPr lang="zh-CN" altLang="en-US" sz="1600">
                  <a:solidFill>
                    <a:schemeClr val="tx1">
                      <a:lumMod val="75000"/>
                      <a:lumOff val="25000"/>
                    </a:schemeClr>
                  </a:solidFill>
                </a:rPr>
                <a:t>，使程序更加简练。</a:t>
              </a:r>
              <a:endParaRPr lang="zh-CN" altLang="en-US" sz="1600" dirty="0">
                <a:solidFill>
                  <a:schemeClr val="tx1">
                    <a:lumMod val="75000"/>
                    <a:lumOff val="25000"/>
                  </a:schemeClr>
                </a:solidFill>
              </a:endParaRPr>
            </a:p>
          </p:txBody>
        </p:sp>
        <p:sp>
          <p:nvSpPr>
            <p:cNvPr id="15"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45240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6"/>
          <a:stretch>
            <a:fillRect/>
          </a:stretch>
        </p:blipFill>
        <p:spPr>
          <a:xfrm>
            <a:off x="3451262" y="5086126"/>
            <a:ext cx="3457575" cy="1028700"/>
          </a:xfrm>
          <a:prstGeom prst="rect">
            <a:avLst/>
          </a:prstGeom>
        </p:spPr>
      </p:pic>
      <p:sp>
        <p:nvSpPr>
          <p:cNvPr id="20" name="矩形 19">
            <a:extLst>
              <a:ext uri="{FF2B5EF4-FFF2-40B4-BE49-F238E27FC236}">
                <a16:creationId xmlns:a16="http://schemas.microsoft.com/office/drawing/2014/main" id="{6C07DC8C-E04B-4C35-8F1A-B354926361B7}"/>
              </a:ext>
            </a:extLst>
          </p:cNvPr>
          <p:cNvSpPr/>
          <p:nvPr/>
        </p:nvSpPr>
        <p:spPr>
          <a:xfrm>
            <a:off x="567296" y="1443419"/>
            <a:ext cx="10781599" cy="369332"/>
          </a:xfrm>
          <a:prstGeom prst="rect">
            <a:avLst/>
          </a:prstGeom>
        </p:spPr>
        <p:txBody>
          <a:bodyPr wrap="square">
            <a:spAutoFit/>
          </a:bodyPr>
          <a:lstStyle/>
          <a:p>
            <a:r>
              <a:rPr lang="zh-CN" altLang="en-US" b="1" dirty="0"/>
              <a:t>解题</a:t>
            </a:r>
            <a:r>
              <a:rPr lang="zh-CN" altLang="en-US" b="1"/>
              <a:t>思路</a:t>
            </a:r>
            <a:r>
              <a:rPr lang="en-US" altLang="zh-CN" b="1"/>
              <a:t>:</a:t>
            </a:r>
            <a:r>
              <a:rPr lang="zh-CN" altLang="en-US"/>
              <a:t>不交换整型变量的值，而是交换两个指针变量的值（即</a:t>
            </a:r>
            <a:r>
              <a:rPr lang="en-US" altLang="zh-CN"/>
              <a:t>a</a:t>
            </a:r>
            <a:r>
              <a:rPr lang="zh-CN" altLang="en-US"/>
              <a:t>和</a:t>
            </a:r>
            <a:r>
              <a:rPr lang="en-US" altLang="zh-CN"/>
              <a:t>b</a:t>
            </a:r>
            <a:r>
              <a:rPr lang="zh-CN" altLang="en-US"/>
              <a:t>的地址）。</a:t>
            </a:r>
            <a:endParaRPr lang="zh-CN" altLang="en-US" dirty="0"/>
          </a:p>
        </p:txBody>
      </p:sp>
      <p:grpSp>
        <p:nvGrpSpPr>
          <p:cNvPr id="21" name="组合 20">
            <a:extLst>
              <a:ext uri="{FF2B5EF4-FFF2-40B4-BE49-F238E27FC236}">
                <a16:creationId xmlns:a16="http://schemas.microsoft.com/office/drawing/2014/main" id="{72FED9F1-F22B-43A2-AA08-BCBCFA721ADB}"/>
              </a:ext>
            </a:extLst>
          </p:cNvPr>
          <p:cNvGrpSpPr/>
          <p:nvPr/>
        </p:nvGrpSpPr>
        <p:grpSpPr>
          <a:xfrm>
            <a:off x="7066423" y="1913025"/>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a:extLst>
                <a:ext uri="{FF2B5EF4-FFF2-40B4-BE49-F238E27FC236}">
                  <a16:creationId xmlns:a16="http://schemas.microsoft.com/office/drawing/2014/main" id="{D2D4F8D5-CA85-40B7-A512-998B7515EC3A}"/>
                </a:ext>
              </a:extLst>
            </p:cNvPr>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F1CAE784-5A64-43D1-8C9C-3122E370A5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extLst>
              <p:ext uri="{D42A27DB-BD31-4B8C-83A1-F6EECF244321}">
                <p14:modId xmlns:p14="http://schemas.microsoft.com/office/powerpoint/2010/main" val="4088382606"/>
              </p:ext>
            </p:extLst>
          </p:nvPr>
        </p:nvGraphicFramePr>
        <p:xfrm>
          <a:off x="7835590" y="2321587"/>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gridCol w="211937">
                  <a:extLst>
                    <a:ext uri="{9D8B030D-6E8A-4147-A177-3AD203B41FA5}">
                      <a16:colId xmlns:a16="http://schemas.microsoft.com/office/drawing/2014/main" val="1335106484"/>
                    </a:ext>
                  </a:extLst>
                </a:gridCol>
                <a:gridCol w="468000">
                  <a:extLst>
                    <a:ext uri="{9D8B030D-6E8A-4147-A177-3AD203B41FA5}">
                      <a16:colId xmlns:a16="http://schemas.microsoft.com/office/drawing/2014/main" val="440846564"/>
                    </a:ext>
                  </a:extLst>
                </a:gridCol>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2800742250"/>
              </p:ext>
            </p:extLst>
          </p:nvPr>
        </p:nvGraphicFramePr>
        <p:xfrm>
          <a:off x="7194361" y="2692427"/>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val="4120528907"/>
                  </a:ext>
                </a:extLst>
              </a:tr>
            </a:tbl>
          </a:graphicData>
        </a:graphic>
      </p:graphicFrame>
      <p:sp>
        <p:nvSpPr>
          <p:cNvPr id="7" name="文本框 6"/>
          <p:cNvSpPr txBox="1"/>
          <p:nvPr/>
        </p:nvSpPr>
        <p:spPr>
          <a:xfrm>
            <a:off x="7835590" y="1976507"/>
            <a:ext cx="3256563" cy="369332"/>
          </a:xfrm>
          <a:prstGeom prst="rect">
            <a:avLst/>
          </a:prstGeom>
          <a:noFill/>
        </p:spPr>
        <p:txBody>
          <a:bodyPr wrap="square" rtlCol="0">
            <a:spAutoFit/>
          </a:bodyPr>
          <a:lstStyle/>
          <a:p>
            <a:pPr defTabSz="719138"/>
            <a:r>
              <a:rPr lang="zh-CN" altLang="en-US">
                <a:solidFill>
                  <a:schemeClr val="bg1"/>
                </a:solidFill>
              </a:rPr>
              <a:t>交换前</a:t>
            </a:r>
            <a:r>
              <a:rPr lang="en-US" altLang="zh-CN">
                <a:solidFill>
                  <a:schemeClr val="bg1"/>
                </a:solidFill>
              </a:rPr>
              <a:t>			</a:t>
            </a:r>
            <a:r>
              <a:rPr lang="zh-CN" altLang="en-US">
                <a:solidFill>
                  <a:schemeClr val="bg1"/>
                </a:solidFill>
              </a:rPr>
              <a:t>交换后</a:t>
            </a:r>
          </a:p>
        </p:txBody>
      </p:sp>
      <p:graphicFrame>
        <p:nvGraphicFramePr>
          <p:cNvPr id="28" name="表格 27"/>
          <p:cNvGraphicFramePr>
            <a:graphicFrameLocks noGrp="1"/>
          </p:cNvGraphicFramePr>
          <p:nvPr>
            <p:extLst>
              <p:ext uri="{D42A27DB-BD31-4B8C-83A1-F6EECF244321}">
                <p14:modId xmlns:p14="http://schemas.microsoft.com/office/powerpoint/2010/main" val="1487695577"/>
              </p:ext>
            </p:extLst>
          </p:nvPr>
        </p:nvGraphicFramePr>
        <p:xfrm>
          <a:off x="9944216" y="2348448"/>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gridCol w="211937">
                  <a:extLst>
                    <a:ext uri="{9D8B030D-6E8A-4147-A177-3AD203B41FA5}">
                      <a16:colId xmlns:a16="http://schemas.microsoft.com/office/drawing/2014/main" val="1335106484"/>
                    </a:ext>
                  </a:extLst>
                </a:gridCol>
                <a:gridCol w="468000">
                  <a:extLst>
                    <a:ext uri="{9D8B030D-6E8A-4147-A177-3AD203B41FA5}">
                      <a16:colId xmlns:a16="http://schemas.microsoft.com/office/drawing/2014/main" val="440846564"/>
                    </a:ext>
                  </a:extLst>
                </a:gridCol>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7084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2800742250"/>
              </p:ext>
            </p:extLst>
          </p:nvPr>
        </p:nvGraphicFramePr>
        <p:xfrm>
          <a:off x="9302987" y="2719288"/>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val="4120528907"/>
                  </a:ext>
                </a:extLst>
              </a:tr>
            </a:tbl>
          </a:graphicData>
        </a:graphic>
      </p:graphicFrame>
      <p:cxnSp>
        <p:nvCxnSpPr>
          <p:cNvPr id="9" name="直接箭头连接符 8"/>
          <p:cNvCxnSpPr/>
          <p:nvPr/>
        </p:nvCxnSpPr>
        <p:spPr>
          <a:xfrm flipV="1">
            <a:off x="10426148" y="2898843"/>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4819" y="2944938"/>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F598814-0228-4A99-9496-449FE7AB5A63}"/>
              </a:ext>
            </a:extLst>
          </p:cNvPr>
          <p:cNvCxnSpPr>
            <a:cxnSpLocks/>
            <a:endCxn id="22" idx="1"/>
          </p:cNvCxnSpPr>
          <p:nvPr/>
        </p:nvCxnSpPr>
        <p:spPr>
          <a:xfrm>
            <a:off x="9225434"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7791" y="4145069"/>
            <a:ext cx="1696498" cy="786364"/>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36152425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7" name="矩形 6"/>
          <p:cNvSpPr/>
          <p:nvPr/>
        </p:nvSpPr>
        <p:spPr>
          <a:xfrm>
            <a:off x="2439000" y="2075008"/>
            <a:ext cx="3691787"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*malloc(unsigned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是在内存的动态存储区中分配一个长度为</a:t>
            </a:r>
            <a:r>
              <a:rPr lang="en-US" altLang="zh-CN">
                <a:solidFill>
                  <a:schemeClr val="tx1"/>
                </a:solidFill>
              </a:rPr>
              <a:t>size</a:t>
            </a:r>
            <a:r>
              <a:rPr lang="zh-CN" altLang="en-US">
                <a:solidFill>
                  <a:schemeClr val="tx1"/>
                </a:solidFill>
              </a:rPr>
              <a:t>的连续空间。形参</a:t>
            </a:r>
            <a:r>
              <a:rPr lang="en-US" altLang="zh-CN">
                <a:solidFill>
                  <a:schemeClr val="tx1"/>
                </a:solidFill>
              </a:rPr>
              <a:t>size</a:t>
            </a:r>
            <a:r>
              <a:rPr lang="zh-CN" altLang="en-US">
                <a:solidFill>
                  <a:schemeClr val="tx1"/>
                </a:solidFill>
              </a:rPr>
              <a:t>的类型定为无符号整型</a:t>
            </a:r>
            <a:r>
              <a:rPr lang="en-US" altLang="zh-CN">
                <a:solidFill>
                  <a:schemeClr val="tx1"/>
                </a:solidFill>
              </a:rPr>
              <a:t>(</a:t>
            </a:r>
            <a:r>
              <a:rPr lang="zh-CN" altLang="en-US">
                <a:solidFill>
                  <a:schemeClr val="tx1"/>
                </a:solidFill>
              </a:rPr>
              <a:t>不允许为负数</a:t>
            </a:r>
            <a:r>
              <a:rPr lang="en-US" altLang="zh-CN">
                <a:solidFill>
                  <a:schemeClr val="tx1"/>
                </a:solidFill>
              </a:rPr>
              <a:t>)</a:t>
            </a:r>
            <a:r>
              <a:rPr lang="zh-CN" altLang="en-US">
                <a:solidFill>
                  <a:schemeClr val="tx1"/>
                </a:solidFill>
              </a:rPr>
              <a:t>。此函数的值（即“返回值”）是所分配区域的第一个字节的地址，或者说，此函数是一个指针型函数，返回的指针指向该分配域的第一个字节。</a:t>
            </a: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a:solidFill>
                  <a:schemeClr val="tx1"/>
                </a:solidFill>
              </a:rPr>
              <a:t>指针的基类型为</a:t>
            </a:r>
            <a:r>
              <a:rPr lang="en-US" altLang="zh-CN">
                <a:solidFill>
                  <a:schemeClr val="tx1"/>
                </a:solidFill>
              </a:rPr>
              <a:t>void</a:t>
            </a:r>
            <a:r>
              <a:rPr lang="zh-CN" altLang="en-US">
                <a:solidFill>
                  <a:schemeClr val="tx1"/>
                </a:solidFill>
              </a:rPr>
              <a:t>，即不指向任何类型的数据，只提供一个纯地址。如果此函数未能成功地执行</a:t>
            </a:r>
            <a:r>
              <a:rPr lang="en-US" altLang="zh-CN">
                <a:solidFill>
                  <a:schemeClr val="tx1"/>
                </a:solidFill>
              </a:rPr>
              <a:t>(</a:t>
            </a:r>
            <a:r>
              <a:rPr lang="zh-CN" altLang="en-US">
                <a:solidFill>
                  <a:schemeClr val="tx1"/>
                </a:solidFill>
              </a:rPr>
              <a:t>例如内存空间不足</a:t>
            </a:r>
            <a:r>
              <a:rPr lang="en-US" altLang="zh-CN">
                <a:solidFill>
                  <a:schemeClr val="tx1"/>
                </a:solidFill>
              </a:rPr>
              <a:t>)</a:t>
            </a:r>
            <a:r>
              <a:rPr lang="zh-CN" altLang="en-US">
                <a:solidFill>
                  <a:schemeClr val="tx1"/>
                </a:solidFill>
              </a:rPr>
              <a:t>，则返回空指针</a:t>
            </a:r>
            <a:r>
              <a:rPr lang="en-US" altLang="zh-CN">
                <a:solidFill>
                  <a:schemeClr val="tx1"/>
                </a:solidFill>
              </a:rPr>
              <a:t>(NULL)</a:t>
            </a:r>
            <a:r>
              <a:rPr lang="zh-CN" altLang="en-US">
                <a:solidFill>
                  <a:schemeClr val="tx1"/>
                </a:solidFill>
              </a:rPr>
              <a:t>。</a:t>
            </a:r>
          </a:p>
        </p:txBody>
      </p:sp>
      <p:sp>
        <p:nvSpPr>
          <p:cNvPr id="15" name="圆角矩形 14"/>
          <p:cNvSpPr/>
          <p:nvPr/>
        </p:nvSpPr>
        <p:spPr>
          <a:xfrm>
            <a:off x="1159565" y="3979366"/>
            <a:ext cx="7229011"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malloc(100);		</a:t>
            </a:r>
            <a:r>
              <a:rPr lang="en-US" altLang="zh-CN" sz="1600">
                <a:solidFill>
                  <a:srgbClr val="008000"/>
                </a:solidFill>
              </a:rPr>
              <a:t>//</a:t>
            </a:r>
            <a:r>
              <a:rPr lang="zh-CN" altLang="en-US" sz="1600">
                <a:solidFill>
                  <a:srgbClr val="008000"/>
                </a:solidFill>
              </a:rPr>
              <a:t>开辟</a:t>
            </a:r>
            <a:r>
              <a:rPr lang="en-US" altLang="zh-CN" sz="1600">
                <a:solidFill>
                  <a:srgbClr val="008000"/>
                </a:solidFill>
              </a:rPr>
              <a:t>100</a:t>
            </a:r>
            <a:r>
              <a:rPr lang="zh-CN" altLang="en-US" sz="1600">
                <a:solidFill>
                  <a:srgbClr val="008000"/>
                </a:solidFill>
              </a:rPr>
              <a:t>字节的临时分配域，函数值为其第</a:t>
            </a:r>
            <a:r>
              <a:rPr lang="en-US" altLang="zh-CN" sz="1600">
                <a:solidFill>
                  <a:srgbClr val="008000"/>
                </a:solidFill>
              </a:rPr>
              <a:t>1</a:t>
            </a:r>
            <a:r>
              <a:rPr lang="zh-CN" altLang="en-US" sz="1600">
                <a:solidFill>
                  <a:srgbClr val="008000"/>
                </a:solidFill>
              </a:rPr>
              <a:t>个字节的地址 </a:t>
            </a:r>
            <a:endParaRPr lang="en-US" altLang="zh-CN"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malloc</a:t>
            </a:r>
            <a:r>
              <a:rPr lang="zh-CN" altLang="en-US" sz="2400"/>
              <a:t>函数开辟动态存储区</a:t>
            </a:r>
          </a:p>
        </p:txBody>
      </p:sp>
    </p:spTree>
    <p:extLst>
      <p:ext uri="{BB962C8B-B14F-4D97-AF65-F5344CB8AC3E}">
        <p14:creationId xmlns:p14="http://schemas.microsoft.com/office/powerpoint/2010/main" val="1064832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p=calloc(50,4);		</a:t>
            </a:r>
            <a:r>
              <a:rPr lang="en-US" altLang="zh-CN" sz="1600">
                <a:solidFill>
                  <a:srgbClr val="008000"/>
                </a:solidFill>
              </a:rPr>
              <a:t>//</a:t>
            </a:r>
            <a:r>
              <a:rPr lang="zh-CN" altLang="en-US" sz="1600">
                <a:solidFill>
                  <a:srgbClr val="008000"/>
                </a:solidFill>
              </a:rPr>
              <a:t>开辟</a:t>
            </a:r>
            <a:r>
              <a:rPr lang="en-US" altLang="zh-CN" sz="1600">
                <a:solidFill>
                  <a:srgbClr val="008000"/>
                </a:solidFill>
              </a:rPr>
              <a:t>50×4</a:t>
            </a:r>
            <a:r>
              <a:rPr lang="zh-CN" altLang="en-US" sz="1600">
                <a:solidFill>
                  <a:srgbClr val="008000"/>
                </a:solidFill>
              </a:rPr>
              <a:t>个字节的临时分配域，把首地址赋给指针变量</a:t>
            </a:r>
            <a:r>
              <a:rPr lang="en-US" altLang="zh-CN" sz="1600">
                <a:solidFill>
                  <a:srgbClr val="008000"/>
                </a:solidFill>
              </a:rPr>
              <a:t>p</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calloc</a:t>
            </a:r>
            <a:r>
              <a:rPr lang="zh-CN" altLang="en-US" sz="2400"/>
              <a:t>函数开辟动态存储区</a:t>
            </a:r>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*calloc(unsigned n, unsigned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是在内存的动态存储区中分配</a:t>
            </a:r>
            <a:r>
              <a:rPr lang="en-US" altLang="zh-CN">
                <a:solidFill>
                  <a:schemeClr val="tx1"/>
                </a:solidFill>
              </a:rPr>
              <a:t>n</a:t>
            </a:r>
            <a:r>
              <a:rPr lang="zh-CN" altLang="en-US">
                <a:solidFill>
                  <a:schemeClr val="tx1"/>
                </a:solidFill>
              </a:rPr>
              <a:t>个长度为</a:t>
            </a:r>
            <a:r>
              <a:rPr lang="en-US" altLang="zh-CN">
                <a:solidFill>
                  <a:schemeClr val="tx1"/>
                </a:solidFill>
              </a:rPr>
              <a:t>size</a:t>
            </a:r>
            <a:r>
              <a:rPr lang="zh-CN" altLang="en-US">
                <a:solidFill>
                  <a:schemeClr val="tx1"/>
                </a:solidFill>
              </a:rPr>
              <a:t>的连续空间，这个空间一般比较大，足以</a:t>
            </a:r>
            <a:r>
              <a:rPr lang="zh-CN" altLang="en-US" b="1">
                <a:solidFill>
                  <a:schemeClr val="tx1"/>
                </a:solidFill>
              </a:rPr>
              <a:t>保存一个数组</a:t>
            </a:r>
            <a:r>
              <a:rPr lang="zh-CN" altLang="en-US">
                <a:solidFill>
                  <a:schemeClr val="tx1"/>
                </a:solidFill>
              </a:rPr>
              <a:t>。</a:t>
            </a:r>
          </a:p>
          <a:p>
            <a:pPr algn="just">
              <a:lnSpc>
                <a:spcPct val="150000"/>
              </a:lnSpc>
              <a:spcAft>
                <a:spcPts val="600"/>
              </a:spcAft>
              <a:defRPr/>
            </a:pPr>
            <a:r>
              <a:rPr lang="zh-CN" altLang="en-US">
                <a:solidFill>
                  <a:schemeClr val="tx1"/>
                </a:solidFill>
              </a:rPr>
              <a:t>用</a:t>
            </a:r>
            <a:r>
              <a:rPr lang="en-US" altLang="zh-CN">
                <a:solidFill>
                  <a:schemeClr val="tx1"/>
                </a:solidFill>
              </a:rPr>
              <a:t>calloc</a:t>
            </a:r>
            <a:r>
              <a:rPr lang="zh-CN" altLang="en-US">
                <a:solidFill>
                  <a:schemeClr val="tx1"/>
                </a:solidFill>
              </a:rPr>
              <a:t>函数可以为一维数组开辟动态存储空间，</a:t>
            </a:r>
            <a:r>
              <a:rPr lang="en-US" altLang="zh-CN">
                <a:solidFill>
                  <a:schemeClr val="tx1"/>
                </a:solidFill>
              </a:rPr>
              <a:t>n</a:t>
            </a:r>
            <a:r>
              <a:rPr lang="zh-CN" altLang="en-US">
                <a:solidFill>
                  <a:schemeClr val="tx1"/>
                </a:solidFill>
              </a:rPr>
              <a:t>为数组元素个数，每个元素长度为</a:t>
            </a:r>
            <a:r>
              <a:rPr lang="en-US" altLang="zh-CN">
                <a:solidFill>
                  <a:schemeClr val="tx1"/>
                </a:solidFill>
              </a:rPr>
              <a:t>size</a:t>
            </a:r>
            <a:r>
              <a:rPr lang="zh-CN" altLang="en-US">
                <a:solidFill>
                  <a:schemeClr val="tx1"/>
                </a:solidFill>
              </a:rPr>
              <a:t>。这就是动态数组。函数返回指向所分配域的第一个字节的指针；如果分配不成功，返回</a:t>
            </a:r>
            <a:r>
              <a:rPr lang="en-US" altLang="zh-CN">
                <a:solidFill>
                  <a:schemeClr val="tx1"/>
                </a:solidFill>
              </a:rPr>
              <a:t>NULL</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12616407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realloc(p,50);	</a:t>
            </a:r>
            <a:r>
              <a:rPr lang="en-US" altLang="zh-CN" sz="1600">
                <a:solidFill>
                  <a:srgbClr val="008000"/>
                </a:solidFill>
              </a:rPr>
              <a:t>//</a:t>
            </a:r>
            <a:r>
              <a:rPr lang="zh-CN" altLang="en-US" sz="1600">
                <a:solidFill>
                  <a:srgbClr val="008000"/>
                </a:solidFill>
              </a:rPr>
              <a:t>将</a:t>
            </a:r>
            <a:r>
              <a:rPr lang="en-US" altLang="zh-CN" sz="1600">
                <a:solidFill>
                  <a:srgbClr val="008000"/>
                </a:solidFill>
              </a:rPr>
              <a:t>p</a:t>
            </a:r>
            <a:r>
              <a:rPr lang="zh-CN" altLang="en-US" sz="1600">
                <a:solidFill>
                  <a:srgbClr val="008000"/>
                </a:solidFill>
              </a:rPr>
              <a:t>所指向的已分配的动态空间改为</a:t>
            </a:r>
            <a:r>
              <a:rPr lang="en-US" altLang="zh-CN" sz="1600">
                <a:solidFill>
                  <a:srgbClr val="008000"/>
                </a:solidFill>
              </a:rPr>
              <a:t>50</a:t>
            </a:r>
            <a:r>
              <a:rPr lang="zh-CN" altLang="en-US" sz="1600">
                <a:solidFill>
                  <a:srgbClr val="008000"/>
                </a:solidFill>
              </a:rPr>
              <a:t>字节</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realloc</a:t>
            </a:r>
            <a:r>
              <a:rPr lang="zh-CN" altLang="en-US" sz="2400"/>
              <a:t>函数重新分配动态存储区</a:t>
            </a:r>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*realloc(void *p,unsigned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a:solidFill>
                  <a:schemeClr val="tx1"/>
                </a:solidFill>
              </a:rPr>
              <a:t>如果已经通过</a:t>
            </a:r>
            <a:r>
              <a:rPr lang="en-US" altLang="zh-CN">
                <a:solidFill>
                  <a:schemeClr val="tx1"/>
                </a:solidFill>
              </a:rPr>
              <a:t>malloc</a:t>
            </a:r>
            <a:r>
              <a:rPr lang="zh-CN" altLang="en-US">
                <a:solidFill>
                  <a:schemeClr val="tx1"/>
                </a:solidFill>
              </a:rPr>
              <a:t>函数或</a:t>
            </a:r>
            <a:r>
              <a:rPr lang="en-US" altLang="zh-CN">
                <a:solidFill>
                  <a:schemeClr val="tx1"/>
                </a:solidFill>
              </a:rPr>
              <a:t>calloc</a:t>
            </a:r>
            <a:r>
              <a:rPr lang="zh-CN" altLang="en-US">
                <a:solidFill>
                  <a:schemeClr val="tx1"/>
                </a:solidFill>
              </a:rPr>
              <a:t>函数获得了动态空间，想改变其大小，可以用</a:t>
            </a:r>
            <a:r>
              <a:rPr lang="en-US" altLang="zh-CN">
                <a:solidFill>
                  <a:schemeClr val="tx1"/>
                </a:solidFill>
              </a:rPr>
              <a:t>realloc</a:t>
            </a:r>
            <a:r>
              <a:rPr lang="zh-CN" altLang="en-US">
                <a:solidFill>
                  <a:schemeClr val="tx1"/>
                </a:solidFill>
              </a:rPr>
              <a:t>函数重新分配。</a:t>
            </a:r>
          </a:p>
          <a:p>
            <a:pPr algn="just">
              <a:lnSpc>
                <a:spcPct val="150000"/>
              </a:lnSpc>
              <a:spcAft>
                <a:spcPts val="600"/>
              </a:spcAft>
              <a:defRPr/>
            </a:pPr>
            <a:r>
              <a:rPr lang="zh-CN" altLang="en-US">
                <a:solidFill>
                  <a:schemeClr val="tx1"/>
                </a:solidFill>
              </a:rPr>
              <a:t>用</a:t>
            </a:r>
            <a:r>
              <a:rPr lang="en-US" altLang="zh-CN">
                <a:solidFill>
                  <a:schemeClr val="tx1"/>
                </a:solidFill>
              </a:rPr>
              <a:t>realloc</a:t>
            </a:r>
            <a:r>
              <a:rPr lang="zh-CN" altLang="en-US">
                <a:solidFill>
                  <a:schemeClr val="tx1"/>
                </a:solidFill>
              </a:rPr>
              <a:t>函数将</a:t>
            </a:r>
            <a:r>
              <a:rPr lang="en-US" altLang="zh-CN">
                <a:solidFill>
                  <a:schemeClr val="tx1"/>
                </a:solidFill>
              </a:rPr>
              <a:t>p</a:t>
            </a:r>
            <a:r>
              <a:rPr lang="zh-CN" altLang="en-US">
                <a:solidFill>
                  <a:schemeClr val="tx1"/>
                </a:solidFill>
              </a:rPr>
              <a:t>所指向的动态空间的大小改变为</a:t>
            </a:r>
            <a:r>
              <a:rPr lang="en-US" altLang="zh-CN">
                <a:solidFill>
                  <a:schemeClr val="tx1"/>
                </a:solidFill>
              </a:rPr>
              <a:t>size</a:t>
            </a:r>
            <a:r>
              <a:rPr lang="zh-CN" altLang="en-US">
                <a:solidFill>
                  <a:schemeClr val="tx1"/>
                </a:solidFill>
              </a:rPr>
              <a:t>。</a:t>
            </a:r>
            <a:r>
              <a:rPr lang="en-US" altLang="zh-CN">
                <a:solidFill>
                  <a:schemeClr val="tx1"/>
                </a:solidFill>
              </a:rPr>
              <a:t>p</a:t>
            </a:r>
            <a:r>
              <a:rPr lang="zh-CN" altLang="en-US">
                <a:solidFill>
                  <a:schemeClr val="tx1"/>
                </a:solidFill>
              </a:rPr>
              <a:t>的值不变。如果重分配不成功，返回</a:t>
            </a:r>
            <a:r>
              <a:rPr lang="en-US" altLang="zh-CN">
                <a:solidFill>
                  <a:schemeClr val="tx1"/>
                </a:solidFill>
              </a:rPr>
              <a:t>NULL</a:t>
            </a:r>
            <a:r>
              <a:rPr lang="zh-CN" altLang="en-US">
                <a:solidFill>
                  <a:schemeClr val="tx1"/>
                </a:solidFill>
              </a:rPr>
              <a:t>。</a:t>
            </a:r>
          </a:p>
        </p:txBody>
      </p:sp>
    </p:spTree>
    <p:extLst>
      <p:ext uri="{BB962C8B-B14F-4D97-AF65-F5344CB8AC3E}">
        <p14:creationId xmlns:p14="http://schemas.microsoft.com/office/powerpoint/2010/main" val="2683309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256356" y="3559971"/>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free(p); 	</a:t>
            </a:r>
            <a:r>
              <a:rPr lang="en-US" altLang="zh-CN" sz="1600">
                <a:solidFill>
                  <a:srgbClr val="008000"/>
                </a:solidFill>
              </a:rPr>
              <a:t>//</a:t>
            </a:r>
            <a:r>
              <a:rPr lang="zh-CN" altLang="en-US" sz="1600">
                <a:solidFill>
                  <a:srgbClr val="008000"/>
                </a:solidFill>
              </a:rPr>
              <a:t>释放指针变量</a:t>
            </a:r>
            <a:r>
              <a:rPr lang="en-US" altLang="zh-CN" sz="1600">
                <a:solidFill>
                  <a:srgbClr val="008000"/>
                </a:solidFill>
              </a:rPr>
              <a:t>p</a:t>
            </a:r>
            <a:r>
              <a:rPr lang="zh-CN" altLang="en-US" sz="1600">
                <a:solidFill>
                  <a:srgbClr val="008000"/>
                </a:solidFill>
              </a:rPr>
              <a:t>所指向的已分配的动态空间</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free</a:t>
            </a:r>
            <a:r>
              <a:rPr lang="zh-CN" altLang="en-US" sz="2400"/>
              <a:t>函数释放动态存储区</a:t>
            </a:r>
          </a:p>
        </p:txBody>
      </p:sp>
      <p:sp>
        <p:nvSpPr>
          <p:cNvPr id="7" name="矩形 6"/>
          <p:cNvSpPr/>
          <p:nvPr/>
        </p:nvSpPr>
        <p:spPr>
          <a:xfrm>
            <a:off x="2439000" y="2075008"/>
            <a:ext cx="2278915"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free(void *p);</a:t>
            </a:r>
            <a:endParaRPr lang="zh-CN" altLang="en-US" b="1"/>
          </a:p>
        </p:txBody>
      </p:sp>
      <p:sp>
        <p:nvSpPr>
          <p:cNvPr id="8" name="MH_Desc_1"/>
          <p:cNvSpPr/>
          <p:nvPr>
            <p:custDataLst>
              <p:tags r:id="rId1"/>
            </p:custDataLst>
          </p:nvPr>
        </p:nvSpPr>
        <p:spPr>
          <a:xfrm>
            <a:off x="1159565" y="2063773"/>
            <a:ext cx="9942444" cy="25568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是释放指针变量</a:t>
            </a:r>
            <a:r>
              <a:rPr lang="en-US" altLang="zh-CN">
                <a:solidFill>
                  <a:schemeClr val="tx1"/>
                </a:solidFill>
              </a:rPr>
              <a:t>p</a:t>
            </a:r>
            <a:r>
              <a:rPr lang="zh-CN" altLang="en-US">
                <a:solidFill>
                  <a:schemeClr val="tx1"/>
                </a:solidFill>
              </a:rPr>
              <a:t>所指向的动态空间，使这部分空间能重新被其他变量使用。</a:t>
            </a:r>
            <a:r>
              <a:rPr lang="en-US" altLang="zh-CN">
                <a:solidFill>
                  <a:schemeClr val="tx1"/>
                </a:solidFill>
              </a:rPr>
              <a:t>p</a:t>
            </a:r>
            <a:r>
              <a:rPr lang="zh-CN" altLang="en-US">
                <a:solidFill>
                  <a:schemeClr val="tx1"/>
                </a:solidFill>
              </a:rPr>
              <a:t>应是最近一次调用</a:t>
            </a:r>
            <a:r>
              <a:rPr lang="en-US" altLang="zh-CN">
                <a:solidFill>
                  <a:schemeClr val="tx1"/>
                </a:solidFill>
              </a:rPr>
              <a:t>calloc</a:t>
            </a:r>
            <a:r>
              <a:rPr lang="zh-CN" altLang="en-US">
                <a:solidFill>
                  <a:schemeClr val="tx1"/>
                </a:solidFill>
              </a:rPr>
              <a:t>或</a:t>
            </a:r>
            <a:r>
              <a:rPr lang="en-US" altLang="zh-CN">
                <a:solidFill>
                  <a:schemeClr val="tx1"/>
                </a:solidFill>
              </a:rPr>
              <a:t>malloc</a:t>
            </a:r>
            <a:r>
              <a:rPr lang="zh-CN" altLang="en-US">
                <a:solidFill>
                  <a:schemeClr val="tx1"/>
                </a:solidFill>
              </a:rPr>
              <a:t>函数时得到的函数返回值。</a:t>
            </a:r>
            <a:r>
              <a:rPr lang="en-US" altLang="zh-CN">
                <a:solidFill>
                  <a:schemeClr val="tx1"/>
                </a:solidFill>
              </a:rPr>
              <a:t> </a:t>
            </a:r>
            <a:endParaRPr lang="zh-CN" altLang="en-US">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en-US" altLang="zh-CN">
                <a:solidFill>
                  <a:schemeClr val="tx1"/>
                </a:solidFill>
              </a:rPr>
              <a:t>free</a:t>
            </a:r>
            <a:r>
              <a:rPr lang="zh-CN" altLang="en-US">
                <a:solidFill>
                  <a:schemeClr val="tx1"/>
                </a:solidFill>
              </a:rPr>
              <a:t>函数无返回值。</a:t>
            </a:r>
          </a:p>
        </p:txBody>
      </p:sp>
      <p:sp>
        <p:nvSpPr>
          <p:cNvPr id="9" name="矩形 8"/>
          <p:cNvSpPr/>
          <p:nvPr/>
        </p:nvSpPr>
        <p:spPr>
          <a:xfrm>
            <a:off x="1159565" y="5076295"/>
            <a:ext cx="994244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以上</a:t>
            </a:r>
            <a:r>
              <a:rPr lang="en-US" altLang="zh-CN"/>
              <a:t>4</a:t>
            </a:r>
            <a:r>
              <a:rPr lang="zh-CN" altLang="en-US"/>
              <a:t>个函数的声明在</a:t>
            </a:r>
            <a:r>
              <a:rPr lang="en-US" altLang="zh-CN"/>
              <a:t>stdlib.h</a:t>
            </a:r>
            <a:r>
              <a:rPr lang="zh-CN" altLang="en-US"/>
              <a:t>头文件中，在用到这些函数时应当用“</a:t>
            </a:r>
            <a:r>
              <a:rPr lang="en-US" altLang="zh-CN"/>
              <a:t>#include &lt;stdlib.h&gt;”</a:t>
            </a:r>
            <a:r>
              <a:rPr lang="zh-CN" altLang="en-US"/>
              <a:t>指令把</a:t>
            </a:r>
            <a:r>
              <a:rPr lang="en-US" altLang="zh-CN"/>
              <a:t>stdlib.h</a:t>
            </a:r>
            <a:r>
              <a:rPr lang="zh-CN" altLang="en-US"/>
              <a:t>头文件包含到程序文件中。</a:t>
            </a:r>
            <a:endParaRPr lang="en-US" altLang="zh-CN">
              <a:solidFill>
                <a:schemeClr val="lt1"/>
              </a:solidFill>
            </a:endParaRPr>
          </a:p>
        </p:txBody>
      </p:sp>
    </p:spTree>
    <p:extLst>
      <p:ext uri="{BB962C8B-B14F-4D97-AF65-F5344CB8AC3E}">
        <p14:creationId xmlns:p14="http://schemas.microsoft.com/office/powerpoint/2010/main" val="35476234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809" y="805155"/>
            <a:ext cx="7229060" cy="1325563"/>
          </a:xfrm>
        </p:spPr>
        <p:txBody>
          <a:bodyPr/>
          <a:lstStyle/>
          <a:p>
            <a:r>
              <a:rPr lang="en-US" altLang="zh-CN"/>
              <a:t>void</a:t>
            </a:r>
            <a:r>
              <a:rPr lang="zh-CN" altLang="en-US"/>
              <a:t>指针类型</a:t>
            </a:r>
          </a:p>
        </p:txBody>
      </p:sp>
      <p:sp>
        <p:nvSpPr>
          <p:cNvPr id="15" name="圆角矩形 14"/>
          <p:cNvSpPr/>
          <p:nvPr/>
        </p:nvSpPr>
        <p:spPr>
          <a:xfrm>
            <a:off x="1256355" y="3768251"/>
            <a:ext cx="8101653" cy="992574"/>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int *pt;</a:t>
            </a:r>
            <a:endParaRPr lang="zh-CN" altLang="en-US" sz="1600">
              <a:solidFill>
                <a:schemeClr val="tx1"/>
              </a:solidFill>
            </a:endParaRPr>
          </a:p>
          <a:p>
            <a:pPr algn="just">
              <a:lnSpc>
                <a:spcPct val="150000"/>
              </a:lnSpc>
              <a:spcAft>
                <a:spcPts val="600"/>
              </a:spcAft>
              <a:defRPr/>
            </a:pPr>
            <a:r>
              <a:rPr lang="en-US" altLang="zh-CN" sz="1600">
                <a:solidFill>
                  <a:schemeClr val="tx1"/>
                </a:solidFill>
              </a:rPr>
              <a:t>pt=(int *)</a:t>
            </a:r>
            <a:r>
              <a:rPr lang="en-US" altLang="zh-CN" sz="1600" smtClean="0">
                <a:solidFill>
                  <a:schemeClr val="tx1"/>
                </a:solidFill>
              </a:rPr>
              <a:t>malloc(100</a:t>
            </a:r>
            <a:r>
              <a:rPr lang="en-US" altLang="zh-CN" sz="1600">
                <a:solidFill>
                  <a:schemeClr val="tx1"/>
                </a:solidFill>
              </a:rPr>
              <a:t>);	</a:t>
            </a:r>
            <a:r>
              <a:rPr lang="en-US" altLang="zh-CN" sz="1600">
                <a:solidFill>
                  <a:srgbClr val="008000"/>
                </a:solidFill>
              </a:rPr>
              <a:t>//</a:t>
            </a:r>
            <a:r>
              <a:rPr lang="en-US" altLang="zh-CN" sz="1600" smtClean="0">
                <a:solidFill>
                  <a:srgbClr val="008000"/>
                </a:solidFill>
              </a:rPr>
              <a:t>malloc(100</a:t>
            </a:r>
            <a:r>
              <a:rPr lang="en-US" altLang="zh-CN" sz="1600">
                <a:solidFill>
                  <a:srgbClr val="008000"/>
                </a:solidFill>
              </a:rPr>
              <a:t>)</a:t>
            </a:r>
            <a:r>
              <a:rPr lang="zh-CN" altLang="en-US" sz="1600">
                <a:solidFill>
                  <a:srgbClr val="008000"/>
                </a:solidFill>
              </a:rPr>
              <a:t>是</a:t>
            </a:r>
            <a:r>
              <a:rPr lang="en-US" altLang="zh-CN" sz="1600">
                <a:solidFill>
                  <a:srgbClr val="008000"/>
                </a:solidFill>
              </a:rPr>
              <a:t>void *</a:t>
            </a:r>
            <a:r>
              <a:rPr lang="zh-CN" altLang="en-US" sz="1600">
                <a:solidFill>
                  <a:srgbClr val="008000"/>
                </a:solidFill>
              </a:rPr>
              <a:t>型，把它转换为</a:t>
            </a:r>
            <a:r>
              <a:rPr lang="en-US" altLang="zh-CN" sz="1600">
                <a:solidFill>
                  <a:srgbClr val="008000"/>
                </a:solidFill>
              </a:rPr>
              <a:t>int *</a:t>
            </a:r>
            <a:r>
              <a:rPr lang="zh-CN" altLang="en-US" sz="1600">
                <a:solidFill>
                  <a:srgbClr val="008000"/>
                </a:solidFill>
              </a:rPr>
              <a:t>型</a:t>
            </a:r>
          </a:p>
        </p:txBody>
      </p:sp>
      <p:sp>
        <p:nvSpPr>
          <p:cNvPr id="8" name="MH_Desc_1"/>
          <p:cNvSpPr/>
          <p:nvPr>
            <p:custDataLst>
              <p:tags r:id="rId1"/>
            </p:custDataLst>
          </p:nvPr>
        </p:nvSpPr>
        <p:spPr>
          <a:xfrm>
            <a:off x="1130382" y="1799617"/>
            <a:ext cx="9942444" cy="32587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endParaRPr lang="en-US" altLang="zh-CN">
              <a:solidFill>
                <a:schemeClr val="tx1"/>
              </a:solidFill>
            </a:endParaRPr>
          </a:p>
        </p:txBody>
      </p:sp>
      <p:grpSp>
        <p:nvGrpSpPr>
          <p:cNvPr id="10" name="组合 9">
            <a:extLst>
              <a:ext uri="{FF2B5EF4-FFF2-40B4-BE49-F238E27FC236}">
                <a16:creationId xmlns:a16="http://schemas.microsoft.com/office/drawing/2014/main" id="{17545ED2-DA8A-47EF-94D4-E66974757BFA}"/>
              </a:ext>
            </a:extLst>
          </p:cNvPr>
          <p:cNvGrpSpPr/>
          <p:nvPr/>
        </p:nvGrpSpPr>
        <p:grpSpPr>
          <a:xfrm>
            <a:off x="7606327" y="1947533"/>
            <a:ext cx="3086554" cy="1686275"/>
            <a:chOff x="8582294" y="4088153"/>
            <a:chExt cx="3185110" cy="1686275"/>
          </a:xfrm>
        </p:grpSpPr>
        <p:sp>
          <p:nvSpPr>
            <p:cNvPr id="11"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2381310" cy="16728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不要把“指向</a:t>
              </a:r>
              <a:r>
                <a:rPr lang="en-US" altLang="zh-CN" sz="1600">
                  <a:solidFill>
                    <a:schemeClr val="tx1"/>
                  </a:solidFill>
                </a:rPr>
                <a:t>void</a:t>
              </a:r>
              <a:r>
                <a:rPr lang="zh-CN" altLang="en-US" sz="1600">
                  <a:solidFill>
                    <a:schemeClr val="tx1"/>
                  </a:solidFill>
                </a:rPr>
                <a:t>类型”理解为能指向“任何的类型”的数据，而应理解为“指向空类型”或“不指向确定的类型”的数据。</a:t>
              </a:r>
              <a:endParaRPr lang="zh-CN" altLang="en-US" sz="1600" dirty="0">
                <a:solidFill>
                  <a:schemeClr val="tx1"/>
                </a:solidFill>
              </a:endParaRPr>
            </a:p>
          </p:txBody>
        </p:sp>
        <p:sp>
          <p:nvSpPr>
            <p:cNvPr id="13"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1465779" y="54728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矩形 4"/>
          <p:cNvSpPr/>
          <p:nvPr/>
        </p:nvSpPr>
        <p:spPr>
          <a:xfrm>
            <a:off x="1130382" y="1947533"/>
            <a:ext cx="6096000" cy="1754326"/>
          </a:xfrm>
          <a:prstGeom prst="rect">
            <a:avLst/>
          </a:prstGeom>
        </p:spPr>
        <p:txBody>
          <a:bodyPr>
            <a:spAutoFit/>
          </a:bodyPr>
          <a:lstStyle/>
          <a:p>
            <a:pPr algn="just">
              <a:lnSpc>
                <a:spcPct val="150000"/>
              </a:lnSpc>
              <a:spcAft>
                <a:spcPts val="600"/>
              </a:spcAft>
              <a:defRPr/>
            </a:pPr>
            <a:r>
              <a:rPr lang="en-US" altLang="zh-CN"/>
              <a:t>C 99</a:t>
            </a:r>
            <a:r>
              <a:rPr lang="zh-CN" altLang="en-US"/>
              <a:t>允许使用基类型为</a:t>
            </a:r>
            <a:r>
              <a:rPr lang="en-US" altLang="zh-CN"/>
              <a:t>void</a:t>
            </a:r>
            <a:r>
              <a:rPr lang="zh-CN" altLang="en-US"/>
              <a:t>的指针类型。可以定义一个基类型为</a:t>
            </a:r>
            <a:r>
              <a:rPr lang="en-US" altLang="zh-CN"/>
              <a:t>void</a:t>
            </a:r>
            <a:r>
              <a:rPr lang="zh-CN" altLang="en-US"/>
              <a:t>的指针变量</a:t>
            </a:r>
            <a:r>
              <a:rPr lang="en-US" altLang="zh-CN"/>
              <a:t>(</a:t>
            </a:r>
            <a:r>
              <a:rPr lang="zh-CN" altLang="en-US"/>
              <a:t>即</a:t>
            </a:r>
            <a:r>
              <a:rPr lang="en-US" altLang="zh-CN"/>
              <a:t>void*</a:t>
            </a:r>
            <a:r>
              <a:rPr lang="zh-CN" altLang="en-US"/>
              <a:t>型变量</a:t>
            </a:r>
            <a:r>
              <a:rPr lang="en-US" altLang="zh-CN"/>
              <a:t>)</a:t>
            </a:r>
            <a:r>
              <a:rPr lang="zh-CN" altLang="en-US"/>
              <a:t>，它不指向任何类型的数据。在将它的值赋给另一指针变量时由系统对它进行类型转换，使之适合于被赋值的变量的类型。</a:t>
            </a:r>
            <a:endParaRPr lang="en-US" altLang="zh-CN"/>
          </a:p>
        </p:txBody>
      </p:sp>
    </p:spTree>
    <p:extLst>
      <p:ext uri="{BB962C8B-B14F-4D97-AF65-F5344CB8AC3E}">
        <p14:creationId xmlns:p14="http://schemas.microsoft.com/office/powerpoint/2010/main" val="982969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78" y="229705"/>
            <a:ext cx="10515600" cy="953383"/>
          </a:xfrm>
        </p:spPr>
        <p:txBody>
          <a:bodyPr/>
          <a:lstStyle/>
          <a:p>
            <a:r>
              <a:rPr lang="en-US" altLang="zh-CN"/>
              <a:t>void</a:t>
            </a:r>
            <a:r>
              <a:rPr lang="zh-CN" altLang="en-US"/>
              <a:t>指针类型</a:t>
            </a:r>
          </a:p>
        </p:txBody>
      </p:sp>
      <p:sp>
        <p:nvSpPr>
          <p:cNvPr id="3" name="内容占位符 2"/>
          <p:cNvSpPr>
            <a:spLocks noGrp="1"/>
          </p:cNvSpPr>
          <p:nvPr>
            <p:ph idx="1"/>
          </p:nvPr>
        </p:nvSpPr>
        <p:spPr>
          <a:xfrm>
            <a:off x="454038" y="996598"/>
            <a:ext cx="10888414" cy="552660"/>
          </a:xfrm>
        </p:spPr>
        <p:txBody>
          <a:bodyPr>
            <a:noAutofit/>
          </a:bodyPr>
          <a:lstStyle/>
          <a:p>
            <a:pPr marL="88900" indent="-88900">
              <a:lnSpc>
                <a:spcPct val="15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8.30】</a:t>
            </a:r>
            <a:r>
              <a:rPr lang="zh-CN" altLang="en-US" sz="2000">
                <a:solidFill>
                  <a:schemeClr val="accent1"/>
                </a:solidFill>
              </a:rPr>
              <a:t>建立动态数组，输入</a:t>
            </a:r>
            <a:r>
              <a:rPr lang="en-US" altLang="zh-CN" sz="2000">
                <a:solidFill>
                  <a:schemeClr val="accent1"/>
                </a:solidFill>
              </a:rPr>
              <a:t>5</a:t>
            </a:r>
            <a:r>
              <a:rPr lang="zh-CN" altLang="en-US" sz="2000">
                <a:solidFill>
                  <a:schemeClr val="accent1"/>
                </a:solidFill>
              </a:rPr>
              <a:t>个学生的成绩，另外用一个</a:t>
            </a:r>
            <a:r>
              <a:rPr lang="zh-CN" altLang="en-US" sz="2000" smtClean="0">
                <a:solidFill>
                  <a:schemeClr val="accent1"/>
                </a:solidFill>
              </a:rPr>
              <a:t>函数</a:t>
            </a:r>
            <a:r>
              <a:rPr lang="zh-CN" altLang="en-US" sz="2000">
                <a:solidFill>
                  <a:schemeClr val="accent1"/>
                </a:solidFill>
              </a:rPr>
              <a:t>检查其中有无低于</a:t>
            </a:r>
            <a:r>
              <a:rPr lang="en-US" altLang="zh-CN" sz="2000">
                <a:solidFill>
                  <a:schemeClr val="accent1"/>
                </a:solidFill>
              </a:rPr>
              <a:t>60</a:t>
            </a:r>
            <a:r>
              <a:rPr lang="zh-CN" altLang="en-US" sz="2000">
                <a:solidFill>
                  <a:schemeClr val="accent1"/>
                </a:solidFill>
              </a:rPr>
              <a:t>分的，输出不合格的成绩。</a:t>
            </a:r>
          </a:p>
        </p:txBody>
      </p:sp>
      <p:sp>
        <p:nvSpPr>
          <p:cNvPr id="11" name="圆角矩形 12">
            <a:extLst>
              <a:ext uri="{FF2B5EF4-FFF2-40B4-BE49-F238E27FC236}">
                <a16:creationId xmlns:a16="http://schemas.microsoft.com/office/drawing/2014/main" id="{5382CD89-35B6-4BD4-B332-B011068CC402}"/>
              </a:ext>
            </a:extLst>
          </p:cNvPr>
          <p:cNvSpPr/>
          <p:nvPr/>
        </p:nvSpPr>
        <p:spPr>
          <a:xfrm>
            <a:off x="2976665" y="1549257"/>
            <a:ext cx="7949188" cy="4997457"/>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				</a:t>
            </a:r>
            <a:r>
              <a:rPr lang="en-US" altLang="zh-CN" sz="1400">
                <a:solidFill>
                  <a:srgbClr val="008000"/>
                </a:solidFill>
              </a:rPr>
              <a:t>//</a:t>
            </a:r>
            <a:r>
              <a:rPr lang="zh-CN" altLang="en-US" sz="1400">
                <a:solidFill>
                  <a:srgbClr val="008000"/>
                </a:solidFill>
              </a:rPr>
              <a:t>程序中用了</a:t>
            </a:r>
            <a:r>
              <a:rPr lang="en-US" altLang="zh-CN" sz="1400">
                <a:solidFill>
                  <a:srgbClr val="008000"/>
                </a:solidFill>
              </a:rPr>
              <a:t>malloc</a:t>
            </a:r>
            <a:r>
              <a:rPr lang="zh-CN" altLang="en-US" sz="1400">
                <a:solidFill>
                  <a:srgbClr val="008000"/>
                </a:solidFill>
              </a:rPr>
              <a:t>函数，应包含</a:t>
            </a:r>
            <a:r>
              <a:rPr lang="en-US" altLang="zh-CN" sz="1400">
                <a:solidFill>
                  <a:srgbClr val="008000"/>
                </a:solidFill>
              </a:rPr>
              <a:t>stdlib.h</a:t>
            </a:r>
          </a:p>
          <a:p>
            <a:pPr defTabSz="363538">
              <a:lnSpc>
                <a:spcPct val="120000"/>
              </a:lnSpc>
            </a:pPr>
            <a:r>
              <a:rPr lang="en-US" altLang="zh-CN" sz="1400"/>
              <a:t>int main()</a:t>
            </a:r>
          </a:p>
          <a:p>
            <a:pPr defTabSz="363538">
              <a:lnSpc>
                <a:spcPct val="120000"/>
              </a:lnSpc>
            </a:pPr>
            <a:r>
              <a:rPr lang="en-US" altLang="zh-CN" sz="1400"/>
              <a:t>{	void check(int *);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*p1,i;						</a:t>
            </a:r>
            <a:r>
              <a:rPr lang="en-US" altLang="zh-CN" sz="1400">
                <a:solidFill>
                  <a:srgbClr val="008000"/>
                </a:solidFill>
              </a:rPr>
              <a:t>//p1</a:t>
            </a:r>
            <a:r>
              <a:rPr lang="zh-CN" altLang="en-US" sz="1400">
                <a:solidFill>
                  <a:srgbClr val="008000"/>
                </a:solidFill>
              </a:rPr>
              <a:t>是</a:t>
            </a:r>
            <a:r>
              <a:rPr lang="en-US" altLang="zh-CN" sz="1400">
                <a:solidFill>
                  <a:srgbClr val="008000"/>
                </a:solidFill>
              </a:rPr>
              <a:t>int</a:t>
            </a:r>
            <a:r>
              <a:rPr lang="zh-CN" altLang="en-US" sz="1400">
                <a:solidFill>
                  <a:srgbClr val="008000"/>
                </a:solidFill>
              </a:rPr>
              <a:t>型指针</a:t>
            </a:r>
          </a:p>
          <a:p>
            <a:pPr defTabSz="363538">
              <a:lnSpc>
                <a:spcPct val="120000"/>
              </a:lnSpc>
            </a:pPr>
            <a:r>
              <a:rPr lang="zh-CN" altLang="en-US" sz="1400"/>
              <a:t>	</a:t>
            </a:r>
            <a:r>
              <a:rPr lang="en-US" altLang="zh-CN" sz="1400">
                <a:solidFill>
                  <a:schemeClr val="accent6"/>
                </a:solidFill>
              </a:rPr>
              <a:t>p1=(int *)malloc(5*sizeof(int));</a:t>
            </a:r>
            <a:r>
              <a:rPr lang="en-US" altLang="zh-CN" sz="1400"/>
              <a:t>	</a:t>
            </a:r>
            <a:r>
              <a:rPr lang="en-US" altLang="zh-CN" sz="1400">
                <a:solidFill>
                  <a:srgbClr val="008000"/>
                </a:solidFill>
              </a:rPr>
              <a:t>//</a:t>
            </a:r>
            <a:r>
              <a:rPr lang="zh-CN" altLang="en-US" sz="1400">
                <a:solidFill>
                  <a:srgbClr val="008000"/>
                </a:solidFill>
              </a:rPr>
              <a:t>开辟动态内存区，将地址转换成</a:t>
            </a:r>
            <a:r>
              <a:rPr lang="en-US" altLang="zh-CN" sz="1400">
                <a:solidFill>
                  <a:srgbClr val="008000"/>
                </a:solidFill>
              </a:rPr>
              <a:t>int *</a:t>
            </a:r>
            <a:r>
              <a:rPr lang="zh-CN" altLang="en-US" sz="1400">
                <a:solidFill>
                  <a:srgbClr val="008000"/>
                </a:solidFill>
              </a:rPr>
              <a:t>型，然后放在</a:t>
            </a:r>
            <a:r>
              <a:rPr lang="en-US" altLang="zh-CN" sz="1400">
                <a:solidFill>
                  <a:srgbClr val="008000"/>
                </a:solidFill>
              </a:rPr>
              <a:t>p1</a:t>
            </a:r>
            <a:r>
              <a:rPr lang="zh-CN" altLang="en-US" sz="1400">
                <a:solidFill>
                  <a:srgbClr val="008000"/>
                </a:solidFill>
              </a:rPr>
              <a:t>中</a:t>
            </a:r>
          </a:p>
          <a:p>
            <a:pPr defTabSz="363538">
              <a:lnSpc>
                <a:spcPct val="120000"/>
              </a:lnSpc>
            </a:pPr>
            <a:r>
              <a:rPr lang="zh-CN" altLang="en-US" sz="1400"/>
              <a:t>	</a:t>
            </a:r>
            <a:r>
              <a:rPr lang="en-US" altLang="zh-CN" sz="1400"/>
              <a:t>for(i=0;i&lt;5;i++) </a:t>
            </a:r>
          </a:p>
          <a:p>
            <a:pPr defTabSz="363538">
              <a:lnSpc>
                <a:spcPct val="120000"/>
              </a:lnSpc>
            </a:pPr>
            <a:r>
              <a:rPr lang="en-US" altLang="zh-CN" sz="1400"/>
              <a:t>		scanf("%d",p1+i);			</a:t>
            </a:r>
            <a:r>
              <a:rPr lang="en-US" altLang="zh-CN" sz="1400">
                <a:solidFill>
                  <a:srgbClr val="008000"/>
                </a:solidFill>
              </a:rPr>
              <a:t>//</a:t>
            </a:r>
            <a:r>
              <a:rPr lang="zh-CN" altLang="en-US" sz="1400">
                <a:solidFill>
                  <a:srgbClr val="008000"/>
                </a:solidFill>
              </a:rPr>
              <a:t>输入</a:t>
            </a:r>
            <a:r>
              <a:rPr lang="en-US" altLang="zh-CN" sz="1400">
                <a:solidFill>
                  <a:srgbClr val="008000"/>
                </a:solidFill>
              </a:rPr>
              <a:t>5</a:t>
            </a:r>
            <a:r>
              <a:rPr lang="zh-CN" altLang="en-US" sz="1400">
                <a:solidFill>
                  <a:srgbClr val="008000"/>
                </a:solidFill>
              </a:rPr>
              <a:t>个学生的成绩 </a:t>
            </a:r>
          </a:p>
          <a:p>
            <a:pPr defTabSz="363538">
              <a:lnSpc>
                <a:spcPct val="120000"/>
              </a:lnSpc>
            </a:pPr>
            <a:r>
              <a:rPr lang="zh-CN" altLang="en-US" sz="1400"/>
              <a:t>	</a:t>
            </a:r>
            <a:r>
              <a:rPr lang="en-US" altLang="zh-CN" sz="1400"/>
              <a:t>check(p1);					</a:t>
            </a:r>
            <a:r>
              <a:rPr lang="en-US" altLang="zh-CN" sz="1400">
                <a:solidFill>
                  <a:srgbClr val="008000"/>
                </a:solidFill>
              </a:rPr>
              <a:t>//</a:t>
            </a:r>
            <a:r>
              <a:rPr lang="zh-CN" altLang="en-US" sz="1400">
                <a:solidFill>
                  <a:srgbClr val="008000"/>
                </a:solidFill>
              </a:rPr>
              <a:t>调用</a:t>
            </a:r>
            <a:r>
              <a:rPr lang="en-US" altLang="zh-CN" sz="1400">
                <a:solidFill>
                  <a:srgbClr val="008000"/>
                </a:solidFill>
              </a:rPr>
              <a:t>check</a:t>
            </a:r>
            <a:r>
              <a:rPr lang="zh-CN" altLang="en-US" sz="1400">
                <a:solidFill>
                  <a:srgbClr val="008000"/>
                </a:solidFill>
              </a:rPr>
              <a:t>函数</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check(int *p)					</a:t>
            </a:r>
            <a:r>
              <a:rPr lang="en-US" altLang="zh-CN" sz="1400">
                <a:solidFill>
                  <a:srgbClr val="008000"/>
                </a:solidFill>
              </a:rPr>
              <a:t>//</a:t>
            </a:r>
            <a:r>
              <a:rPr lang="zh-CN" altLang="en-US" sz="1400">
                <a:solidFill>
                  <a:srgbClr val="008000"/>
                </a:solidFill>
              </a:rPr>
              <a:t>定义</a:t>
            </a:r>
            <a:r>
              <a:rPr lang="en-US" altLang="zh-CN" sz="1400">
                <a:solidFill>
                  <a:srgbClr val="008000"/>
                </a:solidFill>
              </a:rPr>
              <a:t>check</a:t>
            </a:r>
            <a:r>
              <a:rPr lang="zh-CN" altLang="en-US" sz="1400">
                <a:solidFill>
                  <a:srgbClr val="008000"/>
                </a:solidFill>
              </a:rPr>
              <a:t>函数，形参是</a:t>
            </a:r>
            <a:r>
              <a:rPr lang="en-US" altLang="zh-CN" sz="1400">
                <a:solidFill>
                  <a:srgbClr val="008000"/>
                </a:solidFill>
              </a:rPr>
              <a:t>int*</a:t>
            </a:r>
            <a:r>
              <a:rPr lang="zh-CN" altLang="en-US" sz="1400">
                <a:solidFill>
                  <a:srgbClr val="008000"/>
                </a:solidFill>
              </a:rPr>
              <a:t>指针</a:t>
            </a:r>
          </a:p>
          <a:p>
            <a:pPr defTabSz="363538">
              <a:lnSpc>
                <a:spcPct val="120000"/>
              </a:lnSpc>
            </a:pPr>
            <a:r>
              <a:rPr lang="en-US" altLang="zh-CN" sz="1400"/>
              <a:t>{	int i;</a:t>
            </a:r>
          </a:p>
          <a:p>
            <a:pPr defTabSz="363538">
              <a:lnSpc>
                <a:spcPct val="120000"/>
              </a:lnSpc>
            </a:pPr>
            <a:r>
              <a:rPr lang="en-US" altLang="zh-CN" sz="1400"/>
              <a:t>	printf("They are fail:");</a:t>
            </a:r>
          </a:p>
          <a:p>
            <a:pPr defTabSz="363538">
              <a:lnSpc>
                <a:spcPct val="120000"/>
              </a:lnSpc>
            </a:pPr>
            <a:r>
              <a:rPr lang="en-US" altLang="zh-CN" sz="1400"/>
              <a:t>	for(i=0;i&lt;5;i++)</a:t>
            </a:r>
          </a:p>
          <a:p>
            <a:pPr defTabSz="363538">
              <a:lnSpc>
                <a:spcPct val="120000"/>
              </a:lnSpc>
            </a:pPr>
            <a:r>
              <a:rPr lang="en-US" altLang="zh-CN" sz="1400"/>
              <a:t>		if(p[i]&lt;60) printf("%d ",p[i]); 	</a:t>
            </a:r>
            <a:r>
              <a:rPr lang="en-US" altLang="zh-CN" sz="1400">
                <a:solidFill>
                  <a:srgbClr val="008000"/>
                </a:solidFill>
              </a:rPr>
              <a:t>//</a:t>
            </a:r>
            <a:r>
              <a:rPr lang="zh-CN" altLang="en-US" sz="1400">
                <a:solidFill>
                  <a:srgbClr val="008000"/>
                </a:solidFill>
              </a:rPr>
              <a:t>输出不合格的成绩 </a:t>
            </a:r>
          </a:p>
          <a:p>
            <a:pPr defTabSz="363538">
              <a:lnSpc>
                <a:spcPct val="120000"/>
              </a:lnSpc>
            </a:pPr>
            <a:r>
              <a:rPr lang="zh-CN" altLang="en-US" sz="1400"/>
              <a:t>	</a:t>
            </a:r>
            <a:r>
              <a:rPr lang="en-US" altLang="zh-CN" sz="1400"/>
              <a:t>printf("\n");</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a:stretch>
            <a:fillRect/>
          </a:stretch>
        </p:blipFill>
        <p:spPr>
          <a:xfrm>
            <a:off x="8175692" y="5393176"/>
            <a:ext cx="3467100" cy="838200"/>
          </a:xfrm>
          <a:prstGeom prst="rect">
            <a:avLst/>
          </a:prstGeom>
        </p:spPr>
      </p:pic>
    </p:spTree>
    <p:extLst>
      <p:ext uri="{BB962C8B-B14F-4D97-AF65-F5344CB8AC3E}">
        <p14:creationId xmlns:p14="http://schemas.microsoft.com/office/powerpoint/2010/main" val="4050280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a:lnSpc>
                <a:spcPct val="150000"/>
              </a:lnSpc>
              <a:spcBef>
                <a:spcPct val="0"/>
              </a:spcBef>
              <a:buAutoNum type="arabicParenBoth"/>
            </a:pPr>
            <a:r>
              <a:rPr lang="zh-CN" altLang="en-US" sz="1800">
                <a:solidFill>
                  <a:srgbClr val="FFFFFF"/>
                </a:solidFill>
                <a:latin typeface="+mn-ea"/>
                <a:ea typeface="+mn-ea"/>
              </a:rPr>
              <a:t>首先要准确理解指针的含义。“指针”是</a:t>
            </a:r>
            <a:r>
              <a:rPr lang="en-US" altLang="zh-CN" sz="1800">
                <a:solidFill>
                  <a:srgbClr val="FFFFFF"/>
                </a:solidFill>
                <a:latin typeface="+mn-ea"/>
                <a:ea typeface="+mn-ea"/>
              </a:rPr>
              <a:t>C</a:t>
            </a:r>
            <a:r>
              <a:rPr lang="zh-CN" altLang="en-US" sz="1800">
                <a:solidFill>
                  <a:srgbClr val="FFFFFF"/>
                </a:solidFill>
                <a:latin typeface="+mn-ea"/>
                <a:ea typeface="+mn-ea"/>
              </a:rPr>
              <a:t>语言中一个形象化的名词，形象地表示“指向”的关系，其在物理上的实现是通过地址来完成的。</a:t>
            </a:r>
            <a:endParaRPr lang="en-US" altLang="zh-CN" sz="1800">
              <a:solidFill>
                <a:srgbClr val="FFFFFF"/>
              </a:solidFill>
              <a:latin typeface="+mn-ea"/>
              <a:ea typeface="+mn-ea"/>
            </a:endParaRPr>
          </a:p>
          <a:p>
            <a:pPr marL="1028700" lvl="1">
              <a:lnSpc>
                <a:spcPct val="150000"/>
              </a:lnSpc>
              <a:spcBef>
                <a:spcPct val="0"/>
              </a:spcBef>
            </a:pP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的地址，也可称为变量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a:solidFill>
                  <a:srgbClr val="FFFFFF"/>
                </a:solidFill>
                <a:latin typeface="+mn-ea"/>
                <a:ea typeface="+mn-ea"/>
              </a:rPr>
              <a:t>指针变量是存放地址的变量，也可以说，指针变量是存放指针的变量。</a:t>
            </a:r>
          </a:p>
          <a:p>
            <a:pPr marL="1028700" lvl="1">
              <a:lnSpc>
                <a:spcPct val="150000"/>
              </a:lnSpc>
              <a:spcBef>
                <a:spcPct val="0"/>
              </a:spcBef>
            </a:pPr>
            <a:r>
              <a:rPr lang="zh-CN" altLang="en-US" sz="1600">
                <a:solidFill>
                  <a:srgbClr val="FFFFFF"/>
                </a:solidFill>
                <a:latin typeface="+mn-ea"/>
                <a:ea typeface="+mn-ea"/>
              </a:rPr>
              <a:t>指针变量的值是一个地址，也可以说，指针变量的值是一个指针。</a:t>
            </a:r>
          </a:p>
          <a:p>
            <a:pPr marL="1028700" lvl="1">
              <a:lnSpc>
                <a:spcPct val="150000"/>
              </a:lnSpc>
              <a:spcBef>
                <a:spcPct val="0"/>
              </a:spcBef>
            </a:pPr>
            <a:r>
              <a:rPr lang="zh-CN" altLang="en-US" sz="1600">
                <a:solidFill>
                  <a:srgbClr val="FFFFFF"/>
                </a:solidFill>
                <a:latin typeface="+mn-ea"/>
                <a:ea typeface="+mn-ea"/>
              </a:rPr>
              <a:t>指针变量也可称为地址变量，它的值是地址。</a:t>
            </a:r>
          </a:p>
          <a:p>
            <a:pPr marL="1028700" lvl="1">
              <a:lnSpc>
                <a:spcPct val="150000"/>
              </a:lnSpc>
              <a:spcBef>
                <a:spcPct val="0"/>
              </a:spcBef>
            </a:pPr>
            <a:r>
              <a:rPr lang="en-US" altLang="zh-CN" sz="1600">
                <a:solidFill>
                  <a:srgbClr val="FFFFFF"/>
                </a:solidFill>
                <a:latin typeface="+mn-ea"/>
                <a:ea typeface="+mn-ea"/>
              </a:rPr>
              <a:t>&amp;</a:t>
            </a:r>
            <a:r>
              <a:rPr lang="zh-CN" altLang="en-US" sz="1600">
                <a:solidFill>
                  <a:srgbClr val="FFFFFF"/>
                </a:solidFill>
                <a:latin typeface="+mn-ea"/>
                <a:ea typeface="+mn-ea"/>
              </a:rPr>
              <a:t>是取地址运算符，</a:t>
            </a:r>
            <a:r>
              <a:rPr lang="en-US" altLang="zh-CN" sz="1600">
                <a:solidFill>
                  <a:srgbClr val="FFFFFF"/>
                </a:solidFill>
                <a:latin typeface="+mn-ea"/>
                <a:ea typeface="+mn-ea"/>
              </a:rPr>
              <a:t>&amp;a</a:t>
            </a:r>
            <a:r>
              <a:rPr lang="zh-CN" altLang="en-US" sz="1600">
                <a:solidFill>
                  <a:srgbClr val="FFFFFF"/>
                </a:solidFill>
                <a:latin typeface="+mn-ea"/>
                <a:ea typeface="+mn-ea"/>
              </a:rPr>
              <a:t>是</a:t>
            </a:r>
            <a:r>
              <a:rPr lang="en-US" altLang="zh-CN" sz="1600">
                <a:solidFill>
                  <a:srgbClr val="FFFFFF"/>
                </a:solidFill>
                <a:latin typeface="+mn-ea"/>
                <a:ea typeface="+mn-ea"/>
              </a:rPr>
              <a:t>a</a:t>
            </a:r>
            <a:r>
              <a:rPr lang="zh-CN" altLang="en-US" sz="1600">
                <a:solidFill>
                  <a:srgbClr val="FFFFFF"/>
                </a:solidFill>
                <a:latin typeface="+mn-ea"/>
                <a:ea typeface="+mn-ea"/>
              </a:rPr>
              <a:t>的地址，也可以说，</a:t>
            </a:r>
            <a:r>
              <a:rPr lang="en-US" altLang="zh-CN" sz="1600">
                <a:solidFill>
                  <a:srgbClr val="FFFFFF"/>
                </a:solidFill>
                <a:latin typeface="+mn-ea"/>
                <a:ea typeface="+mn-ea"/>
              </a:rPr>
              <a:t>&amp;</a:t>
            </a:r>
            <a:r>
              <a:rPr lang="zh-CN" altLang="en-US" sz="1600">
                <a:solidFill>
                  <a:srgbClr val="FFFFFF"/>
                </a:solidFill>
                <a:latin typeface="+mn-ea"/>
                <a:ea typeface="+mn-ea"/>
              </a:rPr>
              <a:t>是取指针运算符。</a:t>
            </a: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的指针（即指向变量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a:solidFill>
                  <a:srgbClr val="FFFFFF"/>
                </a:solidFill>
                <a:latin typeface="+mn-ea"/>
                <a:ea typeface="+mn-ea"/>
              </a:rPr>
              <a:t>数组名是一个地址，是数组首元素的地址，也可以说，数组名是一个指针，是数组首元素的指针。</a:t>
            </a:r>
          </a:p>
          <a:p>
            <a:pPr marL="1028700" lvl="1">
              <a:lnSpc>
                <a:spcPct val="150000"/>
              </a:lnSpc>
              <a:spcBef>
                <a:spcPct val="0"/>
              </a:spcBef>
            </a:pPr>
            <a:r>
              <a:rPr lang="zh-CN" altLang="en-US" sz="1600">
                <a:solidFill>
                  <a:srgbClr val="FFFFFF"/>
                </a:solidFill>
                <a:latin typeface="+mn-ea"/>
                <a:ea typeface="+mn-ea"/>
              </a:rPr>
              <a:t>函数名是一个指针</a:t>
            </a:r>
            <a:r>
              <a:rPr lang="en-US" altLang="zh-CN" sz="1600">
                <a:solidFill>
                  <a:srgbClr val="FFFFFF"/>
                </a:solidFill>
                <a:latin typeface="+mn-ea"/>
                <a:ea typeface="+mn-ea"/>
              </a:rPr>
              <a:t>(</a:t>
            </a:r>
            <a:r>
              <a:rPr lang="zh-CN" altLang="en-US" sz="1600">
                <a:solidFill>
                  <a:srgbClr val="FFFFFF"/>
                </a:solidFill>
                <a:latin typeface="+mn-ea"/>
                <a:ea typeface="+mn-ea"/>
              </a:rPr>
              <a:t>指向函数代码区的首字节</a:t>
            </a:r>
            <a:r>
              <a:rPr lang="en-US" altLang="zh-CN" sz="1600">
                <a:solidFill>
                  <a:srgbClr val="FFFFFF"/>
                </a:solidFill>
                <a:latin typeface="+mn-ea"/>
                <a:ea typeface="+mn-ea"/>
              </a:rPr>
              <a:t>)</a:t>
            </a:r>
            <a:r>
              <a:rPr lang="zh-CN" altLang="en-US" sz="1600">
                <a:solidFill>
                  <a:srgbClr val="FFFFFF"/>
                </a:solidFill>
                <a:latin typeface="+mn-ea"/>
                <a:ea typeface="+mn-ea"/>
              </a:rPr>
              <a:t>，也可以说函数名是一个地址</a:t>
            </a:r>
            <a:r>
              <a:rPr lang="en-US" altLang="zh-CN" sz="1600">
                <a:solidFill>
                  <a:srgbClr val="FFFFFF"/>
                </a:solidFill>
                <a:latin typeface="+mn-ea"/>
                <a:ea typeface="+mn-ea"/>
              </a:rPr>
              <a:t>(</a:t>
            </a:r>
            <a:r>
              <a:rPr lang="zh-CN" altLang="en-US" sz="1600">
                <a:solidFill>
                  <a:srgbClr val="FFFFFF"/>
                </a:solidFill>
                <a:latin typeface="+mn-ea"/>
                <a:ea typeface="+mn-ea"/>
              </a:rPr>
              <a:t>函数代码区首字节的地址</a:t>
            </a:r>
            <a:r>
              <a:rPr lang="en-US" altLang="zh-CN" sz="1600">
                <a:solidFill>
                  <a:srgbClr val="FFFFFF"/>
                </a:solidFill>
                <a:latin typeface="+mn-ea"/>
                <a:ea typeface="+mn-ea"/>
              </a:rPr>
              <a:t>)</a:t>
            </a:r>
            <a:r>
              <a:rPr lang="zh-CN" altLang="en-US" sz="1600">
                <a:solidFill>
                  <a:srgbClr val="FFFFFF"/>
                </a:solidFill>
                <a:latin typeface="+mn-ea"/>
                <a:ea typeface="+mn-ea"/>
              </a:rPr>
              <a:t>。</a:t>
            </a:r>
          </a:p>
          <a:p>
            <a:pPr marL="1028700" lvl="1">
              <a:lnSpc>
                <a:spcPct val="150000"/>
              </a:lnSpc>
              <a:spcBef>
                <a:spcPct val="0"/>
              </a:spcBef>
            </a:pPr>
            <a:r>
              <a:rPr lang="zh-CN" altLang="en-US" sz="1600">
                <a:solidFill>
                  <a:srgbClr val="FFFFFF"/>
                </a:solidFill>
                <a:latin typeface="+mn-ea"/>
                <a:ea typeface="+mn-ea"/>
              </a:rPr>
              <a:t>函数的实参如果是数组名，传递给形参的是一个地址，也可以说，传递给形参的是一个指针。</a:t>
            </a:r>
            <a:endParaRPr lang="en-US" altLang="zh-CN" sz="16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3571221478"/>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(2)  </a:t>
            </a:r>
            <a:r>
              <a:rPr lang="zh-CN" altLang="en-US" sz="1800">
                <a:solidFill>
                  <a:srgbClr val="FFFFFF"/>
                </a:solidFill>
                <a:latin typeface="+mn-ea"/>
                <a:ea typeface="+mn-ea"/>
              </a:rPr>
              <a:t>一个地址型的数据实际上包含</a:t>
            </a:r>
            <a:r>
              <a:rPr lang="en-US" altLang="zh-CN" sz="1800">
                <a:solidFill>
                  <a:srgbClr val="FFFFFF"/>
                </a:solidFill>
                <a:latin typeface="+mn-ea"/>
                <a:ea typeface="+mn-ea"/>
              </a:rPr>
              <a:t>3</a:t>
            </a:r>
            <a:r>
              <a:rPr lang="zh-CN" altLang="en-US" sz="1800">
                <a:solidFill>
                  <a:srgbClr val="FFFFFF"/>
                </a:solidFill>
                <a:latin typeface="+mn-ea"/>
                <a:ea typeface="+mn-ea"/>
              </a:rPr>
              <a:t>个信息：</a:t>
            </a:r>
            <a:endParaRPr lang="en-US" altLang="zh-CN" sz="1800">
              <a:solidFill>
                <a:srgbClr val="FFFFFF"/>
              </a:solidFill>
              <a:latin typeface="+mn-ea"/>
              <a:ea typeface="+mn-ea"/>
            </a:endParaRPr>
          </a:p>
          <a:p>
            <a:pPr lvl="1">
              <a:lnSpc>
                <a:spcPct val="150000"/>
              </a:lnSpc>
              <a:spcBef>
                <a:spcPct val="0"/>
              </a:spcBef>
              <a:buNone/>
            </a:pPr>
            <a:r>
              <a:rPr lang="en-US" altLang="zh-CN">
                <a:solidFill>
                  <a:srgbClr val="FFFFFF"/>
                </a:solidFill>
                <a:latin typeface="+mn-ea"/>
                <a:ea typeface="+mn-ea"/>
              </a:rPr>
              <a:t>① </a:t>
            </a:r>
            <a:r>
              <a:rPr lang="zh-CN" altLang="en-US">
                <a:solidFill>
                  <a:srgbClr val="FFFFFF"/>
                </a:solidFill>
                <a:latin typeface="+mn-ea"/>
                <a:ea typeface="+mn-ea"/>
              </a:rPr>
              <a:t>表示内存编号的纯地址。</a:t>
            </a:r>
          </a:p>
          <a:p>
            <a:pPr lvl="1">
              <a:lnSpc>
                <a:spcPct val="150000"/>
              </a:lnSpc>
              <a:spcBef>
                <a:spcPct val="0"/>
              </a:spcBef>
              <a:buNone/>
            </a:pPr>
            <a:r>
              <a:rPr lang="zh-CN" altLang="en-US">
                <a:solidFill>
                  <a:srgbClr val="FFFFFF"/>
                </a:solidFill>
                <a:latin typeface="+mn-ea"/>
                <a:ea typeface="+mn-ea"/>
              </a:rPr>
              <a:t>② 它本身的类型，即指针类型。</a:t>
            </a:r>
          </a:p>
          <a:p>
            <a:pPr lvl="1">
              <a:lnSpc>
                <a:spcPct val="150000"/>
              </a:lnSpc>
              <a:spcBef>
                <a:spcPct val="0"/>
              </a:spcBef>
              <a:buNone/>
            </a:pPr>
            <a:r>
              <a:rPr lang="zh-CN" altLang="en-US">
                <a:solidFill>
                  <a:srgbClr val="FFFFFF"/>
                </a:solidFill>
                <a:latin typeface="+mn-ea"/>
                <a:ea typeface="+mn-ea"/>
              </a:rPr>
              <a:t>③ 以它为标识的存储单元中存放的是什么类型的数据，即基类型</a:t>
            </a:r>
            <a:r>
              <a:rPr lang="zh-CN" altLang="en-US" sz="1500">
                <a:solidFill>
                  <a:srgbClr val="FFFFFF"/>
                </a:solidFill>
                <a:latin typeface="+mn-ea"/>
                <a:ea typeface="+mn-ea"/>
              </a:rPr>
              <a:t>。</a:t>
            </a:r>
            <a:endParaRPr lang="en-US" altLang="zh-CN" sz="13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1702264" y="3523541"/>
            <a:ext cx="9260808" cy="146674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int a;</a:t>
            </a:r>
          </a:p>
          <a:p>
            <a:pPr defTabSz="363538">
              <a:lnSpc>
                <a:spcPct val="120000"/>
              </a:lnSpc>
            </a:pPr>
            <a:r>
              <a:rPr lang="en-US" altLang="zh-CN" sz="1600">
                <a:solidFill>
                  <a:srgbClr val="92D050"/>
                </a:solidFill>
              </a:rPr>
              <a:t>/</a:t>
            </a:r>
            <a:r>
              <a:rPr lang="zh-CN" altLang="en-US" sz="1600">
                <a:solidFill>
                  <a:srgbClr val="92D050"/>
                </a:solidFill>
              </a:rPr>
              <a:t>* </a:t>
            </a:r>
            <a:r>
              <a:rPr lang="en-US" altLang="zh-CN" sz="1600">
                <a:solidFill>
                  <a:srgbClr val="92D050"/>
                </a:solidFill>
              </a:rPr>
              <a:t>&amp;a</a:t>
            </a:r>
            <a:r>
              <a:rPr lang="zh-CN" altLang="en-US" sz="1600">
                <a:solidFill>
                  <a:srgbClr val="92D050"/>
                </a:solidFill>
              </a:rPr>
              <a:t>为</a:t>
            </a:r>
            <a:r>
              <a:rPr lang="en-US" altLang="zh-CN" sz="1600">
                <a:solidFill>
                  <a:srgbClr val="92D050"/>
                </a:solidFill>
              </a:rPr>
              <a:t>a</a:t>
            </a:r>
            <a:r>
              <a:rPr lang="zh-CN" altLang="en-US" sz="1600">
                <a:solidFill>
                  <a:srgbClr val="92D050"/>
                </a:solidFill>
              </a:rPr>
              <a:t>的地址，它就包括以上</a:t>
            </a:r>
            <a:r>
              <a:rPr lang="en-US" altLang="zh-CN" sz="1600">
                <a:solidFill>
                  <a:srgbClr val="92D050"/>
                </a:solidFill>
              </a:rPr>
              <a:t>3</a:t>
            </a:r>
            <a:r>
              <a:rPr lang="zh-CN" altLang="en-US" sz="1600">
                <a:solidFill>
                  <a:srgbClr val="92D050"/>
                </a:solidFill>
              </a:rPr>
              <a:t>个信息，它代表的是一个整型数据的地址，</a:t>
            </a:r>
            <a:r>
              <a:rPr lang="en-US" altLang="zh-CN" sz="1600">
                <a:solidFill>
                  <a:srgbClr val="92D050"/>
                </a:solidFill>
              </a:rPr>
              <a:t>int</a:t>
            </a:r>
            <a:r>
              <a:rPr lang="zh-CN" altLang="en-US" sz="1600">
                <a:solidFill>
                  <a:srgbClr val="92D050"/>
                </a:solidFill>
              </a:rPr>
              <a:t>是</a:t>
            </a:r>
            <a:r>
              <a:rPr lang="en-US" altLang="zh-CN" sz="1600">
                <a:solidFill>
                  <a:srgbClr val="92D050"/>
                </a:solidFill>
              </a:rPr>
              <a:t>&amp;a</a:t>
            </a:r>
            <a:r>
              <a:rPr lang="zh-CN" altLang="en-US" sz="1600">
                <a:solidFill>
                  <a:srgbClr val="92D050"/>
                </a:solidFill>
              </a:rPr>
              <a:t>的基类型</a:t>
            </a:r>
            <a:r>
              <a:rPr lang="en-US" altLang="zh-CN" sz="1600">
                <a:solidFill>
                  <a:srgbClr val="92D050"/>
                </a:solidFill>
              </a:rPr>
              <a:t>(</a:t>
            </a:r>
            <a:r>
              <a:rPr lang="zh-CN" altLang="en-US" sz="1600">
                <a:solidFill>
                  <a:srgbClr val="92D050"/>
                </a:solidFill>
              </a:rPr>
              <a:t>即它指向的是</a:t>
            </a:r>
            <a:r>
              <a:rPr lang="en-US" altLang="zh-CN" sz="1600">
                <a:solidFill>
                  <a:srgbClr val="92D050"/>
                </a:solidFill>
              </a:rPr>
              <a:t>int</a:t>
            </a:r>
            <a:r>
              <a:rPr lang="zh-CN" altLang="en-US" sz="1600">
                <a:solidFill>
                  <a:srgbClr val="92D050"/>
                </a:solidFill>
              </a:rPr>
              <a:t>型的存储单元</a:t>
            </a:r>
            <a:r>
              <a:rPr lang="en-US" altLang="zh-CN" sz="1600">
                <a:solidFill>
                  <a:srgbClr val="92D050"/>
                </a:solidFill>
              </a:rPr>
              <a:t>)</a:t>
            </a:r>
            <a:r>
              <a:rPr lang="zh-CN" altLang="en-US" sz="1600">
                <a:solidFill>
                  <a:srgbClr val="92D050"/>
                </a:solidFill>
              </a:rPr>
              <a:t>。</a:t>
            </a:r>
            <a:r>
              <a:rPr lang="en-US" altLang="zh-CN" sz="1600">
                <a:solidFill>
                  <a:srgbClr val="92D050"/>
                </a:solidFill>
              </a:rPr>
              <a:t>&amp;a</a:t>
            </a:r>
            <a:r>
              <a:rPr lang="zh-CN" altLang="en-US" sz="1600">
                <a:solidFill>
                  <a:srgbClr val="92D050"/>
                </a:solidFill>
              </a:rPr>
              <a:t>就是“指向整型数据的指针类型”或“基类型为整型的指针类型”，其类型可以表示为“</a:t>
            </a:r>
            <a:r>
              <a:rPr lang="en-US" altLang="zh-CN" sz="1600">
                <a:solidFill>
                  <a:srgbClr val="92D050"/>
                </a:solidFill>
              </a:rPr>
              <a:t>int *”</a:t>
            </a:r>
            <a:r>
              <a:rPr lang="zh-CN" altLang="en-US" sz="1600">
                <a:solidFill>
                  <a:srgbClr val="92D050"/>
                </a:solidFill>
              </a:rPr>
              <a:t>型。*</a:t>
            </a:r>
            <a:r>
              <a:rPr lang="en-US" altLang="zh-CN" sz="1600">
                <a:solidFill>
                  <a:srgbClr val="92D050"/>
                </a:solidFill>
              </a:rPr>
              <a:t>/</a:t>
            </a:r>
            <a:endParaRPr lang="zh-CN" altLang="en-US" sz="1600">
              <a:solidFill>
                <a:srgbClr val="92D050"/>
              </a:solidFill>
            </a:endParaRPr>
          </a:p>
        </p:txBody>
      </p:sp>
    </p:spTree>
    <p:custDataLst>
      <p:tags r:id="rId1"/>
    </p:custDataLst>
    <p:extLst>
      <p:ext uri="{BB962C8B-B14F-4D97-AF65-F5344CB8AC3E}">
        <p14:creationId xmlns:p14="http://schemas.microsoft.com/office/powerpoint/2010/main" val="3034906778"/>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spcAft>
                <a:spcPts val="600"/>
              </a:spcAft>
              <a:buNone/>
            </a:pPr>
            <a:r>
              <a:rPr lang="en-US" altLang="zh-CN" sz="1800">
                <a:solidFill>
                  <a:srgbClr val="FFFFFF"/>
                </a:solidFill>
                <a:latin typeface="+mn-ea"/>
                <a:ea typeface="+mn-ea"/>
              </a:rPr>
              <a:t>(3) </a:t>
            </a:r>
            <a:r>
              <a:rPr lang="zh-CN" altLang="en-US" sz="1800">
                <a:solidFill>
                  <a:srgbClr val="FFFFFF"/>
                </a:solidFill>
                <a:latin typeface="+mn-ea"/>
                <a:ea typeface="+mn-ea"/>
              </a:rPr>
              <a:t>要区别指针和指针变量。指针就是地址，而指针变量是用来存放地址的变量。</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1192695" y="2152047"/>
            <a:ext cx="6096000" cy="1338828"/>
          </a:xfrm>
          <a:prstGeom prst="rect">
            <a:avLst/>
          </a:prstGeom>
        </p:spPr>
        <p:txBody>
          <a:bodyPr>
            <a:spAutoFit/>
          </a:bodyPr>
          <a:lstStyle/>
          <a:p>
            <a:pPr marL="301625" indent="-301625">
              <a:lnSpc>
                <a:spcPct val="150000"/>
              </a:lnSpc>
              <a:spcBef>
                <a:spcPct val="0"/>
              </a:spcBef>
              <a:spcAft>
                <a:spcPts val="600"/>
              </a:spcAft>
              <a:buNone/>
            </a:pPr>
            <a:r>
              <a:rPr lang="en-US" altLang="zh-CN">
                <a:solidFill>
                  <a:srgbClr val="FFFFFF"/>
                </a:solidFill>
                <a:latin typeface="+mn-ea"/>
              </a:rPr>
              <a:t>(4) </a:t>
            </a:r>
            <a:r>
              <a:rPr lang="zh-CN" altLang="en-US">
                <a:solidFill>
                  <a:srgbClr val="FFFFFF"/>
                </a:solidFill>
                <a:latin typeface="+mn-ea"/>
              </a:rPr>
              <a:t>什么叫“指向”？地址就意味着指向，因为通过地址能找到具有该地址的对象。对于指针变量来说，把谁的地址存放在指针变量中，就说此指针变量指向谁。</a:t>
            </a:r>
            <a:endParaRPr lang="en-US" altLang="zh-CN">
              <a:solidFill>
                <a:srgbClr val="FFFFFF"/>
              </a:solidFill>
              <a:latin typeface="+mn-ea"/>
            </a:endParaRPr>
          </a:p>
        </p:txBody>
      </p:sp>
      <p:grpSp>
        <p:nvGrpSpPr>
          <p:cNvPr id="11" name="组合 10">
            <a:extLst>
              <a:ext uri="{FF2B5EF4-FFF2-40B4-BE49-F238E27FC236}">
                <a16:creationId xmlns:a16="http://schemas.microsoft.com/office/drawing/2014/main" id="{17545ED2-DA8A-47EF-94D4-E66974757BFA}"/>
              </a:ext>
            </a:extLst>
          </p:cNvPr>
          <p:cNvGrpSpPr/>
          <p:nvPr/>
        </p:nvGrpSpPr>
        <p:grpSpPr>
          <a:xfrm>
            <a:off x="7528507" y="2152047"/>
            <a:ext cx="4183597" cy="1338828"/>
            <a:chOff x="8582294" y="4088153"/>
            <a:chExt cx="4317182" cy="1338828"/>
          </a:xfrm>
        </p:grpSpPr>
        <p:sp>
          <p:nvSpPr>
            <p:cNvPr id="12" name="MH_Other_1">
              <a:extLst>
                <a:ext uri="{FF2B5EF4-FFF2-40B4-BE49-F238E27FC236}">
                  <a16:creationId xmlns:a16="http://schemas.microsoft.com/office/drawing/2014/main"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3" name="MH_SubTitle_1">
              <a:extLst>
                <a:ext uri="{FF2B5EF4-FFF2-40B4-BE49-F238E27FC236}">
                  <a16:creationId xmlns:a16="http://schemas.microsoft.com/office/drawing/2014/main" id="{69E4BA76-C13A-4969-92D9-9D00A59EA9BD}"/>
                </a:ext>
              </a:extLst>
            </p:cNvPr>
            <p:cNvSpPr/>
            <p:nvPr>
              <p:custDataLst>
                <p:tags r:id="rId6"/>
              </p:custDataLst>
            </p:nvPr>
          </p:nvSpPr>
          <p:spPr>
            <a:xfrm>
              <a:off x="9371544" y="4088153"/>
              <a:ext cx="3527932"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a:extLst>
                <a:ext uri="{FF2B5EF4-FFF2-40B4-BE49-F238E27FC236}">
                  <a16:creationId xmlns:a16="http://schemas.microsoft.com/office/drawing/2014/main" id="{3CA80AA9-E20C-418F-9461-7E1AE248D8DE}"/>
                </a:ext>
              </a:extLst>
            </p:cNvPr>
            <p:cNvSpPr/>
            <p:nvPr>
              <p:custDataLst>
                <p:tags r:id="rId7"/>
              </p:custDataLst>
            </p:nvPr>
          </p:nvSpPr>
          <p:spPr>
            <a:xfrm rot="16200000">
              <a:off x="12597851" y="512535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a:extLst>
              <a:ext uri="{FF2B5EF4-FFF2-40B4-BE49-F238E27FC236}">
                <a16:creationId xmlns:a16="http://schemas.microsoft.com/office/drawing/2014/main" id="{81B73C8E-79CB-4F4E-829B-E13EEDDD322F}"/>
              </a:ext>
            </a:extLst>
          </p:cNvPr>
          <p:cNvSpPr/>
          <p:nvPr/>
        </p:nvSpPr>
        <p:spPr>
          <a:xfrm>
            <a:off x="1656684" y="3477381"/>
            <a:ext cx="6271359" cy="132083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int a,*p;		</a:t>
            </a:r>
            <a:r>
              <a:rPr lang="en-US" altLang="zh-CN" sz="1600">
                <a:solidFill>
                  <a:srgbClr val="92D050"/>
                </a:solidFill>
              </a:rPr>
              <a:t>//p</a:t>
            </a:r>
            <a:r>
              <a:rPr lang="zh-CN" altLang="en-US" sz="1600">
                <a:solidFill>
                  <a:srgbClr val="92D050"/>
                </a:solidFill>
              </a:rPr>
              <a:t>是</a:t>
            </a:r>
            <a:r>
              <a:rPr lang="en-US" altLang="zh-CN" sz="1600">
                <a:solidFill>
                  <a:srgbClr val="92D050"/>
                </a:solidFill>
              </a:rPr>
              <a:t>int*</a:t>
            </a:r>
            <a:r>
              <a:rPr lang="zh-CN" altLang="en-US" sz="1600">
                <a:solidFill>
                  <a:srgbClr val="92D050"/>
                </a:solidFill>
              </a:rPr>
              <a:t>型的指针变量，基类型是</a:t>
            </a:r>
            <a:r>
              <a:rPr lang="en-US" altLang="zh-CN" sz="1600">
                <a:solidFill>
                  <a:srgbClr val="92D050"/>
                </a:solidFill>
              </a:rPr>
              <a:t>int</a:t>
            </a:r>
            <a:r>
              <a:rPr lang="zh-CN" altLang="en-US" sz="1600">
                <a:solidFill>
                  <a:srgbClr val="92D050"/>
                </a:solidFill>
              </a:rPr>
              <a:t>型 </a:t>
            </a:r>
          </a:p>
          <a:p>
            <a:pPr defTabSz="363538">
              <a:lnSpc>
                <a:spcPct val="120000"/>
              </a:lnSpc>
            </a:pPr>
            <a:r>
              <a:rPr lang="en-US" altLang="zh-CN" sz="1600">
                <a:solidFill>
                  <a:schemeClr val="bg1"/>
                </a:solidFill>
              </a:rPr>
              <a:t>float b;</a:t>
            </a:r>
          </a:p>
          <a:p>
            <a:pPr defTabSz="363538">
              <a:lnSpc>
                <a:spcPct val="120000"/>
              </a:lnSpc>
            </a:pPr>
            <a:r>
              <a:rPr lang="en-US" altLang="zh-CN" sz="1600">
                <a:solidFill>
                  <a:schemeClr val="bg1"/>
                </a:solidFill>
              </a:rPr>
              <a:t>p=&amp;a;		</a:t>
            </a:r>
            <a:r>
              <a:rPr lang="en-US" altLang="zh-CN" sz="1600">
                <a:solidFill>
                  <a:srgbClr val="92D050"/>
                </a:solidFill>
              </a:rPr>
              <a:t>//a</a:t>
            </a:r>
            <a:r>
              <a:rPr lang="zh-CN" altLang="en-US" sz="1600">
                <a:solidFill>
                  <a:srgbClr val="92D050"/>
                </a:solidFill>
              </a:rPr>
              <a:t>是</a:t>
            </a:r>
            <a:r>
              <a:rPr lang="en-US" altLang="zh-CN" sz="1600">
                <a:solidFill>
                  <a:srgbClr val="92D050"/>
                </a:solidFill>
              </a:rPr>
              <a:t>int</a:t>
            </a:r>
            <a:r>
              <a:rPr lang="zh-CN" altLang="en-US" sz="1600">
                <a:solidFill>
                  <a:srgbClr val="92D050"/>
                </a:solidFill>
              </a:rPr>
              <a:t>型，合法 </a:t>
            </a:r>
          </a:p>
          <a:p>
            <a:pPr defTabSz="363538">
              <a:lnSpc>
                <a:spcPct val="120000"/>
              </a:lnSpc>
            </a:pPr>
            <a:r>
              <a:rPr lang="en-US" altLang="zh-CN" sz="1600">
                <a:solidFill>
                  <a:schemeClr val="bg1"/>
                </a:solidFill>
              </a:rPr>
              <a:t>p=&amp;b;		</a:t>
            </a:r>
            <a:r>
              <a:rPr lang="en-US" altLang="zh-CN" sz="1600">
                <a:solidFill>
                  <a:srgbClr val="92D050"/>
                </a:solidFill>
              </a:rPr>
              <a:t>//b</a:t>
            </a:r>
            <a:r>
              <a:rPr lang="zh-CN" altLang="en-US" sz="1600">
                <a:solidFill>
                  <a:srgbClr val="92D050"/>
                </a:solidFill>
              </a:rPr>
              <a:t>是</a:t>
            </a:r>
            <a:r>
              <a:rPr lang="en-US" altLang="zh-CN" sz="1600">
                <a:solidFill>
                  <a:srgbClr val="92D050"/>
                </a:solidFill>
              </a:rPr>
              <a:t>float</a:t>
            </a:r>
            <a:r>
              <a:rPr lang="zh-CN" altLang="en-US" sz="1600">
                <a:solidFill>
                  <a:srgbClr val="92D050"/>
                </a:solidFill>
              </a:rPr>
              <a:t>型，类型不匹配</a:t>
            </a:r>
          </a:p>
        </p:txBody>
      </p:sp>
      <p:sp>
        <p:nvSpPr>
          <p:cNvPr id="5" name="矩形 4"/>
          <p:cNvSpPr/>
          <p:nvPr/>
        </p:nvSpPr>
        <p:spPr>
          <a:xfrm>
            <a:off x="1569396" y="4816209"/>
            <a:ext cx="10142708" cy="923330"/>
          </a:xfrm>
          <a:prstGeom prst="rect">
            <a:avLst/>
          </a:prstGeom>
        </p:spPr>
        <p:txBody>
          <a:bodyPr wrap="square">
            <a:spAutoFit/>
          </a:bodyPr>
          <a:lstStyle/>
          <a:p>
            <a:pPr>
              <a:lnSpc>
                <a:spcPct val="150000"/>
              </a:lnSpc>
            </a:pPr>
            <a:r>
              <a:rPr lang="zh-CN" altLang="en-US">
                <a:solidFill>
                  <a:schemeClr val="bg1"/>
                </a:solidFill>
              </a:rPr>
              <a:t>void *指针是一种特殊的指针，不指向任何类型的数据。如果需要用此地址指向某类型的数据，应先对地址进行类型转换。</a:t>
            </a:r>
          </a:p>
        </p:txBody>
      </p:sp>
    </p:spTree>
    <p:custDataLst>
      <p:tags r:id="rId1"/>
    </p:custDataLst>
    <p:extLst>
      <p:ext uri="{BB962C8B-B14F-4D97-AF65-F5344CB8AC3E}">
        <p14:creationId xmlns:p14="http://schemas.microsoft.com/office/powerpoint/2010/main" val="2587359366"/>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 </a:t>
            </a:r>
            <a:r>
              <a:rPr lang="zh-CN" altLang="en-US" sz="1800">
                <a:solidFill>
                  <a:srgbClr val="FFFFFF"/>
                </a:solidFill>
                <a:latin typeface="+mn-ea"/>
                <a:ea typeface="+mn-ea"/>
              </a:rPr>
              <a:t>要深入掌握在对数组的操作中正确地使用指针，搞清楚指针的指向。</a:t>
            </a:r>
            <a:endParaRPr lang="en-US" altLang="zh-CN" sz="13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1614715" y="2231891"/>
            <a:ext cx="9260808" cy="76422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int *p, a[10];		</a:t>
            </a:r>
            <a:r>
              <a:rPr lang="en-US" altLang="zh-CN" sz="1600">
                <a:solidFill>
                  <a:srgbClr val="92D050"/>
                </a:solidFill>
              </a:rPr>
              <a:t>//p</a:t>
            </a:r>
            <a:r>
              <a:rPr lang="zh-CN" altLang="en-US" sz="1600">
                <a:solidFill>
                  <a:srgbClr val="92D050"/>
                </a:solidFill>
              </a:rPr>
              <a:t>是指向</a:t>
            </a:r>
            <a:r>
              <a:rPr lang="en-US" altLang="zh-CN" sz="1600">
                <a:solidFill>
                  <a:srgbClr val="92D050"/>
                </a:solidFill>
              </a:rPr>
              <a:t>int</a:t>
            </a:r>
            <a:r>
              <a:rPr lang="zh-CN" altLang="en-US" sz="1600">
                <a:solidFill>
                  <a:srgbClr val="92D050"/>
                </a:solidFill>
              </a:rPr>
              <a:t>型类型的指针变量</a:t>
            </a:r>
            <a:endParaRPr lang="en-US" altLang="zh-CN" sz="1600">
              <a:solidFill>
                <a:srgbClr val="92D050"/>
              </a:solidFill>
            </a:endParaRPr>
          </a:p>
          <a:p>
            <a:pPr defTabSz="363538">
              <a:lnSpc>
                <a:spcPct val="120000"/>
              </a:lnSpc>
            </a:pPr>
            <a:r>
              <a:rPr lang="en-US" altLang="zh-CN" sz="1600">
                <a:solidFill>
                  <a:schemeClr val="bg1"/>
                </a:solidFill>
              </a:rPr>
              <a:t>p=a;			</a:t>
            </a:r>
            <a:r>
              <a:rPr lang="en-US" altLang="zh-CN" sz="1600">
                <a:solidFill>
                  <a:srgbClr val="92D050"/>
                </a:solidFill>
              </a:rPr>
              <a:t>//p</a:t>
            </a:r>
            <a:r>
              <a:rPr lang="zh-CN" altLang="en-US" sz="1600">
                <a:solidFill>
                  <a:srgbClr val="92D050"/>
                </a:solidFill>
              </a:rPr>
              <a:t>指向</a:t>
            </a:r>
            <a:r>
              <a:rPr lang="en-US" altLang="zh-CN" sz="1600">
                <a:solidFill>
                  <a:srgbClr val="92D050"/>
                </a:solidFill>
              </a:rPr>
              <a:t>a</a:t>
            </a:r>
            <a:r>
              <a:rPr lang="zh-CN" altLang="en-US" sz="1600">
                <a:solidFill>
                  <a:srgbClr val="92D050"/>
                </a:solidFill>
              </a:rPr>
              <a:t>数组的首元素</a:t>
            </a:r>
            <a:endParaRPr lang="en-US" altLang="zh-CN" sz="1600">
              <a:solidFill>
                <a:srgbClr val="92D050"/>
              </a:solidFill>
            </a:endParaRPr>
          </a:p>
        </p:txBody>
      </p:sp>
    </p:spTree>
    <p:custDataLst>
      <p:tags r:id="rId1"/>
    </p:custDataLst>
    <p:extLst>
      <p:ext uri="{BB962C8B-B14F-4D97-AF65-F5344CB8AC3E}">
        <p14:creationId xmlns:p14="http://schemas.microsoft.com/office/powerpoint/2010/main" val="427891586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67295" y="1648615"/>
            <a:ext cx="11031670"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swap(int *p1,int *p2);	</a:t>
            </a:r>
            <a:r>
              <a:rPr lang="en-US" altLang="zh-CN" sz="1400">
                <a:solidFill>
                  <a:srgbClr val="008000"/>
                </a:solidFill>
              </a:rPr>
              <a:t>//</a:t>
            </a:r>
            <a:r>
              <a:rPr lang="zh-CN" altLang="en-US" sz="1400">
                <a:solidFill>
                  <a:srgbClr val="008000"/>
                </a:solidFill>
              </a:rPr>
              <a:t>对</a:t>
            </a:r>
            <a:r>
              <a:rPr lang="en-US" altLang="zh-CN" sz="1400">
                <a:solidFill>
                  <a:srgbClr val="008000"/>
                </a:solidFill>
              </a:rPr>
              <a:t>swap</a:t>
            </a:r>
            <a:r>
              <a:rPr lang="zh-CN" altLang="en-US" sz="1400">
                <a:solidFill>
                  <a:srgbClr val="008000"/>
                </a:solidFill>
              </a:rPr>
              <a:t>函数的声明 </a:t>
            </a:r>
          </a:p>
          <a:p>
            <a:pPr defTabSz="363538"/>
            <a:r>
              <a:rPr lang="zh-CN" altLang="en-US" sz="1400"/>
              <a:t>	</a:t>
            </a:r>
            <a:r>
              <a:rPr lang="en-US" altLang="zh-CN" sz="1400"/>
              <a:t>int a,b;</a:t>
            </a:r>
          </a:p>
          <a:p>
            <a:pPr defTabSz="363538"/>
            <a:r>
              <a:rPr lang="en-US" altLang="zh-CN" sz="1400"/>
              <a:t>	int *pointer_1,*pointer_2;	</a:t>
            </a:r>
            <a:r>
              <a:rPr lang="en-US" altLang="zh-CN" sz="1400">
                <a:solidFill>
                  <a:srgbClr val="008000"/>
                </a:solidFill>
              </a:rPr>
              <a:t>//</a:t>
            </a:r>
            <a:r>
              <a:rPr lang="zh-CN" altLang="en-US" sz="1400">
                <a:solidFill>
                  <a:srgbClr val="008000"/>
                </a:solidFill>
              </a:rPr>
              <a:t>定义两个</a:t>
            </a:r>
            <a:r>
              <a:rPr lang="en-US" altLang="zh-CN" sz="1400">
                <a:solidFill>
                  <a:srgbClr val="008000"/>
                </a:solidFill>
              </a:rPr>
              <a:t>int *</a:t>
            </a:r>
            <a:r>
              <a:rPr lang="zh-CN" altLang="en-US" sz="1400">
                <a:solidFill>
                  <a:srgbClr val="008000"/>
                </a:solidFill>
              </a:rPr>
              <a:t>型的指针变量</a:t>
            </a:r>
          </a:p>
          <a:p>
            <a:pPr defTabSz="363538"/>
            <a:r>
              <a:rPr lang="zh-CN" altLang="en-US" sz="1400"/>
              <a:t>	</a:t>
            </a:r>
            <a:r>
              <a:rPr lang="en-US" altLang="zh-CN" sz="1400"/>
              <a:t>printf("please enter a and b:");</a:t>
            </a:r>
          </a:p>
          <a:p>
            <a:pPr defTabSz="363538"/>
            <a:r>
              <a:rPr lang="en-US" altLang="zh-CN" sz="1400"/>
              <a:t>	scanf("%d,%d",&amp;a,&amp;b);		</a:t>
            </a:r>
            <a:r>
              <a:rPr lang="en-US" altLang="zh-CN" sz="1400">
                <a:solidFill>
                  <a:srgbClr val="008000"/>
                </a:solidFill>
              </a:rPr>
              <a:t>//</a:t>
            </a:r>
            <a:r>
              <a:rPr lang="zh-CN" altLang="en-US" sz="1400">
                <a:solidFill>
                  <a:srgbClr val="008000"/>
                </a:solidFill>
              </a:rPr>
              <a:t>输入两个整数</a:t>
            </a:r>
          </a:p>
          <a:p>
            <a:pPr defTabSz="363538"/>
            <a:r>
              <a:rPr lang="zh-CN" altLang="en-US" sz="1400"/>
              <a:t>	</a:t>
            </a:r>
            <a:r>
              <a:rPr lang="en-US" altLang="zh-CN" sz="1400"/>
              <a:t>pointer_1=&amp;a;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pointer_1</a:t>
            </a:r>
            <a:r>
              <a:rPr lang="zh-CN" altLang="en-US" sz="1400">
                <a:solidFill>
                  <a:srgbClr val="008000"/>
                </a:solidFill>
              </a:rPr>
              <a:t>指向</a:t>
            </a:r>
            <a:r>
              <a:rPr lang="en-US" altLang="zh-CN" sz="1400">
                <a:solidFill>
                  <a:srgbClr val="008000"/>
                </a:solidFill>
              </a:rPr>
              <a:t>a</a:t>
            </a:r>
          </a:p>
          <a:p>
            <a:pPr defTabSz="363538"/>
            <a:r>
              <a:rPr lang="en-US" altLang="zh-CN" sz="1400"/>
              <a:t>	pointer_2=&amp;b;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pointer_2</a:t>
            </a:r>
            <a:r>
              <a:rPr lang="zh-CN" altLang="en-US" sz="1400">
                <a:solidFill>
                  <a:srgbClr val="008000"/>
                </a:solidFill>
              </a:rPr>
              <a:t>指向</a:t>
            </a:r>
            <a:r>
              <a:rPr lang="en-US" altLang="zh-CN" sz="1400">
                <a:solidFill>
                  <a:srgbClr val="008000"/>
                </a:solidFill>
              </a:rPr>
              <a:t>b </a:t>
            </a:r>
          </a:p>
          <a:p>
            <a:pPr defTabSz="363538"/>
            <a:r>
              <a:rPr lang="en-US" altLang="zh-CN" sz="1400"/>
              <a:t>	if(a&lt;b) swap(pointer_1,pointer_2);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a:t>
            </a:r>
          </a:p>
          <a:p>
            <a:pPr defTabSz="363538"/>
            <a:r>
              <a:rPr lang="zh-CN" altLang="en-US" sz="1400"/>
              <a:t>	</a:t>
            </a:r>
            <a:r>
              <a:rPr lang="en-US" altLang="zh-CN" sz="1400"/>
              <a:t>printf("max=%d,min=%d\n",a,b); 	</a:t>
            </a:r>
            <a:r>
              <a:rPr lang="en-US" altLang="zh-CN" sz="1400">
                <a:solidFill>
                  <a:srgbClr val="008000"/>
                </a:solidFill>
              </a:rPr>
              <a:t>//</a:t>
            </a:r>
            <a:r>
              <a:rPr lang="zh-CN" altLang="en-US" sz="1400">
                <a:solidFill>
                  <a:srgbClr val="008000"/>
                </a:solidFill>
              </a:rPr>
              <a:t>输出结果</a:t>
            </a:r>
          </a:p>
          <a:p>
            <a:pPr defTabSz="363538"/>
            <a:r>
              <a:rPr lang="zh-CN" altLang="en-US" sz="1400"/>
              <a:t>	</a:t>
            </a:r>
            <a:r>
              <a:rPr lang="en-US" altLang="zh-CN" sz="1400"/>
              <a:t>return 0;</a:t>
            </a:r>
          </a:p>
          <a:p>
            <a:pPr defTabSz="363538"/>
            <a:r>
              <a:rPr lang="en-US" altLang="zh-CN" sz="1400"/>
              <a:t>}</a:t>
            </a:r>
          </a:p>
          <a:p>
            <a:pPr defTabSz="363538"/>
            <a:endParaRPr lang="en-US" altLang="zh-CN" sz="1400"/>
          </a:p>
          <a:p>
            <a:pPr defTabSz="363538"/>
            <a:r>
              <a:rPr lang="en-US" altLang="zh-CN" sz="1400"/>
              <a:t>void swap(int *p1,int *p2)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538"/>
            <a:r>
              <a:rPr lang="en-US" altLang="zh-CN" sz="1400"/>
              <a:t>{	int temp;</a:t>
            </a:r>
          </a:p>
          <a:p>
            <a:pPr defTabSz="363538"/>
            <a:r>
              <a:rPr lang="en-US" altLang="zh-CN" sz="1400"/>
              <a:t>	</a:t>
            </a:r>
            <a:r>
              <a:rPr lang="en-US" altLang="zh-CN" sz="1400">
                <a:solidFill>
                  <a:schemeClr val="accent6"/>
                </a:solidFill>
              </a:rPr>
              <a:t>temp=*p1;</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538"/>
            <a:r>
              <a:rPr lang="zh-CN" altLang="en-US" sz="1400"/>
              <a:t>	</a:t>
            </a:r>
            <a:r>
              <a:rPr lang="zh-CN" altLang="en-US" sz="1400">
                <a:solidFill>
                  <a:schemeClr val="accent6"/>
                </a:solidFill>
              </a:rPr>
              <a:t>*</a:t>
            </a:r>
            <a:r>
              <a:rPr lang="en-US" altLang="zh-CN" sz="1400">
                <a:solidFill>
                  <a:schemeClr val="accent6"/>
                </a:solidFill>
              </a:rPr>
              <a:t>p1=*p2;</a:t>
            </a:r>
          </a:p>
          <a:p>
            <a:pPr defTabSz="363538"/>
            <a:r>
              <a:rPr lang="en-US" altLang="zh-CN" sz="1400"/>
              <a:t>	</a:t>
            </a:r>
            <a:r>
              <a:rPr lang="en-US" altLang="zh-CN" sz="1400">
                <a:solidFill>
                  <a:schemeClr val="accent6"/>
                </a:solidFill>
              </a:rPr>
              <a:t>*p2=temp;</a:t>
            </a:r>
          </a:p>
          <a:p>
            <a:pPr defTabSz="363538"/>
            <a:r>
              <a:rPr lang="en-US" altLang="zh-CN" sz="1400"/>
              <a:t>}	</a:t>
            </a:r>
            <a:r>
              <a:rPr lang="en-US" altLang="zh-CN" sz="1400" b="1">
                <a:solidFill>
                  <a:srgbClr val="FF0000"/>
                </a:solidFill>
              </a:rPr>
              <a:t>//</a:t>
            </a:r>
            <a:r>
              <a:rPr lang="zh-CN" altLang="en-US" sz="1400" b="1">
                <a:solidFill>
                  <a:srgbClr val="FF0000"/>
                </a:solidFill>
              </a:rPr>
              <a:t>本例交换</a:t>
            </a:r>
            <a:r>
              <a:rPr lang="en-US" altLang="zh-CN" sz="1400" b="1">
                <a:solidFill>
                  <a:srgbClr val="FF0000"/>
                </a:solidFill>
              </a:rPr>
              <a:t>a</a:t>
            </a:r>
            <a:r>
              <a:rPr lang="zh-CN" altLang="en-US" sz="1400" b="1">
                <a:solidFill>
                  <a:srgbClr val="FF0000"/>
                </a:solidFill>
              </a:rPr>
              <a:t>和</a:t>
            </a:r>
            <a:r>
              <a:rPr lang="en-US" altLang="zh-CN" sz="1400" b="1">
                <a:solidFill>
                  <a:srgbClr val="FF0000"/>
                </a:solidFill>
              </a:rPr>
              <a:t>b</a:t>
            </a:r>
            <a:r>
              <a:rPr lang="zh-CN" altLang="en-US" sz="1400" b="1">
                <a:solidFill>
                  <a:srgbClr val="FF0000"/>
                </a:solidFill>
              </a:rPr>
              <a:t>的值，而</a:t>
            </a:r>
            <a:r>
              <a:rPr lang="en-US" altLang="zh-CN" sz="1400" b="1">
                <a:solidFill>
                  <a:srgbClr val="FF0000"/>
                </a:solidFill>
              </a:rPr>
              <a:t>p1</a:t>
            </a:r>
            <a:r>
              <a:rPr lang="zh-CN" altLang="en-US" sz="1400" b="1">
                <a:solidFill>
                  <a:srgbClr val="FF0000"/>
                </a:solidFill>
              </a:rPr>
              <a:t>和</a:t>
            </a:r>
            <a:r>
              <a:rPr lang="en-US" altLang="zh-CN" sz="1400" b="1">
                <a:solidFill>
                  <a:srgbClr val="FF0000"/>
                </a:solidFill>
              </a:rPr>
              <a:t>p2</a:t>
            </a:r>
            <a:r>
              <a:rPr lang="zh-CN" altLang="en-US" sz="1400" b="1">
                <a:solidFill>
                  <a:srgbClr val="FF0000"/>
                </a:solidFill>
              </a:rPr>
              <a:t>的值不变。这恰和例</a:t>
            </a:r>
            <a:r>
              <a:rPr lang="en-US" altLang="zh-CN" sz="1400" b="1">
                <a:solidFill>
                  <a:srgbClr val="FF0000"/>
                </a:solidFill>
              </a:rPr>
              <a:t>8.2</a:t>
            </a:r>
            <a:r>
              <a:rPr lang="zh-CN" altLang="en-US" sz="1400" b="1">
                <a:solidFill>
                  <a:srgbClr val="FF0000"/>
                </a:solidFill>
              </a:rPr>
              <a:t>相反</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id="{48EC88E4-3DEA-4882-A2F7-2A2472A7E690}"/>
              </a:ext>
            </a:extLst>
          </p:cNvPr>
          <p:cNvCxnSpPr>
            <a:cxnSpLocks/>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val="4220246805"/>
              </p:ext>
            </p:extLst>
          </p:nvPr>
        </p:nvGraphicFramePr>
        <p:xfrm>
          <a:off x="567295"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74273618"/>
              </p:ext>
            </p:extLst>
          </p:nvPr>
        </p:nvGraphicFramePr>
        <p:xfrm>
          <a:off x="3446712" y="3920120"/>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3791528710"/>
              </p:ext>
            </p:extLst>
          </p:nvPr>
        </p:nvGraphicFramePr>
        <p:xfrm>
          <a:off x="9205545"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573567405"/>
              </p:ext>
            </p:extLst>
          </p:nvPr>
        </p:nvGraphicFramePr>
        <p:xfrm>
          <a:off x="6326129" y="3920120"/>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951170596"/>
              </p:ext>
            </p:extLst>
          </p:nvPr>
        </p:nvGraphicFramePr>
        <p:xfrm>
          <a:off x="3481906" y="5372584"/>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892286558"/>
              </p:ext>
            </p:extLst>
          </p:nvPr>
        </p:nvGraphicFramePr>
        <p:xfrm>
          <a:off x="6326129" y="5375500"/>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cxnSp>
        <p:nvCxnSpPr>
          <p:cNvPr id="50" name="直接箭头连接符 49"/>
          <p:cNvCxnSpPr/>
          <p:nvPr/>
        </p:nvCxnSpPr>
        <p:spPr>
          <a:xfrm>
            <a:off x="4540037" y="44359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425398"/>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841695"/>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825881"/>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766553"/>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172258"/>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749504"/>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19162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15"/>
          <a:stretch>
            <a:fillRect/>
          </a:stretch>
        </p:blipFill>
        <p:spPr>
          <a:xfrm>
            <a:off x="8122340" y="762880"/>
            <a:ext cx="3476625" cy="838200"/>
          </a:xfrm>
          <a:prstGeom prst="rect">
            <a:avLst/>
          </a:prstGeom>
        </p:spPr>
      </p:pic>
    </p:spTree>
    <p:extLst>
      <p:ext uri="{BB962C8B-B14F-4D97-AF65-F5344CB8AC3E}">
        <p14:creationId xmlns:p14="http://schemas.microsoft.com/office/powerpoint/2010/main" val="3341527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44412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(6) </a:t>
            </a:r>
            <a:r>
              <a:rPr lang="zh-CN" altLang="en-US" sz="1800">
                <a:solidFill>
                  <a:srgbClr val="FFFFFF"/>
                </a:solidFill>
                <a:latin typeface="+mn-ea"/>
                <a:ea typeface="+mn-ea"/>
              </a:rPr>
              <a:t>有关指针变量的归纳比较</a:t>
            </a:r>
            <a:endParaRPr lang="en-US" altLang="zh-CN" sz="13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3255061223"/>
              </p:ext>
            </p:extLst>
          </p:nvPr>
        </p:nvGraphicFramePr>
        <p:xfrm>
          <a:off x="2829668" y="2159360"/>
          <a:ext cx="8640000" cy="3688080"/>
        </p:xfrm>
        <a:graphic>
          <a:graphicData uri="http://schemas.openxmlformats.org/drawingml/2006/table">
            <a:tbl>
              <a:tblPr firstRow="1">
                <a:tableStyleId>{5C22544A-7EE6-4342-B048-85BDC9FD1C3A}</a:tableStyleId>
              </a:tblPr>
              <a:tblGrid>
                <a:gridCol w="1440000">
                  <a:extLst>
                    <a:ext uri="{9D8B030D-6E8A-4147-A177-3AD203B41FA5}">
                      <a16:colId xmlns:a16="http://schemas.microsoft.com/office/drawing/2014/main" val="2019658562"/>
                    </a:ext>
                  </a:extLst>
                </a:gridCol>
                <a:gridCol w="1440000">
                  <a:extLst>
                    <a:ext uri="{9D8B030D-6E8A-4147-A177-3AD203B41FA5}">
                      <a16:colId xmlns:a16="http://schemas.microsoft.com/office/drawing/2014/main" val="2437286572"/>
                    </a:ext>
                  </a:extLst>
                </a:gridCol>
                <a:gridCol w="5760000">
                  <a:extLst>
                    <a:ext uri="{9D8B030D-6E8A-4147-A177-3AD203B41FA5}">
                      <a16:colId xmlns:a16="http://schemas.microsoft.com/office/drawing/2014/main" val="1367715841"/>
                    </a:ext>
                  </a:extLst>
                </a:gridCol>
              </a:tblGrid>
              <a:tr h="203413">
                <a:tc>
                  <a:txBody>
                    <a:bodyPr/>
                    <a:lstStyle/>
                    <a:p>
                      <a:pPr algn="ctr"/>
                      <a:r>
                        <a:rPr lang="zh-CN" altLang="en-US" sz="1600"/>
                        <a:t>变量定义</a:t>
                      </a:r>
                    </a:p>
                  </a:txBody>
                  <a:tcPr/>
                </a:tc>
                <a:tc>
                  <a:txBody>
                    <a:bodyPr/>
                    <a:lstStyle/>
                    <a:p>
                      <a:pPr algn="ctr"/>
                      <a:r>
                        <a:rPr lang="zh-CN" altLang="en-US" sz="1600"/>
                        <a:t>类型表示</a:t>
                      </a:r>
                    </a:p>
                  </a:txBody>
                  <a:tcPr/>
                </a:tc>
                <a:tc>
                  <a:txBody>
                    <a:bodyPr/>
                    <a:lstStyle/>
                    <a:p>
                      <a:pPr algn="ctr"/>
                      <a:r>
                        <a:rPr lang="zh-CN" altLang="en-US" sz="1600"/>
                        <a:t>含义</a:t>
                      </a:r>
                    </a:p>
                  </a:txBody>
                  <a:tcPr/>
                </a:tc>
                <a:extLst>
                  <a:ext uri="{0D108BD9-81ED-4DB2-BD59-A6C34878D82A}">
                    <a16:rowId xmlns:a16="http://schemas.microsoft.com/office/drawing/2014/main" val="3801599171"/>
                  </a:ext>
                </a:extLst>
              </a:tr>
              <a:tr h="203413">
                <a:tc>
                  <a:txBody>
                    <a:bodyPr/>
                    <a:lstStyle/>
                    <a:p>
                      <a:r>
                        <a:rPr lang="en-US" altLang="zh-CN" sz="1600"/>
                        <a:t>int i;</a:t>
                      </a:r>
                      <a:endParaRPr lang="zh-CN" altLang="en-US" sz="1600"/>
                    </a:p>
                  </a:txBody>
                  <a:tcPr/>
                </a:tc>
                <a:tc>
                  <a:txBody>
                    <a:bodyPr/>
                    <a:lstStyle/>
                    <a:p>
                      <a:r>
                        <a:rPr lang="en-US" altLang="zh-CN" sz="1600"/>
                        <a:t>int</a:t>
                      </a:r>
                      <a:endParaRPr lang="zh-CN" altLang="en-US" sz="1600"/>
                    </a:p>
                  </a:txBody>
                  <a:tcPr/>
                </a:tc>
                <a:tc>
                  <a:txBody>
                    <a:bodyPr/>
                    <a:lstStyle/>
                    <a:p>
                      <a:r>
                        <a:rPr lang="zh-CN" altLang="en-US" sz="1600"/>
                        <a:t>定义整型变量</a:t>
                      </a:r>
                      <a:r>
                        <a:rPr lang="en-US" altLang="zh-CN" sz="1600"/>
                        <a:t>i</a:t>
                      </a:r>
                      <a:endParaRPr lang="zh-CN" altLang="en-US" sz="1600"/>
                    </a:p>
                  </a:txBody>
                  <a:tcPr/>
                </a:tc>
                <a:extLst>
                  <a:ext uri="{0D108BD9-81ED-4DB2-BD59-A6C34878D82A}">
                    <a16:rowId xmlns:a16="http://schemas.microsoft.com/office/drawing/2014/main" val="1913977750"/>
                  </a:ext>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zh-CN" altLang="en-US" sz="1600"/>
                        <a:t>定义</a:t>
                      </a:r>
                      <a:r>
                        <a:rPr lang="en-US" altLang="zh-CN" sz="1600"/>
                        <a:t>p</a:t>
                      </a:r>
                      <a:r>
                        <a:rPr lang="zh-CN" altLang="en-US" sz="1600"/>
                        <a:t>为指向整型数据的指针变量</a:t>
                      </a:r>
                    </a:p>
                  </a:txBody>
                  <a:tcPr/>
                </a:tc>
                <a:extLst>
                  <a:ext uri="{0D108BD9-81ED-4DB2-BD59-A6C34878D82A}">
                    <a16:rowId xmlns:a16="http://schemas.microsoft.com/office/drawing/2014/main" val="1201777523"/>
                  </a:ext>
                </a:extLst>
              </a:tr>
              <a:tr h="203413">
                <a:tc>
                  <a:txBody>
                    <a:bodyPr/>
                    <a:lstStyle/>
                    <a:p>
                      <a:r>
                        <a:rPr lang="en-US" altLang="zh-CN" sz="1600"/>
                        <a:t>int a[5];</a:t>
                      </a:r>
                      <a:endParaRPr lang="zh-CN" altLang="en-US" sz="1600"/>
                    </a:p>
                  </a:txBody>
                  <a:tcPr/>
                </a:tc>
                <a:tc>
                  <a:txBody>
                    <a:bodyPr/>
                    <a:lstStyle/>
                    <a:p>
                      <a:r>
                        <a:rPr lang="en-US" altLang="zh-CN" sz="1600"/>
                        <a:t>int [5]</a:t>
                      </a:r>
                      <a:endParaRPr lang="zh-CN" altLang="en-US" sz="1600"/>
                    </a:p>
                  </a:txBody>
                  <a:tcPr/>
                </a:tc>
                <a:tc>
                  <a:txBody>
                    <a:bodyPr/>
                    <a:lstStyle/>
                    <a:p>
                      <a:r>
                        <a:rPr lang="zh-CN" altLang="en-US" sz="1600"/>
                        <a:t>定义整型数组</a:t>
                      </a:r>
                      <a:r>
                        <a:rPr lang="en-US" altLang="zh-CN" sz="1600"/>
                        <a:t>a</a:t>
                      </a:r>
                      <a:r>
                        <a:rPr lang="zh-CN" altLang="en-US" sz="1600"/>
                        <a:t>，它有</a:t>
                      </a:r>
                      <a:r>
                        <a:rPr lang="en-US" altLang="zh-CN" sz="1600"/>
                        <a:t>5</a:t>
                      </a:r>
                      <a:r>
                        <a:rPr lang="zh-CN" altLang="en-US" sz="1600"/>
                        <a:t>个元素</a:t>
                      </a:r>
                    </a:p>
                  </a:txBody>
                  <a:tcPr/>
                </a:tc>
                <a:extLst>
                  <a:ext uri="{0D108BD9-81ED-4DB2-BD59-A6C34878D82A}">
                    <a16:rowId xmlns:a16="http://schemas.microsoft.com/office/drawing/2014/main" val="270744034"/>
                  </a:ext>
                </a:extLst>
              </a:tr>
              <a:tr h="203413">
                <a:tc>
                  <a:txBody>
                    <a:bodyPr/>
                    <a:lstStyle/>
                    <a:p>
                      <a:r>
                        <a:rPr lang="en-US" altLang="zh-CN" sz="1600"/>
                        <a:t>int *p[4];</a:t>
                      </a:r>
                      <a:endParaRPr lang="zh-CN" altLang="en-US" sz="1600"/>
                    </a:p>
                  </a:txBody>
                  <a:tcPr/>
                </a:tc>
                <a:tc>
                  <a:txBody>
                    <a:bodyPr/>
                    <a:lstStyle/>
                    <a:p>
                      <a:r>
                        <a:rPr lang="en-US" altLang="zh-CN" sz="1600"/>
                        <a:t>int *[4]</a:t>
                      </a:r>
                      <a:endParaRPr lang="zh-CN" altLang="en-US" sz="1600"/>
                    </a:p>
                  </a:txBody>
                  <a:tcPr/>
                </a:tc>
                <a:tc>
                  <a:txBody>
                    <a:bodyPr/>
                    <a:lstStyle/>
                    <a:p>
                      <a:r>
                        <a:rPr lang="zh-CN" altLang="en-US" sz="1600"/>
                        <a:t>定义指针数组</a:t>
                      </a:r>
                      <a:r>
                        <a:rPr lang="en-US" altLang="zh-CN" sz="1600"/>
                        <a:t>p</a:t>
                      </a:r>
                      <a:r>
                        <a:rPr lang="zh-CN" altLang="en-US" sz="1600"/>
                        <a:t>，它由</a:t>
                      </a:r>
                      <a:r>
                        <a:rPr lang="en-US" altLang="zh-CN" sz="1600"/>
                        <a:t>4</a:t>
                      </a:r>
                      <a:r>
                        <a:rPr lang="zh-CN" altLang="en-US" sz="1600"/>
                        <a:t>个指向整型数据的指针元素组成</a:t>
                      </a:r>
                    </a:p>
                  </a:txBody>
                  <a:tcPr/>
                </a:tc>
                <a:extLst>
                  <a:ext uri="{0D108BD9-81ED-4DB2-BD59-A6C34878D82A}">
                    <a16:rowId xmlns:a16="http://schemas.microsoft.com/office/drawing/2014/main" val="1119741503"/>
                  </a:ext>
                </a:extLst>
              </a:tr>
              <a:tr h="203413">
                <a:tc>
                  <a:txBody>
                    <a:bodyPr/>
                    <a:lstStyle/>
                    <a:p>
                      <a:r>
                        <a:rPr lang="en-US" altLang="zh-CN" sz="1600"/>
                        <a:t>int (*p)[4];</a:t>
                      </a:r>
                      <a:endParaRPr lang="zh-CN" altLang="en-US" sz="1600"/>
                    </a:p>
                  </a:txBody>
                  <a:tcPr/>
                </a:tc>
                <a:tc>
                  <a:txBody>
                    <a:bodyPr/>
                    <a:lstStyle/>
                    <a:p>
                      <a:r>
                        <a:rPr lang="en-US" altLang="zh-CN" sz="1600"/>
                        <a:t>int (</a:t>
                      </a:r>
                      <a:r>
                        <a:rPr lang="zh-CN" altLang="en-US" sz="1600"/>
                        <a:t>*</a:t>
                      </a:r>
                      <a:r>
                        <a:rPr lang="en-US" altLang="zh-CN" sz="1600"/>
                        <a:t>)[4]</a:t>
                      </a:r>
                      <a:endParaRPr lang="zh-CN" altLang="en-US" sz="1600"/>
                    </a:p>
                  </a:txBody>
                  <a:tcPr/>
                </a:tc>
                <a:tc>
                  <a:txBody>
                    <a:bodyPr/>
                    <a:lstStyle/>
                    <a:p>
                      <a:r>
                        <a:rPr lang="en-US" altLang="zh-CN" sz="1600"/>
                        <a:t>p</a:t>
                      </a:r>
                      <a:r>
                        <a:rPr lang="zh-CN" altLang="en-US" sz="1600"/>
                        <a:t>为指向包含</a:t>
                      </a:r>
                      <a:r>
                        <a:rPr lang="en-US" altLang="zh-CN" sz="1600"/>
                        <a:t>4</a:t>
                      </a:r>
                      <a:r>
                        <a:rPr lang="zh-CN" altLang="en-US" sz="1600"/>
                        <a:t>个元素的一维数组的指针变量</a:t>
                      </a:r>
                    </a:p>
                  </a:txBody>
                  <a:tcPr/>
                </a:tc>
                <a:extLst>
                  <a:ext uri="{0D108BD9-81ED-4DB2-BD59-A6C34878D82A}">
                    <a16:rowId xmlns:a16="http://schemas.microsoft.com/office/drawing/2014/main" val="3971301158"/>
                  </a:ext>
                </a:extLst>
              </a:tr>
              <a:tr h="203413">
                <a:tc>
                  <a:txBody>
                    <a:bodyPr/>
                    <a:lstStyle/>
                    <a:p>
                      <a:r>
                        <a:rPr lang="en-US" altLang="zh-CN" sz="1600"/>
                        <a:t>int f();</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f</a:t>
                      </a:r>
                      <a:r>
                        <a:rPr lang="zh-CN" altLang="en-US" sz="1600"/>
                        <a:t>为返回整型函数值的函数</a:t>
                      </a:r>
                    </a:p>
                  </a:txBody>
                  <a:tcPr/>
                </a:tc>
                <a:extLst>
                  <a:ext uri="{0D108BD9-81ED-4DB2-BD59-A6C34878D82A}">
                    <a16:rowId xmlns:a16="http://schemas.microsoft.com/office/drawing/2014/main" val="2084134501"/>
                  </a:ext>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为返回一个指针的函数，该指针指向整型数据</a:t>
                      </a:r>
                    </a:p>
                  </a:txBody>
                  <a:tcPr/>
                </a:tc>
                <a:extLst>
                  <a:ext uri="{0D108BD9-81ED-4DB2-BD59-A6C34878D82A}">
                    <a16:rowId xmlns:a16="http://schemas.microsoft.com/office/drawing/2014/main" val="2845529674"/>
                  </a:ext>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为指向函数的指针，该函数返回一个整型值</a:t>
                      </a:r>
                    </a:p>
                  </a:txBody>
                  <a:tcPr/>
                </a:tc>
                <a:extLst>
                  <a:ext uri="{0D108BD9-81ED-4DB2-BD59-A6C34878D82A}">
                    <a16:rowId xmlns:a16="http://schemas.microsoft.com/office/drawing/2014/main" val="3142859998"/>
                  </a:ext>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是一个指针变量，它指向一个指向整型数据的指针变量</a:t>
                      </a:r>
                    </a:p>
                  </a:txBody>
                  <a:tcPr/>
                </a:tc>
                <a:extLst>
                  <a:ext uri="{0D108BD9-81ED-4DB2-BD59-A6C34878D82A}">
                    <a16:rowId xmlns:a16="http://schemas.microsoft.com/office/drawing/2014/main" val="1425500177"/>
                  </a:ext>
                </a:extLst>
              </a:tr>
              <a:tr h="203413">
                <a:tc>
                  <a:txBody>
                    <a:bodyPr/>
                    <a:lstStyle/>
                    <a:p>
                      <a:r>
                        <a:rPr lang="en-US" altLang="zh-CN" sz="1600"/>
                        <a:t>void *p;</a:t>
                      </a:r>
                      <a:endParaRPr lang="zh-CN" altLang="en-US" sz="1600"/>
                    </a:p>
                  </a:txBody>
                  <a:tcPr/>
                </a:tc>
                <a:tc>
                  <a:txBody>
                    <a:bodyPr/>
                    <a:lstStyle/>
                    <a:p>
                      <a:r>
                        <a:rPr lang="en-US" altLang="zh-CN" sz="1600"/>
                        <a:t>void *</a:t>
                      </a:r>
                      <a:endParaRPr lang="zh-CN" altLang="en-US" sz="1600"/>
                    </a:p>
                  </a:txBody>
                  <a:tcPr/>
                </a:tc>
                <a:tc>
                  <a:txBody>
                    <a:bodyPr/>
                    <a:lstStyle/>
                    <a:p>
                      <a:r>
                        <a:rPr lang="en-US" altLang="zh-CN" sz="1600"/>
                        <a:t>p</a:t>
                      </a:r>
                      <a:r>
                        <a:rPr lang="zh-CN" altLang="en-US" sz="1600"/>
                        <a:t>是一个指针变量，基类型为</a:t>
                      </a:r>
                      <a:r>
                        <a:rPr lang="en-US" altLang="zh-CN" sz="1600"/>
                        <a:t>void(</a:t>
                      </a:r>
                      <a:r>
                        <a:rPr lang="zh-CN" altLang="en-US" sz="1600"/>
                        <a:t>空类型</a:t>
                      </a:r>
                      <a:r>
                        <a:rPr lang="en-US" altLang="zh-CN" sz="1600"/>
                        <a:t>)</a:t>
                      </a:r>
                      <a:r>
                        <a:rPr lang="zh-CN" altLang="en-US" sz="1600"/>
                        <a:t>，不指向具体的对象</a:t>
                      </a:r>
                    </a:p>
                  </a:txBody>
                  <a:tcPr/>
                </a:tc>
                <a:extLst>
                  <a:ext uri="{0D108BD9-81ED-4DB2-BD59-A6C34878D82A}">
                    <a16:rowId xmlns:a16="http://schemas.microsoft.com/office/drawing/2014/main" val="1315542496"/>
                  </a:ext>
                </a:extLst>
              </a:tr>
            </a:tbl>
          </a:graphicData>
        </a:graphic>
      </p:graphicFrame>
    </p:spTree>
    <p:custDataLst>
      <p:tags r:id="rId1"/>
    </p:custDataLst>
    <p:extLst>
      <p:ext uri="{BB962C8B-B14F-4D97-AF65-F5344CB8AC3E}">
        <p14:creationId xmlns:p14="http://schemas.microsoft.com/office/powerpoint/2010/main" val="250993962"/>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5093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(7) </a:t>
            </a:r>
            <a:r>
              <a:rPr lang="zh-CN" altLang="en-US" sz="1800">
                <a:solidFill>
                  <a:srgbClr val="FFFFFF"/>
                </a:solidFill>
                <a:latin typeface="+mn-ea"/>
                <a:ea typeface="+mn-ea"/>
              </a:rPr>
              <a:t>指针运算</a:t>
            </a:r>
            <a:endParaRPr lang="en-US" altLang="zh-CN" sz="1800">
              <a:solidFill>
                <a:srgbClr val="FFFFFF"/>
              </a:solidFill>
              <a:latin typeface="+mn-ea"/>
              <a:ea typeface="+mn-ea"/>
            </a:endParaRPr>
          </a:p>
          <a:p>
            <a:pPr lvl="1">
              <a:lnSpc>
                <a:spcPct val="150000"/>
              </a:lnSpc>
              <a:spcBef>
                <a:spcPct val="0"/>
              </a:spcBef>
              <a:buNone/>
            </a:pPr>
            <a:r>
              <a:rPr lang="en-US" altLang="zh-CN">
                <a:solidFill>
                  <a:srgbClr val="FFFFFF"/>
                </a:solidFill>
                <a:latin typeface="+mn-ea"/>
                <a:ea typeface="+mn-ea"/>
              </a:rPr>
              <a:t>① </a:t>
            </a:r>
            <a:r>
              <a:rPr lang="zh-CN" altLang="en-US">
                <a:solidFill>
                  <a:srgbClr val="FFFFFF"/>
                </a:solidFill>
                <a:latin typeface="+mn-ea"/>
                <a:ea typeface="+mn-ea"/>
              </a:rPr>
              <a:t>指针变量加（减）一个整数。</a:t>
            </a: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② 指针变量赋值。将一个变量地址赋给一个指针变量。 不应把一个整数赋给指针变量。</a:t>
            </a: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③ 两个指针变量可以相减。如果两个指针变量都指向同一个数组中的元素，则两个指针变量值之差是两个指针之间的元素个数。</a:t>
            </a:r>
            <a:endParaRPr lang="en-US" altLang="zh-CN">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④ 两个指针变量比较。若两个指针指向同一个数组的元素，则可以进行比较。指向前面的元素的指针变量“小于”指向后面元素的指针变量。如果</a:t>
            </a:r>
            <a:r>
              <a:rPr lang="en-US" altLang="zh-CN">
                <a:solidFill>
                  <a:srgbClr val="FFFFFF"/>
                </a:solidFill>
                <a:latin typeface="+mn-ea"/>
                <a:ea typeface="+mn-ea"/>
              </a:rPr>
              <a:t>p1</a:t>
            </a:r>
            <a:r>
              <a:rPr lang="zh-CN" altLang="en-US">
                <a:solidFill>
                  <a:srgbClr val="FFFFFF"/>
                </a:solidFill>
                <a:latin typeface="+mn-ea"/>
                <a:ea typeface="+mn-ea"/>
              </a:rPr>
              <a:t>和</a:t>
            </a:r>
            <a:r>
              <a:rPr lang="en-US" altLang="zh-CN">
                <a:solidFill>
                  <a:srgbClr val="FFFFFF"/>
                </a:solidFill>
                <a:latin typeface="+mn-ea"/>
                <a:ea typeface="+mn-ea"/>
              </a:rPr>
              <a:t>p2</a:t>
            </a:r>
            <a:r>
              <a:rPr lang="zh-CN" altLang="en-US">
                <a:solidFill>
                  <a:srgbClr val="FFFFFF"/>
                </a:solidFill>
                <a:latin typeface="+mn-ea"/>
                <a:ea typeface="+mn-ea"/>
              </a:rPr>
              <a:t>不指向同一数组则比较无意义。</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2061944" y="2531319"/>
            <a:ext cx="9260808" cy="40643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p++;		</a:t>
            </a:r>
            <a:r>
              <a:rPr lang="en-US" altLang="zh-CN" sz="1600">
                <a:solidFill>
                  <a:srgbClr val="92D050"/>
                </a:solidFill>
              </a:rPr>
              <a:t>//</a:t>
            </a:r>
            <a:r>
              <a:rPr lang="zh-CN" altLang="en-US" sz="1600">
                <a:solidFill>
                  <a:srgbClr val="92D050"/>
                </a:solidFill>
              </a:rPr>
              <a:t>将该指针变量的原值</a:t>
            </a:r>
            <a:r>
              <a:rPr lang="en-US" altLang="zh-CN" sz="1600">
                <a:solidFill>
                  <a:srgbClr val="92D050"/>
                </a:solidFill>
              </a:rPr>
              <a:t>(</a:t>
            </a:r>
            <a:r>
              <a:rPr lang="zh-CN" altLang="en-US" sz="1600">
                <a:solidFill>
                  <a:srgbClr val="92D050"/>
                </a:solidFill>
              </a:rPr>
              <a:t>是一个地址</a:t>
            </a:r>
            <a:r>
              <a:rPr lang="en-US" altLang="zh-CN" sz="1600">
                <a:solidFill>
                  <a:srgbClr val="92D050"/>
                </a:solidFill>
              </a:rPr>
              <a:t>)</a:t>
            </a:r>
            <a:r>
              <a:rPr lang="zh-CN" altLang="en-US" sz="1600">
                <a:solidFill>
                  <a:srgbClr val="92D050"/>
                </a:solidFill>
              </a:rPr>
              <a:t>和它指向的变量所占用的存储单元的字节数相加</a:t>
            </a:r>
          </a:p>
        </p:txBody>
      </p:sp>
      <p:sp>
        <p:nvSpPr>
          <p:cNvPr id="9" name="圆角矩形 8">
            <a:extLst>
              <a:ext uri="{FF2B5EF4-FFF2-40B4-BE49-F238E27FC236}">
                <a16:creationId xmlns:a16="http://schemas.microsoft.com/office/drawing/2014/main" id="{81B73C8E-79CB-4F4E-829B-E13EEDDD322F}"/>
              </a:ext>
            </a:extLst>
          </p:cNvPr>
          <p:cNvSpPr/>
          <p:nvPr/>
        </p:nvSpPr>
        <p:spPr>
          <a:xfrm>
            <a:off x="2061944" y="3292206"/>
            <a:ext cx="6576218" cy="1620262"/>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p=&amp;a; </a:t>
            </a:r>
            <a:r>
              <a:rPr lang="en-US" altLang="zh-CN" sz="1600">
                <a:solidFill>
                  <a:srgbClr val="92D050"/>
                </a:solidFill>
              </a:rPr>
              <a:t>		//</a:t>
            </a:r>
            <a:r>
              <a:rPr lang="zh-CN" altLang="en-US" sz="1600">
                <a:solidFill>
                  <a:srgbClr val="92D050"/>
                </a:solidFill>
              </a:rPr>
              <a:t>将变量</a:t>
            </a:r>
            <a:r>
              <a:rPr lang="en-US" altLang="zh-CN" sz="1600">
                <a:solidFill>
                  <a:srgbClr val="92D050"/>
                </a:solidFill>
              </a:rPr>
              <a:t>a</a:t>
            </a:r>
            <a:r>
              <a:rPr lang="zh-CN" altLang="en-US" sz="1600">
                <a:solidFill>
                  <a:srgbClr val="92D050"/>
                </a:solidFill>
              </a:rPr>
              <a:t>的地址赋给</a:t>
            </a:r>
            <a:r>
              <a:rPr lang="en-US" altLang="zh-CN" sz="160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p=array; </a:t>
            </a:r>
            <a:r>
              <a:rPr lang="en-US" altLang="zh-CN" sz="1600">
                <a:solidFill>
                  <a:srgbClr val="92D050"/>
                </a:solidFill>
              </a:rPr>
              <a:t>	//</a:t>
            </a:r>
            <a:r>
              <a:rPr lang="zh-CN" altLang="en-US" sz="1600">
                <a:solidFill>
                  <a:srgbClr val="92D050"/>
                </a:solidFill>
              </a:rPr>
              <a:t>将数组</a:t>
            </a:r>
            <a:r>
              <a:rPr lang="en-US" altLang="zh-CN" sz="1600">
                <a:solidFill>
                  <a:srgbClr val="92D050"/>
                </a:solidFill>
              </a:rPr>
              <a:t>array</a:t>
            </a:r>
            <a:r>
              <a:rPr lang="zh-CN" altLang="en-US" sz="1600">
                <a:solidFill>
                  <a:srgbClr val="92D050"/>
                </a:solidFill>
              </a:rPr>
              <a:t>首元素地址赋给</a:t>
            </a:r>
            <a:r>
              <a:rPr lang="en-US" altLang="zh-CN" sz="160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p=&amp;array[i];	</a:t>
            </a:r>
            <a:r>
              <a:rPr lang="en-US" altLang="zh-CN" sz="1600">
                <a:solidFill>
                  <a:srgbClr val="92D050"/>
                </a:solidFill>
              </a:rPr>
              <a:t>//</a:t>
            </a:r>
            <a:r>
              <a:rPr lang="zh-CN" altLang="en-US" sz="1600">
                <a:solidFill>
                  <a:srgbClr val="92D050"/>
                </a:solidFill>
              </a:rPr>
              <a:t>将数组</a:t>
            </a:r>
            <a:r>
              <a:rPr lang="en-US" altLang="zh-CN" sz="1600">
                <a:solidFill>
                  <a:srgbClr val="92D050"/>
                </a:solidFill>
              </a:rPr>
              <a:t>array</a:t>
            </a:r>
            <a:r>
              <a:rPr lang="zh-CN" altLang="en-US" sz="1600">
                <a:solidFill>
                  <a:srgbClr val="92D050"/>
                </a:solidFill>
              </a:rPr>
              <a:t>第</a:t>
            </a:r>
            <a:r>
              <a:rPr lang="en-US" altLang="zh-CN" sz="1600">
                <a:solidFill>
                  <a:srgbClr val="92D050"/>
                </a:solidFill>
              </a:rPr>
              <a:t>i</a:t>
            </a:r>
            <a:r>
              <a:rPr lang="zh-CN" altLang="en-US" sz="1600">
                <a:solidFill>
                  <a:srgbClr val="92D050"/>
                </a:solidFill>
              </a:rPr>
              <a:t>个元素的地址赋给</a:t>
            </a:r>
            <a:r>
              <a:rPr lang="en-US" altLang="zh-CN" sz="160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p=max;	</a:t>
            </a:r>
            <a:r>
              <a:rPr lang="en-US" altLang="zh-CN" sz="1600">
                <a:solidFill>
                  <a:srgbClr val="92D050"/>
                </a:solidFill>
              </a:rPr>
              <a:t>	//max</a:t>
            </a:r>
            <a:r>
              <a:rPr lang="zh-CN" altLang="en-US" sz="1600">
                <a:solidFill>
                  <a:srgbClr val="92D050"/>
                </a:solidFill>
              </a:rPr>
              <a:t>为已定义的函数，将ｍ</a:t>
            </a:r>
            <a:r>
              <a:rPr lang="en-US" altLang="zh-CN" sz="1600">
                <a:solidFill>
                  <a:srgbClr val="92D050"/>
                </a:solidFill>
              </a:rPr>
              <a:t>ax</a:t>
            </a:r>
            <a:r>
              <a:rPr lang="zh-CN" altLang="en-US" sz="1600">
                <a:solidFill>
                  <a:srgbClr val="92D050"/>
                </a:solidFill>
              </a:rPr>
              <a:t>的入口地址赋给</a:t>
            </a:r>
            <a:r>
              <a:rPr lang="en-US" altLang="zh-CN" sz="160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p1=p2;</a:t>
            </a:r>
            <a:r>
              <a:rPr lang="en-US" altLang="zh-CN" sz="1600">
                <a:solidFill>
                  <a:srgbClr val="92D050"/>
                </a:solidFill>
              </a:rPr>
              <a:t>		//p1</a:t>
            </a:r>
            <a:r>
              <a:rPr lang="zh-CN" altLang="en-US" sz="1600">
                <a:solidFill>
                  <a:srgbClr val="92D050"/>
                </a:solidFill>
              </a:rPr>
              <a:t>和</a:t>
            </a:r>
            <a:r>
              <a:rPr lang="en-US" altLang="zh-CN" sz="1600">
                <a:solidFill>
                  <a:srgbClr val="92D050"/>
                </a:solidFill>
              </a:rPr>
              <a:t>p2</a:t>
            </a:r>
            <a:r>
              <a:rPr lang="zh-CN" altLang="en-US" sz="1600">
                <a:solidFill>
                  <a:srgbClr val="92D050"/>
                </a:solidFill>
              </a:rPr>
              <a:t>是基类型相同指针变量，将</a:t>
            </a:r>
            <a:r>
              <a:rPr lang="en-US" altLang="zh-CN" sz="1600">
                <a:solidFill>
                  <a:srgbClr val="92D050"/>
                </a:solidFill>
              </a:rPr>
              <a:t>p2</a:t>
            </a:r>
            <a:r>
              <a:rPr lang="zh-CN" altLang="en-US" sz="1600">
                <a:solidFill>
                  <a:srgbClr val="92D050"/>
                </a:solidFill>
              </a:rPr>
              <a:t>的值赋给</a:t>
            </a:r>
            <a:r>
              <a:rPr lang="en-US" altLang="zh-CN" sz="1600">
                <a:solidFill>
                  <a:srgbClr val="92D050"/>
                </a:solidFill>
              </a:rPr>
              <a:t>p1</a:t>
            </a:r>
            <a:endParaRPr lang="zh-CN" altLang="en-US" sz="1600">
              <a:solidFill>
                <a:srgbClr val="92D05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617540533"/>
              </p:ext>
            </p:extLst>
          </p:nvPr>
        </p:nvGraphicFramePr>
        <p:xfrm>
          <a:off x="10037046" y="3514419"/>
          <a:ext cx="1260000" cy="14935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720000">
                  <a:extLst>
                    <a:ext uri="{9D8B030D-6E8A-4147-A177-3AD203B41FA5}">
                      <a16:colId xmlns:a16="http://schemas.microsoft.com/office/drawing/2014/main" val="2830740394"/>
                    </a:ext>
                  </a:extLst>
                </a:gridCol>
              </a:tblGrid>
              <a:tr h="159474">
                <a:tc>
                  <a:txBody>
                    <a:bodyPr/>
                    <a:lstStyle/>
                    <a:p>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159474">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a[0]</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787127751"/>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a[1]</a:t>
                      </a:r>
                      <a:endParaRPr lang="zh-CN" altLang="en-US" sz="1400"/>
                    </a:p>
                  </a:txBody>
                  <a:tcPr marT="0" marB="0" anchor="ctr">
                    <a:lnL w="12700" cmpd="sng">
                      <a:noFill/>
                    </a:lnL>
                    <a:lnR w="12700" cmpd="sng">
                      <a:noFill/>
                    </a:lnR>
                  </a:tcPr>
                </a:tc>
                <a:extLst>
                  <a:ext uri="{0D108BD9-81ED-4DB2-BD59-A6C34878D82A}">
                    <a16:rowId xmlns:a16="http://schemas.microsoft.com/office/drawing/2014/main" val="2672163541"/>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a[2]</a:t>
                      </a:r>
                      <a:endParaRPr lang="zh-CN" altLang="en-US" sz="1400"/>
                    </a:p>
                  </a:txBody>
                  <a:tcPr marT="0" marB="0" anchor="ctr">
                    <a:lnL w="12700" cmpd="sng">
                      <a:noFill/>
                    </a:lnL>
                    <a:lnR w="12700" cmpd="sng">
                      <a:noFill/>
                    </a:lnR>
                  </a:tcPr>
                </a:tc>
                <a:extLst>
                  <a:ext uri="{0D108BD9-81ED-4DB2-BD59-A6C34878D82A}">
                    <a16:rowId xmlns:a16="http://schemas.microsoft.com/office/drawing/2014/main" val="1848072173"/>
                  </a:ext>
                </a:extLst>
              </a:tr>
              <a:tr h="159474">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a[3]</a:t>
                      </a:r>
                      <a:endParaRPr lang="zh-CN" altLang="en-US" sz="1400"/>
                    </a:p>
                  </a:txBody>
                  <a:tcPr marT="0" marB="0" anchor="ctr">
                    <a:lnL w="12700" cmpd="sng">
                      <a:noFill/>
                    </a:lnL>
                    <a:lnR w="12700" cmpd="sng">
                      <a:noFill/>
                    </a:lnR>
                  </a:tcPr>
                </a:tc>
                <a:extLst>
                  <a:ext uri="{0D108BD9-81ED-4DB2-BD59-A6C34878D82A}">
                    <a16:rowId xmlns:a16="http://schemas.microsoft.com/office/drawing/2014/main" val="1771019068"/>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a[4]</a:t>
                      </a:r>
                      <a:endParaRPr lang="zh-CN" altLang="en-US" sz="1400"/>
                    </a:p>
                  </a:txBody>
                  <a:tcPr marT="0" marB="0" anchor="ctr">
                    <a:lnL w="12700" cmpd="sng">
                      <a:noFill/>
                    </a:lnL>
                    <a:lnR w="12700" cmpd="sng">
                      <a:noFill/>
                    </a:lnR>
                  </a:tcPr>
                </a:tc>
                <a:extLst>
                  <a:ext uri="{0D108BD9-81ED-4DB2-BD59-A6C34878D82A}">
                    <a16:rowId xmlns:a16="http://schemas.microsoft.com/office/drawing/2014/main" val="3747436585"/>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a[5]</a:t>
                      </a:r>
                      <a:endParaRPr lang="zh-CN" altLang="en-US" sz="1400"/>
                    </a:p>
                  </a:txBody>
                  <a:tcPr marT="0" marB="0" anchor="ctr">
                    <a:lnL w="12700" cmpd="sng">
                      <a:noFill/>
                    </a:lnL>
                    <a:lnR w="12700" cmpd="sng">
                      <a:noFill/>
                    </a:lnR>
                  </a:tcPr>
                </a:tc>
                <a:extLst>
                  <a:ext uri="{0D108BD9-81ED-4DB2-BD59-A6C34878D82A}">
                    <a16:rowId xmlns:a16="http://schemas.microsoft.com/office/drawing/2014/main" val="1563760208"/>
                  </a:ext>
                </a:extLst>
              </a:tr>
            </a:tbl>
          </a:graphicData>
        </a:graphic>
      </p:graphicFrame>
      <p:cxnSp>
        <p:nvCxnSpPr>
          <p:cNvPr id="12" name="直接箭头连接符 11"/>
          <p:cNvCxnSpPr/>
          <p:nvPr/>
        </p:nvCxnSpPr>
        <p:spPr>
          <a:xfrm>
            <a:off x="10037046" y="39424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046" y="458446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26520556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(8) </a:t>
            </a:r>
            <a:r>
              <a:rPr lang="zh-CN" altLang="en-US" sz="1800">
                <a:solidFill>
                  <a:srgbClr val="FFFFFF"/>
                </a:solidFill>
                <a:latin typeface="+mn-ea"/>
                <a:ea typeface="+mn-ea"/>
              </a:rPr>
              <a:t>指针变量可以有空值，即该指针变量不指向任何变量。</a:t>
            </a:r>
            <a:endParaRPr lang="en-US" altLang="zh-CN" sz="1800">
              <a:solidFill>
                <a:srgbClr val="FFFFFF"/>
              </a:solidFill>
              <a:latin typeface="+mn-ea"/>
              <a:ea typeface="+mn-ea"/>
            </a:endParaRPr>
          </a:p>
          <a:p>
            <a:pPr>
              <a:lnSpc>
                <a:spcPct val="150000"/>
              </a:lnSpc>
              <a:spcBef>
                <a:spcPct val="0"/>
              </a:spcBef>
              <a:buNone/>
            </a:pPr>
            <a:r>
              <a:rPr lang="en-US" altLang="zh-CN" sz="1800">
                <a:solidFill>
                  <a:srgbClr val="FFFFFF"/>
                </a:solidFill>
                <a:latin typeface="+mn-ea"/>
                <a:ea typeface="+mn-ea"/>
              </a:rPr>
              <a:t>NULL</a:t>
            </a:r>
            <a:r>
              <a:rPr lang="zh-CN" altLang="en-US" sz="1800">
                <a:solidFill>
                  <a:srgbClr val="FFFFFF"/>
                </a:solidFill>
                <a:latin typeface="+mn-ea"/>
                <a:ea typeface="+mn-ea"/>
              </a:rPr>
              <a:t>是一个符号常量，代表整数</a:t>
            </a:r>
            <a:r>
              <a:rPr lang="en-US" altLang="zh-CN" sz="1800">
                <a:solidFill>
                  <a:srgbClr val="FFFFFF"/>
                </a:solidFill>
                <a:latin typeface="+mn-ea"/>
                <a:ea typeface="+mn-ea"/>
              </a:rPr>
              <a:t>0</a:t>
            </a:r>
            <a:r>
              <a:rPr lang="zh-CN" altLang="en-US" sz="1800">
                <a:solidFill>
                  <a:srgbClr val="FFFFFF"/>
                </a:solidFill>
                <a:latin typeface="+mn-ea"/>
                <a:ea typeface="+mn-ea"/>
              </a:rPr>
              <a:t>。在</a:t>
            </a:r>
            <a:r>
              <a:rPr lang="en-US" altLang="zh-CN" sz="1800">
                <a:solidFill>
                  <a:srgbClr val="FFFFFF"/>
                </a:solidFill>
                <a:latin typeface="+mn-ea"/>
                <a:ea typeface="+mn-ea"/>
              </a:rPr>
              <a:t>stdio.h</a:t>
            </a:r>
            <a:r>
              <a:rPr lang="zh-CN" altLang="en-US" sz="1800">
                <a:solidFill>
                  <a:srgbClr val="FFFFFF"/>
                </a:solidFill>
                <a:latin typeface="+mn-ea"/>
                <a:ea typeface="+mn-ea"/>
              </a:rPr>
              <a:t>头文件中对</a:t>
            </a:r>
            <a:r>
              <a:rPr lang="en-US" altLang="zh-CN" sz="1800">
                <a:solidFill>
                  <a:srgbClr val="FFFFFF"/>
                </a:solidFill>
                <a:latin typeface="+mn-ea"/>
                <a:ea typeface="+mn-ea"/>
              </a:rPr>
              <a:t>NULL</a:t>
            </a:r>
            <a:r>
              <a:rPr lang="zh-CN" altLang="en-US" sz="1800">
                <a:solidFill>
                  <a:srgbClr val="FFFFFF"/>
                </a:solidFill>
                <a:latin typeface="+mn-ea"/>
                <a:ea typeface="+mn-ea"/>
              </a:rPr>
              <a:t>进行了定义：</a:t>
            </a:r>
            <a:r>
              <a:rPr lang="en-US" altLang="zh-CN" sz="1800">
                <a:solidFill>
                  <a:srgbClr val="FFFFFF"/>
                </a:solidFill>
                <a:latin typeface="+mn-ea"/>
                <a:ea typeface="+mn-ea"/>
              </a:rPr>
              <a:t>#define NULL 0</a:t>
            </a:r>
          </a:p>
          <a:p>
            <a:pPr>
              <a:lnSpc>
                <a:spcPct val="150000"/>
              </a:lnSpc>
              <a:spcBef>
                <a:spcPct val="0"/>
              </a:spcBef>
              <a:buNone/>
            </a:pPr>
            <a:r>
              <a:rPr lang="zh-CN" altLang="en-US" sz="1800">
                <a:solidFill>
                  <a:srgbClr val="FFFFFF"/>
                </a:solidFill>
                <a:latin typeface="+mn-ea"/>
                <a:ea typeface="+mn-ea"/>
              </a:rPr>
              <a:t>它使</a:t>
            </a:r>
            <a:r>
              <a:rPr lang="en-US" altLang="zh-CN" sz="1800">
                <a:solidFill>
                  <a:srgbClr val="FFFFFF"/>
                </a:solidFill>
                <a:latin typeface="+mn-ea"/>
                <a:ea typeface="+mn-ea"/>
              </a:rPr>
              <a:t>p</a:t>
            </a:r>
            <a:r>
              <a:rPr lang="zh-CN" altLang="en-US" sz="1800">
                <a:solidFill>
                  <a:srgbClr val="FFFFFF"/>
                </a:solidFill>
                <a:latin typeface="+mn-ea"/>
                <a:ea typeface="+mn-ea"/>
              </a:rPr>
              <a:t>指向地址为</a:t>
            </a:r>
            <a:r>
              <a:rPr lang="en-US" altLang="zh-CN" sz="1800">
                <a:solidFill>
                  <a:srgbClr val="FFFFFF"/>
                </a:solidFill>
                <a:latin typeface="+mn-ea"/>
                <a:ea typeface="+mn-ea"/>
              </a:rPr>
              <a:t>0</a:t>
            </a:r>
            <a:r>
              <a:rPr lang="zh-CN" altLang="en-US" sz="1800">
                <a:solidFill>
                  <a:srgbClr val="FFFFFF"/>
                </a:solidFill>
                <a:latin typeface="+mn-ea"/>
                <a:ea typeface="+mn-ea"/>
              </a:rPr>
              <a:t>的单元。系统保证使该单元不作它用（不存放有效数据）。 </a:t>
            </a: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任何指针变量或地址都可以与</a:t>
            </a:r>
            <a:r>
              <a:rPr lang="en-US" altLang="zh-CN" sz="1800">
                <a:solidFill>
                  <a:srgbClr val="FFFFFF"/>
                </a:solidFill>
                <a:latin typeface="+mn-ea"/>
                <a:ea typeface="+mn-ea"/>
              </a:rPr>
              <a:t>NULL</a:t>
            </a:r>
            <a:r>
              <a:rPr lang="zh-CN" altLang="en-US" sz="1800">
                <a:solidFill>
                  <a:srgbClr val="FFFFFF"/>
                </a:solidFill>
                <a:latin typeface="+mn-ea"/>
                <a:ea typeface="+mn-ea"/>
              </a:rPr>
              <a:t>作相等或不相等的比较。</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7178935" y="1715384"/>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p=NULL;</a:t>
            </a:r>
            <a:endParaRPr lang="en-US" altLang="zh-CN" sz="1600">
              <a:solidFill>
                <a:srgbClr val="92D050"/>
              </a:solidFill>
            </a:endParaRPr>
          </a:p>
        </p:txBody>
      </p:sp>
      <p:grpSp>
        <p:nvGrpSpPr>
          <p:cNvPr id="9" name="组合 8">
            <a:extLst>
              <a:ext uri="{FF2B5EF4-FFF2-40B4-BE49-F238E27FC236}">
                <a16:creationId xmlns:a16="http://schemas.microsoft.com/office/drawing/2014/main" id="{17545ED2-DA8A-47EF-94D4-E66974757BFA}"/>
              </a:ext>
            </a:extLst>
          </p:cNvPr>
          <p:cNvGrpSpPr/>
          <p:nvPr/>
        </p:nvGrpSpPr>
        <p:grpSpPr>
          <a:xfrm>
            <a:off x="1322260" y="3017809"/>
            <a:ext cx="9105790" cy="1037202"/>
            <a:chOff x="8582294" y="4088153"/>
            <a:chExt cx="9396544" cy="1037202"/>
          </a:xfrm>
        </p:grpSpPr>
        <p:sp>
          <p:nvSpPr>
            <p:cNvPr id="11" name="MH_Other_1">
              <a:extLst>
                <a:ext uri="{FF2B5EF4-FFF2-40B4-BE49-F238E27FC236}">
                  <a16:creationId xmlns:a16="http://schemas.microsoft.com/office/drawing/2014/main"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69E4BA76-C13A-4969-92D9-9D00A59EA9BD}"/>
                </a:ext>
              </a:extLst>
            </p:cNvPr>
            <p:cNvSpPr/>
            <p:nvPr>
              <p:custDataLst>
                <p:tags r:id="rId6"/>
              </p:custDataLst>
            </p:nvPr>
          </p:nvSpPr>
          <p:spPr>
            <a:xfrm>
              <a:off x="9371545" y="4088153"/>
              <a:ext cx="8607293"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a:extLst>
                <a:ext uri="{FF2B5EF4-FFF2-40B4-BE49-F238E27FC236}">
                  <a16:creationId xmlns:a16="http://schemas.microsoft.com/office/drawing/2014/main" id="{3CA80AA9-E20C-418F-9461-7E1AE248D8DE}"/>
                </a:ext>
              </a:extLst>
            </p:cNvPr>
            <p:cNvSpPr/>
            <p:nvPr>
              <p:custDataLst>
                <p:tags r:id="rId7"/>
              </p:custDataLst>
            </p:nvPr>
          </p:nvSpPr>
          <p:spPr>
            <a:xfrm rot="16200000">
              <a:off x="17677213" y="48237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圆角矩形 13">
            <a:extLst>
              <a:ext uri="{FF2B5EF4-FFF2-40B4-BE49-F238E27FC236}">
                <a16:creationId xmlns:a16="http://schemas.microsoft.com/office/drawing/2014/main" id="{81B73C8E-79CB-4F4E-829B-E13EEDDD322F}"/>
              </a:ext>
            </a:extLst>
          </p:cNvPr>
          <p:cNvSpPr/>
          <p:nvPr/>
        </p:nvSpPr>
        <p:spPr>
          <a:xfrm>
            <a:off x="7305394" y="416533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if(p==NULL)</a:t>
            </a:r>
            <a:endParaRPr lang="en-US" altLang="zh-CN" sz="1600">
              <a:solidFill>
                <a:srgbClr val="92D050"/>
              </a:solidFill>
            </a:endParaRPr>
          </a:p>
        </p:txBody>
      </p:sp>
    </p:spTree>
    <p:custDataLst>
      <p:tags r:id="rId1"/>
    </p:custDataLst>
    <p:extLst>
      <p:ext uri="{BB962C8B-B14F-4D97-AF65-F5344CB8AC3E}">
        <p14:creationId xmlns:p14="http://schemas.microsoft.com/office/powerpoint/2010/main" val="1536021610"/>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16000"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000" b="1">
                <a:solidFill>
                  <a:srgbClr val="FFFFFF"/>
                </a:solidFill>
                <a:latin typeface="+mn-ea"/>
                <a:ea typeface="+mn-ea"/>
              </a:rPr>
              <a:t>指针的优点：</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a:solidFill>
                  <a:srgbClr val="FFFFFF"/>
                </a:solidFill>
                <a:latin typeface="+mn-ea"/>
                <a:ea typeface="+mn-ea"/>
              </a:rPr>
              <a:t>提高程序效率；</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a:solidFill>
                  <a:srgbClr val="FFFFFF"/>
                </a:solidFill>
                <a:latin typeface="+mn-ea"/>
                <a:ea typeface="+mn-ea"/>
              </a:rPr>
              <a:t>在调用函数时当指针指向的变量的值改变时，这些值能够为主调函数使用，即可以从函数调用得到多个可改变的值；</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a:solidFill>
                  <a:srgbClr val="FFFFFF"/>
                </a:solidFill>
                <a:latin typeface="+mn-ea"/>
                <a:ea typeface="+mn-ea"/>
              </a:rPr>
              <a:t>可以实现动态存储分配。</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endParaRPr lang="en-US" altLang="zh-CN" sz="2000" b="1">
              <a:solidFill>
                <a:srgbClr val="FFFFFF"/>
              </a:solidFill>
              <a:latin typeface="+mn-ea"/>
              <a:ea typeface="+mn-ea"/>
            </a:endParaRPr>
          </a:p>
          <a:p>
            <a:pPr>
              <a:lnSpc>
                <a:spcPct val="150000"/>
              </a:lnSpc>
              <a:spcBef>
                <a:spcPct val="0"/>
              </a:spcBef>
              <a:buNone/>
            </a:pPr>
            <a:r>
              <a:rPr lang="zh-CN" altLang="en-US" sz="2000" b="1">
                <a:solidFill>
                  <a:srgbClr val="FFFFFF"/>
                </a:solidFill>
                <a:latin typeface="+mn-ea"/>
                <a:ea typeface="+mn-ea"/>
              </a:rPr>
              <a:t>如果使用指针不当，会出现隐蔽的、难以发现和排除的故障。因此，使用指针要十分小心谨慎。</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5057806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9" y="846927"/>
            <a:ext cx="1118531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8" name="圆角矩形 12">
            <a:extLst>
              <a:ext uri="{FF2B5EF4-FFF2-40B4-BE49-F238E27FC236}">
                <a16:creationId xmlns:a16="http://schemas.microsoft.com/office/drawing/2014/main" id="{0F049BFC-9696-4323-94B2-76251E60074B}"/>
              </a:ext>
            </a:extLst>
          </p:cNvPr>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void swap(int *p1,int *p2)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538"/>
            <a:r>
              <a:rPr lang="en-US" altLang="zh-CN" sz="1400"/>
              <a:t>{	int temp;</a:t>
            </a:r>
          </a:p>
          <a:p>
            <a:pPr defTabSz="363538"/>
            <a:r>
              <a:rPr lang="en-US" altLang="zh-CN" sz="1400"/>
              <a:t>	</a:t>
            </a:r>
            <a:r>
              <a:rPr lang="en-US" altLang="zh-CN" sz="1400">
                <a:solidFill>
                  <a:schemeClr val="tx1"/>
                </a:solidFill>
              </a:rPr>
              <a:t>temp=*p1;	</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538"/>
            <a:r>
              <a:rPr lang="zh-CN" altLang="en-US" sz="1400"/>
              <a:t>	</a:t>
            </a:r>
            <a:r>
              <a:rPr lang="zh-CN" altLang="en-US" sz="1400">
                <a:solidFill>
                  <a:schemeClr val="tx1"/>
                </a:solidFill>
              </a:rPr>
              <a:t>*</a:t>
            </a:r>
            <a:r>
              <a:rPr lang="en-US" altLang="zh-CN" sz="1400">
                <a:solidFill>
                  <a:schemeClr val="tx1"/>
                </a:solidFill>
              </a:rPr>
              <a:t>p1=*p2;</a:t>
            </a:r>
          </a:p>
          <a:p>
            <a:pPr defTabSz="363538"/>
            <a:r>
              <a:rPr lang="en-US" altLang="zh-CN" sz="1400">
                <a:solidFill>
                  <a:schemeClr val="tx1"/>
                </a:solidFill>
              </a:rPr>
              <a:t>	*p2=temp;</a:t>
            </a:r>
          </a:p>
          <a:p>
            <a:pPr defTabSz="363538"/>
            <a:r>
              <a:rPr lang="en-US" altLang="zh-CN" sz="1400"/>
              <a:t>}</a:t>
            </a:r>
            <a:endParaRPr lang="en-US" altLang="zh-CN" sz="1400" dirty="0"/>
          </a:p>
        </p:txBody>
      </p:sp>
      <p:pic>
        <p:nvPicPr>
          <p:cNvPr id="40" name="图片 39">
            <a:extLst>
              <a:ext uri="{FF2B5EF4-FFF2-40B4-BE49-F238E27FC236}">
                <a16:creationId xmlns:a16="http://schemas.microsoft.com/office/drawing/2014/main" id="{EC7F420D-6316-480A-A6EA-5B56568F664C}"/>
              </a:ext>
            </a:extLst>
          </p:cNvPr>
          <p:cNvPicPr>
            <a:picLocks noChangeAspect="1"/>
          </p:cNvPicPr>
          <p:nvPr/>
        </p:nvPicPr>
        <p:blipFill>
          <a:blip r:embed="rId5"/>
          <a:stretch>
            <a:fillRect/>
          </a:stretch>
        </p:blipFill>
        <p:spPr>
          <a:xfrm>
            <a:off x="3166463" y="2569926"/>
            <a:ext cx="552450" cy="542925"/>
          </a:xfrm>
          <a:prstGeom prst="rect">
            <a:avLst/>
          </a:prstGeom>
        </p:spPr>
      </p:pic>
      <p:sp>
        <p:nvSpPr>
          <p:cNvPr id="41" name="圆角矩形 12">
            <a:extLst>
              <a:ext uri="{FF2B5EF4-FFF2-40B4-BE49-F238E27FC236}">
                <a16:creationId xmlns:a16="http://schemas.microsoft.com/office/drawing/2014/main" id="{0F049BFC-9696-4323-94B2-76251E60074B}"/>
              </a:ext>
            </a:extLst>
          </p:cNvPr>
          <p:cNvSpPr/>
          <p:nvPr/>
        </p:nvSpPr>
        <p:spPr>
          <a:xfrm>
            <a:off x="4572001" y="172819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*p1,int *p2)</a:t>
            </a:r>
          </a:p>
          <a:p>
            <a:pPr defTabSz="363538"/>
            <a:r>
              <a:rPr lang="en-US" altLang="zh-CN" sz="1400">
                <a:solidFill>
                  <a:schemeClr val="tx1"/>
                </a:solidFill>
              </a:rPr>
              <a:t>{	int *temp;</a:t>
            </a:r>
          </a:p>
          <a:p>
            <a:pPr defTabSz="363538"/>
            <a:r>
              <a:rPr lang="en-US" altLang="zh-CN" sz="1400">
                <a:solidFill>
                  <a:schemeClr val="tx1"/>
                </a:solidFill>
              </a:rPr>
              <a:t>	</a:t>
            </a:r>
            <a:r>
              <a:rPr lang="en-US" altLang="zh-CN" sz="1400">
                <a:solidFill>
                  <a:schemeClr val="accent1"/>
                </a:solidFill>
              </a:rPr>
              <a:t>*temp=*p1;</a:t>
            </a:r>
          </a:p>
          <a:p>
            <a:pPr defTabSz="363538"/>
            <a:r>
              <a:rPr lang="en-US" altLang="zh-CN" sz="1400">
                <a:solidFill>
                  <a:schemeClr val="tx1"/>
                </a:solidFill>
              </a:rPr>
              <a:t> </a:t>
            </a:r>
            <a:r>
              <a:rPr lang="zh-CN" altLang="en-US" sz="1400">
                <a:solidFill>
                  <a:schemeClr val="tx1"/>
                </a:solidFill>
              </a:rPr>
              <a:t>	*</a:t>
            </a:r>
            <a:r>
              <a:rPr lang="en-US" altLang="zh-CN" sz="1400">
                <a:solidFill>
                  <a:schemeClr val="tx1"/>
                </a:solidFill>
              </a:rPr>
              <a:t>p1=*p2;</a:t>
            </a:r>
          </a:p>
          <a:p>
            <a:pPr defTabSz="363538"/>
            <a:r>
              <a:rPr lang="en-US" altLang="zh-CN" sz="1400">
                <a:solidFill>
                  <a:schemeClr val="tx1"/>
                </a:solidFill>
              </a:rPr>
              <a:t>	*p2=*temp;</a:t>
            </a:r>
          </a:p>
          <a:p>
            <a:pPr defTabSz="363538"/>
            <a:r>
              <a:rPr lang="en-US" altLang="zh-CN" sz="1400">
                <a:solidFill>
                  <a:schemeClr val="tx1"/>
                </a:solidFill>
              </a:rPr>
              <a:t>}</a:t>
            </a:r>
            <a:endParaRPr lang="en-US" altLang="zh-CN" sz="1400" dirty="0">
              <a:solidFill>
                <a:schemeClr val="tx1"/>
              </a:solidFill>
            </a:endParaRPr>
          </a:p>
        </p:txBody>
      </p:sp>
      <p:pic>
        <p:nvPicPr>
          <p:cNvPr id="43" name="图片 42">
            <a:extLst>
              <a:ext uri="{FF2B5EF4-FFF2-40B4-BE49-F238E27FC236}">
                <a16:creationId xmlns:a16="http://schemas.microsoft.com/office/drawing/2014/main" id="{F85C959A-118B-495F-B8CB-F9B90295EF73}"/>
              </a:ext>
            </a:extLst>
          </p:cNvPr>
          <p:cNvPicPr>
            <a:picLocks noChangeAspect="1"/>
          </p:cNvPicPr>
          <p:nvPr/>
        </p:nvPicPr>
        <p:blipFill>
          <a:blip r:embed="rId6"/>
          <a:stretch>
            <a:fillRect/>
          </a:stretch>
        </p:blipFill>
        <p:spPr>
          <a:xfrm>
            <a:off x="6735124" y="2017476"/>
            <a:ext cx="542925" cy="552450"/>
          </a:xfrm>
          <a:prstGeom prst="rect">
            <a:avLst/>
          </a:prstGeom>
        </p:spPr>
      </p:pic>
      <p:sp>
        <p:nvSpPr>
          <p:cNvPr id="44" name="MH_Desc_1"/>
          <p:cNvSpPr/>
          <p:nvPr>
            <p:custDataLst>
              <p:tags r:id="rId1"/>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，是整型变量。而</a:t>
            </a:r>
            <a:r>
              <a:rPr lang="en-US" altLang="zh-CN" sz="160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所指向的单元也是不可预见的。所以，对</a:t>
            </a:r>
            <a:r>
              <a:rPr lang="en-US" altLang="zh-CN" sz="160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a:extLst>
              <a:ext uri="{FF2B5EF4-FFF2-40B4-BE49-F238E27FC236}">
                <a16:creationId xmlns:a16="http://schemas.microsoft.com/office/drawing/2014/main" id="{0F049BFC-9696-4323-94B2-76251E60074B}"/>
              </a:ext>
            </a:extLst>
          </p:cNvPr>
          <p:cNvSpPr/>
          <p:nvPr/>
        </p:nvSpPr>
        <p:spPr>
          <a:xfrm>
            <a:off x="800070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x,int y)</a:t>
            </a:r>
          </a:p>
          <a:p>
            <a:pPr defTabSz="363538"/>
            <a:r>
              <a:rPr lang="en-US" altLang="zh-CN" sz="1400">
                <a:solidFill>
                  <a:schemeClr val="tx1"/>
                </a:solidFill>
              </a:rPr>
              <a:t>{	int temp;</a:t>
            </a:r>
          </a:p>
          <a:p>
            <a:pPr defTabSz="363538"/>
            <a:r>
              <a:rPr lang="en-US" altLang="zh-CN" sz="1400">
                <a:solidFill>
                  <a:schemeClr val="tx1"/>
                </a:solidFill>
              </a:rPr>
              <a:t>	temp=x;</a:t>
            </a:r>
          </a:p>
          <a:p>
            <a:pPr defTabSz="363538"/>
            <a:r>
              <a:rPr lang="en-US" altLang="zh-CN" sz="1400">
                <a:solidFill>
                  <a:schemeClr val="tx1"/>
                </a:solidFill>
              </a:rPr>
              <a:t> </a:t>
            </a:r>
            <a:r>
              <a:rPr lang="zh-CN" altLang="en-US" sz="1400">
                <a:solidFill>
                  <a:schemeClr val="tx1"/>
                </a:solidFill>
              </a:rPr>
              <a:t>	</a:t>
            </a:r>
            <a:r>
              <a:rPr lang="en-US" altLang="zh-CN" sz="1400">
                <a:solidFill>
                  <a:schemeClr val="tx1"/>
                </a:solidFill>
              </a:rPr>
              <a:t>x=y;</a:t>
            </a:r>
          </a:p>
          <a:p>
            <a:pPr defTabSz="363538"/>
            <a:r>
              <a:rPr lang="en-US" altLang="zh-CN" sz="1400">
                <a:solidFill>
                  <a:schemeClr val="tx1"/>
                </a:solidFill>
              </a:rPr>
              <a:t>	y=temp;</a:t>
            </a:r>
          </a:p>
          <a:p>
            <a:pPr defTabSz="363538"/>
            <a:r>
              <a:rPr lang="en-US" altLang="zh-CN" sz="1400">
                <a:solidFill>
                  <a:schemeClr val="tx1"/>
                </a:solidFill>
              </a:rPr>
              <a:t>}</a:t>
            </a:r>
            <a:endParaRPr lang="en-US" altLang="zh-CN" sz="1400" dirty="0">
              <a:solidFill>
                <a:schemeClr val="tx1"/>
              </a:solidFill>
            </a:endParaRPr>
          </a:p>
        </p:txBody>
      </p:sp>
      <p:pic>
        <p:nvPicPr>
          <p:cNvPr id="51" name="图片 50">
            <a:extLst>
              <a:ext uri="{FF2B5EF4-FFF2-40B4-BE49-F238E27FC236}">
                <a16:creationId xmlns:a16="http://schemas.microsoft.com/office/drawing/2014/main" id="{F85C959A-118B-495F-B8CB-F9B90295EF73}"/>
              </a:ext>
            </a:extLst>
          </p:cNvPr>
          <p:cNvPicPr>
            <a:picLocks noChangeAspect="1"/>
          </p:cNvPicPr>
          <p:nvPr/>
        </p:nvPicPr>
        <p:blipFill>
          <a:blip r:embed="rId6"/>
          <a:stretch>
            <a:fillRect/>
          </a:stretch>
        </p:blipFill>
        <p:spPr>
          <a:xfrm>
            <a:off x="10266265" y="2017476"/>
            <a:ext cx="542925" cy="552450"/>
          </a:xfrm>
          <a:prstGeom prst="rect">
            <a:avLst/>
          </a:prstGeom>
        </p:spPr>
      </p:pic>
      <p:sp>
        <p:nvSpPr>
          <p:cNvPr id="52" name="MH_Desc_1"/>
          <p:cNvSpPr/>
          <p:nvPr>
            <p:custDataLst>
              <p:tags r:id="rId2"/>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的值传送给。执行完</a:t>
            </a:r>
            <a:r>
              <a:rPr lang="en-US" altLang="zh-CN" sz="1600">
                <a:solidFill>
                  <a:schemeClr val="tx1"/>
                </a:solidFill>
              </a:rPr>
              <a:t>swap</a:t>
            </a:r>
            <a:r>
              <a:rPr lang="zh-CN" altLang="en-US" sz="1600">
                <a:solidFill>
                  <a:schemeClr val="tx1"/>
                </a:solidFill>
              </a:rPr>
              <a:t>函数后，</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并未互换。</a:t>
            </a:r>
            <a:endParaRPr lang="en-US" altLang="zh-CN" sz="1600">
              <a:solidFill>
                <a:schemeClr val="tx1"/>
              </a:solidFill>
            </a:endParaRPr>
          </a:p>
        </p:txBody>
      </p:sp>
      <p:graphicFrame>
        <p:nvGraphicFramePr>
          <p:cNvPr id="57" name="表格 56"/>
          <p:cNvGraphicFramePr>
            <a:graphicFrameLocks noGrp="1"/>
          </p:cNvGraphicFramePr>
          <p:nvPr>
            <p:extLst>
              <p:ext uri="{D42A27DB-BD31-4B8C-83A1-F6EECF244321}">
                <p14:modId xmlns:p14="http://schemas.microsoft.com/office/powerpoint/2010/main" val="2498986500"/>
              </p:ext>
            </p:extLst>
          </p:nvPr>
        </p:nvGraphicFramePr>
        <p:xfrm>
          <a:off x="8255074"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val="479119075"/>
                    </a:ext>
                  </a:extLst>
                </a:gridCol>
                <a:gridCol w="208280">
                  <a:extLst>
                    <a:ext uri="{9D8B030D-6E8A-4147-A177-3AD203B41FA5}">
                      <a16:colId xmlns:a16="http://schemas.microsoft.com/office/drawing/2014/main" val="1335106484"/>
                    </a:ext>
                  </a:extLst>
                </a:gridCol>
                <a:gridCol w="578676">
                  <a:extLst>
                    <a:ext uri="{9D8B030D-6E8A-4147-A177-3AD203B41FA5}">
                      <a16:colId xmlns:a16="http://schemas.microsoft.com/office/drawing/2014/main" val="440846564"/>
                    </a:ext>
                  </a:extLst>
                </a:gridCol>
              </a:tblGrid>
              <a:tr h="115062">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152888">
                <a:tc>
                  <a:txBody>
                    <a:bodyPr/>
                    <a:lstStyle/>
                    <a:p>
                      <a:pPr algn="ctr"/>
                      <a:r>
                        <a:rPr lang="zh-CN" altLang="en-US" sz="160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3390088585"/>
                  </a:ext>
                </a:extLst>
              </a:tr>
              <a:tr h="115062">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9849041"/>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2586956884"/>
              </p:ext>
            </p:extLst>
          </p:nvPr>
        </p:nvGraphicFramePr>
        <p:xfrm>
          <a:off x="9902119"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val="479119075"/>
                    </a:ext>
                  </a:extLst>
                </a:gridCol>
                <a:gridCol w="208280">
                  <a:extLst>
                    <a:ext uri="{9D8B030D-6E8A-4147-A177-3AD203B41FA5}">
                      <a16:colId xmlns:a16="http://schemas.microsoft.com/office/drawing/2014/main" val="1335106484"/>
                    </a:ext>
                  </a:extLst>
                </a:gridCol>
                <a:gridCol w="578676">
                  <a:extLst>
                    <a:ext uri="{9D8B030D-6E8A-4147-A177-3AD203B41FA5}">
                      <a16:colId xmlns:a16="http://schemas.microsoft.com/office/drawing/2014/main" val="440846564"/>
                    </a:ext>
                  </a:extLst>
                </a:gridCol>
              </a:tblGrid>
              <a:tr h="115062">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115062">
                <a:tc>
                  <a:txBody>
                    <a:bodyPr/>
                    <a:lstStyle/>
                    <a:p>
                      <a:pPr algn="ctr"/>
                      <a:r>
                        <a:rPr lang="en-US" altLang="zh-CN" sz="160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3390088585"/>
                  </a:ext>
                </a:extLst>
              </a:tr>
              <a:tr h="115062">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9849041"/>
                  </a:ext>
                </a:extLst>
              </a:tr>
            </a:tbl>
          </a:graphicData>
        </a:graphic>
      </p:graphicFrame>
    </p:spTree>
    <p:extLst>
      <p:ext uri="{BB962C8B-B14F-4D97-AF65-F5344CB8AC3E}">
        <p14:creationId xmlns:p14="http://schemas.microsoft.com/office/powerpoint/2010/main" val="2440112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9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0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4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5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4102</TotalTime>
  <Words>9873</Words>
  <Application>Microsoft Office PowerPoint</Application>
  <PresentationFormat>宽屏</PresentationFormat>
  <Paragraphs>2137</Paragraphs>
  <Slides>83</Slides>
  <Notes>60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83</vt:i4>
      </vt:variant>
    </vt:vector>
  </HeadingPairs>
  <TitlesOfParts>
    <vt:vector size="96" baseType="lpstr">
      <vt:lpstr>Arial Unicode MS</vt:lpstr>
      <vt:lpstr>等线</vt:lpstr>
      <vt:lpstr>等线 Light</vt:lpstr>
      <vt:lpstr>华文隶书</vt:lpstr>
      <vt:lpstr>华文中宋</vt:lpstr>
      <vt:lpstr>宋体</vt:lpstr>
      <vt:lpstr>微软雅黑</vt:lpstr>
      <vt:lpstr>Arial</vt:lpstr>
      <vt:lpstr>Baskerville Old Face</vt:lpstr>
      <vt:lpstr>Calibri</vt:lpstr>
      <vt:lpstr>Cambria Math</vt:lpstr>
      <vt:lpstr>Microsoft New Tai Lue</vt:lpstr>
      <vt:lpstr>Office 主题​​</vt:lpstr>
      <vt:lpstr>PowerPoint 演示文稿</vt:lpstr>
      <vt:lpstr>PowerPoint 演示文稿</vt:lpstr>
      <vt:lpstr>指针变量</vt:lpstr>
      <vt:lpstr>使用指针变量的例子</vt:lpstr>
      <vt:lpstr>怎样定义指针变量</vt:lpstr>
      <vt:lpstr>怎样引用指针变量</vt:lpstr>
      <vt:lpstr>怎样引用指针变量</vt:lpstr>
      <vt:lpstr>指针变量作为函数参数</vt:lpstr>
      <vt:lpstr>指针变量作为函数参数</vt:lpstr>
      <vt:lpstr>指针变量作为函数参数</vt:lpstr>
      <vt:lpstr>指针变量作为函数参数</vt:lpstr>
      <vt:lpstr>指针变量作为函数参数</vt:lpstr>
      <vt:lpstr>通过指针引用数组</vt:lpstr>
      <vt:lpstr>数组元素的指针</vt:lpstr>
      <vt:lpstr>在引用数组元素时指针的运算</vt:lpstr>
      <vt:lpstr>通过指针引用数组元素</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多维数组元素的地址</vt:lpstr>
      <vt:lpstr>多维数组元素的地址</vt:lpstr>
      <vt:lpstr>指向数组元素的指针变量</vt:lpstr>
      <vt:lpstr>指向由m个元素组成的一维数组的指针变量</vt:lpstr>
      <vt:lpstr>指向由m个元素组成的一维数组的指针变量</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字符指针作函数参数</vt:lpstr>
      <vt:lpstr>字符指针作函数参数</vt:lpstr>
      <vt:lpstr>字符指针作函数参数</vt:lpstr>
      <vt:lpstr>字符指针作函数参数</vt:lpstr>
      <vt:lpstr>使用字符指针变量和字符数组的比较</vt:lpstr>
      <vt:lpstr>使用字符指针变量和字符数组的比较</vt:lpstr>
      <vt:lpstr>*指向函数的指针</vt:lpstr>
      <vt:lpstr>什么是函数的指针</vt:lpstr>
      <vt:lpstr>用函数指针变量调用函数</vt:lpstr>
      <vt:lpstr>怎样定义和使用指向函数的指针变量</vt:lpstr>
      <vt:lpstr>怎样定义和使用指向函数的指针变量</vt:lpstr>
      <vt:lpstr>用指向函数的指针作函数参数</vt:lpstr>
      <vt:lpstr>用指向函数的指针作函数参数</vt:lpstr>
      <vt:lpstr>*返回指针值的函数</vt:lpstr>
      <vt:lpstr>返回指针值的函数</vt:lpstr>
      <vt:lpstr>返回指针值的函数</vt:lpstr>
      <vt:lpstr>返回指针值的函数</vt:lpstr>
      <vt:lpstr>*指针数组和多重指针</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指针数组作main函数的形参</vt:lpstr>
      <vt:lpstr>指针数组作main函数的形参</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vt:lpstr>
      <vt:lpstr>void指针类型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jin</cp:lastModifiedBy>
  <cp:revision>271</cp:revision>
  <dcterms:created xsi:type="dcterms:W3CDTF">2017-08-03T06:51:45Z</dcterms:created>
  <dcterms:modified xsi:type="dcterms:W3CDTF">2019-09-01T13:06:34Z</dcterms:modified>
</cp:coreProperties>
</file>