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notesSlides/notesSlide1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1.xml" ContentType="application/vnd.openxmlformats-officedocument.presentationml.tags+xml"/>
  <Override PartName="/ppt/notesSlides/notesSlide2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8" r:id="rId2"/>
    <p:sldId id="261" r:id="rId3"/>
    <p:sldId id="263" r:id="rId4"/>
    <p:sldId id="262" r:id="rId5"/>
    <p:sldId id="341" r:id="rId6"/>
    <p:sldId id="342" r:id="rId7"/>
    <p:sldId id="264" r:id="rId8"/>
    <p:sldId id="343" r:id="rId9"/>
    <p:sldId id="344" r:id="rId10"/>
    <p:sldId id="265" r:id="rId11"/>
    <p:sldId id="345" r:id="rId12"/>
    <p:sldId id="346" r:id="rId13"/>
    <p:sldId id="267" r:id="rId14"/>
    <p:sldId id="268" r:id="rId15"/>
    <p:sldId id="270" r:id="rId16"/>
    <p:sldId id="291" r:id="rId17"/>
    <p:sldId id="275" r:id="rId18"/>
    <p:sldId id="347" r:id="rId19"/>
    <p:sldId id="276" r:id="rId20"/>
    <p:sldId id="279" r:id="rId21"/>
    <p:sldId id="348" r:id="rId22"/>
    <p:sldId id="280" r:id="rId23"/>
    <p:sldId id="349" r:id="rId24"/>
    <p:sldId id="281"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6" r:id="rId40"/>
    <p:sldId id="367" r:id="rId41"/>
    <p:sldId id="368" r:id="rId42"/>
    <p:sldId id="369" r:id="rId43"/>
    <p:sldId id="370" r:id="rId44"/>
    <p:sldId id="371"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500" autoAdjust="0"/>
    <p:restoredTop sz="88811" autoAdjust="0"/>
  </p:normalViewPr>
  <p:slideViewPr>
    <p:cSldViewPr snapToGrid="0">
      <p:cViewPr varScale="1">
        <p:scale>
          <a:sx n="56" d="100"/>
          <a:sy n="56" d="100"/>
        </p:scale>
        <p:origin x="96" y="738"/>
      </p:cViewPr>
      <p:guideLst/>
    </p:cSldViewPr>
  </p:slideViewPr>
  <p:notesTextViewPr>
    <p:cViewPr>
      <p:scale>
        <a:sx n="1" d="1"/>
        <a:sy n="1" d="1"/>
      </p:scale>
      <p:origin x="0" y="0"/>
    </p:cViewPr>
  </p:notesTextViewPr>
  <p:sorterViewPr>
    <p:cViewPr>
      <p:scale>
        <a:sx n="100" d="100"/>
        <a:sy n="100" d="100"/>
      </p:scale>
      <p:origin x="0" y="-33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t>2019/9/9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a:t>
            </a:fld>
            <a:endParaRPr lang="zh-CN" altLang="en-US"/>
          </a:p>
        </p:txBody>
      </p:sp>
    </p:spTree>
    <p:extLst>
      <p:ext uri="{BB962C8B-B14F-4D97-AF65-F5344CB8AC3E}">
        <p14:creationId xmlns:p14="http://schemas.microsoft.com/office/powerpoint/2010/main"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19</a:t>
            </a:fld>
            <a:endParaRPr lang="zh-CN" altLang="en-US"/>
          </a:p>
        </p:txBody>
      </p:sp>
    </p:spTree>
    <p:extLst>
      <p:ext uri="{BB962C8B-B14F-4D97-AF65-F5344CB8AC3E}">
        <p14:creationId xmlns:p14="http://schemas.microsoft.com/office/powerpoint/2010/main" val="340683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20</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22</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23</a:t>
            </a:fld>
            <a:endParaRPr lang="zh-CN" altLang="en-US"/>
          </a:p>
        </p:txBody>
      </p:sp>
    </p:spTree>
    <p:extLst>
      <p:ext uri="{BB962C8B-B14F-4D97-AF65-F5344CB8AC3E}">
        <p14:creationId xmlns:p14="http://schemas.microsoft.com/office/powerpoint/2010/main" val="2616558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24</a:t>
            </a:fld>
            <a:endParaRPr lang="zh-CN" altLang="en-US"/>
          </a:p>
        </p:txBody>
      </p:sp>
    </p:spTree>
    <p:extLst>
      <p:ext uri="{BB962C8B-B14F-4D97-AF65-F5344CB8AC3E}">
        <p14:creationId xmlns:p14="http://schemas.microsoft.com/office/powerpoint/2010/main" val="228778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25</a:t>
            </a:fld>
            <a:endParaRPr lang="zh-CN" altLang="en-US"/>
          </a:p>
        </p:txBody>
      </p:sp>
    </p:spTree>
    <p:extLst>
      <p:ext uri="{BB962C8B-B14F-4D97-AF65-F5344CB8AC3E}">
        <p14:creationId xmlns:p14="http://schemas.microsoft.com/office/powerpoint/2010/main" val="2517412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26</a:t>
            </a:fld>
            <a:endParaRPr lang="zh-CN" altLang="en-US"/>
          </a:p>
        </p:txBody>
      </p:sp>
    </p:spTree>
    <p:extLst>
      <p:ext uri="{BB962C8B-B14F-4D97-AF65-F5344CB8AC3E}">
        <p14:creationId xmlns:p14="http://schemas.microsoft.com/office/powerpoint/2010/main" val="702371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27</a:t>
            </a:fld>
            <a:endParaRPr lang="zh-CN" altLang="en-US"/>
          </a:p>
        </p:txBody>
      </p:sp>
    </p:spTree>
    <p:extLst>
      <p:ext uri="{BB962C8B-B14F-4D97-AF65-F5344CB8AC3E}">
        <p14:creationId xmlns:p14="http://schemas.microsoft.com/office/powerpoint/2010/main" val="703077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28</a:t>
            </a:fld>
            <a:endParaRPr lang="zh-CN" altLang="en-US"/>
          </a:p>
        </p:txBody>
      </p:sp>
    </p:spTree>
    <p:extLst>
      <p:ext uri="{BB962C8B-B14F-4D97-AF65-F5344CB8AC3E}">
        <p14:creationId xmlns:p14="http://schemas.microsoft.com/office/powerpoint/2010/main" val="1435767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29</a:t>
            </a:fld>
            <a:endParaRPr lang="zh-CN" altLang="en-US"/>
          </a:p>
        </p:txBody>
      </p:sp>
    </p:spTree>
    <p:extLst>
      <p:ext uri="{BB962C8B-B14F-4D97-AF65-F5344CB8AC3E}">
        <p14:creationId xmlns:p14="http://schemas.microsoft.com/office/powerpoint/2010/main" val="372063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7</a:t>
            </a:fld>
            <a:endParaRPr lang="zh-CN" altLang="en-US"/>
          </a:p>
        </p:txBody>
      </p:sp>
    </p:spTree>
    <p:extLst>
      <p:ext uri="{BB962C8B-B14F-4D97-AF65-F5344CB8AC3E}">
        <p14:creationId xmlns:p14="http://schemas.microsoft.com/office/powerpoint/2010/main" val="123942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30</a:t>
            </a:fld>
            <a:endParaRPr lang="zh-CN" altLang="en-US"/>
          </a:p>
        </p:txBody>
      </p:sp>
    </p:spTree>
    <p:extLst>
      <p:ext uri="{BB962C8B-B14F-4D97-AF65-F5344CB8AC3E}">
        <p14:creationId xmlns:p14="http://schemas.microsoft.com/office/powerpoint/2010/main" val="1480590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35</a:t>
            </a:fld>
            <a:endParaRPr lang="zh-CN" altLang="en-US"/>
          </a:p>
        </p:txBody>
      </p:sp>
    </p:spTree>
    <p:extLst>
      <p:ext uri="{BB962C8B-B14F-4D97-AF65-F5344CB8AC3E}">
        <p14:creationId xmlns:p14="http://schemas.microsoft.com/office/powerpoint/2010/main" val="3720809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36</a:t>
            </a:fld>
            <a:endParaRPr lang="zh-CN" altLang="en-US"/>
          </a:p>
        </p:txBody>
      </p:sp>
    </p:spTree>
    <p:extLst>
      <p:ext uri="{BB962C8B-B14F-4D97-AF65-F5344CB8AC3E}">
        <p14:creationId xmlns:p14="http://schemas.microsoft.com/office/powerpoint/2010/main" val="1601655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37</a:t>
            </a:fld>
            <a:endParaRPr lang="zh-CN" altLang="en-US"/>
          </a:p>
        </p:txBody>
      </p:sp>
    </p:spTree>
    <p:extLst>
      <p:ext uri="{BB962C8B-B14F-4D97-AF65-F5344CB8AC3E}">
        <p14:creationId xmlns:p14="http://schemas.microsoft.com/office/powerpoint/2010/main" val="2360452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40</a:t>
            </a:fld>
            <a:endParaRPr lang="zh-CN" altLang="en-US"/>
          </a:p>
        </p:txBody>
      </p:sp>
    </p:spTree>
    <p:extLst>
      <p:ext uri="{BB962C8B-B14F-4D97-AF65-F5344CB8AC3E}">
        <p14:creationId xmlns:p14="http://schemas.microsoft.com/office/powerpoint/2010/main" val="3864424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10</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12</a:t>
            </a:fld>
            <a:endParaRPr lang="zh-CN" altLang="en-US"/>
          </a:p>
        </p:txBody>
      </p:sp>
    </p:spTree>
    <p:extLst>
      <p:ext uri="{BB962C8B-B14F-4D97-AF65-F5344CB8AC3E}">
        <p14:creationId xmlns:p14="http://schemas.microsoft.com/office/powerpoint/2010/main" val="236641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13</a:t>
            </a:fld>
            <a:endParaRPr lang="zh-CN" altLang="en-US"/>
          </a:p>
        </p:txBody>
      </p:sp>
    </p:spTree>
    <p:extLst>
      <p:ext uri="{BB962C8B-B14F-4D97-AF65-F5344CB8AC3E}">
        <p14:creationId xmlns:p14="http://schemas.microsoft.com/office/powerpoint/2010/main" val="126800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14</a:t>
            </a:fld>
            <a:endParaRPr lang="zh-CN" altLang="en-US"/>
          </a:p>
        </p:txBody>
      </p:sp>
    </p:spTree>
    <p:extLst>
      <p:ext uri="{BB962C8B-B14F-4D97-AF65-F5344CB8AC3E}">
        <p14:creationId xmlns:p14="http://schemas.microsoft.com/office/powerpoint/2010/main" val="100562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t>16</a:t>
            </a:fld>
            <a:endParaRPr lang="zh-CN" altLang="en-US"/>
          </a:p>
        </p:txBody>
      </p:sp>
    </p:spTree>
    <p:extLst>
      <p:ext uri="{BB962C8B-B14F-4D97-AF65-F5344CB8AC3E}">
        <p14:creationId xmlns:p14="http://schemas.microsoft.com/office/powerpoint/2010/main" val="232550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17</a:t>
            </a:fld>
            <a:endParaRPr lang="zh-CN" altLang="en-US"/>
          </a:p>
        </p:txBody>
      </p:sp>
    </p:spTree>
    <p:extLst>
      <p:ext uri="{BB962C8B-B14F-4D97-AF65-F5344CB8AC3E}">
        <p14:creationId xmlns:p14="http://schemas.microsoft.com/office/powerpoint/2010/main" val="112681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18</a:t>
            </a:fld>
            <a:endParaRPr lang="zh-CN" altLang="en-US"/>
          </a:p>
        </p:txBody>
      </p:sp>
    </p:spTree>
    <p:extLst>
      <p:ext uri="{BB962C8B-B14F-4D97-AF65-F5344CB8AC3E}">
        <p14:creationId xmlns:p14="http://schemas.microsoft.com/office/powerpoint/2010/main" val="189667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2019/9/9</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2019/9/9</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t>2019/9/9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t>2019/9/9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t>2019/9/9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t>2019/9/9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1.xml"/><Relationship Id="rId7"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slideLayout" Target="../slideLayouts/slideLayout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8.png"/><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slideLayout" Target="../slideLayouts/slideLayout2.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10.png"/><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image" Target="../media/image11.png"/><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9</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2644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用户自己建立数据类型</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结构体变量的初始化和引用</a:t>
            </a:r>
          </a:p>
        </p:txBody>
      </p:sp>
      <p:sp>
        <p:nvSpPr>
          <p:cNvPr id="3" name="内容占位符 2"/>
          <p:cNvSpPr>
            <a:spLocks noGrp="1"/>
          </p:cNvSpPr>
          <p:nvPr>
            <p:ph idx="1"/>
          </p:nvPr>
        </p:nvSpPr>
        <p:spPr>
          <a:xfrm>
            <a:off x="490472" y="936379"/>
            <a:ext cx="10669248"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9.2】</a:t>
            </a:r>
            <a:r>
              <a:rPr lang="zh-CN" altLang="en-US" sz="2000">
                <a:solidFill>
                  <a:schemeClr val="accent1"/>
                </a:solidFill>
              </a:rPr>
              <a:t>输入两个学生的学号、姓名和成绩，输出成绩较高的学生的学号、姓名和成绩。</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96506" y="1381071"/>
            <a:ext cx="7324374" cy="527950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struct Student			</a:t>
            </a:r>
            <a:r>
              <a:rPr lang="en-US" altLang="zh-CN" sz="1400" dirty="0">
                <a:solidFill>
                  <a:srgbClr val="008000"/>
                </a:solidFill>
              </a:rPr>
              <a:t>//</a:t>
            </a:r>
            <a:r>
              <a:rPr lang="zh-CN" altLang="en-US" sz="1400" dirty="0">
                <a:solidFill>
                  <a:srgbClr val="008000"/>
                </a:solidFill>
              </a:rPr>
              <a:t>声明结构体类型</a:t>
            </a:r>
            <a:r>
              <a:rPr lang="en-US" altLang="zh-CN" sz="1400" dirty="0">
                <a:solidFill>
                  <a:srgbClr val="008000"/>
                </a:solidFill>
              </a:rPr>
              <a:t>struct Student </a:t>
            </a:r>
          </a:p>
          <a:p>
            <a:pPr defTabSz="363538">
              <a:lnSpc>
                <a:spcPct val="120000"/>
              </a:lnSpc>
            </a:pPr>
            <a:r>
              <a:rPr lang="en-US" altLang="zh-CN" sz="1400" dirty="0"/>
              <a:t>	{	int num;</a:t>
            </a:r>
          </a:p>
          <a:p>
            <a:pPr defTabSz="363538">
              <a:lnSpc>
                <a:spcPct val="120000"/>
              </a:lnSpc>
            </a:pPr>
            <a:r>
              <a:rPr lang="en-US" altLang="zh-CN" sz="1400" dirty="0"/>
              <a:t>		char name[20];</a:t>
            </a:r>
          </a:p>
          <a:p>
            <a:pPr defTabSz="363538">
              <a:lnSpc>
                <a:spcPct val="120000"/>
              </a:lnSpc>
            </a:pPr>
            <a:r>
              <a:rPr lang="en-US" altLang="zh-CN" sz="1400" dirty="0"/>
              <a:t>		float score;</a:t>
            </a:r>
          </a:p>
          <a:p>
            <a:pPr defTabSz="363538">
              <a:lnSpc>
                <a:spcPct val="120000"/>
              </a:lnSpc>
            </a:pPr>
            <a:r>
              <a:rPr lang="en-US" altLang="zh-CN" sz="1400" dirty="0"/>
              <a:t>	}student1,student2;	</a:t>
            </a:r>
            <a:r>
              <a:rPr lang="en-US" altLang="zh-CN" sz="1400" dirty="0">
                <a:solidFill>
                  <a:srgbClr val="008000"/>
                </a:solidFill>
              </a:rPr>
              <a:t>//</a:t>
            </a:r>
            <a:r>
              <a:rPr lang="zh-CN" altLang="en-US" sz="1400" dirty="0">
                <a:solidFill>
                  <a:srgbClr val="008000"/>
                </a:solidFill>
              </a:rPr>
              <a:t>定义两个结构体变量</a:t>
            </a:r>
            <a:r>
              <a:rPr lang="en-US" altLang="zh-CN" sz="1400" dirty="0">
                <a:solidFill>
                  <a:srgbClr val="008000"/>
                </a:solidFill>
              </a:rPr>
              <a:t>student1,student2 </a:t>
            </a:r>
          </a:p>
          <a:p>
            <a:pPr defTabSz="363538">
              <a:lnSpc>
                <a:spcPct val="120000"/>
              </a:lnSpc>
            </a:pPr>
            <a:r>
              <a:rPr lang="en-US" altLang="zh-CN" sz="1400" dirty="0"/>
              <a:t>	</a:t>
            </a:r>
            <a:r>
              <a:rPr lang="en-US" altLang="zh-CN" sz="1400" dirty="0" err="1"/>
              <a:t>scanf</a:t>
            </a:r>
            <a:r>
              <a:rPr lang="en-US" altLang="zh-CN" sz="1400" dirty="0"/>
              <a:t>("%d%s%f",&amp;student1.num,student1.name,&amp;student1.score);	</a:t>
            </a:r>
            <a:r>
              <a:rPr lang="en-US" altLang="zh-CN" sz="1400" dirty="0">
                <a:solidFill>
                  <a:srgbClr val="008000"/>
                </a:solidFill>
              </a:rPr>
              <a:t>//</a:t>
            </a:r>
            <a:r>
              <a:rPr lang="zh-CN" altLang="en-US" sz="1400" dirty="0">
                <a:solidFill>
                  <a:srgbClr val="008000"/>
                </a:solidFill>
              </a:rPr>
              <a:t>输入学生</a:t>
            </a:r>
            <a:r>
              <a:rPr lang="en-US" altLang="zh-CN" sz="1400" dirty="0">
                <a:solidFill>
                  <a:srgbClr val="008000"/>
                </a:solidFill>
              </a:rPr>
              <a:t>1</a:t>
            </a:r>
            <a:r>
              <a:rPr lang="zh-CN" altLang="en-US" sz="1400" dirty="0">
                <a:solidFill>
                  <a:srgbClr val="008000"/>
                </a:solidFill>
              </a:rPr>
              <a:t>的数据</a:t>
            </a:r>
          </a:p>
          <a:p>
            <a:pPr defTabSz="363538">
              <a:lnSpc>
                <a:spcPct val="120000"/>
              </a:lnSpc>
            </a:pPr>
            <a:r>
              <a:rPr lang="zh-CN" altLang="en-US" sz="1400" dirty="0"/>
              <a:t>	</a:t>
            </a:r>
            <a:r>
              <a:rPr lang="en-US" altLang="zh-CN" sz="1400" dirty="0" err="1"/>
              <a:t>scanf</a:t>
            </a:r>
            <a:r>
              <a:rPr lang="en-US" altLang="zh-CN" sz="1400" dirty="0"/>
              <a:t>("%d%s%f",&amp;student2.num,student2.name,&amp;student2.score);	</a:t>
            </a:r>
            <a:r>
              <a:rPr lang="en-US" altLang="zh-CN" sz="1400" dirty="0">
                <a:solidFill>
                  <a:srgbClr val="008000"/>
                </a:solidFill>
              </a:rPr>
              <a:t>//</a:t>
            </a:r>
            <a:r>
              <a:rPr lang="zh-CN" altLang="en-US" sz="1400" dirty="0">
                <a:solidFill>
                  <a:srgbClr val="008000"/>
                </a:solidFill>
              </a:rPr>
              <a:t>输入学生</a:t>
            </a:r>
            <a:r>
              <a:rPr lang="en-US" altLang="zh-CN" sz="1400" dirty="0">
                <a:solidFill>
                  <a:srgbClr val="008000"/>
                </a:solidFill>
              </a:rPr>
              <a:t>2</a:t>
            </a:r>
            <a:r>
              <a:rPr lang="zh-CN" altLang="en-US" sz="1400" dirty="0">
                <a:solidFill>
                  <a:srgbClr val="008000"/>
                </a:solidFill>
              </a:rPr>
              <a:t>的数据</a:t>
            </a:r>
          </a:p>
          <a:p>
            <a:pPr defTabSz="363538">
              <a:lnSpc>
                <a:spcPct val="120000"/>
              </a:lnSpc>
            </a:pPr>
            <a:r>
              <a:rPr lang="zh-CN" altLang="en-US" sz="1400" dirty="0"/>
              <a:t>	</a:t>
            </a:r>
            <a:r>
              <a:rPr lang="en-US" altLang="zh-CN" sz="1400" dirty="0" err="1"/>
              <a:t>printf</a:t>
            </a:r>
            <a:r>
              <a:rPr lang="en-US" altLang="zh-CN" sz="1400" dirty="0"/>
              <a:t>("The higher score is:\n");</a:t>
            </a:r>
          </a:p>
          <a:p>
            <a:pPr defTabSz="363538">
              <a:lnSpc>
                <a:spcPct val="120000"/>
              </a:lnSpc>
            </a:pPr>
            <a:r>
              <a:rPr lang="en-US" altLang="zh-CN" sz="1400" dirty="0"/>
              <a:t>	if(student1.score&gt;student2.score)</a:t>
            </a:r>
          </a:p>
          <a:p>
            <a:pPr defTabSz="363538">
              <a:lnSpc>
                <a:spcPct val="120000"/>
              </a:lnSpc>
            </a:pPr>
            <a:r>
              <a:rPr lang="en-US" altLang="zh-CN" sz="1400" dirty="0"/>
              <a:t>		</a:t>
            </a:r>
            <a:r>
              <a:rPr lang="en-US" altLang="zh-CN" sz="1400" dirty="0" err="1"/>
              <a:t>printf</a:t>
            </a:r>
            <a:r>
              <a:rPr lang="en-US" altLang="zh-CN" sz="1400" dirty="0"/>
              <a:t>("%d  %s  %6.2f\n",student1.num,student1.name,student1.score);</a:t>
            </a:r>
          </a:p>
          <a:p>
            <a:pPr defTabSz="363538">
              <a:lnSpc>
                <a:spcPct val="120000"/>
              </a:lnSpc>
            </a:pPr>
            <a:r>
              <a:rPr lang="en-US" altLang="zh-CN" sz="1400" dirty="0"/>
              <a:t>	else if(student1.score&lt;student2.score)</a:t>
            </a:r>
          </a:p>
          <a:p>
            <a:pPr defTabSz="363538">
              <a:lnSpc>
                <a:spcPct val="120000"/>
              </a:lnSpc>
            </a:pPr>
            <a:r>
              <a:rPr lang="en-US" altLang="zh-CN" sz="1400" dirty="0"/>
              <a:t>		</a:t>
            </a:r>
            <a:r>
              <a:rPr lang="en-US" altLang="zh-CN" sz="1400" dirty="0" err="1"/>
              <a:t>printf</a:t>
            </a:r>
            <a:r>
              <a:rPr lang="en-US" altLang="zh-CN" sz="1400" dirty="0"/>
              <a:t>("%d  %s  %6.2f\n",student2.num,student2.name,student2.score);</a:t>
            </a:r>
          </a:p>
          <a:p>
            <a:pPr defTabSz="363538">
              <a:lnSpc>
                <a:spcPct val="120000"/>
              </a:lnSpc>
            </a:pPr>
            <a:r>
              <a:rPr lang="en-US" altLang="zh-CN" sz="1400" dirty="0"/>
              <a:t>	else</a:t>
            </a:r>
          </a:p>
          <a:p>
            <a:pPr defTabSz="363538">
              <a:lnSpc>
                <a:spcPct val="120000"/>
              </a:lnSpc>
            </a:pPr>
            <a:r>
              <a:rPr lang="en-US" altLang="zh-CN" sz="1400" dirty="0"/>
              <a:t>	{	</a:t>
            </a:r>
            <a:r>
              <a:rPr lang="en-US" altLang="zh-CN" sz="1400" dirty="0" err="1"/>
              <a:t>printf</a:t>
            </a:r>
            <a:r>
              <a:rPr lang="en-US" altLang="zh-CN" sz="1400" dirty="0"/>
              <a:t>("%d  %s  %6.2f\n",student1.num,student1.name,student1.score);</a:t>
            </a:r>
          </a:p>
          <a:p>
            <a:pPr defTabSz="363538">
              <a:lnSpc>
                <a:spcPct val="120000"/>
              </a:lnSpc>
            </a:pPr>
            <a:r>
              <a:rPr lang="en-US" altLang="zh-CN" sz="1400" dirty="0"/>
              <a:t>		</a:t>
            </a:r>
            <a:r>
              <a:rPr lang="en-US" altLang="zh-CN" sz="1400" dirty="0" err="1"/>
              <a:t>printf</a:t>
            </a:r>
            <a:r>
              <a:rPr lang="en-US" altLang="zh-CN" sz="1400" dirty="0"/>
              <a:t>("%d  %s  %6.2f\n",student2.num,student2.name,student2.score);</a:t>
            </a:r>
          </a:p>
          <a:p>
            <a:pPr defTabSz="363538">
              <a:lnSpc>
                <a:spcPct val="120000"/>
              </a:lnSpc>
            </a:pPr>
            <a:r>
              <a:rPr lang="en-US" altLang="zh-CN" sz="1400" dirty="0"/>
              <a:t>	}</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pic>
        <p:nvPicPr>
          <p:cNvPr id="4" name="图片 3"/>
          <p:cNvPicPr>
            <a:picLocks noChangeAspect="1"/>
          </p:cNvPicPr>
          <p:nvPr/>
        </p:nvPicPr>
        <p:blipFill>
          <a:blip r:embed="rId3"/>
          <a:stretch>
            <a:fillRect/>
          </a:stretch>
        </p:blipFill>
        <p:spPr>
          <a:xfrm>
            <a:off x="8226914" y="5555680"/>
            <a:ext cx="3457575" cy="1104900"/>
          </a:xfrm>
          <a:prstGeom prst="rect">
            <a:avLst/>
          </a:prstGeom>
        </p:spPr>
      </p:pic>
    </p:spTree>
    <p:extLst>
      <p:ext uri="{BB962C8B-B14F-4D97-AF65-F5344CB8AC3E}">
        <p14:creationId xmlns:p14="http://schemas.microsoft.com/office/powerpoint/2010/main" val="334152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使用结构体数组</a:t>
            </a:r>
            <a:endParaRPr lang="zh-CN" altLang="en-US" dirty="0"/>
          </a:p>
        </p:txBody>
      </p:sp>
    </p:spTree>
    <p:extLst>
      <p:ext uri="{BB962C8B-B14F-4D97-AF65-F5344CB8AC3E}">
        <p14:creationId xmlns:p14="http://schemas.microsoft.com/office/powerpoint/2010/main" val="338769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定义结构体数组</a:t>
            </a:r>
          </a:p>
        </p:txBody>
      </p:sp>
      <p:sp>
        <p:nvSpPr>
          <p:cNvPr id="3" name="内容占位符 2"/>
          <p:cNvSpPr>
            <a:spLocks noGrp="1"/>
          </p:cNvSpPr>
          <p:nvPr>
            <p:ph idx="1"/>
          </p:nvPr>
        </p:nvSpPr>
        <p:spPr>
          <a:xfrm>
            <a:off x="490472" y="936379"/>
            <a:ext cx="10456449"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9.3】</a:t>
            </a:r>
            <a:r>
              <a:rPr lang="zh-CN" altLang="en-US" sz="2000">
                <a:solidFill>
                  <a:schemeClr val="accent1"/>
                </a:solidFill>
              </a:rPr>
              <a:t>有</a:t>
            </a:r>
            <a:r>
              <a:rPr lang="en-US" altLang="zh-CN" sz="2000">
                <a:solidFill>
                  <a:schemeClr val="accent1"/>
                </a:solidFill>
              </a:rPr>
              <a:t>3</a:t>
            </a:r>
            <a:r>
              <a:rPr lang="zh-CN" altLang="en-US" sz="2000">
                <a:solidFill>
                  <a:schemeClr val="accent1"/>
                </a:solidFill>
              </a:rPr>
              <a:t>个候选人，每个选民只能投票选一人，要求编一个统计选票的程序，先后输入被选人的名字，最后输出各人得票结果。</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5346144" y="1434705"/>
            <a:ext cx="5980339" cy="527950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&lt;string.h&gt;</a:t>
            </a:r>
          </a:p>
          <a:p>
            <a:pPr defTabSz="363538">
              <a:lnSpc>
                <a:spcPct val="120000"/>
              </a:lnSpc>
            </a:pPr>
            <a:r>
              <a:rPr lang="en-US" altLang="zh-CN" sz="1400"/>
              <a:t>#include &lt;stdio.h&gt;</a:t>
            </a:r>
          </a:p>
          <a:p>
            <a:pPr defTabSz="363538">
              <a:lnSpc>
                <a:spcPct val="120000"/>
              </a:lnSpc>
            </a:pPr>
            <a:r>
              <a:rPr lang="en-US" altLang="zh-CN" sz="1400"/>
              <a:t>struct Person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Person</a:t>
            </a:r>
          </a:p>
          <a:p>
            <a:pPr defTabSz="363538">
              <a:lnSpc>
                <a:spcPct val="120000"/>
              </a:lnSpc>
            </a:pPr>
            <a:r>
              <a:rPr lang="en-US" altLang="zh-CN" sz="1400"/>
              <a:t>{	char name[20];				</a:t>
            </a:r>
            <a:r>
              <a:rPr lang="en-US" altLang="zh-CN" sz="1400">
                <a:solidFill>
                  <a:srgbClr val="008000"/>
                </a:solidFill>
              </a:rPr>
              <a:t>//</a:t>
            </a:r>
            <a:r>
              <a:rPr lang="zh-CN" altLang="en-US" sz="1400">
                <a:solidFill>
                  <a:srgbClr val="008000"/>
                </a:solidFill>
              </a:rPr>
              <a:t>候选人姓名</a:t>
            </a:r>
          </a:p>
          <a:p>
            <a:pPr defTabSz="363538">
              <a:lnSpc>
                <a:spcPct val="120000"/>
              </a:lnSpc>
            </a:pPr>
            <a:r>
              <a:rPr lang="zh-CN" altLang="en-US" sz="1400"/>
              <a:t>	</a:t>
            </a:r>
            <a:r>
              <a:rPr lang="en-US" altLang="zh-CN" sz="1400"/>
              <a:t>int count;						</a:t>
            </a:r>
            <a:r>
              <a:rPr lang="en-US" altLang="zh-CN" sz="1400">
                <a:solidFill>
                  <a:srgbClr val="008000"/>
                </a:solidFill>
              </a:rPr>
              <a:t>//</a:t>
            </a:r>
            <a:r>
              <a:rPr lang="zh-CN" altLang="en-US" sz="1400">
                <a:solidFill>
                  <a:srgbClr val="008000"/>
                </a:solidFill>
              </a:rPr>
              <a:t>候选人得票数 </a:t>
            </a:r>
          </a:p>
          <a:p>
            <a:pPr defTabSz="363538">
              <a:lnSpc>
                <a:spcPct val="120000"/>
              </a:lnSpc>
            </a:pPr>
            <a:r>
              <a:rPr lang="en-US" altLang="zh-CN" sz="1400"/>
              <a:t>}leader[3]={"Li",0,"Zhang",0,"Sun",0};	</a:t>
            </a:r>
            <a:r>
              <a:rPr lang="en-US" altLang="zh-CN" sz="1400">
                <a:solidFill>
                  <a:srgbClr val="008000"/>
                </a:solidFill>
              </a:rPr>
              <a:t>//</a:t>
            </a:r>
            <a:r>
              <a:rPr lang="zh-CN" altLang="en-US" sz="1400">
                <a:solidFill>
                  <a:srgbClr val="008000"/>
                </a:solidFill>
              </a:rPr>
              <a:t>定义结构体数组并初始化</a:t>
            </a:r>
          </a:p>
          <a:p>
            <a:pPr defTabSz="363538">
              <a:lnSpc>
                <a:spcPct val="120000"/>
              </a:lnSpc>
            </a:pPr>
            <a:endParaRPr lang="zh-CN" altLang="en-US" sz="1400"/>
          </a:p>
          <a:p>
            <a:pPr defTabSz="363538">
              <a:lnSpc>
                <a:spcPct val="120000"/>
              </a:lnSpc>
            </a:pPr>
            <a:r>
              <a:rPr lang="en-US" altLang="zh-CN" sz="1400"/>
              <a:t>int main()</a:t>
            </a:r>
          </a:p>
          <a:p>
            <a:pPr defTabSz="363538">
              <a:lnSpc>
                <a:spcPct val="120000"/>
              </a:lnSpc>
            </a:pPr>
            <a:r>
              <a:rPr lang="en-US" altLang="zh-CN" sz="1400"/>
              <a:t>{	int i,j;</a:t>
            </a:r>
          </a:p>
          <a:p>
            <a:pPr defTabSz="363538">
              <a:lnSpc>
                <a:spcPct val="120000"/>
              </a:lnSpc>
            </a:pPr>
            <a:r>
              <a:rPr lang="en-US" altLang="zh-CN" sz="1400"/>
              <a:t>	char leader_name[20];			</a:t>
            </a:r>
            <a:r>
              <a:rPr lang="en-US" altLang="zh-CN" sz="1400">
                <a:solidFill>
                  <a:srgbClr val="008000"/>
                </a:solidFill>
              </a:rPr>
              <a:t>//</a:t>
            </a:r>
            <a:r>
              <a:rPr lang="zh-CN" altLang="en-US" sz="1400">
                <a:solidFill>
                  <a:srgbClr val="008000"/>
                </a:solidFill>
              </a:rPr>
              <a:t>定义字符数组 </a:t>
            </a:r>
          </a:p>
          <a:p>
            <a:pPr defTabSz="363538">
              <a:lnSpc>
                <a:spcPct val="120000"/>
              </a:lnSpc>
            </a:pPr>
            <a:r>
              <a:rPr lang="zh-CN" altLang="en-US" sz="1400"/>
              <a:t>	</a:t>
            </a:r>
            <a:r>
              <a:rPr lang="en-US" altLang="zh-CN" sz="1400"/>
              <a:t>for(i=1;i&lt;=10;i++)</a:t>
            </a:r>
          </a:p>
          <a:p>
            <a:pPr defTabSz="363538">
              <a:lnSpc>
                <a:spcPct val="120000"/>
              </a:lnSpc>
            </a:pPr>
            <a:r>
              <a:rPr lang="en-US" altLang="zh-CN" sz="1400"/>
              <a:t>	{	scanf("%s",leader_name);	</a:t>
            </a:r>
            <a:r>
              <a:rPr lang="en-US" altLang="zh-CN" sz="1400">
                <a:solidFill>
                  <a:srgbClr val="008000"/>
                </a:solidFill>
              </a:rPr>
              <a:t>//</a:t>
            </a:r>
            <a:r>
              <a:rPr lang="zh-CN" altLang="en-US" sz="1400">
                <a:solidFill>
                  <a:srgbClr val="008000"/>
                </a:solidFill>
              </a:rPr>
              <a:t>输入所选的候选人姓名</a:t>
            </a:r>
          </a:p>
          <a:p>
            <a:pPr defTabSz="363538">
              <a:lnSpc>
                <a:spcPct val="120000"/>
              </a:lnSpc>
            </a:pPr>
            <a:r>
              <a:rPr lang="zh-CN" altLang="en-US" sz="1400"/>
              <a:t>		</a:t>
            </a:r>
            <a:r>
              <a:rPr lang="en-US" altLang="zh-CN" sz="1400"/>
              <a:t>for(j=0;j&lt;3;j++)</a:t>
            </a:r>
          </a:p>
          <a:p>
            <a:pPr defTabSz="363538">
              <a:lnSpc>
                <a:spcPct val="120000"/>
              </a:lnSpc>
            </a:pPr>
            <a:r>
              <a:rPr lang="en-US" altLang="zh-CN" sz="1400"/>
              <a:t>		if(strcmp(leader_name,leader[j].name)==0) leader[j].count++;</a:t>
            </a:r>
          </a:p>
          <a:p>
            <a:pPr defTabSz="363538">
              <a:lnSpc>
                <a:spcPct val="120000"/>
              </a:lnSpc>
            </a:pPr>
            <a:r>
              <a:rPr lang="en-US" altLang="zh-CN" sz="1400"/>
              <a:t>	}</a:t>
            </a:r>
          </a:p>
          <a:p>
            <a:pPr defTabSz="363538">
              <a:lnSpc>
                <a:spcPct val="120000"/>
              </a:lnSpc>
            </a:pPr>
            <a:r>
              <a:rPr lang="en-US" altLang="zh-CN" sz="1400"/>
              <a:t>	printf("\nResult:\n");</a:t>
            </a:r>
          </a:p>
          <a:p>
            <a:pPr defTabSz="363538">
              <a:lnSpc>
                <a:spcPct val="120000"/>
              </a:lnSpc>
            </a:pPr>
            <a:r>
              <a:rPr lang="en-US" altLang="zh-CN" sz="1400"/>
              <a:t>	for(i=0;i&lt;3;i++)</a:t>
            </a:r>
          </a:p>
          <a:p>
            <a:pPr defTabSz="363538">
              <a:lnSpc>
                <a:spcPct val="120000"/>
              </a:lnSpc>
            </a:pPr>
            <a:r>
              <a:rPr lang="en-US" altLang="zh-CN" sz="1400"/>
              <a:t>		printf("%5s:%d\n",leader[i].name,leader[i].count);</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5" name="图片 4"/>
          <p:cNvPicPr>
            <a:picLocks noChangeAspect="1"/>
          </p:cNvPicPr>
          <p:nvPr/>
        </p:nvPicPr>
        <p:blipFill>
          <a:blip r:embed="rId3"/>
          <a:stretch>
            <a:fillRect/>
          </a:stretch>
        </p:blipFill>
        <p:spPr>
          <a:xfrm>
            <a:off x="1693024" y="3923389"/>
            <a:ext cx="3457575" cy="279082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449125072"/>
              </p:ext>
            </p:extLst>
          </p:nvPr>
        </p:nvGraphicFramePr>
        <p:xfrm>
          <a:off x="1693024" y="1964534"/>
          <a:ext cx="2508040" cy="1483360"/>
        </p:xfrm>
        <a:graphic>
          <a:graphicData uri="http://schemas.openxmlformats.org/drawingml/2006/table">
            <a:tbl>
              <a:tblPr>
                <a:tableStyleId>{5C22544A-7EE6-4342-B048-85BDC9FD1C3A}</a:tableStyleId>
              </a:tblPr>
              <a:tblGrid>
                <a:gridCol w="1254020">
                  <a:extLst>
                    <a:ext uri="{9D8B030D-6E8A-4147-A177-3AD203B41FA5}">
                      <a16:colId xmlns:a16="http://schemas.microsoft.com/office/drawing/2014/main" val="3703916330"/>
                    </a:ext>
                  </a:extLst>
                </a:gridCol>
                <a:gridCol w="1254020">
                  <a:extLst>
                    <a:ext uri="{9D8B030D-6E8A-4147-A177-3AD203B41FA5}">
                      <a16:colId xmlns:a16="http://schemas.microsoft.com/office/drawing/2014/main" val="2570724792"/>
                    </a:ext>
                  </a:extLst>
                </a:gridCol>
              </a:tblGrid>
              <a:tr h="370840">
                <a:tc>
                  <a:txBody>
                    <a:bodyPr/>
                    <a:lstStyle/>
                    <a:p>
                      <a:pPr algn="ctr"/>
                      <a:r>
                        <a:rPr lang="en-US" altLang="zh-CN" sz="1600"/>
                        <a:t>name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count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39576627"/>
                  </a:ext>
                </a:extLst>
              </a:tr>
              <a:tr h="370840">
                <a:tc>
                  <a:txBody>
                    <a:bodyPr/>
                    <a:lstStyle/>
                    <a:p>
                      <a:pPr algn="ctr"/>
                      <a:r>
                        <a:rPr lang="en-US" altLang="zh-CN" sz="1600"/>
                        <a:t>Li</a:t>
                      </a:r>
                      <a:endParaRPr lang="zh-CN" altLang="en-US" sz="1600"/>
                    </a:p>
                  </a:txBody>
                  <a:tcPr>
                    <a:lnT w="12700" cmpd="sng">
                      <a:noFill/>
                    </a:lnT>
                  </a:tcPr>
                </a:tc>
                <a:tc>
                  <a:txBody>
                    <a:bodyPr/>
                    <a:lstStyle/>
                    <a:p>
                      <a:pPr algn="ctr"/>
                      <a:r>
                        <a:rPr lang="en-US" altLang="zh-CN" sz="1600"/>
                        <a:t>0</a:t>
                      </a:r>
                      <a:endParaRPr lang="zh-CN" altLang="en-US" sz="1600"/>
                    </a:p>
                  </a:txBody>
                  <a:tcPr>
                    <a:lnT w="12700" cmpd="sng">
                      <a:noFill/>
                    </a:lnT>
                  </a:tcPr>
                </a:tc>
                <a:extLst>
                  <a:ext uri="{0D108BD9-81ED-4DB2-BD59-A6C34878D82A}">
                    <a16:rowId xmlns:a16="http://schemas.microsoft.com/office/drawing/2014/main" val="129754360"/>
                  </a:ext>
                </a:extLst>
              </a:tr>
              <a:tr h="370840">
                <a:tc>
                  <a:txBody>
                    <a:bodyPr/>
                    <a:lstStyle/>
                    <a:p>
                      <a:pPr algn="ctr"/>
                      <a:r>
                        <a:rPr lang="en-US" altLang="zh-CN" sz="1600"/>
                        <a:t>Zhang</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val="2429826413"/>
                  </a:ext>
                </a:extLst>
              </a:tr>
              <a:tr h="370840">
                <a:tc>
                  <a:txBody>
                    <a:bodyPr/>
                    <a:lstStyle/>
                    <a:p>
                      <a:pPr algn="ctr"/>
                      <a:r>
                        <a:rPr lang="en-US" altLang="zh-CN" sz="1600"/>
                        <a:t>Sun</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val="1643756255"/>
                  </a:ext>
                </a:extLst>
              </a:tr>
            </a:tbl>
          </a:graphicData>
        </a:graphic>
      </p:graphicFrame>
    </p:spTree>
    <p:extLst>
      <p:ext uri="{BB962C8B-B14F-4D97-AF65-F5344CB8AC3E}">
        <p14:creationId xmlns:p14="http://schemas.microsoft.com/office/powerpoint/2010/main" val="302283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定义结构体数组</a:t>
            </a:r>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定义结构体数组一般形式是</a:t>
            </a:r>
          </a:p>
          <a:p>
            <a:pPr algn="just">
              <a:lnSpc>
                <a:spcPct val="150000"/>
              </a:lnSpc>
              <a:defRPr/>
            </a:pPr>
            <a:r>
              <a:rPr lang="zh-CN" altLang="en-US">
                <a:solidFill>
                  <a:schemeClr val="tx1"/>
                </a:solidFill>
              </a:rPr>
              <a:t>①</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en-US" altLang="zh-CN">
                <a:solidFill>
                  <a:schemeClr val="tx1"/>
                </a:solidFill>
              </a:rPr>
              <a:t>② </a:t>
            </a:r>
            <a:r>
              <a:rPr lang="zh-CN" altLang="en-US">
                <a:solidFill>
                  <a:schemeClr val="tx1"/>
                </a:solidFill>
              </a:rPr>
              <a:t>先声明一个结构体类型，然后再用此类型定义结构体数组 </a:t>
            </a:r>
          </a:p>
          <a:p>
            <a:pPr algn="just">
              <a:lnSpc>
                <a:spcPct val="150000"/>
              </a:lnSpc>
              <a:defRPr/>
            </a:pPr>
            <a:endParaRPr lang="zh-CN" altLang="en-US">
              <a:solidFill>
                <a:schemeClr val="tx1"/>
              </a:solidFill>
            </a:endParaRPr>
          </a:p>
          <a:p>
            <a:pPr algn="just">
              <a:lnSpc>
                <a:spcPct val="150000"/>
              </a:lnSpc>
              <a:defRPr/>
            </a:pPr>
            <a:endParaRPr lang="zh-CN" altLang="en-US">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(2) </a:t>
            </a:r>
            <a:r>
              <a:rPr lang="zh-CN" altLang="en-US">
                <a:solidFill>
                  <a:schemeClr val="tx1"/>
                </a:solidFill>
              </a:rPr>
              <a:t>对结构体数组初始化的形式是在定义数组的后面加上： </a:t>
            </a:r>
          </a:p>
        </p:txBody>
      </p:sp>
      <p:sp>
        <p:nvSpPr>
          <p:cNvPr id="4" name="矩形 3"/>
          <p:cNvSpPr/>
          <p:nvPr/>
        </p:nvSpPr>
        <p:spPr>
          <a:xfrm>
            <a:off x="1423359" y="1905741"/>
            <a:ext cx="3605842" cy="761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en-US" altLang="zh-CN" sz="2000" b="1">
                <a:solidFill>
                  <a:schemeClr val="bg1"/>
                </a:solidFill>
              </a:rPr>
              <a:t>struct </a:t>
            </a:r>
            <a:r>
              <a:rPr lang="zh-CN" altLang="en-US" sz="2000" b="1">
                <a:solidFill>
                  <a:schemeClr val="bg1"/>
                </a:solidFill>
              </a:rPr>
              <a:t>结构体名</a:t>
            </a:r>
            <a:endParaRPr lang="en-US" altLang="zh-CN" sz="2000" b="1">
              <a:solidFill>
                <a:schemeClr val="bg1"/>
              </a:solidFill>
            </a:endParaRPr>
          </a:p>
          <a:p>
            <a:pPr algn="just">
              <a:defRPr/>
            </a:pPr>
            <a:r>
              <a:rPr lang="en-US" altLang="zh-CN" sz="2000" b="1">
                <a:solidFill>
                  <a:schemeClr val="bg1"/>
                </a:solidFill>
              </a:rPr>
              <a:t>{</a:t>
            </a:r>
            <a:r>
              <a:rPr lang="zh-CN" altLang="en-US" sz="2000" b="1">
                <a:solidFill>
                  <a:schemeClr val="bg1"/>
                </a:solidFill>
              </a:rPr>
              <a:t>成员表列</a:t>
            </a:r>
            <a:r>
              <a:rPr lang="en-US" altLang="zh-CN" sz="2000" b="1">
                <a:solidFill>
                  <a:schemeClr val="bg1"/>
                </a:solidFill>
              </a:rPr>
              <a:t>} </a:t>
            </a:r>
            <a:r>
              <a:rPr lang="zh-CN" altLang="en-US" sz="2000" b="1">
                <a:solidFill>
                  <a:schemeClr val="bg1"/>
                </a:solidFill>
              </a:rPr>
              <a:t>数组名</a:t>
            </a:r>
            <a:r>
              <a:rPr lang="en-US" altLang="zh-CN" sz="2000" b="1">
                <a:solidFill>
                  <a:schemeClr val="bg1"/>
                </a:solidFill>
              </a:rPr>
              <a:t>[</a:t>
            </a:r>
            <a:r>
              <a:rPr lang="zh-CN" altLang="en-US" sz="2000" b="1">
                <a:solidFill>
                  <a:schemeClr val="bg1"/>
                </a:solidFill>
              </a:rPr>
              <a:t>数组长度</a:t>
            </a:r>
            <a:r>
              <a:rPr lang="en-US" altLang="zh-CN" sz="2000" b="1">
                <a:solidFill>
                  <a:schemeClr val="bg1"/>
                </a:solidFill>
              </a:rPr>
              <a:t>];</a:t>
            </a:r>
          </a:p>
        </p:txBody>
      </p:sp>
      <p:sp>
        <p:nvSpPr>
          <p:cNvPr id="5" name="圆角矩形 12">
            <a:extLst>
              <a:ext uri="{FF2B5EF4-FFF2-40B4-BE49-F238E27FC236}">
                <a16:creationId xmlns:a16="http://schemas.microsoft.com/office/drawing/2014/main" id="{0F049BFC-9696-4323-94B2-76251E60074B}"/>
              </a:ext>
            </a:extLst>
          </p:cNvPr>
          <p:cNvSpPr/>
          <p:nvPr/>
        </p:nvSpPr>
        <p:spPr>
          <a:xfrm>
            <a:off x="5319312" y="3039362"/>
            <a:ext cx="4540681" cy="1546753"/>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struct Person</a:t>
            </a:r>
            <a:endParaRPr lang="en-US" altLang="zh-CN" sz="1600">
              <a:solidFill>
                <a:srgbClr val="008000"/>
              </a:solidFill>
            </a:endParaRPr>
          </a:p>
          <a:p>
            <a:pPr defTabSz="363538">
              <a:lnSpc>
                <a:spcPct val="120000"/>
              </a:lnSpc>
            </a:pPr>
            <a:r>
              <a:rPr lang="en-US" altLang="zh-CN" sz="1600"/>
              <a:t>{	char name[20];</a:t>
            </a:r>
          </a:p>
          <a:p>
            <a:pPr defTabSz="363538">
              <a:lnSpc>
                <a:spcPct val="120000"/>
              </a:lnSpc>
            </a:pPr>
            <a:r>
              <a:rPr lang="zh-CN" altLang="en-US" sz="1600"/>
              <a:t>	</a:t>
            </a:r>
            <a:r>
              <a:rPr lang="en-US" altLang="zh-CN" sz="1600"/>
              <a:t>int count;</a:t>
            </a:r>
          </a:p>
          <a:p>
            <a:pPr defTabSz="363538">
              <a:lnSpc>
                <a:spcPct val="120000"/>
              </a:lnSpc>
            </a:pPr>
            <a:r>
              <a:rPr lang="en-US" altLang="zh-CN" sz="1600"/>
              <a:t>}</a:t>
            </a:r>
          </a:p>
          <a:p>
            <a:pPr defTabSz="363538">
              <a:lnSpc>
                <a:spcPct val="120000"/>
              </a:lnSpc>
            </a:pPr>
            <a:r>
              <a:rPr lang="en-US" altLang="zh-CN" sz="1600"/>
              <a:t>struct Person leader[3];	</a:t>
            </a:r>
            <a:r>
              <a:rPr lang="en-US" altLang="zh-CN" sz="1600">
                <a:solidFill>
                  <a:srgbClr val="008000"/>
                </a:solidFill>
              </a:rPr>
              <a:t>//leader</a:t>
            </a:r>
            <a:r>
              <a:rPr lang="zh-CN" altLang="en-US" sz="1600">
                <a:solidFill>
                  <a:srgbClr val="008000"/>
                </a:solidFill>
              </a:rPr>
              <a:t>是结构体数组名 </a:t>
            </a:r>
          </a:p>
          <a:p>
            <a:pPr defTabSz="363538">
              <a:lnSpc>
                <a:spcPct val="120000"/>
              </a:lnSpc>
            </a:pPr>
            <a:endParaRPr lang="en-US" altLang="zh-CN" sz="1600">
              <a:solidFill>
                <a:srgbClr val="008000"/>
              </a:solidFill>
            </a:endParaRPr>
          </a:p>
        </p:txBody>
      </p:sp>
      <p:sp>
        <p:nvSpPr>
          <p:cNvPr id="6" name="矩形 5"/>
          <p:cNvSpPr/>
          <p:nvPr/>
        </p:nvSpPr>
        <p:spPr>
          <a:xfrm>
            <a:off x="1423359" y="3039363"/>
            <a:ext cx="3605842" cy="40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结构体类型数组名</a:t>
            </a:r>
            <a:r>
              <a:rPr lang="en-US" altLang="zh-CN" sz="2000" b="1">
                <a:solidFill>
                  <a:schemeClr val="bg1"/>
                </a:solidFill>
              </a:rPr>
              <a:t>[</a:t>
            </a:r>
            <a:r>
              <a:rPr lang="zh-CN" altLang="en-US" sz="2000" b="1">
                <a:solidFill>
                  <a:schemeClr val="bg1"/>
                </a:solidFill>
              </a:rPr>
              <a:t>数组长度</a:t>
            </a:r>
            <a:r>
              <a:rPr lang="en-US" altLang="zh-CN" sz="2000" b="1">
                <a:solidFill>
                  <a:schemeClr val="bg1"/>
                </a:solidFill>
              </a:rPr>
              <a:t>];</a:t>
            </a:r>
          </a:p>
        </p:txBody>
      </p:sp>
      <p:sp>
        <p:nvSpPr>
          <p:cNvPr id="8" name="矩形 7"/>
          <p:cNvSpPr/>
          <p:nvPr/>
        </p:nvSpPr>
        <p:spPr>
          <a:xfrm>
            <a:off x="6866626" y="4701395"/>
            <a:ext cx="1828800" cy="40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a:t>
            </a:r>
            <a:r>
              <a:rPr lang="en-US" altLang="zh-CN" sz="2000" b="1">
                <a:solidFill>
                  <a:schemeClr val="bg1"/>
                </a:solidFill>
              </a:rPr>
              <a:t>{</a:t>
            </a:r>
            <a:r>
              <a:rPr lang="zh-CN" altLang="en-US" sz="2000" b="1">
                <a:solidFill>
                  <a:schemeClr val="bg1"/>
                </a:solidFill>
              </a:rPr>
              <a:t>初值表列</a:t>
            </a:r>
            <a:r>
              <a:rPr lang="en-US" altLang="zh-CN" sz="2000" b="1">
                <a:solidFill>
                  <a:schemeClr val="bg1"/>
                </a:solidFill>
              </a:rPr>
              <a:t>};</a:t>
            </a:r>
            <a:endParaRPr lang="zh-CN" altLang="en-US" sz="2000" b="1">
              <a:solidFill>
                <a:schemeClr val="bg1"/>
              </a:solidFill>
            </a:endParaRPr>
          </a:p>
        </p:txBody>
      </p:sp>
      <p:sp>
        <p:nvSpPr>
          <p:cNvPr id="9" name="圆角矩形 12">
            <a:extLst>
              <a:ext uri="{FF2B5EF4-FFF2-40B4-BE49-F238E27FC236}">
                <a16:creationId xmlns:a16="http://schemas.microsoft.com/office/drawing/2014/main" id="{0F049BFC-9696-4323-94B2-76251E60074B}"/>
              </a:ext>
            </a:extLst>
          </p:cNvPr>
          <p:cNvSpPr/>
          <p:nvPr/>
        </p:nvSpPr>
        <p:spPr>
          <a:xfrm>
            <a:off x="5319312" y="1429175"/>
            <a:ext cx="4540681" cy="123784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struct Person</a:t>
            </a:r>
            <a:endParaRPr lang="en-US" altLang="zh-CN" sz="1600">
              <a:solidFill>
                <a:srgbClr val="008000"/>
              </a:solidFill>
            </a:endParaRPr>
          </a:p>
          <a:p>
            <a:pPr defTabSz="363538">
              <a:lnSpc>
                <a:spcPct val="120000"/>
              </a:lnSpc>
            </a:pPr>
            <a:r>
              <a:rPr lang="en-US" altLang="zh-CN" sz="1600"/>
              <a:t>{	char name[20];</a:t>
            </a:r>
          </a:p>
          <a:p>
            <a:pPr defTabSz="363538">
              <a:lnSpc>
                <a:spcPct val="120000"/>
              </a:lnSpc>
            </a:pPr>
            <a:r>
              <a:rPr lang="zh-CN" altLang="en-US" sz="1600"/>
              <a:t>	</a:t>
            </a:r>
            <a:r>
              <a:rPr lang="en-US" altLang="zh-CN" sz="1600"/>
              <a:t>int count;</a:t>
            </a:r>
          </a:p>
          <a:p>
            <a:pPr defTabSz="363538">
              <a:lnSpc>
                <a:spcPct val="120000"/>
              </a:lnSpc>
            </a:pPr>
            <a:r>
              <a:rPr lang="en-US" altLang="zh-CN" sz="1600"/>
              <a:t>} leader[3];</a:t>
            </a:r>
            <a:endParaRPr lang="en-US" altLang="zh-CN" sz="1600">
              <a:solidFill>
                <a:srgbClr val="008000"/>
              </a:solidFill>
            </a:endParaRPr>
          </a:p>
        </p:txBody>
      </p:sp>
      <p:sp>
        <p:nvSpPr>
          <p:cNvPr id="10" name="圆角矩形 12">
            <a:extLst>
              <a:ext uri="{FF2B5EF4-FFF2-40B4-BE49-F238E27FC236}">
                <a16:creationId xmlns:a16="http://schemas.microsoft.com/office/drawing/2014/main" id="{0F049BFC-9696-4323-94B2-76251E60074B}"/>
              </a:ext>
            </a:extLst>
          </p:cNvPr>
          <p:cNvSpPr/>
          <p:nvPr/>
        </p:nvSpPr>
        <p:spPr>
          <a:xfrm>
            <a:off x="1423359" y="5303046"/>
            <a:ext cx="8436634" cy="518142"/>
          </a:xfrm>
          <a:prstGeom prst="roundRect">
            <a:avLst>
              <a:gd name="adj" fmla="val 899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50000"/>
              </a:lnSpc>
              <a:defRPr/>
            </a:pPr>
            <a:r>
              <a:rPr lang="en-US" altLang="zh-CN" sz="1600">
                <a:solidFill>
                  <a:schemeClr val="tx1"/>
                </a:solidFill>
              </a:rPr>
              <a:t>struct Person leader[3]= {"Li",0,"Zhang",0,"Sun",0};</a:t>
            </a:r>
          </a:p>
        </p:txBody>
      </p:sp>
    </p:spTree>
    <p:extLst>
      <p:ext uri="{BB962C8B-B14F-4D97-AF65-F5344CB8AC3E}">
        <p14:creationId xmlns:p14="http://schemas.microsoft.com/office/powerpoint/2010/main" val="320008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结构体数组的应用举例</a:t>
            </a:r>
          </a:p>
        </p:txBody>
      </p:sp>
      <p:sp>
        <p:nvSpPr>
          <p:cNvPr id="3" name="内容占位符 2"/>
          <p:cNvSpPr>
            <a:spLocks noGrp="1"/>
          </p:cNvSpPr>
          <p:nvPr>
            <p:ph idx="1"/>
          </p:nvPr>
        </p:nvSpPr>
        <p:spPr>
          <a:xfrm>
            <a:off x="413649" y="957281"/>
            <a:ext cx="4658684" cy="1307593"/>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9.4】</a:t>
            </a:r>
            <a:r>
              <a:rPr lang="zh-CN" altLang="en-US" sz="2000">
                <a:solidFill>
                  <a:schemeClr val="accent1"/>
                </a:solidFill>
              </a:rPr>
              <a:t>有</a:t>
            </a:r>
            <a:r>
              <a:rPr lang="en-US" altLang="zh-CN" sz="2000">
                <a:solidFill>
                  <a:schemeClr val="accent1"/>
                </a:solidFill>
              </a:rPr>
              <a:t>n</a:t>
            </a:r>
            <a:r>
              <a:rPr lang="zh-CN" altLang="en-US" sz="2000">
                <a:solidFill>
                  <a:schemeClr val="accent1"/>
                </a:solidFill>
              </a:rPr>
              <a:t>个学生的信息</a:t>
            </a:r>
            <a:r>
              <a:rPr lang="en-US" altLang="zh-CN" sz="2000">
                <a:solidFill>
                  <a:schemeClr val="accent1"/>
                </a:solidFill>
              </a:rPr>
              <a:t>(</a:t>
            </a:r>
            <a:r>
              <a:rPr lang="zh-CN" altLang="en-US" sz="2000">
                <a:solidFill>
                  <a:schemeClr val="accent1"/>
                </a:solidFill>
              </a:rPr>
              <a:t>包括学号、姓名、成绩</a:t>
            </a:r>
            <a:r>
              <a:rPr lang="en-US" altLang="zh-CN" sz="2000">
                <a:solidFill>
                  <a:schemeClr val="accent1"/>
                </a:solidFill>
              </a:rPr>
              <a:t>)</a:t>
            </a:r>
            <a:r>
              <a:rPr lang="zh-CN" altLang="en-US" sz="2000">
                <a:solidFill>
                  <a:schemeClr val="accent1"/>
                </a:solidFill>
              </a:rPr>
              <a:t>，要求按照成绩的高低顺序输出各学生的信息。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0F049BFC-9696-4323-94B2-76251E60074B}"/>
              </a:ext>
            </a:extLst>
          </p:cNvPr>
          <p:cNvSpPr/>
          <p:nvPr/>
        </p:nvSpPr>
        <p:spPr>
          <a:xfrm>
            <a:off x="5072333" y="285515"/>
            <a:ext cx="6780361" cy="6477595"/>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int num;</a:t>
            </a:r>
          </a:p>
          <a:p>
            <a:pPr defTabSz="363538">
              <a:lnSpc>
                <a:spcPct val="120000"/>
              </a:lnSpc>
            </a:pPr>
            <a:r>
              <a:rPr lang="en-US" altLang="zh-CN" sz="1400"/>
              <a:t>	char name[20];</a:t>
            </a:r>
          </a:p>
          <a:p>
            <a:pPr defTabSz="363538">
              <a:lnSpc>
                <a:spcPct val="120000"/>
              </a:lnSpc>
            </a:pPr>
            <a:r>
              <a:rPr lang="en-US" altLang="zh-CN" sz="1400"/>
              <a:t>	float score;</a:t>
            </a:r>
          </a:p>
          <a:p>
            <a:pPr defTabSz="363538">
              <a:lnSpc>
                <a:spcPct val="120000"/>
              </a:lnSpc>
            </a:pPr>
            <a:r>
              <a:rPr lang="en-US" altLang="zh-CN" sz="1400"/>
              <a:t>}; </a:t>
            </a:r>
          </a:p>
          <a:p>
            <a:pPr defTabSz="363538">
              <a:lnSpc>
                <a:spcPct val="120000"/>
              </a:lnSpc>
            </a:pPr>
            <a:r>
              <a:rPr lang="en-US" altLang="zh-CN" sz="1400"/>
              <a:t>int main()</a:t>
            </a:r>
          </a:p>
          <a:p>
            <a:pPr defTabSz="363538">
              <a:lnSpc>
                <a:spcPct val="120000"/>
              </a:lnSpc>
            </a:pPr>
            <a:r>
              <a:rPr lang="en-US" altLang="zh-CN" sz="1400"/>
              <a:t>{	struct Student stu[5]={{10101,"Zhang",78},{10103,"Wang",98.5},{10106,"Li",86},</a:t>
            </a:r>
          </a:p>
          <a:p>
            <a:pPr defTabSz="363538">
              <a:lnSpc>
                <a:spcPct val="120000"/>
              </a:lnSpc>
            </a:pPr>
            <a:r>
              <a:rPr lang="en-US" altLang="zh-CN" sz="1400"/>
              <a:t>	{10108,"Ling",73.5},{10110,"Sun",100}};			</a:t>
            </a:r>
            <a:r>
              <a:rPr lang="en-US" altLang="zh-CN" sz="1400">
                <a:solidFill>
                  <a:srgbClr val="008000"/>
                </a:solidFill>
              </a:rPr>
              <a:t>//</a:t>
            </a:r>
            <a:r>
              <a:rPr lang="zh-CN" altLang="en-US" sz="1400">
                <a:solidFill>
                  <a:srgbClr val="008000"/>
                </a:solidFill>
              </a:rPr>
              <a:t>定义结构体数组并初始化 </a:t>
            </a:r>
          </a:p>
          <a:p>
            <a:pPr defTabSz="363538">
              <a:lnSpc>
                <a:spcPct val="120000"/>
              </a:lnSpc>
            </a:pPr>
            <a:r>
              <a:rPr lang="zh-CN" altLang="en-US" sz="1400"/>
              <a:t>	</a:t>
            </a:r>
            <a:r>
              <a:rPr lang="en-US" altLang="zh-CN" sz="1400"/>
              <a:t>struct Student temp;		</a:t>
            </a:r>
            <a:r>
              <a:rPr lang="en-US" altLang="zh-CN" sz="1400">
                <a:solidFill>
                  <a:srgbClr val="008000"/>
                </a:solidFill>
              </a:rPr>
              <a:t>//</a:t>
            </a:r>
            <a:r>
              <a:rPr lang="zh-CN" altLang="en-US" sz="1400">
                <a:solidFill>
                  <a:srgbClr val="008000"/>
                </a:solidFill>
              </a:rPr>
              <a:t>定义结构体变量</a:t>
            </a:r>
            <a:r>
              <a:rPr lang="en-US" altLang="zh-CN" sz="1400">
                <a:solidFill>
                  <a:srgbClr val="008000"/>
                </a:solidFill>
              </a:rPr>
              <a:t>temp</a:t>
            </a:r>
            <a:r>
              <a:rPr lang="zh-CN" altLang="en-US" sz="1400">
                <a:solidFill>
                  <a:srgbClr val="008000"/>
                </a:solidFill>
              </a:rPr>
              <a:t>，用作交换时的临时变量</a:t>
            </a:r>
          </a:p>
          <a:p>
            <a:pPr defTabSz="363538">
              <a:lnSpc>
                <a:spcPct val="120000"/>
              </a:lnSpc>
            </a:pPr>
            <a:r>
              <a:rPr lang="zh-CN" altLang="en-US" sz="1400"/>
              <a:t>	</a:t>
            </a:r>
            <a:r>
              <a:rPr lang="en-US" altLang="zh-CN" sz="1400"/>
              <a:t>const int n=5;				</a:t>
            </a:r>
            <a:r>
              <a:rPr lang="en-US" altLang="zh-CN" sz="1400">
                <a:solidFill>
                  <a:srgbClr val="008000"/>
                </a:solidFill>
              </a:rPr>
              <a:t>//</a:t>
            </a:r>
            <a:r>
              <a:rPr lang="zh-CN" altLang="en-US" sz="1400">
                <a:solidFill>
                  <a:srgbClr val="008000"/>
                </a:solidFill>
              </a:rPr>
              <a:t>定义常变量</a:t>
            </a:r>
            <a:r>
              <a:rPr lang="en-US" altLang="zh-CN" sz="1400">
                <a:solidFill>
                  <a:srgbClr val="008000"/>
                </a:solidFill>
              </a:rPr>
              <a:t>n</a:t>
            </a:r>
          </a:p>
          <a:p>
            <a:pPr defTabSz="363538">
              <a:lnSpc>
                <a:spcPct val="120000"/>
              </a:lnSpc>
            </a:pPr>
            <a:r>
              <a:rPr lang="en-US" altLang="zh-CN" sz="1400"/>
              <a:t>	int i,j,k;</a:t>
            </a:r>
          </a:p>
          <a:p>
            <a:pPr defTabSz="363538">
              <a:lnSpc>
                <a:spcPct val="120000"/>
              </a:lnSpc>
            </a:pPr>
            <a:r>
              <a:rPr lang="en-US" altLang="zh-CN" sz="1400"/>
              <a:t>	printf("The order is:\n");</a:t>
            </a:r>
          </a:p>
          <a:p>
            <a:pPr defTabSz="363538">
              <a:lnSpc>
                <a:spcPct val="120000"/>
              </a:lnSpc>
            </a:pPr>
            <a:r>
              <a:rPr lang="en-US" altLang="zh-CN" sz="1400"/>
              <a:t>	for(i=0;i&lt;n-1;i++)</a:t>
            </a:r>
          </a:p>
          <a:p>
            <a:pPr defTabSz="363538">
              <a:lnSpc>
                <a:spcPct val="120000"/>
              </a:lnSpc>
            </a:pPr>
            <a:r>
              <a:rPr lang="en-US" altLang="zh-CN" sz="1400"/>
              <a:t>	{	k=i;</a:t>
            </a:r>
          </a:p>
          <a:p>
            <a:pPr defTabSz="363538">
              <a:lnSpc>
                <a:spcPct val="120000"/>
              </a:lnSpc>
            </a:pPr>
            <a:r>
              <a:rPr lang="en-US" altLang="zh-CN" sz="1400"/>
              <a:t>		for(j=i+1;j&lt;n;j++)</a:t>
            </a:r>
          </a:p>
          <a:p>
            <a:pPr defTabSz="363538">
              <a:lnSpc>
                <a:spcPct val="120000"/>
              </a:lnSpc>
            </a:pPr>
            <a:r>
              <a:rPr lang="en-US" altLang="zh-CN" sz="1400"/>
              <a:t>			if(stu[j].score&gt;stu[k].score)			</a:t>
            </a:r>
            <a:r>
              <a:rPr lang="en-US" altLang="zh-CN" sz="1400">
                <a:solidFill>
                  <a:srgbClr val="008000"/>
                </a:solidFill>
              </a:rPr>
              <a:t>//</a:t>
            </a:r>
            <a:r>
              <a:rPr lang="zh-CN" altLang="en-US" sz="1400">
                <a:solidFill>
                  <a:srgbClr val="008000"/>
                </a:solidFill>
              </a:rPr>
              <a:t>进行成绩的比较</a:t>
            </a:r>
          </a:p>
          <a:p>
            <a:pPr defTabSz="363538">
              <a:lnSpc>
                <a:spcPct val="120000"/>
              </a:lnSpc>
            </a:pPr>
            <a:r>
              <a:rPr lang="zh-CN" altLang="en-US" sz="1400"/>
              <a:t>				</a:t>
            </a:r>
            <a:r>
              <a:rPr lang="en-US" altLang="zh-CN" sz="1400"/>
              <a:t>k=j;</a:t>
            </a:r>
          </a:p>
          <a:p>
            <a:pPr defTabSz="363538">
              <a:lnSpc>
                <a:spcPct val="120000"/>
              </a:lnSpc>
            </a:pPr>
            <a:r>
              <a:rPr lang="en-US" altLang="zh-CN" sz="1400"/>
              <a:t>		temp=stu[k]; stu[k]=stu[i]; stu[i]=temp;	</a:t>
            </a:r>
            <a:r>
              <a:rPr lang="en-US" altLang="zh-CN" sz="1400">
                <a:solidFill>
                  <a:srgbClr val="008000"/>
                </a:solidFill>
              </a:rPr>
              <a:t>//stu[k]</a:t>
            </a:r>
            <a:r>
              <a:rPr lang="zh-CN" altLang="en-US" sz="1400">
                <a:solidFill>
                  <a:srgbClr val="008000"/>
                </a:solidFill>
              </a:rPr>
              <a:t>和</a:t>
            </a:r>
            <a:r>
              <a:rPr lang="en-US" altLang="zh-CN" sz="1400">
                <a:solidFill>
                  <a:srgbClr val="008000"/>
                </a:solidFill>
              </a:rPr>
              <a:t>stu[i]</a:t>
            </a:r>
            <a:r>
              <a:rPr lang="zh-CN" altLang="en-US" sz="1400">
                <a:solidFill>
                  <a:srgbClr val="008000"/>
                </a:solidFill>
              </a:rPr>
              <a:t>元素互换</a:t>
            </a:r>
          </a:p>
          <a:p>
            <a:pPr defTabSz="363538">
              <a:lnSpc>
                <a:spcPct val="120000"/>
              </a:lnSpc>
            </a:pPr>
            <a:r>
              <a:rPr lang="zh-CN" altLang="en-US" sz="1400"/>
              <a:t>	</a:t>
            </a:r>
            <a:r>
              <a:rPr lang="en-US" altLang="zh-CN" sz="1400"/>
              <a:t>}</a:t>
            </a:r>
          </a:p>
          <a:p>
            <a:pPr defTabSz="363538">
              <a:lnSpc>
                <a:spcPct val="120000"/>
              </a:lnSpc>
            </a:pPr>
            <a:r>
              <a:rPr lang="en-US" altLang="zh-CN" sz="1400"/>
              <a:t>	for(i=0;i&lt;n;i++)</a:t>
            </a:r>
          </a:p>
          <a:p>
            <a:pPr defTabSz="363538">
              <a:lnSpc>
                <a:spcPct val="120000"/>
              </a:lnSpc>
            </a:pPr>
            <a:r>
              <a:rPr lang="en-US" altLang="zh-CN" sz="1400"/>
              <a:t>		printf("%6d %8s %6.2f\n",stu[i].num,stu[i].name,stu[i].score);</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5" name="图片 4"/>
          <p:cNvPicPr>
            <a:picLocks noChangeAspect="1"/>
          </p:cNvPicPr>
          <p:nvPr/>
        </p:nvPicPr>
        <p:blipFill>
          <a:blip r:embed="rId3"/>
          <a:stretch>
            <a:fillRect/>
          </a:stretch>
        </p:blipFill>
        <p:spPr>
          <a:xfrm>
            <a:off x="1463975" y="5172435"/>
            <a:ext cx="3467100" cy="1590675"/>
          </a:xfrm>
          <a:prstGeom prst="rect">
            <a:avLst/>
          </a:prstGeom>
        </p:spPr>
      </p:pic>
    </p:spTree>
    <p:extLst>
      <p:ext uri="{BB962C8B-B14F-4D97-AF65-F5344CB8AC3E}">
        <p14:creationId xmlns:p14="http://schemas.microsoft.com/office/powerpoint/2010/main" val="25753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结构体指针</a:t>
            </a:r>
            <a:endParaRPr lang="zh-CN" altLang="en-US" dirty="0"/>
          </a:p>
        </p:txBody>
      </p:sp>
    </p:spTree>
    <p:extLst>
      <p:ext uri="{BB962C8B-B14F-4D97-AF65-F5344CB8AC3E}">
        <p14:creationId xmlns:p14="http://schemas.microsoft.com/office/powerpoint/2010/main" val="268619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341743"/>
            <a:ext cx="6614456" cy="712788"/>
          </a:xfrm>
        </p:spPr>
        <p:txBody>
          <a:bodyPr>
            <a:noAutofit/>
          </a:bodyPr>
          <a:lstStyle/>
          <a:p>
            <a:r>
              <a:rPr lang="zh-CN" altLang="en-US" sz="3600"/>
              <a:t>结构体指针</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所谓结构体指针就是指向结构体变量的指针，一个结构体变量的起始地址就是这个结构体变量的指针。如果把一个结构体变量的起始地址存放在一个指针变量中，那么，这个指针变量就指向该结构体变量。</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373768"/>
            <a:ext cx="7128000" cy="657226"/>
            <a:chOff x="3275013" y="1898650"/>
            <a:chExt cx="71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3978879" y="4753710"/>
            <a:ext cx="7128000" cy="634206"/>
            <a:chOff x="1715964" y="5391945"/>
            <a:chExt cx="7128000" cy="634206"/>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38778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指向结构体变量的指针</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9.5】</a:t>
            </a:r>
            <a:r>
              <a:rPr lang="zh-CN" altLang="en-US" sz="2000">
                <a:solidFill>
                  <a:schemeClr val="accent1"/>
                </a:solidFill>
              </a:rPr>
              <a:t>通过指向结构体变量的指针变量输出结构体变量中成员的信息。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29154" y="1518468"/>
            <a:ext cx="8878164" cy="5202278"/>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&lt;string.h&gt;</a:t>
            </a:r>
          </a:p>
          <a:p>
            <a:pPr defTabSz="363538">
              <a:lnSpc>
                <a:spcPct val="120000"/>
              </a:lnSpc>
            </a:pPr>
            <a:r>
              <a:rPr lang="en-US" altLang="zh-CN" sz="1400"/>
              <a:t>int main()</a:t>
            </a:r>
          </a:p>
          <a:p>
            <a:pPr defTabSz="363538">
              <a:lnSpc>
                <a:spcPct val="120000"/>
              </a:lnSpc>
            </a:pPr>
            <a:r>
              <a:rPr lang="en-US" altLang="zh-CN" sz="1400"/>
              <a:t>{	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	long num;</a:t>
            </a:r>
          </a:p>
          <a:p>
            <a:pPr defTabSz="363538">
              <a:lnSpc>
                <a:spcPct val="120000"/>
              </a:lnSpc>
            </a:pPr>
            <a:r>
              <a:rPr lang="en-US" altLang="zh-CN" sz="1400"/>
              <a:t>		char name[20];</a:t>
            </a:r>
          </a:p>
          <a:p>
            <a:pPr defTabSz="363538">
              <a:lnSpc>
                <a:spcPct val="120000"/>
              </a:lnSpc>
            </a:pPr>
            <a:r>
              <a:rPr lang="en-US" altLang="zh-CN" sz="1400"/>
              <a:t>		char sex;</a:t>
            </a:r>
          </a:p>
          <a:p>
            <a:pPr defTabSz="363538">
              <a:lnSpc>
                <a:spcPct val="120000"/>
              </a:lnSpc>
            </a:pPr>
            <a:r>
              <a:rPr lang="en-US" altLang="zh-CN" sz="1400"/>
              <a:t>		float score;</a:t>
            </a:r>
          </a:p>
          <a:p>
            <a:pPr defTabSz="363538">
              <a:lnSpc>
                <a:spcPct val="120000"/>
              </a:lnSpc>
            </a:pPr>
            <a:r>
              <a:rPr lang="en-US" altLang="zh-CN" sz="1400"/>
              <a:t>	};</a:t>
            </a:r>
          </a:p>
          <a:p>
            <a:pPr defTabSz="363538">
              <a:lnSpc>
                <a:spcPct val="120000"/>
              </a:lnSpc>
            </a:pPr>
            <a:r>
              <a:rPr lang="en-US" altLang="zh-CN" sz="1400"/>
              <a:t>	struct Student stu_1;	</a:t>
            </a:r>
            <a:r>
              <a:rPr lang="en-US" altLang="zh-CN" sz="1400">
                <a:solidFill>
                  <a:srgbClr val="008000"/>
                </a:solidFill>
              </a:rPr>
              <a:t>//</a:t>
            </a:r>
            <a:r>
              <a:rPr lang="zh-CN" altLang="en-US" sz="1400">
                <a:solidFill>
                  <a:srgbClr val="008000"/>
                </a:solidFill>
              </a:rPr>
              <a:t>定义</a:t>
            </a:r>
            <a:r>
              <a:rPr lang="en-US" altLang="zh-CN" sz="1400">
                <a:solidFill>
                  <a:srgbClr val="008000"/>
                </a:solidFill>
              </a:rPr>
              <a:t>struct Student</a:t>
            </a:r>
            <a:r>
              <a:rPr lang="zh-CN" altLang="en-US" sz="1400">
                <a:solidFill>
                  <a:srgbClr val="008000"/>
                </a:solidFill>
              </a:rPr>
              <a:t>类型的变量</a:t>
            </a:r>
            <a:r>
              <a:rPr lang="en-US" altLang="zh-CN" sz="1400">
                <a:solidFill>
                  <a:srgbClr val="008000"/>
                </a:solidFill>
              </a:rPr>
              <a:t>stu_1 </a:t>
            </a:r>
          </a:p>
          <a:p>
            <a:pPr defTabSz="363538">
              <a:lnSpc>
                <a:spcPct val="120000"/>
              </a:lnSpc>
            </a:pPr>
            <a:r>
              <a:rPr lang="en-US" altLang="zh-CN" sz="1400"/>
              <a:t>	</a:t>
            </a:r>
            <a:r>
              <a:rPr lang="en-US" altLang="zh-CN" sz="1400">
                <a:solidFill>
                  <a:schemeClr val="accent6"/>
                </a:solidFill>
              </a:rPr>
              <a:t>struct Student *p;	</a:t>
            </a:r>
            <a:r>
              <a:rPr lang="en-US" altLang="zh-CN" sz="1400"/>
              <a:t>	</a:t>
            </a:r>
            <a:r>
              <a:rPr lang="en-US" altLang="zh-CN" sz="1400">
                <a:solidFill>
                  <a:srgbClr val="008000"/>
                </a:solidFill>
              </a:rPr>
              <a:t>//</a:t>
            </a:r>
            <a:r>
              <a:rPr lang="zh-CN" altLang="en-US" sz="1400">
                <a:solidFill>
                  <a:srgbClr val="008000"/>
                </a:solidFill>
              </a:rPr>
              <a:t>定义指向</a:t>
            </a:r>
            <a:r>
              <a:rPr lang="en-US" altLang="zh-CN" sz="1400">
                <a:solidFill>
                  <a:srgbClr val="008000"/>
                </a:solidFill>
              </a:rPr>
              <a:t>struct Student </a:t>
            </a:r>
            <a:r>
              <a:rPr lang="zh-CN" altLang="en-US" sz="1400">
                <a:solidFill>
                  <a:srgbClr val="008000"/>
                </a:solidFill>
              </a:rPr>
              <a:t>类型数据的指针变量</a:t>
            </a:r>
            <a:r>
              <a:rPr lang="en-US" altLang="zh-CN" sz="1400">
                <a:solidFill>
                  <a:srgbClr val="008000"/>
                </a:solidFill>
              </a:rPr>
              <a:t>p </a:t>
            </a:r>
          </a:p>
          <a:p>
            <a:pPr defTabSz="363538">
              <a:lnSpc>
                <a:spcPct val="120000"/>
              </a:lnSpc>
            </a:pPr>
            <a:r>
              <a:rPr lang="en-US" altLang="zh-CN" sz="1400"/>
              <a:t>	</a:t>
            </a:r>
            <a:r>
              <a:rPr lang="en-US" altLang="zh-CN" sz="1400">
                <a:solidFill>
                  <a:schemeClr val="accent6"/>
                </a:solidFill>
              </a:rPr>
              <a:t>p=&amp;stu_1;</a:t>
            </a:r>
            <a:r>
              <a:rPr lang="en-US" altLang="zh-CN" sz="1400"/>
              <a:t>			</a:t>
            </a:r>
            <a:r>
              <a:rPr lang="en-US" altLang="zh-CN" sz="1400">
                <a:solidFill>
                  <a:srgbClr val="008000"/>
                </a:solidFill>
              </a:rPr>
              <a:t>//p</a:t>
            </a:r>
            <a:r>
              <a:rPr lang="zh-CN" altLang="en-US" sz="1400">
                <a:solidFill>
                  <a:srgbClr val="008000"/>
                </a:solidFill>
              </a:rPr>
              <a:t>指向</a:t>
            </a:r>
            <a:r>
              <a:rPr lang="en-US" altLang="zh-CN" sz="1400">
                <a:solidFill>
                  <a:srgbClr val="008000"/>
                </a:solidFill>
              </a:rPr>
              <a:t>stu_1 </a:t>
            </a:r>
          </a:p>
          <a:p>
            <a:pPr defTabSz="363538">
              <a:lnSpc>
                <a:spcPct val="120000"/>
              </a:lnSpc>
            </a:pPr>
            <a:r>
              <a:rPr lang="en-US" altLang="zh-CN" sz="1400"/>
              <a:t>	stu_1.num=10101;		</a:t>
            </a:r>
            <a:r>
              <a:rPr lang="en-US" altLang="zh-CN" sz="1400">
                <a:solidFill>
                  <a:srgbClr val="008000"/>
                </a:solidFill>
              </a:rPr>
              <a:t>//</a:t>
            </a:r>
            <a:r>
              <a:rPr lang="zh-CN" altLang="en-US" sz="1400">
                <a:solidFill>
                  <a:srgbClr val="008000"/>
                </a:solidFill>
              </a:rPr>
              <a:t>对结构体变量的成员赋值 </a:t>
            </a:r>
          </a:p>
          <a:p>
            <a:pPr defTabSz="363538">
              <a:lnSpc>
                <a:spcPct val="120000"/>
              </a:lnSpc>
            </a:pPr>
            <a:r>
              <a:rPr lang="zh-CN" altLang="en-US" sz="1400"/>
              <a:t>	</a:t>
            </a:r>
            <a:r>
              <a:rPr lang="en-US" altLang="zh-CN" sz="1400"/>
              <a:t>strcpy(stu_1.name,"Li Lin");	</a:t>
            </a:r>
            <a:r>
              <a:rPr lang="en-US" altLang="zh-CN" sz="1400">
                <a:solidFill>
                  <a:srgbClr val="008000"/>
                </a:solidFill>
              </a:rPr>
              <a:t>//</a:t>
            </a:r>
            <a:r>
              <a:rPr lang="zh-CN" altLang="en-US" sz="1400">
                <a:solidFill>
                  <a:srgbClr val="008000"/>
                </a:solidFill>
              </a:rPr>
              <a:t>用字符串复制函数给</a:t>
            </a:r>
            <a:r>
              <a:rPr lang="en-US" altLang="zh-CN" sz="1400">
                <a:solidFill>
                  <a:srgbClr val="008000"/>
                </a:solidFill>
              </a:rPr>
              <a:t>stu_1.name</a:t>
            </a:r>
            <a:r>
              <a:rPr lang="zh-CN" altLang="en-US" sz="1400">
                <a:solidFill>
                  <a:srgbClr val="008000"/>
                </a:solidFill>
              </a:rPr>
              <a:t>赋值</a:t>
            </a:r>
          </a:p>
          <a:p>
            <a:pPr defTabSz="363538">
              <a:lnSpc>
                <a:spcPct val="120000"/>
              </a:lnSpc>
            </a:pPr>
            <a:r>
              <a:rPr lang="zh-CN" altLang="en-US" sz="1400"/>
              <a:t>	</a:t>
            </a:r>
            <a:r>
              <a:rPr lang="en-US" altLang="zh-CN" sz="1400"/>
              <a:t>stu_1.sex='M';</a:t>
            </a:r>
          </a:p>
          <a:p>
            <a:pPr defTabSz="363538">
              <a:lnSpc>
                <a:spcPct val="120000"/>
              </a:lnSpc>
            </a:pPr>
            <a:r>
              <a:rPr lang="en-US" altLang="zh-CN" sz="1400"/>
              <a:t>	stu_1.score=89.5;</a:t>
            </a:r>
          </a:p>
          <a:p>
            <a:pPr defTabSz="363538">
              <a:lnSpc>
                <a:spcPct val="120000"/>
              </a:lnSpc>
            </a:pPr>
            <a:r>
              <a:rPr lang="en-US" altLang="zh-CN" sz="1400"/>
              <a:t>	printf("No.:%ld\nname:%s\nsex:%c\nscore:%5.1f\n",stu_1.num,stu_1.name,stu_1.sex,stu_1.score);	</a:t>
            </a:r>
            <a:r>
              <a:rPr lang="en-US" altLang="zh-CN" sz="1400">
                <a:solidFill>
                  <a:srgbClr val="008000"/>
                </a:solidFill>
              </a:rPr>
              <a:t>//</a:t>
            </a:r>
            <a:r>
              <a:rPr lang="zh-CN" altLang="en-US" sz="1400">
                <a:solidFill>
                  <a:srgbClr val="008000"/>
                </a:solidFill>
              </a:rPr>
              <a:t>输出结果 </a:t>
            </a:r>
          </a:p>
          <a:p>
            <a:pPr defTabSz="363538">
              <a:lnSpc>
                <a:spcPct val="120000"/>
              </a:lnSpc>
            </a:pPr>
            <a:r>
              <a:rPr lang="zh-CN" altLang="en-US" sz="1400"/>
              <a:t>	</a:t>
            </a:r>
            <a:r>
              <a:rPr lang="en-US" altLang="zh-CN" sz="1400"/>
              <a:t>printf("\nNo.:%ld\nname:%s\nsex:%c\nscore:%5.1f\n",</a:t>
            </a:r>
            <a:r>
              <a:rPr lang="en-US" altLang="zh-CN" sz="1400">
                <a:solidFill>
                  <a:schemeClr val="accent6"/>
                </a:solidFill>
              </a:rPr>
              <a:t>(*p).num,(*p).name,(*p).sex, (*p).score</a:t>
            </a: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1658247403"/>
              </p:ext>
            </p:extLst>
          </p:nvPr>
        </p:nvGraphicFramePr>
        <p:xfrm>
          <a:off x="9681664" y="1108399"/>
          <a:ext cx="1466234" cy="1800000"/>
        </p:xfrm>
        <a:graphic>
          <a:graphicData uri="http://schemas.openxmlformats.org/drawingml/2006/table">
            <a:tbl>
              <a:tblPr>
                <a:tableStyleId>{5C22544A-7EE6-4342-B048-85BDC9FD1C3A}</a:tableStyleId>
              </a:tblPr>
              <a:tblGrid>
                <a:gridCol w="705678">
                  <a:extLst>
                    <a:ext uri="{9D8B030D-6E8A-4147-A177-3AD203B41FA5}">
                      <a16:colId xmlns:a16="http://schemas.microsoft.com/office/drawing/2014/main" val="4019418062"/>
                    </a:ext>
                  </a:extLst>
                </a:gridCol>
                <a:gridCol w="760556">
                  <a:extLst>
                    <a:ext uri="{9D8B030D-6E8A-4147-A177-3AD203B41FA5}">
                      <a16:colId xmlns:a16="http://schemas.microsoft.com/office/drawing/2014/main" val="2733368043"/>
                    </a:ext>
                  </a:extLst>
                </a:gridCol>
              </a:tblGrid>
              <a:tr h="360000">
                <a:tc>
                  <a:txBody>
                    <a:bodyPr/>
                    <a:lstStyle/>
                    <a:p>
                      <a:r>
                        <a:rPr lang="zh-CN" altLang="en-US" sz="1400" b="0"/>
                        <a:t>  </a:t>
                      </a:r>
                      <a:r>
                        <a:rPr lang="en-US" altLang="zh-CN" sz="1400" b="0"/>
                        <a:t>p</a:t>
                      </a:r>
                      <a:endParaRPr lang="zh-CN" altLang="en-US" sz="1400" b="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973177"/>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10101</a:t>
                      </a:r>
                      <a:endParaRPr lang="zh-CN" altLang="en-US" sz="1400" b="0"/>
                    </a:p>
                  </a:txBody>
                  <a:tcPr marT="0" marB="0" anchor="ctr">
                    <a:lnL w="12700" cmpd="sng">
                      <a:noFill/>
                    </a:lnL>
                    <a:lnR w="12700" cmpd="sng">
                      <a:noFill/>
                    </a:lnR>
                    <a:lnT w="12700" cmpd="sng">
                      <a:noFill/>
                    </a:lnT>
                  </a:tcPr>
                </a:tc>
                <a:extLst>
                  <a:ext uri="{0D108BD9-81ED-4DB2-BD59-A6C34878D82A}">
                    <a16:rowId xmlns:a16="http://schemas.microsoft.com/office/drawing/2014/main" val="3167121363"/>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Li Lin</a:t>
                      </a:r>
                      <a:endParaRPr lang="zh-CN" altLang="en-US" sz="1400" b="0"/>
                    </a:p>
                  </a:txBody>
                  <a:tcPr marT="0" marB="0" anchor="ctr">
                    <a:lnL w="12700" cmpd="sng">
                      <a:noFill/>
                    </a:lnL>
                    <a:lnR w="12700" cmpd="sng">
                      <a:noFill/>
                    </a:lnR>
                  </a:tcPr>
                </a:tc>
                <a:extLst>
                  <a:ext uri="{0D108BD9-81ED-4DB2-BD59-A6C34878D82A}">
                    <a16:rowId xmlns:a16="http://schemas.microsoft.com/office/drawing/2014/main" val="607578585"/>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M</a:t>
                      </a:r>
                      <a:endParaRPr lang="zh-CN" altLang="en-US" sz="1400" b="0"/>
                    </a:p>
                  </a:txBody>
                  <a:tcPr marT="0" marB="0" anchor="ctr">
                    <a:lnL w="12700" cmpd="sng">
                      <a:noFill/>
                    </a:lnL>
                    <a:lnR w="12700" cmpd="sng">
                      <a:noFill/>
                    </a:lnR>
                  </a:tcPr>
                </a:tc>
                <a:extLst>
                  <a:ext uri="{0D108BD9-81ED-4DB2-BD59-A6C34878D82A}">
                    <a16:rowId xmlns:a16="http://schemas.microsoft.com/office/drawing/2014/main" val="3737287361"/>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89.5</a:t>
                      </a:r>
                      <a:endParaRPr lang="zh-CN" altLang="en-US" sz="1400" b="0"/>
                    </a:p>
                  </a:txBody>
                  <a:tcPr marT="0" marB="0" anchor="ctr">
                    <a:lnL w="12700" cmpd="sng">
                      <a:noFill/>
                    </a:lnL>
                    <a:lnR w="12700" cmpd="sng">
                      <a:noFill/>
                    </a:lnR>
                  </a:tcPr>
                </a:tc>
                <a:extLst>
                  <a:ext uri="{0D108BD9-81ED-4DB2-BD59-A6C34878D82A}">
                    <a16:rowId xmlns:a16="http://schemas.microsoft.com/office/drawing/2014/main" val="2083849705"/>
                  </a:ext>
                </a:extLst>
              </a:tr>
            </a:tbl>
          </a:graphicData>
        </a:graphic>
      </p:graphicFrame>
      <p:cxnSp>
        <p:nvCxnSpPr>
          <p:cNvPr id="15" name="直接连接符 14"/>
          <p:cNvCxnSpPr/>
          <p:nvPr/>
        </p:nvCxnSpPr>
        <p:spPr>
          <a:xfrm>
            <a:off x="9850629" y="1473674"/>
            <a:ext cx="518792"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4"/>
          <a:stretch>
            <a:fillRect/>
          </a:stretch>
        </p:blipFill>
        <p:spPr>
          <a:xfrm>
            <a:off x="6007189" y="1643400"/>
            <a:ext cx="3486150" cy="1905000"/>
          </a:xfrm>
          <a:prstGeom prst="rect">
            <a:avLst/>
          </a:prstGeom>
        </p:spPr>
      </p:pic>
      <p:sp>
        <p:nvSpPr>
          <p:cNvPr id="8" name="矩形 7"/>
          <p:cNvSpPr/>
          <p:nvPr/>
        </p:nvSpPr>
        <p:spPr>
          <a:xfrm>
            <a:off x="5025270" y="6188434"/>
            <a:ext cx="304923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en-US" altLang="zh-CN">
                <a:solidFill>
                  <a:schemeClr val="lt1"/>
                </a:solidFill>
              </a:rPr>
              <a:t>(*p).num</a:t>
            </a:r>
            <a:r>
              <a:rPr lang="zh-CN" altLang="en-US">
                <a:solidFill>
                  <a:schemeClr val="lt1"/>
                </a:solidFill>
              </a:rPr>
              <a:t>也可表示为</a:t>
            </a:r>
            <a:r>
              <a:rPr lang="en-US" altLang="zh-CN">
                <a:solidFill>
                  <a:schemeClr val="lt1"/>
                </a:solidFill>
              </a:rPr>
              <a:t>p-&gt;num</a:t>
            </a:r>
          </a:p>
        </p:txBody>
      </p:sp>
      <p:sp>
        <p:nvSpPr>
          <p:cNvPr id="16" name="MH_Desc_1"/>
          <p:cNvSpPr/>
          <p:nvPr>
            <p:custDataLst>
              <p:tags r:id="rId1"/>
            </p:custDataLst>
          </p:nvPr>
        </p:nvSpPr>
        <p:spPr>
          <a:xfrm>
            <a:off x="9850628" y="3088509"/>
            <a:ext cx="2036571" cy="3632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600">
                <a:solidFill>
                  <a:schemeClr val="tx1"/>
                </a:solidFill>
              </a:rPr>
              <a:t>如果</a:t>
            </a:r>
            <a:r>
              <a:rPr lang="en-US" altLang="zh-CN" sz="1600">
                <a:solidFill>
                  <a:schemeClr val="tx1"/>
                </a:solidFill>
              </a:rPr>
              <a:t>p</a:t>
            </a:r>
            <a:r>
              <a:rPr lang="zh-CN" altLang="en-US" sz="1600">
                <a:solidFill>
                  <a:schemeClr val="tx1"/>
                </a:solidFill>
              </a:rPr>
              <a:t>指向一个结构体变量</a:t>
            </a:r>
            <a:r>
              <a:rPr lang="en-US" altLang="zh-CN" sz="1600">
                <a:solidFill>
                  <a:schemeClr val="tx1"/>
                </a:solidFill>
              </a:rPr>
              <a:t>stu</a:t>
            </a:r>
            <a:r>
              <a:rPr lang="zh-CN" altLang="en-US" sz="1600">
                <a:solidFill>
                  <a:schemeClr val="tx1"/>
                </a:solidFill>
              </a:rPr>
              <a:t>，以下</a:t>
            </a:r>
            <a:r>
              <a:rPr lang="en-US" altLang="zh-CN" sz="1600">
                <a:solidFill>
                  <a:schemeClr val="tx1"/>
                </a:solidFill>
              </a:rPr>
              <a:t>3</a:t>
            </a:r>
            <a:r>
              <a:rPr lang="zh-CN" altLang="en-US" sz="1600">
                <a:solidFill>
                  <a:schemeClr val="tx1"/>
                </a:solidFill>
              </a:rPr>
              <a:t>种用法等价： </a:t>
            </a:r>
          </a:p>
          <a:p>
            <a:pPr algn="just">
              <a:lnSpc>
                <a:spcPct val="150000"/>
              </a:lnSpc>
              <a:defRPr/>
            </a:pPr>
            <a:r>
              <a:rPr lang="zh-CN" altLang="en-US" sz="1600">
                <a:solidFill>
                  <a:schemeClr val="tx1"/>
                </a:solidFill>
              </a:rPr>
              <a:t>① </a:t>
            </a:r>
            <a:r>
              <a:rPr lang="en-US" altLang="zh-CN" sz="1600">
                <a:solidFill>
                  <a:schemeClr val="tx1"/>
                </a:solidFill>
              </a:rPr>
              <a:t>stu.</a:t>
            </a:r>
            <a:r>
              <a:rPr lang="zh-CN" altLang="en-US" sz="1600">
                <a:solidFill>
                  <a:schemeClr val="tx1"/>
                </a:solidFill>
              </a:rPr>
              <a:t>成员名</a:t>
            </a: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r>
              <a:rPr lang="zh-CN" altLang="en-US" sz="1600">
                <a:solidFill>
                  <a:schemeClr val="tx1"/>
                </a:solidFill>
              </a:rPr>
              <a:t>② </a:t>
            </a:r>
            <a:r>
              <a:rPr lang="en-US" altLang="zh-CN" sz="1600">
                <a:solidFill>
                  <a:schemeClr val="tx1"/>
                </a:solidFill>
              </a:rPr>
              <a:t>(</a:t>
            </a:r>
            <a:r>
              <a:rPr lang="zh-CN" altLang="en-US" sz="1600">
                <a:solidFill>
                  <a:schemeClr val="tx1"/>
                </a:solidFill>
              </a:rPr>
              <a:t>*</a:t>
            </a:r>
            <a:r>
              <a:rPr lang="en-US" altLang="zh-CN" sz="1600">
                <a:solidFill>
                  <a:schemeClr val="tx1"/>
                </a:solidFill>
              </a:rPr>
              <a:t>p).</a:t>
            </a:r>
            <a:r>
              <a:rPr lang="zh-CN" altLang="en-US" sz="1600">
                <a:solidFill>
                  <a:schemeClr val="tx1"/>
                </a:solidFill>
              </a:rPr>
              <a:t>成员名</a:t>
            </a:r>
            <a:endParaRPr lang="en-US" altLang="zh-CN" sz="1600">
              <a:solidFill>
                <a:schemeClr val="tx1"/>
              </a:solidFill>
            </a:endParaRPr>
          </a:p>
          <a:p>
            <a:pPr algn="just">
              <a:lnSpc>
                <a:spcPct val="150000"/>
              </a:lnSpc>
              <a:defRPr/>
            </a:pPr>
            <a:endParaRPr lang="zh-CN" altLang="en-US" sz="1600">
              <a:solidFill>
                <a:schemeClr val="tx1"/>
              </a:solidFill>
            </a:endParaRPr>
          </a:p>
          <a:p>
            <a:pPr algn="just">
              <a:lnSpc>
                <a:spcPct val="150000"/>
              </a:lnSpc>
              <a:defRPr/>
            </a:pPr>
            <a:r>
              <a:rPr lang="zh-CN" altLang="en-US" sz="1600">
                <a:solidFill>
                  <a:schemeClr val="tx1"/>
                </a:solidFill>
              </a:rPr>
              <a:t>③ </a:t>
            </a:r>
            <a:r>
              <a:rPr lang="en-US" altLang="zh-CN" sz="1600">
                <a:solidFill>
                  <a:schemeClr val="tx1"/>
                </a:solidFill>
              </a:rPr>
              <a:t>p-&gt;</a:t>
            </a:r>
            <a:r>
              <a:rPr lang="zh-CN" altLang="en-US" sz="1600">
                <a:solidFill>
                  <a:schemeClr val="tx1"/>
                </a:solidFill>
              </a:rPr>
              <a:t>成员名</a:t>
            </a:r>
          </a:p>
        </p:txBody>
      </p:sp>
      <p:sp>
        <p:nvSpPr>
          <p:cNvPr id="17" name="圆角矩形 12">
            <a:extLst>
              <a:ext uri="{FF2B5EF4-FFF2-40B4-BE49-F238E27FC236}">
                <a16:creationId xmlns:a16="http://schemas.microsoft.com/office/drawing/2014/main" id="{0F049BFC-9696-4323-94B2-76251E60074B}"/>
              </a:ext>
            </a:extLst>
          </p:cNvPr>
          <p:cNvSpPr/>
          <p:nvPr/>
        </p:nvSpPr>
        <p:spPr>
          <a:xfrm>
            <a:off x="10223770" y="4703344"/>
            <a:ext cx="1001975" cy="336458"/>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a:t>stu.num</a:t>
            </a:r>
            <a:endParaRPr lang="en-US" altLang="zh-CN" sz="1600">
              <a:solidFill>
                <a:srgbClr val="008000"/>
              </a:solidFill>
            </a:endParaRPr>
          </a:p>
        </p:txBody>
      </p:sp>
      <p:sp>
        <p:nvSpPr>
          <p:cNvPr id="19" name="圆角矩形 12">
            <a:extLst>
              <a:ext uri="{FF2B5EF4-FFF2-40B4-BE49-F238E27FC236}">
                <a16:creationId xmlns:a16="http://schemas.microsoft.com/office/drawing/2014/main" id="{0F049BFC-9696-4323-94B2-76251E60074B}"/>
              </a:ext>
            </a:extLst>
          </p:cNvPr>
          <p:cNvSpPr/>
          <p:nvPr/>
        </p:nvSpPr>
        <p:spPr>
          <a:xfrm>
            <a:off x="10223770" y="5440178"/>
            <a:ext cx="1001975" cy="336458"/>
          </a:xfrm>
          <a:prstGeom prst="roundRect">
            <a:avLst>
              <a:gd name="adj" fmla="val 12864"/>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a:t>(*p).num</a:t>
            </a:r>
            <a:endParaRPr lang="en-US" altLang="zh-CN" sz="1600">
              <a:solidFill>
                <a:srgbClr val="008000"/>
              </a:solidFill>
            </a:endParaRPr>
          </a:p>
        </p:txBody>
      </p:sp>
      <p:sp>
        <p:nvSpPr>
          <p:cNvPr id="22" name="圆角矩形 12">
            <a:extLst>
              <a:ext uri="{FF2B5EF4-FFF2-40B4-BE49-F238E27FC236}">
                <a16:creationId xmlns:a16="http://schemas.microsoft.com/office/drawing/2014/main" id="{0F049BFC-9696-4323-94B2-76251E60074B}"/>
              </a:ext>
            </a:extLst>
          </p:cNvPr>
          <p:cNvSpPr/>
          <p:nvPr/>
        </p:nvSpPr>
        <p:spPr>
          <a:xfrm>
            <a:off x="10223770" y="6177012"/>
            <a:ext cx="1001975" cy="336458"/>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a:t>p-&gt;num</a:t>
            </a:r>
            <a:endParaRPr lang="en-US" altLang="zh-CN" sz="1600">
              <a:solidFill>
                <a:srgbClr val="008000"/>
              </a:solidFill>
            </a:endParaRPr>
          </a:p>
        </p:txBody>
      </p:sp>
    </p:spTree>
    <p:extLst>
      <p:ext uri="{BB962C8B-B14F-4D97-AF65-F5344CB8AC3E}">
        <p14:creationId xmlns:p14="http://schemas.microsoft.com/office/powerpoint/2010/main" val="42059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45942688"/>
              </p:ext>
            </p:extLst>
          </p:nvPr>
        </p:nvGraphicFramePr>
        <p:xfrm>
          <a:off x="9212931" y="1518468"/>
          <a:ext cx="2661199" cy="3790080"/>
        </p:xfrm>
        <a:graphic>
          <a:graphicData uri="http://schemas.openxmlformats.org/drawingml/2006/table">
            <a:tbl>
              <a:tblPr>
                <a:tableStyleId>{5C22544A-7EE6-4342-B048-85BDC9FD1C3A}</a:tableStyleId>
              </a:tblPr>
              <a:tblGrid>
                <a:gridCol w="736139">
                  <a:extLst>
                    <a:ext uri="{9D8B030D-6E8A-4147-A177-3AD203B41FA5}">
                      <a16:colId xmlns:a16="http://schemas.microsoft.com/office/drawing/2014/main" val="3573703800"/>
                    </a:ext>
                  </a:extLst>
                </a:gridCol>
                <a:gridCol w="1133060">
                  <a:extLst>
                    <a:ext uri="{9D8B030D-6E8A-4147-A177-3AD203B41FA5}">
                      <a16:colId xmlns:a16="http://schemas.microsoft.com/office/drawing/2014/main" val="3188312432"/>
                    </a:ext>
                  </a:extLst>
                </a:gridCol>
                <a:gridCol w="792000">
                  <a:extLst>
                    <a:ext uri="{9D8B030D-6E8A-4147-A177-3AD203B41FA5}">
                      <a16:colId xmlns:a16="http://schemas.microsoft.com/office/drawing/2014/main" val="4271137243"/>
                    </a:ext>
                  </a:extLst>
                </a:gridCol>
              </a:tblGrid>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marL="36000" marR="36000" marT="36000" marB="36000">
                    <a:lnL w="12700" cmpd="sng">
                      <a:noFill/>
                    </a:lnL>
                    <a:lnR w="12700" cmpd="sng">
                      <a:noFill/>
                    </a:lnR>
                  </a:tcPr>
                </a:tc>
                <a:tc rowSpan="4">
                  <a:txBody>
                    <a:bodyPr/>
                    <a:lstStyle/>
                    <a:p>
                      <a:pPr algn="r"/>
                      <a:r>
                        <a:rPr lang="en-US" altLang="zh-CN" sz="1600"/>
                        <a:t>stu[0]</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952525"/>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Li Lin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1421450"/>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26882512"/>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18</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3701462"/>
                  </a:ext>
                </a:extLst>
              </a:tr>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10102</a:t>
                      </a:r>
                      <a:endParaRPr lang="zh-CN" altLang="en-US" sz="1600"/>
                    </a:p>
                  </a:txBody>
                  <a:tcPr marL="36000" marR="36000" marT="36000" marB="36000">
                    <a:lnL w="12700" cmpd="sng">
                      <a:noFill/>
                    </a:lnL>
                    <a:lnR w="12700" cmpd="sng">
                      <a:noFill/>
                    </a:lnR>
                  </a:tcPr>
                </a:tc>
                <a:tc rowSpan="4">
                  <a:txBody>
                    <a:bodyPr/>
                    <a:lstStyle/>
                    <a:p>
                      <a:pPr algn="r"/>
                      <a:r>
                        <a:rPr lang="en-US" altLang="zh-CN" sz="1600"/>
                        <a:t>stu[1]</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2210636"/>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Zhang Fang</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0475062"/>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4802308"/>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19</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9380134"/>
                  </a:ext>
                </a:extLst>
              </a:tr>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10104</a:t>
                      </a:r>
                      <a:endParaRPr lang="zh-CN" altLang="en-US" sz="1600"/>
                    </a:p>
                  </a:txBody>
                  <a:tcPr marL="36000" marR="36000" marT="36000" marB="36000">
                    <a:lnL w="12700" cmpd="sng">
                      <a:noFill/>
                    </a:lnL>
                    <a:lnR w="12700" cmpd="sng">
                      <a:noFill/>
                    </a:lnR>
                  </a:tcPr>
                </a:tc>
                <a:tc rowSpan="4">
                  <a:txBody>
                    <a:bodyPr/>
                    <a:lstStyle/>
                    <a:p>
                      <a:pPr algn="r"/>
                      <a:r>
                        <a:rPr lang="en-US" altLang="zh-CN" sz="1600"/>
                        <a:t>stu[2]</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3540544"/>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Wang Min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2574310"/>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F</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685234"/>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20</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1144343"/>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指向结构体数组的指针</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9.6】</a:t>
            </a:r>
            <a:r>
              <a:rPr lang="zh-CN" altLang="en-US" sz="2000">
                <a:solidFill>
                  <a:schemeClr val="accent1"/>
                </a:solidFill>
              </a:rPr>
              <a:t>有</a:t>
            </a:r>
            <a:r>
              <a:rPr lang="en-US" altLang="zh-CN" sz="2000">
                <a:solidFill>
                  <a:schemeClr val="accent1"/>
                </a:solidFill>
              </a:rPr>
              <a:t>3</a:t>
            </a:r>
            <a:r>
              <a:rPr lang="zh-CN" altLang="en-US" sz="2000">
                <a:solidFill>
                  <a:schemeClr val="accent1"/>
                </a:solidFill>
              </a:rPr>
              <a:t>个学生的信息，放在结构体数组中，要求输出全部学生的信息。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29154" y="1518468"/>
            <a:ext cx="8255820" cy="4146836"/>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struct Student				</a:t>
            </a:r>
            <a:r>
              <a:rPr lang="en-US" altLang="zh-CN" sz="1400" dirty="0">
                <a:solidFill>
                  <a:srgbClr val="008000"/>
                </a:solidFill>
              </a:rPr>
              <a:t>//</a:t>
            </a:r>
            <a:r>
              <a:rPr lang="zh-CN" altLang="en-US" sz="1400" dirty="0">
                <a:solidFill>
                  <a:srgbClr val="008000"/>
                </a:solidFill>
              </a:rPr>
              <a:t>声明结构体类型</a:t>
            </a:r>
            <a:r>
              <a:rPr lang="en-US" altLang="zh-CN" sz="1400" dirty="0">
                <a:solidFill>
                  <a:srgbClr val="008000"/>
                </a:solidFill>
              </a:rPr>
              <a:t>struct Student</a:t>
            </a:r>
          </a:p>
          <a:p>
            <a:pPr defTabSz="363538">
              <a:lnSpc>
                <a:spcPct val="120000"/>
              </a:lnSpc>
            </a:pPr>
            <a:r>
              <a:rPr lang="en-US" altLang="zh-CN" sz="1400" dirty="0"/>
              <a:t>{	int num;</a:t>
            </a:r>
          </a:p>
          <a:p>
            <a:pPr defTabSz="363538">
              <a:lnSpc>
                <a:spcPct val="120000"/>
              </a:lnSpc>
            </a:pPr>
            <a:r>
              <a:rPr lang="en-US" altLang="zh-CN" sz="1400" dirty="0"/>
              <a:t>	char name[20];</a:t>
            </a:r>
          </a:p>
          <a:p>
            <a:pPr defTabSz="363538">
              <a:lnSpc>
                <a:spcPct val="120000"/>
              </a:lnSpc>
            </a:pPr>
            <a:r>
              <a:rPr lang="en-US" altLang="zh-CN" sz="1400" dirty="0"/>
              <a:t>	char sex;</a:t>
            </a:r>
          </a:p>
          <a:p>
            <a:pPr defTabSz="363538">
              <a:lnSpc>
                <a:spcPct val="120000"/>
              </a:lnSpc>
            </a:pPr>
            <a:r>
              <a:rPr lang="en-US" altLang="zh-CN" sz="1400" dirty="0"/>
              <a:t>	int age;</a:t>
            </a:r>
          </a:p>
          <a:p>
            <a:pPr defTabSz="363538">
              <a:lnSpc>
                <a:spcPct val="120000"/>
              </a:lnSpc>
            </a:pPr>
            <a:r>
              <a:rPr lang="en-US" altLang="zh-CN" sz="1400" dirty="0"/>
              <a:t>};</a:t>
            </a:r>
          </a:p>
          <a:p>
            <a:pPr defTabSz="363538">
              <a:lnSpc>
                <a:spcPct val="120000"/>
              </a:lnSpc>
            </a:pPr>
            <a:r>
              <a:rPr lang="en-US" altLang="zh-CN" sz="1400" dirty="0"/>
              <a:t>struct Student </a:t>
            </a:r>
            <a:r>
              <a:rPr lang="en-US" altLang="zh-CN" sz="1400" dirty="0" err="1"/>
              <a:t>stu</a:t>
            </a:r>
            <a:r>
              <a:rPr lang="en-US" altLang="zh-CN" sz="1400" dirty="0"/>
              <a:t>[3]={{10101,"Li Lin",'M',18},{10102,"Zhang Fang",'M',19},{10104,"Wang Min",'F',20}};</a:t>
            </a:r>
          </a:p>
          <a:p>
            <a:pPr defTabSz="363538">
              <a:lnSpc>
                <a:spcPct val="120000"/>
              </a:lnSpc>
            </a:pPr>
            <a:r>
              <a:rPr lang="en-US" altLang="zh-CN" sz="1400" dirty="0">
                <a:solidFill>
                  <a:srgbClr val="008000"/>
                </a:solidFill>
              </a:rPr>
              <a:t>//</a:t>
            </a:r>
            <a:r>
              <a:rPr lang="zh-CN" altLang="en-US" sz="1400" dirty="0">
                <a:solidFill>
                  <a:srgbClr val="008000"/>
                </a:solidFill>
              </a:rPr>
              <a:t>定义结构体数组并初始化 </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struct Student *p;</a:t>
            </a:r>
            <a:r>
              <a:rPr lang="en-US" altLang="zh-CN" sz="1400" dirty="0"/>
              <a:t>		</a:t>
            </a:r>
            <a:r>
              <a:rPr lang="en-US" altLang="zh-CN" sz="1400" dirty="0">
                <a:solidFill>
                  <a:srgbClr val="008000"/>
                </a:solidFill>
              </a:rPr>
              <a:t>//</a:t>
            </a:r>
            <a:r>
              <a:rPr lang="zh-CN" altLang="en-US" sz="1400" dirty="0">
                <a:solidFill>
                  <a:srgbClr val="008000"/>
                </a:solidFill>
              </a:rPr>
              <a:t>定义指向</a:t>
            </a:r>
            <a:r>
              <a:rPr lang="en-US" altLang="zh-CN" sz="1400" dirty="0">
                <a:solidFill>
                  <a:srgbClr val="008000"/>
                </a:solidFill>
              </a:rPr>
              <a:t>struct Student</a:t>
            </a:r>
            <a:r>
              <a:rPr lang="zh-CN" altLang="en-US" sz="1400" dirty="0">
                <a:solidFill>
                  <a:srgbClr val="008000"/>
                </a:solidFill>
              </a:rPr>
              <a:t>结构体变量的指针变量 </a:t>
            </a:r>
          </a:p>
          <a:p>
            <a:pPr defTabSz="363538">
              <a:lnSpc>
                <a:spcPct val="120000"/>
              </a:lnSpc>
            </a:pPr>
            <a:r>
              <a:rPr lang="zh-CN" altLang="en-US" sz="1400" dirty="0"/>
              <a:t>	</a:t>
            </a:r>
            <a:r>
              <a:rPr lang="en-US" altLang="zh-CN" sz="1400" dirty="0" err="1"/>
              <a:t>printf</a:t>
            </a:r>
            <a:r>
              <a:rPr lang="en-US" altLang="zh-CN" sz="1400" dirty="0"/>
              <a:t>(" No. Name        sex age\n");</a:t>
            </a:r>
          </a:p>
          <a:p>
            <a:pPr defTabSz="363538">
              <a:lnSpc>
                <a:spcPct val="120000"/>
              </a:lnSpc>
            </a:pPr>
            <a:r>
              <a:rPr lang="en-US" altLang="zh-CN" sz="1400" dirty="0"/>
              <a:t>	for (</a:t>
            </a:r>
            <a:r>
              <a:rPr lang="en-US" altLang="zh-CN" sz="1400" dirty="0">
                <a:solidFill>
                  <a:schemeClr val="accent6"/>
                </a:solidFill>
              </a:rPr>
              <a:t>p=</a:t>
            </a:r>
            <a:r>
              <a:rPr lang="en-US" altLang="zh-CN" sz="1400" dirty="0" err="1">
                <a:solidFill>
                  <a:schemeClr val="accent6"/>
                </a:solidFill>
              </a:rPr>
              <a:t>stu</a:t>
            </a:r>
            <a:r>
              <a:rPr lang="en-US" altLang="zh-CN" sz="1400" dirty="0" err="1"/>
              <a:t>;</a:t>
            </a:r>
            <a:r>
              <a:rPr lang="en-US" altLang="zh-CN" sz="1400" dirty="0" err="1">
                <a:solidFill>
                  <a:schemeClr val="accent6"/>
                </a:solidFill>
              </a:rPr>
              <a:t>p</a:t>
            </a:r>
            <a:r>
              <a:rPr lang="en-US" altLang="zh-CN" sz="1400" dirty="0">
                <a:solidFill>
                  <a:schemeClr val="accent6"/>
                </a:solidFill>
              </a:rPr>
              <a:t>&lt;stu+3</a:t>
            </a:r>
            <a:r>
              <a:rPr lang="en-US" altLang="zh-CN" sz="1400" dirty="0"/>
              <a:t>;p++)</a:t>
            </a:r>
          </a:p>
          <a:p>
            <a:pPr defTabSz="363538">
              <a:lnSpc>
                <a:spcPct val="120000"/>
              </a:lnSpc>
            </a:pPr>
            <a:r>
              <a:rPr lang="en-US" altLang="zh-CN" sz="1400" dirty="0"/>
              <a:t>	</a:t>
            </a:r>
            <a:r>
              <a:rPr lang="en-US" altLang="zh-CN" sz="1400" dirty="0" err="1"/>
              <a:t>printf</a:t>
            </a:r>
            <a:r>
              <a:rPr lang="en-US" altLang="zh-CN" sz="1400" dirty="0"/>
              <a:t>("%5d %-20s %2c %4d\</a:t>
            </a:r>
            <a:r>
              <a:rPr lang="en-US" altLang="zh-CN" sz="1400" dirty="0" err="1"/>
              <a:t>n",</a:t>
            </a:r>
            <a:r>
              <a:rPr lang="en-US" altLang="zh-CN" sz="1400" dirty="0" err="1">
                <a:solidFill>
                  <a:schemeClr val="accent6"/>
                </a:solidFill>
              </a:rPr>
              <a:t>p</a:t>
            </a:r>
            <a:r>
              <a:rPr lang="en-US" altLang="zh-CN" sz="1400" dirty="0">
                <a:solidFill>
                  <a:schemeClr val="accent6"/>
                </a:solidFill>
              </a:rPr>
              <a:t>-&gt;num, p-&gt;name, p-&gt;sex, p-&gt;age</a:t>
            </a:r>
            <a:r>
              <a:rPr lang="en-US" altLang="zh-CN" sz="1400" dirty="0"/>
              <a:t>);	</a:t>
            </a:r>
            <a:r>
              <a:rPr lang="en-US" altLang="zh-CN" sz="1400" dirty="0">
                <a:solidFill>
                  <a:srgbClr val="008000"/>
                </a:solidFill>
              </a:rPr>
              <a:t>//</a:t>
            </a:r>
            <a:r>
              <a:rPr lang="zh-CN" altLang="en-US" sz="1400" dirty="0">
                <a:solidFill>
                  <a:srgbClr val="008000"/>
                </a:solidFill>
              </a:rPr>
              <a:t>输出结果</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b="1" dirty="0">
              <a:solidFill>
                <a:srgbClr val="008000"/>
              </a:solidFill>
            </a:endParaRPr>
          </a:p>
        </p:txBody>
      </p:sp>
      <p:cxnSp>
        <p:nvCxnSpPr>
          <p:cNvPr id="15" name="直接连接符 14"/>
          <p:cNvCxnSpPr/>
          <p:nvPr/>
        </p:nvCxnSpPr>
        <p:spPr>
          <a:xfrm>
            <a:off x="9232809" y="1531090"/>
            <a:ext cx="69864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5489299" y="5323470"/>
            <a:ext cx="3495675" cy="1133475"/>
          </a:xfrm>
          <a:prstGeom prst="rect">
            <a:avLst/>
          </a:prstGeom>
        </p:spPr>
      </p:pic>
      <p:cxnSp>
        <p:nvCxnSpPr>
          <p:cNvPr id="18" name="直接连接符 17"/>
          <p:cNvCxnSpPr/>
          <p:nvPr/>
        </p:nvCxnSpPr>
        <p:spPr>
          <a:xfrm>
            <a:off x="9232809" y="2773481"/>
            <a:ext cx="698647"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232809" y="4035751"/>
            <a:ext cx="698647"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9" name="右大括号 8"/>
          <p:cNvSpPr/>
          <p:nvPr/>
        </p:nvSpPr>
        <p:spPr>
          <a:xfrm>
            <a:off x="11105369" y="1518468"/>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 name="右大括号 20"/>
          <p:cNvSpPr/>
          <p:nvPr/>
        </p:nvSpPr>
        <p:spPr>
          <a:xfrm>
            <a:off x="11105369" y="2786001"/>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右大括号 22"/>
          <p:cNvSpPr/>
          <p:nvPr/>
        </p:nvSpPr>
        <p:spPr>
          <a:xfrm>
            <a:off x="11105369" y="4035751"/>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8080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98598"/>
            <a:ext cx="10515600" cy="953383"/>
          </a:xfrm>
        </p:spPr>
        <p:txBody>
          <a:bodyPr/>
          <a:lstStyle/>
          <a:p>
            <a:r>
              <a:rPr lang="zh-CN" altLang="en-US"/>
              <a:t>用结构体变量和结构体变量的指针作函数参数</a:t>
            </a:r>
          </a:p>
        </p:txBody>
      </p:sp>
      <p:sp>
        <p:nvSpPr>
          <p:cNvPr id="16" name="MH_Desc_1"/>
          <p:cNvSpPr/>
          <p:nvPr>
            <p:custDataLst>
              <p:tags r:id="rId1"/>
            </p:custDataLst>
          </p:nvPr>
        </p:nvSpPr>
        <p:spPr>
          <a:xfrm>
            <a:off x="564206" y="1411356"/>
            <a:ext cx="10749062" cy="47509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将一个结构体变量的值传递给另一个函数，有</a:t>
            </a:r>
            <a:r>
              <a:rPr lang="en-US" altLang="zh-CN">
                <a:solidFill>
                  <a:schemeClr val="tx1"/>
                </a:solidFill>
              </a:rPr>
              <a:t>3</a:t>
            </a:r>
            <a:r>
              <a:rPr lang="zh-CN" altLang="en-US">
                <a:solidFill>
                  <a:schemeClr val="tx1"/>
                </a:solidFill>
              </a:rPr>
              <a:t>个方法：  </a:t>
            </a:r>
          </a:p>
          <a:p>
            <a:pPr algn="just">
              <a:lnSpc>
                <a:spcPct val="120000"/>
              </a:lnSpc>
              <a:spcBef>
                <a:spcPts val="600"/>
              </a:spcBef>
              <a:spcAft>
                <a:spcPts val="600"/>
              </a:spcAft>
              <a:defRPr/>
            </a:pPr>
            <a:r>
              <a:rPr lang="en-US" altLang="zh-CN">
                <a:solidFill>
                  <a:schemeClr val="tx1"/>
                </a:solidFill>
              </a:rPr>
              <a:t>(1) </a:t>
            </a:r>
            <a:r>
              <a:rPr lang="zh-CN" altLang="en-US">
                <a:solidFill>
                  <a:schemeClr val="tx1"/>
                </a:solidFill>
              </a:rPr>
              <a:t>用结构体变量的成员作参数。</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例如，用</a:t>
            </a:r>
            <a:r>
              <a:rPr lang="en-US" altLang="zh-CN">
                <a:solidFill>
                  <a:schemeClr val="tx1"/>
                </a:solidFill>
              </a:rPr>
              <a:t>stu[1].num</a:t>
            </a:r>
            <a:r>
              <a:rPr lang="zh-CN" altLang="en-US">
                <a:solidFill>
                  <a:schemeClr val="tx1"/>
                </a:solidFill>
              </a:rPr>
              <a:t>或</a:t>
            </a:r>
            <a:r>
              <a:rPr lang="en-US" altLang="zh-CN">
                <a:solidFill>
                  <a:schemeClr val="tx1"/>
                </a:solidFill>
              </a:rPr>
              <a:t>stu[2].name</a:t>
            </a:r>
            <a:r>
              <a:rPr lang="zh-CN" altLang="en-US">
                <a:solidFill>
                  <a:schemeClr val="tx1"/>
                </a:solidFill>
              </a:rPr>
              <a:t>作函数实参，将实参值传给形参。用法和用普通变量作实参是一样的，属于“值传递”方式。应当注意实参与形参的类型保持一致。</a:t>
            </a:r>
          </a:p>
          <a:p>
            <a:pPr algn="just">
              <a:lnSpc>
                <a:spcPct val="120000"/>
              </a:lnSpc>
              <a:spcBef>
                <a:spcPts val="600"/>
              </a:spcBef>
              <a:spcAft>
                <a:spcPts val="600"/>
              </a:spcAft>
              <a:defRPr/>
            </a:pPr>
            <a:r>
              <a:rPr lang="en-US" altLang="zh-CN">
                <a:solidFill>
                  <a:schemeClr val="tx1"/>
                </a:solidFill>
              </a:rPr>
              <a:t>(2) </a:t>
            </a:r>
            <a:r>
              <a:rPr lang="zh-CN" altLang="en-US">
                <a:solidFill>
                  <a:schemeClr val="tx1"/>
                </a:solidFill>
              </a:rPr>
              <a:t>用结构体变量作实参。</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用结构体变量作实参时，采取的也是“值传递”的方式，将结构体变量所占的内存单元的内容全部按顺序传递给形参，形参也必须是同类型的结构体变量。在函数调用期间形参也要占用内存单元。这种传递方式在空间和时间上开销较大，如果结构体的规模很大时，开销是很可观的。此外，由于采用值传递方式，如果在执行被调用函数期间改变了形参（也是结构体变量）的值，该值不能返回主调函数，这往往造成使用上的不便。因此一般较少用这种方法。</a:t>
            </a:r>
          </a:p>
          <a:p>
            <a:pPr algn="just">
              <a:lnSpc>
                <a:spcPct val="120000"/>
              </a:lnSpc>
              <a:spcBef>
                <a:spcPts val="600"/>
              </a:spcBef>
              <a:spcAft>
                <a:spcPts val="600"/>
              </a:spcAft>
              <a:defRPr/>
            </a:pPr>
            <a:r>
              <a:rPr lang="en-US" altLang="zh-CN">
                <a:solidFill>
                  <a:schemeClr val="tx1"/>
                </a:solidFill>
              </a:rPr>
              <a:t>(3) </a:t>
            </a:r>
            <a:r>
              <a:rPr lang="zh-CN" altLang="en-US">
                <a:solidFill>
                  <a:schemeClr val="tx1"/>
                </a:solidFill>
              </a:rPr>
              <a:t>用指向结构体变量（或数组元素）的指针作实参，将结构体变量（或数组元素）的地址传给形参。 </a:t>
            </a:r>
            <a:endParaRPr lang="en-US" altLang="zh-CN">
              <a:solidFill>
                <a:schemeClr val="tx1"/>
              </a:solidFill>
            </a:endParaRPr>
          </a:p>
        </p:txBody>
      </p:sp>
    </p:spTree>
    <p:extLst>
      <p:ext uri="{BB962C8B-B14F-4D97-AF65-F5344CB8AC3E}">
        <p14:creationId xmlns:p14="http://schemas.microsoft.com/office/powerpoint/2010/main" val="89352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定义和使用结构体变量</a:t>
            </a:r>
            <a:endParaRPr lang="zh-CN" altLang="en-US" dirty="0"/>
          </a:p>
        </p:txBody>
      </p:sp>
    </p:spTree>
    <p:extLst>
      <p:ext uri="{BB962C8B-B14F-4D97-AF65-F5344CB8AC3E}">
        <p14:creationId xmlns:p14="http://schemas.microsoft.com/office/powerpoint/2010/main" val="382436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942" y="270607"/>
            <a:ext cx="10515600" cy="953383"/>
          </a:xfrm>
        </p:spPr>
        <p:txBody>
          <a:bodyPr/>
          <a:lstStyle/>
          <a:p>
            <a:r>
              <a:rPr lang="zh-CN" altLang="en-US"/>
              <a:t>用结构体变量和结构体变量的指针作函数参数</a:t>
            </a:r>
          </a:p>
        </p:txBody>
      </p:sp>
      <p:sp>
        <p:nvSpPr>
          <p:cNvPr id="3" name="内容占位符 2"/>
          <p:cNvSpPr>
            <a:spLocks noGrp="1"/>
          </p:cNvSpPr>
          <p:nvPr>
            <p:ph idx="1"/>
          </p:nvPr>
        </p:nvSpPr>
        <p:spPr>
          <a:xfrm>
            <a:off x="232841" y="1021166"/>
            <a:ext cx="875213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9.7】</a:t>
            </a:r>
            <a:r>
              <a:rPr lang="zh-CN" altLang="en-US" sz="2000">
                <a:solidFill>
                  <a:schemeClr val="accent1"/>
                </a:solidFill>
              </a:rPr>
              <a:t>有</a:t>
            </a:r>
            <a:r>
              <a:rPr lang="en-US" altLang="zh-CN" sz="2000">
                <a:solidFill>
                  <a:schemeClr val="accent1"/>
                </a:solidFill>
              </a:rPr>
              <a:t>n</a:t>
            </a:r>
            <a:r>
              <a:rPr lang="zh-CN" altLang="en-US" sz="2000">
                <a:solidFill>
                  <a:schemeClr val="accent1"/>
                </a:solidFill>
              </a:rPr>
              <a:t>个结构体变量，内含学生学号、姓名和</a:t>
            </a:r>
            <a:r>
              <a:rPr lang="en-US" altLang="zh-CN" sz="2000">
                <a:solidFill>
                  <a:schemeClr val="accent1"/>
                </a:solidFill>
              </a:rPr>
              <a:t>3</a:t>
            </a:r>
            <a:r>
              <a:rPr lang="zh-CN" altLang="en-US" sz="2000">
                <a:solidFill>
                  <a:schemeClr val="accent1"/>
                </a:solidFill>
              </a:rPr>
              <a:t>门课程的成绩。要求输出平均成绩最高的学生的信息</a:t>
            </a:r>
            <a:r>
              <a:rPr lang="en-US" altLang="zh-CN" sz="2000">
                <a:solidFill>
                  <a:schemeClr val="accent1"/>
                </a:solidFill>
              </a:rPr>
              <a:t>(</a:t>
            </a:r>
            <a:r>
              <a:rPr lang="zh-CN" altLang="en-US" sz="2000">
                <a:solidFill>
                  <a:schemeClr val="accent1"/>
                </a:solidFill>
              </a:rPr>
              <a:t>包括学号、姓名、</a:t>
            </a:r>
            <a:r>
              <a:rPr lang="en-US" altLang="zh-CN" sz="2000">
                <a:solidFill>
                  <a:schemeClr val="accent1"/>
                </a:solidFill>
              </a:rPr>
              <a:t>3</a:t>
            </a:r>
            <a:r>
              <a:rPr lang="zh-CN" altLang="en-US" sz="2000">
                <a:solidFill>
                  <a:schemeClr val="accent1"/>
                </a:solidFill>
              </a:rPr>
              <a:t>门课程成绩和平均成绩</a:t>
            </a:r>
            <a:r>
              <a:rPr lang="en-US" altLang="zh-CN" sz="2000">
                <a:solidFill>
                  <a:schemeClr val="accent1"/>
                </a:solidFill>
              </a:rPr>
              <a:t>)</a:t>
            </a:r>
            <a:r>
              <a:rPr lang="zh-CN" altLang="en-US" sz="2000">
                <a:solidFill>
                  <a:schemeClr val="accent1"/>
                </a:solidFill>
              </a:rPr>
              <a:t>。</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363941" y="1828801"/>
            <a:ext cx="11465616" cy="455212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#define N 3			</a:t>
            </a:r>
            <a:r>
              <a:rPr lang="en-US" altLang="zh-CN" sz="1400">
                <a:solidFill>
                  <a:srgbClr val="008000"/>
                </a:solidFill>
              </a:rPr>
              <a:t>//</a:t>
            </a:r>
            <a:r>
              <a:rPr lang="zh-CN" altLang="en-US" sz="1400">
                <a:solidFill>
                  <a:srgbClr val="008000"/>
                </a:solidFill>
              </a:rPr>
              <a:t>学生数为</a:t>
            </a:r>
            <a:r>
              <a:rPr lang="en-US" altLang="zh-CN" sz="1400">
                <a:solidFill>
                  <a:srgbClr val="008000"/>
                </a:solidFill>
              </a:rPr>
              <a:t>3</a:t>
            </a:r>
          </a:p>
          <a:p>
            <a:pPr defTabSz="363538"/>
            <a:r>
              <a:rPr lang="en-US" altLang="zh-CN" sz="1400"/>
              <a:t>struct Student			</a:t>
            </a:r>
            <a:r>
              <a:rPr lang="en-US" altLang="zh-CN" sz="1400">
                <a:solidFill>
                  <a:srgbClr val="008000"/>
                </a:solidFill>
              </a:rPr>
              <a:t>//</a:t>
            </a:r>
            <a:r>
              <a:rPr lang="zh-CN" altLang="en-US" sz="1400">
                <a:solidFill>
                  <a:srgbClr val="008000"/>
                </a:solidFill>
              </a:rPr>
              <a:t>建立结构体类型</a:t>
            </a:r>
            <a:r>
              <a:rPr lang="en-US" altLang="zh-CN" sz="1400">
                <a:solidFill>
                  <a:srgbClr val="008000"/>
                </a:solidFill>
              </a:rPr>
              <a:t>struct Student</a:t>
            </a:r>
          </a:p>
          <a:p>
            <a:pPr defTabSz="363538"/>
            <a:r>
              <a:rPr lang="en-US" altLang="zh-CN" sz="1400"/>
              <a:t>{	int num;			</a:t>
            </a:r>
            <a:r>
              <a:rPr lang="en-US" altLang="zh-CN" sz="1400">
                <a:solidFill>
                  <a:srgbClr val="008000"/>
                </a:solidFill>
              </a:rPr>
              <a:t>//</a:t>
            </a:r>
            <a:r>
              <a:rPr lang="zh-CN" altLang="en-US" sz="1400">
                <a:solidFill>
                  <a:srgbClr val="008000"/>
                </a:solidFill>
              </a:rPr>
              <a:t>学号</a:t>
            </a:r>
          </a:p>
          <a:p>
            <a:pPr defTabSz="363538"/>
            <a:r>
              <a:rPr lang="zh-CN" altLang="en-US" sz="1400"/>
              <a:t>	</a:t>
            </a:r>
            <a:r>
              <a:rPr lang="en-US" altLang="zh-CN" sz="1400"/>
              <a:t>char name[20];	</a:t>
            </a:r>
            <a:r>
              <a:rPr lang="en-US" altLang="zh-CN" sz="1400">
                <a:solidFill>
                  <a:srgbClr val="008000"/>
                </a:solidFill>
              </a:rPr>
              <a:t>//</a:t>
            </a:r>
            <a:r>
              <a:rPr lang="zh-CN" altLang="en-US" sz="1400">
                <a:solidFill>
                  <a:srgbClr val="008000"/>
                </a:solidFill>
              </a:rPr>
              <a:t>姓名</a:t>
            </a:r>
          </a:p>
          <a:p>
            <a:pPr defTabSz="363538"/>
            <a:r>
              <a:rPr lang="zh-CN" altLang="en-US" sz="1400"/>
              <a:t>	</a:t>
            </a:r>
            <a:r>
              <a:rPr lang="en-US" altLang="zh-CN" sz="1400"/>
              <a:t>float score[3];		</a:t>
            </a:r>
            <a:r>
              <a:rPr lang="en-US" altLang="zh-CN" sz="1400">
                <a:solidFill>
                  <a:srgbClr val="008000"/>
                </a:solidFill>
              </a:rPr>
              <a:t>//3</a:t>
            </a:r>
            <a:r>
              <a:rPr lang="zh-CN" altLang="en-US" sz="1400">
                <a:solidFill>
                  <a:srgbClr val="008000"/>
                </a:solidFill>
              </a:rPr>
              <a:t>门课成绩</a:t>
            </a:r>
          </a:p>
          <a:p>
            <a:pPr defTabSz="363538"/>
            <a:r>
              <a:rPr lang="zh-CN" altLang="en-US" sz="1400"/>
              <a:t>	</a:t>
            </a:r>
            <a:r>
              <a:rPr lang="en-US" altLang="zh-CN" sz="1400"/>
              <a:t>float aver;		</a:t>
            </a:r>
            <a:r>
              <a:rPr lang="en-US" altLang="zh-CN" sz="1400">
                <a:solidFill>
                  <a:srgbClr val="008000"/>
                </a:solidFill>
              </a:rPr>
              <a:t>//</a:t>
            </a:r>
            <a:r>
              <a:rPr lang="zh-CN" altLang="en-US" sz="1400">
                <a:solidFill>
                  <a:srgbClr val="008000"/>
                </a:solidFill>
              </a:rPr>
              <a:t>平均成绩</a:t>
            </a:r>
          </a:p>
          <a:p>
            <a:pPr defTabSz="363538"/>
            <a:r>
              <a:rPr lang="en-US" altLang="zh-CN" sz="1400"/>
              <a:t>};</a:t>
            </a:r>
          </a:p>
          <a:p>
            <a:pPr defTabSz="363538"/>
            <a:r>
              <a:rPr lang="en-US" altLang="zh-CN" sz="1400"/>
              <a:t>int main()</a:t>
            </a:r>
          </a:p>
          <a:p>
            <a:pPr defTabSz="363538"/>
            <a:r>
              <a:rPr lang="en-US" altLang="zh-CN" sz="1400"/>
              <a:t>{	void input(struct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struct Student max(struct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void print(struct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struct Student stu[N],*p=stu;	</a:t>
            </a:r>
            <a:r>
              <a:rPr lang="en-US" altLang="zh-CN" sz="1400">
                <a:solidFill>
                  <a:srgbClr val="008000"/>
                </a:solidFill>
              </a:rPr>
              <a:t>//</a:t>
            </a:r>
            <a:r>
              <a:rPr lang="zh-CN" altLang="en-US" sz="1400">
                <a:solidFill>
                  <a:srgbClr val="008000"/>
                </a:solidFill>
              </a:rPr>
              <a:t>定义结构体数组和指针</a:t>
            </a:r>
          </a:p>
          <a:p>
            <a:pPr defTabSz="363538"/>
            <a:r>
              <a:rPr lang="zh-CN" altLang="en-US" sz="1400"/>
              <a:t>	</a:t>
            </a:r>
            <a:r>
              <a:rPr lang="en-US" altLang="zh-CN" sz="1400"/>
              <a:t>input(p);						</a:t>
            </a:r>
            <a:r>
              <a:rPr lang="en-US" altLang="zh-CN" sz="1400">
                <a:solidFill>
                  <a:srgbClr val="008000"/>
                </a:solidFill>
              </a:rPr>
              <a:t>//</a:t>
            </a:r>
            <a:r>
              <a:rPr lang="zh-CN" altLang="en-US" sz="1400">
                <a:solidFill>
                  <a:srgbClr val="008000"/>
                </a:solidFill>
              </a:rPr>
              <a:t>调用</a:t>
            </a:r>
            <a:r>
              <a:rPr lang="en-US" altLang="zh-CN" sz="1400">
                <a:solidFill>
                  <a:srgbClr val="008000"/>
                </a:solidFill>
              </a:rPr>
              <a:t>input</a:t>
            </a:r>
            <a:r>
              <a:rPr lang="zh-CN" altLang="en-US" sz="1400">
                <a:solidFill>
                  <a:srgbClr val="008000"/>
                </a:solidFill>
              </a:rPr>
              <a:t>函数</a:t>
            </a:r>
          </a:p>
          <a:p>
            <a:pPr defTabSz="363538"/>
            <a:r>
              <a:rPr lang="zh-CN" altLang="en-US" sz="1400"/>
              <a:t>	</a:t>
            </a:r>
            <a:r>
              <a:rPr lang="en-US" altLang="zh-CN" sz="1400"/>
              <a:t>print(max(p));	</a:t>
            </a:r>
            <a:r>
              <a:rPr lang="en-US" altLang="zh-CN" sz="1400">
                <a:solidFill>
                  <a:srgbClr val="008000"/>
                </a:solidFill>
              </a:rPr>
              <a:t>//</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a:t>
            </a:r>
            <a:r>
              <a:rPr lang="en-US" altLang="zh-CN" sz="1400">
                <a:solidFill>
                  <a:srgbClr val="008000"/>
                </a:solidFill>
              </a:rPr>
              <a:t>,</a:t>
            </a:r>
            <a:r>
              <a:rPr lang="zh-CN" altLang="en-US" sz="1400">
                <a:solidFill>
                  <a:srgbClr val="008000"/>
                </a:solidFill>
              </a:rPr>
              <a:t>以</a:t>
            </a:r>
            <a:r>
              <a:rPr lang="en-US" altLang="zh-CN" sz="1400">
                <a:solidFill>
                  <a:srgbClr val="008000"/>
                </a:solidFill>
              </a:rPr>
              <a:t>max</a:t>
            </a:r>
            <a:r>
              <a:rPr lang="zh-CN" altLang="en-US" sz="1400">
                <a:solidFill>
                  <a:srgbClr val="008000"/>
                </a:solidFill>
              </a:rPr>
              <a:t>函数的返回值作为实参</a:t>
            </a:r>
          </a:p>
          <a:p>
            <a:pPr defTabSz="363538"/>
            <a:r>
              <a:rPr lang="zh-CN" altLang="en-US" sz="1400"/>
              <a:t>	</a:t>
            </a:r>
            <a:r>
              <a:rPr lang="en-US" altLang="zh-CN" sz="1400"/>
              <a:t>return 0;</a:t>
            </a:r>
          </a:p>
          <a:p>
            <a:pPr defTabSz="363538"/>
            <a:r>
              <a:rPr lang="en-US" altLang="zh-CN" sz="1400"/>
              <a:t>}</a:t>
            </a:r>
          </a:p>
          <a:p>
            <a:pPr defTabSz="363538"/>
            <a:r>
              <a:rPr lang="en-US" altLang="zh-CN" sz="1400"/>
              <a:t>void input(struct Student stu[])		</a:t>
            </a:r>
            <a:r>
              <a:rPr lang="en-US" altLang="zh-CN" sz="1400">
                <a:solidFill>
                  <a:srgbClr val="008000"/>
                </a:solidFill>
              </a:rPr>
              <a:t>//</a:t>
            </a:r>
            <a:r>
              <a:rPr lang="zh-CN" altLang="en-US" sz="1400">
                <a:solidFill>
                  <a:srgbClr val="008000"/>
                </a:solidFill>
              </a:rPr>
              <a:t>定义</a:t>
            </a:r>
            <a:r>
              <a:rPr lang="en-US" altLang="zh-CN" sz="1400">
                <a:solidFill>
                  <a:srgbClr val="008000"/>
                </a:solidFill>
              </a:rPr>
              <a:t>input</a:t>
            </a:r>
            <a:r>
              <a:rPr lang="zh-CN" altLang="en-US" sz="1400">
                <a:solidFill>
                  <a:srgbClr val="008000"/>
                </a:solidFill>
              </a:rPr>
              <a:t>函数</a:t>
            </a:r>
          </a:p>
          <a:p>
            <a:pPr defTabSz="363538"/>
            <a:r>
              <a:rPr lang="en-US" altLang="zh-CN" sz="1400"/>
              <a:t>{	int i;</a:t>
            </a:r>
          </a:p>
          <a:p>
            <a:pPr defTabSz="363538"/>
            <a:r>
              <a:rPr lang="en-US" altLang="zh-CN" sz="1400"/>
              <a:t>	printf("</a:t>
            </a:r>
            <a:r>
              <a:rPr lang="zh-CN" altLang="en-US" sz="1400"/>
              <a:t>请输入各学生的信息： 学号、姓名、三门课成绩</a:t>
            </a:r>
            <a:r>
              <a:rPr lang="en-US" altLang="zh-CN" sz="1400"/>
              <a:t>:\n");</a:t>
            </a:r>
          </a:p>
          <a:p>
            <a:pPr defTabSz="363538"/>
            <a:r>
              <a:rPr lang="en-US" altLang="zh-CN" sz="1400"/>
              <a:t>	for(i=0;i&lt;N;i++)</a:t>
            </a:r>
          </a:p>
          <a:p>
            <a:pPr defTabSz="363538"/>
            <a:r>
              <a:rPr lang="en-US" altLang="zh-CN" sz="1400"/>
              <a:t>	{	scanf("%d %s %f %f %f",&amp;stu[i].num,stu[i].name,</a:t>
            </a:r>
          </a:p>
          <a:p>
            <a:pPr defTabSz="363538"/>
            <a:r>
              <a:rPr lang="en-US" altLang="zh-CN" sz="1400"/>
              <a:t>		&amp;stu[i].score[0],&amp;stu[i].score[1],&amp;stu[i].score[2]);	 </a:t>
            </a:r>
            <a:r>
              <a:rPr lang="en-US" altLang="zh-CN" sz="1400">
                <a:solidFill>
                  <a:srgbClr val="008000"/>
                </a:solidFill>
              </a:rPr>
              <a:t>//</a:t>
            </a:r>
            <a:r>
              <a:rPr lang="zh-CN" altLang="en-US" sz="1400">
                <a:solidFill>
                  <a:srgbClr val="008000"/>
                </a:solidFill>
              </a:rPr>
              <a:t>输入数据</a:t>
            </a:r>
          </a:p>
          <a:p>
            <a:pPr defTabSz="363538"/>
            <a:r>
              <a:rPr lang="zh-CN" altLang="en-US" sz="1400"/>
              <a:t>		</a:t>
            </a:r>
            <a:r>
              <a:rPr lang="en-US" altLang="zh-CN" sz="1400"/>
              <a:t>stu[i].aver=(stu[i].score[0]+stu[i].score[1]+stu[i].score[2])/3.0;			</a:t>
            </a:r>
            <a:r>
              <a:rPr lang="en-US" altLang="zh-CN" sz="1400">
                <a:solidFill>
                  <a:srgbClr val="008000"/>
                </a:solidFill>
              </a:rPr>
              <a:t>//</a:t>
            </a:r>
            <a:r>
              <a:rPr lang="zh-CN" altLang="en-US" sz="1400">
                <a:solidFill>
                  <a:srgbClr val="008000"/>
                </a:solidFill>
              </a:rPr>
              <a:t>求平均成绩</a:t>
            </a:r>
          </a:p>
          <a:p>
            <a:pPr defTabSz="363538"/>
            <a:r>
              <a:rPr lang="zh-CN" altLang="en-US" sz="1400"/>
              <a:t>	</a:t>
            </a:r>
            <a:r>
              <a:rPr lang="en-US" altLang="zh-CN" sz="1400"/>
              <a:t>}</a:t>
            </a:r>
          </a:p>
          <a:p>
            <a:pPr defTabSz="363538"/>
            <a:r>
              <a:rPr lang="en-US" altLang="zh-CN" sz="1400"/>
              <a:t>}</a:t>
            </a:r>
          </a:p>
          <a:p>
            <a:pPr defTabSz="363538"/>
            <a:r>
              <a:rPr lang="en-US" altLang="zh-CN" sz="1400"/>
              <a:t>struct Student max(struct Student stu[])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a:r>
              <a:rPr lang="en-US" altLang="zh-CN" sz="1400"/>
              <a:t>{	int i,m=0;			</a:t>
            </a:r>
            <a:r>
              <a:rPr lang="en-US" altLang="zh-CN" sz="1400">
                <a:solidFill>
                  <a:srgbClr val="008000"/>
                </a:solidFill>
              </a:rPr>
              <a:t>//</a:t>
            </a:r>
            <a:r>
              <a:rPr lang="zh-CN" altLang="en-US" sz="1400">
                <a:solidFill>
                  <a:srgbClr val="008000"/>
                </a:solidFill>
              </a:rPr>
              <a:t>用</a:t>
            </a:r>
            <a:r>
              <a:rPr lang="en-US" altLang="zh-CN" sz="1400">
                <a:solidFill>
                  <a:srgbClr val="008000"/>
                </a:solidFill>
              </a:rPr>
              <a:t>m</a:t>
            </a:r>
            <a:r>
              <a:rPr lang="zh-CN" altLang="en-US" sz="1400">
                <a:solidFill>
                  <a:srgbClr val="008000"/>
                </a:solidFill>
              </a:rPr>
              <a:t>存放成绩最高的学生在数组中的序号</a:t>
            </a:r>
          </a:p>
          <a:p>
            <a:pPr defTabSz="363538"/>
            <a:r>
              <a:rPr lang="zh-CN" altLang="en-US" sz="1400"/>
              <a:t>	</a:t>
            </a:r>
            <a:r>
              <a:rPr lang="en-US" altLang="zh-CN" sz="1400"/>
              <a:t>for(i=0;i&lt;N;i++)</a:t>
            </a:r>
          </a:p>
          <a:p>
            <a:pPr defTabSz="363538"/>
            <a:r>
              <a:rPr lang="en-US" altLang="zh-CN" sz="1400"/>
              <a:t>	if(stu[i].aver&gt;stu[m].aver) m=i;</a:t>
            </a:r>
          </a:p>
          <a:p>
            <a:pPr defTabSz="363538"/>
            <a:r>
              <a:rPr lang="en-US" altLang="zh-CN" sz="1400"/>
              <a:t>	</a:t>
            </a:r>
            <a:r>
              <a:rPr lang="en-US" altLang="zh-CN" sz="1400">
                <a:solidFill>
                  <a:srgbClr val="008000"/>
                </a:solidFill>
              </a:rPr>
              <a:t>//</a:t>
            </a:r>
            <a:r>
              <a:rPr lang="zh-CN" altLang="en-US" sz="1400">
                <a:solidFill>
                  <a:srgbClr val="008000"/>
                </a:solidFill>
              </a:rPr>
              <a:t>找出平均成绩最高的学生在数组中的序号</a:t>
            </a:r>
          </a:p>
          <a:p>
            <a:pPr defTabSz="363538"/>
            <a:r>
              <a:rPr lang="zh-CN" altLang="en-US" sz="1400"/>
              <a:t>	</a:t>
            </a:r>
            <a:r>
              <a:rPr lang="en-US" altLang="zh-CN" sz="1400"/>
              <a:t>return stu[m];		</a:t>
            </a:r>
            <a:r>
              <a:rPr lang="en-US" altLang="zh-CN" sz="1400">
                <a:solidFill>
                  <a:srgbClr val="008000"/>
                </a:solidFill>
              </a:rPr>
              <a:t>//</a:t>
            </a:r>
            <a:r>
              <a:rPr lang="zh-CN" altLang="en-US" sz="1400">
                <a:solidFill>
                  <a:srgbClr val="008000"/>
                </a:solidFill>
              </a:rPr>
              <a:t>返回包含该生信息的结构体元素</a:t>
            </a:r>
          </a:p>
          <a:p>
            <a:pPr defTabSz="363538"/>
            <a:r>
              <a:rPr lang="en-US" altLang="zh-CN" sz="1400"/>
              <a:t>}</a:t>
            </a:r>
          </a:p>
          <a:p>
            <a:pPr defTabSz="363538"/>
            <a:endParaRPr lang="en-US" altLang="zh-CN" sz="1400"/>
          </a:p>
          <a:p>
            <a:pPr defTabSz="363538"/>
            <a:r>
              <a:rPr lang="en-US" altLang="zh-CN" sz="1400"/>
              <a:t>void print(struct Student stud)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a:t>
            </a:r>
          </a:p>
          <a:p>
            <a:pPr defTabSz="363538"/>
            <a:r>
              <a:rPr lang="en-US" altLang="zh-CN" sz="1400"/>
              <a:t>{	printf("\n</a:t>
            </a:r>
            <a:r>
              <a:rPr lang="zh-CN" altLang="en-US" sz="1400"/>
              <a:t>成绩最高的学生是</a:t>
            </a:r>
            <a:r>
              <a:rPr lang="en-US" altLang="zh-CN" sz="1400"/>
              <a:t>:\n");</a:t>
            </a:r>
          </a:p>
          <a:p>
            <a:pPr defTabSz="363538"/>
            <a:r>
              <a:rPr lang="en-US" altLang="zh-CN" sz="1400"/>
              <a:t>	printf("</a:t>
            </a:r>
            <a:r>
              <a:rPr lang="zh-CN" altLang="en-US" sz="1400"/>
              <a:t>学号</a:t>
            </a:r>
            <a:r>
              <a:rPr lang="en-US" altLang="zh-CN" sz="1400"/>
              <a:t>:%d\n</a:t>
            </a:r>
            <a:r>
              <a:rPr lang="zh-CN" altLang="en-US" sz="1400"/>
              <a:t>姓名</a:t>
            </a:r>
            <a:r>
              <a:rPr lang="en-US" altLang="zh-CN" sz="1400"/>
              <a:t>:%s\n</a:t>
            </a:r>
            <a:r>
              <a:rPr lang="zh-CN" altLang="en-US" sz="1400"/>
              <a:t>三门课成绩</a:t>
            </a:r>
            <a:r>
              <a:rPr lang="en-US" altLang="zh-CN" sz="1400"/>
              <a:t>:%5.1f,%5.1f,%5.1f\n</a:t>
            </a:r>
            <a:r>
              <a:rPr lang="zh-CN" altLang="en-US" sz="1400"/>
              <a:t>平均成绩</a:t>
            </a:r>
            <a:r>
              <a:rPr lang="en-US" altLang="zh-CN" sz="1400"/>
              <a:t>: %6.2f\n",stud.num,stud.name,stud.score[0],stud.score[1],stud.score[2],stud.aver);</a:t>
            </a:r>
          </a:p>
          <a:p>
            <a:pPr defTabSz="363538"/>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5"/>
          <a:stretch>
            <a:fillRect/>
          </a:stretch>
        </p:blipFill>
        <p:spPr>
          <a:xfrm>
            <a:off x="8984974" y="240011"/>
            <a:ext cx="2844583" cy="1562310"/>
          </a:xfrm>
          <a:prstGeom prst="rect">
            <a:avLst/>
          </a:prstGeom>
        </p:spPr>
      </p:pic>
      <p:cxnSp>
        <p:nvCxnSpPr>
          <p:cNvPr id="14" name="直接连接符 13">
            <a:extLst>
              <a:ext uri="{FF2B5EF4-FFF2-40B4-BE49-F238E27FC236}">
                <a16:creationId xmlns:a16="http://schemas.microsoft.com/office/drawing/2014/main" id="{48EC88E4-3DEA-4882-A2F7-2A2472A7E690}"/>
              </a:ext>
            </a:extLst>
          </p:cNvPr>
          <p:cNvCxnSpPr>
            <a:cxnSpLocks/>
          </p:cNvCxnSpPr>
          <p:nvPr/>
        </p:nvCxnSpPr>
        <p:spPr>
          <a:xfrm>
            <a:off x="5785056" y="1828801"/>
            <a:ext cx="0" cy="455212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45C967AF-3871-4AAE-A875-A638B32B1FA1}"/>
              </a:ext>
            </a:extLst>
          </p:cNvPr>
          <p:cNvGrpSpPr/>
          <p:nvPr/>
        </p:nvGrpSpPr>
        <p:grpSpPr>
          <a:xfrm>
            <a:off x="5622308" y="2414864"/>
            <a:ext cx="325496" cy="260107"/>
            <a:chOff x="5926033" y="1926699"/>
            <a:chExt cx="325496" cy="260107"/>
          </a:xfrm>
        </p:grpSpPr>
        <p:sp>
          <p:nvSpPr>
            <p:cNvPr id="18"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7" name="组合 26">
            <a:extLst>
              <a:ext uri="{FF2B5EF4-FFF2-40B4-BE49-F238E27FC236}">
                <a16:creationId xmlns:a16="http://schemas.microsoft.com/office/drawing/2014/main" id="{B236A711-9DB9-47FD-9B2E-498AAC59691E}"/>
              </a:ext>
            </a:extLst>
          </p:cNvPr>
          <p:cNvGrpSpPr/>
          <p:nvPr/>
        </p:nvGrpSpPr>
        <p:grpSpPr>
          <a:xfrm>
            <a:off x="5622308" y="5488982"/>
            <a:ext cx="325496" cy="260106"/>
            <a:chOff x="5926033" y="5434781"/>
            <a:chExt cx="325496" cy="260106"/>
          </a:xfrm>
        </p:grpSpPr>
        <p:sp>
          <p:nvSpPr>
            <p:cNvPr id="28"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406331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用指针处理链表</a:t>
            </a:r>
            <a:endParaRPr lang="zh-CN" altLang="en-US" dirty="0"/>
          </a:p>
        </p:txBody>
      </p:sp>
    </p:spTree>
    <p:extLst>
      <p:ext uri="{BB962C8B-B14F-4D97-AF65-F5344CB8AC3E}">
        <p14:creationId xmlns:p14="http://schemas.microsoft.com/office/powerpoint/2010/main" val="1866569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什么是链表 </a:t>
            </a:r>
          </a:p>
        </p:txBody>
      </p:sp>
      <p:sp>
        <p:nvSpPr>
          <p:cNvPr id="14" name="MH_Desc_1"/>
          <p:cNvSpPr/>
          <p:nvPr>
            <p:custDataLst>
              <p:tags r:id="rId1"/>
            </p:custDataLst>
          </p:nvPr>
        </p:nvSpPr>
        <p:spPr>
          <a:xfrm>
            <a:off x="564206" y="1391478"/>
            <a:ext cx="10749062" cy="47409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链表是一种常见的重要的数据结构。它是动态地进行存储分配的一种结构。</a:t>
            </a: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链表有一个“</a:t>
            </a:r>
            <a:r>
              <a:rPr lang="zh-CN" altLang="en-US" b="1">
                <a:solidFill>
                  <a:schemeClr val="tx1"/>
                </a:solidFill>
              </a:rPr>
              <a:t>头指针</a:t>
            </a:r>
            <a:r>
              <a:rPr lang="zh-CN" altLang="en-US">
                <a:solidFill>
                  <a:schemeClr val="tx1"/>
                </a:solidFill>
              </a:rPr>
              <a:t>”变量，图中以</a:t>
            </a:r>
            <a:r>
              <a:rPr lang="en-US" altLang="zh-CN">
                <a:solidFill>
                  <a:schemeClr val="tx1"/>
                </a:solidFill>
              </a:rPr>
              <a:t>head</a:t>
            </a:r>
            <a:r>
              <a:rPr lang="zh-CN" altLang="en-US">
                <a:solidFill>
                  <a:schemeClr val="tx1"/>
                </a:solidFill>
              </a:rPr>
              <a:t>表示，它存放一个地址，该地址指向一个元素。</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链表中每一个元素称为“</a:t>
            </a:r>
            <a:r>
              <a:rPr lang="zh-CN" altLang="en-US" b="1">
                <a:solidFill>
                  <a:schemeClr val="tx1"/>
                </a:solidFill>
              </a:rPr>
              <a:t>结点</a:t>
            </a:r>
            <a:r>
              <a:rPr lang="zh-CN" altLang="en-US">
                <a:solidFill>
                  <a:schemeClr val="tx1"/>
                </a:solidFill>
              </a:rPr>
              <a:t>”，每个结点都应包括两个部分：</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 </a:t>
            </a:r>
            <a:r>
              <a:rPr lang="en-US" altLang="zh-CN">
                <a:solidFill>
                  <a:schemeClr val="tx1"/>
                </a:solidFill>
              </a:rPr>
              <a:t>(1) </a:t>
            </a:r>
            <a:r>
              <a:rPr lang="zh-CN" altLang="en-US">
                <a:solidFill>
                  <a:schemeClr val="tx1"/>
                </a:solidFill>
              </a:rPr>
              <a:t>用户需要用的实际数据；</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 </a:t>
            </a:r>
            <a:r>
              <a:rPr lang="en-US" altLang="zh-CN">
                <a:solidFill>
                  <a:schemeClr val="tx1"/>
                </a:solidFill>
              </a:rPr>
              <a:t>(2) </a:t>
            </a:r>
            <a:r>
              <a:rPr lang="zh-CN" altLang="en-US">
                <a:solidFill>
                  <a:schemeClr val="tx1"/>
                </a:solidFill>
              </a:rPr>
              <a:t>下一个结点的地址。</a:t>
            </a:r>
            <a:endParaRPr lang="en-US" altLang="zh-CN">
              <a:solidFill>
                <a:schemeClr val="tx1"/>
              </a:solidFill>
            </a:endParaRPr>
          </a:p>
          <a:p>
            <a:pPr algn="just">
              <a:lnSpc>
                <a:spcPct val="120000"/>
              </a:lnSpc>
              <a:spcBef>
                <a:spcPts val="600"/>
              </a:spcBef>
              <a:spcAft>
                <a:spcPts val="600"/>
              </a:spcAft>
              <a:defRPr/>
            </a:pPr>
            <a:r>
              <a:rPr lang="en-US" altLang="zh-CN">
                <a:solidFill>
                  <a:schemeClr val="tx1"/>
                </a:solidFill>
              </a:rPr>
              <a:t>head</a:t>
            </a:r>
            <a:r>
              <a:rPr lang="zh-CN" altLang="en-US">
                <a:solidFill>
                  <a:schemeClr val="tx1"/>
                </a:solidFill>
              </a:rPr>
              <a:t>指向第</a:t>
            </a:r>
            <a:r>
              <a:rPr lang="en-US" altLang="zh-CN">
                <a:solidFill>
                  <a:schemeClr val="tx1"/>
                </a:solidFill>
              </a:rPr>
              <a:t>1</a:t>
            </a:r>
            <a:r>
              <a:rPr lang="zh-CN" altLang="en-US">
                <a:solidFill>
                  <a:schemeClr val="tx1"/>
                </a:solidFill>
              </a:rPr>
              <a:t>个元素，第</a:t>
            </a:r>
            <a:r>
              <a:rPr lang="en-US" altLang="zh-CN">
                <a:solidFill>
                  <a:schemeClr val="tx1"/>
                </a:solidFill>
              </a:rPr>
              <a:t>1</a:t>
            </a:r>
            <a:r>
              <a:rPr lang="zh-CN" altLang="en-US">
                <a:solidFill>
                  <a:schemeClr val="tx1"/>
                </a:solidFill>
              </a:rPr>
              <a:t>个元素又指向第</a:t>
            </a:r>
            <a:r>
              <a:rPr lang="en-US" altLang="zh-CN">
                <a:solidFill>
                  <a:schemeClr val="tx1"/>
                </a:solidFill>
              </a:rPr>
              <a:t>2</a:t>
            </a:r>
            <a:r>
              <a:rPr lang="zh-CN" altLang="en-US">
                <a:solidFill>
                  <a:schemeClr val="tx1"/>
                </a:solidFill>
              </a:rPr>
              <a:t>个元素</a:t>
            </a:r>
            <a:r>
              <a:rPr lang="en-US" altLang="zh-CN">
                <a:solidFill>
                  <a:schemeClr val="tx1"/>
                </a:solidFill>
              </a:rPr>
              <a:t>……</a:t>
            </a:r>
            <a:r>
              <a:rPr lang="zh-CN" altLang="en-US">
                <a:solidFill>
                  <a:schemeClr val="tx1"/>
                </a:solidFill>
              </a:rPr>
              <a:t>直到最后一个元素，该元素不再指向其他元素，它称为“</a:t>
            </a:r>
            <a:r>
              <a:rPr lang="zh-CN" altLang="en-US" b="1">
                <a:solidFill>
                  <a:schemeClr val="tx1"/>
                </a:solidFill>
              </a:rPr>
              <a:t>表尾</a:t>
            </a:r>
            <a:r>
              <a:rPr lang="zh-CN" altLang="en-US">
                <a:solidFill>
                  <a:schemeClr val="tx1"/>
                </a:solidFill>
              </a:rPr>
              <a:t>”，它的地址部分放一个“</a:t>
            </a:r>
            <a:r>
              <a:rPr lang="en-US" altLang="zh-CN" b="1">
                <a:solidFill>
                  <a:schemeClr val="tx1"/>
                </a:solidFill>
              </a:rPr>
              <a:t>NULL</a:t>
            </a:r>
            <a:r>
              <a:rPr lang="en-US" altLang="zh-CN">
                <a:solidFill>
                  <a:schemeClr val="tx1"/>
                </a:solidFill>
              </a:rPr>
              <a:t>”</a:t>
            </a:r>
            <a:r>
              <a:rPr lang="zh-CN" altLang="en-US">
                <a:solidFill>
                  <a:schemeClr val="tx1"/>
                </a:solidFill>
              </a:rPr>
              <a:t>（表示“空地址”），链表到此结束。</a:t>
            </a:r>
          </a:p>
        </p:txBody>
      </p:sp>
      <p:graphicFrame>
        <p:nvGraphicFramePr>
          <p:cNvPr id="4" name="表格 3"/>
          <p:cNvGraphicFramePr>
            <a:graphicFrameLocks noGrp="1"/>
          </p:cNvGraphicFramePr>
          <p:nvPr>
            <p:extLst>
              <p:ext uri="{D42A27DB-BD31-4B8C-83A1-F6EECF244321}">
                <p14:modId xmlns:p14="http://schemas.microsoft.com/office/powerpoint/2010/main" val="4254283251"/>
              </p:ext>
            </p:extLst>
          </p:nvPr>
        </p:nvGraphicFramePr>
        <p:xfrm>
          <a:off x="2564954" y="1951951"/>
          <a:ext cx="6474348" cy="1112520"/>
        </p:xfrm>
        <a:graphic>
          <a:graphicData uri="http://schemas.openxmlformats.org/drawingml/2006/table">
            <a:tbl>
              <a:tblPr>
                <a:tableStyleId>{5C22544A-7EE6-4342-B048-85BDC9FD1C3A}</a:tableStyleId>
              </a:tblPr>
              <a:tblGrid>
                <a:gridCol w="719372">
                  <a:extLst>
                    <a:ext uri="{9D8B030D-6E8A-4147-A177-3AD203B41FA5}">
                      <a16:colId xmlns:a16="http://schemas.microsoft.com/office/drawing/2014/main" val="2308313456"/>
                    </a:ext>
                  </a:extLst>
                </a:gridCol>
                <a:gridCol w="719372">
                  <a:extLst>
                    <a:ext uri="{9D8B030D-6E8A-4147-A177-3AD203B41FA5}">
                      <a16:colId xmlns:a16="http://schemas.microsoft.com/office/drawing/2014/main" val="4058567967"/>
                    </a:ext>
                  </a:extLst>
                </a:gridCol>
                <a:gridCol w="719372">
                  <a:extLst>
                    <a:ext uri="{9D8B030D-6E8A-4147-A177-3AD203B41FA5}">
                      <a16:colId xmlns:a16="http://schemas.microsoft.com/office/drawing/2014/main" val="868607660"/>
                    </a:ext>
                  </a:extLst>
                </a:gridCol>
                <a:gridCol w="719372">
                  <a:extLst>
                    <a:ext uri="{9D8B030D-6E8A-4147-A177-3AD203B41FA5}">
                      <a16:colId xmlns:a16="http://schemas.microsoft.com/office/drawing/2014/main" val="2425385050"/>
                    </a:ext>
                  </a:extLst>
                </a:gridCol>
                <a:gridCol w="719372">
                  <a:extLst>
                    <a:ext uri="{9D8B030D-6E8A-4147-A177-3AD203B41FA5}">
                      <a16:colId xmlns:a16="http://schemas.microsoft.com/office/drawing/2014/main" val="2907232126"/>
                    </a:ext>
                  </a:extLst>
                </a:gridCol>
                <a:gridCol w="719372">
                  <a:extLst>
                    <a:ext uri="{9D8B030D-6E8A-4147-A177-3AD203B41FA5}">
                      <a16:colId xmlns:a16="http://schemas.microsoft.com/office/drawing/2014/main" val="3072462368"/>
                    </a:ext>
                  </a:extLst>
                </a:gridCol>
                <a:gridCol w="719372">
                  <a:extLst>
                    <a:ext uri="{9D8B030D-6E8A-4147-A177-3AD203B41FA5}">
                      <a16:colId xmlns:a16="http://schemas.microsoft.com/office/drawing/2014/main" val="492267424"/>
                    </a:ext>
                  </a:extLst>
                </a:gridCol>
                <a:gridCol w="719372">
                  <a:extLst>
                    <a:ext uri="{9D8B030D-6E8A-4147-A177-3AD203B41FA5}">
                      <a16:colId xmlns:a16="http://schemas.microsoft.com/office/drawing/2014/main" val="1621474595"/>
                    </a:ext>
                  </a:extLst>
                </a:gridCol>
                <a:gridCol w="719372">
                  <a:extLst>
                    <a:ext uri="{9D8B030D-6E8A-4147-A177-3AD203B41FA5}">
                      <a16:colId xmlns:a16="http://schemas.microsoft.com/office/drawing/2014/main" val="4210257657"/>
                    </a:ext>
                  </a:extLst>
                </a:gridCol>
              </a:tblGrid>
              <a:tr h="370840">
                <a:tc>
                  <a:txBody>
                    <a:bodyPr/>
                    <a:lstStyle/>
                    <a:p>
                      <a:pPr algn="ctr"/>
                      <a:r>
                        <a:rPr lang="en-US" altLang="zh-CN" sz="1600"/>
                        <a:t>head</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1249</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1356</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1475</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1021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2293304"/>
                  </a:ext>
                </a:extLst>
              </a:tr>
              <a:tr h="370840">
                <a:tc rowSpan="2">
                  <a:txBody>
                    <a:bodyPr/>
                    <a:lstStyle/>
                    <a:p>
                      <a:pPr algn="ctr"/>
                      <a:r>
                        <a:rPr lang="en-US" altLang="zh-CN" sz="1600"/>
                        <a:t>1249</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D</a:t>
                      </a:r>
                      <a:endParaRPr lang="zh-CN" altLang="en-US" sz="1600"/>
                    </a:p>
                  </a:txBody>
                  <a:tcPr anchor="ctr">
                    <a:lnL w="12700" cmpd="sng">
                      <a:noFill/>
                    </a:lnL>
                    <a:lnT w="12700" cmpd="sng">
                      <a:noFill/>
                    </a:lnT>
                  </a:tcPr>
                </a:tc>
                <a:extLst>
                  <a:ext uri="{0D108BD9-81ED-4DB2-BD59-A6C34878D82A}">
                    <a16:rowId xmlns:a16="http://schemas.microsoft.com/office/drawing/2014/main" val="3833934548"/>
                  </a:ext>
                </a:extLst>
              </a:tr>
              <a:tr h="370840">
                <a:tc vMerge="1">
                  <a:txBody>
                    <a:bodyPr/>
                    <a:lstStyle/>
                    <a:p>
                      <a:pPr algn="ctr"/>
                      <a:endParaRPr lang="zh-CN" altLang="en-US" sz="1600"/>
                    </a:p>
                  </a:txBody>
                  <a:tcPr anchor="ctr">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1356</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1475</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1021</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NULL</a:t>
                      </a:r>
                      <a:endParaRPr lang="zh-CN" altLang="en-US" sz="1600"/>
                    </a:p>
                  </a:txBody>
                  <a:tcPr anchor="ctr">
                    <a:lnL w="12700" cmpd="sng">
                      <a:noFill/>
                    </a:lnL>
                  </a:tcPr>
                </a:tc>
                <a:extLst>
                  <a:ext uri="{0D108BD9-81ED-4DB2-BD59-A6C34878D82A}">
                    <a16:rowId xmlns:a16="http://schemas.microsoft.com/office/drawing/2014/main" val="718834235"/>
                  </a:ext>
                </a:extLst>
              </a:tr>
            </a:tbl>
          </a:graphicData>
        </a:graphic>
      </p:graphicFrame>
      <p:cxnSp>
        <p:nvCxnSpPr>
          <p:cNvPr id="6" name="直接箭头连接符 5"/>
          <p:cNvCxnSpPr/>
          <p:nvPr/>
        </p:nvCxnSpPr>
        <p:spPr>
          <a:xfrm>
            <a:off x="3269974" y="2536419"/>
            <a:ext cx="725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flipV="1">
            <a:off x="4721087"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V="1">
            <a:off x="6144698"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V="1">
            <a:off x="7564498"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17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什么是链表 </a:t>
            </a:r>
          </a:p>
        </p:txBody>
      </p:sp>
      <p:sp>
        <p:nvSpPr>
          <p:cNvPr id="14" name="MH_Desc_1"/>
          <p:cNvSpPr/>
          <p:nvPr>
            <p:custDataLst>
              <p:tags r:id="rId1"/>
            </p:custDataLst>
          </p:nvPr>
        </p:nvSpPr>
        <p:spPr>
          <a:xfrm>
            <a:off x="564206" y="1391478"/>
            <a:ext cx="10749062" cy="47409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可以用结构体变量建立链表。一个结构体变量包含若干成员，这些成员可以是数值类型、字符类型、数组类型，也可以是指针类型。用指针类型成员来存放下一个结点的地址。</a:t>
            </a:r>
          </a:p>
        </p:txBody>
      </p:sp>
      <p:sp>
        <p:nvSpPr>
          <p:cNvPr id="9" name="圆角矩形 8">
            <a:extLst>
              <a:ext uri="{FF2B5EF4-FFF2-40B4-BE49-F238E27FC236}">
                <a16:creationId xmlns:a16="http://schemas.microsoft.com/office/drawing/2014/main" id="{5382CD89-35B6-4BD4-B332-B011068CC402}"/>
              </a:ext>
            </a:extLst>
          </p:cNvPr>
          <p:cNvSpPr/>
          <p:nvPr/>
        </p:nvSpPr>
        <p:spPr>
          <a:xfrm>
            <a:off x="645727" y="2269565"/>
            <a:ext cx="6008684" cy="1984383"/>
          </a:xfrm>
          <a:prstGeom prst="roundRect">
            <a:avLst>
              <a:gd name="adj" fmla="val 286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50000"/>
              </a:lnSpc>
            </a:pPr>
            <a:r>
              <a:rPr lang="en-US" altLang="zh-CN" sz="1600"/>
              <a:t>struct Student</a:t>
            </a:r>
          </a:p>
          <a:p>
            <a:pPr defTabSz="363538">
              <a:lnSpc>
                <a:spcPct val="150000"/>
              </a:lnSpc>
            </a:pPr>
            <a:r>
              <a:rPr lang="en-US" altLang="zh-CN" sz="1600"/>
              <a:t>{	int num;</a:t>
            </a:r>
          </a:p>
          <a:p>
            <a:pPr defTabSz="363538">
              <a:lnSpc>
                <a:spcPct val="150000"/>
              </a:lnSpc>
            </a:pPr>
            <a:r>
              <a:rPr lang="en-US" altLang="zh-CN" sz="1600"/>
              <a:t>	float score;</a:t>
            </a:r>
          </a:p>
          <a:p>
            <a:pPr defTabSz="363538">
              <a:lnSpc>
                <a:spcPct val="150000"/>
              </a:lnSpc>
            </a:pPr>
            <a:r>
              <a:rPr lang="en-US" altLang="zh-CN" sz="1600"/>
              <a:t>	struct Student *next; 	</a:t>
            </a:r>
            <a:r>
              <a:rPr lang="en-US" altLang="zh-CN" sz="1600">
                <a:solidFill>
                  <a:srgbClr val="008000"/>
                </a:solidFill>
              </a:rPr>
              <a:t>//next</a:t>
            </a:r>
            <a:r>
              <a:rPr lang="zh-CN" altLang="en-US" sz="1600">
                <a:solidFill>
                  <a:srgbClr val="008000"/>
                </a:solidFill>
              </a:rPr>
              <a:t>是指针变量，指向结构体变量</a:t>
            </a:r>
          </a:p>
          <a:p>
            <a:pPr defTabSz="363538">
              <a:lnSpc>
                <a:spcPct val="150000"/>
              </a:lnSpc>
            </a:pPr>
            <a:r>
              <a:rPr lang="en-US" altLang="zh-CN" sz="1600"/>
              <a:t>};</a:t>
            </a:r>
            <a:r>
              <a:rPr lang="zh-CN" altLang="en-US" sz="1600"/>
              <a:t> </a:t>
            </a:r>
            <a:endParaRPr lang="zh-CN" altLang="en-US" sz="1600" b="1"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880590113"/>
              </p:ext>
            </p:extLst>
          </p:nvPr>
        </p:nvGraphicFramePr>
        <p:xfrm>
          <a:off x="6654411" y="2649440"/>
          <a:ext cx="4335672" cy="1112520"/>
        </p:xfrm>
        <a:graphic>
          <a:graphicData uri="http://schemas.openxmlformats.org/drawingml/2006/table">
            <a:tbl>
              <a:tblPr>
                <a:tableStyleId>{5C22544A-7EE6-4342-B048-85BDC9FD1C3A}</a:tableStyleId>
              </a:tblPr>
              <a:tblGrid>
                <a:gridCol w="722612">
                  <a:extLst>
                    <a:ext uri="{9D8B030D-6E8A-4147-A177-3AD203B41FA5}">
                      <a16:colId xmlns:a16="http://schemas.microsoft.com/office/drawing/2014/main" val="2231814915"/>
                    </a:ext>
                  </a:extLst>
                </a:gridCol>
                <a:gridCol w="722612">
                  <a:extLst>
                    <a:ext uri="{9D8B030D-6E8A-4147-A177-3AD203B41FA5}">
                      <a16:colId xmlns:a16="http://schemas.microsoft.com/office/drawing/2014/main" val="481346945"/>
                    </a:ext>
                  </a:extLst>
                </a:gridCol>
                <a:gridCol w="722612">
                  <a:extLst>
                    <a:ext uri="{9D8B030D-6E8A-4147-A177-3AD203B41FA5}">
                      <a16:colId xmlns:a16="http://schemas.microsoft.com/office/drawing/2014/main" val="885357884"/>
                    </a:ext>
                  </a:extLst>
                </a:gridCol>
                <a:gridCol w="722612">
                  <a:extLst>
                    <a:ext uri="{9D8B030D-6E8A-4147-A177-3AD203B41FA5}">
                      <a16:colId xmlns:a16="http://schemas.microsoft.com/office/drawing/2014/main" val="3294786949"/>
                    </a:ext>
                  </a:extLst>
                </a:gridCol>
                <a:gridCol w="722612">
                  <a:extLst>
                    <a:ext uri="{9D8B030D-6E8A-4147-A177-3AD203B41FA5}">
                      <a16:colId xmlns:a16="http://schemas.microsoft.com/office/drawing/2014/main" val="2565403837"/>
                    </a:ext>
                  </a:extLst>
                </a:gridCol>
                <a:gridCol w="722612">
                  <a:extLst>
                    <a:ext uri="{9D8B030D-6E8A-4147-A177-3AD203B41FA5}">
                      <a16:colId xmlns:a16="http://schemas.microsoft.com/office/drawing/2014/main" val="1860532819"/>
                    </a:ext>
                  </a:extLst>
                </a:gridCol>
              </a:tblGrid>
              <a:tr h="370840">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10107</a:t>
                      </a:r>
                      <a:endParaRPr lang="zh-CN" altLang="en-US" sz="1600"/>
                    </a:p>
                  </a:txBody>
                  <a:tcPr>
                    <a:lnL w="12700" cmpd="sng">
                      <a:noFill/>
                    </a:lnL>
                  </a:tcPr>
                </a:tc>
                <a:extLst>
                  <a:ext uri="{0D108BD9-81ED-4DB2-BD59-A6C34878D82A}">
                    <a16:rowId xmlns:a16="http://schemas.microsoft.com/office/drawing/2014/main" val="3519554358"/>
                  </a:ext>
                </a:extLst>
              </a:tr>
              <a:tr h="370840">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85</a:t>
                      </a:r>
                      <a:endParaRPr lang="zh-CN" altLang="en-US" sz="1600"/>
                    </a:p>
                  </a:txBody>
                  <a:tcPr>
                    <a:lnL w="12700" cmpd="sng">
                      <a:noFill/>
                    </a:lnL>
                  </a:tcPr>
                </a:tc>
                <a:extLst>
                  <a:ext uri="{0D108BD9-81ED-4DB2-BD59-A6C34878D82A}">
                    <a16:rowId xmlns:a16="http://schemas.microsoft.com/office/drawing/2014/main" val="2000960133"/>
                  </a:ext>
                </a:extLst>
              </a:tr>
              <a:tr h="370840">
                <a:tc>
                  <a:txBody>
                    <a:bodyPr/>
                    <a:lstStyle/>
                    <a:p>
                      <a:pPr algn="ctr"/>
                      <a:r>
                        <a:rPr lang="en-US" altLang="zh-CN" sz="160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16:rowId xmlns:a16="http://schemas.microsoft.com/office/drawing/2014/main" val="136088992"/>
                  </a:ext>
                </a:extLst>
              </a:tr>
            </a:tbl>
          </a:graphicData>
        </a:graphic>
      </p:graphicFrame>
      <p:cxnSp>
        <p:nvCxnSpPr>
          <p:cNvPr id="11" name="肘形连接符 10"/>
          <p:cNvCxnSpPr/>
          <p:nvPr/>
        </p:nvCxnSpPr>
        <p:spPr>
          <a:xfrm flipV="1">
            <a:off x="7871791" y="2782957"/>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9303025" y="2758440"/>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45727" y="4253948"/>
            <a:ext cx="6008684" cy="1754326"/>
          </a:xfrm>
          <a:prstGeom prst="rect">
            <a:avLst/>
          </a:prstGeom>
        </p:spPr>
        <p:txBody>
          <a:bodyPr wrap="square">
            <a:spAutoFit/>
          </a:bodyPr>
          <a:lstStyle/>
          <a:p>
            <a:pPr>
              <a:lnSpc>
                <a:spcPct val="150000"/>
              </a:lnSpc>
            </a:pPr>
            <a:r>
              <a:rPr lang="zh-CN" altLang="en-US"/>
              <a:t>成员num和score用来存放结点中的有用数据（用户需要用到的数据）。</a:t>
            </a:r>
            <a:endParaRPr lang="en-US" altLang="zh-CN"/>
          </a:p>
          <a:p>
            <a:pPr>
              <a:lnSpc>
                <a:spcPct val="150000"/>
              </a:lnSpc>
            </a:pPr>
            <a:r>
              <a:rPr lang="en-US" altLang="zh-CN"/>
              <a:t>next</a:t>
            </a:r>
            <a:r>
              <a:rPr lang="zh-CN" altLang="en-US"/>
              <a:t>是指针类型的成员，它指向</a:t>
            </a:r>
            <a:r>
              <a:rPr lang="en-US" altLang="zh-CN"/>
              <a:t>struct Student</a:t>
            </a:r>
            <a:r>
              <a:rPr lang="zh-CN" altLang="en-US"/>
              <a:t>类型数据（就是</a:t>
            </a:r>
            <a:r>
              <a:rPr lang="en-US" altLang="zh-CN"/>
              <a:t>next</a:t>
            </a:r>
            <a:r>
              <a:rPr lang="zh-CN" altLang="en-US"/>
              <a:t>所在的结构体类型）</a:t>
            </a:r>
          </a:p>
        </p:txBody>
      </p:sp>
      <p:grpSp>
        <p:nvGrpSpPr>
          <p:cNvPr id="16" name="组合 15">
            <a:extLst>
              <a:ext uri="{FF2B5EF4-FFF2-40B4-BE49-F238E27FC236}">
                <a16:creationId xmlns:a16="http://schemas.microsoft.com/office/drawing/2014/main" id="{17545ED2-DA8A-47EF-94D4-E66974757BFA}"/>
              </a:ext>
            </a:extLst>
          </p:cNvPr>
          <p:cNvGrpSpPr/>
          <p:nvPr/>
        </p:nvGrpSpPr>
        <p:grpSpPr>
          <a:xfrm>
            <a:off x="6805662" y="4364034"/>
            <a:ext cx="4274144" cy="1118155"/>
            <a:chOff x="8582294" y="4088153"/>
            <a:chExt cx="4410621" cy="1118155"/>
          </a:xfrm>
        </p:grpSpPr>
        <p:sp>
          <p:nvSpPr>
            <p:cNvPr id="18"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9"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3621370" cy="11181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上面只是定义了一个</a:t>
              </a:r>
              <a:r>
                <a:rPr lang="en-US" altLang="zh-CN" sz="1600">
                  <a:solidFill>
                    <a:schemeClr val="tx1">
                      <a:lumMod val="75000"/>
                      <a:lumOff val="25000"/>
                    </a:schemeClr>
                  </a:solidFill>
                </a:rPr>
                <a:t>struct Student</a:t>
              </a:r>
              <a:r>
                <a:rPr lang="zh-CN" altLang="en-US" sz="1600">
                  <a:solidFill>
                    <a:schemeClr val="tx1">
                      <a:lumMod val="75000"/>
                      <a:lumOff val="25000"/>
                    </a:schemeClr>
                  </a:solidFill>
                </a:rPr>
                <a:t>类型，并未实际分配存储空间，只有定义了变量才分配存储单元。</a:t>
              </a:r>
              <a:endParaRPr lang="zh-CN" altLang="en-US" sz="1600" dirty="0">
                <a:solidFill>
                  <a:schemeClr val="tx1">
                    <a:lumMod val="75000"/>
                    <a:lumOff val="25000"/>
                  </a:schemeClr>
                </a:solidFill>
              </a:endParaRPr>
            </a:p>
          </p:txBody>
        </p:sp>
        <p:sp>
          <p:nvSpPr>
            <p:cNvPr id="20"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2691290" y="49046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78503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建立简单的静态链表</a:t>
            </a:r>
          </a:p>
        </p:txBody>
      </p:sp>
      <p:sp>
        <p:nvSpPr>
          <p:cNvPr id="3" name="内容占位符 2"/>
          <p:cNvSpPr>
            <a:spLocks noGrp="1"/>
          </p:cNvSpPr>
          <p:nvPr>
            <p:ph idx="1"/>
          </p:nvPr>
        </p:nvSpPr>
        <p:spPr>
          <a:xfrm>
            <a:off x="496955" y="1073790"/>
            <a:ext cx="1022736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9.8】</a:t>
            </a:r>
            <a:r>
              <a:rPr lang="zh-CN" altLang="en-US" sz="2000">
                <a:solidFill>
                  <a:schemeClr val="accent1"/>
                </a:solidFill>
              </a:rPr>
              <a:t>建立一个简单链表，它由</a:t>
            </a:r>
            <a:r>
              <a:rPr lang="en-US" altLang="zh-CN" sz="2000">
                <a:solidFill>
                  <a:schemeClr val="accent1"/>
                </a:solidFill>
              </a:rPr>
              <a:t>3</a:t>
            </a:r>
            <a:r>
              <a:rPr lang="zh-CN" altLang="en-US" sz="2000">
                <a:solidFill>
                  <a:schemeClr val="accent1"/>
                </a:solidFill>
              </a:rPr>
              <a:t>个学生数据的结点组成，要求输出各结点中的数据。</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01872" y="1569893"/>
            <a:ext cx="6633206" cy="493029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r>
              <a:rPr lang="en-US" altLang="zh-CN" sz="1400"/>
              <a:t>{	int num;</a:t>
            </a:r>
          </a:p>
          <a:p>
            <a:pPr defTabSz="363538"/>
            <a:r>
              <a:rPr lang="en-US" altLang="zh-CN" sz="1400"/>
              <a:t>	float score;</a:t>
            </a:r>
          </a:p>
          <a:p>
            <a:pPr defTabSz="363538"/>
            <a:r>
              <a:rPr lang="en-US" altLang="zh-CN" sz="1400"/>
              <a:t>	struct Student*next;</a:t>
            </a:r>
          </a:p>
          <a:p>
            <a:pPr defTabSz="363538"/>
            <a:r>
              <a:rPr lang="en-US" altLang="zh-CN" sz="1400"/>
              <a:t>};</a:t>
            </a:r>
          </a:p>
          <a:p>
            <a:pPr defTabSz="363538"/>
            <a:r>
              <a:rPr lang="en-US" altLang="zh-CN" sz="1400"/>
              <a:t>int main()</a:t>
            </a:r>
          </a:p>
          <a:p>
            <a:pPr defTabSz="363538"/>
            <a:r>
              <a:rPr lang="en-US" altLang="zh-CN" sz="1400"/>
              <a:t>{	struct Student a,b,c,*head,*p;	</a:t>
            </a:r>
            <a:r>
              <a:rPr lang="en-US" altLang="zh-CN" sz="1400">
                <a:solidFill>
                  <a:srgbClr val="008000"/>
                </a:solidFill>
              </a:rPr>
              <a:t>//</a:t>
            </a:r>
            <a:r>
              <a:rPr lang="zh-CN" altLang="en-US" sz="1400">
                <a:solidFill>
                  <a:srgbClr val="008000"/>
                </a:solidFill>
              </a:rPr>
              <a:t>定义</a:t>
            </a:r>
            <a:r>
              <a:rPr lang="en-US" altLang="zh-CN" sz="1400">
                <a:solidFill>
                  <a:srgbClr val="008000"/>
                </a:solidFill>
              </a:rPr>
              <a:t>3</a:t>
            </a:r>
            <a:r>
              <a:rPr lang="zh-CN" altLang="en-US" sz="1400">
                <a:solidFill>
                  <a:srgbClr val="008000"/>
                </a:solidFill>
              </a:rPr>
              <a:t>个结构体变量</a:t>
            </a:r>
            <a:r>
              <a:rPr lang="en-US" altLang="zh-CN" sz="1400">
                <a:solidFill>
                  <a:srgbClr val="008000"/>
                </a:solidFill>
              </a:rPr>
              <a:t>a,b,c</a:t>
            </a:r>
            <a:r>
              <a:rPr lang="zh-CN" altLang="en-US" sz="1400">
                <a:solidFill>
                  <a:srgbClr val="008000"/>
                </a:solidFill>
              </a:rPr>
              <a:t>作为链表的结点</a:t>
            </a:r>
          </a:p>
          <a:p>
            <a:pPr defTabSz="363538"/>
            <a:r>
              <a:rPr lang="zh-CN" altLang="en-US" sz="1400"/>
              <a:t>	</a:t>
            </a:r>
            <a:r>
              <a:rPr lang="en-US" altLang="zh-CN" sz="1400"/>
              <a:t>a.num=10101; a.score=89.5;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a</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b.num=10103; b.score=90;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b</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c.num=10107; c.score=85;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c</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head=&amp;a;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a</a:t>
            </a:r>
            <a:r>
              <a:rPr lang="zh-CN" altLang="en-US" sz="1400">
                <a:solidFill>
                  <a:srgbClr val="008000"/>
                </a:solidFill>
              </a:rPr>
              <a:t>的起始地址赋给头指针</a:t>
            </a:r>
            <a:r>
              <a:rPr lang="en-US" altLang="zh-CN" sz="1400">
                <a:solidFill>
                  <a:srgbClr val="008000"/>
                </a:solidFill>
              </a:rPr>
              <a:t>head</a:t>
            </a:r>
          </a:p>
          <a:p>
            <a:pPr defTabSz="363538"/>
            <a:r>
              <a:rPr lang="en-US" altLang="zh-CN" sz="1400"/>
              <a:t>	a.next=&amp;b;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b</a:t>
            </a:r>
            <a:r>
              <a:rPr lang="zh-CN" altLang="en-US" sz="1400">
                <a:solidFill>
                  <a:srgbClr val="008000"/>
                </a:solidFill>
              </a:rPr>
              <a:t>的起始地址赋给</a:t>
            </a:r>
            <a:r>
              <a:rPr lang="en-US" altLang="zh-CN" sz="1400">
                <a:solidFill>
                  <a:srgbClr val="008000"/>
                </a:solidFill>
              </a:rPr>
              <a:t>a</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a:t>
            </a:r>
          </a:p>
          <a:p>
            <a:pPr defTabSz="363538"/>
            <a:r>
              <a:rPr lang="zh-CN" altLang="en-US" sz="1400"/>
              <a:t>	</a:t>
            </a:r>
            <a:r>
              <a:rPr lang="en-US" altLang="zh-CN" sz="1400"/>
              <a:t>b.next=&amp;c;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c</a:t>
            </a:r>
            <a:r>
              <a:rPr lang="zh-CN" altLang="en-US" sz="1400">
                <a:solidFill>
                  <a:srgbClr val="008000"/>
                </a:solidFill>
              </a:rPr>
              <a:t>的起始地址赋给</a:t>
            </a:r>
            <a:r>
              <a:rPr lang="en-US" altLang="zh-CN" sz="1400">
                <a:solidFill>
                  <a:srgbClr val="008000"/>
                </a:solidFill>
              </a:rPr>
              <a:t>a</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a:t>
            </a:r>
          </a:p>
          <a:p>
            <a:pPr defTabSz="363538"/>
            <a:r>
              <a:rPr lang="zh-CN" altLang="en-US" sz="1400"/>
              <a:t>	</a:t>
            </a:r>
            <a:r>
              <a:rPr lang="en-US" altLang="zh-CN" sz="1400"/>
              <a:t>c.next=NULL;					</a:t>
            </a:r>
            <a:r>
              <a:rPr lang="en-US" altLang="zh-CN" sz="1400">
                <a:solidFill>
                  <a:srgbClr val="008000"/>
                </a:solidFill>
              </a:rPr>
              <a:t>//c</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成员不存放其他结点地址</a:t>
            </a:r>
          </a:p>
          <a:p>
            <a:pPr defTabSz="363538"/>
            <a:r>
              <a:rPr lang="zh-CN" altLang="en-US" sz="1400"/>
              <a:t>	</a:t>
            </a:r>
            <a:r>
              <a:rPr lang="en-US" altLang="zh-CN" sz="1400"/>
              <a:t>p=head;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a:t>
            </a:r>
            <a:r>
              <a:rPr lang="zh-CN" altLang="en-US" sz="1400">
                <a:solidFill>
                  <a:srgbClr val="008000"/>
                </a:solidFill>
              </a:rPr>
              <a:t>结点</a:t>
            </a:r>
          </a:p>
          <a:p>
            <a:pPr defTabSz="363538"/>
            <a:r>
              <a:rPr lang="zh-CN" altLang="en-US" sz="1400"/>
              <a:t>	</a:t>
            </a:r>
            <a:r>
              <a:rPr lang="en-US" altLang="zh-CN" sz="1400"/>
              <a:t>do</a:t>
            </a:r>
          </a:p>
          <a:p>
            <a:pPr defTabSz="363538"/>
            <a:r>
              <a:rPr lang="en-US" altLang="zh-CN" sz="1400"/>
              <a:t>	{	printf("%ld %5.1f\n",p-&gt;num,p-&gt;score);	</a:t>
            </a:r>
            <a:r>
              <a:rPr lang="en-US" altLang="zh-CN" sz="1400">
                <a:solidFill>
                  <a:srgbClr val="008000"/>
                </a:solidFill>
              </a:rPr>
              <a:t>//</a:t>
            </a:r>
            <a:r>
              <a:rPr lang="zh-CN" altLang="en-US" sz="1400">
                <a:solidFill>
                  <a:srgbClr val="008000"/>
                </a:solidFill>
              </a:rPr>
              <a:t>输出</a:t>
            </a:r>
            <a:r>
              <a:rPr lang="en-US" altLang="zh-CN" sz="1400">
                <a:solidFill>
                  <a:srgbClr val="008000"/>
                </a:solidFill>
              </a:rPr>
              <a:t>p</a:t>
            </a:r>
            <a:r>
              <a:rPr lang="zh-CN" altLang="en-US" sz="1400">
                <a:solidFill>
                  <a:srgbClr val="008000"/>
                </a:solidFill>
              </a:rPr>
              <a:t>指向的结点的数据</a:t>
            </a:r>
          </a:p>
          <a:p>
            <a:pPr defTabSz="363538"/>
            <a:r>
              <a:rPr lang="zh-CN" altLang="en-US" sz="1400"/>
              <a:t>		</a:t>
            </a:r>
            <a:r>
              <a:rPr lang="en-US" altLang="zh-CN" sz="1400"/>
              <a:t>p=p-&gt;next;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指向下一结点</a:t>
            </a:r>
          </a:p>
          <a:p>
            <a:pPr defTabSz="363538"/>
            <a:r>
              <a:rPr lang="zh-CN" altLang="en-US" sz="1400"/>
              <a:t>	</a:t>
            </a:r>
            <a:r>
              <a:rPr lang="en-US" altLang="zh-CN" sz="1400"/>
              <a:t>}while(p!=NULL);				</a:t>
            </a:r>
            <a:r>
              <a:rPr lang="en-US" altLang="zh-CN" sz="1400">
                <a:solidFill>
                  <a:srgbClr val="008000"/>
                </a:solidFill>
              </a:rPr>
              <a:t>//</a:t>
            </a:r>
            <a:r>
              <a:rPr lang="zh-CN" altLang="en-US" sz="1400">
                <a:solidFill>
                  <a:srgbClr val="008000"/>
                </a:solidFill>
              </a:rPr>
              <a:t>输出完</a:t>
            </a:r>
            <a:r>
              <a:rPr lang="en-US" altLang="zh-CN" sz="1400">
                <a:solidFill>
                  <a:srgbClr val="008000"/>
                </a:solidFill>
              </a:rPr>
              <a:t>c</a:t>
            </a:r>
            <a:r>
              <a:rPr lang="zh-CN" altLang="en-US" sz="1400">
                <a:solidFill>
                  <a:srgbClr val="008000"/>
                </a:solidFill>
              </a:rPr>
              <a:t>结点后</a:t>
            </a:r>
            <a:r>
              <a:rPr lang="en-US" altLang="zh-CN" sz="1400">
                <a:solidFill>
                  <a:srgbClr val="008000"/>
                </a:solidFill>
              </a:rPr>
              <a:t>p</a:t>
            </a:r>
            <a:r>
              <a:rPr lang="zh-CN" altLang="en-US" sz="1400">
                <a:solidFill>
                  <a:srgbClr val="008000"/>
                </a:solidFill>
              </a:rPr>
              <a:t>的值为</a:t>
            </a:r>
            <a:r>
              <a:rPr lang="en-US" altLang="zh-CN" sz="1400">
                <a:solidFill>
                  <a:srgbClr val="008000"/>
                </a:solidFill>
              </a:rPr>
              <a:t>NULL</a:t>
            </a:r>
            <a:r>
              <a:rPr lang="zh-CN" altLang="en-US" sz="1400">
                <a:solidFill>
                  <a:srgbClr val="008000"/>
                </a:solidFill>
              </a:rPr>
              <a:t>，循环终止</a:t>
            </a:r>
          </a:p>
          <a:p>
            <a:pPr defTabSz="363538"/>
            <a:r>
              <a:rPr lang="zh-CN" altLang="en-US" sz="1400"/>
              <a:t>	</a:t>
            </a:r>
            <a:r>
              <a:rPr lang="en-US" altLang="zh-CN" sz="1400"/>
              <a:t>return 0;</a:t>
            </a:r>
          </a:p>
          <a:p>
            <a:pPr defTabSz="363538"/>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a:stretch>
            <a:fillRect/>
          </a:stretch>
        </p:blipFill>
        <p:spPr>
          <a:xfrm>
            <a:off x="7335078" y="5072869"/>
            <a:ext cx="3476625" cy="971550"/>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val="3188065411"/>
              </p:ext>
            </p:extLst>
          </p:nvPr>
        </p:nvGraphicFramePr>
        <p:xfrm>
          <a:off x="7335078" y="2237139"/>
          <a:ext cx="4335672" cy="1112520"/>
        </p:xfrm>
        <a:graphic>
          <a:graphicData uri="http://schemas.openxmlformats.org/drawingml/2006/table">
            <a:tbl>
              <a:tblPr>
                <a:tableStyleId>{5C22544A-7EE6-4342-B048-85BDC9FD1C3A}</a:tableStyleId>
              </a:tblPr>
              <a:tblGrid>
                <a:gridCol w="722612">
                  <a:extLst>
                    <a:ext uri="{9D8B030D-6E8A-4147-A177-3AD203B41FA5}">
                      <a16:colId xmlns:a16="http://schemas.microsoft.com/office/drawing/2014/main" val="2231814915"/>
                    </a:ext>
                  </a:extLst>
                </a:gridCol>
                <a:gridCol w="722612">
                  <a:extLst>
                    <a:ext uri="{9D8B030D-6E8A-4147-A177-3AD203B41FA5}">
                      <a16:colId xmlns:a16="http://schemas.microsoft.com/office/drawing/2014/main" val="481346945"/>
                    </a:ext>
                  </a:extLst>
                </a:gridCol>
                <a:gridCol w="722612">
                  <a:extLst>
                    <a:ext uri="{9D8B030D-6E8A-4147-A177-3AD203B41FA5}">
                      <a16:colId xmlns:a16="http://schemas.microsoft.com/office/drawing/2014/main" val="885357884"/>
                    </a:ext>
                  </a:extLst>
                </a:gridCol>
                <a:gridCol w="722612">
                  <a:extLst>
                    <a:ext uri="{9D8B030D-6E8A-4147-A177-3AD203B41FA5}">
                      <a16:colId xmlns:a16="http://schemas.microsoft.com/office/drawing/2014/main" val="3294786949"/>
                    </a:ext>
                  </a:extLst>
                </a:gridCol>
                <a:gridCol w="722612">
                  <a:extLst>
                    <a:ext uri="{9D8B030D-6E8A-4147-A177-3AD203B41FA5}">
                      <a16:colId xmlns:a16="http://schemas.microsoft.com/office/drawing/2014/main" val="2565403837"/>
                    </a:ext>
                  </a:extLst>
                </a:gridCol>
                <a:gridCol w="722612">
                  <a:extLst>
                    <a:ext uri="{9D8B030D-6E8A-4147-A177-3AD203B41FA5}">
                      <a16:colId xmlns:a16="http://schemas.microsoft.com/office/drawing/2014/main" val="1860532819"/>
                    </a:ext>
                  </a:extLst>
                </a:gridCol>
              </a:tblGrid>
              <a:tr h="370840">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10107</a:t>
                      </a:r>
                      <a:endParaRPr lang="zh-CN" altLang="en-US" sz="1600"/>
                    </a:p>
                  </a:txBody>
                  <a:tcPr>
                    <a:lnL w="12700" cmpd="sng">
                      <a:noFill/>
                    </a:lnL>
                  </a:tcPr>
                </a:tc>
                <a:extLst>
                  <a:ext uri="{0D108BD9-81ED-4DB2-BD59-A6C34878D82A}">
                    <a16:rowId xmlns:a16="http://schemas.microsoft.com/office/drawing/2014/main" val="3519554358"/>
                  </a:ext>
                </a:extLst>
              </a:tr>
              <a:tr h="370840">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85</a:t>
                      </a:r>
                      <a:endParaRPr lang="zh-CN" altLang="en-US" sz="1600"/>
                    </a:p>
                  </a:txBody>
                  <a:tcPr>
                    <a:lnL w="12700" cmpd="sng">
                      <a:noFill/>
                    </a:lnL>
                  </a:tcPr>
                </a:tc>
                <a:extLst>
                  <a:ext uri="{0D108BD9-81ED-4DB2-BD59-A6C34878D82A}">
                    <a16:rowId xmlns:a16="http://schemas.microsoft.com/office/drawing/2014/main" val="2000960133"/>
                  </a:ext>
                </a:extLst>
              </a:tr>
              <a:tr h="370840">
                <a:tc>
                  <a:txBody>
                    <a:bodyPr/>
                    <a:lstStyle/>
                    <a:p>
                      <a:pPr algn="ctr"/>
                      <a:r>
                        <a:rPr lang="en-US" altLang="zh-CN" sz="160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16:rowId xmlns:a16="http://schemas.microsoft.com/office/drawing/2014/main" val="136088992"/>
                  </a:ext>
                </a:extLst>
              </a:tr>
            </a:tbl>
          </a:graphicData>
        </a:graphic>
      </p:graphicFrame>
      <p:cxnSp>
        <p:nvCxnSpPr>
          <p:cNvPr id="12" name="肘形连接符 11"/>
          <p:cNvCxnSpPr/>
          <p:nvPr/>
        </p:nvCxnSpPr>
        <p:spPr>
          <a:xfrm flipV="1">
            <a:off x="8552458" y="2370656"/>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9983692" y="2346139"/>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239078" y="6404755"/>
            <a:ext cx="1043167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zh-CN">
                <a:cs typeface="Times New Roman" panose="02020603050405020304" pitchFamily="18" charset="0"/>
              </a:rPr>
              <a:t>本</a:t>
            </a:r>
            <a:r>
              <a:rPr lang="zh-CN" altLang="zh-CN" smtClean="0">
                <a:cs typeface="Times New Roman" panose="02020603050405020304" pitchFamily="18" charset="0"/>
              </a:rPr>
              <a:t>例</a:t>
            </a:r>
            <a:r>
              <a:rPr lang="zh-CN" altLang="en-US" smtClean="0">
                <a:cs typeface="Times New Roman" panose="02020603050405020304" pitchFamily="18" charset="0"/>
              </a:rPr>
              <a:t>中</a:t>
            </a:r>
            <a:r>
              <a:rPr lang="zh-CN" altLang="zh-CN" smtClean="0">
                <a:cs typeface="Times New Roman" panose="02020603050405020304" pitchFamily="18" charset="0"/>
              </a:rPr>
              <a:t>所有</a:t>
            </a:r>
            <a:r>
              <a:rPr lang="zh-CN" altLang="zh-CN">
                <a:cs typeface="Times New Roman" panose="02020603050405020304" pitchFamily="18" charset="0"/>
              </a:rPr>
              <a:t>结点都是在程序中定义的，不是临时开辟的，也不能用完后释放，这种链表称为“</a:t>
            </a:r>
            <a:r>
              <a:rPr lang="zh-CN" altLang="zh-CN" b="1">
                <a:solidFill>
                  <a:srgbClr val="FF0000"/>
                </a:solidFill>
                <a:cs typeface="Times New Roman" panose="02020603050405020304" pitchFamily="18" charset="0"/>
              </a:rPr>
              <a:t>静态链表</a:t>
            </a:r>
            <a:r>
              <a:rPr lang="zh-CN" altLang="zh-CN">
                <a:cs typeface="Times New Roman" panose="02020603050405020304" pitchFamily="18" charset="0"/>
              </a:rPr>
              <a:t>”。</a:t>
            </a:r>
            <a:endParaRPr lang="zh-CN" altLang="en-US"/>
          </a:p>
        </p:txBody>
      </p:sp>
    </p:spTree>
    <p:extLst>
      <p:ext uri="{BB962C8B-B14F-4D97-AF65-F5344CB8AC3E}">
        <p14:creationId xmlns:p14="http://schemas.microsoft.com/office/powerpoint/2010/main" val="47704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建立简单的动态链表</a:t>
            </a:r>
          </a:p>
        </p:txBody>
      </p:sp>
      <p:sp>
        <p:nvSpPr>
          <p:cNvPr id="3" name="内容占位符 2"/>
          <p:cNvSpPr>
            <a:spLocks noGrp="1"/>
          </p:cNvSpPr>
          <p:nvPr>
            <p:ph idx="1"/>
          </p:nvPr>
        </p:nvSpPr>
        <p:spPr>
          <a:xfrm>
            <a:off x="457199" y="1183677"/>
            <a:ext cx="1022736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sp>
        <p:nvSpPr>
          <p:cNvPr id="5" name="矩形 4"/>
          <p:cNvSpPr/>
          <p:nvPr/>
        </p:nvSpPr>
        <p:spPr>
          <a:xfrm>
            <a:off x="632298" y="1626450"/>
            <a:ext cx="10926911" cy="923330"/>
          </a:xfrm>
          <a:prstGeom prst="rect">
            <a:avLst/>
          </a:prstGeom>
        </p:spPr>
        <p:txBody>
          <a:bodyPr wrap="square">
            <a:spAutoFit/>
          </a:bodyPr>
          <a:lstStyle/>
          <a:p>
            <a:pPr>
              <a:lnSpc>
                <a:spcPct val="150000"/>
              </a:lnSpc>
            </a:pPr>
            <a:r>
              <a:rPr lang="zh-CN" altLang="en-US" dirty="0"/>
              <a:t>所谓建立动态链表是指在程序执行过程中从无到有地建立起一个链表，即一个一个地开辟结点和输入各结点数据，并建立起前后相链的关系。</a:t>
            </a:r>
          </a:p>
        </p:txBody>
      </p:sp>
      <p:graphicFrame>
        <p:nvGraphicFramePr>
          <p:cNvPr id="4" name="表格 3"/>
          <p:cNvGraphicFramePr>
            <a:graphicFrameLocks noGrp="1"/>
          </p:cNvGraphicFramePr>
          <p:nvPr>
            <p:extLst>
              <p:ext uri="{D42A27DB-BD31-4B8C-83A1-F6EECF244321}">
                <p14:modId xmlns:p14="http://schemas.microsoft.com/office/powerpoint/2010/main" val="3280688105"/>
              </p:ext>
            </p:extLst>
          </p:nvPr>
        </p:nvGraphicFramePr>
        <p:xfrm>
          <a:off x="4572002" y="2317501"/>
          <a:ext cx="5595727" cy="4175760"/>
        </p:xfrm>
        <a:graphic>
          <a:graphicData uri="http://schemas.openxmlformats.org/drawingml/2006/table">
            <a:tbl>
              <a:tblPr>
                <a:tableStyleId>{5C22544A-7EE6-4342-B048-85BDC9FD1C3A}</a:tableStyleId>
              </a:tblPr>
              <a:tblGrid>
                <a:gridCol w="510777">
                  <a:extLst>
                    <a:ext uri="{9D8B030D-6E8A-4147-A177-3AD203B41FA5}">
                      <a16:colId xmlns:a16="http://schemas.microsoft.com/office/drawing/2014/main" val="2905544367"/>
                    </a:ext>
                  </a:extLst>
                </a:gridCol>
                <a:gridCol w="2542475">
                  <a:extLst>
                    <a:ext uri="{9D8B030D-6E8A-4147-A177-3AD203B41FA5}">
                      <a16:colId xmlns:a16="http://schemas.microsoft.com/office/drawing/2014/main" val="1650961781"/>
                    </a:ext>
                  </a:extLst>
                </a:gridCol>
                <a:gridCol w="2542475">
                  <a:extLst>
                    <a:ext uri="{9D8B030D-6E8A-4147-A177-3AD203B41FA5}">
                      <a16:colId xmlns:a16="http://schemas.microsoft.com/office/drawing/2014/main" val="3428641701"/>
                    </a:ext>
                  </a:extLst>
                </a:gridCol>
              </a:tblGrid>
              <a:tr h="165249">
                <a:tc gridSpan="3">
                  <a:txBody>
                    <a:bodyPr/>
                    <a:lstStyle/>
                    <a:p>
                      <a:pPr algn="ctr"/>
                      <a:r>
                        <a:rPr lang="zh-CN" altLang="en-US" sz="1600"/>
                        <a:t>开辟一个新结点，并使</a:t>
                      </a:r>
                      <a:r>
                        <a:rPr lang="en-US" altLang="zh-CN" sz="1600"/>
                        <a:t>p1</a:t>
                      </a:r>
                      <a:r>
                        <a:rPr lang="zh-CN" altLang="en-US" sz="1600"/>
                        <a:t>、</a:t>
                      </a:r>
                      <a:r>
                        <a:rPr lang="en-US" altLang="zh-CN" sz="1600"/>
                        <a:t>p2</a:t>
                      </a:r>
                      <a:r>
                        <a:rPr lang="zh-CN" altLang="en-US" sz="1600"/>
                        <a:t>指向它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302630773"/>
                  </a:ext>
                </a:extLst>
              </a:tr>
              <a:tr h="165249">
                <a:tc gridSpan="3">
                  <a:txBody>
                    <a:bodyPr/>
                    <a:lstStyle/>
                    <a:p>
                      <a:pPr algn="ctr"/>
                      <a:r>
                        <a:rPr lang="zh-CN" altLang="en-US" sz="1600"/>
                        <a:t>读入一个学生数据给</a:t>
                      </a:r>
                      <a:r>
                        <a:rPr lang="en-US" altLang="zh-CN" sz="1600"/>
                        <a:t>p1</a:t>
                      </a:r>
                      <a:r>
                        <a:rPr lang="zh-CN" altLang="en-US" sz="1600"/>
                        <a:t>所指的结点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1480452782"/>
                  </a:ext>
                </a:extLst>
              </a:tr>
              <a:tr h="165249">
                <a:tc gridSpan="3">
                  <a:txBody>
                    <a:bodyPr/>
                    <a:lstStyle/>
                    <a:p>
                      <a:pPr algn="ctr"/>
                      <a:r>
                        <a:rPr lang="en-US" altLang="zh-CN" sz="1600"/>
                        <a:t>head=NULL, n=0</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1960896464"/>
                  </a:ext>
                </a:extLst>
              </a:tr>
              <a:tr h="165249">
                <a:tc gridSpan="3">
                  <a:txBody>
                    <a:bodyPr/>
                    <a:lstStyle/>
                    <a:p>
                      <a:pPr algn="ctr"/>
                      <a:r>
                        <a:rPr lang="zh-CN" altLang="en-US" sz="1600"/>
                        <a:t>当读入的</a:t>
                      </a:r>
                      <a:r>
                        <a:rPr lang="en-US" altLang="zh-CN" sz="1600"/>
                        <a:t>p1-&gt;num</a:t>
                      </a:r>
                      <a:r>
                        <a:rPr lang="zh-CN" altLang="en-US" sz="1600"/>
                        <a:t>不是零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3106464661"/>
                  </a:ext>
                </a:extLst>
              </a:tr>
              <a:tr h="165249">
                <a:tc rowSpan="6">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600"/>
                        <a:t>n=n+1</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extLst>
                  <a:ext uri="{0D108BD9-81ED-4DB2-BD59-A6C34878D82A}">
                    <a16:rowId xmlns:a16="http://schemas.microsoft.com/office/drawing/2014/main" val="1644264166"/>
                  </a:ext>
                </a:extLst>
              </a:tr>
              <a:tr h="165249">
                <a:tc vMerge="1">
                  <a:txBody>
                    <a:bodyPr/>
                    <a:lstStyle/>
                    <a:p>
                      <a:endParaRPr lang="zh-CN" altLang="en-US" sz="1600"/>
                    </a:p>
                  </a:txBody>
                  <a:tcPr/>
                </a:tc>
                <a:tc>
                  <a:txBody>
                    <a:bodyPr/>
                    <a:lstStyle/>
                    <a:p>
                      <a:r>
                        <a:rPr lang="zh-CN" altLang="en-US" sz="1600"/>
                        <a:t>真</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600"/>
                        <a:t>假</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4247361232"/>
                  </a:ext>
                </a:extLst>
              </a:tr>
              <a:tr h="396598">
                <a:tc vMerge="1">
                  <a:txBody>
                    <a:bodyPr/>
                    <a:lstStyle/>
                    <a:p>
                      <a:endParaRPr lang="zh-CN" altLang="en-US" sz="1600"/>
                    </a:p>
                  </a:txBody>
                  <a:tcPr/>
                </a:tc>
                <a:tc>
                  <a:txBody>
                    <a:bodyPr/>
                    <a:lstStyle/>
                    <a:p>
                      <a:pPr algn="ctr"/>
                      <a:r>
                        <a:rPr lang="en-US" altLang="zh-CN" sz="1600"/>
                        <a:t>head=p1</a:t>
                      </a:r>
                    </a:p>
                    <a:p>
                      <a:pPr algn="ctr"/>
                      <a:r>
                        <a:rPr lang="en-US" altLang="zh-CN" sz="1600"/>
                        <a:t>(</a:t>
                      </a:r>
                      <a:r>
                        <a:rPr lang="zh-CN" altLang="en-US" sz="1600"/>
                        <a:t>把</a:t>
                      </a:r>
                      <a:r>
                        <a:rPr lang="en-US" altLang="zh-CN" sz="1600"/>
                        <a:t>p1</a:t>
                      </a:r>
                      <a:r>
                        <a:rPr lang="zh-CN" altLang="en-US" sz="1600"/>
                        <a:t>所指的结点作为第一个结点</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p2-&gt;next=p1</a:t>
                      </a:r>
                    </a:p>
                    <a:p>
                      <a:pPr algn="ctr"/>
                      <a:r>
                        <a:rPr lang="en-US" altLang="zh-CN" sz="1600"/>
                        <a:t>(</a:t>
                      </a:r>
                      <a:r>
                        <a:rPr lang="zh-CN" altLang="en-US" sz="1600"/>
                        <a:t>把</a:t>
                      </a:r>
                      <a:r>
                        <a:rPr lang="en-US" altLang="zh-CN" sz="1600"/>
                        <a:t>p1</a:t>
                      </a:r>
                      <a:r>
                        <a:rPr lang="zh-CN" altLang="en-US" sz="1600"/>
                        <a:t>所指的结点连接到表尾</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6236098"/>
                  </a:ext>
                </a:extLst>
              </a:tr>
              <a:tr h="165249">
                <a:tc vMerge="1">
                  <a:txBody>
                    <a:bodyPr/>
                    <a:lstStyle/>
                    <a:p>
                      <a:endParaRPr lang="zh-CN" altLang="en-US" sz="1600"/>
                    </a:p>
                  </a:txBody>
                  <a:tcPr/>
                </a:tc>
                <a:tc gridSpan="2">
                  <a:txBody>
                    <a:bodyPr/>
                    <a:lstStyle/>
                    <a:p>
                      <a:pPr algn="ctr"/>
                      <a:r>
                        <a:rPr lang="en-US" altLang="zh-CN" sz="1600"/>
                        <a:t>p2=p1(p2</a:t>
                      </a:r>
                      <a:r>
                        <a:rPr lang="zh-CN" altLang="en-US" sz="1600"/>
                        <a:t>移到表尾</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9115987"/>
                  </a:ext>
                </a:extLst>
              </a:tr>
              <a:tr h="165249">
                <a:tc vMerge="1">
                  <a:txBody>
                    <a:bodyPr/>
                    <a:lstStyle/>
                    <a:p>
                      <a:endParaRPr lang="zh-CN" altLang="en-US" sz="1600"/>
                    </a:p>
                  </a:txBody>
                  <a:tcPr/>
                </a:tc>
                <a:tc gridSpan="2">
                  <a:txBody>
                    <a:bodyPr/>
                    <a:lstStyle/>
                    <a:p>
                      <a:pPr algn="ctr"/>
                      <a:r>
                        <a:rPr lang="zh-CN" altLang="en-US" sz="1600"/>
                        <a:t>再开辟一个新结点，使</a:t>
                      </a:r>
                      <a:r>
                        <a:rPr lang="en-US" altLang="zh-CN" sz="1600"/>
                        <a:t>p1</a:t>
                      </a:r>
                      <a:r>
                        <a:rPr lang="zh-CN" altLang="en-US" sz="1600"/>
                        <a:t>指向它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135197"/>
                  </a:ext>
                </a:extLst>
              </a:tr>
              <a:tr h="165249">
                <a:tc vMerge="1">
                  <a:txBody>
                    <a:bodyPr/>
                    <a:lstStyle/>
                    <a:p>
                      <a:endParaRPr lang="zh-CN" altLang="en-US" sz="1600"/>
                    </a:p>
                  </a:txBody>
                  <a:tcPr/>
                </a:tc>
                <a:tc gridSpan="2">
                  <a:txBody>
                    <a:bodyPr/>
                    <a:lstStyle/>
                    <a:p>
                      <a:pPr algn="ctr"/>
                      <a:r>
                        <a:rPr lang="zh-CN" altLang="en-US" sz="1600"/>
                        <a:t>读入一个学生数据给</a:t>
                      </a:r>
                      <a:r>
                        <a:rPr lang="en-US" altLang="zh-CN" sz="1600"/>
                        <a:t>p1</a:t>
                      </a:r>
                      <a:r>
                        <a:rPr lang="zh-CN" altLang="en-US" sz="1600"/>
                        <a:t>所指结点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1520"/>
                  </a:ext>
                </a:extLst>
              </a:tr>
              <a:tr h="165249">
                <a:tc gridSpan="3">
                  <a:txBody>
                    <a:bodyPr/>
                    <a:lstStyle/>
                    <a:p>
                      <a:pPr algn="ctr"/>
                      <a:r>
                        <a:rPr lang="zh-CN" altLang="en-US" sz="1600"/>
                        <a:t>表尾结点的指针变量置</a:t>
                      </a:r>
                      <a:r>
                        <a:rPr lang="en-US" altLang="zh-CN" sz="1600"/>
                        <a:t>NULL</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6108207"/>
                  </a:ext>
                </a:extLst>
              </a:tr>
            </a:tbl>
          </a:graphicData>
        </a:graphic>
      </p:graphicFrame>
      <p:sp>
        <p:nvSpPr>
          <p:cNvPr id="6" name="文本框 5"/>
          <p:cNvSpPr txBox="1"/>
          <p:nvPr/>
        </p:nvSpPr>
        <p:spPr>
          <a:xfrm>
            <a:off x="7146237" y="3993811"/>
            <a:ext cx="966131" cy="338554"/>
          </a:xfrm>
          <a:prstGeom prst="rect">
            <a:avLst/>
          </a:prstGeom>
          <a:noFill/>
        </p:spPr>
        <p:txBody>
          <a:bodyPr wrap="square" rtlCol="0">
            <a:spAutoFit/>
          </a:bodyPr>
          <a:lstStyle/>
          <a:p>
            <a:pPr algn="ctr"/>
            <a:r>
              <a:rPr lang="en-US" altLang="zh-CN" sz="1600"/>
              <a:t>n</a:t>
            </a:r>
            <a:r>
              <a:rPr lang="zh-CN" altLang="en-US" sz="1600"/>
              <a:t>等于</a:t>
            </a:r>
            <a:r>
              <a:rPr lang="en-US" altLang="zh-CN" sz="1600"/>
              <a:t>1?</a:t>
            </a:r>
            <a:endParaRPr lang="zh-CN" altLang="en-US" sz="1600"/>
          </a:p>
        </p:txBody>
      </p:sp>
    </p:spTree>
    <p:extLst>
      <p:ext uri="{BB962C8B-B14F-4D97-AF65-F5344CB8AC3E}">
        <p14:creationId xmlns:p14="http://schemas.microsoft.com/office/powerpoint/2010/main" val="4131417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ext uri="{D42A27DB-BD31-4B8C-83A1-F6EECF244321}">
                <p14:modId xmlns:p14="http://schemas.microsoft.com/office/powerpoint/2010/main" val="1648163470"/>
              </p:ext>
            </p:extLst>
          </p:nvPr>
        </p:nvGraphicFramePr>
        <p:xfrm>
          <a:off x="10719952" y="495299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1322853365"/>
              </p:ext>
            </p:extLst>
          </p:nvPr>
        </p:nvGraphicFramePr>
        <p:xfrm>
          <a:off x="9322516" y="102841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建立简单的动态链表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924571708"/>
              </p:ext>
            </p:extLst>
          </p:nvPr>
        </p:nvGraphicFramePr>
        <p:xfrm>
          <a:off x="300101"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r>
                        <a:rPr lang="en-US" altLang="zh-CN" sz="1600"/>
                        <a:t>p1</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741172683"/>
              </p:ext>
            </p:extLst>
          </p:nvPr>
        </p:nvGraphicFramePr>
        <p:xfrm>
          <a:off x="1735260" y="216612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a:t>10101</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tc>
                  <a:txBody>
                    <a:bodyPr/>
                    <a:lstStyle/>
                    <a:p>
                      <a:r>
                        <a:rPr lang="en-US" altLang="zh-CN" sz="1600"/>
                        <a:t>(n=1)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cxnSp>
        <p:nvCxnSpPr>
          <p:cNvPr id="10" name="直接箭头连接符 9"/>
          <p:cNvCxnSpPr/>
          <p:nvPr/>
        </p:nvCxnSpPr>
        <p:spPr>
          <a:xfrm>
            <a:off x="1134989" y="2275455"/>
            <a:ext cx="600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1134989" y="2375959"/>
            <a:ext cx="600271" cy="5054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1144928" y="2503691"/>
            <a:ext cx="586408"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9" name="表格 38"/>
          <p:cNvGraphicFramePr>
            <a:graphicFrameLocks noGrp="1"/>
          </p:cNvGraphicFramePr>
          <p:nvPr>
            <p:extLst>
              <p:ext uri="{D42A27DB-BD31-4B8C-83A1-F6EECF244321}">
                <p14:modId xmlns:p14="http://schemas.microsoft.com/office/powerpoint/2010/main" val="525793112"/>
              </p:ext>
            </p:extLst>
          </p:nvPr>
        </p:nvGraphicFramePr>
        <p:xfrm>
          <a:off x="3091727"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1449606630"/>
              </p:ext>
            </p:extLst>
          </p:nvPr>
        </p:nvGraphicFramePr>
        <p:xfrm>
          <a:off x="4443449" y="2191395"/>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41" name="直接箭头连接符 40"/>
          <p:cNvCxnSpPr/>
          <p:nvPr/>
        </p:nvCxnSpPr>
        <p:spPr>
          <a:xfrm>
            <a:off x="3926615" y="2275455"/>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3936554" y="2503691"/>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val="2662305766"/>
              </p:ext>
            </p:extLst>
          </p:nvPr>
        </p:nvGraphicFramePr>
        <p:xfrm>
          <a:off x="5558347" y="219139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1674225076"/>
              </p:ext>
            </p:extLst>
          </p:nvPr>
        </p:nvGraphicFramePr>
        <p:xfrm>
          <a:off x="5249623" y="106038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49" name="任意多边形 48"/>
          <p:cNvSpPr/>
          <p:nvPr/>
        </p:nvSpPr>
        <p:spPr>
          <a:xfrm>
            <a:off x="5397605" y="1669689"/>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56" name="表格 55"/>
          <p:cNvGraphicFramePr>
            <a:graphicFrameLocks noGrp="1"/>
          </p:cNvGraphicFramePr>
          <p:nvPr>
            <p:extLst>
              <p:ext uri="{D42A27DB-BD31-4B8C-83A1-F6EECF244321}">
                <p14:modId xmlns:p14="http://schemas.microsoft.com/office/powerpoint/2010/main" val="904731919"/>
              </p:ext>
            </p:extLst>
          </p:nvPr>
        </p:nvGraphicFramePr>
        <p:xfrm>
          <a:off x="7170695"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873198619"/>
              </p:ext>
            </p:extLst>
          </p:nvPr>
        </p:nvGraphicFramePr>
        <p:xfrm>
          <a:off x="8522417" y="2191395"/>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58" name="直接箭头连接符 57"/>
          <p:cNvCxnSpPr/>
          <p:nvPr/>
        </p:nvCxnSpPr>
        <p:spPr>
          <a:xfrm>
            <a:off x="8005583" y="2275455"/>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8015522" y="2503691"/>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val="2662662016"/>
              </p:ext>
            </p:extLst>
          </p:nvPr>
        </p:nvGraphicFramePr>
        <p:xfrm>
          <a:off x="9637315" y="219139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3765590130"/>
              </p:ext>
            </p:extLst>
          </p:nvPr>
        </p:nvGraphicFramePr>
        <p:xfrm>
          <a:off x="1519710"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sp>
        <p:nvSpPr>
          <p:cNvPr id="62" name="任意多边形 61"/>
          <p:cNvSpPr/>
          <p:nvPr/>
        </p:nvSpPr>
        <p:spPr>
          <a:xfrm>
            <a:off x="9476573" y="1669689"/>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63" name="任意多边形 62"/>
          <p:cNvSpPr/>
          <p:nvPr/>
        </p:nvSpPr>
        <p:spPr>
          <a:xfrm>
            <a:off x="8919981" y="2492276"/>
            <a:ext cx="734886" cy="665651"/>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val="1127848725"/>
              </p:ext>
            </p:extLst>
          </p:nvPr>
        </p:nvGraphicFramePr>
        <p:xfrm>
          <a:off x="320588"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2679596875"/>
              </p:ext>
            </p:extLst>
          </p:nvPr>
        </p:nvGraphicFramePr>
        <p:xfrm>
          <a:off x="1199369"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29" name="直接箭头连接符 28"/>
          <p:cNvCxnSpPr/>
          <p:nvPr/>
        </p:nvCxnSpPr>
        <p:spPr>
          <a:xfrm>
            <a:off x="682535"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2577315525"/>
              </p:ext>
            </p:extLst>
          </p:nvPr>
        </p:nvGraphicFramePr>
        <p:xfrm>
          <a:off x="2314267" y="4962902"/>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1437471822"/>
              </p:ext>
            </p:extLst>
          </p:nvPr>
        </p:nvGraphicFramePr>
        <p:xfrm>
          <a:off x="2005543" y="383188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33" name="任意多边形 32"/>
          <p:cNvSpPr/>
          <p:nvPr/>
        </p:nvSpPr>
        <p:spPr>
          <a:xfrm>
            <a:off x="2171476" y="4419683"/>
            <a:ext cx="142791" cy="612843"/>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34" name="任意多边形 33"/>
          <p:cNvSpPr/>
          <p:nvPr/>
        </p:nvSpPr>
        <p:spPr>
          <a:xfrm>
            <a:off x="1596933"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2201293" y="5301450"/>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6" name="表格 35"/>
          <p:cNvGraphicFramePr>
            <a:graphicFrameLocks noGrp="1"/>
          </p:cNvGraphicFramePr>
          <p:nvPr>
            <p:extLst>
              <p:ext uri="{D42A27DB-BD31-4B8C-83A1-F6EECF244321}">
                <p14:modId xmlns:p14="http://schemas.microsoft.com/office/powerpoint/2010/main" val="1025070245"/>
              </p:ext>
            </p:extLst>
          </p:nvPr>
        </p:nvGraphicFramePr>
        <p:xfrm>
          <a:off x="4763790"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1593376455"/>
              </p:ext>
            </p:extLst>
          </p:nvPr>
        </p:nvGraphicFramePr>
        <p:xfrm>
          <a:off x="3564668"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3551743505"/>
              </p:ext>
            </p:extLst>
          </p:nvPr>
        </p:nvGraphicFramePr>
        <p:xfrm>
          <a:off x="4443449"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44" name="直接箭头连接符 43"/>
          <p:cNvCxnSpPr/>
          <p:nvPr/>
        </p:nvCxnSpPr>
        <p:spPr>
          <a:xfrm>
            <a:off x="3926615"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表格 46"/>
          <p:cNvGraphicFramePr>
            <a:graphicFrameLocks noGrp="1"/>
          </p:cNvGraphicFramePr>
          <p:nvPr>
            <p:extLst>
              <p:ext uri="{D42A27DB-BD31-4B8C-83A1-F6EECF244321}">
                <p14:modId xmlns:p14="http://schemas.microsoft.com/office/powerpoint/2010/main" val="3534020458"/>
              </p:ext>
            </p:extLst>
          </p:nvPr>
        </p:nvGraphicFramePr>
        <p:xfrm>
          <a:off x="5558347" y="496290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51" name="任意多边形 50"/>
          <p:cNvSpPr/>
          <p:nvPr/>
        </p:nvSpPr>
        <p:spPr>
          <a:xfrm>
            <a:off x="4841013"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任意多边形 51"/>
          <p:cNvSpPr/>
          <p:nvPr/>
        </p:nvSpPr>
        <p:spPr>
          <a:xfrm>
            <a:off x="5445373" y="5301450"/>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4" name="表格 53"/>
          <p:cNvGraphicFramePr>
            <a:graphicFrameLocks noGrp="1"/>
          </p:cNvGraphicFramePr>
          <p:nvPr>
            <p:extLst>
              <p:ext uri="{D42A27DB-BD31-4B8C-83A1-F6EECF244321}">
                <p14:modId xmlns:p14="http://schemas.microsoft.com/office/powerpoint/2010/main" val="3563062696"/>
              </p:ext>
            </p:extLst>
          </p:nvPr>
        </p:nvGraphicFramePr>
        <p:xfrm>
          <a:off x="6308633" y="379483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1690555988"/>
              </p:ext>
            </p:extLst>
          </p:nvPr>
        </p:nvGraphicFramePr>
        <p:xfrm>
          <a:off x="6623432" y="495781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64" name="任意多边形 63"/>
          <p:cNvSpPr/>
          <p:nvPr/>
        </p:nvSpPr>
        <p:spPr>
          <a:xfrm>
            <a:off x="6462690" y="443610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65" name="表格 64"/>
          <p:cNvGraphicFramePr>
            <a:graphicFrameLocks noGrp="1"/>
          </p:cNvGraphicFramePr>
          <p:nvPr>
            <p:extLst>
              <p:ext uri="{D42A27DB-BD31-4B8C-83A1-F6EECF244321}">
                <p14:modId xmlns:p14="http://schemas.microsoft.com/office/powerpoint/2010/main" val="3976314179"/>
              </p:ext>
            </p:extLst>
          </p:nvPr>
        </p:nvGraphicFramePr>
        <p:xfrm>
          <a:off x="9913778" y="6387977"/>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val="1593376455"/>
              </p:ext>
            </p:extLst>
          </p:nvPr>
        </p:nvGraphicFramePr>
        <p:xfrm>
          <a:off x="7661188" y="459753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val="3551743505"/>
              </p:ext>
            </p:extLst>
          </p:nvPr>
        </p:nvGraphicFramePr>
        <p:xfrm>
          <a:off x="8539969" y="495808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68" name="直接箭头连接符 67"/>
          <p:cNvCxnSpPr/>
          <p:nvPr/>
        </p:nvCxnSpPr>
        <p:spPr>
          <a:xfrm>
            <a:off x="8023135" y="504214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val="3534020458"/>
              </p:ext>
            </p:extLst>
          </p:nvPr>
        </p:nvGraphicFramePr>
        <p:xfrm>
          <a:off x="9654867" y="495808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0" name="任意多边形 69"/>
          <p:cNvSpPr/>
          <p:nvPr/>
        </p:nvSpPr>
        <p:spPr>
          <a:xfrm>
            <a:off x="8937533" y="515654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10625178" y="5303019"/>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2" name="表格 71"/>
          <p:cNvGraphicFramePr>
            <a:graphicFrameLocks noGrp="1"/>
          </p:cNvGraphicFramePr>
          <p:nvPr>
            <p:extLst>
              <p:ext uri="{D42A27DB-BD31-4B8C-83A1-F6EECF244321}">
                <p14:modId xmlns:p14="http://schemas.microsoft.com/office/powerpoint/2010/main" val="3563062696"/>
              </p:ext>
            </p:extLst>
          </p:nvPr>
        </p:nvGraphicFramePr>
        <p:xfrm>
          <a:off x="10405153" y="379001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74" name="任意多边形 73"/>
          <p:cNvSpPr/>
          <p:nvPr/>
        </p:nvSpPr>
        <p:spPr>
          <a:xfrm>
            <a:off x="10559210" y="443128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75" name="任意多边形 74"/>
          <p:cNvSpPr/>
          <p:nvPr/>
        </p:nvSpPr>
        <p:spPr>
          <a:xfrm>
            <a:off x="10014201" y="524255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83647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ext uri="{D42A27DB-BD31-4B8C-83A1-F6EECF244321}">
                <p14:modId xmlns:p14="http://schemas.microsoft.com/office/powerpoint/2010/main" val="620017342"/>
              </p:ext>
            </p:extLst>
          </p:nvPr>
        </p:nvGraphicFramePr>
        <p:xfrm>
          <a:off x="3802317"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建立简单的动态链表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dirty="0">
                <a:solidFill>
                  <a:schemeClr val="accent1"/>
                </a:solidFill>
              </a:rPr>
              <a:t>【</a:t>
            </a:r>
            <a:r>
              <a:rPr lang="zh-CN" altLang="en-US" sz="2000">
                <a:solidFill>
                  <a:schemeClr val="accent1"/>
                </a:solidFill>
              </a:rPr>
              <a:t>例</a:t>
            </a:r>
            <a:r>
              <a:rPr lang="en-US" altLang="zh-CN" sz="2000" dirty="0">
                <a:solidFill>
                  <a:schemeClr val="accent1"/>
                </a:solidFill>
              </a:rPr>
              <a:t>9.9】</a:t>
            </a:r>
            <a:r>
              <a:rPr lang="zh-CN" altLang="en-US" sz="2000">
                <a:solidFill>
                  <a:schemeClr val="accent1"/>
                </a:solidFill>
              </a:rPr>
              <a:t>写一函数建立一个有</a:t>
            </a:r>
            <a:r>
              <a:rPr lang="en-US" altLang="zh-CN" sz="2000" dirty="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graphicFrame>
        <p:nvGraphicFramePr>
          <p:cNvPr id="65" name="表格 64"/>
          <p:cNvGraphicFramePr>
            <a:graphicFrameLocks noGrp="1"/>
          </p:cNvGraphicFramePr>
          <p:nvPr>
            <p:extLst>
              <p:ext uri="{D42A27DB-BD31-4B8C-83A1-F6EECF244321}">
                <p14:modId xmlns:p14="http://schemas.microsoft.com/office/powerpoint/2010/main" val="1091775392"/>
              </p:ext>
            </p:extLst>
          </p:nvPr>
        </p:nvGraphicFramePr>
        <p:xfrm>
          <a:off x="2996143"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dirty="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val="1551242207"/>
              </p:ext>
            </p:extLst>
          </p:nvPr>
        </p:nvGraphicFramePr>
        <p:xfrm>
          <a:off x="743553"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dirty="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val="3052055428"/>
              </p:ext>
            </p:extLst>
          </p:nvPr>
        </p:nvGraphicFramePr>
        <p:xfrm>
          <a:off x="1622334"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68" name="直接箭头连接符 67"/>
          <p:cNvCxnSpPr/>
          <p:nvPr/>
        </p:nvCxnSpPr>
        <p:spPr>
          <a:xfrm>
            <a:off x="1105500"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val="1974132105"/>
              </p:ext>
            </p:extLst>
          </p:nvPr>
        </p:nvGraphicFramePr>
        <p:xfrm>
          <a:off x="2737232"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0" name="任意多边形 69"/>
          <p:cNvSpPr/>
          <p:nvPr/>
        </p:nvSpPr>
        <p:spPr>
          <a:xfrm>
            <a:off x="2019898"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3707543"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任意多边形 74"/>
          <p:cNvSpPr/>
          <p:nvPr/>
        </p:nvSpPr>
        <p:spPr>
          <a:xfrm>
            <a:off x="3096566"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val="595179587"/>
              </p:ext>
            </p:extLst>
          </p:nvPr>
        </p:nvGraphicFramePr>
        <p:xfrm>
          <a:off x="4608491"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dirty="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77" name="表格 76"/>
          <p:cNvGraphicFramePr>
            <a:graphicFrameLocks noGrp="1"/>
          </p:cNvGraphicFramePr>
          <p:nvPr>
            <p:extLst>
              <p:ext uri="{D42A27DB-BD31-4B8C-83A1-F6EECF244321}">
                <p14:modId xmlns:p14="http://schemas.microsoft.com/office/powerpoint/2010/main" val="2342614025"/>
              </p:ext>
            </p:extLst>
          </p:nvPr>
        </p:nvGraphicFramePr>
        <p:xfrm>
          <a:off x="4923290"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8" name="任意多边形 77"/>
          <p:cNvSpPr/>
          <p:nvPr/>
        </p:nvSpPr>
        <p:spPr>
          <a:xfrm>
            <a:off x="4762548"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79" name="表格 78"/>
          <p:cNvGraphicFramePr>
            <a:graphicFrameLocks noGrp="1"/>
          </p:cNvGraphicFramePr>
          <p:nvPr>
            <p:extLst>
              <p:ext uri="{D42A27DB-BD31-4B8C-83A1-F6EECF244321}">
                <p14:modId xmlns:p14="http://schemas.microsoft.com/office/powerpoint/2010/main" val="1856528311"/>
              </p:ext>
            </p:extLst>
          </p:nvPr>
        </p:nvGraphicFramePr>
        <p:xfrm>
          <a:off x="9274943"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r>
                        <a:rPr lang="en-US" altLang="zh-CN" sz="1600" dirty="0"/>
                        <a:t>NULL</a:t>
                      </a: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graphicFrame>
        <p:nvGraphicFramePr>
          <p:cNvPr id="80" name="表格 79"/>
          <p:cNvGraphicFramePr>
            <a:graphicFrameLocks noGrp="1"/>
          </p:cNvGraphicFramePr>
          <p:nvPr>
            <p:extLst>
              <p:ext uri="{D42A27DB-BD31-4B8C-83A1-F6EECF244321}">
                <p14:modId xmlns:p14="http://schemas.microsoft.com/office/powerpoint/2010/main" val="1091775392"/>
              </p:ext>
            </p:extLst>
          </p:nvPr>
        </p:nvGraphicFramePr>
        <p:xfrm>
          <a:off x="8468769"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dirty="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81" name="表格 80"/>
          <p:cNvGraphicFramePr>
            <a:graphicFrameLocks noGrp="1"/>
          </p:cNvGraphicFramePr>
          <p:nvPr>
            <p:extLst>
              <p:ext uri="{D42A27DB-BD31-4B8C-83A1-F6EECF244321}">
                <p14:modId xmlns:p14="http://schemas.microsoft.com/office/powerpoint/2010/main" val="1551242207"/>
              </p:ext>
            </p:extLst>
          </p:nvPr>
        </p:nvGraphicFramePr>
        <p:xfrm>
          <a:off x="6216179"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dirty="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82" name="表格 81"/>
          <p:cNvGraphicFramePr>
            <a:graphicFrameLocks noGrp="1"/>
          </p:cNvGraphicFramePr>
          <p:nvPr>
            <p:extLst>
              <p:ext uri="{D42A27DB-BD31-4B8C-83A1-F6EECF244321}">
                <p14:modId xmlns:p14="http://schemas.microsoft.com/office/powerpoint/2010/main" val="3052055428"/>
              </p:ext>
            </p:extLst>
          </p:nvPr>
        </p:nvGraphicFramePr>
        <p:xfrm>
          <a:off x="7094960"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83" name="直接箭头连接符 82"/>
          <p:cNvCxnSpPr/>
          <p:nvPr/>
        </p:nvCxnSpPr>
        <p:spPr>
          <a:xfrm>
            <a:off x="6578126"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表格 83"/>
          <p:cNvGraphicFramePr>
            <a:graphicFrameLocks noGrp="1"/>
          </p:cNvGraphicFramePr>
          <p:nvPr>
            <p:extLst>
              <p:ext uri="{D42A27DB-BD31-4B8C-83A1-F6EECF244321}">
                <p14:modId xmlns:p14="http://schemas.microsoft.com/office/powerpoint/2010/main" val="1974132105"/>
              </p:ext>
            </p:extLst>
          </p:nvPr>
        </p:nvGraphicFramePr>
        <p:xfrm>
          <a:off x="8209858"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85" name="任意多边形 84"/>
          <p:cNvSpPr/>
          <p:nvPr/>
        </p:nvSpPr>
        <p:spPr>
          <a:xfrm>
            <a:off x="7492524"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任意多边形 85"/>
          <p:cNvSpPr/>
          <p:nvPr/>
        </p:nvSpPr>
        <p:spPr>
          <a:xfrm>
            <a:off x="9180169"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任意多边形 86"/>
          <p:cNvSpPr/>
          <p:nvPr/>
        </p:nvSpPr>
        <p:spPr>
          <a:xfrm>
            <a:off x="8569192"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8" name="表格 87"/>
          <p:cNvGraphicFramePr>
            <a:graphicFrameLocks noGrp="1"/>
          </p:cNvGraphicFramePr>
          <p:nvPr>
            <p:extLst>
              <p:ext uri="{D42A27DB-BD31-4B8C-83A1-F6EECF244321}">
                <p14:modId xmlns:p14="http://schemas.microsoft.com/office/powerpoint/2010/main" val="595179587"/>
              </p:ext>
            </p:extLst>
          </p:nvPr>
        </p:nvGraphicFramePr>
        <p:xfrm>
          <a:off x="10081117"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dirty="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89" name="表格 88"/>
          <p:cNvGraphicFramePr>
            <a:graphicFrameLocks noGrp="1"/>
          </p:cNvGraphicFramePr>
          <p:nvPr>
            <p:extLst>
              <p:ext uri="{D42A27DB-BD31-4B8C-83A1-F6EECF244321}">
                <p14:modId xmlns:p14="http://schemas.microsoft.com/office/powerpoint/2010/main" val="2342614025"/>
              </p:ext>
            </p:extLst>
          </p:nvPr>
        </p:nvGraphicFramePr>
        <p:xfrm>
          <a:off x="10395916"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90" name="任意多边形 89"/>
          <p:cNvSpPr/>
          <p:nvPr/>
        </p:nvSpPr>
        <p:spPr>
          <a:xfrm>
            <a:off x="10235174"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2958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建立简单的动态链表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id="{5382CD89-35B6-4BD4-B332-B011068CC402}"/>
              </a:ext>
            </a:extLst>
          </p:cNvPr>
          <p:cNvSpPr/>
          <p:nvPr/>
        </p:nvSpPr>
        <p:spPr>
          <a:xfrm>
            <a:off x="788137" y="1293564"/>
            <a:ext cx="10245048" cy="503766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LEN sizeof(struct Student)</a:t>
            </a:r>
          </a:p>
          <a:p>
            <a:pPr defTabSz="363538">
              <a:lnSpc>
                <a:spcPct val="120000"/>
              </a:lnSpc>
            </a:pPr>
            <a:r>
              <a:rPr lang="en-US" altLang="zh-CN" sz="1400"/>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a:t>
            </a:r>
            <a:r>
              <a:rPr lang="en-US" altLang="zh-CN" sz="1400" smtClean="0"/>
              <a:t>Student *</a:t>
            </a:r>
            <a:r>
              <a:rPr lang="en-US" altLang="zh-CN" sz="1400"/>
              <a:t>next;</a:t>
            </a:r>
          </a:p>
          <a:p>
            <a:pPr defTabSz="363538">
              <a:lnSpc>
                <a:spcPct val="120000"/>
              </a:lnSpc>
            </a:pPr>
            <a:r>
              <a:rPr lang="en-US" altLang="zh-CN" sz="1400"/>
              <a:t>};</a:t>
            </a:r>
          </a:p>
          <a:p>
            <a:pPr defTabSz="363538">
              <a:lnSpc>
                <a:spcPct val="120000"/>
              </a:lnSpc>
            </a:pPr>
            <a:r>
              <a:rPr lang="en-US" altLang="zh-CN" sz="1400"/>
              <a:t>int n; 	</a:t>
            </a:r>
            <a:r>
              <a:rPr lang="en-US" altLang="zh-CN" sz="1400">
                <a:solidFill>
                  <a:srgbClr val="008000"/>
                </a:solidFill>
              </a:rPr>
              <a:t>//n</a:t>
            </a:r>
            <a:r>
              <a:rPr lang="zh-CN" altLang="en-US" sz="1400">
                <a:solidFill>
                  <a:srgbClr val="008000"/>
                </a:solidFill>
              </a:rPr>
              <a:t>为全局变量，本文件模块中各函数均可使用它</a:t>
            </a:r>
          </a:p>
          <a:p>
            <a:pPr defTabSz="363538">
              <a:lnSpc>
                <a:spcPct val="120000"/>
              </a:lnSpc>
            </a:pPr>
            <a:r>
              <a:rPr lang="en-US" altLang="zh-CN" sz="1400">
                <a:solidFill>
                  <a:schemeClr val="accent6"/>
                </a:solidFill>
              </a:rPr>
              <a:t>struct Student *creat(void)</a:t>
            </a:r>
          </a:p>
          <a:p>
            <a:pPr defTabSz="363538">
              <a:lnSpc>
                <a:spcPct val="120000"/>
              </a:lnSpc>
            </a:pPr>
            <a:r>
              <a:rPr lang="en-US" altLang="zh-CN" sz="1400">
                <a:solidFill>
                  <a:srgbClr val="008000"/>
                </a:solidFill>
              </a:rPr>
              <a:t>//</a:t>
            </a:r>
            <a:r>
              <a:rPr lang="zh-CN" altLang="en-US" sz="1400">
                <a:solidFill>
                  <a:srgbClr val="008000"/>
                </a:solidFill>
              </a:rPr>
              <a:t>定义函数。此函数返回一个指向链表头的指针</a:t>
            </a:r>
          </a:p>
          <a:p>
            <a:pPr defTabSz="363538">
              <a:lnSpc>
                <a:spcPct val="120000"/>
              </a:lnSpc>
            </a:pPr>
            <a:r>
              <a:rPr lang="en-US" altLang="zh-CN" sz="1400"/>
              <a:t>{	struct Student *head;</a:t>
            </a:r>
          </a:p>
          <a:p>
            <a:pPr defTabSz="363538">
              <a:lnSpc>
                <a:spcPct val="120000"/>
              </a:lnSpc>
            </a:pPr>
            <a:r>
              <a:rPr lang="en-US" altLang="zh-CN" sz="1400"/>
              <a:t>	struct Student *p1,*p2;</a:t>
            </a:r>
          </a:p>
          <a:p>
            <a:pPr defTabSz="363538">
              <a:lnSpc>
                <a:spcPct val="120000"/>
              </a:lnSpc>
            </a:pPr>
            <a:r>
              <a:rPr lang="en-US" altLang="zh-CN" sz="1400"/>
              <a:t>	n=0;</a:t>
            </a:r>
          </a:p>
          <a:p>
            <a:pPr defTabSz="363538">
              <a:lnSpc>
                <a:spcPct val="120000"/>
              </a:lnSpc>
            </a:pPr>
            <a:r>
              <a:rPr lang="en-US" altLang="zh-CN" sz="1400"/>
              <a:t>	</a:t>
            </a:r>
            <a:r>
              <a:rPr lang="en-US" altLang="zh-CN" sz="1400">
                <a:solidFill>
                  <a:schemeClr val="accent6"/>
                </a:solidFill>
              </a:rPr>
              <a:t>p1=p2=(struct Student*) malloc(LEN);  </a:t>
            </a:r>
            <a:r>
              <a:rPr lang="en-US" altLang="zh-CN" sz="1400">
                <a:solidFill>
                  <a:srgbClr val="008000"/>
                </a:solidFill>
              </a:rPr>
              <a:t>//</a:t>
            </a:r>
            <a:r>
              <a:rPr lang="zh-CN" altLang="en-US" sz="1400">
                <a:solidFill>
                  <a:srgbClr val="008000"/>
                </a:solidFill>
              </a:rPr>
              <a:t>开辟一个新单元</a:t>
            </a:r>
          </a:p>
          <a:p>
            <a:pPr defTabSz="363538">
              <a:lnSpc>
                <a:spcPct val="120000"/>
              </a:lnSpc>
            </a:pPr>
            <a:r>
              <a:rPr lang="zh-CN" altLang="en-US" sz="1400"/>
              <a:t>	</a:t>
            </a:r>
            <a:r>
              <a:rPr lang="en-US" altLang="zh-CN" sz="1400"/>
              <a:t>scanf("%ld,%f",&amp;p1-&gt;num,&amp;p1-&gt;score);</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输入第</a:t>
            </a:r>
            <a:r>
              <a:rPr lang="en-US" altLang="zh-CN" sz="1400">
                <a:solidFill>
                  <a:srgbClr val="008000"/>
                </a:solidFill>
              </a:rPr>
              <a:t>1</a:t>
            </a:r>
            <a:r>
              <a:rPr lang="zh-CN" altLang="en-US" sz="1400">
                <a:solidFill>
                  <a:srgbClr val="008000"/>
                </a:solidFill>
              </a:rPr>
              <a:t>个学生的学号和成绩</a:t>
            </a:r>
          </a:p>
          <a:p>
            <a:pPr defTabSz="363538">
              <a:lnSpc>
                <a:spcPct val="120000"/>
              </a:lnSpc>
            </a:pPr>
            <a:r>
              <a:rPr lang="zh-CN" altLang="en-US" sz="1400"/>
              <a:t>	</a:t>
            </a:r>
            <a:r>
              <a:rPr lang="en-US" altLang="zh-CN" sz="1400"/>
              <a:t>head=NULL;</a:t>
            </a:r>
          </a:p>
          <a:p>
            <a:pPr defTabSz="363538">
              <a:lnSpc>
                <a:spcPct val="120000"/>
              </a:lnSpc>
            </a:pPr>
            <a:r>
              <a:rPr lang="en-US" altLang="zh-CN" sz="1400"/>
              <a:t>	while(p1-&gt;num!=0)</a:t>
            </a:r>
          </a:p>
          <a:p>
            <a:pPr defTabSz="363538">
              <a:lnSpc>
                <a:spcPct val="120000"/>
              </a:lnSpc>
            </a:pPr>
            <a:r>
              <a:rPr lang="en-US" altLang="zh-CN" sz="1400"/>
              <a:t>	{	n=n+1;</a:t>
            </a:r>
          </a:p>
          <a:p>
            <a:pPr defTabSz="363538">
              <a:lnSpc>
                <a:spcPct val="120000"/>
              </a:lnSpc>
            </a:pPr>
            <a:r>
              <a:rPr lang="en-US" altLang="zh-CN" sz="1400"/>
              <a:t>		</a:t>
            </a:r>
            <a:r>
              <a:rPr lang="en-US" altLang="zh-CN" sz="1400">
                <a:solidFill>
                  <a:schemeClr val="accent6"/>
                </a:solidFill>
              </a:rPr>
              <a:t>if(n==1) head=p1;</a:t>
            </a:r>
          </a:p>
          <a:p>
            <a:pPr defTabSz="363538">
              <a:lnSpc>
                <a:spcPct val="120000"/>
              </a:lnSpc>
            </a:pPr>
            <a:r>
              <a:rPr lang="en-US" altLang="zh-CN" sz="1400"/>
              <a:t>		</a:t>
            </a:r>
            <a:r>
              <a:rPr lang="en-US" altLang="zh-CN" sz="1400">
                <a:solidFill>
                  <a:schemeClr val="accent6"/>
                </a:solidFill>
              </a:rPr>
              <a:t>else p2-&gt;next=p1;</a:t>
            </a:r>
          </a:p>
          <a:p>
            <a:pPr defTabSz="363538">
              <a:lnSpc>
                <a:spcPct val="120000"/>
              </a:lnSpc>
            </a:pPr>
            <a:r>
              <a:rPr lang="en-US" altLang="zh-CN" sz="1400"/>
              <a:t>		</a:t>
            </a:r>
            <a:r>
              <a:rPr lang="en-US" altLang="zh-CN" sz="1400">
                <a:solidFill>
                  <a:schemeClr val="accent6"/>
                </a:solidFill>
              </a:rPr>
              <a:t>p2=p1;</a:t>
            </a:r>
          </a:p>
          <a:p>
            <a:pPr defTabSz="363538">
              <a:lnSpc>
                <a:spcPct val="120000"/>
              </a:lnSpc>
            </a:pPr>
            <a:r>
              <a:rPr lang="en-US" altLang="zh-CN" sz="1400"/>
              <a:t>		</a:t>
            </a:r>
            <a:r>
              <a:rPr lang="en-US" altLang="zh-CN" sz="1400">
                <a:solidFill>
                  <a:schemeClr val="accent6"/>
                </a:solidFill>
              </a:rPr>
              <a:t>p1=(struct Student*)malloc(LEN);</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开辟动态存储区，把起始地址赋给</a:t>
            </a:r>
            <a:r>
              <a:rPr lang="en-US" altLang="zh-CN" sz="1400">
                <a:solidFill>
                  <a:srgbClr val="008000"/>
                </a:solidFill>
              </a:rPr>
              <a:t>p1</a:t>
            </a:r>
          </a:p>
          <a:p>
            <a:pPr defTabSz="363538">
              <a:lnSpc>
                <a:spcPct val="120000"/>
              </a:lnSpc>
            </a:pPr>
            <a:r>
              <a:rPr lang="en-US" altLang="zh-CN" sz="1400"/>
              <a:t>		scanf("%ld,%f",&amp;p1-&gt;num,&amp;p1-&gt;score);</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输入其他学生的学号和成绩</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p2-&gt;next=NULL;</a:t>
            </a:r>
          </a:p>
          <a:p>
            <a:pPr defTabSz="363538">
              <a:lnSpc>
                <a:spcPct val="120000"/>
              </a:lnSpc>
            </a:pPr>
            <a:r>
              <a:rPr lang="en-US" altLang="zh-CN" sz="1400"/>
              <a:t>	</a:t>
            </a:r>
            <a:r>
              <a:rPr lang="en-US" altLang="zh-CN" sz="1400">
                <a:solidFill>
                  <a:schemeClr val="accent6"/>
                </a:solidFill>
              </a:rPr>
              <a:t>return(head);</a:t>
            </a:r>
          </a:p>
          <a:p>
            <a:pPr defTabSz="363538">
              <a:lnSpc>
                <a:spcPct val="120000"/>
              </a:lnSpc>
            </a:pPr>
            <a:r>
              <a:rPr lang="en-US" altLang="zh-CN" sz="1400"/>
              <a:t>}</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struct Student *pt;</a:t>
            </a:r>
          </a:p>
          <a:p>
            <a:pPr defTabSz="363538">
              <a:lnSpc>
                <a:spcPct val="120000"/>
              </a:lnSpc>
            </a:pPr>
            <a:r>
              <a:rPr lang="en-US" altLang="zh-CN" sz="1400"/>
              <a:t>	</a:t>
            </a:r>
            <a:r>
              <a:rPr lang="en-US" altLang="zh-CN" sz="1400">
                <a:solidFill>
                  <a:schemeClr val="accent6"/>
                </a:solidFill>
              </a:rPr>
              <a:t>pt=creat(); </a:t>
            </a:r>
            <a:r>
              <a:rPr lang="en-US" altLang="zh-CN" sz="1400"/>
              <a:t>	</a:t>
            </a:r>
            <a:r>
              <a:rPr lang="en-US" altLang="zh-CN" sz="1400">
                <a:solidFill>
                  <a:srgbClr val="008000"/>
                </a:solidFill>
              </a:rPr>
              <a:t>//</a:t>
            </a:r>
            <a:r>
              <a:rPr lang="zh-CN" altLang="en-US" sz="1400">
                <a:solidFill>
                  <a:srgbClr val="008000"/>
                </a:solidFill>
              </a:rPr>
              <a:t>函数返回链表第一个结点的地址 </a:t>
            </a:r>
          </a:p>
          <a:p>
            <a:pPr defTabSz="363538">
              <a:lnSpc>
                <a:spcPct val="120000"/>
              </a:lnSpc>
            </a:pPr>
            <a:r>
              <a:rPr lang="zh-CN" altLang="en-US" sz="1400"/>
              <a:t>	</a:t>
            </a:r>
            <a:r>
              <a:rPr lang="en-US" altLang="zh-CN" sz="1400"/>
              <a:t>printf("\nnum:%ld\nscore:%5.1f\n",pt-&gt;num,pt-&gt;score);</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输出第</a:t>
            </a:r>
            <a:r>
              <a:rPr lang="en-US" altLang="zh-CN" sz="1400">
                <a:solidFill>
                  <a:srgbClr val="008000"/>
                </a:solidFill>
              </a:rPr>
              <a:t>1</a:t>
            </a:r>
            <a:r>
              <a:rPr lang="zh-CN" altLang="en-US" sz="1400">
                <a:solidFill>
                  <a:srgbClr val="008000"/>
                </a:solidFill>
              </a:rPr>
              <a:t>个结点的成员值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5"/>
          <a:stretch>
            <a:fillRect/>
          </a:stretch>
        </p:blipFill>
        <p:spPr>
          <a:xfrm>
            <a:off x="8362482" y="3513068"/>
            <a:ext cx="2670703" cy="1217958"/>
          </a:xfrm>
          <a:prstGeom prst="rect">
            <a:avLst/>
          </a:prstGeom>
        </p:spPr>
      </p:pic>
      <p:cxnSp>
        <p:nvCxnSpPr>
          <p:cNvPr id="30" name="直接连接符 29">
            <a:extLst>
              <a:ext uri="{FF2B5EF4-FFF2-40B4-BE49-F238E27FC236}">
                <a16:creationId xmlns:a16="http://schemas.microsoft.com/office/drawing/2014/main" id="{48EC88E4-3DEA-4882-A2F7-2A2472A7E690}"/>
              </a:ext>
            </a:extLst>
          </p:cNvPr>
          <p:cNvCxnSpPr>
            <a:cxnSpLocks/>
          </p:cNvCxnSpPr>
          <p:nvPr/>
        </p:nvCxnSpPr>
        <p:spPr>
          <a:xfrm>
            <a:off x="5785056" y="1293564"/>
            <a:ext cx="0" cy="5037662"/>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45C967AF-3871-4AAE-A875-A638B32B1FA1}"/>
              </a:ext>
            </a:extLst>
          </p:cNvPr>
          <p:cNvGrpSpPr/>
          <p:nvPr/>
        </p:nvGrpSpPr>
        <p:grpSpPr>
          <a:xfrm>
            <a:off x="5622308" y="1879627"/>
            <a:ext cx="325496" cy="260107"/>
            <a:chOff x="5926033" y="1926699"/>
            <a:chExt cx="325496" cy="260107"/>
          </a:xfrm>
        </p:grpSpPr>
        <p:sp>
          <p:nvSpPr>
            <p:cNvPr id="3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a:extLst>
              <a:ext uri="{FF2B5EF4-FFF2-40B4-BE49-F238E27FC236}">
                <a16:creationId xmlns:a16="http://schemas.microsoft.com/office/drawing/2014/main" id="{B236A711-9DB9-47FD-9B2E-498AAC59691E}"/>
              </a:ext>
            </a:extLst>
          </p:cNvPr>
          <p:cNvGrpSpPr/>
          <p:nvPr/>
        </p:nvGrpSpPr>
        <p:grpSpPr>
          <a:xfrm>
            <a:off x="5625800" y="5351310"/>
            <a:ext cx="325496" cy="260106"/>
            <a:chOff x="5926033" y="5434781"/>
            <a:chExt cx="325496" cy="260106"/>
          </a:xfrm>
        </p:grpSpPr>
        <p:sp>
          <p:nvSpPr>
            <p:cNvPr id="39"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197167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输出链表</a:t>
            </a:r>
          </a:p>
        </p:txBody>
      </p:sp>
      <p:sp>
        <p:nvSpPr>
          <p:cNvPr id="3" name="内容占位符 2"/>
          <p:cNvSpPr>
            <a:spLocks noGrp="1"/>
          </p:cNvSpPr>
          <p:nvPr>
            <p:ph idx="1"/>
          </p:nvPr>
        </p:nvSpPr>
        <p:spPr>
          <a:xfrm>
            <a:off x="2231058" y="611158"/>
            <a:ext cx="712243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9.10】</a:t>
            </a:r>
            <a:r>
              <a:rPr lang="zh-CN" altLang="en-US" sz="2000">
                <a:solidFill>
                  <a:schemeClr val="accent1"/>
                </a:solidFill>
              </a:rPr>
              <a:t>编写一个输出链表的函数</a:t>
            </a:r>
            <a:r>
              <a:rPr lang="en-US" altLang="zh-CN" sz="2000">
                <a:solidFill>
                  <a:schemeClr val="accent1"/>
                </a:solidFill>
              </a:rPr>
              <a:t>print</a:t>
            </a:r>
            <a:r>
              <a:rPr lang="zh-CN" altLang="en-US" sz="2000">
                <a:solidFill>
                  <a:schemeClr val="accent1"/>
                </a:solidFill>
              </a:rPr>
              <a:t>。</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id="{5382CD89-35B6-4BD4-B332-B011068CC402}"/>
              </a:ext>
            </a:extLst>
          </p:cNvPr>
          <p:cNvSpPr/>
          <p:nvPr/>
        </p:nvSpPr>
        <p:spPr>
          <a:xfrm>
            <a:off x="788137" y="1293564"/>
            <a:ext cx="7292376" cy="503766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LEN sizeof(struct Student)</a:t>
            </a:r>
          </a:p>
          <a:p>
            <a:pPr defTabSz="363538">
              <a:lnSpc>
                <a:spcPct val="120000"/>
              </a:lnSpc>
            </a:pPr>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 *next;</a:t>
            </a:r>
          </a:p>
          <a:p>
            <a:pPr defTabSz="363538">
              <a:lnSpc>
                <a:spcPct val="120000"/>
              </a:lnSpc>
            </a:pPr>
            <a:r>
              <a:rPr lang="en-US" altLang="zh-CN" sz="1400"/>
              <a:t>};</a:t>
            </a:r>
          </a:p>
          <a:p>
            <a:pPr defTabSz="363538">
              <a:lnSpc>
                <a:spcPct val="120000"/>
              </a:lnSpc>
            </a:pPr>
            <a:r>
              <a:rPr lang="en-US" altLang="zh-CN" sz="1400"/>
              <a:t>int n;						</a:t>
            </a:r>
            <a:r>
              <a:rPr lang="en-US" altLang="zh-CN" sz="1400">
                <a:solidFill>
                  <a:srgbClr val="008000"/>
                </a:solidFill>
              </a:rPr>
              <a:t>//</a:t>
            </a:r>
            <a:r>
              <a:rPr lang="zh-CN" altLang="en-US" sz="1400">
                <a:solidFill>
                  <a:srgbClr val="008000"/>
                </a:solidFill>
              </a:rPr>
              <a:t>全局变量</a:t>
            </a:r>
            <a:r>
              <a:rPr lang="en-US" altLang="zh-CN" sz="1400">
                <a:solidFill>
                  <a:srgbClr val="008000"/>
                </a:solidFill>
              </a:rPr>
              <a:t>n</a:t>
            </a:r>
          </a:p>
          <a:p>
            <a:pPr defTabSz="363538">
              <a:lnSpc>
                <a:spcPct val="120000"/>
              </a:lnSpc>
            </a:pPr>
            <a:r>
              <a:rPr lang="en-US" altLang="zh-CN" sz="1400"/>
              <a:t>void print(struct Student*head)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 </a:t>
            </a:r>
          </a:p>
          <a:p>
            <a:pPr defTabSz="363538">
              <a:lnSpc>
                <a:spcPct val="120000"/>
              </a:lnSpc>
            </a:pPr>
            <a:r>
              <a:rPr lang="en-US" altLang="zh-CN" sz="1400"/>
              <a:t>{	struct Student*p;			</a:t>
            </a:r>
            <a:r>
              <a:rPr lang="en-US" altLang="zh-CN" sz="1400">
                <a:solidFill>
                  <a:srgbClr val="008000"/>
                </a:solidFill>
              </a:rPr>
              <a:t>//</a:t>
            </a:r>
            <a:r>
              <a:rPr lang="zh-CN" altLang="en-US" sz="1400">
                <a:solidFill>
                  <a:srgbClr val="008000"/>
                </a:solidFill>
              </a:rPr>
              <a:t>在函数中定义</a:t>
            </a:r>
            <a:r>
              <a:rPr lang="en-US" altLang="zh-CN" sz="1400">
                <a:solidFill>
                  <a:srgbClr val="008000"/>
                </a:solidFill>
              </a:rPr>
              <a:t>struct Student</a:t>
            </a:r>
            <a:r>
              <a:rPr lang="zh-CN" altLang="en-US" sz="1400">
                <a:solidFill>
                  <a:srgbClr val="008000"/>
                </a:solidFill>
              </a:rPr>
              <a:t>类型的变量</a:t>
            </a:r>
            <a:r>
              <a:rPr lang="en-US" altLang="zh-CN" sz="1400">
                <a:solidFill>
                  <a:srgbClr val="008000"/>
                </a:solidFill>
              </a:rPr>
              <a:t>p</a:t>
            </a:r>
          </a:p>
          <a:p>
            <a:pPr defTabSz="363538">
              <a:lnSpc>
                <a:spcPct val="120000"/>
              </a:lnSpc>
            </a:pPr>
            <a:r>
              <a:rPr lang="en-US" altLang="zh-CN" sz="1400"/>
              <a:t>	printf("\nNow,These %d records are:\n",n);</a:t>
            </a:r>
          </a:p>
          <a:p>
            <a:pPr defTabSz="363538">
              <a:lnSpc>
                <a:spcPct val="120000"/>
              </a:lnSpc>
            </a:pPr>
            <a:r>
              <a:rPr lang="en-US" altLang="zh-CN" sz="1400"/>
              <a:t>	p=head;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指向第</a:t>
            </a:r>
            <a:r>
              <a:rPr lang="en-US" altLang="zh-CN" sz="1400">
                <a:solidFill>
                  <a:srgbClr val="008000"/>
                </a:solidFill>
              </a:rPr>
              <a:t>1</a:t>
            </a:r>
            <a:r>
              <a:rPr lang="zh-CN" altLang="en-US" sz="1400">
                <a:solidFill>
                  <a:srgbClr val="008000"/>
                </a:solidFill>
              </a:rPr>
              <a:t>个结点</a:t>
            </a:r>
          </a:p>
          <a:p>
            <a:pPr defTabSz="363538">
              <a:lnSpc>
                <a:spcPct val="120000"/>
              </a:lnSpc>
            </a:pPr>
            <a:r>
              <a:rPr lang="zh-CN" altLang="en-US" sz="1400"/>
              <a:t>	</a:t>
            </a:r>
            <a:r>
              <a:rPr lang="en-US" altLang="zh-CN" sz="1400"/>
              <a:t>if(head!=NULL)			</a:t>
            </a:r>
            <a:r>
              <a:rPr lang="en-US" altLang="zh-CN" sz="1400">
                <a:solidFill>
                  <a:srgbClr val="008000"/>
                </a:solidFill>
              </a:rPr>
              <a:t>//</a:t>
            </a:r>
            <a:r>
              <a:rPr lang="zh-CN" altLang="en-US" sz="1400">
                <a:solidFill>
                  <a:srgbClr val="008000"/>
                </a:solidFill>
              </a:rPr>
              <a:t>若不是空表</a:t>
            </a:r>
          </a:p>
          <a:p>
            <a:pPr defTabSz="363538">
              <a:lnSpc>
                <a:spcPct val="120000"/>
              </a:lnSpc>
            </a:pPr>
            <a:r>
              <a:rPr lang="zh-CN" altLang="en-US" sz="1400"/>
              <a:t>		</a:t>
            </a:r>
            <a:r>
              <a:rPr lang="en-US" altLang="zh-CN" sz="1400"/>
              <a:t>do</a:t>
            </a:r>
          </a:p>
          <a:p>
            <a:pPr defTabSz="363538">
              <a:lnSpc>
                <a:spcPct val="120000"/>
              </a:lnSpc>
            </a:pPr>
            <a:r>
              <a:rPr lang="en-US" altLang="zh-CN" sz="1400"/>
              <a:t>		{	printf("%ld %5.1f\n",p-&gt;num,p-&gt;score);	</a:t>
            </a:r>
            <a:r>
              <a:rPr lang="en-US" altLang="zh-CN" sz="1400">
                <a:solidFill>
                  <a:srgbClr val="008000"/>
                </a:solidFill>
              </a:rPr>
              <a:t>//</a:t>
            </a:r>
            <a:r>
              <a:rPr lang="zh-CN" altLang="en-US" sz="1400">
                <a:solidFill>
                  <a:srgbClr val="008000"/>
                </a:solidFill>
              </a:rPr>
              <a:t>输出一个结点中的学号与成绩</a:t>
            </a:r>
          </a:p>
          <a:p>
            <a:pPr defTabSz="363538">
              <a:lnSpc>
                <a:spcPct val="120000"/>
              </a:lnSpc>
            </a:pPr>
            <a:r>
              <a:rPr lang="zh-CN" altLang="en-US" sz="1400"/>
              <a:t>			</a:t>
            </a:r>
            <a:r>
              <a:rPr lang="en-US" altLang="zh-CN" sz="1400"/>
              <a:t>p=p-&gt;next;		</a:t>
            </a:r>
            <a:r>
              <a:rPr lang="en-US" altLang="zh-CN" sz="1400">
                <a:solidFill>
                  <a:srgbClr val="008000"/>
                </a:solidFill>
              </a:rPr>
              <a:t>//p</a:t>
            </a:r>
            <a:r>
              <a:rPr lang="zh-CN" altLang="en-US" sz="1400">
                <a:solidFill>
                  <a:srgbClr val="008000"/>
                </a:solidFill>
              </a:rPr>
              <a:t>指向下一个结点</a:t>
            </a:r>
          </a:p>
          <a:p>
            <a:pPr defTabSz="363538">
              <a:lnSpc>
                <a:spcPct val="120000"/>
              </a:lnSpc>
            </a:pPr>
            <a:r>
              <a:rPr lang="zh-CN" altLang="en-US" sz="1400"/>
              <a:t>		</a:t>
            </a:r>
            <a:r>
              <a:rPr lang="en-US" altLang="zh-CN" sz="1400"/>
              <a:t>}while(p!=NULL);		</a:t>
            </a:r>
            <a:r>
              <a:rPr lang="en-US" altLang="zh-CN" sz="1400">
                <a:solidFill>
                  <a:srgbClr val="008000"/>
                </a:solidFill>
              </a:rPr>
              <a:t>//</a:t>
            </a:r>
            <a:r>
              <a:rPr lang="zh-CN" altLang="en-US" sz="1400">
                <a:solidFill>
                  <a:srgbClr val="008000"/>
                </a:solidFill>
              </a:rPr>
              <a:t>当</a:t>
            </a:r>
            <a:r>
              <a:rPr lang="en-US" altLang="zh-CN" sz="1400">
                <a:solidFill>
                  <a:srgbClr val="008000"/>
                </a:solidFill>
              </a:rPr>
              <a:t>p</a:t>
            </a:r>
            <a:r>
              <a:rPr lang="zh-CN" altLang="en-US" sz="1400">
                <a:solidFill>
                  <a:srgbClr val="008000"/>
                </a:solidFill>
              </a:rPr>
              <a:t>不是</a:t>
            </a:r>
            <a:r>
              <a:rPr lang="en-US" altLang="zh-CN" sz="1400">
                <a:solidFill>
                  <a:srgbClr val="008000"/>
                </a:solidFill>
              </a:rPr>
              <a:t>"</a:t>
            </a:r>
            <a:r>
              <a:rPr lang="zh-CN" altLang="en-US" sz="1400">
                <a:solidFill>
                  <a:srgbClr val="008000"/>
                </a:solidFill>
              </a:rPr>
              <a:t>空地址</a:t>
            </a:r>
            <a:r>
              <a:rPr lang="en-US" altLang="zh-CN" sz="1400">
                <a:solidFill>
                  <a:srgbClr val="008000"/>
                </a:solidFill>
              </a:rPr>
              <a:t>"</a:t>
            </a:r>
          </a:p>
          <a:p>
            <a:pPr defTabSz="363538">
              <a:lnSpc>
                <a:spcPct val="120000"/>
              </a:lnSpc>
            </a:pPr>
            <a:r>
              <a:rPr lang="en-US" altLang="zh-CN" sz="1400"/>
              <a:t>}</a:t>
            </a:r>
            <a:endParaRPr lang="zh-CN" altLang="en-US" sz="1400" b="1"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588936453"/>
              </p:ext>
            </p:extLst>
          </p:nvPr>
        </p:nvGraphicFramePr>
        <p:xfrm>
          <a:off x="8378689" y="1297795"/>
          <a:ext cx="3409119" cy="2300170"/>
        </p:xfrm>
        <a:graphic>
          <a:graphicData uri="http://schemas.openxmlformats.org/drawingml/2006/table">
            <a:tbl>
              <a:tblPr>
                <a:tableStyleId>{5C22544A-7EE6-4342-B048-85BDC9FD1C3A}</a:tableStyleId>
              </a:tblPr>
              <a:tblGrid>
                <a:gridCol w="431532">
                  <a:extLst>
                    <a:ext uri="{9D8B030D-6E8A-4147-A177-3AD203B41FA5}">
                      <a16:colId xmlns:a16="http://schemas.microsoft.com/office/drawing/2014/main" val="2330887136"/>
                    </a:ext>
                  </a:extLst>
                </a:gridCol>
                <a:gridCol w="2033370">
                  <a:extLst>
                    <a:ext uri="{9D8B030D-6E8A-4147-A177-3AD203B41FA5}">
                      <a16:colId xmlns:a16="http://schemas.microsoft.com/office/drawing/2014/main" val="2446021363"/>
                    </a:ext>
                  </a:extLst>
                </a:gridCol>
                <a:gridCol w="944217">
                  <a:extLst>
                    <a:ext uri="{9D8B030D-6E8A-4147-A177-3AD203B41FA5}">
                      <a16:colId xmlns:a16="http://schemas.microsoft.com/office/drawing/2014/main" val="1190376204"/>
                    </a:ext>
                  </a:extLst>
                </a:gridCol>
              </a:tblGrid>
              <a:tr h="460034">
                <a:tc gridSpan="3">
                  <a:txBody>
                    <a:bodyPr/>
                    <a:lstStyle/>
                    <a:p>
                      <a:pPr algn="ctr"/>
                      <a:r>
                        <a:rPr lang="en-US" altLang="zh-CN" sz="1600"/>
                        <a:t>p=head</a:t>
                      </a:r>
                      <a:r>
                        <a:rPr lang="zh-CN" altLang="en-US" sz="1600"/>
                        <a:t>，使</a:t>
                      </a:r>
                      <a:r>
                        <a:rPr lang="en-US" altLang="zh-CN" sz="1600"/>
                        <a:t>p</a:t>
                      </a:r>
                      <a:r>
                        <a:rPr lang="zh-CN" altLang="en-US" sz="1600"/>
                        <a:t>指向第</a:t>
                      </a:r>
                      <a:r>
                        <a:rPr lang="en-US" altLang="zh-CN" sz="1600"/>
                        <a:t>1</a:t>
                      </a:r>
                      <a:r>
                        <a:rPr lang="zh-CN" altLang="en-US" sz="1600"/>
                        <a:t>个结点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920088083"/>
                  </a:ext>
                </a:extLst>
              </a:tr>
              <a:tr h="460034">
                <a:tc gridSpan="2">
                  <a:txBody>
                    <a:bodyPr/>
                    <a:lstStyle/>
                    <a:p>
                      <a:r>
                        <a:rPr lang="zh-CN" altLang="en-US" sz="16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hMerge="1">
                  <a:txBody>
                    <a:bodyPr/>
                    <a:lstStyle/>
                    <a:p>
                      <a:endParaRPr lang="zh-CN" altLang="en-US" sz="1600"/>
                    </a:p>
                  </a:txBody>
                  <a:tcPr/>
                </a:tc>
                <a:tc>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347724032"/>
                  </a:ext>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a:t>输出</a:t>
                      </a:r>
                      <a:r>
                        <a:rPr lang="en-US" altLang="zh-CN" sz="1600"/>
                        <a:t>p</a:t>
                      </a:r>
                      <a:r>
                        <a:rPr lang="zh-CN" altLang="en-US" sz="1600"/>
                        <a:t>所指向的结点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2464047"/>
                  </a:ext>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600"/>
                        <a:t>p</a:t>
                      </a:r>
                      <a:r>
                        <a:rPr lang="zh-CN" altLang="en-US" sz="1600"/>
                        <a:t>指向下一个结点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600"/>
                    </a:p>
                  </a:txBody>
                  <a:tcPr/>
                </a:tc>
                <a:extLst>
                  <a:ext uri="{0D108BD9-81ED-4DB2-BD59-A6C34878D82A}">
                    <a16:rowId xmlns:a16="http://schemas.microsoft.com/office/drawing/2014/main" val="3645713407"/>
                  </a:ext>
                </a:extLst>
              </a:tr>
              <a:tr h="460034">
                <a:tc gridSpan="2">
                  <a:txBody>
                    <a:bodyPr/>
                    <a:lstStyle/>
                    <a:p>
                      <a:r>
                        <a:rPr lang="zh-CN" altLang="en-US" sz="1600"/>
                        <a:t>当</a:t>
                      </a:r>
                      <a:r>
                        <a:rPr lang="en-US" altLang="zh-CN" sz="1600"/>
                        <a:t>p</a:t>
                      </a:r>
                      <a:r>
                        <a:rPr lang="zh-CN" altLang="en-US" sz="1600"/>
                        <a:t>指向的不是表尾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vMerge="1">
                  <a:txBody>
                    <a:bodyPr/>
                    <a:lstStyle/>
                    <a:p>
                      <a:endParaRPr lang="zh-CN" altLang="en-US" sz="1600"/>
                    </a:p>
                  </a:txBody>
                  <a:tcPr/>
                </a:tc>
                <a:extLst>
                  <a:ext uri="{0D108BD9-81ED-4DB2-BD59-A6C34878D82A}">
                    <a16:rowId xmlns:a16="http://schemas.microsoft.com/office/drawing/2014/main" val="4119557450"/>
                  </a:ext>
                </a:extLst>
              </a:tr>
            </a:tbl>
          </a:graphicData>
        </a:graphic>
      </p:graphicFrame>
      <p:sp>
        <p:nvSpPr>
          <p:cNvPr id="6" name="文本框 5"/>
          <p:cNvSpPr txBox="1"/>
          <p:nvPr/>
        </p:nvSpPr>
        <p:spPr>
          <a:xfrm>
            <a:off x="9413127" y="1699592"/>
            <a:ext cx="2146852" cy="338554"/>
          </a:xfrm>
          <a:prstGeom prst="rect">
            <a:avLst/>
          </a:prstGeom>
          <a:noFill/>
        </p:spPr>
        <p:txBody>
          <a:bodyPr wrap="square" rtlCol="0">
            <a:spAutoFit/>
          </a:bodyPr>
          <a:lstStyle/>
          <a:p>
            <a:pPr algn="ctr"/>
            <a:r>
              <a:rPr lang="en-US" altLang="zh-CN" sz="1600"/>
              <a:t>p</a:t>
            </a:r>
            <a:r>
              <a:rPr lang="zh-CN" altLang="en-US" sz="1600"/>
              <a:t>指向的不是尾结点</a:t>
            </a:r>
          </a:p>
        </p:txBody>
      </p:sp>
    </p:spTree>
    <p:extLst>
      <p:ext uri="{BB962C8B-B14F-4D97-AF65-F5344CB8AC3E}">
        <p14:creationId xmlns:p14="http://schemas.microsoft.com/office/powerpoint/2010/main" val="165966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6"/>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C</a:t>
            </a:r>
            <a:r>
              <a:rPr lang="zh-CN" altLang="en-US">
                <a:solidFill>
                  <a:schemeClr val="tx1"/>
                </a:solidFill>
              </a:rPr>
              <a:t>语言允许用户自己建立由不同类型数据组成的组合型的数据结构，它称为</a:t>
            </a:r>
            <a:r>
              <a:rPr lang="zh-CN" altLang="en-US" b="1">
                <a:solidFill>
                  <a:schemeClr val="tx1"/>
                </a:solidFill>
              </a:rPr>
              <a:t>结构体</a:t>
            </a:r>
            <a:r>
              <a:rPr lang="zh-CN" altLang="en-US">
                <a:solidFill>
                  <a:schemeClr val="tx1"/>
                </a:solidFill>
              </a:rPr>
              <a:t>（</a:t>
            </a:r>
            <a:r>
              <a:rPr lang="en-US" altLang="zh-CN" smtClean="0">
                <a:solidFill>
                  <a:schemeClr val="tx1"/>
                </a:solidFill>
              </a:rPr>
              <a:t>structure</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在程序中建立一个结构体类型：</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自己建立结构体类型</a:t>
            </a:r>
          </a:p>
        </p:txBody>
      </p:sp>
      <p:sp>
        <p:nvSpPr>
          <p:cNvPr id="4" name="矩形 3"/>
          <p:cNvSpPr/>
          <p:nvPr/>
        </p:nvSpPr>
        <p:spPr>
          <a:xfrm>
            <a:off x="7646363" y="426981"/>
            <a:ext cx="3657600" cy="77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struct </a:t>
            </a:r>
            <a:r>
              <a:rPr lang="zh-CN" altLang="en-US" sz="2400" b="1"/>
              <a:t>结构体名</a:t>
            </a:r>
            <a:endParaRPr lang="en-US" altLang="zh-CN" sz="2400" b="1"/>
          </a:p>
          <a:p>
            <a:pPr algn="ctr"/>
            <a:r>
              <a:rPr lang="en-US" altLang="zh-CN" sz="2400" b="1"/>
              <a:t>{</a:t>
            </a:r>
            <a:r>
              <a:rPr lang="zh-CN" altLang="en-US" sz="2400" b="1"/>
              <a:t>成员表列</a:t>
            </a:r>
            <a:r>
              <a:rPr lang="en-US" altLang="zh-CN" sz="2400" b="1"/>
              <a:t>};</a:t>
            </a:r>
            <a:endParaRPr lang="zh-CN" altLang="en-US" sz="2400" b="1"/>
          </a:p>
        </p:txBody>
      </p:sp>
      <p:sp>
        <p:nvSpPr>
          <p:cNvPr id="5" name="圆角矩形 4"/>
          <p:cNvSpPr/>
          <p:nvPr/>
        </p:nvSpPr>
        <p:spPr>
          <a:xfrm>
            <a:off x="909249" y="3003522"/>
            <a:ext cx="5102444" cy="2298051"/>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struct Student</a:t>
            </a:r>
          </a:p>
          <a:p>
            <a:pPr defTabSz="363538"/>
            <a:r>
              <a:rPr lang="en-US" altLang="zh-CN">
                <a:solidFill>
                  <a:schemeClr val="tx1"/>
                </a:solidFill>
              </a:rPr>
              <a:t>{	int num;			</a:t>
            </a:r>
            <a:r>
              <a:rPr lang="en-US" altLang="zh-CN">
                <a:solidFill>
                  <a:srgbClr val="008000"/>
                </a:solidFill>
              </a:rPr>
              <a:t>//</a:t>
            </a:r>
            <a:r>
              <a:rPr lang="zh-CN" altLang="en-US">
                <a:solidFill>
                  <a:srgbClr val="008000"/>
                </a:solidFill>
              </a:rPr>
              <a:t>学号为整型 </a:t>
            </a:r>
          </a:p>
          <a:p>
            <a:pPr defTabSz="363538"/>
            <a:r>
              <a:rPr lang="en-US" altLang="zh-CN">
                <a:solidFill>
                  <a:schemeClr val="tx1"/>
                </a:solidFill>
              </a:rPr>
              <a:t>	char name[20];	</a:t>
            </a:r>
            <a:r>
              <a:rPr lang="en-US" altLang="zh-CN">
                <a:solidFill>
                  <a:srgbClr val="008000"/>
                </a:solidFill>
              </a:rPr>
              <a:t>//</a:t>
            </a:r>
            <a:r>
              <a:rPr lang="zh-CN" altLang="en-US">
                <a:solidFill>
                  <a:srgbClr val="008000"/>
                </a:solidFill>
              </a:rPr>
              <a:t>姓名为字符串 </a:t>
            </a:r>
          </a:p>
          <a:p>
            <a:pPr defTabSz="363538"/>
            <a:r>
              <a:rPr lang="en-US" altLang="zh-CN">
                <a:solidFill>
                  <a:schemeClr val="tx1"/>
                </a:solidFill>
              </a:rPr>
              <a:t>	char sex;			</a:t>
            </a:r>
            <a:r>
              <a:rPr lang="en-US" altLang="zh-CN">
                <a:solidFill>
                  <a:srgbClr val="008000"/>
                </a:solidFill>
              </a:rPr>
              <a:t>//</a:t>
            </a:r>
            <a:r>
              <a:rPr lang="zh-CN" altLang="en-US">
                <a:solidFill>
                  <a:srgbClr val="008000"/>
                </a:solidFill>
              </a:rPr>
              <a:t>性别为字符型 </a:t>
            </a:r>
          </a:p>
          <a:p>
            <a:pPr defTabSz="363538"/>
            <a:r>
              <a:rPr lang="en-US" altLang="zh-CN">
                <a:solidFill>
                  <a:schemeClr val="tx1"/>
                </a:solidFill>
              </a:rPr>
              <a:t>	int age;				</a:t>
            </a:r>
            <a:r>
              <a:rPr lang="en-US" altLang="zh-CN">
                <a:solidFill>
                  <a:srgbClr val="008000"/>
                </a:solidFill>
              </a:rPr>
              <a:t>//</a:t>
            </a:r>
            <a:r>
              <a:rPr lang="zh-CN" altLang="en-US">
                <a:solidFill>
                  <a:srgbClr val="008000"/>
                </a:solidFill>
              </a:rPr>
              <a:t>年龄为整型</a:t>
            </a:r>
          </a:p>
          <a:p>
            <a:pPr defTabSz="363538"/>
            <a:r>
              <a:rPr lang="en-US" altLang="zh-CN">
                <a:solidFill>
                  <a:schemeClr val="tx1"/>
                </a:solidFill>
              </a:rPr>
              <a:t>	float score;			</a:t>
            </a:r>
            <a:r>
              <a:rPr lang="en-US" altLang="zh-CN">
                <a:solidFill>
                  <a:srgbClr val="008000"/>
                </a:solidFill>
              </a:rPr>
              <a:t>//</a:t>
            </a:r>
            <a:r>
              <a:rPr lang="zh-CN" altLang="en-US">
                <a:solidFill>
                  <a:srgbClr val="008000"/>
                </a:solidFill>
              </a:rPr>
              <a:t>成绩为实型 </a:t>
            </a:r>
          </a:p>
          <a:p>
            <a:pPr defTabSz="363538"/>
            <a:r>
              <a:rPr lang="en-US" altLang="zh-CN">
                <a:solidFill>
                  <a:schemeClr val="tx1"/>
                </a:solidFill>
              </a:rPr>
              <a:t>	char addr[30];		</a:t>
            </a:r>
            <a:r>
              <a:rPr lang="en-US" altLang="zh-CN">
                <a:solidFill>
                  <a:srgbClr val="008000"/>
                </a:solidFill>
              </a:rPr>
              <a:t>//</a:t>
            </a:r>
            <a:r>
              <a:rPr lang="zh-CN" altLang="en-US">
                <a:solidFill>
                  <a:srgbClr val="008000"/>
                </a:solidFill>
              </a:rPr>
              <a:t>地址为字符串 </a:t>
            </a:r>
          </a:p>
          <a:p>
            <a:pPr defTabSz="363538"/>
            <a:r>
              <a:rPr lang="en-US" altLang="zh-CN">
                <a:solidFill>
                  <a:schemeClr val="tx1"/>
                </a:solidFill>
              </a:rPr>
              <a:t>}</a:t>
            </a:r>
            <a:r>
              <a:rPr lang="en-US" altLang="zh-CN">
                <a:solidFill>
                  <a:srgbClr val="FF0000"/>
                </a:solidFill>
              </a:rPr>
              <a:t>;</a:t>
            </a:r>
            <a:r>
              <a:rPr lang="en-US" altLang="zh-CN">
                <a:solidFill>
                  <a:schemeClr val="tx1"/>
                </a:solidFill>
              </a:rPr>
              <a:t>						</a:t>
            </a:r>
            <a:r>
              <a:rPr lang="en-US" altLang="zh-CN">
                <a:solidFill>
                  <a:srgbClr val="008000"/>
                </a:solidFill>
              </a:rPr>
              <a:t>//</a:t>
            </a:r>
            <a:r>
              <a:rPr lang="zh-CN" altLang="en-US">
                <a:solidFill>
                  <a:srgbClr val="008000"/>
                </a:solidFill>
              </a:rPr>
              <a:t>注意最后有一个分号 </a:t>
            </a:r>
          </a:p>
        </p:txBody>
      </p:sp>
      <p:graphicFrame>
        <p:nvGraphicFramePr>
          <p:cNvPr id="3" name="表格 2"/>
          <p:cNvGraphicFramePr>
            <a:graphicFrameLocks noGrp="1"/>
          </p:cNvGraphicFramePr>
          <p:nvPr>
            <p:extLst>
              <p:ext uri="{D42A27DB-BD31-4B8C-83A1-F6EECF244321}">
                <p14:modId xmlns:p14="http://schemas.microsoft.com/office/powerpoint/2010/main" val="3963784041"/>
              </p:ext>
            </p:extLst>
          </p:nvPr>
        </p:nvGraphicFramePr>
        <p:xfrm>
          <a:off x="909249" y="2145418"/>
          <a:ext cx="5102444" cy="741680"/>
        </p:xfrm>
        <a:graphic>
          <a:graphicData uri="http://schemas.openxmlformats.org/drawingml/2006/table">
            <a:tbl>
              <a:tblPr>
                <a:tableStyleId>{5C22544A-7EE6-4342-B048-85BDC9FD1C3A}</a:tableStyleId>
              </a:tblPr>
              <a:tblGrid>
                <a:gridCol w="902740">
                  <a:extLst>
                    <a:ext uri="{9D8B030D-6E8A-4147-A177-3AD203B41FA5}">
                      <a16:colId xmlns:a16="http://schemas.microsoft.com/office/drawing/2014/main" val="3928930452"/>
                    </a:ext>
                  </a:extLst>
                </a:gridCol>
                <a:gridCol w="1020489">
                  <a:extLst>
                    <a:ext uri="{9D8B030D-6E8A-4147-A177-3AD203B41FA5}">
                      <a16:colId xmlns:a16="http://schemas.microsoft.com/office/drawing/2014/main" val="197409229"/>
                    </a:ext>
                  </a:extLst>
                </a:gridCol>
                <a:gridCol w="627993">
                  <a:extLst>
                    <a:ext uri="{9D8B030D-6E8A-4147-A177-3AD203B41FA5}">
                      <a16:colId xmlns:a16="http://schemas.microsoft.com/office/drawing/2014/main" val="1874998414"/>
                    </a:ext>
                  </a:extLst>
                </a:gridCol>
                <a:gridCol w="627993">
                  <a:extLst>
                    <a:ext uri="{9D8B030D-6E8A-4147-A177-3AD203B41FA5}">
                      <a16:colId xmlns:a16="http://schemas.microsoft.com/office/drawing/2014/main" val="1276949896"/>
                    </a:ext>
                  </a:extLst>
                </a:gridCol>
                <a:gridCol w="902740">
                  <a:extLst>
                    <a:ext uri="{9D8B030D-6E8A-4147-A177-3AD203B41FA5}">
                      <a16:colId xmlns:a16="http://schemas.microsoft.com/office/drawing/2014/main" val="1478546368"/>
                    </a:ext>
                  </a:extLst>
                </a:gridCol>
                <a:gridCol w="1020489">
                  <a:extLst>
                    <a:ext uri="{9D8B030D-6E8A-4147-A177-3AD203B41FA5}">
                      <a16:colId xmlns:a16="http://schemas.microsoft.com/office/drawing/2014/main" val="721402483"/>
                    </a:ext>
                  </a:extLst>
                </a:gridCol>
              </a:tblGrid>
              <a:tr h="370840">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name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sex</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age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addr</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0107537"/>
                  </a:ext>
                </a:extLst>
              </a:tr>
              <a:tr h="370840">
                <a:tc>
                  <a:txBody>
                    <a:bodyPr/>
                    <a:lstStyle/>
                    <a:p>
                      <a:pPr algn="ctr"/>
                      <a:r>
                        <a:rPr lang="en-US" altLang="zh-CN" sz="1600"/>
                        <a:t>10010</a:t>
                      </a:r>
                      <a:endParaRPr lang="zh-CN" altLang="en-US" sz="1600"/>
                    </a:p>
                  </a:txBody>
                  <a:tcPr>
                    <a:lnT w="12700" cmpd="sng">
                      <a:noFill/>
                    </a:lnT>
                  </a:tcPr>
                </a:tc>
                <a:tc>
                  <a:txBody>
                    <a:bodyPr/>
                    <a:lstStyle/>
                    <a:p>
                      <a:pPr algn="ctr"/>
                      <a:r>
                        <a:rPr lang="en-US" altLang="zh-CN" sz="1600"/>
                        <a:t>Li Fang</a:t>
                      </a:r>
                      <a:endParaRPr lang="zh-CN" altLang="en-US" sz="1600"/>
                    </a:p>
                  </a:txBody>
                  <a:tcPr>
                    <a:lnT w="12700" cmpd="sng">
                      <a:noFill/>
                    </a:lnT>
                  </a:tcPr>
                </a:tc>
                <a:tc>
                  <a:txBody>
                    <a:bodyPr/>
                    <a:lstStyle/>
                    <a:p>
                      <a:pPr algn="ctr"/>
                      <a:r>
                        <a:rPr lang="en-US" altLang="zh-CN" sz="1600"/>
                        <a:t>M</a:t>
                      </a:r>
                      <a:endParaRPr lang="zh-CN" altLang="en-US" sz="1600"/>
                    </a:p>
                  </a:txBody>
                  <a:tcPr>
                    <a:lnT w="12700" cmpd="sng">
                      <a:noFill/>
                    </a:lnT>
                  </a:tcPr>
                </a:tc>
                <a:tc>
                  <a:txBody>
                    <a:bodyPr/>
                    <a:lstStyle/>
                    <a:p>
                      <a:pPr algn="ctr"/>
                      <a:r>
                        <a:rPr lang="en-US" altLang="zh-CN" sz="1600"/>
                        <a:t>18</a:t>
                      </a:r>
                      <a:endParaRPr lang="zh-CN" altLang="en-US" sz="1600"/>
                    </a:p>
                  </a:txBody>
                  <a:tcPr>
                    <a:lnT w="12700" cmpd="sng">
                      <a:noFill/>
                    </a:lnT>
                  </a:tcPr>
                </a:tc>
                <a:tc>
                  <a:txBody>
                    <a:bodyPr/>
                    <a:lstStyle/>
                    <a:p>
                      <a:pPr algn="ctr"/>
                      <a:r>
                        <a:rPr lang="en-US" altLang="zh-CN" sz="1600"/>
                        <a:t>87.5</a:t>
                      </a:r>
                      <a:endParaRPr lang="zh-CN" altLang="en-US" sz="1600"/>
                    </a:p>
                  </a:txBody>
                  <a:tcPr>
                    <a:lnT w="12700" cmpd="sng">
                      <a:noFill/>
                    </a:lnT>
                  </a:tcPr>
                </a:tc>
                <a:tc>
                  <a:txBody>
                    <a:bodyPr/>
                    <a:lstStyle/>
                    <a:p>
                      <a:pPr algn="ctr"/>
                      <a:r>
                        <a:rPr lang="en-US" altLang="zh-CN" sz="1600"/>
                        <a:t>Beijing</a:t>
                      </a:r>
                      <a:endParaRPr lang="zh-CN" altLang="en-US" sz="1600"/>
                    </a:p>
                  </a:txBody>
                  <a:tcPr>
                    <a:lnT w="12700" cmpd="sng">
                      <a:noFill/>
                    </a:lnT>
                  </a:tcPr>
                </a:tc>
                <a:extLst>
                  <a:ext uri="{0D108BD9-81ED-4DB2-BD59-A6C34878D82A}">
                    <a16:rowId xmlns:a16="http://schemas.microsoft.com/office/drawing/2014/main" val="2931171675"/>
                  </a:ext>
                </a:extLst>
              </a:tr>
            </a:tbl>
          </a:graphicData>
        </a:graphic>
      </p:graphicFrame>
      <p:sp>
        <p:nvSpPr>
          <p:cNvPr id="7" name="矩形 6"/>
          <p:cNvSpPr/>
          <p:nvPr/>
        </p:nvSpPr>
        <p:spPr>
          <a:xfrm>
            <a:off x="6430405" y="2010357"/>
            <a:ext cx="4873558" cy="3391698"/>
          </a:xfrm>
          <a:prstGeom prst="rect">
            <a:avLst/>
          </a:prstGeom>
        </p:spPr>
        <p:txBody>
          <a:bodyPr wrap="square">
            <a:spAutoFit/>
          </a:bodyPr>
          <a:lstStyle/>
          <a:p>
            <a:pPr>
              <a:lnSpc>
                <a:spcPct val="120000"/>
              </a:lnSpc>
              <a:spcBef>
                <a:spcPts val="600"/>
              </a:spcBef>
              <a:spcAft>
                <a:spcPts val="600"/>
              </a:spcAft>
            </a:pPr>
            <a:r>
              <a:rPr lang="zh-CN" altLang="en-US"/>
              <a:t>结构体类型的名字是由一个关键字</a:t>
            </a:r>
            <a:r>
              <a:rPr lang="zh-CN" altLang="en-US" b="1"/>
              <a:t>struct</a:t>
            </a:r>
            <a:r>
              <a:rPr lang="zh-CN" altLang="en-US"/>
              <a:t>和结构体名组合而成的。结构体名由用户指定，又称“结构体标记”(structure tag) 。</a:t>
            </a:r>
          </a:p>
          <a:p>
            <a:pPr>
              <a:lnSpc>
                <a:spcPct val="120000"/>
              </a:lnSpc>
              <a:spcBef>
                <a:spcPts val="600"/>
              </a:spcBef>
              <a:spcAft>
                <a:spcPts val="600"/>
              </a:spcAft>
            </a:pPr>
            <a:r>
              <a:rPr lang="zh-CN" altLang="en-US"/>
              <a:t>花括号内是该结构体所包括的子项，称为结构体的成员(member)。对各成员都应进行类型声明，即</a:t>
            </a:r>
          </a:p>
          <a:p>
            <a:pPr>
              <a:lnSpc>
                <a:spcPct val="120000"/>
              </a:lnSpc>
              <a:spcBef>
                <a:spcPts val="600"/>
              </a:spcBef>
              <a:spcAft>
                <a:spcPts val="600"/>
              </a:spcAft>
            </a:pPr>
            <a:r>
              <a:rPr lang="zh-CN" altLang="en-US"/>
              <a:t>“成员表列”(member list)也称为“域表”(field list)，每一个成员是结构体中的一个域。成员名命名规则与变量名相同。</a:t>
            </a:r>
          </a:p>
        </p:txBody>
      </p:sp>
      <p:sp>
        <p:nvSpPr>
          <p:cNvPr id="8" name="矩形 7"/>
          <p:cNvSpPr/>
          <p:nvPr/>
        </p:nvSpPr>
        <p:spPr>
          <a:xfrm>
            <a:off x="7301136" y="3871448"/>
            <a:ext cx="2052325" cy="346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a:latin typeface="+mn-ea"/>
              </a:rPr>
              <a:t>类型名 成员名</a:t>
            </a:r>
            <a:r>
              <a:rPr lang="en-US" altLang="zh-CN" sz="2000">
                <a:latin typeface="+mn-ea"/>
              </a:rPr>
              <a:t>;</a:t>
            </a:r>
            <a:endParaRPr lang="zh-CN" altLang="en-US" sz="2000">
              <a:latin typeface="+mn-ea"/>
            </a:endParaRPr>
          </a:p>
        </p:txBody>
      </p:sp>
    </p:spTree>
    <p:extLst>
      <p:ext uri="{BB962C8B-B14F-4D97-AF65-F5344CB8AC3E}">
        <p14:creationId xmlns:p14="http://schemas.microsoft.com/office/powerpoint/2010/main" val="303494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860" y="236673"/>
            <a:ext cx="7122435" cy="552660"/>
          </a:xfrm>
        </p:spPr>
        <p:txBody>
          <a:bodyPr>
            <a:noAutofit/>
          </a:bodyPr>
          <a:lstStyle/>
          <a:p>
            <a:pPr marL="88900" indent="-88900">
              <a:lnSpc>
                <a:spcPct val="120000"/>
              </a:lnSpc>
              <a:buNone/>
            </a:pPr>
            <a:r>
              <a:rPr lang="zh-CN" altLang="en-US" sz="2000">
                <a:solidFill>
                  <a:schemeClr val="accent1"/>
                </a:solidFill>
              </a:rPr>
              <a:t>组合</a:t>
            </a: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9.9】 </a:t>
            </a:r>
            <a:r>
              <a:rPr lang="zh-CN" altLang="en-US" sz="2000">
                <a:solidFill>
                  <a:schemeClr val="accent1"/>
                </a:solidFill>
              </a:rPr>
              <a:t>和</a:t>
            </a: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9.10】</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id="{5382CD89-35B6-4BD4-B332-B011068CC402}"/>
              </a:ext>
            </a:extLst>
          </p:cNvPr>
          <p:cNvSpPr/>
          <p:nvPr/>
        </p:nvSpPr>
        <p:spPr>
          <a:xfrm>
            <a:off x="386860" y="729846"/>
            <a:ext cx="11121887" cy="598900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#include &lt;malloc.h&gt;</a:t>
            </a:r>
          </a:p>
          <a:p>
            <a:pPr defTabSz="363538">
              <a:lnSpc>
                <a:spcPct val="120000"/>
              </a:lnSpc>
            </a:pPr>
            <a:r>
              <a:rPr lang="en-US" altLang="zh-CN" sz="1400"/>
              <a:t>#define LEN sizeof(struct Student)</a:t>
            </a:r>
          </a:p>
          <a:p>
            <a:pPr defTabSz="363538">
              <a:lnSpc>
                <a:spcPct val="120000"/>
              </a:lnSpc>
            </a:pPr>
            <a:r>
              <a:rPr lang="en-US" altLang="zh-CN" sz="1400"/>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 *next;</a:t>
            </a:r>
          </a:p>
          <a:p>
            <a:pPr defTabSz="363538">
              <a:lnSpc>
                <a:spcPct val="120000"/>
              </a:lnSpc>
            </a:pPr>
            <a:r>
              <a:rPr lang="en-US" altLang="zh-CN" sz="1400"/>
              <a:t>};</a:t>
            </a:r>
          </a:p>
          <a:p>
            <a:pPr defTabSz="363538">
              <a:lnSpc>
                <a:spcPct val="120000"/>
              </a:lnSpc>
            </a:pPr>
            <a:r>
              <a:rPr lang="en-US" altLang="zh-CN" sz="1400"/>
              <a:t>int n; </a:t>
            </a:r>
          </a:p>
          <a:p>
            <a:pPr defTabSz="363538">
              <a:lnSpc>
                <a:spcPct val="120000"/>
              </a:lnSpc>
            </a:pPr>
            <a:r>
              <a:rPr lang="en-US" altLang="zh-CN" sz="1400"/>
              <a:t>struct Student *creat()	</a:t>
            </a:r>
            <a:r>
              <a:rPr lang="en-US" altLang="zh-CN" sz="1400">
                <a:solidFill>
                  <a:srgbClr val="008000"/>
                </a:solidFill>
              </a:rPr>
              <a:t>//</a:t>
            </a:r>
            <a:r>
              <a:rPr lang="zh-CN" altLang="en-US" sz="1400">
                <a:solidFill>
                  <a:srgbClr val="008000"/>
                </a:solidFill>
              </a:rPr>
              <a:t>建立链表的函数 </a:t>
            </a:r>
          </a:p>
          <a:p>
            <a:pPr defTabSz="363538">
              <a:lnSpc>
                <a:spcPct val="120000"/>
              </a:lnSpc>
            </a:pPr>
            <a:r>
              <a:rPr lang="en-US" altLang="zh-CN" sz="1400"/>
              <a:t>{	struct Student *head;</a:t>
            </a:r>
          </a:p>
          <a:p>
            <a:pPr defTabSz="363538">
              <a:lnSpc>
                <a:spcPct val="120000"/>
              </a:lnSpc>
            </a:pPr>
            <a:r>
              <a:rPr lang="en-US" altLang="zh-CN" sz="1400"/>
              <a:t>	struct Student *p1,*p2;</a:t>
            </a:r>
          </a:p>
          <a:p>
            <a:pPr defTabSz="363538">
              <a:lnSpc>
                <a:spcPct val="120000"/>
              </a:lnSpc>
            </a:pPr>
            <a:r>
              <a:rPr lang="en-US" altLang="zh-CN" sz="1400"/>
              <a:t>	n=0;</a:t>
            </a:r>
          </a:p>
          <a:p>
            <a:pPr defTabSz="363538">
              <a:lnSpc>
                <a:spcPct val="120000"/>
              </a:lnSpc>
            </a:pPr>
            <a:r>
              <a:rPr lang="en-US" altLang="zh-CN" sz="1400"/>
              <a:t>	p1=p2=(struct Student *)malloc(LEN);</a:t>
            </a:r>
          </a:p>
          <a:p>
            <a:pPr defTabSz="363538">
              <a:lnSpc>
                <a:spcPct val="120000"/>
              </a:lnSpc>
            </a:pPr>
            <a:r>
              <a:rPr lang="en-US" altLang="zh-CN" sz="1400"/>
              <a:t>	scanf("%ld,%f",&amp;p1-&gt;num,&amp;p1-&gt;score);</a:t>
            </a:r>
          </a:p>
          <a:p>
            <a:pPr defTabSz="363538">
              <a:lnSpc>
                <a:spcPct val="120000"/>
              </a:lnSpc>
            </a:pPr>
            <a:r>
              <a:rPr lang="en-US" altLang="zh-CN" sz="1400"/>
              <a:t>	head=NULL;</a:t>
            </a:r>
          </a:p>
          <a:p>
            <a:pPr defTabSz="363538">
              <a:lnSpc>
                <a:spcPct val="120000"/>
              </a:lnSpc>
            </a:pPr>
            <a:r>
              <a:rPr lang="en-US" altLang="zh-CN" sz="1400"/>
              <a:t>	while(p1-&gt;num!=0)</a:t>
            </a:r>
          </a:p>
          <a:p>
            <a:pPr defTabSz="363538">
              <a:lnSpc>
                <a:spcPct val="120000"/>
              </a:lnSpc>
            </a:pPr>
            <a:r>
              <a:rPr lang="en-US" altLang="zh-CN" sz="1400"/>
              <a:t>	{	n=n+1;</a:t>
            </a:r>
          </a:p>
          <a:p>
            <a:pPr defTabSz="363538">
              <a:lnSpc>
                <a:spcPct val="120000"/>
              </a:lnSpc>
            </a:pPr>
            <a:r>
              <a:rPr lang="en-US" altLang="zh-CN" sz="1400"/>
              <a:t>		if(n==1) head=p1;</a:t>
            </a:r>
          </a:p>
          <a:p>
            <a:pPr defTabSz="363538">
              <a:lnSpc>
                <a:spcPct val="120000"/>
              </a:lnSpc>
            </a:pPr>
            <a:r>
              <a:rPr lang="en-US" altLang="zh-CN" sz="1400"/>
              <a:t>		else p2-&gt;next=p1;</a:t>
            </a:r>
          </a:p>
          <a:p>
            <a:pPr defTabSz="363538">
              <a:lnSpc>
                <a:spcPct val="120000"/>
              </a:lnSpc>
            </a:pPr>
            <a:r>
              <a:rPr lang="en-US" altLang="zh-CN" sz="1400"/>
              <a:t>		p2=p1;</a:t>
            </a:r>
          </a:p>
          <a:p>
            <a:pPr defTabSz="363538">
              <a:lnSpc>
                <a:spcPct val="120000"/>
              </a:lnSpc>
            </a:pPr>
            <a:r>
              <a:rPr lang="en-US" altLang="zh-CN" sz="1400"/>
              <a:t>		p1=(struct Student *)malloc(LEN);</a:t>
            </a:r>
          </a:p>
          <a:p>
            <a:pPr defTabSz="363538">
              <a:lnSpc>
                <a:spcPct val="120000"/>
              </a:lnSpc>
            </a:pPr>
            <a:r>
              <a:rPr lang="en-US" altLang="zh-CN" sz="1400"/>
              <a:t>		scanf("%ld,%f",&amp;p1-&gt;num,&amp;p1-&gt;score);</a:t>
            </a:r>
          </a:p>
          <a:p>
            <a:pPr defTabSz="363538">
              <a:lnSpc>
                <a:spcPct val="120000"/>
              </a:lnSpc>
            </a:pPr>
            <a:r>
              <a:rPr lang="en-US" altLang="zh-CN" sz="1400"/>
              <a:t>	}</a:t>
            </a:r>
          </a:p>
          <a:p>
            <a:pPr defTabSz="363538">
              <a:lnSpc>
                <a:spcPct val="120000"/>
              </a:lnSpc>
            </a:pPr>
            <a:r>
              <a:rPr lang="en-US" altLang="zh-CN" sz="1400"/>
              <a:t>	p2-&gt;next=NULL;</a:t>
            </a:r>
          </a:p>
          <a:p>
            <a:pPr defTabSz="363538">
              <a:lnSpc>
                <a:spcPct val="120000"/>
              </a:lnSpc>
            </a:pPr>
            <a:r>
              <a:rPr lang="en-US" altLang="zh-CN" sz="1400"/>
              <a:t>	return(head);</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print(struct Student *head)	</a:t>
            </a:r>
            <a:r>
              <a:rPr lang="en-US" altLang="zh-CN" sz="1400">
                <a:solidFill>
                  <a:srgbClr val="008000"/>
                </a:solidFill>
              </a:rPr>
              <a:t>//</a:t>
            </a:r>
            <a:r>
              <a:rPr lang="zh-CN" altLang="en-US" sz="1400">
                <a:solidFill>
                  <a:srgbClr val="008000"/>
                </a:solidFill>
              </a:rPr>
              <a:t>输出链表的函数</a:t>
            </a:r>
            <a:r>
              <a:rPr lang="zh-CN" altLang="en-US" sz="1400"/>
              <a:t> </a:t>
            </a:r>
          </a:p>
          <a:p>
            <a:pPr defTabSz="363538">
              <a:lnSpc>
                <a:spcPct val="120000"/>
              </a:lnSpc>
            </a:pPr>
            <a:r>
              <a:rPr lang="en-US" altLang="zh-CN" sz="1400"/>
              <a:t>{	struct Student *p;</a:t>
            </a:r>
          </a:p>
          <a:p>
            <a:pPr defTabSz="363538">
              <a:lnSpc>
                <a:spcPct val="120000"/>
              </a:lnSpc>
            </a:pPr>
            <a:r>
              <a:rPr lang="en-US" altLang="zh-CN" sz="1400"/>
              <a:t>	printf("\nNow,These %d records are:\n",n);</a:t>
            </a:r>
          </a:p>
          <a:p>
            <a:pPr defTabSz="363538">
              <a:lnSpc>
                <a:spcPct val="120000"/>
              </a:lnSpc>
            </a:pPr>
            <a:r>
              <a:rPr lang="en-US" altLang="zh-CN" sz="1400"/>
              <a:t>	p=head;</a:t>
            </a:r>
          </a:p>
          <a:p>
            <a:pPr defTabSz="363538">
              <a:lnSpc>
                <a:spcPct val="120000"/>
              </a:lnSpc>
            </a:pPr>
            <a:r>
              <a:rPr lang="en-US" altLang="zh-CN" sz="1400"/>
              <a:t>	if(head!=NULL)</a:t>
            </a:r>
          </a:p>
          <a:p>
            <a:pPr defTabSz="363538">
              <a:lnSpc>
                <a:spcPct val="120000"/>
              </a:lnSpc>
            </a:pPr>
            <a:r>
              <a:rPr lang="en-US" altLang="zh-CN" sz="1400"/>
              <a:t>		do</a:t>
            </a:r>
          </a:p>
          <a:p>
            <a:pPr defTabSz="363538">
              <a:lnSpc>
                <a:spcPct val="120000"/>
              </a:lnSpc>
            </a:pPr>
            <a:r>
              <a:rPr lang="en-US" altLang="zh-CN" sz="1400"/>
              <a:t>		{	printf("%ld %5.1f\n",p-&gt;num,p-&gt;score);</a:t>
            </a:r>
          </a:p>
          <a:p>
            <a:pPr defTabSz="363538">
              <a:lnSpc>
                <a:spcPct val="120000"/>
              </a:lnSpc>
            </a:pPr>
            <a:r>
              <a:rPr lang="en-US" altLang="zh-CN" sz="1400"/>
              <a:t>			p=p-&gt;next;</a:t>
            </a:r>
          </a:p>
          <a:p>
            <a:pPr defTabSz="363538">
              <a:lnSpc>
                <a:spcPct val="120000"/>
              </a:lnSpc>
            </a:pPr>
            <a:r>
              <a:rPr lang="en-US" altLang="zh-CN" sz="1400"/>
              <a:t>		}while(p!=NULL);</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main()</a:t>
            </a:r>
          </a:p>
          <a:p>
            <a:pPr defTabSz="363538">
              <a:lnSpc>
                <a:spcPct val="120000"/>
              </a:lnSpc>
            </a:pPr>
            <a:r>
              <a:rPr lang="en-US" altLang="zh-CN" sz="1400"/>
              <a:t>{	struct Student *head;</a:t>
            </a:r>
          </a:p>
          <a:p>
            <a:pPr defTabSz="363538">
              <a:lnSpc>
                <a:spcPct val="120000"/>
              </a:lnSpc>
            </a:pPr>
            <a:r>
              <a:rPr lang="en-US" altLang="zh-CN" sz="1400"/>
              <a:t>	head=creat();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creat</a:t>
            </a:r>
            <a:r>
              <a:rPr lang="zh-CN" altLang="en-US" sz="1400">
                <a:solidFill>
                  <a:srgbClr val="008000"/>
                </a:solidFill>
              </a:rPr>
              <a:t>函数，返回第</a:t>
            </a:r>
            <a:r>
              <a:rPr lang="en-US" altLang="zh-CN" sz="1400">
                <a:solidFill>
                  <a:srgbClr val="008000"/>
                </a:solidFill>
              </a:rPr>
              <a:t>1</a:t>
            </a:r>
            <a:r>
              <a:rPr lang="zh-CN" altLang="en-US" sz="1400">
                <a:solidFill>
                  <a:srgbClr val="008000"/>
                </a:solidFill>
              </a:rPr>
              <a:t>个结点的起始地址</a:t>
            </a:r>
          </a:p>
          <a:p>
            <a:pPr defTabSz="363538">
              <a:lnSpc>
                <a:spcPct val="120000"/>
              </a:lnSpc>
            </a:pPr>
            <a:r>
              <a:rPr lang="zh-CN" altLang="en-US" sz="1400"/>
              <a:t>	</a:t>
            </a:r>
            <a:r>
              <a:rPr lang="en-US" altLang="zh-CN" sz="1400"/>
              <a:t>print(head);	</a:t>
            </a:r>
            <a:r>
              <a:rPr lang="en-US" altLang="zh-CN" sz="1400">
                <a:solidFill>
                  <a:srgbClr val="008000"/>
                </a:solidFill>
              </a:rPr>
              <a:t>//</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 </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cxnSp>
        <p:nvCxnSpPr>
          <p:cNvPr id="30" name="直接连接符 29">
            <a:extLst>
              <a:ext uri="{FF2B5EF4-FFF2-40B4-BE49-F238E27FC236}">
                <a16:creationId xmlns:a16="http://schemas.microsoft.com/office/drawing/2014/main" id="{48EC88E4-3DEA-4882-A2F7-2A2472A7E690}"/>
              </a:ext>
            </a:extLst>
          </p:cNvPr>
          <p:cNvCxnSpPr>
            <a:cxnSpLocks/>
          </p:cNvCxnSpPr>
          <p:nvPr/>
        </p:nvCxnSpPr>
        <p:spPr>
          <a:xfrm>
            <a:off x="5785056" y="729846"/>
            <a:ext cx="0" cy="5989005"/>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45C967AF-3871-4AAE-A875-A638B32B1FA1}"/>
              </a:ext>
            </a:extLst>
          </p:cNvPr>
          <p:cNvGrpSpPr/>
          <p:nvPr/>
        </p:nvGrpSpPr>
        <p:grpSpPr>
          <a:xfrm>
            <a:off x="5622308" y="1879627"/>
            <a:ext cx="325496" cy="260107"/>
            <a:chOff x="5926033" y="1926699"/>
            <a:chExt cx="325496" cy="260107"/>
          </a:xfrm>
        </p:grpSpPr>
        <p:sp>
          <p:nvSpPr>
            <p:cNvPr id="3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a:extLst>
              <a:ext uri="{FF2B5EF4-FFF2-40B4-BE49-F238E27FC236}">
                <a16:creationId xmlns:a16="http://schemas.microsoft.com/office/drawing/2014/main" id="{B236A711-9DB9-47FD-9B2E-498AAC59691E}"/>
              </a:ext>
            </a:extLst>
          </p:cNvPr>
          <p:cNvGrpSpPr/>
          <p:nvPr/>
        </p:nvGrpSpPr>
        <p:grpSpPr>
          <a:xfrm>
            <a:off x="5625800" y="5351310"/>
            <a:ext cx="325496" cy="260106"/>
            <a:chOff x="5926033" y="5434781"/>
            <a:chExt cx="325496" cy="260106"/>
          </a:xfrm>
        </p:grpSpPr>
        <p:sp>
          <p:nvSpPr>
            <p:cNvPr id="39"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a:stretch>
            <a:fillRect/>
          </a:stretch>
        </p:blipFill>
        <p:spPr>
          <a:xfrm>
            <a:off x="8344639" y="61569"/>
            <a:ext cx="3457575" cy="1885950"/>
          </a:xfrm>
          <a:prstGeom prst="rect">
            <a:avLst/>
          </a:prstGeom>
        </p:spPr>
      </p:pic>
    </p:spTree>
    <p:extLst>
      <p:ext uri="{BB962C8B-B14F-4D97-AF65-F5344CB8AC3E}">
        <p14:creationId xmlns:p14="http://schemas.microsoft.com/office/powerpoint/2010/main" val="3477531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共用体类型</a:t>
            </a:r>
            <a:endParaRPr lang="zh-CN" altLang="en-US" dirty="0"/>
          </a:p>
        </p:txBody>
      </p:sp>
    </p:spTree>
    <p:extLst>
      <p:ext uri="{BB962C8B-B14F-4D97-AF65-F5344CB8AC3E}">
        <p14:creationId xmlns:p14="http://schemas.microsoft.com/office/powerpoint/2010/main" val="3440257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91124" y="1130897"/>
            <a:ext cx="10522778" cy="53096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使几个不同类型的变量共享同一段内存的结构，称为 </a:t>
            </a:r>
            <a:r>
              <a:rPr lang="zh-CN" altLang="en-US" b="1">
                <a:solidFill>
                  <a:schemeClr val="tx1"/>
                </a:solidFill>
              </a:rPr>
              <a:t>“共用体”类型</a:t>
            </a:r>
            <a:r>
              <a:rPr lang="zh-CN" altLang="en-US">
                <a:solidFill>
                  <a:schemeClr val="tx1"/>
                </a:solidFill>
              </a:rPr>
              <a:t>的结构。</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什么是共用体类型</a:t>
            </a:r>
          </a:p>
        </p:txBody>
      </p:sp>
      <p:sp>
        <p:nvSpPr>
          <p:cNvPr id="4" name="矩形 3"/>
          <p:cNvSpPr/>
          <p:nvPr/>
        </p:nvSpPr>
        <p:spPr>
          <a:xfrm>
            <a:off x="909249" y="1792279"/>
            <a:ext cx="2360725" cy="1171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nSpc>
                <a:spcPct val="120000"/>
              </a:lnSpc>
            </a:pPr>
            <a:r>
              <a:rPr lang="en-US" altLang="zh-CN" sz="2000" b="1"/>
              <a:t>union</a:t>
            </a:r>
            <a:r>
              <a:rPr lang="zh-CN" altLang="en-US" sz="2000" b="1"/>
              <a:t>共用体名</a:t>
            </a:r>
          </a:p>
          <a:p>
            <a:pPr defTabSz="536575">
              <a:lnSpc>
                <a:spcPct val="120000"/>
              </a:lnSpc>
            </a:pPr>
            <a:r>
              <a:rPr lang="en-US" altLang="zh-CN" sz="2000" b="1"/>
              <a:t>{	</a:t>
            </a:r>
            <a:r>
              <a:rPr lang="zh-CN" altLang="en-US" sz="2000" b="1"/>
              <a:t>成员表列</a:t>
            </a:r>
          </a:p>
          <a:p>
            <a:pPr>
              <a:lnSpc>
                <a:spcPct val="120000"/>
              </a:lnSpc>
            </a:pPr>
            <a:r>
              <a:rPr lang="en-US" altLang="zh-CN" sz="2000" b="1"/>
              <a:t>}</a:t>
            </a:r>
            <a:r>
              <a:rPr lang="zh-CN" altLang="en-US" sz="2000" b="1"/>
              <a:t>变量表列</a:t>
            </a:r>
            <a:r>
              <a:rPr lang="en-US" altLang="zh-CN" sz="2000" b="1"/>
              <a:t>;</a:t>
            </a:r>
            <a:r>
              <a:rPr lang="zh-CN" altLang="en-US" sz="2000" b="1"/>
              <a:t> </a:t>
            </a:r>
          </a:p>
        </p:txBody>
      </p:sp>
      <p:sp>
        <p:nvSpPr>
          <p:cNvPr id="5" name="圆角矩形 4"/>
          <p:cNvSpPr/>
          <p:nvPr/>
        </p:nvSpPr>
        <p:spPr>
          <a:xfrm>
            <a:off x="909250" y="3092974"/>
            <a:ext cx="5680394"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Data</a:t>
            </a:r>
          </a:p>
          <a:p>
            <a:pPr defTabSz="363538"/>
            <a:r>
              <a:rPr lang="en-US" altLang="zh-CN" sz="1600">
                <a:solidFill>
                  <a:schemeClr val="tx1"/>
                </a:solidFill>
              </a:rPr>
              <a:t>{	int i;</a:t>
            </a:r>
          </a:p>
          <a:p>
            <a:pPr defTabSz="363538"/>
            <a:r>
              <a:rPr lang="en-US" altLang="zh-CN" sz="1600">
                <a:solidFill>
                  <a:schemeClr val="tx1"/>
                </a:solidFill>
              </a:rPr>
              <a:t>	</a:t>
            </a:r>
            <a:r>
              <a:rPr lang="en-US" altLang="zh-CN" sz="1600">
                <a:solidFill>
                  <a:srgbClr val="008000"/>
                </a:solidFill>
              </a:rPr>
              <a:t>//</a:t>
            </a:r>
            <a:r>
              <a:rPr lang="zh-CN" altLang="en-US" sz="1600">
                <a:solidFill>
                  <a:srgbClr val="008000"/>
                </a:solidFill>
              </a:rPr>
              <a:t>表示不同类型的变量</a:t>
            </a:r>
            <a:r>
              <a:rPr lang="en-US" altLang="zh-CN" sz="1600">
                <a:solidFill>
                  <a:srgbClr val="008000"/>
                </a:solidFill>
              </a:rPr>
              <a:t>i,ch,f</a:t>
            </a:r>
            <a:r>
              <a:rPr lang="zh-CN" altLang="en-US" sz="1600">
                <a:solidFill>
                  <a:srgbClr val="008000"/>
                </a:solidFill>
              </a:rPr>
              <a:t>可以存放到同一段存储单元中</a:t>
            </a:r>
          </a:p>
          <a:p>
            <a:pPr defTabSz="363538"/>
            <a:r>
              <a:rPr lang="en-US" altLang="zh-CN" sz="1600">
                <a:solidFill>
                  <a:schemeClr val="tx1"/>
                </a:solidFill>
              </a:rPr>
              <a:t>	char ch;</a:t>
            </a:r>
          </a:p>
          <a:p>
            <a:pPr defTabSz="363538"/>
            <a:r>
              <a:rPr lang="en-US" altLang="zh-CN" sz="1600">
                <a:solidFill>
                  <a:schemeClr val="tx1"/>
                </a:solidFill>
              </a:rPr>
              <a:t>	float f; </a:t>
            </a:r>
          </a:p>
          <a:p>
            <a:pPr defTabSz="363538"/>
            <a:r>
              <a:rPr lang="en-US" altLang="zh-CN" sz="1600">
                <a:solidFill>
                  <a:schemeClr val="tx1"/>
                </a:solidFill>
              </a:rPr>
              <a:t>}a,b,c;				</a:t>
            </a:r>
            <a:r>
              <a:rPr lang="en-US" altLang="zh-CN" sz="1600">
                <a:solidFill>
                  <a:srgbClr val="008000"/>
                </a:solidFill>
              </a:rPr>
              <a:t>//</a:t>
            </a:r>
            <a:r>
              <a:rPr lang="zh-CN" altLang="en-US" sz="1600">
                <a:solidFill>
                  <a:srgbClr val="008000"/>
                </a:solidFill>
              </a:rPr>
              <a:t>在声明类型同时定义变量</a:t>
            </a:r>
          </a:p>
        </p:txBody>
      </p:sp>
      <p:graphicFrame>
        <p:nvGraphicFramePr>
          <p:cNvPr id="9" name="表格 8"/>
          <p:cNvGraphicFramePr>
            <a:graphicFrameLocks noGrp="1"/>
          </p:cNvGraphicFramePr>
          <p:nvPr>
            <p:extLst>
              <p:ext uri="{D42A27DB-BD31-4B8C-83A1-F6EECF244321}">
                <p14:modId xmlns:p14="http://schemas.microsoft.com/office/powerpoint/2010/main" val="734582243"/>
              </p:ext>
            </p:extLst>
          </p:nvPr>
        </p:nvGraphicFramePr>
        <p:xfrm>
          <a:off x="3377821" y="1700665"/>
          <a:ext cx="3211824" cy="1263360"/>
        </p:xfrm>
        <a:graphic>
          <a:graphicData uri="http://schemas.openxmlformats.org/drawingml/2006/table">
            <a:tbl>
              <a:tblPr>
                <a:tableStyleId>{5C22544A-7EE6-4342-B048-85BDC9FD1C3A}</a:tableStyleId>
              </a:tblPr>
              <a:tblGrid>
                <a:gridCol w="802956">
                  <a:extLst>
                    <a:ext uri="{9D8B030D-6E8A-4147-A177-3AD203B41FA5}">
                      <a16:colId xmlns:a16="http://schemas.microsoft.com/office/drawing/2014/main" val="3758275030"/>
                    </a:ext>
                  </a:extLst>
                </a:gridCol>
                <a:gridCol w="802956">
                  <a:extLst>
                    <a:ext uri="{9D8B030D-6E8A-4147-A177-3AD203B41FA5}">
                      <a16:colId xmlns:a16="http://schemas.microsoft.com/office/drawing/2014/main" val="2709669103"/>
                    </a:ext>
                  </a:extLst>
                </a:gridCol>
                <a:gridCol w="802956">
                  <a:extLst>
                    <a:ext uri="{9D8B030D-6E8A-4147-A177-3AD203B41FA5}">
                      <a16:colId xmlns:a16="http://schemas.microsoft.com/office/drawing/2014/main" val="4032551969"/>
                    </a:ext>
                  </a:extLst>
                </a:gridCol>
                <a:gridCol w="802956">
                  <a:extLst>
                    <a:ext uri="{9D8B030D-6E8A-4147-A177-3AD203B41FA5}">
                      <a16:colId xmlns:a16="http://schemas.microsoft.com/office/drawing/2014/main" val="1073891674"/>
                    </a:ext>
                  </a:extLst>
                </a:gridCol>
              </a:tblGrid>
              <a:tr h="300326">
                <a:tc gridSpan="4">
                  <a:txBody>
                    <a:bodyPr/>
                    <a:lstStyle/>
                    <a:p>
                      <a:r>
                        <a:rPr lang="en-US" altLang="zh-CN" sz="1600"/>
                        <a:t>1000</a:t>
                      </a:r>
                      <a:r>
                        <a:rPr lang="zh-CN" altLang="en-US" sz="1600"/>
                        <a:t>地址</a:t>
                      </a: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600"/>
                    </a:p>
                  </a:txBody>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886283960"/>
                  </a:ext>
                </a:extLst>
              </a:tr>
              <a:tr h="300326">
                <a:tc>
                  <a:txBody>
                    <a:bodyPr/>
                    <a:lstStyle/>
                    <a:p>
                      <a:endParaRPr lang="zh-CN" altLang="en-US" sz="1600"/>
                    </a:p>
                  </a:txBody>
                  <a:tcPr marT="36000" marB="36000">
                    <a:lnT w="12700" cmpd="sng">
                      <a:noFill/>
                    </a:lnT>
                  </a:tcPr>
                </a:tc>
                <a:tc>
                  <a:txBody>
                    <a:bodyPr/>
                    <a:lstStyle/>
                    <a:p>
                      <a:endParaRPr lang="zh-CN" altLang="en-US" sz="1600"/>
                    </a:p>
                  </a:txBody>
                  <a:tcPr marT="36000" marB="36000">
                    <a:lnR w="12700" cmpd="sng">
                      <a:noFill/>
                    </a:lnR>
                    <a:lnT w="12700" cmpd="sng">
                      <a:noFill/>
                    </a:lnT>
                    <a:lnB w="12700" cmpd="sng">
                      <a:noFill/>
                    </a:lnB>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7333074"/>
                  </a:ext>
                </a:extLst>
              </a:tr>
              <a:tr h="300326">
                <a:tc>
                  <a:txBody>
                    <a:bodyPr/>
                    <a:lstStyle/>
                    <a:p>
                      <a:endParaRPr lang="zh-CN" altLang="en-US" sz="1600"/>
                    </a:p>
                  </a:txBody>
                  <a:tcPr marT="36000" marB="36000">
                    <a:lnR w="12700" cmpd="sng">
                      <a:noFill/>
                    </a:lnR>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74932104"/>
                  </a:ext>
                </a:extLst>
              </a:tr>
              <a:tr h="300326">
                <a:tc>
                  <a:txBody>
                    <a:bodyPr/>
                    <a:lstStyle/>
                    <a:p>
                      <a:endParaRPr lang="zh-CN" altLang="en-US" sz="1600"/>
                    </a:p>
                  </a:txBody>
                  <a:tcPr marT="36000" marB="36000"/>
                </a:tc>
                <a:tc>
                  <a:txBody>
                    <a:bodyPr/>
                    <a:lstStyle/>
                    <a:p>
                      <a:endParaRPr lang="zh-CN" altLang="en-US" sz="1600"/>
                    </a:p>
                  </a:txBody>
                  <a:tcPr marT="36000" marB="36000">
                    <a:lnT w="12700" cmpd="sng">
                      <a:noFill/>
                    </a:lnT>
                  </a:tcPr>
                </a:tc>
                <a:tc>
                  <a:txBody>
                    <a:bodyPr/>
                    <a:lstStyle/>
                    <a:p>
                      <a:endParaRPr lang="zh-CN" altLang="en-US" sz="1600"/>
                    </a:p>
                  </a:txBody>
                  <a:tcPr marT="36000" marB="36000">
                    <a:lnT w="12700" cmpd="sng">
                      <a:noFill/>
                    </a:lnT>
                  </a:tcPr>
                </a:tc>
                <a:tc>
                  <a:txBody>
                    <a:bodyPr/>
                    <a:lstStyle/>
                    <a:p>
                      <a:endParaRPr lang="zh-CN" altLang="en-US" sz="1600"/>
                    </a:p>
                  </a:txBody>
                  <a:tcPr marT="36000" marB="36000">
                    <a:lnT w="12700" cmpd="sng">
                      <a:noFill/>
                    </a:lnT>
                  </a:tcPr>
                </a:tc>
                <a:extLst>
                  <a:ext uri="{0D108BD9-81ED-4DB2-BD59-A6C34878D82A}">
                    <a16:rowId xmlns:a16="http://schemas.microsoft.com/office/drawing/2014/main" val="2947375506"/>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846007879"/>
              </p:ext>
            </p:extLst>
          </p:nvPr>
        </p:nvGraphicFramePr>
        <p:xfrm>
          <a:off x="3347982" y="2000418"/>
          <a:ext cx="1800488" cy="947520"/>
        </p:xfrm>
        <a:graphic>
          <a:graphicData uri="http://schemas.openxmlformats.org/drawingml/2006/table">
            <a:tbl>
              <a:tblPr>
                <a:tableStyleId>{5C22544A-7EE6-4342-B048-85BDC9FD1C3A}</a:tableStyleId>
              </a:tblPr>
              <a:tblGrid>
                <a:gridCol w="1800488">
                  <a:extLst>
                    <a:ext uri="{9D8B030D-6E8A-4147-A177-3AD203B41FA5}">
                      <a16:colId xmlns:a16="http://schemas.microsoft.com/office/drawing/2014/main" val="375806804"/>
                    </a:ext>
                  </a:extLst>
                </a:gridCol>
              </a:tblGrid>
              <a:tr h="0">
                <a:tc>
                  <a:txBody>
                    <a:bodyPr/>
                    <a:lstStyle/>
                    <a:p>
                      <a:r>
                        <a:rPr lang="zh-CN" altLang="en-US" sz="1600">
                          <a:solidFill>
                            <a:schemeClr val="tx1"/>
                          </a:solidFill>
                        </a:rPr>
                        <a:t>短整型变量</a:t>
                      </a:r>
                      <a:r>
                        <a:rPr lang="en-US" altLang="zh-CN" sz="1600">
                          <a:solidFill>
                            <a:schemeClr val="tx1"/>
                          </a:solidFill>
                        </a:rPr>
                        <a:t>i</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4908960"/>
                  </a:ext>
                </a:extLst>
              </a:tr>
              <a:tr h="0">
                <a:tc>
                  <a:txBody>
                    <a:bodyPr/>
                    <a:lstStyle/>
                    <a:p>
                      <a:r>
                        <a:rPr lang="zh-CN" altLang="en-US" sz="1600">
                          <a:solidFill>
                            <a:schemeClr val="tx1"/>
                          </a:solidFill>
                        </a:rPr>
                        <a:t>字符型变量</a:t>
                      </a:r>
                      <a:r>
                        <a:rPr lang="en-US" altLang="zh-CN" sz="1600">
                          <a:solidFill>
                            <a:schemeClr val="tx1"/>
                          </a:solidFill>
                        </a:rPr>
                        <a:t>ch</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6761238"/>
                  </a:ext>
                </a:extLst>
              </a:tr>
              <a:tr h="0">
                <a:tc>
                  <a:txBody>
                    <a:bodyPr/>
                    <a:lstStyle/>
                    <a:p>
                      <a:r>
                        <a:rPr lang="zh-CN" altLang="en-US" sz="1600">
                          <a:solidFill>
                            <a:schemeClr val="tx1"/>
                          </a:solidFill>
                        </a:rPr>
                        <a:t>实型变量</a:t>
                      </a:r>
                      <a:r>
                        <a:rPr lang="en-US" altLang="zh-CN" sz="1600">
                          <a:solidFill>
                            <a:schemeClr val="tx1"/>
                          </a:solidFill>
                        </a:rPr>
                        <a:t>f</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604499"/>
                  </a:ext>
                </a:extLst>
              </a:tr>
            </a:tbl>
          </a:graphicData>
        </a:graphic>
      </p:graphicFrame>
      <p:sp>
        <p:nvSpPr>
          <p:cNvPr id="11" name="圆角矩形 10"/>
          <p:cNvSpPr/>
          <p:nvPr/>
        </p:nvSpPr>
        <p:spPr>
          <a:xfrm>
            <a:off x="909250" y="4800446"/>
            <a:ext cx="5680394"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Data			</a:t>
            </a:r>
            <a:r>
              <a:rPr lang="en-US" altLang="zh-CN" sz="1600">
                <a:solidFill>
                  <a:srgbClr val="008000"/>
                </a:solidFill>
              </a:rPr>
              <a:t>//</a:t>
            </a:r>
            <a:r>
              <a:rPr lang="zh-CN" altLang="en-US" sz="1600">
                <a:solidFill>
                  <a:srgbClr val="008000"/>
                </a:solidFill>
              </a:rPr>
              <a:t>声明共用体类型</a:t>
            </a:r>
          </a:p>
          <a:p>
            <a:pPr defTabSz="363538"/>
            <a:r>
              <a:rPr lang="en-US" altLang="zh-CN" sz="1600">
                <a:solidFill>
                  <a:schemeClr val="tx1"/>
                </a:solidFill>
              </a:rPr>
              <a:t>{	int i;</a:t>
            </a:r>
          </a:p>
          <a:p>
            <a:pPr defTabSz="363538"/>
            <a:r>
              <a:rPr lang="en-US" altLang="zh-CN" sz="1600">
                <a:solidFill>
                  <a:schemeClr val="tx1"/>
                </a:solidFill>
              </a:rPr>
              <a:t>	char ch;</a:t>
            </a:r>
          </a:p>
          <a:p>
            <a:pPr defTabSz="363538"/>
            <a:r>
              <a:rPr lang="en-US" altLang="zh-CN" sz="1600">
                <a:solidFill>
                  <a:schemeClr val="tx1"/>
                </a:solidFill>
              </a:rPr>
              <a:t>	float f; </a:t>
            </a:r>
          </a:p>
          <a:p>
            <a:pPr defTabSz="363538"/>
            <a:r>
              <a:rPr lang="en-US" altLang="zh-CN" sz="1600">
                <a:solidFill>
                  <a:schemeClr val="tx1"/>
                </a:solidFill>
              </a:rPr>
              <a:t>};</a:t>
            </a:r>
            <a:endParaRPr lang="zh-CN" altLang="en-US" sz="1600">
              <a:solidFill>
                <a:schemeClr val="tx1"/>
              </a:solidFill>
            </a:endParaRPr>
          </a:p>
          <a:p>
            <a:pPr defTabSz="363538"/>
            <a:r>
              <a:rPr lang="en-US" altLang="zh-CN" sz="1600">
                <a:solidFill>
                  <a:schemeClr val="tx1"/>
                </a:solidFill>
              </a:rPr>
              <a:t>union Data a,b,c;	</a:t>
            </a:r>
            <a:r>
              <a:rPr lang="en-US" altLang="zh-CN" sz="1600">
                <a:solidFill>
                  <a:srgbClr val="008000"/>
                </a:solidFill>
              </a:rPr>
              <a:t>//</a:t>
            </a:r>
            <a:r>
              <a:rPr lang="zh-CN" altLang="en-US" sz="1600">
                <a:solidFill>
                  <a:srgbClr val="008000"/>
                </a:solidFill>
              </a:rPr>
              <a:t>用共用体类型定义变量</a:t>
            </a:r>
          </a:p>
        </p:txBody>
      </p:sp>
      <p:sp>
        <p:nvSpPr>
          <p:cNvPr id="12" name="圆角矩形 11"/>
          <p:cNvSpPr/>
          <p:nvPr/>
        </p:nvSpPr>
        <p:spPr>
          <a:xfrm>
            <a:off x="7255565" y="1739634"/>
            <a:ext cx="3971987"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a:t>
            </a:r>
            <a:r>
              <a:rPr lang="en-US" altLang="zh-CN" sz="1600">
                <a:solidFill>
                  <a:srgbClr val="008000"/>
                </a:solidFill>
              </a:rPr>
              <a:t>//</a:t>
            </a:r>
            <a:r>
              <a:rPr lang="zh-CN" altLang="en-US" sz="1600">
                <a:solidFill>
                  <a:srgbClr val="008000"/>
                </a:solidFill>
              </a:rPr>
              <a:t>没有定义共用体类型名</a:t>
            </a:r>
          </a:p>
          <a:p>
            <a:pPr defTabSz="363538"/>
            <a:r>
              <a:rPr lang="en-US" altLang="zh-CN" sz="1600">
                <a:solidFill>
                  <a:schemeClr val="tx1"/>
                </a:solidFill>
              </a:rPr>
              <a:t>{	int i;</a:t>
            </a:r>
          </a:p>
          <a:p>
            <a:pPr defTabSz="363538"/>
            <a:r>
              <a:rPr lang="en-US" altLang="zh-CN" sz="1600">
                <a:solidFill>
                  <a:schemeClr val="tx1"/>
                </a:solidFill>
              </a:rPr>
              <a:t>	char ch;</a:t>
            </a:r>
          </a:p>
          <a:p>
            <a:pPr defTabSz="363538"/>
            <a:r>
              <a:rPr lang="en-US" altLang="zh-CN" sz="1600">
                <a:solidFill>
                  <a:schemeClr val="tx1"/>
                </a:solidFill>
              </a:rPr>
              <a:t>	float f; </a:t>
            </a:r>
          </a:p>
          <a:p>
            <a:pPr defTabSz="363538"/>
            <a:r>
              <a:rPr lang="en-US" altLang="zh-CN" sz="1600">
                <a:solidFill>
                  <a:schemeClr val="tx1"/>
                </a:solidFill>
              </a:rPr>
              <a:t>}a,b,c;</a:t>
            </a:r>
            <a:endParaRPr lang="zh-CN" altLang="en-US" sz="1600">
              <a:solidFill>
                <a:srgbClr val="008000"/>
              </a:solidFill>
            </a:endParaRPr>
          </a:p>
        </p:txBody>
      </p:sp>
      <p:sp>
        <p:nvSpPr>
          <p:cNvPr id="13" name="矩形 12"/>
          <p:cNvSpPr/>
          <p:nvPr/>
        </p:nvSpPr>
        <p:spPr>
          <a:xfrm>
            <a:off x="7255565" y="3324228"/>
            <a:ext cx="3971987" cy="3000821"/>
          </a:xfrm>
          <a:prstGeom prst="rect">
            <a:avLst/>
          </a:prstGeom>
        </p:spPr>
        <p:txBody>
          <a:bodyPr wrap="square">
            <a:spAutoFit/>
          </a:bodyPr>
          <a:lstStyle/>
          <a:p>
            <a:pPr>
              <a:lnSpc>
                <a:spcPct val="150000"/>
              </a:lnSpc>
            </a:pPr>
            <a:r>
              <a:rPr lang="zh-CN" altLang="en-US"/>
              <a:t>“共用体”与“结构体”的定义形式相似。但它们的含义是不同的。</a:t>
            </a:r>
          </a:p>
          <a:p>
            <a:pPr>
              <a:lnSpc>
                <a:spcPct val="150000"/>
              </a:lnSpc>
            </a:pPr>
            <a:r>
              <a:rPr lang="zh-CN" altLang="en-US"/>
              <a:t>结构体变量所占内存长度是各成员占的内存长度之和。每个成员分别占有其自己的内存单元。而共用体变量所占的内存长度等于最长的成员的长度。几个成员共用一个内存区。</a:t>
            </a:r>
          </a:p>
        </p:txBody>
      </p:sp>
    </p:spTree>
    <p:extLst>
      <p:ext uri="{BB962C8B-B14F-4D97-AF65-F5344CB8AC3E}">
        <p14:creationId xmlns:p14="http://schemas.microsoft.com/office/powerpoint/2010/main" val="1251920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1143000" y="1476517"/>
            <a:ext cx="9780104" cy="42683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只有先定义了共用体变量才能引用它，但应注意，不能引用共用体变量，而只能引用共用体变量中的成员。</a:t>
            </a:r>
            <a:endParaRPr lang="en-US" altLang="zh-CN">
              <a:solidFill>
                <a:schemeClr val="tx1"/>
              </a:solidFill>
            </a:endParaRPr>
          </a:p>
        </p:txBody>
      </p:sp>
      <p:sp>
        <p:nvSpPr>
          <p:cNvPr id="2" name="标题 1"/>
          <p:cNvSpPr>
            <a:spLocks noGrp="1"/>
          </p:cNvSpPr>
          <p:nvPr>
            <p:ph type="title"/>
          </p:nvPr>
        </p:nvSpPr>
        <p:spPr>
          <a:xfrm>
            <a:off x="1143000" y="441378"/>
            <a:ext cx="10515600" cy="1325563"/>
          </a:xfrm>
        </p:spPr>
        <p:txBody>
          <a:bodyPr/>
          <a:lstStyle/>
          <a:p>
            <a:r>
              <a:rPr lang="zh-CN" altLang="en-US"/>
              <a:t>引用共用体变量的方式</a:t>
            </a:r>
          </a:p>
        </p:txBody>
      </p:sp>
      <p:sp>
        <p:nvSpPr>
          <p:cNvPr id="5" name="圆角矩形 4"/>
          <p:cNvSpPr/>
          <p:nvPr/>
        </p:nvSpPr>
        <p:spPr>
          <a:xfrm>
            <a:off x="4238859" y="2596017"/>
            <a:ext cx="3950985" cy="1091400"/>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a:solidFill>
                  <a:schemeClr val="tx1"/>
                </a:solidFill>
              </a:rPr>
              <a:t>a.i 		</a:t>
            </a:r>
            <a:r>
              <a:rPr lang="en-US" altLang="zh-CN" sz="1600">
                <a:solidFill>
                  <a:srgbClr val="008000"/>
                </a:solidFill>
              </a:rPr>
              <a:t>//</a:t>
            </a:r>
            <a:r>
              <a:rPr lang="zh-CN" altLang="en-US" sz="1600">
                <a:solidFill>
                  <a:srgbClr val="008000"/>
                </a:solidFill>
              </a:rPr>
              <a:t>引用共用体变量中的整型变量</a:t>
            </a:r>
            <a:r>
              <a:rPr lang="en-US" altLang="zh-CN" sz="1600">
                <a:solidFill>
                  <a:srgbClr val="008000"/>
                </a:solidFill>
              </a:rPr>
              <a:t>i</a:t>
            </a:r>
            <a:endParaRPr lang="zh-CN" altLang="en-US" sz="1600">
              <a:solidFill>
                <a:srgbClr val="008000"/>
              </a:solidFill>
            </a:endParaRPr>
          </a:p>
          <a:p>
            <a:pPr defTabSz="363538">
              <a:lnSpc>
                <a:spcPct val="150000"/>
              </a:lnSpc>
            </a:pPr>
            <a:r>
              <a:rPr lang="en-US" altLang="zh-CN" sz="1600">
                <a:solidFill>
                  <a:schemeClr val="tx1"/>
                </a:solidFill>
              </a:rPr>
              <a:t>a.ch		</a:t>
            </a:r>
            <a:r>
              <a:rPr lang="en-US" altLang="zh-CN" sz="1600">
                <a:solidFill>
                  <a:srgbClr val="008000"/>
                </a:solidFill>
              </a:rPr>
              <a:t>//</a:t>
            </a:r>
            <a:r>
              <a:rPr lang="zh-CN" altLang="en-US" sz="1600">
                <a:solidFill>
                  <a:srgbClr val="008000"/>
                </a:solidFill>
              </a:rPr>
              <a:t>引用共用体变量中的字符变量</a:t>
            </a:r>
            <a:r>
              <a:rPr lang="en-US" altLang="zh-CN" sz="1600">
                <a:solidFill>
                  <a:srgbClr val="008000"/>
                </a:solidFill>
              </a:rPr>
              <a:t>ch</a:t>
            </a:r>
            <a:endParaRPr lang="zh-CN" altLang="en-US" sz="1600">
              <a:solidFill>
                <a:srgbClr val="008000"/>
              </a:solidFill>
            </a:endParaRPr>
          </a:p>
          <a:p>
            <a:pPr defTabSz="363538">
              <a:lnSpc>
                <a:spcPct val="150000"/>
              </a:lnSpc>
            </a:pPr>
            <a:r>
              <a:rPr lang="en-US" altLang="zh-CN" sz="1600">
                <a:solidFill>
                  <a:schemeClr val="tx1"/>
                </a:solidFill>
              </a:rPr>
              <a:t>a.f		</a:t>
            </a:r>
            <a:r>
              <a:rPr lang="en-US" altLang="zh-CN" sz="1600">
                <a:solidFill>
                  <a:srgbClr val="008000"/>
                </a:solidFill>
              </a:rPr>
              <a:t>//</a:t>
            </a:r>
            <a:r>
              <a:rPr lang="zh-CN" altLang="en-US" sz="1600">
                <a:solidFill>
                  <a:srgbClr val="008000"/>
                </a:solidFill>
              </a:rPr>
              <a:t>引用共用体变量中的实型变量</a:t>
            </a:r>
            <a:r>
              <a:rPr lang="en-US" altLang="zh-CN" sz="1600">
                <a:solidFill>
                  <a:srgbClr val="008000"/>
                </a:solidFill>
              </a:rPr>
              <a:t>f</a:t>
            </a:r>
            <a:r>
              <a:rPr lang="zh-CN" altLang="en-US" sz="1600">
                <a:solidFill>
                  <a:srgbClr val="008000"/>
                </a:solidFill>
              </a:rPr>
              <a:t> </a:t>
            </a:r>
          </a:p>
        </p:txBody>
      </p:sp>
      <p:sp>
        <p:nvSpPr>
          <p:cNvPr id="14" name="圆角矩形 13"/>
          <p:cNvSpPr/>
          <p:nvPr/>
        </p:nvSpPr>
        <p:spPr>
          <a:xfrm>
            <a:off x="4238859" y="4084081"/>
            <a:ext cx="3950985" cy="380765"/>
          </a:xfrm>
          <a:prstGeom prst="roundRect">
            <a:avLst>
              <a:gd name="adj" fmla="val 85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a:solidFill>
                  <a:schemeClr val="tx1"/>
                </a:solidFill>
              </a:rPr>
              <a:t>printf(″%d″,a); </a:t>
            </a:r>
            <a:endParaRPr lang="zh-CN" altLang="en-US" sz="1600">
              <a:solidFill>
                <a:srgbClr val="008000"/>
              </a:solidFill>
            </a:endParaRPr>
          </a:p>
        </p:txBody>
      </p:sp>
      <p:sp>
        <p:nvSpPr>
          <p:cNvPr id="15" name="圆角矩形 14"/>
          <p:cNvSpPr/>
          <p:nvPr/>
        </p:nvSpPr>
        <p:spPr>
          <a:xfrm>
            <a:off x="4238859" y="4797435"/>
            <a:ext cx="3950985" cy="380765"/>
          </a:xfrm>
          <a:prstGeom prst="roundRect">
            <a:avLst>
              <a:gd name="adj" fmla="val 85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a:solidFill>
                  <a:schemeClr val="tx1"/>
                </a:solidFill>
              </a:rPr>
              <a:t>printf(″%d″,a.i);</a:t>
            </a:r>
            <a:endParaRPr lang="zh-CN" altLang="en-US" sz="1600">
              <a:solidFill>
                <a:srgbClr val="008000"/>
              </a:solidFill>
            </a:endParaRPr>
          </a:p>
        </p:txBody>
      </p:sp>
      <p:pic>
        <p:nvPicPr>
          <p:cNvPr id="16" name="图片 15">
            <a:extLst>
              <a:ext uri="{FF2B5EF4-FFF2-40B4-BE49-F238E27FC236}">
                <a16:creationId xmlns:a16="http://schemas.microsoft.com/office/drawing/2014/main" id="{F85C959A-118B-495F-B8CB-F9B90295EF73}"/>
              </a:ext>
            </a:extLst>
          </p:cNvPr>
          <p:cNvPicPr>
            <a:picLocks noChangeAspect="1"/>
          </p:cNvPicPr>
          <p:nvPr/>
        </p:nvPicPr>
        <p:blipFill>
          <a:blip r:embed="rId3"/>
          <a:stretch>
            <a:fillRect/>
          </a:stretch>
        </p:blipFill>
        <p:spPr>
          <a:xfrm>
            <a:off x="7515584" y="3912396"/>
            <a:ext cx="542925" cy="552450"/>
          </a:xfrm>
          <a:prstGeom prst="rect">
            <a:avLst/>
          </a:prstGeom>
        </p:spPr>
      </p:pic>
      <p:pic>
        <p:nvPicPr>
          <p:cNvPr id="17" name="图片 16">
            <a:extLst>
              <a:ext uri="{FF2B5EF4-FFF2-40B4-BE49-F238E27FC236}">
                <a16:creationId xmlns:a16="http://schemas.microsoft.com/office/drawing/2014/main" id="{EC7F420D-6316-480A-A6EA-5B56568F664C}"/>
              </a:ext>
            </a:extLst>
          </p:cNvPr>
          <p:cNvPicPr>
            <a:picLocks noChangeAspect="1"/>
          </p:cNvPicPr>
          <p:nvPr/>
        </p:nvPicPr>
        <p:blipFill>
          <a:blip r:embed="rId4"/>
          <a:stretch>
            <a:fillRect/>
          </a:stretch>
        </p:blipFill>
        <p:spPr>
          <a:xfrm>
            <a:off x="7506059" y="4632500"/>
            <a:ext cx="552450" cy="542925"/>
          </a:xfrm>
          <a:prstGeom prst="rect">
            <a:avLst/>
          </a:prstGeom>
        </p:spPr>
      </p:pic>
    </p:spTree>
    <p:extLst>
      <p:ext uri="{BB962C8B-B14F-4D97-AF65-F5344CB8AC3E}">
        <p14:creationId xmlns:p14="http://schemas.microsoft.com/office/powerpoint/2010/main" val="580613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801063" y="979942"/>
            <a:ext cx="10522778" cy="55301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AutoNum type="arabicParenBoth"/>
              <a:defRPr/>
            </a:pPr>
            <a:r>
              <a:rPr lang="zh-CN" altLang="en-US">
                <a:solidFill>
                  <a:schemeClr val="tx1"/>
                </a:solidFill>
              </a:rPr>
              <a:t>同一个内存段可以用来存放几种不同类型的成员，但在每一瞬时只能存放其中一个成员，而不是同时存放几个。</a:t>
            </a:r>
            <a:endParaRPr lang="en-US" altLang="zh-CN">
              <a:solidFill>
                <a:schemeClr val="tx1"/>
              </a:solidFill>
            </a:endParaRPr>
          </a:p>
          <a:p>
            <a:pPr algn="just">
              <a:lnSpc>
                <a:spcPct val="150000"/>
              </a:lnSpc>
              <a:defRPr/>
            </a:pPr>
            <a:r>
              <a:rPr lang="en-US" altLang="zh-CN">
                <a:solidFill>
                  <a:schemeClr val="tx1"/>
                </a:solidFill>
              </a:rPr>
              <a:t>(2) </a:t>
            </a:r>
            <a:r>
              <a:rPr lang="zh-CN" altLang="en-US">
                <a:solidFill>
                  <a:schemeClr val="tx1"/>
                </a:solidFill>
              </a:rPr>
              <a:t>可以对共用体变量初始化，但初始化表中只能有一个常量。</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en-US" altLang="zh-CN">
                <a:solidFill>
                  <a:schemeClr val="tx1"/>
                </a:solidFill>
              </a:rPr>
              <a:t>(3) </a:t>
            </a:r>
            <a:r>
              <a:rPr lang="zh-CN" altLang="en-US">
                <a:solidFill>
                  <a:schemeClr val="tx1"/>
                </a:solidFill>
              </a:rPr>
              <a:t>共用体变量中起作用的成员是最后一次被赋值的成员，在</a:t>
            </a:r>
            <a:endParaRPr lang="en-US" altLang="zh-CN">
              <a:solidFill>
                <a:schemeClr val="tx1"/>
              </a:solidFill>
            </a:endParaRPr>
          </a:p>
          <a:p>
            <a:pPr indent="317500" algn="just">
              <a:lnSpc>
                <a:spcPct val="150000"/>
              </a:lnSpc>
              <a:defRPr/>
            </a:pPr>
            <a:r>
              <a:rPr lang="zh-CN" altLang="en-US">
                <a:solidFill>
                  <a:schemeClr val="tx1"/>
                </a:solidFill>
              </a:rPr>
              <a:t>对共用体变量中的一个成员赋值后，原有变量存储单元中</a:t>
            </a:r>
            <a:endParaRPr lang="en-US" altLang="zh-CN">
              <a:solidFill>
                <a:schemeClr val="tx1"/>
              </a:solidFill>
            </a:endParaRPr>
          </a:p>
          <a:p>
            <a:pPr indent="317500" algn="just">
              <a:lnSpc>
                <a:spcPct val="150000"/>
              </a:lnSpc>
              <a:defRPr/>
            </a:pPr>
            <a:r>
              <a:rPr lang="zh-CN" altLang="en-US">
                <a:solidFill>
                  <a:schemeClr val="tx1"/>
                </a:solidFill>
              </a:rPr>
              <a:t>的值就被取代。</a:t>
            </a:r>
            <a:endParaRPr lang="en-US" altLang="zh-CN">
              <a:solidFill>
                <a:schemeClr val="tx1"/>
              </a:solidFill>
            </a:endParaRPr>
          </a:p>
          <a:p>
            <a:pPr algn="just">
              <a:lnSpc>
                <a:spcPct val="150000"/>
              </a:lnSpc>
              <a:defRPr/>
            </a:pPr>
            <a:r>
              <a:rPr lang="en-US" altLang="zh-CN">
                <a:solidFill>
                  <a:schemeClr val="tx1"/>
                </a:solidFill>
              </a:rPr>
              <a:t>(4) </a:t>
            </a:r>
            <a:r>
              <a:rPr lang="zh-CN" altLang="en-US">
                <a:solidFill>
                  <a:schemeClr val="tx1"/>
                </a:solidFill>
              </a:rPr>
              <a:t>共用体变量的地址和它的各成员的地址都是同一地址。</a:t>
            </a:r>
            <a:endParaRPr lang="en-US" altLang="zh-CN">
              <a:solidFill>
                <a:schemeClr val="tx1"/>
              </a:solidFill>
            </a:endParaRPr>
          </a:p>
          <a:p>
            <a:pPr algn="just">
              <a:lnSpc>
                <a:spcPct val="150000"/>
              </a:lnSpc>
              <a:defRPr/>
            </a:pPr>
            <a:r>
              <a:rPr lang="en-US" altLang="zh-CN">
                <a:solidFill>
                  <a:schemeClr val="tx1"/>
                </a:solidFill>
              </a:rPr>
              <a:t>(5) </a:t>
            </a:r>
            <a:r>
              <a:rPr lang="zh-CN" altLang="en-US">
                <a:solidFill>
                  <a:schemeClr val="tx1"/>
                </a:solidFill>
              </a:rPr>
              <a:t>不能对共用体变量名赋值，也不能企图引用变量名来得到</a:t>
            </a:r>
            <a:endParaRPr lang="en-US" altLang="zh-CN">
              <a:solidFill>
                <a:schemeClr val="tx1"/>
              </a:solidFill>
            </a:endParaRPr>
          </a:p>
          <a:p>
            <a:pPr indent="328613" algn="just">
              <a:lnSpc>
                <a:spcPct val="150000"/>
              </a:lnSpc>
              <a:defRPr/>
            </a:pPr>
            <a:r>
              <a:rPr lang="zh-CN" altLang="en-US">
                <a:solidFill>
                  <a:schemeClr val="tx1"/>
                </a:solidFill>
              </a:rPr>
              <a:t>一个值。</a:t>
            </a:r>
            <a:r>
              <a:rPr lang="en-US" altLang="zh-CN">
                <a:solidFill>
                  <a:schemeClr val="tx1"/>
                </a:solidFill>
              </a:rPr>
              <a:t>C 99</a:t>
            </a:r>
            <a:r>
              <a:rPr lang="zh-CN" altLang="en-US">
                <a:solidFill>
                  <a:schemeClr val="tx1"/>
                </a:solidFill>
              </a:rPr>
              <a:t>允许同类型的共用体变量互相赋值。</a:t>
            </a:r>
            <a:endParaRPr lang="en-US" altLang="zh-CN">
              <a:solidFill>
                <a:schemeClr val="tx1"/>
              </a:solidFill>
            </a:endParaRPr>
          </a:p>
          <a:p>
            <a:pPr algn="just">
              <a:lnSpc>
                <a:spcPct val="150000"/>
              </a:lnSpc>
              <a:defRPr/>
            </a:pPr>
            <a:r>
              <a:rPr lang="en-US" altLang="zh-CN">
                <a:solidFill>
                  <a:schemeClr val="tx1"/>
                </a:solidFill>
              </a:rPr>
              <a:t>(6) C 99</a:t>
            </a:r>
            <a:r>
              <a:rPr lang="zh-CN" altLang="en-US">
                <a:solidFill>
                  <a:schemeClr val="tx1"/>
                </a:solidFill>
              </a:rPr>
              <a:t>允许用共用体变量作为函数参数。</a:t>
            </a:r>
          </a:p>
          <a:p>
            <a:pPr algn="just">
              <a:lnSpc>
                <a:spcPct val="150000"/>
              </a:lnSpc>
              <a:defRPr/>
            </a:pPr>
            <a:r>
              <a:rPr lang="en-US" altLang="zh-CN">
                <a:solidFill>
                  <a:schemeClr val="tx1"/>
                </a:solidFill>
              </a:rPr>
              <a:t>(7) </a:t>
            </a:r>
            <a:r>
              <a:rPr lang="zh-CN" altLang="en-US">
                <a:solidFill>
                  <a:schemeClr val="tx1"/>
                </a:solidFill>
              </a:rPr>
              <a:t>共用体类型可以出现在结构体类型定义中，也可以定义共用体数组。反之，结构体也可以出现在共用体类型定义中，数组也可以作为共用体的成员。</a:t>
            </a:r>
            <a:endParaRPr lang="en-US" altLang="zh-CN">
              <a:solidFill>
                <a:schemeClr val="tx1"/>
              </a:solidFill>
            </a:endParaRPr>
          </a:p>
        </p:txBody>
      </p:sp>
      <p:sp>
        <p:nvSpPr>
          <p:cNvPr id="2" name="标题 1"/>
          <p:cNvSpPr>
            <a:spLocks noGrp="1"/>
          </p:cNvSpPr>
          <p:nvPr>
            <p:ph type="title"/>
          </p:nvPr>
        </p:nvSpPr>
        <p:spPr>
          <a:xfrm>
            <a:off x="711952" y="0"/>
            <a:ext cx="10515600" cy="1325563"/>
          </a:xfrm>
        </p:spPr>
        <p:txBody>
          <a:bodyPr/>
          <a:lstStyle/>
          <a:p>
            <a:r>
              <a:rPr lang="zh-CN" altLang="en-US"/>
              <a:t>共用体类型数据的特点</a:t>
            </a:r>
          </a:p>
        </p:txBody>
      </p:sp>
      <p:sp>
        <p:nvSpPr>
          <p:cNvPr id="12" name="圆角矩形 11"/>
          <p:cNvSpPr/>
          <p:nvPr/>
        </p:nvSpPr>
        <p:spPr>
          <a:xfrm>
            <a:off x="7255565" y="1439306"/>
            <a:ext cx="3971987" cy="2295939"/>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Date</a:t>
            </a:r>
          </a:p>
          <a:p>
            <a:pPr defTabSz="363538"/>
            <a:r>
              <a:rPr lang="en-US" altLang="zh-CN" sz="1600">
                <a:solidFill>
                  <a:schemeClr val="tx1"/>
                </a:solidFill>
              </a:rPr>
              <a:t>{	int i;</a:t>
            </a:r>
          </a:p>
          <a:p>
            <a:pPr defTabSz="363538"/>
            <a:r>
              <a:rPr lang="en-US" altLang="zh-CN" sz="1600">
                <a:solidFill>
                  <a:schemeClr val="tx1"/>
                </a:solidFill>
              </a:rPr>
              <a:t>	char ch;</a:t>
            </a:r>
          </a:p>
          <a:p>
            <a:pPr defTabSz="363538"/>
            <a:r>
              <a:rPr lang="en-US" altLang="zh-CN" sz="1600">
                <a:solidFill>
                  <a:schemeClr val="tx1"/>
                </a:solidFill>
              </a:rPr>
              <a:t>	float f;</a:t>
            </a:r>
          </a:p>
          <a:p>
            <a:pPr defTabSz="363538"/>
            <a:r>
              <a:rPr lang="en-US" altLang="zh-CN" sz="1600">
                <a:solidFill>
                  <a:schemeClr val="tx1"/>
                </a:solidFill>
              </a:rPr>
              <a:t>}a;</a:t>
            </a:r>
          </a:p>
          <a:p>
            <a:pPr defTabSz="363538"/>
            <a:r>
              <a:rPr lang="en-US" altLang="zh-CN" sz="1600">
                <a:solidFill>
                  <a:schemeClr val="tx1"/>
                </a:solidFill>
              </a:rPr>
              <a:t>a.i=97;</a:t>
            </a:r>
          </a:p>
          <a:p>
            <a:pPr defTabSz="363538"/>
            <a:r>
              <a:rPr lang="en-US" altLang="zh-CN" sz="1600">
                <a:solidFill>
                  <a:schemeClr val="tx1"/>
                </a:solidFill>
              </a:rPr>
              <a:t>printf(″%d″,a.i); 	</a:t>
            </a:r>
            <a:r>
              <a:rPr lang="en-US" altLang="zh-CN" sz="1600">
                <a:solidFill>
                  <a:srgbClr val="008000"/>
                </a:solidFill>
              </a:rPr>
              <a:t>//</a:t>
            </a:r>
            <a:r>
              <a:rPr lang="zh-CN" altLang="en-US" sz="1600">
                <a:solidFill>
                  <a:srgbClr val="008000"/>
                </a:solidFill>
              </a:rPr>
              <a:t>输出整数</a:t>
            </a:r>
            <a:r>
              <a:rPr lang="en-US" altLang="zh-CN" sz="1600">
                <a:solidFill>
                  <a:srgbClr val="008000"/>
                </a:solidFill>
              </a:rPr>
              <a:t>97</a:t>
            </a:r>
          </a:p>
          <a:p>
            <a:pPr defTabSz="363538"/>
            <a:r>
              <a:rPr lang="en-US" altLang="zh-CN" sz="1600">
                <a:solidFill>
                  <a:schemeClr val="tx1"/>
                </a:solidFill>
              </a:rPr>
              <a:t>printf(″%c″,a.ch);	</a:t>
            </a:r>
            <a:r>
              <a:rPr lang="en-US" altLang="zh-CN" sz="1600">
                <a:solidFill>
                  <a:srgbClr val="008000"/>
                </a:solidFill>
              </a:rPr>
              <a:t>//</a:t>
            </a:r>
            <a:r>
              <a:rPr lang="zh-CN" altLang="en-US" sz="1600">
                <a:solidFill>
                  <a:srgbClr val="008000"/>
                </a:solidFill>
              </a:rPr>
              <a:t>输出字符</a:t>
            </a:r>
            <a:r>
              <a:rPr lang="en-US" altLang="zh-CN" sz="1600">
                <a:solidFill>
                  <a:srgbClr val="008000"/>
                </a:solidFill>
              </a:rPr>
              <a:t>′a′</a:t>
            </a:r>
          </a:p>
          <a:p>
            <a:pPr defTabSz="363538"/>
            <a:r>
              <a:rPr lang="en-US" altLang="zh-CN" sz="1600">
                <a:solidFill>
                  <a:schemeClr val="tx1"/>
                </a:solidFill>
              </a:rPr>
              <a:t>printf(″%f″,a.f);	</a:t>
            </a:r>
            <a:r>
              <a:rPr lang="en-US" altLang="zh-CN" sz="1600">
                <a:solidFill>
                  <a:srgbClr val="008000"/>
                </a:solidFill>
              </a:rPr>
              <a:t>//</a:t>
            </a:r>
            <a:r>
              <a:rPr lang="zh-CN" altLang="en-US" sz="1600">
                <a:solidFill>
                  <a:srgbClr val="008000"/>
                </a:solidFill>
              </a:rPr>
              <a:t>输出实数</a:t>
            </a:r>
            <a:r>
              <a:rPr lang="en-US" altLang="zh-CN" sz="1600">
                <a:solidFill>
                  <a:srgbClr val="008000"/>
                </a:solidFill>
              </a:rPr>
              <a:t>0.000000</a:t>
            </a:r>
            <a:endParaRPr lang="zh-CN" altLang="en-US" sz="1600">
              <a:solidFill>
                <a:srgbClr val="008000"/>
              </a:solidFill>
            </a:endParaRPr>
          </a:p>
        </p:txBody>
      </p:sp>
      <p:sp>
        <p:nvSpPr>
          <p:cNvPr id="14" name="圆角矩形 13"/>
          <p:cNvSpPr/>
          <p:nvPr/>
        </p:nvSpPr>
        <p:spPr>
          <a:xfrm>
            <a:off x="1253029" y="2368614"/>
            <a:ext cx="3971987" cy="362780"/>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Data a={1,'a',1.5};</a:t>
            </a:r>
            <a:endParaRPr lang="zh-CN" altLang="en-US" sz="1600">
              <a:solidFill>
                <a:srgbClr val="008000"/>
              </a:solidFill>
            </a:endParaRPr>
          </a:p>
        </p:txBody>
      </p:sp>
      <p:pic>
        <p:nvPicPr>
          <p:cNvPr id="15" name="图片 14">
            <a:extLst>
              <a:ext uri="{FF2B5EF4-FFF2-40B4-BE49-F238E27FC236}">
                <a16:creationId xmlns:a16="http://schemas.microsoft.com/office/drawing/2014/main" id="{F85C959A-118B-495F-B8CB-F9B90295EF73}"/>
              </a:ext>
            </a:extLst>
          </p:cNvPr>
          <p:cNvPicPr>
            <a:picLocks noChangeAspect="1"/>
          </p:cNvPicPr>
          <p:nvPr/>
        </p:nvPicPr>
        <p:blipFill>
          <a:blip r:embed="rId3"/>
          <a:stretch>
            <a:fillRect/>
          </a:stretch>
        </p:blipFill>
        <p:spPr>
          <a:xfrm>
            <a:off x="4533844" y="2233608"/>
            <a:ext cx="542925" cy="552450"/>
          </a:xfrm>
          <a:prstGeom prst="rect">
            <a:avLst/>
          </a:prstGeom>
        </p:spPr>
      </p:pic>
      <p:sp>
        <p:nvSpPr>
          <p:cNvPr id="16" name="圆角矩形 15"/>
          <p:cNvSpPr/>
          <p:nvPr/>
        </p:nvSpPr>
        <p:spPr>
          <a:xfrm>
            <a:off x="7255565" y="4038387"/>
            <a:ext cx="3971987" cy="810041"/>
          </a:xfrm>
          <a:prstGeom prst="roundRect">
            <a:avLst>
              <a:gd name="adj" fmla="val 803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zh-CN" altLang="en-US" sz="1600">
                <a:solidFill>
                  <a:schemeClr val="tx1"/>
                </a:solidFill>
              </a:rPr>
              <a:t> </a:t>
            </a:r>
            <a:r>
              <a:rPr lang="en-US" altLang="zh-CN" sz="1600">
                <a:solidFill>
                  <a:schemeClr val="tx1"/>
                </a:solidFill>
              </a:rPr>
              <a:t>a=1; </a:t>
            </a:r>
            <a:r>
              <a:rPr lang="en-US" altLang="zh-CN" sz="1600">
                <a:solidFill>
                  <a:srgbClr val="008000"/>
                </a:solidFill>
              </a:rPr>
              <a:t>//</a:t>
            </a:r>
            <a:r>
              <a:rPr lang="zh-CN" altLang="en-US" sz="1600">
                <a:solidFill>
                  <a:srgbClr val="008000"/>
                </a:solidFill>
              </a:rPr>
              <a:t>不能对共用体变量赋值，赋给谁？</a:t>
            </a:r>
          </a:p>
          <a:p>
            <a:pPr defTabSz="363538"/>
            <a:r>
              <a:rPr lang="en-US" altLang="zh-CN" sz="1600">
                <a:solidFill>
                  <a:schemeClr val="tx1"/>
                </a:solidFill>
              </a:rPr>
              <a:t>m=a; </a:t>
            </a:r>
            <a:r>
              <a:rPr lang="en-US" altLang="zh-CN" sz="1600">
                <a:solidFill>
                  <a:srgbClr val="008000"/>
                </a:solidFill>
              </a:rPr>
              <a:t>//</a:t>
            </a:r>
            <a:r>
              <a:rPr lang="zh-CN" altLang="en-US" sz="1600">
                <a:solidFill>
                  <a:srgbClr val="008000"/>
                </a:solidFill>
              </a:rPr>
              <a:t>企图引用共用体变量名以得到一个值赋给整型变量</a:t>
            </a:r>
            <a:r>
              <a:rPr lang="en-US" altLang="zh-CN" sz="1600">
                <a:solidFill>
                  <a:srgbClr val="008000"/>
                </a:solidFill>
              </a:rPr>
              <a:t>m</a:t>
            </a:r>
            <a:endParaRPr lang="zh-CN" altLang="en-US" sz="1600">
              <a:solidFill>
                <a:srgbClr val="008000"/>
              </a:solidFill>
            </a:endParaRPr>
          </a:p>
        </p:txBody>
      </p:sp>
      <p:pic>
        <p:nvPicPr>
          <p:cNvPr id="17" name="图片 16">
            <a:extLst>
              <a:ext uri="{FF2B5EF4-FFF2-40B4-BE49-F238E27FC236}">
                <a16:creationId xmlns:a16="http://schemas.microsoft.com/office/drawing/2014/main" id="{F85C959A-118B-495F-B8CB-F9B90295EF73}"/>
              </a:ext>
            </a:extLst>
          </p:cNvPr>
          <p:cNvPicPr>
            <a:picLocks noChangeAspect="1"/>
          </p:cNvPicPr>
          <p:nvPr/>
        </p:nvPicPr>
        <p:blipFill>
          <a:blip r:embed="rId3"/>
          <a:stretch>
            <a:fillRect/>
          </a:stretch>
        </p:blipFill>
        <p:spPr>
          <a:xfrm>
            <a:off x="10557598" y="4572203"/>
            <a:ext cx="542925" cy="552450"/>
          </a:xfrm>
          <a:prstGeom prst="rect">
            <a:avLst/>
          </a:prstGeom>
        </p:spPr>
      </p:pic>
      <p:sp>
        <p:nvSpPr>
          <p:cNvPr id="18" name="圆角矩形 17"/>
          <p:cNvSpPr/>
          <p:nvPr/>
        </p:nvSpPr>
        <p:spPr>
          <a:xfrm>
            <a:off x="5269571" y="5201542"/>
            <a:ext cx="5957981" cy="362504"/>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b=a;	</a:t>
            </a:r>
            <a:r>
              <a:rPr lang="en-US" altLang="zh-CN" sz="1600">
                <a:solidFill>
                  <a:srgbClr val="008000"/>
                </a:solidFill>
              </a:rPr>
              <a:t>//a</a:t>
            </a:r>
            <a:r>
              <a:rPr lang="zh-CN" altLang="en-US" sz="1600">
                <a:solidFill>
                  <a:srgbClr val="008000"/>
                </a:solidFill>
              </a:rPr>
              <a:t>和</a:t>
            </a:r>
            <a:r>
              <a:rPr lang="en-US" altLang="zh-CN" sz="1600">
                <a:solidFill>
                  <a:srgbClr val="008000"/>
                </a:solidFill>
              </a:rPr>
              <a:t>b</a:t>
            </a:r>
            <a:r>
              <a:rPr lang="zh-CN" altLang="en-US" sz="1600">
                <a:solidFill>
                  <a:srgbClr val="008000"/>
                </a:solidFill>
              </a:rPr>
              <a:t>是同类型的共用体变量，合法</a:t>
            </a:r>
          </a:p>
        </p:txBody>
      </p:sp>
    </p:spTree>
    <p:extLst>
      <p:ext uri="{BB962C8B-B14F-4D97-AF65-F5344CB8AC3E}">
        <p14:creationId xmlns:p14="http://schemas.microsoft.com/office/powerpoint/2010/main" val="1052266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654" y="488820"/>
            <a:ext cx="10515600" cy="953383"/>
          </a:xfrm>
        </p:spPr>
        <p:txBody>
          <a:bodyPr/>
          <a:lstStyle/>
          <a:p>
            <a:r>
              <a:rPr lang="zh-CN" altLang="en-US"/>
              <a:t>共用体类型数据的特点</a:t>
            </a:r>
          </a:p>
        </p:txBody>
      </p:sp>
      <p:sp>
        <p:nvSpPr>
          <p:cNvPr id="3" name="内容占位符 2"/>
          <p:cNvSpPr>
            <a:spLocks noGrp="1"/>
          </p:cNvSpPr>
          <p:nvPr>
            <p:ph idx="1"/>
          </p:nvPr>
        </p:nvSpPr>
        <p:spPr>
          <a:xfrm>
            <a:off x="526892" y="1289049"/>
            <a:ext cx="1103231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9.10】</a:t>
            </a:r>
            <a:r>
              <a:rPr lang="zh-CN" altLang="en-US" sz="2000">
                <a:solidFill>
                  <a:schemeClr val="accent1"/>
                </a:solidFill>
              </a:rPr>
              <a:t>有若干个人员的数据，其中有学生和教师。学生的数据中包括： 姓名、号码、性别、职业、班级。教师的数据包括： 姓名、号码、性别、职业、职务。要求用同一个表格来处理。</a:t>
            </a:r>
            <a:endParaRPr lang="zh-CN" altLang="en-US" sz="2000" dirty="0">
              <a:solidFill>
                <a:schemeClr val="accent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716004143"/>
              </p:ext>
            </p:extLst>
          </p:nvPr>
        </p:nvGraphicFramePr>
        <p:xfrm>
          <a:off x="733346" y="2251179"/>
          <a:ext cx="5154108" cy="1711764"/>
        </p:xfrm>
        <a:graphic>
          <a:graphicData uri="http://schemas.openxmlformats.org/drawingml/2006/table">
            <a:tbl>
              <a:tblPr firstRow="1">
                <a:tableStyleId>{5C22544A-7EE6-4342-B048-85BDC9FD1C3A}</a:tableStyleId>
              </a:tblPr>
              <a:tblGrid>
                <a:gridCol w="748527">
                  <a:extLst>
                    <a:ext uri="{9D8B030D-6E8A-4147-A177-3AD203B41FA5}">
                      <a16:colId xmlns:a16="http://schemas.microsoft.com/office/drawing/2014/main" val="533457574"/>
                    </a:ext>
                  </a:extLst>
                </a:gridCol>
                <a:gridCol w="748527">
                  <a:extLst>
                    <a:ext uri="{9D8B030D-6E8A-4147-A177-3AD203B41FA5}">
                      <a16:colId xmlns:a16="http://schemas.microsoft.com/office/drawing/2014/main" val="1667099777"/>
                    </a:ext>
                  </a:extLst>
                </a:gridCol>
                <a:gridCol w="748527">
                  <a:extLst>
                    <a:ext uri="{9D8B030D-6E8A-4147-A177-3AD203B41FA5}">
                      <a16:colId xmlns:a16="http://schemas.microsoft.com/office/drawing/2014/main" val="845109027"/>
                    </a:ext>
                  </a:extLst>
                </a:gridCol>
                <a:gridCol w="748527">
                  <a:extLst>
                    <a:ext uri="{9D8B030D-6E8A-4147-A177-3AD203B41FA5}">
                      <a16:colId xmlns:a16="http://schemas.microsoft.com/office/drawing/2014/main" val="2001738537"/>
                    </a:ext>
                  </a:extLst>
                </a:gridCol>
                <a:gridCol w="2160000">
                  <a:extLst>
                    <a:ext uri="{9D8B030D-6E8A-4147-A177-3AD203B41FA5}">
                      <a16:colId xmlns:a16="http://schemas.microsoft.com/office/drawing/2014/main" val="2827301770"/>
                    </a:ext>
                  </a:extLst>
                </a:gridCol>
              </a:tblGrid>
              <a:tr h="566322">
                <a:tc>
                  <a:txBody>
                    <a:bodyPr/>
                    <a:lstStyle/>
                    <a:p>
                      <a:pPr algn="ctr"/>
                      <a:r>
                        <a:rPr lang="en-US" altLang="zh-CN" sz="1600"/>
                        <a:t>num</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name</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sex</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job</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600"/>
                        <a:t>class(</a:t>
                      </a:r>
                      <a:r>
                        <a:rPr lang="zh-CN" altLang="en-US" sz="1600"/>
                        <a:t>班</a:t>
                      </a:r>
                      <a:r>
                        <a:rPr lang="en-US" altLang="zh-CN" sz="1600"/>
                        <a:t>)</a:t>
                      </a:r>
                    </a:p>
                    <a:p>
                      <a:pPr algn="r"/>
                      <a:r>
                        <a:rPr lang="en-US" altLang="zh-CN" sz="1600"/>
                        <a:t>position(</a:t>
                      </a:r>
                      <a:r>
                        <a:rPr lang="zh-CN" altLang="en-US" sz="1600"/>
                        <a:t>职务</a:t>
                      </a:r>
                      <a:r>
                        <a:rPr lang="en-US" altLang="zh-CN" sz="1600"/>
                        <a: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336244487"/>
                  </a:ext>
                </a:extLst>
              </a:tr>
              <a:tr h="566322">
                <a:tc>
                  <a:txBody>
                    <a:bodyPr/>
                    <a:lstStyle/>
                    <a:p>
                      <a:pPr algn="ctr"/>
                      <a:r>
                        <a:rPr lang="en-US" altLang="zh-CN" sz="1600"/>
                        <a:t>101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Li</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f</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s</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501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917028"/>
                  </a:ext>
                </a:extLst>
              </a:tr>
              <a:tr h="566322">
                <a:tc>
                  <a:txBody>
                    <a:bodyPr/>
                    <a:lstStyle/>
                    <a:p>
                      <a:pPr algn="ctr"/>
                      <a:r>
                        <a:rPr lang="en-US" altLang="zh-CN" sz="1600"/>
                        <a:t>102</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Wang</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m</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prof</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65022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46871628"/>
              </p:ext>
            </p:extLst>
          </p:nvPr>
        </p:nvGraphicFramePr>
        <p:xfrm>
          <a:off x="6332330" y="2266550"/>
          <a:ext cx="4904494" cy="3373120"/>
        </p:xfrm>
        <a:graphic>
          <a:graphicData uri="http://schemas.openxmlformats.org/drawingml/2006/table">
            <a:tbl>
              <a:tblPr>
                <a:tableStyleId>{5C22544A-7EE6-4342-B048-85BDC9FD1C3A}</a:tableStyleId>
              </a:tblPr>
              <a:tblGrid>
                <a:gridCol w="396461">
                  <a:extLst>
                    <a:ext uri="{9D8B030D-6E8A-4147-A177-3AD203B41FA5}">
                      <a16:colId xmlns:a16="http://schemas.microsoft.com/office/drawing/2014/main" val="1582915493"/>
                    </a:ext>
                  </a:extLst>
                </a:gridCol>
                <a:gridCol w="2256183">
                  <a:extLst>
                    <a:ext uri="{9D8B030D-6E8A-4147-A177-3AD203B41FA5}">
                      <a16:colId xmlns:a16="http://schemas.microsoft.com/office/drawing/2014/main" val="2559571105"/>
                    </a:ext>
                  </a:extLst>
                </a:gridCol>
                <a:gridCol w="1170388">
                  <a:extLst>
                    <a:ext uri="{9D8B030D-6E8A-4147-A177-3AD203B41FA5}">
                      <a16:colId xmlns:a16="http://schemas.microsoft.com/office/drawing/2014/main" val="2668747614"/>
                    </a:ext>
                  </a:extLst>
                </a:gridCol>
                <a:gridCol w="1081462">
                  <a:extLst>
                    <a:ext uri="{9D8B030D-6E8A-4147-A177-3AD203B41FA5}">
                      <a16:colId xmlns:a16="http://schemas.microsoft.com/office/drawing/2014/main" val="430024083"/>
                    </a:ext>
                  </a:extLst>
                </a:gridCol>
              </a:tblGrid>
              <a:tr h="370840">
                <a:tc gridSpan="4">
                  <a:txBody>
                    <a:bodyPr/>
                    <a:lstStyle/>
                    <a:p>
                      <a:r>
                        <a:rPr lang="zh-CN" altLang="en-US" sz="1600"/>
                        <a:t>循环</a:t>
                      </a:r>
                      <a:r>
                        <a:rPr lang="en-US" altLang="zh-CN" sz="1600"/>
                        <a:t>n</a:t>
                      </a:r>
                      <a:r>
                        <a:rPr lang="zh-CN" altLang="en-US" sz="1600"/>
                        <a:t>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1310895"/>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algn="ctr"/>
                      <a:r>
                        <a:rPr lang="zh-CN" altLang="en-US" sz="1600"/>
                        <a:t>读入号码、姓名、性别、职业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47948431"/>
                  </a:ext>
                </a:extLst>
              </a:tr>
              <a:tr h="172292">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a:t>真</a:t>
                      </a:r>
                      <a:endParaRPr lang="en-US" altLang="zh-CN" sz="160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2">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hMerge="1">
                  <a:txBody>
                    <a:bodyPr/>
                    <a:lstStyle/>
                    <a:p>
                      <a:endParaRPr lang="zh-CN" altLang="en-US"/>
                    </a:p>
                  </a:txBody>
                  <a:tcPr/>
                </a:tc>
                <a:extLst>
                  <a:ext uri="{0D108BD9-81ED-4DB2-BD59-A6C34878D82A}">
                    <a16:rowId xmlns:a16="http://schemas.microsoft.com/office/drawing/2014/main" val="4144104618"/>
                  </a:ext>
                </a:extLst>
              </a:tr>
              <a:tr h="28956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a:r>
                        <a:rPr lang="zh-CN" altLang="en-US" sz="1600"/>
                        <a:t>读入</a:t>
                      </a:r>
                      <a:r>
                        <a:rPr lang="en-US" altLang="zh-CN" sz="1600"/>
                        <a:t>class</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622065907"/>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t>读入</a:t>
                      </a:r>
                      <a:r>
                        <a:rPr lang="en-US" altLang="zh-CN" sz="1600"/>
                        <a:t>position</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输出“输入错”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385879"/>
                  </a:ext>
                </a:extLst>
              </a:tr>
              <a:tr h="370840">
                <a:tc gridSpan="4">
                  <a:txBody>
                    <a:bodyPr/>
                    <a:lstStyle/>
                    <a:p>
                      <a:r>
                        <a:rPr lang="zh-CN" altLang="en-US" sz="1600"/>
                        <a:t>循环</a:t>
                      </a:r>
                      <a:r>
                        <a:rPr lang="en-US" altLang="zh-CN" sz="1600"/>
                        <a:t>n</a:t>
                      </a:r>
                      <a:r>
                        <a:rPr lang="zh-CN" altLang="en-US" sz="1600"/>
                        <a:t>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926575"/>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2">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0894761"/>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t>输出：号码、姓名、性别、职业、班级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a:t>输出：号码、姓名、性别、职业、职务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81168"/>
                  </a:ext>
                </a:extLst>
              </a:tr>
            </a:tbl>
          </a:graphicData>
        </a:graphic>
      </p:graphicFrame>
      <p:sp>
        <p:nvSpPr>
          <p:cNvPr id="8" name="文本框 7"/>
          <p:cNvSpPr txBox="1"/>
          <p:nvPr/>
        </p:nvSpPr>
        <p:spPr>
          <a:xfrm>
            <a:off x="8010939" y="2961862"/>
            <a:ext cx="2017643" cy="338554"/>
          </a:xfrm>
          <a:prstGeom prst="rect">
            <a:avLst/>
          </a:prstGeom>
          <a:noFill/>
        </p:spPr>
        <p:txBody>
          <a:bodyPr wrap="square" rtlCol="0">
            <a:spAutoFit/>
          </a:bodyPr>
          <a:lstStyle/>
          <a:p>
            <a:pPr algn="ctr"/>
            <a:r>
              <a:rPr lang="zh-CN" altLang="en-US" sz="1600"/>
              <a:t>职业</a:t>
            </a:r>
            <a:r>
              <a:rPr lang="en-US" altLang="zh-CN" sz="1600"/>
              <a:t>job</a:t>
            </a:r>
            <a:r>
              <a:rPr lang="zh-CN" altLang="en-US" sz="1600"/>
              <a:t>等于</a:t>
            </a:r>
            <a:r>
              <a:rPr lang="en-US" altLang="zh-CN" sz="1600"/>
              <a:t>'s'?</a:t>
            </a:r>
            <a:endParaRPr lang="zh-CN" altLang="en-US" sz="1600"/>
          </a:p>
        </p:txBody>
      </p:sp>
      <p:sp>
        <p:nvSpPr>
          <p:cNvPr id="10" name="文本框 9"/>
          <p:cNvSpPr txBox="1"/>
          <p:nvPr/>
        </p:nvSpPr>
        <p:spPr>
          <a:xfrm>
            <a:off x="9640957" y="3270599"/>
            <a:ext cx="1182873" cy="338554"/>
          </a:xfrm>
          <a:prstGeom prst="rect">
            <a:avLst/>
          </a:prstGeom>
          <a:noFill/>
        </p:spPr>
        <p:txBody>
          <a:bodyPr wrap="square" rtlCol="0">
            <a:spAutoFit/>
          </a:bodyPr>
          <a:lstStyle/>
          <a:p>
            <a:pPr algn="ctr"/>
            <a:r>
              <a:rPr lang="en-US" altLang="zh-CN" sz="1600"/>
              <a:t>job</a:t>
            </a:r>
            <a:r>
              <a:rPr lang="zh-CN" altLang="en-US" sz="1600"/>
              <a:t>等于</a:t>
            </a:r>
            <a:r>
              <a:rPr lang="en-US" altLang="zh-CN" sz="1600"/>
              <a:t>'t'?</a:t>
            </a:r>
            <a:endParaRPr lang="zh-CN" altLang="en-US" sz="1600"/>
          </a:p>
        </p:txBody>
      </p:sp>
      <p:sp>
        <p:nvSpPr>
          <p:cNvPr id="11" name="文本框 10"/>
          <p:cNvSpPr txBox="1"/>
          <p:nvPr/>
        </p:nvSpPr>
        <p:spPr>
          <a:xfrm>
            <a:off x="8348870" y="4672016"/>
            <a:ext cx="1182873" cy="338554"/>
          </a:xfrm>
          <a:prstGeom prst="rect">
            <a:avLst/>
          </a:prstGeom>
          <a:noFill/>
        </p:spPr>
        <p:txBody>
          <a:bodyPr wrap="square" rtlCol="0">
            <a:spAutoFit/>
          </a:bodyPr>
          <a:lstStyle/>
          <a:p>
            <a:pPr algn="ctr"/>
            <a:r>
              <a:rPr lang="en-US" altLang="zh-CN" sz="1600"/>
              <a:t>job</a:t>
            </a:r>
            <a:r>
              <a:rPr lang="zh-CN" altLang="en-US" sz="1600"/>
              <a:t>等于</a:t>
            </a:r>
            <a:r>
              <a:rPr lang="en-US" altLang="zh-CN" sz="1600"/>
              <a:t>'s'?</a:t>
            </a:r>
            <a:endParaRPr lang="zh-CN" altLang="en-US" sz="1600"/>
          </a:p>
        </p:txBody>
      </p:sp>
    </p:spTree>
    <p:extLst>
      <p:ext uri="{BB962C8B-B14F-4D97-AF65-F5344CB8AC3E}">
        <p14:creationId xmlns:p14="http://schemas.microsoft.com/office/powerpoint/2010/main" val="1435828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共用体类型数据的特点</a:t>
            </a:r>
          </a:p>
        </p:txBody>
      </p:sp>
      <p:sp>
        <p:nvSpPr>
          <p:cNvPr id="28" name="圆角矩形 12">
            <a:extLst>
              <a:ext uri="{FF2B5EF4-FFF2-40B4-BE49-F238E27FC236}">
                <a16:creationId xmlns:a16="http://schemas.microsoft.com/office/drawing/2014/main" id="{5382CD89-35B6-4BD4-B332-B011068CC402}"/>
              </a:ext>
            </a:extLst>
          </p:cNvPr>
          <p:cNvSpPr/>
          <p:nvPr/>
        </p:nvSpPr>
        <p:spPr>
          <a:xfrm>
            <a:off x="2882348" y="2209644"/>
            <a:ext cx="6808304" cy="3107791"/>
          </a:xfrm>
          <a:prstGeom prst="roundRect">
            <a:avLst>
              <a:gd name="adj" fmla="val 2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struct						</a:t>
            </a:r>
            <a:r>
              <a:rPr lang="en-US" altLang="zh-CN" sz="1400">
                <a:solidFill>
                  <a:srgbClr val="008000"/>
                </a:solidFill>
              </a:rPr>
              <a:t>//</a:t>
            </a:r>
            <a:r>
              <a:rPr lang="zh-CN" altLang="en-US" sz="1400">
                <a:solidFill>
                  <a:srgbClr val="008000"/>
                </a:solidFill>
              </a:rPr>
              <a:t>声明无名结构体类型</a:t>
            </a:r>
          </a:p>
          <a:p>
            <a:pPr defTabSz="363538">
              <a:lnSpc>
                <a:spcPct val="120000"/>
              </a:lnSpc>
            </a:pPr>
            <a:r>
              <a:rPr lang="en-US" altLang="zh-CN" sz="1400"/>
              <a:t>{	int num;					</a:t>
            </a:r>
            <a:r>
              <a:rPr lang="en-US" altLang="zh-CN" sz="1400">
                <a:solidFill>
                  <a:srgbClr val="008000"/>
                </a:solidFill>
              </a:rPr>
              <a:t>//</a:t>
            </a:r>
            <a:r>
              <a:rPr lang="zh-CN" altLang="en-US" sz="1400">
                <a:solidFill>
                  <a:srgbClr val="008000"/>
                </a:solidFill>
              </a:rPr>
              <a:t>成员</a:t>
            </a:r>
            <a:r>
              <a:rPr lang="en-US" altLang="zh-CN" sz="1400">
                <a:solidFill>
                  <a:srgbClr val="008000"/>
                </a:solidFill>
              </a:rPr>
              <a:t>num(</a:t>
            </a:r>
            <a:r>
              <a:rPr lang="zh-CN" altLang="en-US" sz="1400">
                <a:solidFill>
                  <a:srgbClr val="008000"/>
                </a:solidFill>
              </a:rPr>
              <a:t>编号</a:t>
            </a:r>
            <a:r>
              <a:rPr lang="en-US" altLang="zh-CN" sz="1400">
                <a:solidFill>
                  <a:srgbClr val="008000"/>
                </a:solidFill>
              </a:rPr>
              <a:t>)</a:t>
            </a:r>
          </a:p>
          <a:p>
            <a:pPr defTabSz="363538">
              <a:lnSpc>
                <a:spcPct val="120000"/>
              </a:lnSpc>
            </a:pPr>
            <a:r>
              <a:rPr lang="en-US" altLang="zh-CN" sz="1400"/>
              <a:t>	char name[10];			</a:t>
            </a:r>
            <a:r>
              <a:rPr lang="en-US" altLang="zh-CN" sz="1400">
                <a:solidFill>
                  <a:srgbClr val="008000"/>
                </a:solidFill>
              </a:rPr>
              <a:t>//</a:t>
            </a:r>
            <a:r>
              <a:rPr lang="zh-CN" altLang="en-US" sz="1400">
                <a:solidFill>
                  <a:srgbClr val="008000"/>
                </a:solidFill>
              </a:rPr>
              <a:t>成员</a:t>
            </a:r>
            <a:r>
              <a:rPr lang="en-US" altLang="zh-CN" sz="1400">
                <a:solidFill>
                  <a:srgbClr val="008000"/>
                </a:solidFill>
              </a:rPr>
              <a:t>name(</a:t>
            </a:r>
            <a:r>
              <a:rPr lang="zh-CN" altLang="en-US" sz="1400">
                <a:solidFill>
                  <a:srgbClr val="008000"/>
                </a:solidFill>
              </a:rPr>
              <a:t>姓名</a:t>
            </a:r>
            <a:r>
              <a:rPr lang="en-US" altLang="zh-CN" sz="1400">
                <a:solidFill>
                  <a:srgbClr val="008000"/>
                </a:solidFill>
              </a:rPr>
              <a:t>)</a:t>
            </a:r>
          </a:p>
          <a:p>
            <a:pPr defTabSz="363538">
              <a:lnSpc>
                <a:spcPct val="120000"/>
              </a:lnSpc>
            </a:pPr>
            <a:r>
              <a:rPr lang="en-US" altLang="zh-CN" sz="1400"/>
              <a:t>	char sex;					</a:t>
            </a:r>
            <a:r>
              <a:rPr lang="en-US" altLang="zh-CN" sz="1400">
                <a:solidFill>
                  <a:srgbClr val="008000"/>
                </a:solidFill>
              </a:rPr>
              <a:t>//</a:t>
            </a:r>
            <a:r>
              <a:rPr lang="zh-CN" altLang="en-US" sz="1400">
                <a:solidFill>
                  <a:srgbClr val="008000"/>
                </a:solidFill>
              </a:rPr>
              <a:t>成员</a:t>
            </a:r>
            <a:r>
              <a:rPr lang="en-US" altLang="zh-CN" sz="1400">
                <a:solidFill>
                  <a:srgbClr val="008000"/>
                </a:solidFill>
              </a:rPr>
              <a:t>sex(</a:t>
            </a:r>
            <a:r>
              <a:rPr lang="zh-CN" altLang="en-US" sz="1400">
                <a:solidFill>
                  <a:srgbClr val="008000"/>
                </a:solidFill>
              </a:rPr>
              <a:t>性别</a:t>
            </a:r>
            <a:r>
              <a:rPr lang="en-US" altLang="zh-CN" sz="1400">
                <a:solidFill>
                  <a:srgbClr val="008000"/>
                </a:solidFill>
              </a:rPr>
              <a:t>)</a:t>
            </a:r>
          </a:p>
          <a:p>
            <a:pPr defTabSz="363538">
              <a:lnSpc>
                <a:spcPct val="120000"/>
              </a:lnSpc>
            </a:pPr>
            <a:r>
              <a:rPr lang="en-US" altLang="zh-CN" sz="1400"/>
              <a:t>	char job;					</a:t>
            </a:r>
            <a:r>
              <a:rPr lang="en-US" altLang="zh-CN" sz="1400">
                <a:solidFill>
                  <a:srgbClr val="008000"/>
                </a:solidFill>
              </a:rPr>
              <a:t>//</a:t>
            </a:r>
            <a:r>
              <a:rPr lang="zh-CN" altLang="en-US" sz="1400">
                <a:solidFill>
                  <a:srgbClr val="008000"/>
                </a:solidFill>
              </a:rPr>
              <a:t>成员</a:t>
            </a:r>
            <a:r>
              <a:rPr lang="en-US" altLang="zh-CN" sz="1400">
                <a:solidFill>
                  <a:srgbClr val="008000"/>
                </a:solidFill>
              </a:rPr>
              <a:t>job(</a:t>
            </a:r>
            <a:r>
              <a:rPr lang="zh-CN" altLang="en-US" sz="1400">
                <a:solidFill>
                  <a:srgbClr val="008000"/>
                </a:solidFill>
              </a:rPr>
              <a:t>职业</a:t>
            </a:r>
            <a:r>
              <a:rPr lang="en-US" altLang="zh-CN" sz="1400">
                <a:solidFill>
                  <a:srgbClr val="008000"/>
                </a:solidFill>
              </a:rPr>
              <a:t>)</a:t>
            </a:r>
          </a:p>
          <a:p>
            <a:pPr defTabSz="363538">
              <a:lnSpc>
                <a:spcPct val="120000"/>
              </a:lnSpc>
            </a:pPr>
            <a:r>
              <a:rPr lang="en-US" altLang="zh-CN" sz="1400"/>
              <a:t>	union					</a:t>
            </a:r>
            <a:r>
              <a:rPr lang="en-US" altLang="zh-CN" sz="1400">
                <a:solidFill>
                  <a:srgbClr val="008000"/>
                </a:solidFill>
              </a:rPr>
              <a:t>//</a:t>
            </a:r>
            <a:r>
              <a:rPr lang="zh-CN" altLang="en-US" sz="1400">
                <a:solidFill>
                  <a:srgbClr val="008000"/>
                </a:solidFill>
              </a:rPr>
              <a:t>声明无名共用体类型</a:t>
            </a:r>
          </a:p>
          <a:p>
            <a:pPr defTabSz="363538">
              <a:lnSpc>
                <a:spcPct val="120000"/>
              </a:lnSpc>
            </a:pPr>
            <a:r>
              <a:rPr lang="zh-CN" altLang="en-US" sz="1400"/>
              <a:t>	</a:t>
            </a:r>
            <a:r>
              <a:rPr lang="en-US" altLang="zh-CN" sz="1400"/>
              <a:t>{	int clas;				</a:t>
            </a:r>
            <a:r>
              <a:rPr lang="en-US" altLang="zh-CN" sz="1400">
                <a:solidFill>
                  <a:srgbClr val="008000"/>
                </a:solidFill>
              </a:rPr>
              <a:t>//</a:t>
            </a:r>
            <a:r>
              <a:rPr lang="zh-CN" altLang="en-US" sz="1400">
                <a:solidFill>
                  <a:srgbClr val="008000"/>
                </a:solidFill>
              </a:rPr>
              <a:t>成员</a:t>
            </a:r>
            <a:r>
              <a:rPr lang="en-US" altLang="zh-CN" sz="1400">
                <a:solidFill>
                  <a:srgbClr val="008000"/>
                </a:solidFill>
              </a:rPr>
              <a:t>clas(</a:t>
            </a:r>
            <a:r>
              <a:rPr lang="zh-CN" altLang="en-US" sz="1400">
                <a:solidFill>
                  <a:srgbClr val="008000"/>
                </a:solidFill>
              </a:rPr>
              <a:t>班级</a:t>
            </a:r>
            <a:r>
              <a:rPr lang="en-US" altLang="zh-CN" sz="1400">
                <a:solidFill>
                  <a:srgbClr val="008000"/>
                </a:solidFill>
              </a:rPr>
              <a:t>)</a:t>
            </a:r>
          </a:p>
          <a:p>
            <a:pPr defTabSz="363538">
              <a:lnSpc>
                <a:spcPct val="120000"/>
              </a:lnSpc>
            </a:pPr>
            <a:r>
              <a:rPr lang="en-US" altLang="zh-CN" sz="1400"/>
              <a:t>		char position[10];		</a:t>
            </a:r>
            <a:r>
              <a:rPr lang="en-US" altLang="zh-CN" sz="1400">
                <a:solidFill>
                  <a:srgbClr val="008000"/>
                </a:solidFill>
              </a:rPr>
              <a:t>//</a:t>
            </a:r>
            <a:r>
              <a:rPr lang="zh-CN" altLang="en-US" sz="1400">
                <a:solidFill>
                  <a:srgbClr val="008000"/>
                </a:solidFill>
              </a:rPr>
              <a:t>成员</a:t>
            </a:r>
            <a:r>
              <a:rPr lang="en-US" altLang="zh-CN" sz="1400">
                <a:solidFill>
                  <a:srgbClr val="008000"/>
                </a:solidFill>
              </a:rPr>
              <a:t>position(</a:t>
            </a:r>
            <a:r>
              <a:rPr lang="zh-CN" altLang="en-US" sz="1400">
                <a:solidFill>
                  <a:srgbClr val="008000"/>
                </a:solidFill>
              </a:rPr>
              <a:t>职务</a:t>
            </a:r>
            <a:r>
              <a:rPr lang="en-US" altLang="zh-CN" sz="1400">
                <a:solidFill>
                  <a:srgbClr val="008000"/>
                </a:solidFill>
              </a:rPr>
              <a:t>) </a:t>
            </a:r>
          </a:p>
          <a:p>
            <a:pPr defTabSz="363538">
              <a:lnSpc>
                <a:spcPct val="120000"/>
              </a:lnSpc>
            </a:pPr>
            <a:r>
              <a:rPr lang="en-US" altLang="zh-CN" sz="1400"/>
              <a:t>	}category;				</a:t>
            </a:r>
            <a:r>
              <a:rPr lang="en-US" altLang="zh-CN" sz="1400">
                <a:solidFill>
                  <a:srgbClr val="008000"/>
                </a:solidFill>
              </a:rPr>
              <a:t>//</a:t>
            </a:r>
            <a:r>
              <a:rPr lang="zh-CN" altLang="en-US" sz="1400">
                <a:solidFill>
                  <a:srgbClr val="008000"/>
                </a:solidFill>
              </a:rPr>
              <a:t>成员</a:t>
            </a:r>
            <a:r>
              <a:rPr lang="en-US" altLang="zh-CN" sz="1400">
                <a:solidFill>
                  <a:srgbClr val="008000"/>
                </a:solidFill>
              </a:rPr>
              <a:t>category</a:t>
            </a:r>
            <a:r>
              <a:rPr lang="zh-CN" altLang="en-US" sz="1400">
                <a:solidFill>
                  <a:srgbClr val="008000"/>
                </a:solidFill>
              </a:rPr>
              <a:t>是共用体变量</a:t>
            </a:r>
          </a:p>
          <a:p>
            <a:pPr defTabSz="363538">
              <a:lnSpc>
                <a:spcPct val="120000"/>
              </a:lnSpc>
            </a:pPr>
            <a:r>
              <a:rPr lang="en-US" altLang="zh-CN" sz="1400"/>
              <a:t>}person[2];					</a:t>
            </a:r>
            <a:r>
              <a:rPr lang="en-US" altLang="zh-CN" sz="1400">
                <a:solidFill>
                  <a:srgbClr val="008000"/>
                </a:solidFill>
              </a:rPr>
              <a:t>//</a:t>
            </a:r>
            <a:r>
              <a:rPr lang="zh-CN" altLang="en-US" sz="1400">
                <a:solidFill>
                  <a:srgbClr val="008000"/>
                </a:solidFill>
              </a:rPr>
              <a:t>定义结构体数组</a:t>
            </a:r>
            <a:r>
              <a:rPr lang="en-US" altLang="zh-CN" sz="1400">
                <a:solidFill>
                  <a:srgbClr val="008000"/>
                </a:solidFill>
              </a:rPr>
              <a:t>person</a:t>
            </a:r>
            <a:r>
              <a:rPr lang="zh-CN" altLang="en-US" sz="1400">
                <a:solidFill>
                  <a:srgbClr val="008000"/>
                </a:solidFill>
              </a:rPr>
              <a:t>，有两个元素</a:t>
            </a:r>
          </a:p>
        </p:txBody>
      </p:sp>
      <p:sp>
        <p:nvSpPr>
          <p:cNvPr id="8" name="内容占位符 2"/>
          <p:cNvSpPr>
            <a:spLocks noGrp="1"/>
          </p:cNvSpPr>
          <p:nvPr>
            <p:ph idx="1"/>
          </p:nvPr>
        </p:nvSpPr>
        <p:spPr>
          <a:xfrm>
            <a:off x="477196" y="1112882"/>
            <a:ext cx="1103231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9.10】</a:t>
            </a:r>
            <a:r>
              <a:rPr lang="zh-CN" altLang="en-US" sz="2000">
                <a:solidFill>
                  <a:schemeClr val="accent1"/>
                </a:solidFill>
              </a:rPr>
              <a:t>有若干个人员的数据，其中有学生和教师。学生的数据中包括： 姓名、号码、性别、职业、班级。教师的数据包括： 姓名、号码、性别、职业、职务。要求用同一个表格来处理。</a:t>
            </a:r>
            <a:endParaRPr lang="zh-CN" altLang="en-US" sz="2000" dirty="0">
              <a:solidFill>
                <a:schemeClr val="accent1"/>
              </a:solidFill>
            </a:endParaRPr>
          </a:p>
        </p:txBody>
      </p:sp>
    </p:spTree>
    <p:extLst>
      <p:ext uri="{BB962C8B-B14F-4D97-AF65-F5344CB8AC3E}">
        <p14:creationId xmlns:p14="http://schemas.microsoft.com/office/powerpoint/2010/main" val="1477725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12">
            <a:extLst>
              <a:ext uri="{FF2B5EF4-FFF2-40B4-BE49-F238E27FC236}">
                <a16:creationId xmlns:a16="http://schemas.microsoft.com/office/drawing/2014/main" id="{5382CD89-35B6-4BD4-B332-B011068CC402}"/>
              </a:ext>
            </a:extLst>
          </p:cNvPr>
          <p:cNvSpPr/>
          <p:nvPr/>
        </p:nvSpPr>
        <p:spPr>
          <a:xfrm>
            <a:off x="271301" y="862012"/>
            <a:ext cx="11109002" cy="583111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for(i=0;i&lt;2;i++)</a:t>
            </a:r>
          </a:p>
          <a:p>
            <a:pPr defTabSz="363538">
              <a:lnSpc>
                <a:spcPct val="120000"/>
              </a:lnSpc>
            </a:pPr>
            <a:r>
              <a:rPr lang="en-US" altLang="zh-CN" sz="1400"/>
              <a:t>	{	printf("please enter the data of person:\n");</a:t>
            </a:r>
          </a:p>
          <a:p>
            <a:pPr defTabSz="363538">
              <a:lnSpc>
                <a:spcPct val="120000"/>
              </a:lnSpc>
            </a:pPr>
            <a:r>
              <a:rPr lang="en-US" altLang="zh-CN" sz="1400"/>
              <a:t>		scanf("%d %s %c %c",&amp;person[i].num,person[i].name,&amp;person[i].sex,&amp;person[i].job);		</a:t>
            </a:r>
            <a:r>
              <a:rPr lang="en-US" altLang="zh-CN" sz="1400">
                <a:solidFill>
                  <a:srgbClr val="008000"/>
                </a:solidFill>
              </a:rPr>
              <a:t>//</a:t>
            </a:r>
            <a:r>
              <a:rPr lang="zh-CN" altLang="en-US" sz="1400">
                <a:solidFill>
                  <a:srgbClr val="008000"/>
                </a:solidFill>
              </a:rPr>
              <a:t>输入前</a:t>
            </a:r>
            <a:r>
              <a:rPr lang="en-US" altLang="zh-CN" sz="1400">
                <a:solidFill>
                  <a:srgbClr val="008000"/>
                </a:solidFill>
              </a:rPr>
              <a:t>4</a:t>
            </a:r>
            <a:r>
              <a:rPr lang="zh-CN" altLang="en-US" sz="1400">
                <a:solidFill>
                  <a:srgbClr val="008000"/>
                </a:solidFill>
              </a:rPr>
              <a:t>项</a:t>
            </a:r>
          </a:p>
          <a:p>
            <a:pPr defTabSz="363538">
              <a:lnSpc>
                <a:spcPct val="120000"/>
              </a:lnSpc>
            </a:pPr>
            <a:r>
              <a:rPr lang="zh-CN" altLang="en-US" sz="1400"/>
              <a:t>		</a:t>
            </a:r>
            <a:r>
              <a:rPr lang="en-US" altLang="zh-CN" sz="1400"/>
              <a:t>if(person[i].job=='s')</a:t>
            </a:r>
          </a:p>
          <a:p>
            <a:pPr defTabSz="363538">
              <a:lnSpc>
                <a:spcPct val="120000"/>
              </a:lnSpc>
            </a:pPr>
            <a:r>
              <a:rPr lang="en-US" altLang="zh-CN" sz="1400"/>
              <a:t>			scanf("%d",&amp;person[i].category.clas);										</a:t>
            </a:r>
            <a:r>
              <a:rPr lang="en-US" altLang="zh-CN" sz="1400">
                <a:solidFill>
                  <a:srgbClr val="008000"/>
                </a:solidFill>
              </a:rPr>
              <a:t>//</a:t>
            </a:r>
            <a:r>
              <a:rPr lang="zh-CN" altLang="en-US" sz="1400">
                <a:solidFill>
                  <a:srgbClr val="008000"/>
                </a:solidFill>
              </a:rPr>
              <a:t>如是学生，输入班级</a:t>
            </a:r>
          </a:p>
          <a:p>
            <a:pPr defTabSz="363538">
              <a:lnSpc>
                <a:spcPct val="120000"/>
              </a:lnSpc>
            </a:pPr>
            <a:r>
              <a:rPr lang="zh-CN" altLang="en-US" sz="1400"/>
              <a:t>		</a:t>
            </a:r>
            <a:r>
              <a:rPr lang="en-US" altLang="zh-CN" sz="1400"/>
              <a:t>else if(person[i].job=='t')</a:t>
            </a:r>
          </a:p>
          <a:p>
            <a:pPr defTabSz="363538">
              <a:lnSpc>
                <a:spcPct val="120000"/>
              </a:lnSpc>
            </a:pPr>
            <a:r>
              <a:rPr lang="en-US" altLang="zh-CN" sz="1400"/>
              <a:t>			scanf("%s",person[i].category.position);										</a:t>
            </a:r>
            <a:r>
              <a:rPr lang="en-US" altLang="zh-CN" sz="1400">
                <a:solidFill>
                  <a:srgbClr val="008000"/>
                </a:solidFill>
              </a:rPr>
              <a:t>//</a:t>
            </a:r>
            <a:r>
              <a:rPr lang="zh-CN" altLang="en-US" sz="1400">
                <a:solidFill>
                  <a:srgbClr val="008000"/>
                </a:solidFill>
              </a:rPr>
              <a:t>如是教师，输入职务</a:t>
            </a:r>
          </a:p>
          <a:p>
            <a:pPr defTabSz="363538">
              <a:lnSpc>
                <a:spcPct val="120000"/>
              </a:lnSpc>
            </a:pPr>
            <a:r>
              <a:rPr lang="zh-CN" altLang="en-US" sz="1400"/>
              <a:t>		</a:t>
            </a:r>
            <a:r>
              <a:rPr lang="en-US" altLang="zh-CN" sz="1400"/>
              <a:t>else</a:t>
            </a:r>
          </a:p>
          <a:p>
            <a:pPr defTabSz="363538">
              <a:lnSpc>
                <a:spcPct val="120000"/>
              </a:lnSpc>
            </a:pPr>
            <a:r>
              <a:rPr lang="en-US" altLang="zh-CN" sz="1400"/>
              <a:t>			printf("Input error!");													</a:t>
            </a:r>
            <a:r>
              <a:rPr lang="en-US" altLang="zh-CN" sz="1400">
                <a:solidFill>
                  <a:srgbClr val="008000"/>
                </a:solidFill>
              </a:rPr>
              <a:t>//</a:t>
            </a:r>
            <a:r>
              <a:rPr lang="zh-CN" altLang="en-US" sz="1400">
                <a:solidFill>
                  <a:srgbClr val="008000"/>
                </a:solidFill>
              </a:rPr>
              <a:t>如</a:t>
            </a:r>
            <a:r>
              <a:rPr lang="en-US" altLang="zh-CN" sz="1400">
                <a:solidFill>
                  <a:srgbClr val="008000"/>
                </a:solidFill>
              </a:rPr>
              <a:t>job</a:t>
            </a:r>
            <a:r>
              <a:rPr lang="zh-CN" altLang="en-US" sz="1400">
                <a:solidFill>
                  <a:srgbClr val="008000"/>
                </a:solidFill>
              </a:rPr>
              <a:t>不是</a:t>
            </a:r>
            <a:r>
              <a:rPr lang="en-US" altLang="zh-CN" sz="1400">
                <a:solidFill>
                  <a:srgbClr val="008000"/>
                </a:solidFill>
              </a:rPr>
              <a:t>'s'</a:t>
            </a:r>
            <a:r>
              <a:rPr lang="zh-CN" altLang="en-US" sz="1400">
                <a:solidFill>
                  <a:srgbClr val="008000"/>
                </a:solidFill>
              </a:rPr>
              <a:t>和</a:t>
            </a:r>
            <a:r>
              <a:rPr lang="en-US" altLang="zh-CN" sz="1400">
                <a:solidFill>
                  <a:srgbClr val="008000"/>
                </a:solidFill>
              </a:rPr>
              <a:t>'t'</a:t>
            </a:r>
            <a:r>
              <a:rPr lang="zh-CN" altLang="en-US" sz="1400">
                <a:solidFill>
                  <a:srgbClr val="008000"/>
                </a:solidFill>
              </a:rPr>
              <a:t>，显示“输入错误”</a:t>
            </a:r>
          </a:p>
          <a:p>
            <a:pPr defTabSz="363538">
              <a:lnSpc>
                <a:spcPct val="120000"/>
              </a:lnSpc>
            </a:pPr>
            <a:r>
              <a:rPr lang="zh-CN" altLang="en-US" sz="1400"/>
              <a:t>	</a:t>
            </a:r>
            <a:r>
              <a:rPr lang="en-US" altLang="zh-CN" sz="1400"/>
              <a:t>}</a:t>
            </a:r>
          </a:p>
          <a:p>
            <a:pPr defTabSz="363538">
              <a:lnSpc>
                <a:spcPct val="120000"/>
              </a:lnSpc>
            </a:pPr>
            <a:r>
              <a:rPr lang="en-US" altLang="zh-CN" sz="1400"/>
              <a:t>	printf("\n");</a:t>
            </a:r>
          </a:p>
          <a:p>
            <a:pPr defTabSz="363538">
              <a:lnSpc>
                <a:spcPct val="120000"/>
              </a:lnSpc>
            </a:pPr>
            <a:r>
              <a:rPr lang="en-US" altLang="zh-CN" sz="1400"/>
              <a:t>	printf("No.namesex job class/position\n");</a:t>
            </a:r>
          </a:p>
          <a:p>
            <a:pPr defTabSz="363538">
              <a:lnSpc>
                <a:spcPct val="120000"/>
              </a:lnSpc>
            </a:pPr>
            <a:r>
              <a:rPr lang="en-US" altLang="zh-CN" sz="1400"/>
              <a:t>	for(i=0;i&lt;2;i++)</a:t>
            </a:r>
          </a:p>
          <a:p>
            <a:pPr defTabSz="363538">
              <a:lnSpc>
                <a:spcPct val="120000"/>
              </a:lnSpc>
            </a:pPr>
            <a:r>
              <a:rPr lang="en-US" altLang="zh-CN" sz="1400"/>
              <a:t>	{	if (person[i].job=='s')														</a:t>
            </a:r>
            <a:r>
              <a:rPr lang="en-US" altLang="zh-CN" sz="1400">
                <a:solidFill>
                  <a:srgbClr val="008000"/>
                </a:solidFill>
              </a:rPr>
              <a:t>//</a:t>
            </a:r>
            <a:r>
              <a:rPr lang="zh-CN" altLang="en-US" sz="1400">
                <a:solidFill>
                  <a:srgbClr val="008000"/>
                </a:solidFill>
              </a:rPr>
              <a:t>若是学生</a:t>
            </a:r>
          </a:p>
          <a:p>
            <a:pPr defTabSz="363538">
              <a:lnSpc>
                <a:spcPct val="120000"/>
              </a:lnSpc>
            </a:pPr>
            <a:r>
              <a:rPr lang="zh-CN" altLang="en-US" sz="1400"/>
              <a:t>			</a:t>
            </a:r>
            <a:r>
              <a:rPr lang="en-US" altLang="zh-CN" sz="1400"/>
              <a:t>printf("%-6d%-10s%-4c%-4c%-10d\n",person[i].num,person[i].name,person[i].sex,person[i].job,person[i].category.clas);</a:t>
            </a:r>
          </a:p>
          <a:p>
            <a:pPr defTabSz="363538">
              <a:lnSpc>
                <a:spcPct val="120000"/>
              </a:lnSpc>
            </a:pPr>
            <a:r>
              <a:rPr lang="en-US" altLang="zh-CN" sz="1400"/>
              <a:t>		else																		</a:t>
            </a:r>
            <a:r>
              <a:rPr lang="en-US" altLang="zh-CN" sz="1400">
                <a:solidFill>
                  <a:srgbClr val="008000"/>
                </a:solidFill>
              </a:rPr>
              <a:t>//</a:t>
            </a:r>
            <a:r>
              <a:rPr lang="zh-CN" altLang="en-US" sz="1400">
                <a:solidFill>
                  <a:srgbClr val="008000"/>
                </a:solidFill>
              </a:rPr>
              <a:t>若是教师</a:t>
            </a:r>
          </a:p>
          <a:p>
            <a:pPr defTabSz="363538">
              <a:lnSpc>
                <a:spcPct val="120000"/>
              </a:lnSpc>
            </a:pPr>
            <a:r>
              <a:rPr lang="zh-CN" altLang="en-US" sz="1400"/>
              <a:t>			</a:t>
            </a:r>
            <a:r>
              <a:rPr lang="en-US" altLang="zh-CN" sz="1400"/>
              <a:t>printf("%-6d%-10s%-4c%-4c%-10s\n",person[i].num, person[i].name,person[i].sex,person[i].job,person[i].category.position);</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dirty="0"/>
          </a:p>
        </p:txBody>
      </p:sp>
      <p:pic>
        <p:nvPicPr>
          <p:cNvPr id="5" name="图片 4"/>
          <p:cNvPicPr>
            <a:picLocks noChangeAspect="1"/>
          </p:cNvPicPr>
          <p:nvPr/>
        </p:nvPicPr>
        <p:blipFill>
          <a:blip r:embed="rId3"/>
          <a:stretch>
            <a:fillRect/>
          </a:stretch>
        </p:blipFill>
        <p:spPr>
          <a:xfrm>
            <a:off x="8307871" y="218661"/>
            <a:ext cx="3448050" cy="1724025"/>
          </a:xfrm>
          <a:prstGeom prst="rect">
            <a:avLst/>
          </a:prstGeom>
        </p:spPr>
      </p:pic>
    </p:spTree>
    <p:extLst>
      <p:ext uri="{BB962C8B-B14F-4D97-AF65-F5344CB8AC3E}">
        <p14:creationId xmlns:p14="http://schemas.microsoft.com/office/powerpoint/2010/main" val="3666468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使用枚举类型</a:t>
            </a:r>
            <a:endParaRPr lang="zh-CN" altLang="en-US" dirty="0"/>
          </a:p>
        </p:txBody>
      </p:sp>
    </p:spTree>
    <p:extLst>
      <p:ext uri="{BB962C8B-B14F-4D97-AF65-F5344CB8AC3E}">
        <p14:creationId xmlns:p14="http://schemas.microsoft.com/office/powerpoint/2010/main" val="1774278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077" y="0"/>
            <a:ext cx="10515600" cy="1325563"/>
          </a:xfrm>
        </p:spPr>
        <p:txBody>
          <a:bodyPr/>
          <a:lstStyle/>
          <a:p>
            <a:r>
              <a:rPr lang="zh-CN" altLang="en-US" dirty="0"/>
              <a:t>使用枚举类型</a:t>
            </a:r>
          </a:p>
        </p:txBody>
      </p:sp>
      <p:sp>
        <p:nvSpPr>
          <p:cNvPr id="4" name="矩形 3"/>
          <p:cNvSpPr/>
          <p:nvPr/>
        </p:nvSpPr>
        <p:spPr>
          <a:xfrm>
            <a:off x="769976" y="1046163"/>
            <a:ext cx="4716423"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t>enum</a:t>
            </a:r>
            <a:r>
              <a:rPr lang="en-US" altLang="zh-CN" sz="2400" b="1" dirty="0"/>
              <a:t> [</a:t>
            </a:r>
            <a:r>
              <a:rPr lang="zh-CN" altLang="en-US" sz="2400" b="1" dirty="0"/>
              <a:t>枚举名</a:t>
            </a:r>
            <a:r>
              <a:rPr lang="en-US" altLang="zh-CN" sz="2400" b="1" dirty="0"/>
              <a:t>]{</a:t>
            </a:r>
            <a:r>
              <a:rPr lang="zh-CN" altLang="en-US" sz="2400" b="1" dirty="0"/>
              <a:t>枚举元素列表</a:t>
            </a:r>
            <a:r>
              <a:rPr lang="en-US" altLang="zh-CN" sz="2400" b="1" dirty="0" smtClean="0"/>
              <a:t>};</a:t>
            </a:r>
            <a:endParaRPr lang="zh-CN" altLang="en-US" sz="2400" b="1" dirty="0"/>
          </a:p>
        </p:txBody>
      </p:sp>
      <p:sp>
        <p:nvSpPr>
          <p:cNvPr id="5" name="圆角矩形 4"/>
          <p:cNvSpPr/>
          <p:nvPr/>
        </p:nvSpPr>
        <p:spPr>
          <a:xfrm>
            <a:off x="5685183" y="1046163"/>
            <a:ext cx="5607572"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enum Weekday{sun</a:t>
            </a:r>
            <a:r>
              <a:rPr lang="zh-CN" altLang="en-US">
                <a:solidFill>
                  <a:schemeClr val="tx1"/>
                </a:solidFill>
              </a:rPr>
              <a:t>，</a:t>
            </a:r>
            <a:r>
              <a:rPr lang="en-US" altLang="zh-CN">
                <a:solidFill>
                  <a:schemeClr val="tx1"/>
                </a:solidFill>
              </a:rPr>
              <a:t>mon</a:t>
            </a:r>
            <a:r>
              <a:rPr lang="zh-CN" altLang="en-US">
                <a:solidFill>
                  <a:schemeClr val="tx1"/>
                </a:solidFill>
              </a:rPr>
              <a:t>，</a:t>
            </a:r>
            <a:r>
              <a:rPr lang="en-US" altLang="zh-CN">
                <a:solidFill>
                  <a:schemeClr val="tx1"/>
                </a:solidFill>
              </a:rPr>
              <a:t>tue</a:t>
            </a:r>
            <a:r>
              <a:rPr lang="zh-CN" altLang="en-US">
                <a:solidFill>
                  <a:schemeClr val="tx1"/>
                </a:solidFill>
              </a:rPr>
              <a:t>，</a:t>
            </a:r>
            <a:r>
              <a:rPr lang="en-US" altLang="zh-CN">
                <a:solidFill>
                  <a:schemeClr val="tx1"/>
                </a:solidFill>
              </a:rPr>
              <a:t>wed</a:t>
            </a:r>
            <a:r>
              <a:rPr lang="zh-CN" altLang="en-US">
                <a:solidFill>
                  <a:schemeClr val="tx1"/>
                </a:solidFill>
              </a:rPr>
              <a:t>，</a:t>
            </a:r>
            <a:r>
              <a:rPr lang="en-US" altLang="zh-CN">
                <a:solidFill>
                  <a:schemeClr val="tx1"/>
                </a:solidFill>
              </a:rPr>
              <a:t>thu</a:t>
            </a:r>
            <a:r>
              <a:rPr lang="zh-CN" altLang="en-US">
                <a:solidFill>
                  <a:schemeClr val="tx1"/>
                </a:solidFill>
              </a:rPr>
              <a:t>，</a:t>
            </a:r>
            <a:r>
              <a:rPr lang="en-US" altLang="zh-CN">
                <a:solidFill>
                  <a:schemeClr val="tx1"/>
                </a:solidFill>
              </a:rPr>
              <a:t>fri</a:t>
            </a:r>
            <a:r>
              <a:rPr lang="zh-CN" altLang="en-US">
                <a:solidFill>
                  <a:schemeClr val="tx1"/>
                </a:solidFill>
              </a:rPr>
              <a:t>，</a:t>
            </a:r>
            <a:r>
              <a:rPr lang="en-US" altLang="zh-CN">
                <a:solidFill>
                  <a:schemeClr val="tx1"/>
                </a:solidFill>
              </a:rPr>
              <a:t>sat};</a:t>
            </a:r>
            <a:endParaRPr lang="zh-CN" altLang="en-US">
              <a:solidFill>
                <a:srgbClr val="008000"/>
              </a:solidFill>
            </a:endParaRPr>
          </a:p>
        </p:txBody>
      </p:sp>
      <p:sp>
        <p:nvSpPr>
          <p:cNvPr id="6" name="MH_Desc_1"/>
          <p:cNvSpPr/>
          <p:nvPr>
            <p:custDataLst>
              <p:tags r:id="rId1"/>
            </p:custDataLst>
          </p:nvPr>
        </p:nvSpPr>
        <p:spPr>
          <a:xfrm>
            <a:off x="769977" y="1731348"/>
            <a:ext cx="10522778" cy="468793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如果一个变量只有几种可能的值，则可以定义为</a:t>
            </a:r>
            <a:r>
              <a:rPr lang="zh-CN" altLang="en-US" b="1">
                <a:solidFill>
                  <a:schemeClr val="tx1"/>
                </a:solidFill>
              </a:rPr>
              <a:t>枚举</a:t>
            </a:r>
            <a:r>
              <a:rPr lang="en-US" altLang="zh-CN">
                <a:solidFill>
                  <a:schemeClr val="tx1"/>
                </a:solidFill>
              </a:rPr>
              <a:t>(enumeration)</a:t>
            </a:r>
            <a:r>
              <a:rPr lang="zh-CN" altLang="en-US" b="1">
                <a:solidFill>
                  <a:schemeClr val="tx1"/>
                </a:solidFill>
              </a:rPr>
              <a:t>类型</a:t>
            </a:r>
            <a:r>
              <a:rPr lang="zh-CN" altLang="en-US">
                <a:solidFill>
                  <a:schemeClr val="tx1"/>
                </a:solidFill>
              </a:rPr>
              <a:t>，所谓“枚举”就是指把可能的值一一列举出来，变量的值只限于列举出来的值的范围内。</a:t>
            </a:r>
            <a:endParaRPr lang="en-US" altLang="zh-CN">
              <a:solidFill>
                <a:schemeClr val="tx1"/>
              </a:solidFill>
            </a:endParaRPr>
          </a:p>
          <a:p>
            <a:pPr algn="just">
              <a:lnSpc>
                <a:spcPct val="150000"/>
              </a:lnSpc>
              <a:defRPr/>
            </a:pPr>
            <a:r>
              <a:rPr lang="zh-CN" altLang="en-US">
                <a:solidFill>
                  <a:schemeClr val="tx1"/>
                </a:solidFill>
              </a:rPr>
              <a:t>声明枚举类型用</a:t>
            </a:r>
            <a:r>
              <a:rPr lang="en-US" altLang="zh-CN">
                <a:solidFill>
                  <a:schemeClr val="tx1"/>
                </a:solidFill>
              </a:rPr>
              <a:t>enum</a:t>
            </a:r>
            <a:r>
              <a:rPr lang="zh-CN" altLang="en-US">
                <a:solidFill>
                  <a:schemeClr val="tx1"/>
                </a:solidFill>
              </a:rPr>
              <a:t>开头。花括号中的</a:t>
            </a:r>
            <a:r>
              <a:rPr lang="en-US" altLang="zh-CN">
                <a:solidFill>
                  <a:schemeClr val="tx1"/>
                </a:solidFill>
              </a:rPr>
              <a:t>sun,mon,…,sat</a:t>
            </a:r>
          </a:p>
          <a:p>
            <a:pPr algn="just">
              <a:lnSpc>
                <a:spcPct val="150000"/>
              </a:lnSpc>
              <a:defRPr/>
            </a:pPr>
            <a:r>
              <a:rPr lang="zh-CN" altLang="en-US">
                <a:solidFill>
                  <a:schemeClr val="tx1"/>
                </a:solidFill>
              </a:rPr>
              <a:t>称为</a:t>
            </a:r>
            <a:r>
              <a:rPr lang="zh-CN" altLang="en-US" b="1">
                <a:solidFill>
                  <a:schemeClr val="tx1"/>
                </a:solidFill>
              </a:rPr>
              <a:t>枚举元素</a:t>
            </a:r>
            <a:r>
              <a:rPr lang="zh-CN" altLang="en-US">
                <a:solidFill>
                  <a:schemeClr val="tx1"/>
                </a:solidFill>
              </a:rPr>
              <a:t>或</a:t>
            </a:r>
            <a:r>
              <a:rPr lang="zh-CN" altLang="en-US" b="1">
                <a:solidFill>
                  <a:schemeClr val="tx1"/>
                </a:solidFill>
              </a:rPr>
              <a:t>枚举常量</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也可以不声明有名字的枚举类型，而直接定义枚举变量：</a:t>
            </a:r>
            <a:endParaRPr lang="en-US" altLang="zh-CN">
              <a:solidFill>
                <a:schemeClr val="tx1"/>
              </a:solidFill>
            </a:endParaRPr>
          </a:p>
          <a:p>
            <a:pPr algn="just">
              <a:lnSpc>
                <a:spcPct val="150000"/>
              </a:lnSpc>
              <a:defRPr/>
            </a:pPr>
            <a:endParaRPr lang="en-US" altLang="zh-CN">
              <a:solidFill>
                <a:schemeClr val="tx1"/>
              </a:solidFill>
            </a:endParaRPr>
          </a:p>
          <a:p>
            <a:pPr marL="342900" indent="-342900" algn="just">
              <a:lnSpc>
                <a:spcPct val="150000"/>
              </a:lnSpc>
              <a:buAutoNum type="arabicParenBoth"/>
              <a:defRPr/>
            </a:pPr>
            <a:r>
              <a:rPr lang="en-US" altLang="zh-CN">
                <a:solidFill>
                  <a:schemeClr val="tx1"/>
                </a:solidFill>
              </a:rPr>
              <a:t>C</a:t>
            </a:r>
            <a:r>
              <a:rPr lang="zh-CN" altLang="en-US">
                <a:solidFill>
                  <a:schemeClr val="tx1"/>
                </a:solidFill>
              </a:rPr>
              <a:t>编译对枚举类型的枚举元素按常量处理，故称枚举常量。不要因为它们是标识符</a:t>
            </a:r>
            <a:r>
              <a:rPr lang="en-US" altLang="zh-CN">
                <a:solidFill>
                  <a:schemeClr val="tx1"/>
                </a:solidFill>
              </a:rPr>
              <a:t>(</a:t>
            </a:r>
            <a:r>
              <a:rPr lang="zh-CN" altLang="en-US">
                <a:solidFill>
                  <a:schemeClr val="tx1"/>
                </a:solidFill>
              </a:rPr>
              <a:t>有名字</a:t>
            </a:r>
            <a:r>
              <a:rPr lang="en-US" altLang="zh-CN">
                <a:solidFill>
                  <a:schemeClr val="tx1"/>
                </a:solidFill>
              </a:rPr>
              <a:t>)</a:t>
            </a:r>
            <a:r>
              <a:rPr lang="zh-CN" altLang="en-US">
                <a:solidFill>
                  <a:schemeClr val="tx1"/>
                </a:solidFill>
              </a:rPr>
              <a:t>而把它们看作变量，不能对它们赋值。</a:t>
            </a:r>
            <a:endParaRPr lang="en-US" altLang="zh-CN">
              <a:solidFill>
                <a:schemeClr val="tx1"/>
              </a:solidFill>
            </a:endParaRPr>
          </a:p>
          <a:p>
            <a:pPr marL="342900" indent="-342900" algn="just">
              <a:lnSpc>
                <a:spcPct val="150000"/>
              </a:lnSpc>
              <a:buFontTx/>
              <a:buAutoNum type="arabicParenBoth"/>
              <a:defRPr/>
            </a:pPr>
            <a:r>
              <a:rPr lang="zh-CN" altLang="en-US">
                <a:solidFill>
                  <a:schemeClr val="tx1"/>
                </a:solidFill>
              </a:rPr>
              <a:t>每一个枚举元素都代表一个整数，</a:t>
            </a:r>
            <a:r>
              <a:rPr lang="en-US" altLang="zh-CN">
                <a:solidFill>
                  <a:schemeClr val="tx1"/>
                </a:solidFill>
              </a:rPr>
              <a:t>C</a:t>
            </a:r>
            <a:r>
              <a:rPr lang="zh-CN" altLang="en-US">
                <a:solidFill>
                  <a:schemeClr val="tx1"/>
                </a:solidFill>
              </a:rPr>
              <a:t>语言编译按定义时的顺序默认它们的值为</a:t>
            </a:r>
            <a:r>
              <a:rPr lang="en-US" altLang="zh-CN">
                <a:solidFill>
                  <a:schemeClr val="tx1"/>
                </a:solidFill>
              </a:rPr>
              <a:t>0,1,2,3,4,5…</a:t>
            </a:r>
            <a:r>
              <a:rPr lang="zh-CN" altLang="en-US">
                <a:solidFill>
                  <a:schemeClr val="tx1"/>
                </a:solidFill>
              </a:rPr>
              <a:t>。也可以在定义枚举类型时显式地指定枚举元素的数值。</a:t>
            </a:r>
            <a:endParaRPr lang="en-US" altLang="zh-CN">
              <a:solidFill>
                <a:schemeClr val="tx1"/>
              </a:solidFill>
            </a:endParaRPr>
          </a:p>
          <a:p>
            <a:pPr marL="342900" indent="-342900" algn="just">
              <a:lnSpc>
                <a:spcPct val="150000"/>
              </a:lnSpc>
              <a:buFontTx/>
              <a:buAutoNum type="arabicParenBoth"/>
              <a:defRPr/>
            </a:pPr>
            <a:r>
              <a:rPr lang="zh-CN" altLang="en-US">
                <a:solidFill>
                  <a:schemeClr val="tx1"/>
                </a:solidFill>
              </a:rPr>
              <a:t>枚举元素可以用来作判断比较。枚举元素的比较规则是按其在初始化时指定的整数来进行比较的。</a:t>
            </a:r>
            <a:endParaRPr lang="en-US" altLang="zh-CN">
              <a:solidFill>
                <a:schemeClr val="tx1"/>
              </a:solidFill>
            </a:endParaRPr>
          </a:p>
        </p:txBody>
      </p:sp>
      <p:sp>
        <p:nvSpPr>
          <p:cNvPr id="7" name="圆角矩形 6"/>
          <p:cNvSpPr/>
          <p:nvPr/>
        </p:nvSpPr>
        <p:spPr>
          <a:xfrm>
            <a:off x="6872602" y="2258737"/>
            <a:ext cx="3802023" cy="1268260"/>
          </a:xfrm>
          <a:prstGeom prst="roundRect">
            <a:avLst>
              <a:gd name="adj" fmla="val 4935"/>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enum Weekday workday,weekend;</a:t>
            </a:r>
          </a:p>
          <a:p>
            <a:pPr defTabSz="363538"/>
            <a:endParaRPr lang="en-US" altLang="zh-CN">
              <a:solidFill>
                <a:schemeClr val="tx1"/>
              </a:solidFill>
            </a:endParaRPr>
          </a:p>
          <a:p>
            <a:pPr defTabSz="363538"/>
            <a:endParaRPr lang="en-US" altLang="zh-CN">
              <a:solidFill>
                <a:schemeClr val="tx1"/>
              </a:solidFill>
            </a:endParaRPr>
          </a:p>
          <a:p>
            <a:pPr defTabSz="363538"/>
            <a:r>
              <a:rPr lang="en-US" altLang="zh-CN">
                <a:solidFill>
                  <a:schemeClr val="tx1"/>
                </a:solidFill>
              </a:rPr>
              <a:t>    </a:t>
            </a:r>
            <a:r>
              <a:rPr lang="zh-CN" altLang="en-US">
                <a:solidFill>
                  <a:schemeClr val="tx1"/>
                </a:solidFill>
              </a:rPr>
              <a:t>枚举类型</a:t>
            </a:r>
            <a:r>
              <a:rPr lang="en-US" altLang="zh-CN">
                <a:solidFill>
                  <a:schemeClr val="tx1"/>
                </a:solidFill>
              </a:rPr>
              <a:t>		  </a:t>
            </a:r>
            <a:r>
              <a:rPr lang="zh-CN" altLang="en-US">
                <a:solidFill>
                  <a:schemeClr val="tx1"/>
                </a:solidFill>
              </a:rPr>
              <a:t>枚举变量</a:t>
            </a:r>
            <a:endParaRPr lang="en-US" altLang="zh-CN">
              <a:solidFill>
                <a:schemeClr val="tx1"/>
              </a:solidFill>
            </a:endParaRPr>
          </a:p>
        </p:txBody>
      </p:sp>
      <p:cxnSp>
        <p:nvCxnSpPr>
          <p:cNvPr id="8" name="直接连接符 7"/>
          <p:cNvCxnSpPr/>
          <p:nvPr/>
        </p:nvCxnSpPr>
        <p:spPr>
          <a:xfrm>
            <a:off x="7673008" y="2632475"/>
            <a:ext cx="0" cy="437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8975034" y="2622536"/>
            <a:ext cx="964096" cy="198783"/>
          </a:xfrm>
          <a:custGeom>
            <a:avLst/>
            <a:gdLst>
              <a:gd name="connsiteX0" fmla="*/ 0 w 964096"/>
              <a:gd name="connsiteY0" fmla="*/ 0 h 198783"/>
              <a:gd name="connsiteX1" fmla="*/ 0 w 964096"/>
              <a:gd name="connsiteY1" fmla="*/ 198783 h 198783"/>
              <a:gd name="connsiteX2" fmla="*/ 964096 w 964096"/>
              <a:gd name="connsiteY2" fmla="*/ 198783 h 198783"/>
              <a:gd name="connsiteX3" fmla="*/ 964096 w 964096"/>
              <a:gd name="connsiteY3" fmla="*/ 9939 h 198783"/>
            </a:gdLst>
            <a:ahLst/>
            <a:cxnLst>
              <a:cxn ang="0">
                <a:pos x="connsiteX0" y="connsiteY0"/>
              </a:cxn>
              <a:cxn ang="0">
                <a:pos x="connsiteX1" y="connsiteY1"/>
              </a:cxn>
              <a:cxn ang="0">
                <a:pos x="connsiteX2" y="connsiteY2"/>
              </a:cxn>
              <a:cxn ang="0">
                <a:pos x="connsiteX3" y="connsiteY3"/>
              </a:cxn>
            </a:cxnLst>
            <a:rect l="l" t="t" r="r" b="b"/>
            <a:pathLst>
              <a:path w="964096" h="198783">
                <a:moveTo>
                  <a:pt x="0" y="0"/>
                </a:moveTo>
                <a:lnTo>
                  <a:pt x="0" y="198783"/>
                </a:lnTo>
                <a:lnTo>
                  <a:pt x="964096" y="198783"/>
                </a:lnTo>
                <a:lnTo>
                  <a:pt x="964096" y="9939"/>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p:nvPr/>
        </p:nvCxnSpPr>
        <p:spPr>
          <a:xfrm>
            <a:off x="9422295" y="2821319"/>
            <a:ext cx="0" cy="248478"/>
          </a:xfrm>
          <a:prstGeom prst="line">
            <a:avLst/>
          </a:prstGeom>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869366" y="3841274"/>
            <a:ext cx="7718041" cy="426224"/>
          </a:xfrm>
          <a:prstGeom prst="roundRect">
            <a:avLst>
              <a:gd name="adj" fmla="val 1273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enum {sun</a:t>
            </a:r>
            <a:r>
              <a:rPr lang="zh-CN" altLang="en-US">
                <a:solidFill>
                  <a:schemeClr val="tx1"/>
                </a:solidFill>
              </a:rPr>
              <a:t>，</a:t>
            </a:r>
            <a:r>
              <a:rPr lang="en-US" altLang="zh-CN">
                <a:solidFill>
                  <a:schemeClr val="tx1"/>
                </a:solidFill>
              </a:rPr>
              <a:t>mon</a:t>
            </a:r>
            <a:r>
              <a:rPr lang="zh-CN" altLang="en-US">
                <a:solidFill>
                  <a:schemeClr val="tx1"/>
                </a:solidFill>
              </a:rPr>
              <a:t>，</a:t>
            </a:r>
            <a:r>
              <a:rPr lang="en-US" altLang="zh-CN">
                <a:solidFill>
                  <a:schemeClr val="tx1"/>
                </a:solidFill>
              </a:rPr>
              <a:t>tue</a:t>
            </a:r>
            <a:r>
              <a:rPr lang="zh-CN" altLang="en-US">
                <a:solidFill>
                  <a:schemeClr val="tx1"/>
                </a:solidFill>
              </a:rPr>
              <a:t>，</a:t>
            </a:r>
            <a:r>
              <a:rPr lang="en-US" altLang="zh-CN">
                <a:solidFill>
                  <a:schemeClr val="tx1"/>
                </a:solidFill>
              </a:rPr>
              <a:t>wed</a:t>
            </a:r>
            <a:r>
              <a:rPr lang="zh-CN" altLang="en-US">
                <a:solidFill>
                  <a:schemeClr val="tx1"/>
                </a:solidFill>
              </a:rPr>
              <a:t>，</a:t>
            </a:r>
            <a:r>
              <a:rPr lang="en-US" altLang="zh-CN">
                <a:solidFill>
                  <a:schemeClr val="tx1"/>
                </a:solidFill>
              </a:rPr>
              <a:t>thu</a:t>
            </a:r>
            <a:r>
              <a:rPr lang="zh-CN" altLang="en-US">
                <a:solidFill>
                  <a:schemeClr val="tx1"/>
                </a:solidFill>
              </a:rPr>
              <a:t>，</a:t>
            </a:r>
            <a:r>
              <a:rPr lang="en-US" altLang="zh-CN">
                <a:solidFill>
                  <a:schemeClr val="tx1"/>
                </a:solidFill>
              </a:rPr>
              <a:t>fri</a:t>
            </a:r>
            <a:r>
              <a:rPr lang="zh-CN" altLang="en-US">
                <a:solidFill>
                  <a:schemeClr val="tx1"/>
                </a:solidFill>
              </a:rPr>
              <a:t>，</a:t>
            </a:r>
            <a:r>
              <a:rPr lang="en-US" altLang="zh-CN">
                <a:solidFill>
                  <a:schemeClr val="tx1"/>
                </a:solidFill>
              </a:rPr>
              <a:t>sat}workday,weekend;</a:t>
            </a:r>
            <a:endParaRPr lang="zh-CN" altLang="en-US">
              <a:solidFill>
                <a:srgbClr val="008000"/>
              </a:solidFill>
            </a:endParaRPr>
          </a:p>
        </p:txBody>
      </p:sp>
    </p:spTree>
    <p:extLst>
      <p:ext uri="{BB962C8B-B14F-4D97-AF65-F5344CB8AC3E}">
        <p14:creationId xmlns:p14="http://schemas.microsoft.com/office/powerpoint/2010/main" val="161027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自己建立结构体类型</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结构体类型并非只有一种，而是可以设计出许多种结构体类型，各自包含不同的成员。</a:t>
            </a:r>
          </a:p>
          <a:p>
            <a:pPr algn="just">
              <a:lnSpc>
                <a:spcPct val="150000"/>
              </a:lnSpc>
              <a:defRPr/>
            </a:pPr>
            <a:r>
              <a:rPr lang="en-US" altLang="zh-CN">
                <a:solidFill>
                  <a:schemeClr val="tx1"/>
                </a:solidFill>
              </a:rPr>
              <a:t>(2) </a:t>
            </a:r>
            <a:r>
              <a:rPr lang="zh-CN" altLang="en-US">
                <a:solidFill>
                  <a:schemeClr val="tx1"/>
                </a:solidFill>
              </a:rPr>
              <a:t>成员可以属于另一个结构体类型。</a:t>
            </a:r>
            <a:endParaRPr lang="en-US" altLang="zh-CN">
              <a:solidFill>
                <a:schemeClr val="tx1"/>
              </a:solidFill>
            </a:endParaRPr>
          </a:p>
          <a:p>
            <a:pPr algn="just">
              <a:lnSpc>
                <a:spcPct val="150000"/>
              </a:lnSpc>
              <a:defRPr/>
            </a:pPr>
            <a:endParaRPr lang="en-US" altLang="zh-CN">
              <a:solidFill>
                <a:schemeClr val="tx1"/>
              </a:solidFill>
            </a:endParaRPr>
          </a:p>
        </p:txBody>
      </p:sp>
      <p:sp>
        <p:nvSpPr>
          <p:cNvPr id="12" name="圆角矩形 11"/>
          <p:cNvSpPr/>
          <p:nvPr/>
        </p:nvSpPr>
        <p:spPr>
          <a:xfrm>
            <a:off x="4975412" y="2706892"/>
            <a:ext cx="6104392" cy="1322962"/>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struct Date				</a:t>
            </a:r>
            <a:r>
              <a:rPr lang="en-US" altLang="zh-CN" sz="1600">
                <a:solidFill>
                  <a:srgbClr val="008000"/>
                </a:solidFill>
              </a:rPr>
              <a:t>//</a:t>
            </a:r>
            <a:r>
              <a:rPr lang="zh-CN" altLang="en-US" sz="1600">
                <a:solidFill>
                  <a:srgbClr val="008000"/>
                </a:solidFill>
              </a:rPr>
              <a:t>声明一个结构体类型 </a:t>
            </a:r>
            <a:r>
              <a:rPr lang="en-US" altLang="zh-CN" sz="1600">
                <a:solidFill>
                  <a:srgbClr val="008000"/>
                </a:solidFill>
              </a:rPr>
              <a:t>struct Date </a:t>
            </a:r>
          </a:p>
          <a:p>
            <a:pPr defTabSz="363538"/>
            <a:r>
              <a:rPr lang="en-US" altLang="zh-CN" sz="1600">
                <a:solidFill>
                  <a:schemeClr val="tx1"/>
                </a:solidFill>
              </a:rPr>
              <a:t>{	int month;			</a:t>
            </a:r>
            <a:r>
              <a:rPr lang="en-US" altLang="zh-CN" sz="1600">
                <a:solidFill>
                  <a:srgbClr val="008000"/>
                </a:solidFill>
              </a:rPr>
              <a:t>//</a:t>
            </a:r>
            <a:r>
              <a:rPr lang="zh-CN" altLang="en-US" sz="1600">
                <a:solidFill>
                  <a:srgbClr val="008000"/>
                </a:solidFill>
              </a:rPr>
              <a:t>月</a:t>
            </a:r>
          </a:p>
          <a:p>
            <a:pPr defTabSz="363538"/>
            <a:r>
              <a:rPr lang="en-US" altLang="zh-CN" sz="1600">
                <a:solidFill>
                  <a:schemeClr val="tx1"/>
                </a:solidFill>
              </a:rPr>
              <a:t>	int day;				</a:t>
            </a:r>
            <a:r>
              <a:rPr lang="en-US" altLang="zh-CN" sz="1600">
                <a:solidFill>
                  <a:srgbClr val="008000"/>
                </a:solidFill>
              </a:rPr>
              <a:t>//</a:t>
            </a:r>
            <a:r>
              <a:rPr lang="zh-CN" altLang="en-US" sz="1600">
                <a:solidFill>
                  <a:srgbClr val="008000"/>
                </a:solidFill>
              </a:rPr>
              <a:t>日</a:t>
            </a:r>
          </a:p>
          <a:p>
            <a:pPr defTabSz="363538"/>
            <a:r>
              <a:rPr lang="en-US" altLang="zh-CN" sz="1600">
                <a:solidFill>
                  <a:schemeClr val="tx1"/>
                </a:solidFill>
              </a:rPr>
              <a:t>	int year;				</a:t>
            </a:r>
            <a:r>
              <a:rPr lang="en-US" altLang="zh-CN" sz="1600">
                <a:solidFill>
                  <a:srgbClr val="008000"/>
                </a:solidFill>
              </a:rPr>
              <a:t>//</a:t>
            </a:r>
            <a:r>
              <a:rPr lang="zh-CN" altLang="en-US" sz="1600">
                <a:solidFill>
                  <a:srgbClr val="008000"/>
                </a:solidFill>
              </a:rPr>
              <a:t>年</a:t>
            </a:r>
          </a:p>
          <a:p>
            <a:pPr defTabSz="363538"/>
            <a:r>
              <a:rPr lang="en-US" altLang="zh-CN" sz="1600">
                <a:solidFill>
                  <a:schemeClr val="tx1"/>
                </a:solidFill>
              </a:rPr>
              <a:t>};</a:t>
            </a:r>
            <a:r>
              <a:rPr lang="zh-CN" altLang="en-US" sz="1600">
                <a:solidFill>
                  <a:schemeClr val="tx1"/>
                </a:solidFill>
              </a:rPr>
              <a:t> </a:t>
            </a:r>
            <a:endParaRPr lang="zh-CN" altLang="en-US" sz="1600">
              <a:solidFill>
                <a:srgbClr val="008000"/>
              </a:solidFill>
            </a:endParaRPr>
          </a:p>
        </p:txBody>
      </p:sp>
      <p:sp>
        <p:nvSpPr>
          <p:cNvPr id="13" name="圆角矩形 12"/>
          <p:cNvSpPr/>
          <p:nvPr/>
        </p:nvSpPr>
        <p:spPr>
          <a:xfrm>
            <a:off x="4975412" y="4120965"/>
            <a:ext cx="6104393" cy="2052537"/>
          </a:xfrm>
          <a:prstGeom prst="roundRect">
            <a:avLst>
              <a:gd name="adj" fmla="val 2931"/>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dirty="0">
                <a:solidFill>
                  <a:schemeClr val="tx1"/>
                </a:solidFill>
              </a:rPr>
              <a:t>struct Student			</a:t>
            </a:r>
            <a:r>
              <a:rPr lang="en-US" altLang="zh-CN" sz="1600" dirty="0">
                <a:solidFill>
                  <a:srgbClr val="008000"/>
                </a:solidFill>
              </a:rPr>
              <a:t>//</a:t>
            </a:r>
            <a:r>
              <a:rPr lang="zh-CN" altLang="en-US" sz="1600" dirty="0">
                <a:solidFill>
                  <a:srgbClr val="008000"/>
                </a:solidFill>
              </a:rPr>
              <a:t>声明一个结构体类型 </a:t>
            </a:r>
            <a:r>
              <a:rPr lang="en-US" altLang="zh-CN" sz="1600" dirty="0">
                <a:solidFill>
                  <a:srgbClr val="008000"/>
                </a:solidFill>
              </a:rPr>
              <a:t>struct Student</a:t>
            </a:r>
          </a:p>
          <a:p>
            <a:pPr defTabSz="363538"/>
            <a:r>
              <a:rPr lang="en-US" altLang="zh-CN" sz="1600" dirty="0">
                <a:solidFill>
                  <a:schemeClr val="tx1"/>
                </a:solidFill>
              </a:rPr>
              <a:t>{	int num;</a:t>
            </a:r>
            <a:endParaRPr lang="zh-CN" altLang="en-US" sz="1600" dirty="0">
              <a:solidFill>
                <a:schemeClr val="tx1"/>
              </a:solidFill>
            </a:endParaRPr>
          </a:p>
          <a:p>
            <a:pPr defTabSz="363538"/>
            <a:r>
              <a:rPr lang="en-US" altLang="zh-CN" sz="1600" dirty="0">
                <a:solidFill>
                  <a:schemeClr val="tx1"/>
                </a:solidFill>
              </a:rPr>
              <a:t>	char name[20];</a:t>
            </a:r>
            <a:endParaRPr lang="zh-CN" altLang="en-US" sz="1600" dirty="0">
              <a:solidFill>
                <a:schemeClr val="tx1"/>
              </a:solidFill>
            </a:endParaRPr>
          </a:p>
          <a:p>
            <a:pPr defTabSz="363538"/>
            <a:r>
              <a:rPr lang="en-US" altLang="zh-CN" sz="1600" dirty="0">
                <a:solidFill>
                  <a:schemeClr val="tx1"/>
                </a:solidFill>
              </a:rPr>
              <a:t>	char sex;</a:t>
            </a:r>
            <a:endParaRPr lang="zh-CN" altLang="en-US" sz="1600" dirty="0">
              <a:solidFill>
                <a:schemeClr val="tx1"/>
              </a:solidFill>
            </a:endParaRPr>
          </a:p>
          <a:p>
            <a:pPr defTabSz="363538"/>
            <a:r>
              <a:rPr lang="en-US" altLang="zh-CN" sz="1600" dirty="0">
                <a:solidFill>
                  <a:schemeClr val="tx1"/>
                </a:solidFill>
              </a:rPr>
              <a:t>	int age;</a:t>
            </a:r>
            <a:endParaRPr lang="zh-CN" altLang="en-US" sz="1600" dirty="0">
              <a:solidFill>
                <a:schemeClr val="tx1"/>
              </a:solidFill>
            </a:endParaRPr>
          </a:p>
          <a:p>
            <a:pPr defTabSz="363538"/>
            <a:r>
              <a:rPr lang="en-US" altLang="zh-CN" sz="1600" dirty="0">
                <a:solidFill>
                  <a:schemeClr val="tx1"/>
                </a:solidFill>
              </a:rPr>
              <a:t>	struct Date birthday;	</a:t>
            </a:r>
            <a:r>
              <a:rPr lang="en-US" altLang="zh-CN" sz="1600" dirty="0">
                <a:solidFill>
                  <a:srgbClr val="008000"/>
                </a:solidFill>
              </a:rPr>
              <a:t>//</a:t>
            </a:r>
            <a:r>
              <a:rPr lang="zh-CN" altLang="en-US" sz="1600" dirty="0">
                <a:solidFill>
                  <a:srgbClr val="008000"/>
                </a:solidFill>
              </a:rPr>
              <a:t>成员</a:t>
            </a:r>
            <a:r>
              <a:rPr lang="en-US" altLang="zh-CN" sz="1600" dirty="0">
                <a:solidFill>
                  <a:srgbClr val="008000"/>
                </a:solidFill>
              </a:rPr>
              <a:t>birthday</a:t>
            </a:r>
            <a:r>
              <a:rPr lang="zh-CN" altLang="en-US" sz="1600" dirty="0">
                <a:solidFill>
                  <a:srgbClr val="008000"/>
                </a:solidFill>
              </a:rPr>
              <a:t>属于</a:t>
            </a:r>
            <a:r>
              <a:rPr lang="en-US" altLang="zh-CN" sz="1600" dirty="0">
                <a:solidFill>
                  <a:srgbClr val="008000"/>
                </a:solidFill>
              </a:rPr>
              <a:t>struct Date</a:t>
            </a:r>
            <a:r>
              <a:rPr lang="zh-CN" altLang="en-US" sz="1600" dirty="0">
                <a:solidFill>
                  <a:srgbClr val="008000"/>
                </a:solidFill>
              </a:rPr>
              <a:t>类型</a:t>
            </a:r>
          </a:p>
          <a:p>
            <a:pPr defTabSz="363538"/>
            <a:r>
              <a:rPr lang="en-US" altLang="zh-CN" sz="1600" dirty="0">
                <a:solidFill>
                  <a:schemeClr val="tx1"/>
                </a:solidFill>
              </a:rPr>
              <a:t>	char </a:t>
            </a:r>
            <a:r>
              <a:rPr lang="en-US" altLang="zh-CN" sz="1600" dirty="0" err="1">
                <a:solidFill>
                  <a:schemeClr val="tx1"/>
                </a:solidFill>
              </a:rPr>
              <a:t>addr</a:t>
            </a:r>
            <a:r>
              <a:rPr lang="en-US" altLang="zh-CN" sz="1600" dirty="0">
                <a:solidFill>
                  <a:schemeClr val="tx1"/>
                </a:solidFill>
              </a:rPr>
              <a:t>[30];</a:t>
            </a:r>
            <a:r>
              <a:rPr lang="zh-CN" altLang="en-US" sz="1600" dirty="0">
                <a:solidFill>
                  <a:schemeClr val="tx1"/>
                </a:solidFill>
              </a:rPr>
              <a:t> </a:t>
            </a:r>
          </a:p>
          <a:p>
            <a:pPr defTabSz="363538"/>
            <a:r>
              <a:rPr lang="en-US" altLang="zh-CN" sz="1600" dirty="0">
                <a:solidFill>
                  <a:schemeClr val="tx1"/>
                </a:solidFill>
              </a:rPr>
              <a:t>};</a:t>
            </a:r>
            <a:endParaRPr lang="zh-CN" altLang="en-US" sz="1600"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719744036"/>
              </p:ext>
            </p:extLst>
          </p:nvPr>
        </p:nvGraphicFramePr>
        <p:xfrm>
          <a:off x="4963924" y="1921827"/>
          <a:ext cx="6115880" cy="670560"/>
        </p:xfrm>
        <a:graphic>
          <a:graphicData uri="http://schemas.openxmlformats.org/drawingml/2006/table">
            <a:tbl>
              <a:tblPr>
                <a:tableStyleId>{5C22544A-7EE6-4342-B048-85BDC9FD1C3A}</a:tableStyleId>
              </a:tblPr>
              <a:tblGrid>
                <a:gridCol w="764485">
                  <a:extLst>
                    <a:ext uri="{9D8B030D-6E8A-4147-A177-3AD203B41FA5}">
                      <a16:colId xmlns:a16="http://schemas.microsoft.com/office/drawing/2014/main" val="707482177"/>
                    </a:ext>
                  </a:extLst>
                </a:gridCol>
                <a:gridCol w="764485">
                  <a:extLst>
                    <a:ext uri="{9D8B030D-6E8A-4147-A177-3AD203B41FA5}">
                      <a16:colId xmlns:a16="http://schemas.microsoft.com/office/drawing/2014/main" val="3290365865"/>
                    </a:ext>
                  </a:extLst>
                </a:gridCol>
                <a:gridCol w="764485">
                  <a:extLst>
                    <a:ext uri="{9D8B030D-6E8A-4147-A177-3AD203B41FA5}">
                      <a16:colId xmlns:a16="http://schemas.microsoft.com/office/drawing/2014/main" val="1899505555"/>
                    </a:ext>
                  </a:extLst>
                </a:gridCol>
                <a:gridCol w="764485">
                  <a:extLst>
                    <a:ext uri="{9D8B030D-6E8A-4147-A177-3AD203B41FA5}">
                      <a16:colId xmlns:a16="http://schemas.microsoft.com/office/drawing/2014/main" val="1822751499"/>
                    </a:ext>
                  </a:extLst>
                </a:gridCol>
                <a:gridCol w="764485">
                  <a:extLst>
                    <a:ext uri="{9D8B030D-6E8A-4147-A177-3AD203B41FA5}">
                      <a16:colId xmlns:a16="http://schemas.microsoft.com/office/drawing/2014/main" val="2728938155"/>
                    </a:ext>
                  </a:extLst>
                </a:gridCol>
                <a:gridCol w="764485">
                  <a:extLst>
                    <a:ext uri="{9D8B030D-6E8A-4147-A177-3AD203B41FA5}">
                      <a16:colId xmlns:a16="http://schemas.microsoft.com/office/drawing/2014/main" val="187077836"/>
                    </a:ext>
                  </a:extLst>
                </a:gridCol>
                <a:gridCol w="764485">
                  <a:extLst>
                    <a:ext uri="{9D8B030D-6E8A-4147-A177-3AD203B41FA5}">
                      <a16:colId xmlns:a16="http://schemas.microsoft.com/office/drawing/2014/main" val="1248124554"/>
                    </a:ext>
                  </a:extLst>
                </a:gridCol>
                <a:gridCol w="764485">
                  <a:extLst>
                    <a:ext uri="{9D8B030D-6E8A-4147-A177-3AD203B41FA5}">
                      <a16:colId xmlns:a16="http://schemas.microsoft.com/office/drawing/2014/main" val="1292521933"/>
                    </a:ext>
                  </a:extLst>
                </a:gridCol>
              </a:tblGrid>
              <a:tr h="122758">
                <a:tc rowSpan="2">
                  <a:txBody>
                    <a:bodyPr/>
                    <a:lstStyle/>
                    <a:p>
                      <a:pPr algn="ctr"/>
                      <a:r>
                        <a:rPr lang="en-US" altLang="zh-CN" sz="1600"/>
                        <a:t>num</a:t>
                      </a:r>
                      <a:endParaRPr lang="zh-CN" altLang="en-US" sz="1600"/>
                    </a:p>
                  </a:txBody>
                  <a:tcPr anchor="ctr"/>
                </a:tc>
                <a:tc rowSpan="2">
                  <a:txBody>
                    <a:bodyPr/>
                    <a:lstStyle/>
                    <a:p>
                      <a:pPr algn="ctr"/>
                      <a:r>
                        <a:rPr lang="en-US" altLang="zh-CN" sz="1600"/>
                        <a:t>name</a:t>
                      </a:r>
                      <a:endParaRPr lang="zh-CN" altLang="en-US" sz="1600"/>
                    </a:p>
                  </a:txBody>
                  <a:tcPr anchor="ctr"/>
                </a:tc>
                <a:tc rowSpan="2">
                  <a:txBody>
                    <a:bodyPr/>
                    <a:lstStyle/>
                    <a:p>
                      <a:pPr algn="ctr"/>
                      <a:r>
                        <a:rPr lang="en-US" altLang="zh-CN" sz="1600"/>
                        <a:t>sex</a:t>
                      </a:r>
                      <a:endParaRPr lang="zh-CN" altLang="en-US" sz="1600"/>
                    </a:p>
                  </a:txBody>
                  <a:tcPr anchor="ctr"/>
                </a:tc>
                <a:tc rowSpan="2">
                  <a:txBody>
                    <a:bodyPr/>
                    <a:lstStyle/>
                    <a:p>
                      <a:pPr algn="ctr"/>
                      <a:r>
                        <a:rPr lang="en-US" altLang="zh-CN" sz="1600"/>
                        <a:t>age</a:t>
                      </a:r>
                      <a:endParaRPr lang="zh-CN" altLang="en-US" sz="1600"/>
                    </a:p>
                  </a:txBody>
                  <a:tcPr anchor="ctr"/>
                </a:tc>
                <a:tc gridSpan="3">
                  <a:txBody>
                    <a:bodyPr/>
                    <a:lstStyle/>
                    <a:p>
                      <a:pPr algn="ctr"/>
                      <a:r>
                        <a:rPr lang="en-US" altLang="zh-CN" sz="1600"/>
                        <a:t>birthday</a:t>
                      </a:r>
                      <a:endParaRPr lang="zh-CN" altLang="en-US" sz="1600"/>
                    </a:p>
                  </a:txBody>
                  <a:tcPr anchor="ctr"/>
                </a:tc>
                <a:tc hMerge="1">
                  <a:txBody>
                    <a:bodyPr/>
                    <a:lstStyle/>
                    <a:p>
                      <a:endParaRPr lang="zh-CN" altLang="en-US" sz="1600"/>
                    </a:p>
                  </a:txBody>
                  <a:tcPr/>
                </a:tc>
                <a:tc hMerge="1">
                  <a:txBody>
                    <a:bodyPr/>
                    <a:lstStyle/>
                    <a:p>
                      <a:endParaRPr lang="zh-CN" altLang="en-US" sz="1600"/>
                    </a:p>
                  </a:txBody>
                  <a:tcPr/>
                </a:tc>
                <a:tc rowSpan="2">
                  <a:txBody>
                    <a:bodyPr/>
                    <a:lstStyle/>
                    <a:p>
                      <a:pPr algn="ctr"/>
                      <a:r>
                        <a:rPr lang="en-US" altLang="zh-CN" sz="1600"/>
                        <a:t>addr</a:t>
                      </a:r>
                      <a:endParaRPr lang="zh-CN" altLang="en-US" sz="1600"/>
                    </a:p>
                  </a:txBody>
                  <a:tcPr anchor="ctr"/>
                </a:tc>
                <a:extLst>
                  <a:ext uri="{0D108BD9-81ED-4DB2-BD59-A6C34878D82A}">
                    <a16:rowId xmlns:a16="http://schemas.microsoft.com/office/drawing/2014/main" val="2401350295"/>
                  </a:ext>
                </a:extLst>
              </a:tr>
              <a:tr h="122758">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a:txBody>
                    <a:bodyPr/>
                    <a:lstStyle/>
                    <a:p>
                      <a:pPr algn="ctr"/>
                      <a:r>
                        <a:rPr lang="en-US" altLang="zh-CN" sz="1600"/>
                        <a:t>month</a:t>
                      </a:r>
                      <a:endParaRPr lang="zh-CN" altLang="en-US" sz="1600"/>
                    </a:p>
                  </a:txBody>
                  <a:tcPr anchor="ctr"/>
                </a:tc>
                <a:tc>
                  <a:txBody>
                    <a:bodyPr/>
                    <a:lstStyle/>
                    <a:p>
                      <a:pPr algn="ctr"/>
                      <a:r>
                        <a:rPr lang="en-US" altLang="zh-CN" sz="1600"/>
                        <a:t>day</a:t>
                      </a:r>
                      <a:endParaRPr lang="zh-CN" altLang="en-US" sz="1600"/>
                    </a:p>
                  </a:txBody>
                  <a:tcPr anchor="ctr"/>
                </a:tc>
                <a:tc>
                  <a:txBody>
                    <a:bodyPr/>
                    <a:lstStyle/>
                    <a:p>
                      <a:pPr algn="ctr"/>
                      <a:r>
                        <a:rPr lang="en-US" altLang="zh-CN" sz="1600"/>
                        <a:t>year</a:t>
                      </a:r>
                      <a:endParaRPr lang="zh-CN" altLang="en-US" sz="1600"/>
                    </a:p>
                  </a:txBody>
                  <a:tcPr anchor="ctr"/>
                </a:tc>
                <a:tc vMerge="1">
                  <a:txBody>
                    <a:bodyPr/>
                    <a:lstStyle/>
                    <a:p>
                      <a:pPr algn="ctr"/>
                      <a:endParaRPr lang="zh-CN" altLang="en-US" sz="1600"/>
                    </a:p>
                  </a:txBody>
                  <a:tcPr anchor="ctr"/>
                </a:tc>
                <a:extLst>
                  <a:ext uri="{0D108BD9-81ED-4DB2-BD59-A6C34878D82A}">
                    <a16:rowId xmlns:a16="http://schemas.microsoft.com/office/drawing/2014/main" val="3291568617"/>
                  </a:ext>
                </a:extLst>
              </a:tr>
            </a:tbl>
          </a:graphicData>
        </a:graphic>
      </p:graphicFrame>
    </p:spTree>
    <p:extLst>
      <p:ext uri="{BB962C8B-B14F-4D97-AF65-F5344CB8AC3E}">
        <p14:creationId xmlns:p14="http://schemas.microsoft.com/office/powerpoint/2010/main" val="1309052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使用枚举类型</a:t>
            </a:r>
          </a:p>
        </p:txBody>
      </p:sp>
      <p:sp>
        <p:nvSpPr>
          <p:cNvPr id="8" name="内容占位符 2"/>
          <p:cNvSpPr>
            <a:spLocks noGrp="1"/>
          </p:cNvSpPr>
          <p:nvPr>
            <p:ph idx="1"/>
          </p:nvPr>
        </p:nvSpPr>
        <p:spPr>
          <a:xfrm>
            <a:off x="477197" y="1112881"/>
            <a:ext cx="2812655" cy="3101309"/>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9.12】</a:t>
            </a:r>
            <a:r>
              <a:rPr lang="zh-CN" altLang="en-US" sz="2000">
                <a:solidFill>
                  <a:schemeClr val="accent1"/>
                </a:solidFill>
              </a:rPr>
              <a:t>口袋中有红、黄、蓝、白、黑</a:t>
            </a:r>
            <a:r>
              <a:rPr lang="en-US" altLang="zh-CN" sz="2000">
                <a:solidFill>
                  <a:schemeClr val="accent1"/>
                </a:solidFill>
              </a:rPr>
              <a:t>5</a:t>
            </a:r>
            <a:r>
              <a:rPr lang="zh-CN" altLang="en-US" sz="2000">
                <a:solidFill>
                  <a:schemeClr val="accent1"/>
                </a:solidFill>
              </a:rPr>
              <a:t>种颜色的球若干个。每次从口袋中先后取出</a:t>
            </a:r>
            <a:r>
              <a:rPr lang="en-US" altLang="zh-CN" sz="2000">
                <a:solidFill>
                  <a:schemeClr val="accent1"/>
                </a:solidFill>
              </a:rPr>
              <a:t>3</a:t>
            </a:r>
            <a:r>
              <a:rPr lang="zh-CN" altLang="en-US" sz="2000">
                <a:solidFill>
                  <a:schemeClr val="accent1"/>
                </a:solidFill>
              </a:rPr>
              <a:t>个球，问得到</a:t>
            </a:r>
            <a:r>
              <a:rPr lang="en-US" altLang="zh-CN" sz="2000">
                <a:solidFill>
                  <a:schemeClr val="accent1"/>
                </a:solidFill>
              </a:rPr>
              <a:t>3</a:t>
            </a:r>
            <a:r>
              <a:rPr lang="zh-CN" altLang="en-US" sz="2000">
                <a:solidFill>
                  <a:schemeClr val="accent1"/>
                </a:solidFill>
              </a:rPr>
              <a:t>种不同颜色的球的可能取法，输出每种排列的情况。</a:t>
            </a:r>
            <a:endParaRPr lang="zh-CN" altLang="en-US" sz="2000" dirty="0">
              <a:solidFill>
                <a:schemeClr val="accent1"/>
              </a:solidFill>
            </a:endParaRPr>
          </a:p>
        </p:txBody>
      </p:sp>
      <p:sp>
        <p:nvSpPr>
          <p:cNvPr id="5" name="圆角矩形 12">
            <a:extLst>
              <a:ext uri="{FF2B5EF4-FFF2-40B4-BE49-F238E27FC236}">
                <a16:creationId xmlns:a16="http://schemas.microsoft.com/office/drawing/2014/main" id="{5382CD89-35B6-4BD4-B332-B011068CC402}"/>
              </a:ext>
            </a:extLst>
          </p:cNvPr>
          <p:cNvSpPr/>
          <p:nvPr/>
        </p:nvSpPr>
        <p:spPr>
          <a:xfrm>
            <a:off x="3558209" y="467139"/>
            <a:ext cx="8508662" cy="600323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tIns="36000" bIns="36000" numCol="1" spcCol="360000" rtlCol="0" anchor="t"/>
          <a:lstStyle/>
          <a:p>
            <a:pPr defTabSz="363538"/>
            <a:r>
              <a:rPr lang="en-US" altLang="zh-CN" sz="1100"/>
              <a:t>#include &lt;stdio.h&gt;</a:t>
            </a:r>
          </a:p>
          <a:p>
            <a:pPr defTabSz="363538"/>
            <a:r>
              <a:rPr lang="en-US" altLang="zh-CN" sz="1100"/>
              <a:t>int main()</a:t>
            </a:r>
          </a:p>
          <a:p>
            <a:pPr defTabSz="363538"/>
            <a:r>
              <a:rPr lang="en-US" altLang="zh-CN" sz="1100"/>
              <a:t>{	enum Color {red,yellow,blue,white,black};					</a:t>
            </a:r>
            <a:r>
              <a:rPr lang="en-US" altLang="zh-CN" sz="1100">
                <a:solidFill>
                  <a:srgbClr val="008000"/>
                </a:solidFill>
              </a:rPr>
              <a:t>//</a:t>
            </a:r>
            <a:r>
              <a:rPr lang="zh-CN" altLang="en-US" sz="1100">
                <a:solidFill>
                  <a:srgbClr val="008000"/>
                </a:solidFill>
              </a:rPr>
              <a:t>声明枚举类型</a:t>
            </a:r>
            <a:r>
              <a:rPr lang="en-US" altLang="zh-CN" sz="1100">
                <a:solidFill>
                  <a:srgbClr val="008000"/>
                </a:solidFill>
              </a:rPr>
              <a:t>enum Color</a:t>
            </a:r>
          </a:p>
          <a:p>
            <a:pPr defTabSz="363538"/>
            <a:r>
              <a:rPr lang="en-US" altLang="zh-CN" sz="1100"/>
              <a:t>	enum Color i,j,k,pri;								</a:t>
            </a:r>
            <a:r>
              <a:rPr lang="en-US" altLang="zh-CN" sz="1100">
                <a:solidFill>
                  <a:srgbClr val="008000"/>
                </a:solidFill>
              </a:rPr>
              <a:t>//</a:t>
            </a:r>
            <a:r>
              <a:rPr lang="zh-CN" altLang="en-US" sz="1100">
                <a:solidFill>
                  <a:srgbClr val="008000"/>
                </a:solidFill>
              </a:rPr>
              <a:t>定义枚举变量</a:t>
            </a:r>
            <a:r>
              <a:rPr lang="en-US" altLang="zh-CN" sz="1100">
                <a:solidFill>
                  <a:srgbClr val="008000"/>
                </a:solidFill>
              </a:rPr>
              <a:t>i,j,k,pri</a:t>
            </a:r>
          </a:p>
          <a:p>
            <a:pPr defTabSz="363538"/>
            <a:r>
              <a:rPr lang="en-US" altLang="zh-CN" sz="1100"/>
              <a:t>	int n,loop;</a:t>
            </a:r>
          </a:p>
          <a:p>
            <a:pPr defTabSz="363538"/>
            <a:r>
              <a:rPr lang="en-US" altLang="zh-CN" sz="1100"/>
              <a:t>	n=0;</a:t>
            </a:r>
          </a:p>
          <a:p>
            <a:pPr defTabSz="363538"/>
            <a:r>
              <a:rPr lang="en-US" altLang="zh-CN" sz="1100"/>
              <a:t>	for(i=red;i&lt;=black;i++)								</a:t>
            </a:r>
            <a:r>
              <a:rPr lang="en-US" altLang="zh-CN" sz="1100">
                <a:solidFill>
                  <a:srgbClr val="008000"/>
                </a:solidFill>
              </a:rPr>
              <a:t>//</a:t>
            </a:r>
            <a:r>
              <a:rPr lang="zh-CN" altLang="en-US" sz="1100">
                <a:solidFill>
                  <a:srgbClr val="008000"/>
                </a:solidFill>
              </a:rPr>
              <a:t>外循环使</a:t>
            </a:r>
            <a:r>
              <a:rPr lang="en-US" altLang="zh-CN" sz="1100">
                <a:solidFill>
                  <a:srgbClr val="008000"/>
                </a:solidFill>
              </a:rPr>
              <a:t>i</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r>
              <a:rPr lang="en-US" altLang="zh-CN" sz="1100"/>
              <a:t>		for(j=red;j&lt;=black;j++)							</a:t>
            </a:r>
            <a:r>
              <a:rPr lang="en-US" altLang="zh-CN" sz="1100">
                <a:solidFill>
                  <a:srgbClr val="008000"/>
                </a:solidFill>
              </a:rPr>
              <a:t>//</a:t>
            </a:r>
            <a:r>
              <a:rPr lang="zh-CN" altLang="en-US" sz="1100">
                <a:solidFill>
                  <a:srgbClr val="008000"/>
                </a:solidFill>
              </a:rPr>
              <a:t>中循环使</a:t>
            </a:r>
            <a:r>
              <a:rPr lang="en-US" altLang="zh-CN" sz="1100">
                <a:solidFill>
                  <a:srgbClr val="008000"/>
                </a:solidFill>
              </a:rPr>
              <a:t>j</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r>
              <a:rPr lang="en-US" altLang="zh-CN" sz="1100"/>
              <a:t>			if(i!=j)	//</a:t>
            </a:r>
            <a:r>
              <a:rPr lang="zh-CN" altLang="en-US" sz="1100"/>
              <a:t>如果二球不同色</a:t>
            </a:r>
          </a:p>
          <a:p>
            <a:pPr defTabSz="363538"/>
            <a:r>
              <a:rPr lang="zh-CN" altLang="en-US" sz="1100"/>
              <a:t>			</a:t>
            </a:r>
            <a:r>
              <a:rPr lang="en-US" altLang="zh-CN" sz="1100"/>
              <a:t>{	for (k=red;k&lt;=black;k++)				</a:t>
            </a:r>
            <a:r>
              <a:rPr lang="en-US" altLang="zh-CN" sz="1100">
                <a:solidFill>
                  <a:srgbClr val="008000"/>
                </a:solidFill>
              </a:rPr>
              <a:t>//</a:t>
            </a:r>
            <a:r>
              <a:rPr lang="zh-CN" altLang="en-US" sz="1100">
                <a:solidFill>
                  <a:srgbClr val="008000"/>
                </a:solidFill>
              </a:rPr>
              <a:t>內循环使</a:t>
            </a:r>
            <a:r>
              <a:rPr lang="en-US" altLang="zh-CN" sz="1100">
                <a:solidFill>
                  <a:srgbClr val="008000"/>
                </a:solidFill>
              </a:rPr>
              <a:t>k</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r>
              <a:rPr lang="en-US" altLang="zh-CN" sz="1100"/>
              <a:t>					if ((k!=i) &amp;&amp; (k!=j))				</a:t>
            </a:r>
            <a:r>
              <a:rPr lang="en-US" altLang="zh-CN" sz="1100">
                <a:solidFill>
                  <a:srgbClr val="008000"/>
                </a:solidFill>
              </a:rPr>
              <a:t>//</a:t>
            </a:r>
            <a:r>
              <a:rPr lang="zh-CN" altLang="en-US" sz="1100">
                <a:solidFill>
                  <a:srgbClr val="008000"/>
                </a:solidFill>
              </a:rPr>
              <a:t>如果</a:t>
            </a:r>
            <a:r>
              <a:rPr lang="en-US" altLang="zh-CN" sz="1100">
                <a:solidFill>
                  <a:srgbClr val="008000"/>
                </a:solidFill>
              </a:rPr>
              <a:t>3</a:t>
            </a:r>
            <a:r>
              <a:rPr lang="zh-CN" altLang="en-US" sz="1100">
                <a:solidFill>
                  <a:srgbClr val="008000"/>
                </a:solidFill>
              </a:rPr>
              <a:t>球不同色</a:t>
            </a:r>
          </a:p>
          <a:p>
            <a:pPr defTabSz="363538"/>
            <a:r>
              <a:rPr lang="zh-CN" altLang="en-US" sz="1100"/>
              <a:t>					</a:t>
            </a:r>
            <a:r>
              <a:rPr lang="en-US" altLang="zh-CN" sz="1100"/>
              <a:t>{	n=n+1;					</a:t>
            </a:r>
            <a:r>
              <a:rPr lang="en-US" altLang="zh-CN" sz="1100">
                <a:solidFill>
                  <a:srgbClr val="008000"/>
                </a:solidFill>
              </a:rPr>
              <a:t>//</a:t>
            </a:r>
            <a:r>
              <a:rPr lang="zh-CN" altLang="en-US" sz="1100">
                <a:solidFill>
                  <a:srgbClr val="008000"/>
                </a:solidFill>
              </a:rPr>
              <a:t>符合条件的次数加</a:t>
            </a:r>
            <a:r>
              <a:rPr lang="en-US" altLang="zh-CN" sz="1100">
                <a:solidFill>
                  <a:srgbClr val="008000"/>
                </a:solidFill>
              </a:rPr>
              <a:t>1</a:t>
            </a:r>
          </a:p>
          <a:p>
            <a:pPr defTabSz="363538"/>
            <a:r>
              <a:rPr lang="en-US" altLang="zh-CN" sz="1100"/>
              <a:t>						printf("%-4d",n);				</a:t>
            </a:r>
            <a:r>
              <a:rPr lang="en-US" altLang="zh-CN" sz="1100">
                <a:solidFill>
                  <a:srgbClr val="008000"/>
                </a:solidFill>
              </a:rPr>
              <a:t>//</a:t>
            </a:r>
            <a:r>
              <a:rPr lang="zh-CN" altLang="en-US" sz="1100">
                <a:solidFill>
                  <a:srgbClr val="008000"/>
                </a:solidFill>
              </a:rPr>
              <a:t>输出当前是第几个符合条件的组合</a:t>
            </a:r>
          </a:p>
          <a:p>
            <a:pPr defTabSz="363538"/>
            <a:r>
              <a:rPr lang="zh-CN" altLang="en-US" sz="1100"/>
              <a:t>						</a:t>
            </a:r>
            <a:r>
              <a:rPr lang="en-US" altLang="zh-CN" sz="1100"/>
              <a:t>for(loop=1;loop&lt;=3;loop++)		</a:t>
            </a:r>
            <a:r>
              <a:rPr lang="en-US" altLang="zh-CN" sz="1100">
                <a:solidFill>
                  <a:srgbClr val="008000"/>
                </a:solidFill>
              </a:rPr>
              <a:t>//</a:t>
            </a:r>
            <a:r>
              <a:rPr lang="zh-CN" altLang="en-US" sz="1100">
                <a:solidFill>
                  <a:srgbClr val="008000"/>
                </a:solidFill>
              </a:rPr>
              <a:t>先后对</a:t>
            </a:r>
            <a:r>
              <a:rPr lang="en-US" altLang="zh-CN" sz="1100">
                <a:solidFill>
                  <a:srgbClr val="008000"/>
                </a:solidFill>
              </a:rPr>
              <a:t>3</a:t>
            </a:r>
            <a:r>
              <a:rPr lang="zh-CN" altLang="en-US" sz="1100">
                <a:solidFill>
                  <a:srgbClr val="008000"/>
                </a:solidFill>
              </a:rPr>
              <a:t>个球分别处理</a:t>
            </a:r>
          </a:p>
          <a:p>
            <a:pPr defTabSz="363538"/>
            <a:r>
              <a:rPr lang="zh-CN" altLang="en-US" sz="1100"/>
              <a:t>						</a:t>
            </a:r>
            <a:r>
              <a:rPr lang="en-US" altLang="zh-CN" sz="1100"/>
              <a:t>{	switch (loop)			</a:t>
            </a:r>
            <a:r>
              <a:rPr lang="en-US" altLang="zh-CN" sz="1100">
                <a:solidFill>
                  <a:srgbClr val="008000"/>
                </a:solidFill>
              </a:rPr>
              <a:t>//loop</a:t>
            </a:r>
            <a:r>
              <a:rPr lang="zh-CN" altLang="en-US" sz="1100">
                <a:solidFill>
                  <a:srgbClr val="008000"/>
                </a:solidFill>
              </a:rPr>
              <a:t>的值从</a:t>
            </a:r>
            <a:r>
              <a:rPr lang="en-US" altLang="zh-CN" sz="1100">
                <a:solidFill>
                  <a:srgbClr val="008000"/>
                </a:solidFill>
              </a:rPr>
              <a:t>1</a:t>
            </a:r>
            <a:r>
              <a:rPr lang="zh-CN" altLang="en-US" sz="1100">
                <a:solidFill>
                  <a:srgbClr val="008000"/>
                </a:solidFill>
              </a:rPr>
              <a:t>变到</a:t>
            </a:r>
            <a:r>
              <a:rPr lang="en-US" altLang="zh-CN" sz="1100">
                <a:solidFill>
                  <a:srgbClr val="008000"/>
                </a:solidFill>
              </a:rPr>
              <a:t>3</a:t>
            </a:r>
          </a:p>
          <a:p>
            <a:pPr defTabSz="363538"/>
            <a:r>
              <a:rPr lang="en-US" altLang="zh-CN" sz="1100"/>
              <a:t>							{	case 1: pri=i;break;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1</a:t>
            </a:r>
            <a:r>
              <a:rPr lang="zh-CN" altLang="en-US" sz="1100">
                <a:solidFill>
                  <a:srgbClr val="008000"/>
                </a:solidFill>
              </a:rPr>
              <a:t>时，把第</a:t>
            </a:r>
            <a:r>
              <a:rPr lang="en-US" altLang="zh-CN" sz="1100">
                <a:solidFill>
                  <a:srgbClr val="008000"/>
                </a:solidFill>
              </a:rPr>
              <a:t>1</a:t>
            </a:r>
            <a:r>
              <a:rPr lang="zh-CN" altLang="en-US" sz="1100">
                <a:solidFill>
                  <a:srgbClr val="008000"/>
                </a:solidFill>
              </a:rPr>
              <a:t>球的颜色赋给</a:t>
            </a:r>
            <a:r>
              <a:rPr lang="en-US" altLang="zh-CN" sz="1100">
                <a:solidFill>
                  <a:srgbClr val="008000"/>
                </a:solidFill>
              </a:rPr>
              <a:t>pri</a:t>
            </a:r>
          </a:p>
          <a:p>
            <a:pPr defTabSz="363538"/>
            <a:r>
              <a:rPr lang="en-US" altLang="zh-CN" sz="1100"/>
              <a:t>								case 2: pri=j;break;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2</a:t>
            </a:r>
            <a:r>
              <a:rPr lang="zh-CN" altLang="en-US" sz="1100">
                <a:solidFill>
                  <a:srgbClr val="008000"/>
                </a:solidFill>
              </a:rPr>
              <a:t>时，把第</a:t>
            </a:r>
            <a:r>
              <a:rPr lang="en-US" altLang="zh-CN" sz="1100">
                <a:solidFill>
                  <a:srgbClr val="008000"/>
                </a:solidFill>
              </a:rPr>
              <a:t>2</a:t>
            </a:r>
            <a:r>
              <a:rPr lang="zh-CN" altLang="en-US" sz="1100">
                <a:solidFill>
                  <a:srgbClr val="008000"/>
                </a:solidFill>
              </a:rPr>
              <a:t>球的颜色赋给</a:t>
            </a:r>
            <a:r>
              <a:rPr lang="en-US" altLang="zh-CN" sz="1100">
                <a:solidFill>
                  <a:srgbClr val="008000"/>
                </a:solidFill>
              </a:rPr>
              <a:t>pri </a:t>
            </a:r>
          </a:p>
          <a:p>
            <a:pPr defTabSz="363538"/>
            <a:r>
              <a:rPr lang="en-US" altLang="zh-CN" sz="1100"/>
              <a:t>								case 3: pri=k;break;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3</a:t>
            </a:r>
            <a:r>
              <a:rPr lang="zh-CN" altLang="en-US" sz="1100">
                <a:solidFill>
                  <a:srgbClr val="008000"/>
                </a:solidFill>
              </a:rPr>
              <a:t>时，把第</a:t>
            </a:r>
            <a:r>
              <a:rPr lang="en-US" altLang="zh-CN" sz="1100">
                <a:solidFill>
                  <a:srgbClr val="008000"/>
                </a:solidFill>
              </a:rPr>
              <a:t>3</a:t>
            </a:r>
            <a:r>
              <a:rPr lang="zh-CN" altLang="en-US" sz="1100">
                <a:solidFill>
                  <a:srgbClr val="008000"/>
                </a:solidFill>
              </a:rPr>
              <a:t>球的颜色赋给</a:t>
            </a:r>
            <a:r>
              <a:rPr lang="en-US" altLang="zh-CN" sz="1100">
                <a:solidFill>
                  <a:srgbClr val="008000"/>
                </a:solidFill>
              </a:rPr>
              <a:t>pri</a:t>
            </a:r>
          </a:p>
          <a:p>
            <a:pPr defTabSz="363538"/>
            <a:r>
              <a:rPr lang="en-US" altLang="zh-CN" sz="1100"/>
              <a:t>								default:break;</a:t>
            </a:r>
          </a:p>
          <a:p>
            <a:pPr defTabSz="363538"/>
            <a:r>
              <a:rPr lang="en-US" altLang="zh-CN" sz="1100"/>
              <a:t>							}</a:t>
            </a:r>
          </a:p>
          <a:p>
            <a:pPr defTabSz="363538"/>
            <a:r>
              <a:rPr lang="en-US" altLang="zh-CN" sz="1100"/>
              <a:t>							switch (pri)//</a:t>
            </a:r>
            <a:r>
              <a:rPr lang="zh-CN" altLang="en-US" sz="1100"/>
              <a:t>根据球的颜色输出相应的文字</a:t>
            </a:r>
          </a:p>
          <a:p>
            <a:pPr defTabSz="363538"/>
            <a:r>
              <a:rPr lang="zh-CN" altLang="en-US" sz="1100"/>
              <a:t>							</a:t>
            </a:r>
            <a:r>
              <a:rPr lang="en-US" altLang="zh-CN" sz="1100"/>
              <a:t>{	case red:printf("%-10s","red");break;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red</a:t>
            </a:r>
            <a:r>
              <a:rPr lang="zh-CN" altLang="en-US" sz="1100">
                <a:solidFill>
                  <a:srgbClr val="008000"/>
                </a:solidFill>
              </a:rPr>
              <a:t>时输出</a:t>
            </a:r>
            <a:r>
              <a:rPr lang="en-US" altLang="zh-CN" sz="1100">
                <a:solidFill>
                  <a:srgbClr val="008000"/>
                </a:solidFill>
              </a:rPr>
              <a:t>"red"</a:t>
            </a:r>
          </a:p>
          <a:p>
            <a:pPr defTabSz="363538"/>
            <a:r>
              <a:rPr lang="en-US" altLang="zh-CN" sz="1100"/>
              <a:t>								case yellow: printf("%-10s","yellow");break;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yellow</a:t>
            </a:r>
            <a:r>
              <a:rPr lang="zh-CN" altLang="en-US" sz="1100">
                <a:solidFill>
                  <a:srgbClr val="008000"/>
                </a:solidFill>
              </a:rPr>
              <a:t>时输出</a:t>
            </a:r>
            <a:r>
              <a:rPr lang="en-US" altLang="zh-CN" sz="1100">
                <a:solidFill>
                  <a:srgbClr val="008000"/>
                </a:solidFill>
              </a:rPr>
              <a:t>"yellow"</a:t>
            </a:r>
          </a:p>
          <a:p>
            <a:pPr defTabSz="363538"/>
            <a:r>
              <a:rPr lang="en-US" altLang="zh-CN" sz="1100"/>
              <a:t>								case blue: printf("%-10s","blue");break;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blue</a:t>
            </a:r>
            <a:r>
              <a:rPr lang="zh-CN" altLang="en-US" sz="1100">
                <a:solidFill>
                  <a:srgbClr val="008000"/>
                </a:solidFill>
              </a:rPr>
              <a:t>时输出</a:t>
            </a:r>
            <a:r>
              <a:rPr lang="en-US" altLang="zh-CN" sz="1100">
                <a:solidFill>
                  <a:srgbClr val="008000"/>
                </a:solidFill>
              </a:rPr>
              <a:t>"blue" </a:t>
            </a:r>
          </a:p>
          <a:p>
            <a:pPr defTabSz="363538"/>
            <a:r>
              <a:rPr lang="en-US" altLang="zh-CN" sz="1100"/>
              <a:t>								case white: printf("%-10s","white");break;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white</a:t>
            </a:r>
            <a:r>
              <a:rPr lang="zh-CN" altLang="en-US" sz="1100">
                <a:solidFill>
                  <a:srgbClr val="008000"/>
                </a:solidFill>
              </a:rPr>
              <a:t>时输出</a:t>
            </a:r>
            <a:r>
              <a:rPr lang="en-US" altLang="zh-CN" sz="1100">
                <a:solidFill>
                  <a:srgbClr val="008000"/>
                </a:solidFill>
              </a:rPr>
              <a:t>"white"</a:t>
            </a:r>
          </a:p>
          <a:p>
            <a:pPr defTabSz="363538"/>
            <a:r>
              <a:rPr lang="en-US" altLang="zh-CN" sz="1100"/>
              <a:t>								case black: printf("%-10s","black"); 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black</a:t>
            </a:r>
            <a:r>
              <a:rPr lang="zh-CN" altLang="en-US" sz="1100">
                <a:solidFill>
                  <a:srgbClr val="008000"/>
                </a:solidFill>
              </a:rPr>
              <a:t>时输出</a:t>
            </a:r>
            <a:r>
              <a:rPr lang="en-US" altLang="zh-CN" sz="1100">
                <a:solidFill>
                  <a:srgbClr val="008000"/>
                </a:solidFill>
              </a:rPr>
              <a:t>"black"</a:t>
            </a:r>
          </a:p>
          <a:p>
            <a:pPr defTabSz="363538"/>
            <a:r>
              <a:rPr lang="en-US" altLang="zh-CN" sz="1100"/>
              <a:t>								default:break;</a:t>
            </a:r>
          </a:p>
          <a:p>
            <a:pPr defTabSz="363538"/>
            <a:r>
              <a:rPr lang="en-US" altLang="zh-CN" sz="1100"/>
              <a:t>							}</a:t>
            </a:r>
          </a:p>
          <a:p>
            <a:pPr defTabSz="363538"/>
            <a:r>
              <a:rPr lang="en-US" altLang="zh-CN" sz="1100"/>
              <a:t>						}</a:t>
            </a:r>
          </a:p>
          <a:p>
            <a:pPr defTabSz="363538"/>
            <a:r>
              <a:rPr lang="en-US" altLang="zh-CN" sz="1100"/>
              <a:t>						printf("\n");</a:t>
            </a:r>
          </a:p>
          <a:p>
            <a:pPr defTabSz="363538"/>
            <a:r>
              <a:rPr lang="en-US" altLang="zh-CN" sz="1100"/>
              <a:t>					}</a:t>
            </a:r>
          </a:p>
          <a:p>
            <a:pPr defTabSz="363538"/>
            <a:r>
              <a:rPr lang="en-US" altLang="zh-CN" sz="1100"/>
              <a:t>			}</a:t>
            </a:r>
          </a:p>
          <a:p>
            <a:pPr defTabSz="363538"/>
            <a:r>
              <a:rPr lang="en-US" altLang="zh-CN" sz="1100"/>
              <a:t>	printf("\ntotal:%5d\n",n);</a:t>
            </a:r>
          </a:p>
          <a:p>
            <a:pPr defTabSz="363538"/>
            <a:r>
              <a:rPr lang="en-US" altLang="zh-CN" sz="1100"/>
              <a:t>	return 0;</a:t>
            </a:r>
          </a:p>
          <a:p>
            <a:pPr defTabSz="363538"/>
            <a:r>
              <a:rPr lang="en-US" altLang="zh-CN" sz="1100"/>
              <a:t>}</a:t>
            </a:r>
            <a:endParaRPr lang="zh-CN" altLang="en-US" sz="1100" b="1" dirty="0">
              <a:solidFill>
                <a:srgbClr val="008000"/>
              </a:solidFill>
            </a:endParaRPr>
          </a:p>
        </p:txBody>
      </p:sp>
      <p:pic>
        <p:nvPicPr>
          <p:cNvPr id="3" name="图片 2"/>
          <p:cNvPicPr>
            <a:picLocks noChangeAspect="1"/>
          </p:cNvPicPr>
          <p:nvPr/>
        </p:nvPicPr>
        <p:blipFill>
          <a:blip r:embed="rId3"/>
          <a:stretch>
            <a:fillRect/>
          </a:stretch>
        </p:blipFill>
        <p:spPr>
          <a:xfrm>
            <a:off x="9473570" y="467139"/>
            <a:ext cx="2471804" cy="5950638"/>
          </a:xfrm>
          <a:prstGeom prst="rect">
            <a:avLst/>
          </a:prstGeom>
        </p:spPr>
      </p:pic>
      <p:graphicFrame>
        <p:nvGraphicFramePr>
          <p:cNvPr id="6" name="表格 5">
            <a:extLst>
              <a:ext uri="{FF2B5EF4-FFF2-40B4-BE49-F238E27FC236}">
                <a16:creationId xmlns:a16="http://schemas.microsoft.com/office/drawing/2014/main" id="{688E2145-1B4B-4D9A-86ED-69CDD1E512E4}"/>
              </a:ext>
            </a:extLst>
          </p:cNvPr>
          <p:cNvGraphicFramePr>
            <a:graphicFrameLocks noGrp="1"/>
          </p:cNvGraphicFramePr>
          <p:nvPr>
            <p:extLst>
              <p:ext uri="{D42A27DB-BD31-4B8C-83A1-F6EECF244321}">
                <p14:modId xmlns:p14="http://schemas.microsoft.com/office/powerpoint/2010/main" val="2234022077"/>
              </p:ext>
            </p:extLst>
          </p:nvPr>
        </p:nvGraphicFramePr>
        <p:xfrm>
          <a:off x="632298" y="3836901"/>
          <a:ext cx="2657556" cy="26334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67021585"/>
                    </a:ext>
                  </a:extLst>
                </a:gridCol>
                <a:gridCol w="247726">
                  <a:extLst>
                    <a:ext uri="{9D8B030D-6E8A-4147-A177-3AD203B41FA5}">
                      <a16:colId xmlns:a16="http://schemas.microsoft.com/office/drawing/2014/main" val="946161417"/>
                    </a:ext>
                  </a:extLst>
                </a:gridCol>
                <a:gridCol w="218783">
                  <a:extLst>
                    <a:ext uri="{9D8B030D-6E8A-4147-A177-3AD203B41FA5}">
                      <a16:colId xmlns:a16="http://schemas.microsoft.com/office/drawing/2014/main" val="596272035"/>
                    </a:ext>
                  </a:extLst>
                </a:gridCol>
                <a:gridCol w="1138793">
                  <a:extLst>
                    <a:ext uri="{9D8B030D-6E8A-4147-A177-3AD203B41FA5}">
                      <a16:colId xmlns:a16="http://schemas.microsoft.com/office/drawing/2014/main" val="40384685"/>
                    </a:ext>
                  </a:extLst>
                </a:gridCol>
                <a:gridCol w="401048">
                  <a:extLst>
                    <a:ext uri="{9D8B030D-6E8A-4147-A177-3AD203B41FA5}">
                      <a16:colId xmlns:a16="http://schemas.microsoft.com/office/drawing/2014/main" val="4235120233"/>
                    </a:ext>
                  </a:extLst>
                </a:gridCol>
                <a:gridCol w="442926">
                  <a:extLst>
                    <a:ext uri="{9D8B030D-6E8A-4147-A177-3AD203B41FA5}">
                      <a16:colId xmlns:a16="http://schemas.microsoft.com/office/drawing/2014/main" val="3727698267"/>
                    </a:ext>
                  </a:extLst>
                </a:gridCol>
              </a:tblGrid>
              <a:tr h="235894">
                <a:tc gridSpan="6">
                  <a:txBody>
                    <a:bodyPr/>
                    <a:lstStyle/>
                    <a:p>
                      <a:pPr algn="ctr">
                        <a:lnSpc>
                          <a:spcPct val="90000"/>
                        </a:lnSpc>
                      </a:pPr>
                      <a:r>
                        <a:rPr lang="en-US" altLang="zh-CN" sz="1200" dirty="0"/>
                        <a:t>n=0</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3563688"/>
                  </a:ext>
                </a:extLst>
              </a:tr>
              <a:tr h="235894">
                <a:tc rowSpan="7">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algn="ctr">
                        <a:lnSpc>
                          <a:spcPct val="90000"/>
                        </a:lnSpc>
                      </a:pPr>
                      <a:r>
                        <a:rPr lang="en-US" altLang="zh-CN" sz="1200" dirty="0" err="1"/>
                        <a:t>i</a:t>
                      </a:r>
                      <a:r>
                        <a:rPr lang="zh-CN" altLang="en-US" sz="1200" dirty="0"/>
                        <a:t>从</a:t>
                      </a:r>
                      <a:r>
                        <a:rPr lang="en-US" altLang="zh-CN" sz="1200" dirty="0"/>
                        <a:t>red</a:t>
                      </a:r>
                      <a:r>
                        <a:rPr lang="zh-CN" altLang="en-US" sz="1200" dirty="0"/>
                        <a:t>变到</a:t>
                      </a:r>
                      <a:r>
                        <a:rPr lang="en-US" altLang="zh-CN" sz="1200" dirty="0"/>
                        <a:t>black</a:t>
                      </a:r>
                      <a:endParaRPr lang="zh-CN" alt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8048681"/>
                  </a:ext>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a:lnSpc>
                          <a:spcPct val="90000"/>
                        </a:lnSpc>
                      </a:pPr>
                      <a:r>
                        <a:rPr lang="en-US" altLang="zh-CN" sz="1200" dirty="0"/>
                        <a:t>j</a:t>
                      </a:r>
                      <a:r>
                        <a:rPr lang="zh-CN" altLang="en-US" sz="1200" dirty="0"/>
                        <a:t>从</a:t>
                      </a:r>
                      <a:r>
                        <a:rPr lang="en-US" altLang="zh-CN" sz="1200" dirty="0"/>
                        <a:t>red</a:t>
                      </a:r>
                      <a:r>
                        <a:rPr lang="zh-CN" altLang="en-US" sz="1200" dirty="0"/>
                        <a:t>变到</a:t>
                      </a:r>
                      <a:r>
                        <a:rPr lang="en-US" altLang="zh-CN" sz="1200" dirty="0"/>
                        <a:t>black</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6825144"/>
                  </a:ext>
                </a:extLst>
              </a:tr>
              <a:tr h="393157">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nSpc>
                          <a:spcPct val="90000"/>
                        </a:lnSpc>
                      </a:pPr>
                      <a:r>
                        <a:rPr lang="en-US" altLang="zh-CN" sz="1200" dirty="0"/>
                        <a:t>                                </a:t>
                      </a:r>
                      <a:r>
                        <a:rPr lang="en-US" altLang="zh-CN" sz="1200" dirty="0" err="1"/>
                        <a:t>i</a:t>
                      </a:r>
                      <a:r>
                        <a:rPr lang="zh-CN" altLang="en-US" sz="1200" dirty="0"/>
                        <a:t>≠</a:t>
                      </a:r>
                      <a:r>
                        <a:rPr lang="en-US" altLang="zh-CN" sz="1200" dirty="0"/>
                        <a:t>j</a:t>
                      </a:r>
                    </a:p>
                    <a:p>
                      <a:pPr>
                        <a:lnSpc>
                          <a:spcPct val="90000"/>
                        </a:lnSpc>
                      </a:pPr>
                      <a:r>
                        <a:rPr lang="zh-CN" altLang="en-US" sz="1200" dirty="0"/>
                        <a:t>真</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90000"/>
                        </a:lnSpc>
                      </a:pPr>
                      <a:endParaRPr lang="en-US" altLang="zh-CN" sz="1200" dirty="0"/>
                    </a:p>
                    <a:p>
                      <a:pPr algn="r">
                        <a:lnSpc>
                          <a:spcPct val="90000"/>
                        </a:lnSpc>
                      </a:pPr>
                      <a:r>
                        <a:rPr lang="zh-CN" altLang="en-US" sz="1200" dirty="0"/>
                        <a:t>假</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solidFill>
                      <a:schemeClr val="bg1"/>
                    </a:solidFill>
                  </a:tcPr>
                </a:tc>
                <a:extLst>
                  <a:ext uri="{0D108BD9-81ED-4DB2-BD59-A6C34878D82A}">
                    <a16:rowId xmlns:a16="http://schemas.microsoft.com/office/drawing/2014/main" val="68186474"/>
                  </a:ext>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nSpc>
                          <a:spcPct val="90000"/>
                        </a:lnSpc>
                      </a:pPr>
                      <a:r>
                        <a:rPr lang="en-US" altLang="zh-CN" sz="1200" dirty="0"/>
                        <a:t>k</a:t>
                      </a:r>
                      <a:r>
                        <a:rPr lang="zh-CN" altLang="en-US" sz="1200" dirty="0"/>
                        <a:t>从</a:t>
                      </a:r>
                      <a:r>
                        <a:rPr lang="en-US" altLang="zh-CN" sz="1200" dirty="0"/>
                        <a:t>red</a:t>
                      </a:r>
                      <a:r>
                        <a:rPr lang="zh-CN" altLang="en-US" sz="1200" dirty="0"/>
                        <a:t>变到</a:t>
                      </a:r>
                      <a:r>
                        <a:rPr lang="en-US" altLang="zh-CN" sz="1200" dirty="0"/>
                        <a:t>black</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440652"/>
                  </a:ext>
                </a:extLst>
              </a:tr>
              <a:tr h="393157">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90000"/>
                        </a:lnSpc>
                      </a:pPr>
                      <a:r>
                        <a:rPr lang="en-US" altLang="zh-CN" sz="1200" dirty="0"/>
                        <a:t>       k</a:t>
                      </a:r>
                      <a:r>
                        <a:rPr lang="zh-CN" altLang="en-US" sz="1200" dirty="0"/>
                        <a:t>≠</a:t>
                      </a:r>
                      <a:r>
                        <a:rPr lang="en-US" altLang="zh-CN" sz="1200" dirty="0" err="1"/>
                        <a:t>i</a:t>
                      </a:r>
                      <a:r>
                        <a:rPr lang="zh-CN" altLang="en-US" sz="1200" dirty="0"/>
                        <a:t>和</a:t>
                      </a:r>
                      <a:r>
                        <a:rPr lang="en-US" altLang="zh-CN" sz="1200" dirty="0"/>
                        <a:t>k</a:t>
                      </a:r>
                      <a:r>
                        <a:rPr lang="zh-CN" altLang="en-US" sz="1200" dirty="0"/>
                        <a:t>≠</a:t>
                      </a:r>
                      <a:r>
                        <a:rPr lang="en-US" altLang="zh-CN" sz="1200" dirty="0"/>
                        <a:t>j</a:t>
                      </a:r>
                    </a:p>
                    <a:p>
                      <a:pPr>
                        <a:lnSpc>
                          <a:spcPct val="90000"/>
                        </a:lnSpc>
                      </a:pPr>
                      <a:r>
                        <a:rPr lang="zh-CN" altLang="en-US" sz="1200" dirty="0"/>
                        <a:t>真</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r">
                        <a:lnSpc>
                          <a:spcPct val="90000"/>
                        </a:lnSpc>
                      </a:pPr>
                      <a:endParaRPr lang="en-US" altLang="zh-CN" sz="1200" dirty="0"/>
                    </a:p>
                    <a:p>
                      <a:pPr algn="r">
                        <a:lnSpc>
                          <a:spcPct val="90000"/>
                        </a:lnSpc>
                      </a:pPr>
                      <a:r>
                        <a:rPr lang="zh-CN" altLang="en-US" sz="1200" dirty="0"/>
                        <a:t>假</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3488193"/>
                  </a:ext>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90000"/>
                        </a:lnSpc>
                      </a:pPr>
                      <a:r>
                        <a:rPr lang="zh-CN" altLang="en-US" sz="1200" dirty="0"/>
                        <a:t>输出一种取法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9081299"/>
                  </a:ext>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90000"/>
                        </a:lnSpc>
                      </a:pPr>
                      <a:r>
                        <a:rPr lang="en-US" altLang="zh-CN" sz="1200" dirty="0"/>
                        <a:t>n=n+1</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90000"/>
                        </a:lnSpc>
                      </a:pPr>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4533609"/>
                  </a:ext>
                </a:extLst>
              </a:tr>
              <a:tr h="235894">
                <a:tc gridSpan="6">
                  <a:txBody>
                    <a:bodyPr/>
                    <a:lstStyle/>
                    <a:p>
                      <a:pPr algn="ctr">
                        <a:lnSpc>
                          <a:spcPct val="90000"/>
                        </a:lnSpc>
                      </a:pPr>
                      <a:r>
                        <a:rPr lang="zh-CN" altLang="en-US" sz="1200" dirty="0"/>
                        <a:t>输出取法的总数</a:t>
                      </a:r>
                      <a:r>
                        <a:rPr lang="en-US" altLang="zh-CN" sz="1200" dirty="0"/>
                        <a:t>n</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080717"/>
                  </a:ext>
                </a:extLst>
              </a:tr>
            </a:tbl>
          </a:graphicData>
        </a:graphic>
      </p:graphicFrame>
    </p:spTree>
    <p:extLst>
      <p:ext uri="{BB962C8B-B14F-4D97-AF65-F5344CB8AC3E}">
        <p14:creationId xmlns:p14="http://schemas.microsoft.com/office/powerpoint/2010/main" val="19597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用</a:t>
            </a:r>
            <a:r>
              <a:rPr lang="en-US" altLang="zh-CN"/>
              <a:t>typedef</a:t>
            </a:r>
            <a:r>
              <a:rPr lang="zh-CN" altLang="en-US"/>
              <a:t>声明新类型名</a:t>
            </a:r>
            <a:endParaRPr lang="zh-CN" altLang="en-US" dirty="0"/>
          </a:p>
        </p:txBody>
      </p:sp>
    </p:spTree>
    <p:extLst>
      <p:ext uri="{BB962C8B-B14F-4D97-AF65-F5344CB8AC3E}">
        <p14:creationId xmlns:p14="http://schemas.microsoft.com/office/powerpoint/2010/main" val="3360900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801063" y="979942"/>
            <a:ext cx="10522778" cy="55301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dirty="0">
                <a:solidFill>
                  <a:schemeClr val="tx1"/>
                </a:solidFill>
              </a:rPr>
              <a:t>1. </a:t>
            </a:r>
            <a:r>
              <a:rPr lang="zh-CN" altLang="en-US" dirty="0">
                <a:solidFill>
                  <a:schemeClr val="tx1"/>
                </a:solidFill>
              </a:rPr>
              <a:t>简单地用一个新的类型名代替原有的类型名</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r>
              <a:rPr lang="en-US" altLang="zh-CN" dirty="0">
                <a:solidFill>
                  <a:schemeClr val="tx1"/>
                </a:solidFill>
              </a:rPr>
              <a:t>2. </a:t>
            </a:r>
            <a:r>
              <a:rPr lang="zh-CN" altLang="en-US" dirty="0">
                <a:solidFill>
                  <a:schemeClr val="tx1"/>
                </a:solidFill>
              </a:rPr>
              <a:t>命名一个简单的类型名代替复杂的类型表示方法</a:t>
            </a:r>
            <a:endParaRPr lang="en-US" altLang="zh-CN" dirty="0">
              <a:solidFill>
                <a:schemeClr val="tx1"/>
              </a:solidFill>
            </a:endParaRPr>
          </a:p>
          <a:p>
            <a:pPr algn="just">
              <a:lnSpc>
                <a:spcPct val="120000"/>
              </a:lnSpc>
              <a:defRPr/>
            </a:pPr>
            <a:r>
              <a:rPr lang="zh-CN" altLang="en-US" dirty="0">
                <a:solidFill>
                  <a:schemeClr val="tx1"/>
                </a:solidFill>
              </a:rPr>
              <a:t>① 命名一个新的类型名代表结构体类型</a:t>
            </a:r>
            <a:r>
              <a:rPr lang="en-US" altLang="zh-CN" dirty="0">
                <a:solidFill>
                  <a:schemeClr val="tx1"/>
                </a:solidFill>
              </a:rPr>
              <a:t>	</a:t>
            </a:r>
            <a:r>
              <a:rPr lang="zh-CN" altLang="en-US" dirty="0">
                <a:solidFill>
                  <a:schemeClr val="tx1"/>
                </a:solidFill>
              </a:rPr>
              <a:t>②</a:t>
            </a:r>
            <a:r>
              <a:rPr lang="en-US" altLang="zh-CN" dirty="0">
                <a:solidFill>
                  <a:schemeClr val="tx1"/>
                </a:solidFill>
              </a:rPr>
              <a:t> </a:t>
            </a:r>
            <a:r>
              <a:rPr lang="zh-CN" altLang="en-US" dirty="0">
                <a:solidFill>
                  <a:schemeClr val="tx1"/>
                </a:solidFill>
              </a:rPr>
              <a:t>命名一个新的类型名代表数组类型</a:t>
            </a:r>
            <a:endParaRPr lang="en-US" altLang="zh-CN" dirty="0">
              <a:solidFill>
                <a:schemeClr val="tx1"/>
              </a:solidFill>
            </a:endParaRPr>
          </a:p>
          <a:p>
            <a:pPr algn="just">
              <a:lnSpc>
                <a:spcPct val="120000"/>
              </a:lnSpc>
              <a:defRPr/>
            </a:pPr>
            <a:r>
              <a:rPr lang="zh-CN" altLang="en-US" dirty="0">
                <a:solidFill>
                  <a:schemeClr val="tx1"/>
                </a:solidFill>
              </a:rPr>
              <a:t>③ 命名一个新的类型名代表指针类型</a:t>
            </a:r>
            <a:r>
              <a:rPr lang="en-US" altLang="zh-CN" dirty="0">
                <a:solidFill>
                  <a:schemeClr val="tx1"/>
                </a:solidFill>
              </a:rPr>
              <a:t>	</a:t>
            </a:r>
            <a:r>
              <a:rPr lang="zh-CN" altLang="en-US" dirty="0">
                <a:solidFill>
                  <a:schemeClr val="tx1"/>
                </a:solidFill>
              </a:rPr>
              <a:t>④命名一个新的类型名代表指向函数的指针类型</a:t>
            </a:r>
            <a:endParaRPr lang="en-US" altLang="zh-CN" dirty="0">
              <a:solidFill>
                <a:schemeClr val="tx1"/>
              </a:solidFill>
            </a:endParaRPr>
          </a:p>
        </p:txBody>
      </p:sp>
      <p:sp>
        <p:nvSpPr>
          <p:cNvPr id="2" name="标题 1"/>
          <p:cNvSpPr>
            <a:spLocks noGrp="1"/>
          </p:cNvSpPr>
          <p:nvPr>
            <p:ph type="title"/>
          </p:nvPr>
        </p:nvSpPr>
        <p:spPr>
          <a:xfrm>
            <a:off x="711952" y="0"/>
            <a:ext cx="10515600" cy="1325563"/>
          </a:xfrm>
        </p:spPr>
        <p:txBody>
          <a:bodyPr/>
          <a:lstStyle/>
          <a:p>
            <a:r>
              <a:rPr lang="zh-CN" altLang="en-US"/>
              <a:t>用</a:t>
            </a:r>
            <a:r>
              <a:rPr lang="en-US" altLang="zh-CN"/>
              <a:t>typedef</a:t>
            </a:r>
            <a:r>
              <a:rPr lang="zh-CN" altLang="en-US"/>
              <a:t>声明新类型名</a:t>
            </a:r>
          </a:p>
        </p:txBody>
      </p:sp>
      <p:sp>
        <p:nvSpPr>
          <p:cNvPr id="14" name="圆角矩形 13"/>
          <p:cNvSpPr/>
          <p:nvPr/>
        </p:nvSpPr>
        <p:spPr>
          <a:xfrm>
            <a:off x="5569782" y="1028322"/>
            <a:ext cx="5754059" cy="594481"/>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typedef int Integer;	</a:t>
            </a:r>
            <a:r>
              <a:rPr lang="en-US" altLang="zh-CN" sz="1600">
                <a:solidFill>
                  <a:srgbClr val="008000"/>
                </a:solidFill>
              </a:rPr>
              <a:t>//</a:t>
            </a:r>
            <a:r>
              <a:rPr lang="zh-CN" altLang="en-US" sz="1600">
                <a:solidFill>
                  <a:srgbClr val="008000"/>
                </a:solidFill>
              </a:rPr>
              <a:t>指定用</a:t>
            </a:r>
            <a:r>
              <a:rPr lang="en-US" altLang="zh-CN" sz="1600">
                <a:solidFill>
                  <a:srgbClr val="008000"/>
                </a:solidFill>
              </a:rPr>
              <a:t>Integer</a:t>
            </a:r>
            <a:r>
              <a:rPr lang="zh-CN" altLang="en-US" sz="1600">
                <a:solidFill>
                  <a:srgbClr val="008000"/>
                </a:solidFill>
              </a:rPr>
              <a:t>为类型名，作用与</a:t>
            </a:r>
            <a:r>
              <a:rPr lang="en-US" altLang="zh-CN" sz="1600">
                <a:solidFill>
                  <a:srgbClr val="008000"/>
                </a:solidFill>
              </a:rPr>
              <a:t>int</a:t>
            </a:r>
            <a:r>
              <a:rPr lang="zh-CN" altLang="en-US" sz="1600">
                <a:solidFill>
                  <a:srgbClr val="008000"/>
                </a:solidFill>
              </a:rPr>
              <a:t>相同</a:t>
            </a:r>
          </a:p>
          <a:p>
            <a:pPr defTabSz="363538"/>
            <a:r>
              <a:rPr lang="en-US" altLang="zh-CN" sz="1600">
                <a:solidFill>
                  <a:schemeClr val="tx1"/>
                </a:solidFill>
              </a:rPr>
              <a:t>typedef float Real;	</a:t>
            </a:r>
            <a:r>
              <a:rPr lang="en-US" altLang="zh-CN" sz="1600">
                <a:solidFill>
                  <a:srgbClr val="008000"/>
                </a:solidFill>
              </a:rPr>
              <a:t>//</a:t>
            </a:r>
            <a:r>
              <a:rPr lang="zh-CN" altLang="en-US" sz="1600">
                <a:solidFill>
                  <a:srgbClr val="008000"/>
                </a:solidFill>
              </a:rPr>
              <a:t>指定用</a:t>
            </a:r>
            <a:r>
              <a:rPr lang="en-US" altLang="zh-CN" sz="1600">
                <a:solidFill>
                  <a:srgbClr val="008000"/>
                </a:solidFill>
              </a:rPr>
              <a:t>Real</a:t>
            </a:r>
            <a:r>
              <a:rPr lang="zh-CN" altLang="en-US" sz="1600">
                <a:solidFill>
                  <a:srgbClr val="008000"/>
                </a:solidFill>
              </a:rPr>
              <a:t>为类型名，作用与</a:t>
            </a:r>
            <a:r>
              <a:rPr lang="en-US" altLang="zh-CN" sz="1600">
                <a:solidFill>
                  <a:srgbClr val="008000"/>
                </a:solidFill>
              </a:rPr>
              <a:t>float</a:t>
            </a:r>
            <a:r>
              <a:rPr lang="zh-CN" altLang="en-US" sz="1600">
                <a:solidFill>
                  <a:srgbClr val="008000"/>
                </a:solidFill>
              </a:rPr>
              <a:t>相同</a:t>
            </a:r>
          </a:p>
        </p:txBody>
      </p:sp>
      <p:sp>
        <p:nvSpPr>
          <p:cNvPr id="10" name="圆角矩形 9"/>
          <p:cNvSpPr/>
          <p:nvPr/>
        </p:nvSpPr>
        <p:spPr>
          <a:xfrm>
            <a:off x="979967" y="2781130"/>
            <a:ext cx="10072346" cy="3589854"/>
          </a:xfrm>
          <a:prstGeom prst="roundRect">
            <a:avLst>
              <a:gd name="adj" fmla="val 3263"/>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400" dirty="0" err="1">
                <a:solidFill>
                  <a:schemeClr val="tx1"/>
                </a:solidFill>
              </a:rPr>
              <a:t>typedef</a:t>
            </a:r>
            <a:r>
              <a:rPr lang="en-US" altLang="zh-CN" sz="1400" dirty="0">
                <a:solidFill>
                  <a:schemeClr val="tx1"/>
                </a:solidFill>
              </a:rPr>
              <a:t> </a:t>
            </a:r>
            <a:r>
              <a:rPr lang="en-US" altLang="zh-CN" sz="1400" dirty="0" err="1">
                <a:solidFill>
                  <a:schemeClr val="tx1"/>
                </a:solidFill>
              </a:rPr>
              <a:t>struct</a:t>
            </a:r>
            <a:endParaRPr lang="en-US" altLang="zh-CN" sz="1400" dirty="0">
              <a:solidFill>
                <a:schemeClr val="tx1"/>
              </a:solidFill>
            </a:endParaRPr>
          </a:p>
          <a:p>
            <a:pPr defTabSz="363538"/>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month;</a:t>
            </a:r>
          </a:p>
          <a:p>
            <a:pPr defTabSz="363538"/>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day;</a:t>
            </a:r>
          </a:p>
          <a:p>
            <a:pPr defTabSz="363538"/>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year; </a:t>
            </a:r>
          </a:p>
          <a:p>
            <a:pPr defTabSz="363538"/>
            <a:r>
              <a:rPr lang="en-US" altLang="zh-CN" sz="1400" dirty="0">
                <a:solidFill>
                  <a:schemeClr val="tx1"/>
                </a:solidFill>
              </a:rPr>
              <a:t>}Date;				</a:t>
            </a:r>
            <a:r>
              <a:rPr lang="en-US" altLang="zh-CN" sz="1400" dirty="0">
                <a:solidFill>
                  <a:srgbClr val="008000"/>
                </a:solidFill>
              </a:rPr>
              <a:t>//</a:t>
            </a:r>
            <a:r>
              <a:rPr lang="zh-CN" altLang="en-US" sz="1400" dirty="0">
                <a:solidFill>
                  <a:srgbClr val="008000"/>
                </a:solidFill>
              </a:rPr>
              <a:t>声明了一个新类型名</a:t>
            </a:r>
            <a:r>
              <a:rPr lang="en-US" altLang="zh-CN" sz="1400" dirty="0">
                <a:solidFill>
                  <a:srgbClr val="008000"/>
                </a:solidFill>
              </a:rPr>
              <a:t>Date</a:t>
            </a:r>
            <a:r>
              <a:rPr lang="zh-CN" altLang="en-US" sz="1400" dirty="0">
                <a:solidFill>
                  <a:srgbClr val="008000"/>
                </a:solidFill>
              </a:rPr>
              <a:t>，代表结构体类型</a:t>
            </a:r>
          </a:p>
          <a:p>
            <a:pPr defTabSz="363538"/>
            <a:r>
              <a:rPr lang="en-US" altLang="zh-CN" sz="1400" dirty="0">
                <a:solidFill>
                  <a:schemeClr val="tx1"/>
                </a:solidFill>
              </a:rPr>
              <a:t>Date birthday;			</a:t>
            </a:r>
            <a:r>
              <a:rPr lang="en-US" altLang="zh-CN" sz="1400" dirty="0">
                <a:solidFill>
                  <a:srgbClr val="008000"/>
                </a:solidFill>
              </a:rPr>
              <a:t>//</a:t>
            </a:r>
            <a:r>
              <a:rPr lang="zh-CN" altLang="en-US" sz="1400" dirty="0">
                <a:solidFill>
                  <a:srgbClr val="008000"/>
                </a:solidFill>
              </a:rPr>
              <a:t>定义结构体类型变量</a:t>
            </a:r>
            <a:r>
              <a:rPr lang="en-US" altLang="zh-CN" sz="1400" dirty="0">
                <a:solidFill>
                  <a:srgbClr val="008000"/>
                </a:solidFill>
              </a:rPr>
              <a:t>birthday</a:t>
            </a:r>
            <a:r>
              <a:rPr lang="zh-CN" altLang="en-US" sz="1400" dirty="0">
                <a:solidFill>
                  <a:srgbClr val="008000"/>
                </a:solidFill>
              </a:rPr>
              <a:t>，不要写成</a:t>
            </a:r>
            <a:r>
              <a:rPr lang="en-US" altLang="zh-CN" sz="1400" dirty="0" err="1">
                <a:solidFill>
                  <a:srgbClr val="008000"/>
                </a:solidFill>
              </a:rPr>
              <a:t>struct</a:t>
            </a:r>
            <a:r>
              <a:rPr lang="en-US" altLang="zh-CN" sz="1400" dirty="0">
                <a:solidFill>
                  <a:srgbClr val="008000"/>
                </a:solidFill>
              </a:rPr>
              <a:t> Date birthday; </a:t>
            </a:r>
          </a:p>
          <a:p>
            <a:pPr defTabSz="363538"/>
            <a:r>
              <a:rPr lang="en-US" altLang="zh-CN" sz="1400" dirty="0" smtClean="0">
                <a:solidFill>
                  <a:schemeClr val="tx1"/>
                </a:solidFill>
              </a:rPr>
              <a:t>Date *</a:t>
            </a:r>
            <a:r>
              <a:rPr lang="en-US" altLang="zh-CN" sz="1400" dirty="0">
                <a:solidFill>
                  <a:schemeClr val="tx1"/>
                </a:solidFill>
              </a:rPr>
              <a:t>p;				</a:t>
            </a:r>
            <a:r>
              <a:rPr lang="en-US" altLang="zh-CN" sz="1400" dirty="0">
                <a:solidFill>
                  <a:srgbClr val="008000"/>
                </a:solidFill>
              </a:rPr>
              <a:t>//</a:t>
            </a:r>
            <a:r>
              <a:rPr lang="zh-CN" altLang="en-US" sz="1400" dirty="0">
                <a:solidFill>
                  <a:srgbClr val="008000"/>
                </a:solidFill>
              </a:rPr>
              <a:t>定义结构体指针变量</a:t>
            </a:r>
            <a:r>
              <a:rPr lang="en-US" altLang="zh-CN" sz="1400" dirty="0">
                <a:solidFill>
                  <a:srgbClr val="008000"/>
                </a:solidFill>
              </a:rPr>
              <a:t>p</a:t>
            </a:r>
            <a:r>
              <a:rPr lang="zh-CN" altLang="en-US" sz="1400" dirty="0">
                <a:solidFill>
                  <a:srgbClr val="008000"/>
                </a:solidFill>
              </a:rPr>
              <a:t>，指向此结构体类型数据</a:t>
            </a:r>
            <a:endParaRPr lang="en-US" altLang="zh-CN" sz="1400" dirty="0">
              <a:solidFill>
                <a:srgbClr val="008000"/>
              </a:solidFill>
            </a:endParaRPr>
          </a:p>
          <a:p>
            <a:pPr defTabSz="363538"/>
            <a:endParaRPr lang="en-US" altLang="zh-CN" sz="1400" dirty="0">
              <a:solidFill>
                <a:srgbClr val="008000"/>
              </a:solidFill>
            </a:endParaRPr>
          </a:p>
          <a:p>
            <a:pPr defTabSz="363538"/>
            <a:r>
              <a:rPr lang="en-US" altLang="zh-CN" sz="1400" dirty="0" err="1">
                <a:solidFill>
                  <a:schemeClr val="tx1"/>
                </a:solidFill>
              </a:rPr>
              <a:t>typedef</a:t>
            </a: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a:t>
            </a:r>
            <a:r>
              <a:rPr lang="en-US" altLang="zh-CN" sz="1400" dirty="0" err="1">
                <a:solidFill>
                  <a:schemeClr val="tx1"/>
                </a:solidFill>
              </a:rPr>
              <a:t>Num</a:t>
            </a:r>
            <a:r>
              <a:rPr lang="en-US" altLang="zh-CN" sz="1400" dirty="0">
                <a:solidFill>
                  <a:schemeClr val="tx1"/>
                </a:solidFill>
              </a:rPr>
              <a:t>[100];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Num</a:t>
            </a:r>
            <a:r>
              <a:rPr lang="zh-CN" altLang="en-US" sz="1400" dirty="0">
                <a:solidFill>
                  <a:srgbClr val="008000"/>
                </a:solidFill>
              </a:rPr>
              <a:t>为整型数组类型名</a:t>
            </a:r>
          </a:p>
          <a:p>
            <a:pPr defTabSz="363538"/>
            <a:r>
              <a:rPr lang="en-US" altLang="zh-CN" sz="1400" dirty="0" err="1">
                <a:solidFill>
                  <a:schemeClr val="tx1"/>
                </a:solidFill>
              </a:rPr>
              <a:t>Num</a:t>
            </a:r>
            <a:r>
              <a:rPr lang="en-US" altLang="zh-CN" sz="1400" dirty="0">
                <a:solidFill>
                  <a:schemeClr val="tx1"/>
                </a:solidFill>
              </a:rPr>
              <a:t> a;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a:t>
            </a:r>
            <a:r>
              <a:rPr lang="zh-CN" altLang="en-US" sz="1400" dirty="0">
                <a:solidFill>
                  <a:srgbClr val="008000"/>
                </a:solidFill>
              </a:rPr>
              <a:t>为整型数组名，它有</a:t>
            </a:r>
            <a:r>
              <a:rPr lang="en-US" altLang="zh-CN" sz="1400" dirty="0">
                <a:solidFill>
                  <a:srgbClr val="008000"/>
                </a:solidFill>
              </a:rPr>
              <a:t>100</a:t>
            </a:r>
            <a:r>
              <a:rPr lang="zh-CN" altLang="en-US" sz="1400" dirty="0">
                <a:solidFill>
                  <a:srgbClr val="008000"/>
                </a:solidFill>
              </a:rPr>
              <a:t>个元素</a:t>
            </a:r>
            <a:endParaRPr lang="en-US" altLang="zh-CN" sz="1400" dirty="0">
              <a:solidFill>
                <a:srgbClr val="008000"/>
              </a:solidFill>
            </a:endParaRPr>
          </a:p>
          <a:p>
            <a:pPr defTabSz="363538"/>
            <a:endParaRPr lang="en-US" altLang="zh-CN" sz="1400" dirty="0">
              <a:solidFill>
                <a:srgbClr val="008000"/>
              </a:solidFill>
            </a:endParaRPr>
          </a:p>
          <a:p>
            <a:pPr defTabSz="363538"/>
            <a:r>
              <a:rPr lang="en-US" altLang="zh-CN" sz="1400" dirty="0" err="1">
                <a:solidFill>
                  <a:schemeClr val="tx1"/>
                </a:solidFill>
              </a:rPr>
              <a:t>typedef</a:t>
            </a:r>
            <a:r>
              <a:rPr lang="en-US" altLang="zh-CN" sz="1400" dirty="0">
                <a:solidFill>
                  <a:schemeClr val="tx1"/>
                </a:solidFill>
              </a:rPr>
              <a:t> </a:t>
            </a:r>
            <a:r>
              <a:rPr lang="en-US" altLang="zh-CN" sz="1400" dirty="0" smtClean="0">
                <a:solidFill>
                  <a:schemeClr val="tx1"/>
                </a:solidFill>
              </a:rPr>
              <a:t>char *</a:t>
            </a:r>
            <a:r>
              <a:rPr lang="en-US" altLang="zh-CN" sz="1400" dirty="0" smtClean="0">
                <a:solidFill>
                  <a:schemeClr val="tx1"/>
                </a:solidFill>
              </a:rPr>
              <a:t>String;</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声明</a:t>
            </a:r>
            <a:r>
              <a:rPr lang="en-US" altLang="zh-CN" sz="1400" dirty="0">
                <a:solidFill>
                  <a:srgbClr val="008000"/>
                </a:solidFill>
              </a:rPr>
              <a:t>String</a:t>
            </a:r>
            <a:r>
              <a:rPr lang="zh-CN" altLang="en-US" sz="1400" dirty="0">
                <a:solidFill>
                  <a:srgbClr val="008000"/>
                </a:solidFill>
              </a:rPr>
              <a:t>为字符指针类型</a:t>
            </a:r>
          </a:p>
          <a:p>
            <a:pPr defTabSz="363538"/>
            <a:r>
              <a:rPr lang="en-US" altLang="zh-CN" sz="1400" dirty="0">
                <a:solidFill>
                  <a:schemeClr val="tx1"/>
                </a:solidFill>
              </a:rPr>
              <a:t>String </a:t>
            </a:r>
            <a:r>
              <a:rPr lang="en-US" altLang="zh-CN" sz="1400" dirty="0" err="1">
                <a:solidFill>
                  <a:schemeClr val="tx1"/>
                </a:solidFill>
              </a:rPr>
              <a:t>p,s</a:t>
            </a:r>
            <a:r>
              <a:rPr lang="en-US" altLang="zh-CN" sz="1400" dirty="0">
                <a:solidFill>
                  <a:schemeClr val="tx1"/>
                </a:solidFill>
              </a:rPr>
              <a:t>[10];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p</a:t>
            </a:r>
            <a:r>
              <a:rPr lang="zh-CN" altLang="en-US" sz="1400" dirty="0">
                <a:solidFill>
                  <a:srgbClr val="008000"/>
                </a:solidFill>
              </a:rPr>
              <a:t>为字符指针变量，</a:t>
            </a:r>
            <a:r>
              <a:rPr lang="en-US" altLang="zh-CN" sz="1400" dirty="0">
                <a:solidFill>
                  <a:srgbClr val="008000"/>
                </a:solidFill>
              </a:rPr>
              <a:t>s</a:t>
            </a:r>
            <a:r>
              <a:rPr lang="zh-CN" altLang="en-US" sz="1400" dirty="0">
                <a:solidFill>
                  <a:srgbClr val="008000"/>
                </a:solidFill>
              </a:rPr>
              <a:t>为字符指针数组</a:t>
            </a:r>
          </a:p>
          <a:p>
            <a:pPr defTabSz="363538"/>
            <a:endParaRPr lang="en-US" altLang="zh-CN" sz="1400" dirty="0">
              <a:solidFill>
                <a:srgbClr val="008000"/>
              </a:solidFill>
            </a:endParaRPr>
          </a:p>
          <a:p>
            <a:pPr defTabSz="363538"/>
            <a:r>
              <a:rPr lang="en-US" altLang="zh-CN" sz="1400" dirty="0" err="1" smtClean="0">
                <a:solidFill>
                  <a:schemeClr val="tx1"/>
                </a:solidFill>
              </a:rPr>
              <a:t>typedef</a:t>
            </a:r>
            <a:r>
              <a:rPr lang="en-US" altLang="zh-CN" sz="1400" dirty="0" smtClean="0">
                <a:solidFill>
                  <a:schemeClr val="tx1"/>
                </a:solidFill>
              </a:rPr>
              <a:t> </a:t>
            </a:r>
            <a:r>
              <a:rPr lang="en-US" altLang="zh-CN" sz="1400" dirty="0" err="1">
                <a:solidFill>
                  <a:schemeClr val="tx1"/>
                </a:solidFill>
              </a:rPr>
              <a:t>int</a:t>
            </a:r>
            <a:r>
              <a:rPr lang="en-US" altLang="zh-CN" sz="1400" dirty="0">
                <a:solidFill>
                  <a:schemeClr val="tx1"/>
                </a:solidFill>
              </a:rPr>
              <a:t> (*Pointer)();</a:t>
            </a:r>
            <a:r>
              <a:rPr lang="en-US" altLang="zh-CN" sz="1400" dirty="0">
                <a:solidFill>
                  <a:srgbClr val="008000"/>
                </a:solidFill>
              </a:rPr>
              <a:t>	//</a:t>
            </a:r>
            <a:r>
              <a:rPr lang="zh-CN" altLang="en-US" sz="1400" dirty="0">
                <a:solidFill>
                  <a:srgbClr val="008000"/>
                </a:solidFill>
              </a:rPr>
              <a:t>声明</a:t>
            </a:r>
            <a:r>
              <a:rPr lang="en-US" altLang="zh-CN" sz="1400" dirty="0">
                <a:solidFill>
                  <a:srgbClr val="008000"/>
                </a:solidFill>
              </a:rPr>
              <a:t>Pointer</a:t>
            </a:r>
            <a:r>
              <a:rPr lang="zh-CN" altLang="en-US" sz="1400" dirty="0">
                <a:solidFill>
                  <a:srgbClr val="008000"/>
                </a:solidFill>
              </a:rPr>
              <a:t>为指向函数的指针类型，该函数返回整型值</a:t>
            </a:r>
          </a:p>
          <a:p>
            <a:pPr defTabSz="363538"/>
            <a:r>
              <a:rPr lang="en-US" altLang="zh-CN" sz="1400" dirty="0">
                <a:solidFill>
                  <a:schemeClr val="tx1"/>
                </a:solidFill>
              </a:rPr>
              <a:t>Pointer p1,p2;	</a:t>
            </a:r>
            <a:r>
              <a:rPr lang="en-US" altLang="zh-CN" sz="1400" dirty="0">
                <a:solidFill>
                  <a:srgbClr val="008000"/>
                </a:solidFill>
              </a:rPr>
              <a:t>		//p1,p2</a:t>
            </a:r>
            <a:r>
              <a:rPr lang="zh-CN" altLang="en-US" sz="1400" dirty="0">
                <a:solidFill>
                  <a:srgbClr val="008000"/>
                </a:solidFill>
              </a:rPr>
              <a:t>为</a:t>
            </a:r>
            <a:r>
              <a:rPr lang="en-US" altLang="zh-CN" sz="1400" dirty="0">
                <a:solidFill>
                  <a:srgbClr val="008000"/>
                </a:solidFill>
              </a:rPr>
              <a:t>Pointer</a:t>
            </a:r>
            <a:r>
              <a:rPr lang="zh-CN" altLang="en-US" sz="1400" dirty="0">
                <a:solidFill>
                  <a:srgbClr val="008000"/>
                </a:solidFill>
              </a:rPr>
              <a:t>类型的指针变量</a:t>
            </a:r>
          </a:p>
        </p:txBody>
      </p:sp>
      <p:sp>
        <p:nvSpPr>
          <p:cNvPr id="3" name="文本框 2"/>
          <p:cNvSpPr txBox="1"/>
          <p:nvPr/>
        </p:nvSpPr>
        <p:spPr>
          <a:xfrm>
            <a:off x="7812156" y="3836505"/>
            <a:ext cx="387627" cy="2419124"/>
          </a:xfrm>
          <a:prstGeom prst="rect">
            <a:avLst/>
          </a:prstGeom>
          <a:noFill/>
        </p:spPr>
        <p:txBody>
          <a:bodyPr wrap="square" rtlCol="0">
            <a:spAutoFit/>
          </a:bodyPr>
          <a:lstStyle/>
          <a:p>
            <a:pPr>
              <a:lnSpc>
                <a:spcPct val="120000"/>
              </a:lnSpc>
            </a:pPr>
            <a:r>
              <a:rPr lang="zh-CN" altLang="en-US" b="1">
                <a:solidFill>
                  <a:srgbClr val="008000"/>
                </a:solidFill>
              </a:rPr>
              <a:t>①</a:t>
            </a:r>
            <a:endParaRPr lang="en-US" altLang="zh-CN" b="1">
              <a:solidFill>
                <a:srgbClr val="008000"/>
              </a:solidFill>
            </a:endParaRPr>
          </a:p>
          <a:p>
            <a:pPr>
              <a:lnSpc>
                <a:spcPct val="120000"/>
              </a:lnSpc>
            </a:pPr>
            <a:endParaRPr lang="en-US" altLang="zh-CN" b="1">
              <a:solidFill>
                <a:srgbClr val="008000"/>
              </a:solidFill>
            </a:endParaRPr>
          </a:p>
          <a:p>
            <a:pPr>
              <a:lnSpc>
                <a:spcPct val="120000"/>
              </a:lnSpc>
            </a:pPr>
            <a:r>
              <a:rPr lang="zh-CN" altLang="en-US" b="1">
                <a:solidFill>
                  <a:srgbClr val="008000"/>
                </a:solidFill>
              </a:rPr>
              <a:t>②</a:t>
            </a:r>
            <a:endParaRPr lang="en-US" altLang="zh-CN" b="1">
              <a:solidFill>
                <a:srgbClr val="008000"/>
              </a:solidFill>
            </a:endParaRPr>
          </a:p>
          <a:p>
            <a:pPr>
              <a:lnSpc>
                <a:spcPct val="120000"/>
              </a:lnSpc>
            </a:pPr>
            <a:endParaRPr lang="en-US" altLang="zh-CN" b="1">
              <a:solidFill>
                <a:srgbClr val="008000"/>
              </a:solidFill>
            </a:endParaRPr>
          </a:p>
          <a:p>
            <a:pPr>
              <a:lnSpc>
                <a:spcPct val="120000"/>
              </a:lnSpc>
            </a:pPr>
            <a:r>
              <a:rPr lang="zh-CN" altLang="en-US" b="1">
                <a:solidFill>
                  <a:srgbClr val="008000"/>
                </a:solidFill>
              </a:rPr>
              <a:t>③</a:t>
            </a:r>
            <a:endParaRPr lang="en-US" altLang="zh-CN" b="1">
              <a:solidFill>
                <a:srgbClr val="008000"/>
              </a:solidFill>
            </a:endParaRPr>
          </a:p>
          <a:p>
            <a:pPr>
              <a:lnSpc>
                <a:spcPct val="120000"/>
              </a:lnSpc>
            </a:pPr>
            <a:endParaRPr lang="en-US" altLang="zh-CN" b="1">
              <a:solidFill>
                <a:srgbClr val="008000"/>
              </a:solidFill>
            </a:endParaRPr>
          </a:p>
          <a:p>
            <a:pPr>
              <a:lnSpc>
                <a:spcPct val="120000"/>
              </a:lnSpc>
            </a:pPr>
            <a:r>
              <a:rPr lang="zh-CN" altLang="en-US" b="1">
                <a:solidFill>
                  <a:srgbClr val="008000"/>
                </a:solidFill>
              </a:rPr>
              <a:t>④</a:t>
            </a:r>
          </a:p>
        </p:txBody>
      </p:sp>
    </p:spTree>
    <p:extLst>
      <p:ext uri="{BB962C8B-B14F-4D97-AF65-F5344CB8AC3E}">
        <p14:creationId xmlns:p14="http://schemas.microsoft.com/office/powerpoint/2010/main" val="3110775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566530" y="1709531"/>
            <a:ext cx="10972800" cy="43235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defTabSz="804863">
              <a:lnSpc>
                <a:spcPct val="150000"/>
              </a:lnSpc>
              <a:defRPr/>
            </a:pPr>
            <a:r>
              <a:rPr lang="zh-CN" altLang="en-US" sz="1600" dirty="0">
                <a:solidFill>
                  <a:schemeClr val="tx1"/>
                </a:solidFill>
              </a:rPr>
              <a:t>声明一个新的类型名的方法是： </a:t>
            </a:r>
          </a:p>
          <a:p>
            <a:pPr algn="just" defTabSz="804863">
              <a:lnSpc>
                <a:spcPct val="150000"/>
              </a:lnSpc>
              <a:defRPr/>
            </a:pPr>
            <a:r>
              <a:rPr lang="zh-CN" altLang="en-US" sz="1600" dirty="0">
                <a:solidFill>
                  <a:schemeClr val="tx1"/>
                </a:solidFill>
              </a:rPr>
              <a:t>① 先按定义变量的方法写出定义体（如：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a:t>
            </a:r>
            <a:r>
              <a:rPr lang="en-US" altLang="zh-CN" sz="1600" dirty="0">
                <a:solidFill>
                  <a:schemeClr val="tx1"/>
                </a:solidFill>
              </a:rPr>
              <a:t>	</a:t>
            </a:r>
            <a:r>
              <a:rPr lang="zh-CN" altLang="en-US" sz="1600" dirty="0">
                <a:solidFill>
                  <a:schemeClr val="tx1"/>
                </a:solidFill>
              </a:rPr>
              <a:t>② 将变量名换成新类型名（例如： 将</a:t>
            </a:r>
            <a:r>
              <a:rPr lang="en-US" altLang="zh-CN" sz="1600" dirty="0" err="1">
                <a:solidFill>
                  <a:schemeClr val="tx1"/>
                </a:solidFill>
              </a:rPr>
              <a:t>i</a:t>
            </a:r>
            <a:r>
              <a:rPr lang="zh-CN" altLang="en-US" sz="1600" dirty="0">
                <a:solidFill>
                  <a:schemeClr val="tx1"/>
                </a:solidFill>
              </a:rPr>
              <a:t>换成</a:t>
            </a:r>
            <a:r>
              <a:rPr lang="en-US" altLang="zh-CN" sz="1600" dirty="0">
                <a:solidFill>
                  <a:schemeClr val="tx1"/>
                </a:solidFill>
              </a:rPr>
              <a:t>Count</a:t>
            </a:r>
            <a:r>
              <a:rPr lang="zh-CN" altLang="en-US" sz="1600" dirty="0">
                <a:solidFill>
                  <a:schemeClr val="tx1"/>
                </a:solidFill>
              </a:rPr>
              <a:t>）</a:t>
            </a:r>
          </a:p>
          <a:p>
            <a:pPr algn="just" defTabSz="804863">
              <a:lnSpc>
                <a:spcPct val="150000"/>
              </a:lnSpc>
              <a:defRPr/>
            </a:pPr>
            <a:r>
              <a:rPr lang="zh-CN" altLang="en-US" sz="1600" dirty="0">
                <a:solidFill>
                  <a:schemeClr val="tx1"/>
                </a:solidFill>
              </a:rPr>
              <a:t>③ 在最前面加</a:t>
            </a:r>
            <a:r>
              <a:rPr lang="en-US" altLang="zh-CN" sz="1600" dirty="0" err="1">
                <a:solidFill>
                  <a:schemeClr val="tx1"/>
                </a:solidFill>
              </a:rPr>
              <a:t>typedef</a:t>
            </a:r>
            <a:r>
              <a:rPr lang="zh-CN" altLang="en-US" sz="1600" dirty="0">
                <a:solidFill>
                  <a:schemeClr val="tx1"/>
                </a:solidFill>
              </a:rPr>
              <a:t>（例如： </a:t>
            </a:r>
            <a:r>
              <a:rPr lang="en-US" altLang="zh-CN" sz="1600" dirty="0" err="1">
                <a:solidFill>
                  <a:schemeClr val="tx1"/>
                </a:solidFill>
              </a:rPr>
              <a:t>typedef</a:t>
            </a: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Count</a:t>
            </a:r>
            <a:r>
              <a:rPr lang="zh-CN" altLang="en-US" sz="1600" dirty="0">
                <a:solidFill>
                  <a:schemeClr val="tx1"/>
                </a:solidFill>
              </a:rPr>
              <a:t>）</a:t>
            </a:r>
            <a:r>
              <a:rPr lang="en-US" altLang="zh-CN" sz="1600" dirty="0">
                <a:solidFill>
                  <a:schemeClr val="tx1"/>
                </a:solidFill>
              </a:rPr>
              <a:t>	</a:t>
            </a:r>
            <a:r>
              <a:rPr lang="zh-CN" altLang="en-US" sz="1600" dirty="0">
                <a:solidFill>
                  <a:schemeClr val="tx1"/>
                </a:solidFill>
              </a:rPr>
              <a:t>④ 然后可以用新类型名去定义变量</a:t>
            </a:r>
          </a:p>
          <a:p>
            <a:pPr algn="just" defTabSz="804863">
              <a:lnSpc>
                <a:spcPct val="150000"/>
              </a:lnSpc>
              <a:defRPr/>
            </a:pPr>
            <a:r>
              <a:rPr lang="zh-CN" altLang="en-US" sz="1600" dirty="0">
                <a:solidFill>
                  <a:schemeClr val="tx1"/>
                </a:solidFill>
              </a:rPr>
              <a:t>简单地说，就是按定义变量的方式把变量名换上新类型名，并在最前面加</a:t>
            </a:r>
            <a:r>
              <a:rPr lang="en-US" altLang="zh-CN" sz="1600" dirty="0" err="1">
                <a:solidFill>
                  <a:schemeClr val="tx1"/>
                </a:solidFill>
              </a:rPr>
              <a:t>typedef</a:t>
            </a:r>
            <a:r>
              <a:rPr lang="zh-CN" altLang="en-US" sz="1600" dirty="0">
                <a:solidFill>
                  <a:schemeClr val="tx1"/>
                </a:solidFill>
              </a:rPr>
              <a:t>，就声明了新类型名代表原来的类型。</a:t>
            </a:r>
          </a:p>
          <a:p>
            <a:pPr algn="just" defTabSz="804863">
              <a:lnSpc>
                <a:spcPct val="150000"/>
              </a:lnSpc>
              <a:defRPr/>
            </a:pPr>
            <a:r>
              <a:rPr lang="zh-CN" altLang="en-US" sz="1600" dirty="0">
                <a:solidFill>
                  <a:schemeClr val="tx1"/>
                </a:solidFill>
              </a:rPr>
              <a:t>以定义上述的数组类型为例来说明： </a:t>
            </a:r>
          </a:p>
          <a:p>
            <a:pPr algn="just" defTabSz="804863">
              <a:lnSpc>
                <a:spcPct val="150000"/>
              </a:lnSpc>
              <a:defRPr/>
            </a:pPr>
            <a:r>
              <a:rPr lang="zh-CN" altLang="en-US" sz="1600" dirty="0">
                <a:solidFill>
                  <a:schemeClr val="tx1"/>
                </a:solidFill>
              </a:rPr>
              <a:t>① 先按定义数组变量形式书写： </a:t>
            </a:r>
            <a:r>
              <a:rPr lang="en-US" altLang="zh-CN" sz="1600" dirty="0" err="1">
                <a:solidFill>
                  <a:schemeClr val="tx1"/>
                </a:solidFill>
              </a:rPr>
              <a:t>int</a:t>
            </a:r>
            <a:r>
              <a:rPr lang="en-US" altLang="zh-CN" sz="1600" dirty="0">
                <a:solidFill>
                  <a:schemeClr val="tx1"/>
                </a:solidFill>
              </a:rPr>
              <a:t> a[100]		</a:t>
            </a:r>
            <a:r>
              <a:rPr lang="zh-CN" altLang="en-US" sz="1600" dirty="0">
                <a:solidFill>
                  <a:schemeClr val="tx1"/>
                </a:solidFill>
              </a:rPr>
              <a:t>② 将变量名</a:t>
            </a:r>
            <a:r>
              <a:rPr lang="en-US" altLang="zh-CN" sz="1600" dirty="0">
                <a:solidFill>
                  <a:schemeClr val="tx1"/>
                </a:solidFill>
              </a:rPr>
              <a:t>a</a:t>
            </a:r>
            <a:r>
              <a:rPr lang="zh-CN" altLang="en-US" sz="1600" dirty="0">
                <a:solidFill>
                  <a:schemeClr val="tx1"/>
                </a:solidFill>
              </a:rPr>
              <a:t>换成自己命名的类型名：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Num</a:t>
            </a:r>
            <a:r>
              <a:rPr lang="en-US" altLang="zh-CN" sz="1600" dirty="0">
                <a:solidFill>
                  <a:schemeClr val="tx1"/>
                </a:solidFill>
              </a:rPr>
              <a:t>[100]</a:t>
            </a:r>
            <a:endParaRPr lang="zh-CN" altLang="en-US" sz="1600" dirty="0">
              <a:solidFill>
                <a:schemeClr val="tx1"/>
              </a:solidFill>
            </a:endParaRPr>
          </a:p>
          <a:p>
            <a:pPr algn="just" defTabSz="804863">
              <a:lnSpc>
                <a:spcPct val="150000"/>
              </a:lnSpc>
              <a:defRPr/>
            </a:pPr>
            <a:r>
              <a:rPr lang="zh-CN" altLang="en-US" sz="1600" dirty="0">
                <a:solidFill>
                  <a:schemeClr val="tx1"/>
                </a:solidFill>
              </a:rPr>
              <a:t>③ 在前面加上</a:t>
            </a:r>
            <a:r>
              <a:rPr lang="en-US" altLang="zh-CN" sz="1600" dirty="0" err="1">
                <a:solidFill>
                  <a:schemeClr val="tx1"/>
                </a:solidFill>
              </a:rPr>
              <a:t>typedef</a:t>
            </a:r>
            <a:r>
              <a:rPr lang="zh-CN" altLang="en-US" sz="1600" dirty="0">
                <a:solidFill>
                  <a:schemeClr val="tx1"/>
                </a:solidFill>
              </a:rPr>
              <a:t>，得到</a:t>
            </a:r>
            <a:r>
              <a:rPr lang="en-US" altLang="zh-CN" sz="1600" dirty="0" err="1">
                <a:solidFill>
                  <a:schemeClr val="tx1"/>
                </a:solidFill>
              </a:rPr>
              <a:t>typedef</a:t>
            </a: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Num</a:t>
            </a:r>
            <a:r>
              <a:rPr lang="en-US" altLang="zh-CN" sz="1600" dirty="0">
                <a:solidFill>
                  <a:schemeClr val="tx1"/>
                </a:solidFill>
              </a:rPr>
              <a:t>[100]	</a:t>
            </a:r>
            <a:r>
              <a:rPr lang="zh-CN" altLang="en-US" sz="1600" dirty="0">
                <a:solidFill>
                  <a:schemeClr val="tx1"/>
                </a:solidFill>
              </a:rPr>
              <a:t>④ 用来定义变量： </a:t>
            </a:r>
            <a:r>
              <a:rPr lang="en-US" altLang="zh-CN" sz="1600" dirty="0" err="1">
                <a:solidFill>
                  <a:schemeClr val="tx1"/>
                </a:solidFill>
              </a:rPr>
              <a:t>Num</a:t>
            </a:r>
            <a:r>
              <a:rPr lang="en-US" altLang="zh-CN" sz="1600" dirty="0">
                <a:solidFill>
                  <a:schemeClr val="tx1"/>
                </a:solidFill>
              </a:rPr>
              <a:t> a; </a:t>
            </a:r>
            <a:r>
              <a:rPr lang="zh-CN" altLang="en-US" sz="1600" dirty="0">
                <a:solidFill>
                  <a:schemeClr val="tx1"/>
                </a:solidFill>
              </a:rPr>
              <a:t>相当于定义了： </a:t>
            </a:r>
            <a:r>
              <a:rPr lang="en-US" altLang="zh-CN" sz="1600" dirty="0" err="1">
                <a:solidFill>
                  <a:schemeClr val="tx1"/>
                </a:solidFill>
              </a:rPr>
              <a:t>int</a:t>
            </a:r>
            <a:r>
              <a:rPr lang="en-US" altLang="zh-CN" sz="1600" dirty="0">
                <a:solidFill>
                  <a:schemeClr val="tx1"/>
                </a:solidFill>
              </a:rPr>
              <a:t> a[100];</a:t>
            </a:r>
          </a:p>
          <a:p>
            <a:pPr algn="just" defTabSz="804863">
              <a:lnSpc>
                <a:spcPct val="150000"/>
              </a:lnSpc>
              <a:defRPr/>
            </a:pPr>
            <a:r>
              <a:rPr lang="zh-CN" altLang="en-US" sz="1600" dirty="0">
                <a:solidFill>
                  <a:schemeClr val="tx1"/>
                </a:solidFill>
              </a:rPr>
              <a:t>同样，对字符指针类型，也是： </a:t>
            </a:r>
          </a:p>
          <a:p>
            <a:pPr algn="just" defTabSz="804863">
              <a:lnSpc>
                <a:spcPct val="150000"/>
              </a:lnSpc>
              <a:defRPr/>
            </a:pPr>
            <a:r>
              <a:rPr lang="zh-CN" altLang="en-US" sz="1600" dirty="0">
                <a:solidFill>
                  <a:schemeClr val="tx1"/>
                </a:solidFill>
              </a:rPr>
              <a:t>① </a:t>
            </a:r>
            <a:r>
              <a:rPr lang="en-US" altLang="zh-CN" sz="1600" dirty="0">
                <a:solidFill>
                  <a:schemeClr val="tx1"/>
                </a:solidFill>
              </a:rPr>
              <a:t>char *p;		//</a:t>
            </a:r>
            <a:r>
              <a:rPr lang="zh-CN" altLang="en-US" sz="1600" dirty="0">
                <a:solidFill>
                  <a:schemeClr val="tx1"/>
                </a:solidFill>
              </a:rPr>
              <a:t>定义变量</a:t>
            </a:r>
            <a:r>
              <a:rPr lang="en-US" altLang="zh-CN" sz="1600" dirty="0">
                <a:solidFill>
                  <a:schemeClr val="tx1"/>
                </a:solidFill>
              </a:rPr>
              <a:t>p</a:t>
            </a:r>
            <a:r>
              <a:rPr lang="zh-CN" altLang="en-US" sz="1600" dirty="0">
                <a:solidFill>
                  <a:schemeClr val="tx1"/>
                </a:solidFill>
              </a:rPr>
              <a:t>的方式</a:t>
            </a:r>
            <a:r>
              <a:rPr lang="en-US" altLang="zh-CN" sz="1600" dirty="0">
                <a:solidFill>
                  <a:schemeClr val="tx1"/>
                </a:solidFill>
              </a:rPr>
              <a:t>	</a:t>
            </a:r>
            <a:r>
              <a:rPr lang="zh-CN" altLang="en-US" sz="1600" dirty="0">
                <a:solidFill>
                  <a:schemeClr val="tx1"/>
                </a:solidFill>
              </a:rPr>
              <a:t>② </a:t>
            </a:r>
            <a:r>
              <a:rPr lang="en-US" altLang="zh-CN" sz="1600" dirty="0">
                <a:solidFill>
                  <a:schemeClr val="tx1"/>
                </a:solidFill>
              </a:rPr>
              <a:t>char *String;	//</a:t>
            </a:r>
            <a:r>
              <a:rPr lang="zh-CN" altLang="en-US" sz="1600" dirty="0">
                <a:solidFill>
                  <a:schemeClr val="tx1"/>
                </a:solidFill>
              </a:rPr>
              <a:t>用新类型名</a:t>
            </a:r>
            <a:r>
              <a:rPr lang="en-US" altLang="zh-CN" sz="1600" dirty="0">
                <a:solidFill>
                  <a:schemeClr val="tx1"/>
                </a:solidFill>
              </a:rPr>
              <a:t>String</a:t>
            </a:r>
            <a:r>
              <a:rPr lang="zh-CN" altLang="en-US" sz="1600" dirty="0">
                <a:solidFill>
                  <a:schemeClr val="tx1"/>
                </a:solidFill>
              </a:rPr>
              <a:t>取代变量名</a:t>
            </a:r>
            <a:r>
              <a:rPr lang="en-US" altLang="zh-CN" sz="1600" dirty="0">
                <a:solidFill>
                  <a:schemeClr val="tx1"/>
                </a:solidFill>
              </a:rPr>
              <a:t>p</a:t>
            </a:r>
          </a:p>
          <a:p>
            <a:pPr algn="just" defTabSz="804863">
              <a:lnSpc>
                <a:spcPct val="150000"/>
              </a:lnSpc>
              <a:defRPr/>
            </a:pPr>
            <a:r>
              <a:rPr lang="en-US" altLang="zh-CN" sz="1600" dirty="0">
                <a:solidFill>
                  <a:schemeClr val="tx1"/>
                </a:solidFill>
              </a:rPr>
              <a:t>③ </a:t>
            </a:r>
            <a:r>
              <a:rPr lang="en-US" altLang="zh-CN" sz="1600" dirty="0" err="1">
                <a:solidFill>
                  <a:schemeClr val="tx1"/>
                </a:solidFill>
              </a:rPr>
              <a:t>typedef</a:t>
            </a:r>
            <a:r>
              <a:rPr lang="en-US" altLang="zh-CN" sz="1600" dirty="0">
                <a:solidFill>
                  <a:schemeClr val="tx1"/>
                </a:solidFill>
              </a:rPr>
              <a:t> char *String;	//</a:t>
            </a:r>
            <a:r>
              <a:rPr lang="zh-CN" altLang="en-US" sz="1600" dirty="0">
                <a:solidFill>
                  <a:schemeClr val="tx1"/>
                </a:solidFill>
              </a:rPr>
              <a:t>加</a:t>
            </a:r>
            <a:r>
              <a:rPr lang="en-US" altLang="zh-CN" sz="1600" dirty="0" err="1">
                <a:solidFill>
                  <a:schemeClr val="tx1"/>
                </a:solidFill>
              </a:rPr>
              <a:t>typedef</a:t>
            </a:r>
            <a:r>
              <a:rPr lang="en-US" altLang="zh-CN" sz="1600" dirty="0">
                <a:solidFill>
                  <a:schemeClr val="tx1"/>
                </a:solidFill>
              </a:rPr>
              <a:t>		④ String p;	//</a:t>
            </a:r>
            <a:r>
              <a:rPr lang="zh-CN" altLang="en-US" sz="1600" dirty="0">
                <a:solidFill>
                  <a:schemeClr val="tx1"/>
                </a:solidFill>
              </a:rPr>
              <a:t>用新类型名</a:t>
            </a:r>
            <a:r>
              <a:rPr lang="en-US" altLang="zh-CN" sz="1600" dirty="0">
                <a:solidFill>
                  <a:schemeClr val="tx1"/>
                </a:solidFill>
              </a:rPr>
              <a:t>String</a:t>
            </a:r>
            <a:r>
              <a:rPr lang="zh-CN" altLang="en-US" sz="1600" dirty="0">
                <a:solidFill>
                  <a:schemeClr val="tx1"/>
                </a:solidFill>
              </a:rPr>
              <a:t>定义变量，相当</a:t>
            </a:r>
            <a:r>
              <a:rPr lang="en-US" altLang="zh-CN" sz="1600" dirty="0">
                <a:solidFill>
                  <a:schemeClr val="tx1"/>
                </a:solidFill>
              </a:rPr>
              <a:t>char *p;</a:t>
            </a:r>
          </a:p>
          <a:p>
            <a:pPr algn="just" defTabSz="804863">
              <a:lnSpc>
                <a:spcPct val="150000"/>
              </a:lnSpc>
              <a:defRPr/>
            </a:pPr>
            <a:r>
              <a:rPr lang="zh-CN" altLang="en-US" sz="1600" dirty="0">
                <a:solidFill>
                  <a:schemeClr val="tx1"/>
                </a:solidFill>
              </a:rPr>
              <a:t>习惯上，常把用</a:t>
            </a:r>
            <a:r>
              <a:rPr lang="en-US" altLang="zh-CN" sz="1600" dirty="0" err="1">
                <a:solidFill>
                  <a:schemeClr val="tx1"/>
                </a:solidFill>
              </a:rPr>
              <a:t>typedef</a:t>
            </a:r>
            <a:r>
              <a:rPr lang="zh-CN" altLang="en-US" sz="1600" dirty="0">
                <a:solidFill>
                  <a:schemeClr val="tx1"/>
                </a:solidFill>
              </a:rPr>
              <a:t>声明的类型名的第</a:t>
            </a:r>
            <a:r>
              <a:rPr lang="en-US" altLang="zh-CN" sz="1600" dirty="0">
                <a:solidFill>
                  <a:schemeClr val="tx1"/>
                </a:solidFill>
              </a:rPr>
              <a:t>1</a:t>
            </a:r>
            <a:r>
              <a:rPr lang="zh-CN" altLang="en-US" sz="1600" dirty="0">
                <a:solidFill>
                  <a:schemeClr val="tx1"/>
                </a:solidFill>
              </a:rPr>
              <a:t>个字母用大写表示，以便与系统提供的标准类型标识符相区别。</a:t>
            </a:r>
            <a:endParaRPr lang="en-US" altLang="zh-CN" sz="1600" dirty="0">
              <a:solidFill>
                <a:schemeClr val="tx1"/>
              </a:solidFill>
            </a:endParaRPr>
          </a:p>
        </p:txBody>
      </p:sp>
      <p:sp>
        <p:nvSpPr>
          <p:cNvPr id="2" name="标题 1"/>
          <p:cNvSpPr>
            <a:spLocks noGrp="1"/>
          </p:cNvSpPr>
          <p:nvPr>
            <p:ph type="title"/>
          </p:nvPr>
        </p:nvSpPr>
        <p:spPr>
          <a:xfrm>
            <a:off x="493291" y="626165"/>
            <a:ext cx="10515600" cy="1325563"/>
          </a:xfrm>
        </p:spPr>
        <p:txBody>
          <a:bodyPr/>
          <a:lstStyle/>
          <a:p>
            <a:r>
              <a:rPr lang="zh-CN" altLang="en-US"/>
              <a:t>用</a:t>
            </a:r>
            <a:r>
              <a:rPr lang="en-US" altLang="zh-CN"/>
              <a:t>typedef</a:t>
            </a:r>
            <a:r>
              <a:rPr lang="zh-CN" altLang="en-US"/>
              <a:t>声明新类型名</a:t>
            </a:r>
          </a:p>
        </p:txBody>
      </p:sp>
    </p:spTree>
    <p:extLst>
      <p:ext uri="{BB962C8B-B14F-4D97-AF65-F5344CB8AC3E}">
        <p14:creationId xmlns:p14="http://schemas.microsoft.com/office/powerpoint/2010/main" val="3052574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566530" y="1709531"/>
            <a:ext cx="10972800"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defTabSz="804863">
              <a:lnSpc>
                <a:spcPct val="150000"/>
              </a:lnSpc>
              <a:defRPr/>
            </a:pPr>
            <a:r>
              <a:rPr lang="en-US" altLang="zh-CN" dirty="0">
                <a:solidFill>
                  <a:schemeClr val="tx1"/>
                </a:solidFill>
              </a:rPr>
              <a:t>(1)</a:t>
            </a:r>
            <a:r>
              <a:rPr lang="zh-CN" altLang="en-US" dirty="0">
                <a:solidFill>
                  <a:schemeClr val="tx1"/>
                </a:solidFill>
              </a:rPr>
              <a:t> </a:t>
            </a:r>
            <a:r>
              <a:rPr lang="en-US" altLang="zh-CN" dirty="0" err="1">
                <a:solidFill>
                  <a:schemeClr val="tx1"/>
                </a:solidFill>
              </a:rPr>
              <a:t>typedef</a:t>
            </a:r>
            <a:r>
              <a:rPr lang="zh-CN" altLang="en-US" dirty="0">
                <a:solidFill>
                  <a:schemeClr val="tx1"/>
                </a:solidFill>
              </a:rPr>
              <a:t>的方法实际上是为特定的类型指定了一个同义字</a:t>
            </a:r>
            <a:r>
              <a:rPr lang="en-US" altLang="zh-CN" dirty="0">
                <a:solidFill>
                  <a:schemeClr val="tx1"/>
                </a:solidFill>
              </a:rPr>
              <a:t>(synonyms)</a:t>
            </a:r>
            <a:r>
              <a:rPr lang="zh-CN" altLang="en-US" dirty="0">
                <a:solidFill>
                  <a:schemeClr val="tx1"/>
                </a:solidFill>
              </a:rPr>
              <a:t>。</a:t>
            </a:r>
            <a:endParaRPr lang="en-US" altLang="zh-CN" dirty="0">
              <a:solidFill>
                <a:schemeClr val="tx1"/>
              </a:solidFill>
            </a:endParaRPr>
          </a:p>
          <a:p>
            <a:pPr algn="just" defTabSz="804863">
              <a:lnSpc>
                <a:spcPct val="150000"/>
              </a:lnSpc>
              <a:defRPr/>
            </a:pPr>
            <a:r>
              <a:rPr lang="en-US" altLang="zh-CN" dirty="0">
                <a:solidFill>
                  <a:schemeClr val="tx1"/>
                </a:solidFill>
              </a:rPr>
              <a:t>(2) </a:t>
            </a:r>
            <a:r>
              <a:rPr lang="zh-CN" altLang="en-US" dirty="0">
                <a:solidFill>
                  <a:schemeClr val="tx1"/>
                </a:solidFill>
              </a:rPr>
              <a:t>用</a:t>
            </a:r>
            <a:r>
              <a:rPr lang="en-US" altLang="zh-CN" dirty="0" err="1">
                <a:solidFill>
                  <a:schemeClr val="tx1"/>
                </a:solidFill>
              </a:rPr>
              <a:t>typedef</a:t>
            </a:r>
            <a:r>
              <a:rPr lang="zh-CN" altLang="en-US" dirty="0">
                <a:solidFill>
                  <a:schemeClr val="tx1"/>
                </a:solidFill>
              </a:rPr>
              <a:t>只是对已经存在的类型指定一个新的类型名，而没有创造新的类型。</a:t>
            </a:r>
            <a:endParaRPr lang="en-US" altLang="zh-CN" dirty="0">
              <a:solidFill>
                <a:schemeClr val="tx1"/>
              </a:solidFill>
            </a:endParaRPr>
          </a:p>
          <a:p>
            <a:pPr algn="just" defTabSz="804863">
              <a:lnSpc>
                <a:spcPct val="150000"/>
              </a:lnSpc>
              <a:defRPr/>
            </a:pPr>
            <a:r>
              <a:rPr lang="en-US" altLang="zh-CN" dirty="0">
                <a:solidFill>
                  <a:schemeClr val="tx1"/>
                </a:solidFill>
              </a:rPr>
              <a:t>(3) </a:t>
            </a:r>
            <a:r>
              <a:rPr lang="zh-CN" altLang="en-US" dirty="0">
                <a:solidFill>
                  <a:schemeClr val="tx1"/>
                </a:solidFill>
              </a:rPr>
              <a:t>用</a:t>
            </a:r>
            <a:r>
              <a:rPr lang="en-US" altLang="zh-CN" dirty="0" err="1" smtClean="0">
                <a:solidFill>
                  <a:schemeClr val="tx1"/>
                </a:solidFill>
              </a:rPr>
              <a:t>typedef</a:t>
            </a:r>
            <a:r>
              <a:rPr lang="zh-CN" altLang="en-US" dirty="0">
                <a:solidFill>
                  <a:schemeClr val="tx1"/>
                </a:solidFill>
              </a:rPr>
              <a:t>声明数组类型、指针类型，结构体类型、共用体类型、枚举类型等，使得编程更加方便。</a:t>
            </a:r>
            <a:endParaRPr lang="en-US" altLang="zh-CN" dirty="0">
              <a:solidFill>
                <a:schemeClr val="tx1"/>
              </a:solidFill>
            </a:endParaRPr>
          </a:p>
          <a:p>
            <a:pPr algn="just" defTabSz="804863">
              <a:lnSpc>
                <a:spcPct val="150000"/>
              </a:lnSpc>
              <a:defRPr/>
            </a:pPr>
            <a:r>
              <a:rPr lang="en-US" altLang="zh-CN" dirty="0">
                <a:solidFill>
                  <a:schemeClr val="tx1"/>
                </a:solidFill>
              </a:rPr>
              <a:t>(4) </a:t>
            </a:r>
            <a:r>
              <a:rPr lang="en-US" altLang="zh-CN" dirty="0" err="1">
                <a:solidFill>
                  <a:schemeClr val="tx1"/>
                </a:solidFill>
              </a:rPr>
              <a:t>typedef</a:t>
            </a:r>
            <a:r>
              <a:rPr lang="zh-CN" altLang="en-US" dirty="0">
                <a:solidFill>
                  <a:schemeClr val="tx1"/>
                </a:solidFill>
              </a:rPr>
              <a:t>与</a:t>
            </a:r>
            <a:r>
              <a:rPr lang="en-US" altLang="zh-CN" dirty="0">
                <a:solidFill>
                  <a:schemeClr val="tx1"/>
                </a:solidFill>
              </a:rPr>
              <a:t>#define</a:t>
            </a:r>
            <a:r>
              <a:rPr lang="zh-CN" altLang="en-US" dirty="0" smtClean="0">
                <a:solidFill>
                  <a:schemeClr val="tx1"/>
                </a:solidFill>
              </a:rPr>
              <a:t>表面相似，实质不同。</a:t>
            </a:r>
            <a:r>
              <a:rPr lang="en-US" altLang="zh-CN" dirty="0">
                <a:solidFill>
                  <a:schemeClr val="tx1"/>
                </a:solidFill>
              </a:rPr>
              <a:t>#define</a:t>
            </a:r>
            <a:r>
              <a:rPr lang="zh-CN" altLang="en-US" dirty="0">
                <a:solidFill>
                  <a:schemeClr val="tx1"/>
                </a:solidFill>
              </a:rPr>
              <a:t>是在预编译时处理的，它只能作简单的字符串替换，而</a:t>
            </a:r>
            <a:r>
              <a:rPr lang="en-US" altLang="zh-CN" dirty="0" err="1">
                <a:solidFill>
                  <a:schemeClr val="tx1"/>
                </a:solidFill>
              </a:rPr>
              <a:t>typedef</a:t>
            </a:r>
            <a:r>
              <a:rPr lang="zh-CN" altLang="en-US" dirty="0">
                <a:solidFill>
                  <a:schemeClr val="tx1"/>
                </a:solidFill>
              </a:rPr>
              <a:t>是在编译阶段处理的，且并非简单的字符串替换。</a:t>
            </a:r>
            <a:endParaRPr lang="en-US" altLang="zh-CN" dirty="0">
              <a:solidFill>
                <a:schemeClr val="tx1"/>
              </a:solidFill>
            </a:endParaRPr>
          </a:p>
          <a:p>
            <a:pPr algn="just" defTabSz="804863">
              <a:lnSpc>
                <a:spcPct val="150000"/>
              </a:lnSpc>
              <a:defRPr/>
            </a:pPr>
            <a:r>
              <a:rPr lang="en-US" altLang="zh-CN" dirty="0">
                <a:solidFill>
                  <a:schemeClr val="tx1"/>
                </a:solidFill>
              </a:rPr>
              <a:t>(5) </a:t>
            </a:r>
            <a:r>
              <a:rPr lang="zh-CN" altLang="en-US" dirty="0">
                <a:solidFill>
                  <a:schemeClr val="tx1"/>
                </a:solidFill>
              </a:rPr>
              <a:t>当不同源文件中用到同一类型数据（尤其是像数组、指针、结构体、共用体等类型数据）时，常用</a:t>
            </a:r>
            <a:r>
              <a:rPr lang="en-US" altLang="zh-CN" dirty="0" err="1">
                <a:solidFill>
                  <a:schemeClr val="tx1"/>
                </a:solidFill>
              </a:rPr>
              <a:t>typedef</a:t>
            </a:r>
            <a:r>
              <a:rPr lang="zh-CN" altLang="en-US" dirty="0">
                <a:solidFill>
                  <a:schemeClr val="tx1"/>
                </a:solidFill>
              </a:rPr>
              <a:t>声明一些数据类型。可以把所有的</a:t>
            </a:r>
            <a:r>
              <a:rPr lang="en-US" altLang="zh-CN" dirty="0" err="1">
                <a:solidFill>
                  <a:schemeClr val="tx1"/>
                </a:solidFill>
              </a:rPr>
              <a:t>typedef</a:t>
            </a:r>
            <a:r>
              <a:rPr lang="zh-CN" altLang="en-US" dirty="0">
                <a:solidFill>
                  <a:schemeClr val="tx1"/>
                </a:solidFill>
              </a:rPr>
              <a:t>名称声明单独放在一个头文件中，然后在需要用到它们的文件中用</a:t>
            </a:r>
            <a:r>
              <a:rPr lang="en-US" altLang="zh-CN" dirty="0">
                <a:solidFill>
                  <a:schemeClr val="tx1"/>
                </a:solidFill>
              </a:rPr>
              <a:t>#include</a:t>
            </a:r>
            <a:r>
              <a:rPr lang="zh-CN" altLang="en-US" dirty="0">
                <a:solidFill>
                  <a:schemeClr val="tx1"/>
                </a:solidFill>
              </a:rPr>
              <a:t>指令把它们包含到文件中。这样编程者就不需要在各文件中自己定义</a:t>
            </a:r>
            <a:r>
              <a:rPr lang="en-US" altLang="zh-CN" dirty="0" err="1">
                <a:solidFill>
                  <a:schemeClr val="tx1"/>
                </a:solidFill>
              </a:rPr>
              <a:t>typedef</a:t>
            </a:r>
            <a:r>
              <a:rPr lang="zh-CN" altLang="en-US" dirty="0">
                <a:solidFill>
                  <a:schemeClr val="tx1"/>
                </a:solidFill>
              </a:rPr>
              <a:t>名称了。</a:t>
            </a:r>
          </a:p>
          <a:p>
            <a:pPr algn="just" defTabSz="804863">
              <a:lnSpc>
                <a:spcPct val="150000"/>
              </a:lnSpc>
              <a:defRPr/>
            </a:pPr>
            <a:r>
              <a:rPr lang="en-US" altLang="zh-CN" dirty="0">
                <a:solidFill>
                  <a:schemeClr val="tx1"/>
                </a:solidFill>
              </a:rPr>
              <a:t>(6) </a:t>
            </a:r>
            <a:r>
              <a:rPr lang="zh-CN" altLang="en-US" dirty="0">
                <a:solidFill>
                  <a:schemeClr val="tx1"/>
                </a:solidFill>
              </a:rPr>
              <a:t>使用</a:t>
            </a:r>
            <a:r>
              <a:rPr lang="en-US" altLang="zh-CN" dirty="0" err="1">
                <a:solidFill>
                  <a:schemeClr val="tx1"/>
                </a:solidFill>
              </a:rPr>
              <a:t>typedef</a:t>
            </a:r>
            <a:r>
              <a:rPr lang="zh-CN" altLang="en-US" dirty="0">
                <a:solidFill>
                  <a:schemeClr val="tx1"/>
                </a:solidFill>
              </a:rPr>
              <a:t>名称有利于程序的通用与移植。有时程序会依赖于硬件特性，用</a:t>
            </a:r>
            <a:r>
              <a:rPr lang="en-US" altLang="zh-CN" dirty="0" err="1">
                <a:solidFill>
                  <a:schemeClr val="tx1"/>
                </a:solidFill>
              </a:rPr>
              <a:t>typedef</a:t>
            </a:r>
            <a:r>
              <a:rPr lang="zh-CN" altLang="en-US" dirty="0">
                <a:solidFill>
                  <a:schemeClr val="tx1"/>
                </a:solidFill>
              </a:rPr>
              <a:t>类型就便于移植。</a:t>
            </a:r>
            <a:endParaRPr lang="en-US" altLang="zh-CN" dirty="0">
              <a:solidFill>
                <a:schemeClr val="tx1"/>
              </a:solidFill>
            </a:endParaRPr>
          </a:p>
        </p:txBody>
      </p:sp>
      <p:sp>
        <p:nvSpPr>
          <p:cNvPr id="2" name="标题 1"/>
          <p:cNvSpPr>
            <a:spLocks noGrp="1"/>
          </p:cNvSpPr>
          <p:nvPr>
            <p:ph type="title"/>
          </p:nvPr>
        </p:nvSpPr>
        <p:spPr>
          <a:xfrm>
            <a:off x="493291" y="626165"/>
            <a:ext cx="10515600" cy="1325563"/>
          </a:xfrm>
        </p:spPr>
        <p:txBody>
          <a:bodyPr/>
          <a:lstStyle/>
          <a:p>
            <a:r>
              <a:rPr lang="zh-CN" altLang="en-US"/>
              <a:t>用</a:t>
            </a:r>
            <a:r>
              <a:rPr lang="en-US" altLang="zh-CN"/>
              <a:t>typedef</a:t>
            </a:r>
            <a:r>
              <a:rPr lang="zh-CN" altLang="en-US"/>
              <a:t>声明新类型名</a:t>
            </a:r>
          </a:p>
        </p:txBody>
      </p:sp>
    </p:spTree>
    <p:extLst>
      <p:ext uri="{BB962C8B-B14F-4D97-AF65-F5344CB8AC3E}">
        <p14:creationId xmlns:p14="http://schemas.microsoft.com/office/powerpoint/2010/main" val="153550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定义结构体类型变量 </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AutoNum type="arabicPeriod"/>
              <a:defRPr/>
            </a:pPr>
            <a:r>
              <a:rPr lang="zh-CN" altLang="en-US">
                <a:solidFill>
                  <a:schemeClr val="tx1"/>
                </a:solidFill>
              </a:rPr>
              <a:t>先声明结构体类型，再定义该类型的变量</a:t>
            </a:r>
            <a:r>
              <a:rPr lang="en-US" altLang="zh-CN">
                <a:solidFill>
                  <a:schemeClr val="tx1"/>
                </a:solidFill>
              </a:rPr>
              <a:t>		2. </a:t>
            </a:r>
            <a:r>
              <a:rPr lang="zh-CN" altLang="en-US">
                <a:solidFill>
                  <a:schemeClr val="tx1"/>
                </a:solidFill>
              </a:rPr>
              <a:t>在声明类型的同时定义变量</a:t>
            </a: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algn="just">
              <a:lnSpc>
                <a:spcPct val="150000"/>
              </a:lnSpc>
              <a:spcAft>
                <a:spcPts val="600"/>
              </a:spcAft>
              <a:defRPr/>
            </a:pPr>
            <a:r>
              <a:rPr lang="en-US" altLang="zh-CN">
                <a:solidFill>
                  <a:schemeClr val="tx1"/>
                </a:solidFill>
              </a:rPr>
              <a:t>						3. </a:t>
            </a:r>
            <a:r>
              <a:rPr lang="zh-CN" altLang="en-US">
                <a:solidFill>
                  <a:schemeClr val="tx1"/>
                </a:solidFill>
              </a:rPr>
              <a:t>不指定类型名而直接定义结构体类型变量</a:t>
            </a:r>
            <a:endParaRPr lang="en-US" altLang="zh-CN">
              <a:solidFill>
                <a:schemeClr val="tx1"/>
              </a:solidFill>
            </a:endParaRPr>
          </a:p>
        </p:txBody>
      </p:sp>
      <p:sp>
        <p:nvSpPr>
          <p:cNvPr id="12" name="圆角矩形 11"/>
          <p:cNvSpPr/>
          <p:nvPr/>
        </p:nvSpPr>
        <p:spPr>
          <a:xfrm>
            <a:off x="1035709" y="4443616"/>
            <a:ext cx="5125396" cy="838502"/>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u="sng">
                <a:solidFill>
                  <a:schemeClr val="tx1"/>
                </a:solidFill>
              </a:rPr>
              <a:t>struct Student</a:t>
            </a:r>
            <a:r>
              <a:rPr lang="en-US" altLang="zh-CN" sz="1600">
                <a:solidFill>
                  <a:schemeClr val="tx1"/>
                </a:solidFill>
              </a:rPr>
              <a:t>  </a:t>
            </a:r>
            <a:r>
              <a:rPr lang="en-US" altLang="zh-CN" sz="1600" u="sng">
                <a:solidFill>
                  <a:schemeClr val="tx1"/>
                </a:solidFill>
              </a:rPr>
              <a:t>student1</a:t>
            </a:r>
            <a:r>
              <a:rPr lang="en-US" altLang="zh-CN" sz="1600">
                <a:solidFill>
                  <a:schemeClr val="tx1"/>
                </a:solidFill>
              </a:rPr>
              <a:t>, </a:t>
            </a:r>
            <a:r>
              <a:rPr lang="en-US" altLang="zh-CN" sz="1600" u="sng">
                <a:solidFill>
                  <a:schemeClr val="tx1"/>
                </a:solidFill>
              </a:rPr>
              <a:t>student2</a:t>
            </a:r>
            <a:r>
              <a:rPr lang="en-US" altLang="zh-CN" sz="1600">
                <a:solidFill>
                  <a:schemeClr val="tx1"/>
                </a:solidFill>
              </a:rPr>
              <a:t>;</a:t>
            </a:r>
          </a:p>
          <a:p>
            <a:pPr defTabSz="363538"/>
            <a:r>
              <a:rPr lang="en-US" altLang="zh-CN" sz="1600">
                <a:solidFill>
                  <a:schemeClr val="tx1"/>
                </a:solidFill>
              </a:rPr>
              <a:t>	    |			    |		       |</a:t>
            </a:r>
          </a:p>
          <a:p>
            <a:pPr defTabSz="363538"/>
            <a:r>
              <a:rPr lang="zh-CN" altLang="en-US" sz="1600">
                <a:solidFill>
                  <a:schemeClr val="accent1"/>
                </a:solidFill>
              </a:rPr>
              <a:t>结构体类型名</a:t>
            </a:r>
            <a:r>
              <a:rPr lang="en-US" altLang="zh-CN" sz="1600">
                <a:solidFill>
                  <a:schemeClr val="accent1"/>
                </a:solidFill>
              </a:rPr>
              <a:t>	 </a:t>
            </a:r>
            <a:r>
              <a:rPr lang="zh-CN" altLang="en-US" sz="1600">
                <a:solidFill>
                  <a:schemeClr val="accent1"/>
                </a:solidFill>
              </a:rPr>
              <a:t>结构体变量名</a:t>
            </a:r>
            <a:endParaRPr lang="en-US" altLang="zh-CN" sz="1600">
              <a:solidFill>
                <a:schemeClr val="accent1"/>
              </a:solidFill>
            </a:endParaRPr>
          </a:p>
        </p:txBody>
      </p:sp>
      <p:sp>
        <p:nvSpPr>
          <p:cNvPr id="7" name="圆角矩形 6"/>
          <p:cNvSpPr/>
          <p:nvPr/>
        </p:nvSpPr>
        <p:spPr>
          <a:xfrm>
            <a:off x="1035709" y="1838527"/>
            <a:ext cx="5125396" cy="2500007"/>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struct Student</a:t>
            </a:r>
          </a:p>
          <a:p>
            <a:pPr defTabSz="363538">
              <a:lnSpc>
                <a:spcPct val="120000"/>
              </a:lnSpc>
            </a:pPr>
            <a:r>
              <a:rPr lang="en-US" altLang="zh-CN" sz="1600">
                <a:solidFill>
                  <a:schemeClr val="tx1"/>
                </a:solidFill>
              </a:rPr>
              <a:t>{	int num;				</a:t>
            </a:r>
            <a:r>
              <a:rPr lang="en-US" altLang="zh-CN" sz="1600">
                <a:solidFill>
                  <a:srgbClr val="008000"/>
                </a:solidFill>
              </a:rPr>
              <a:t>//</a:t>
            </a:r>
            <a:r>
              <a:rPr lang="zh-CN" altLang="en-US" sz="1600">
                <a:solidFill>
                  <a:srgbClr val="008000"/>
                </a:solidFill>
              </a:rPr>
              <a:t>学号为整型 </a:t>
            </a:r>
          </a:p>
          <a:p>
            <a:pPr defTabSz="363538">
              <a:lnSpc>
                <a:spcPct val="120000"/>
              </a:lnSpc>
            </a:pPr>
            <a:r>
              <a:rPr lang="en-US" altLang="zh-CN" sz="1600">
                <a:solidFill>
                  <a:schemeClr val="tx1"/>
                </a:solidFill>
              </a:rPr>
              <a:t>	char name[20];		</a:t>
            </a:r>
            <a:r>
              <a:rPr lang="en-US" altLang="zh-CN" sz="1600">
                <a:solidFill>
                  <a:srgbClr val="008000"/>
                </a:solidFill>
              </a:rPr>
              <a:t>//</a:t>
            </a:r>
            <a:r>
              <a:rPr lang="zh-CN" altLang="en-US" sz="1600">
                <a:solidFill>
                  <a:srgbClr val="008000"/>
                </a:solidFill>
              </a:rPr>
              <a:t>姓名为字符串 </a:t>
            </a:r>
          </a:p>
          <a:p>
            <a:pPr defTabSz="363538">
              <a:lnSpc>
                <a:spcPct val="120000"/>
              </a:lnSpc>
            </a:pPr>
            <a:r>
              <a:rPr lang="en-US" altLang="zh-CN" sz="1600">
                <a:solidFill>
                  <a:schemeClr val="tx1"/>
                </a:solidFill>
              </a:rPr>
              <a:t>	char sex;			</a:t>
            </a:r>
            <a:r>
              <a:rPr lang="en-US" altLang="zh-CN" sz="1600">
                <a:solidFill>
                  <a:srgbClr val="008000"/>
                </a:solidFill>
              </a:rPr>
              <a:t>//</a:t>
            </a:r>
            <a:r>
              <a:rPr lang="zh-CN" altLang="en-US" sz="1600">
                <a:solidFill>
                  <a:srgbClr val="008000"/>
                </a:solidFill>
              </a:rPr>
              <a:t>性别为字符型 </a:t>
            </a:r>
          </a:p>
          <a:p>
            <a:pPr defTabSz="363538">
              <a:lnSpc>
                <a:spcPct val="120000"/>
              </a:lnSpc>
            </a:pPr>
            <a:r>
              <a:rPr lang="en-US" altLang="zh-CN" sz="1600">
                <a:solidFill>
                  <a:schemeClr val="tx1"/>
                </a:solidFill>
              </a:rPr>
              <a:t>	int age;				</a:t>
            </a:r>
            <a:r>
              <a:rPr lang="en-US" altLang="zh-CN" sz="1600">
                <a:solidFill>
                  <a:srgbClr val="008000"/>
                </a:solidFill>
              </a:rPr>
              <a:t>//</a:t>
            </a:r>
            <a:r>
              <a:rPr lang="zh-CN" altLang="en-US" sz="1600">
                <a:solidFill>
                  <a:srgbClr val="008000"/>
                </a:solidFill>
              </a:rPr>
              <a:t>年龄为整型</a:t>
            </a:r>
          </a:p>
          <a:p>
            <a:pPr defTabSz="363538">
              <a:lnSpc>
                <a:spcPct val="120000"/>
              </a:lnSpc>
            </a:pPr>
            <a:r>
              <a:rPr lang="en-US" altLang="zh-CN" sz="1600">
                <a:solidFill>
                  <a:schemeClr val="tx1"/>
                </a:solidFill>
              </a:rPr>
              <a:t>	float score;			</a:t>
            </a:r>
            <a:r>
              <a:rPr lang="en-US" altLang="zh-CN" sz="1600">
                <a:solidFill>
                  <a:srgbClr val="008000"/>
                </a:solidFill>
              </a:rPr>
              <a:t>//</a:t>
            </a:r>
            <a:r>
              <a:rPr lang="zh-CN" altLang="en-US" sz="1600">
                <a:solidFill>
                  <a:srgbClr val="008000"/>
                </a:solidFill>
              </a:rPr>
              <a:t>成绩为实型 </a:t>
            </a:r>
          </a:p>
          <a:p>
            <a:pPr defTabSz="363538">
              <a:lnSpc>
                <a:spcPct val="120000"/>
              </a:lnSpc>
            </a:pPr>
            <a:r>
              <a:rPr lang="en-US" altLang="zh-CN" sz="1600">
                <a:solidFill>
                  <a:schemeClr val="tx1"/>
                </a:solidFill>
              </a:rPr>
              <a:t>	char addr[30];		</a:t>
            </a:r>
            <a:r>
              <a:rPr lang="en-US" altLang="zh-CN" sz="1600">
                <a:solidFill>
                  <a:srgbClr val="008000"/>
                </a:solidFill>
              </a:rPr>
              <a:t>//</a:t>
            </a:r>
            <a:r>
              <a:rPr lang="zh-CN" altLang="en-US" sz="1600">
                <a:solidFill>
                  <a:srgbClr val="008000"/>
                </a:solidFill>
              </a:rPr>
              <a:t>地址为字符串 </a:t>
            </a:r>
          </a:p>
          <a:p>
            <a:pPr defTabSz="363538">
              <a:lnSpc>
                <a:spcPct val="120000"/>
              </a:lnSpc>
            </a:pPr>
            <a:r>
              <a:rPr lang="en-US" altLang="zh-CN" sz="1600">
                <a:solidFill>
                  <a:schemeClr val="tx1"/>
                </a:solidFill>
              </a:rPr>
              <a:t>};						</a:t>
            </a:r>
            <a:r>
              <a:rPr lang="en-US" altLang="zh-CN" sz="1600">
                <a:solidFill>
                  <a:srgbClr val="008000"/>
                </a:solidFill>
              </a:rPr>
              <a:t>//</a:t>
            </a:r>
            <a:r>
              <a:rPr lang="zh-CN" altLang="en-US" sz="1600">
                <a:solidFill>
                  <a:srgbClr val="008000"/>
                </a:solidFill>
              </a:rPr>
              <a:t>注意最后有一个分号 </a:t>
            </a:r>
          </a:p>
        </p:txBody>
      </p:sp>
      <p:graphicFrame>
        <p:nvGraphicFramePr>
          <p:cNvPr id="4" name="表格 3"/>
          <p:cNvGraphicFramePr>
            <a:graphicFrameLocks noGrp="1"/>
          </p:cNvGraphicFramePr>
          <p:nvPr>
            <p:extLst>
              <p:ext uri="{D42A27DB-BD31-4B8C-83A1-F6EECF244321}">
                <p14:modId xmlns:p14="http://schemas.microsoft.com/office/powerpoint/2010/main" val="3127460211"/>
              </p:ext>
            </p:extLst>
          </p:nvPr>
        </p:nvGraphicFramePr>
        <p:xfrm>
          <a:off x="1035709" y="5383070"/>
          <a:ext cx="5140653" cy="741680"/>
        </p:xfrm>
        <a:graphic>
          <a:graphicData uri="http://schemas.openxmlformats.org/drawingml/2006/table">
            <a:tbl>
              <a:tblPr>
                <a:tableStyleId>{5C22544A-7EE6-4342-B048-85BDC9FD1C3A}</a:tableStyleId>
              </a:tblPr>
              <a:tblGrid>
                <a:gridCol w="1019802">
                  <a:extLst>
                    <a:ext uri="{9D8B030D-6E8A-4147-A177-3AD203B41FA5}">
                      <a16:colId xmlns:a16="http://schemas.microsoft.com/office/drawing/2014/main" val="107134963"/>
                    </a:ext>
                  </a:extLst>
                </a:gridCol>
                <a:gridCol w="739302">
                  <a:extLst>
                    <a:ext uri="{9D8B030D-6E8A-4147-A177-3AD203B41FA5}">
                      <a16:colId xmlns:a16="http://schemas.microsoft.com/office/drawing/2014/main" val="2718532550"/>
                    </a:ext>
                  </a:extLst>
                </a:gridCol>
                <a:gridCol w="1079770">
                  <a:extLst>
                    <a:ext uri="{9D8B030D-6E8A-4147-A177-3AD203B41FA5}">
                      <a16:colId xmlns:a16="http://schemas.microsoft.com/office/drawing/2014/main" val="1259368975"/>
                    </a:ext>
                  </a:extLst>
                </a:gridCol>
                <a:gridCol w="330741">
                  <a:extLst>
                    <a:ext uri="{9D8B030D-6E8A-4147-A177-3AD203B41FA5}">
                      <a16:colId xmlns:a16="http://schemas.microsoft.com/office/drawing/2014/main" val="4169691539"/>
                    </a:ext>
                  </a:extLst>
                </a:gridCol>
                <a:gridCol w="398834">
                  <a:extLst>
                    <a:ext uri="{9D8B030D-6E8A-4147-A177-3AD203B41FA5}">
                      <a16:colId xmlns:a16="http://schemas.microsoft.com/office/drawing/2014/main" val="2901551785"/>
                    </a:ext>
                  </a:extLst>
                </a:gridCol>
                <a:gridCol w="564204">
                  <a:extLst>
                    <a:ext uri="{9D8B030D-6E8A-4147-A177-3AD203B41FA5}">
                      <a16:colId xmlns:a16="http://schemas.microsoft.com/office/drawing/2014/main" val="1747234596"/>
                    </a:ext>
                  </a:extLst>
                </a:gridCol>
                <a:gridCol w="1008000">
                  <a:extLst>
                    <a:ext uri="{9D8B030D-6E8A-4147-A177-3AD203B41FA5}">
                      <a16:colId xmlns:a16="http://schemas.microsoft.com/office/drawing/2014/main" val="3118241150"/>
                    </a:ext>
                  </a:extLst>
                </a:gridCol>
              </a:tblGrid>
              <a:tr h="370840">
                <a:tc>
                  <a:txBody>
                    <a:bodyPr/>
                    <a:lstStyle/>
                    <a:p>
                      <a:r>
                        <a:rPr lang="en-US" altLang="zh-CN" sz="1600"/>
                        <a:t>sutdent1:</a:t>
                      </a:r>
                      <a:endParaRPr lang="zh-CN" altLang="en-US" sz="1600"/>
                    </a:p>
                  </a:txBody>
                  <a:tcPr/>
                </a:tc>
                <a:tc>
                  <a:txBody>
                    <a:bodyPr/>
                    <a:lstStyle/>
                    <a:p>
                      <a:r>
                        <a:rPr lang="en-US" altLang="zh-CN" sz="1600"/>
                        <a:t>10001</a:t>
                      </a:r>
                      <a:endParaRPr lang="zh-CN" altLang="en-US" sz="1600"/>
                    </a:p>
                  </a:txBody>
                  <a:tcPr/>
                </a:tc>
                <a:tc>
                  <a:txBody>
                    <a:bodyPr/>
                    <a:lstStyle/>
                    <a:p>
                      <a:r>
                        <a:rPr lang="en-US" altLang="zh-CN" sz="1600"/>
                        <a:t>Zhang Xin</a:t>
                      </a:r>
                      <a:endParaRPr lang="zh-CN" altLang="en-US" sz="1600"/>
                    </a:p>
                  </a:txBody>
                  <a:tcPr/>
                </a:tc>
                <a:tc>
                  <a:txBody>
                    <a:bodyPr/>
                    <a:lstStyle/>
                    <a:p>
                      <a:r>
                        <a:rPr lang="en-US" altLang="zh-CN" sz="1600"/>
                        <a:t>M</a:t>
                      </a:r>
                      <a:endParaRPr lang="zh-CN" altLang="en-US" sz="1600"/>
                    </a:p>
                  </a:txBody>
                  <a:tcPr/>
                </a:tc>
                <a:tc>
                  <a:txBody>
                    <a:bodyPr/>
                    <a:lstStyle/>
                    <a:p>
                      <a:r>
                        <a:rPr lang="en-US" altLang="zh-CN" sz="1600"/>
                        <a:t>19</a:t>
                      </a:r>
                      <a:endParaRPr lang="zh-CN" altLang="en-US" sz="1600"/>
                    </a:p>
                  </a:txBody>
                  <a:tcPr/>
                </a:tc>
                <a:tc>
                  <a:txBody>
                    <a:bodyPr/>
                    <a:lstStyle/>
                    <a:p>
                      <a:r>
                        <a:rPr lang="en-US" altLang="zh-CN" sz="1600"/>
                        <a:t>90.5</a:t>
                      </a:r>
                      <a:endParaRPr lang="zh-CN" altLang="en-US" sz="1600"/>
                    </a:p>
                  </a:txBody>
                  <a:tcPr/>
                </a:tc>
                <a:tc>
                  <a:txBody>
                    <a:bodyPr/>
                    <a:lstStyle/>
                    <a:p>
                      <a:r>
                        <a:rPr lang="en-US" altLang="zh-CN" sz="1600"/>
                        <a:t>Shanghai</a:t>
                      </a:r>
                      <a:endParaRPr lang="zh-CN" altLang="en-US" sz="1600"/>
                    </a:p>
                  </a:txBody>
                  <a:tcPr/>
                </a:tc>
                <a:extLst>
                  <a:ext uri="{0D108BD9-81ED-4DB2-BD59-A6C34878D82A}">
                    <a16:rowId xmlns:a16="http://schemas.microsoft.com/office/drawing/2014/main" val="175220100"/>
                  </a:ext>
                </a:extLst>
              </a:tr>
              <a:tr h="370840">
                <a:tc>
                  <a:txBody>
                    <a:bodyPr/>
                    <a:lstStyle/>
                    <a:p>
                      <a:r>
                        <a:rPr lang="en-US" altLang="zh-CN" sz="1600"/>
                        <a:t>student2:</a:t>
                      </a:r>
                      <a:endParaRPr lang="zh-CN" altLang="en-US" sz="1600"/>
                    </a:p>
                  </a:txBody>
                  <a:tcPr/>
                </a:tc>
                <a:tc>
                  <a:txBody>
                    <a:bodyPr/>
                    <a:lstStyle/>
                    <a:p>
                      <a:r>
                        <a:rPr lang="en-US" altLang="zh-CN" sz="1600"/>
                        <a:t>10002</a:t>
                      </a:r>
                      <a:endParaRPr lang="zh-CN" altLang="en-US" sz="1600"/>
                    </a:p>
                  </a:txBody>
                  <a:tcPr/>
                </a:tc>
                <a:tc>
                  <a:txBody>
                    <a:bodyPr/>
                    <a:lstStyle/>
                    <a:p>
                      <a:r>
                        <a:rPr lang="en-US" altLang="zh-CN" sz="1600"/>
                        <a:t>Wang Li</a:t>
                      </a:r>
                      <a:endParaRPr lang="zh-CN" altLang="en-US" sz="1600"/>
                    </a:p>
                  </a:txBody>
                  <a:tcPr/>
                </a:tc>
                <a:tc>
                  <a:txBody>
                    <a:bodyPr/>
                    <a:lstStyle/>
                    <a:p>
                      <a:r>
                        <a:rPr lang="en-US" altLang="zh-CN" sz="1600"/>
                        <a:t>F</a:t>
                      </a:r>
                      <a:endParaRPr lang="zh-CN" altLang="en-US" sz="1600"/>
                    </a:p>
                  </a:txBody>
                  <a:tcPr/>
                </a:tc>
                <a:tc>
                  <a:txBody>
                    <a:bodyPr/>
                    <a:lstStyle/>
                    <a:p>
                      <a:r>
                        <a:rPr lang="en-US" altLang="zh-CN" sz="1600"/>
                        <a:t>20</a:t>
                      </a:r>
                      <a:endParaRPr lang="zh-CN" altLang="en-US" sz="1600"/>
                    </a:p>
                  </a:txBody>
                  <a:tcPr/>
                </a:tc>
                <a:tc>
                  <a:txBody>
                    <a:bodyPr/>
                    <a:lstStyle/>
                    <a:p>
                      <a:r>
                        <a:rPr lang="en-US" altLang="zh-CN" sz="1600"/>
                        <a:t>98</a:t>
                      </a:r>
                      <a:endParaRPr lang="zh-CN" altLang="en-US" sz="1600"/>
                    </a:p>
                  </a:txBody>
                  <a:tcPr/>
                </a:tc>
                <a:tc>
                  <a:txBody>
                    <a:bodyPr/>
                    <a:lstStyle/>
                    <a:p>
                      <a:r>
                        <a:rPr lang="en-US" altLang="zh-CN" sz="1600"/>
                        <a:t>Beijing</a:t>
                      </a:r>
                      <a:endParaRPr lang="zh-CN" altLang="en-US" sz="1600"/>
                    </a:p>
                  </a:txBody>
                  <a:tcPr/>
                </a:tc>
                <a:extLst>
                  <a:ext uri="{0D108BD9-81ED-4DB2-BD59-A6C34878D82A}">
                    <a16:rowId xmlns:a16="http://schemas.microsoft.com/office/drawing/2014/main" val="1798448953"/>
                  </a:ext>
                </a:extLst>
              </a:tr>
            </a:tbl>
          </a:graphicData>
        </a:graphic>
      </p:graphicFrame>
      <p:sp>
        <p:nvSpPr>
          <p:cNvPr id="9" name="圆角矩形 8"/>
          <p:cNvSpPr/>
          <p:nvPr/>
        </p:nvSpPr>
        <p:spPr>
          <a:xfrm>
            <a:off x="6594527" y="1834003"/>
            <a:ext cx="2549473" cy="2500007"/>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struct Student</a:t>
            </a:r>
          </a:p>
          <a:p>
            <a:pPr defTabSz="363538">
              <a:lnSpc>
                <a:spcPct val="120000"/>
              </a:lnSpc>
            </a:pPr>
            <a:r>
              <a:rPr lang="en-US" altLang="zh-CN" sz="1600">
                <a:solidFill>
                  <a:schemeClr val="tx1"/>
                </a:solidFill>
              </a:rPr>
              <a:t>{	int num;		</a:t>
            </a:r>
          </a:p>
          <a:p>
            <a:pPr defTabSz="363538">
              <a:lnSpc>
                <a:spcPct val="120000"/>
              </a:lnSpc>
            </a:pPr>
            <a:r>
              <a:rPr lang="en-US" altLang="zh-CN" sz="1600">
                <a:solidFill>
                  <a:schemeClr val="tx1"/>
                </a:solidFill>
              </a:rPr>
              <a:t>	char name[20];</a:t>
            </a:r>
            <a:endParaRPr lang="zh-CN" altLang="en-US" sz="1600">
              <a:solidFill>
                <a:srgbClr val="008000"/>
              </a:solidFill>
            </a:endParaRPr>
          </a:p>
          <a:p>
            <a:pPr defTabSz="363538">
              <a:lnSpc>
                <a:spcPct val="120000"/>
              </a:lnSpc>
            </a:pPr>
            <a:r>
              <a:rPr lang="en-US" altLang="zh-CN" sz="1600">
                <a:solidFill>
                  <a:schemeClr val="tx1"/>
                </a:solidFill>
              </a:rPr>
              <a:t>	char sex;	</a:t>
            </a:r>
            <a:endParaRPr lang="zh-CN" altLang="en-US" sz="1600">
              <a:solidFill>
                <a:srgbClr val="008000"/>
              </a:solidFill>
            </a:endParaRPr>
          </a:p>
          <a:p>
            <a:pPr defTabSz="363538">
              <a:lnSpc>
                <a:spcPct val="120000"/>
              </a:lnSpc>
            </a:pPr>
            <a:r>
              <a:rPr lang="en-US" altLang="zh-CN" sz="1600">
                <a:solidFill>
                  <a:schemeClr val="tx1"/>
                </a:solidFill>
              </a:rPr>
              <a:t>	int age;</a:t>
            </a:r>
          </a:p>
          <a:p>
            <a:pPr defTabSz="363538">
              <a:lnSpc>
                <a:spcPct val="120000"/>
              </a:lnSpc>
            </a:pPr>
            <a:r>
              <a:rPr lang="en-US" altLang="zh-CN" sz="1600">
                <a:solidFill>
                  <a:schemeClr val="tx1"/>
                </a:solidFill>
              </a:rPr>
              <a:t>	float score;</a:t>
            </a:r>
          </a:p>
          <a:p>
            <a:pPr defTabSz="363538">
              <a:lnSpc>
                <a:spcPct val="120000"/>
              </a:lnSpc>
            </a:pPr>
            <a:r>
              <a:rPr lang="en-US" altLang="zh-CN" sz="1600">
                <a:solidFill>
                  <a:schemeClr val="tx1"/>
                </a:solidFill>
              </a:rPr>
              <a:t>	char addr[30];</a:t>
            </a:r>
            <a:endParaRPr lang="zh-CN" altLang="en-US" sz="1600">
              <a:solidFill>
                <a:srgbClr val="008000"/>
              </a:solidFill>
            </a:endParaRPr>
          </a:p>
          <a:p>
            <a:pPr defTabSz="363538">
              <a:lnSpc>
                <a:spcPct val="120000"/>
              </a:lnSpc>
            </a:pPr>
            <a:r>
              <a:rPr lang="en-US" altLang="zh-CN" sz="1600">
                <a:solidFill>
                  <a:schemeClr val="tx1"/>
                </a:solidFill>
              </a:rPr>
              <a:t>}student1, student2;</a:t>
            </a:r>
            <a:endParaRPr lang="zh-CN" altLang="en-US" sz="1600">
              <a:solidFill>
                <a:srgbClr val="008000"/>
              </a:solidFill>
            </a:endParaRPr>
          </a:p>
        </p:txBody>
      </p:sp>
      <p:sp>
        <p:nvSpPr>
          <p:cNvPr id="10" name="矩形 9"/>
          <p:cNvSpPr/>
          <p:nvPr/>
        </p:nvSpPr>
        <p:spPr>
          <a:xfrm>
            <a:off x="9282891" y="1834003"/>
            <a:ext cx="2001617" cy="117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b="1"/>
              <a:t>struct </a:t>
            </a:r>
            <a:r>
              <a:rPr lang="zh-CN" altLang="en-US" sz="2000" b="1"/>
              <a:t>结构体名</a:t>
            </a:r>
            <a:endParaRPr lang="en-US" altLang="zh-CN" sz="2000" b="1"/>
          </a:p>
          <a:p>
            <a:pPr defTabSz="534988">
              <a:lnSpc>
                <a:spcPct val="120000"/>
              </a:lnSpc>
            </a:pPr>
            <a:r>
              <a:rPr lang="en-US" altLang="zh-CN" sz="2000" b="1"/>
              <a:t>{	</a:t>
            </a:r>
            <a:r>
              <a:rPr lang="zh-CN" altLang="en-US" sz="2000" b="1"/>
              <a:t>成员表列</a:t>
            </a:r>
            <a:endParaRPr lang="en-US" altLang="zh-CN" sz="2000" b="1"/>
          </a:p>
          <a:p>
            <a:pPr>
              <a:lnSpc>
                <a:spcPct val="120000"/>
              </a:lnSpc>
            </a:pPr>
            <a:r>
              <a:rPr lang="en-US" altLang="zh-CN" sz="2000" b="1"/>
              <a:t>}</a:t>
            </a:r>
            <a:r>
              <a:rPr lang="zh-CN" altLang="en-US" sz="2000" b="1"/>
              <a:t>变量名表列</a:t>
            </a:r>
            <a:r>
              <a:rPr lang="en-US" altLang="zh-CN" sz="2000" b="1"/>
              <a:t>;</a:t>
            </a:r>
            <a:endParaRPr lang="zh-CN" altLang="en-US" sz="2000" b="1"/>
          </a:p>
        </p:txBody>
      </p:sp>
      <p:sp>
        <p:nvSpPr>
          <p:cNvPr id="11" name="矩形 10"/>
          <p:cNvSpPr/>
          <p:nvPr/>
        </p:nvSpPr>
        <p:spPr>
          <a:xfrm>
            <a:off x="6594527" y="4740310"/>
            <a:ext cx="2001617" cy="109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b="1"/>
              <a:t>struct</a:t>
            </a:r>
          </a:p>
          <a:p>
            <a:pPr defTabSz="534988">
              <a:lnSpc>
                <a:spcPct val="120000"/>
              </a:lnSpc>
            </a:pPr>
            <a:r>
              <a:rPr lang="en-US" altLang="zh-CN" sz="2000" b="1"/>
              <a:t>{	</a:t>
            </a:r>
            <a:r>
              <a:rPr lang="zh-CN" altLang="en-US" sz="2000" b="1"/>
              <a:t>成员表列</a:t>
            </a:r>
            <a:endParaRPr lang="en-US" altLang="zh-CN" sz="2000" b="1"/>
          </a:p>
          <a:p>
            <a:pPr>
              <a:lnSpc>
                <a:spcPct val="120000"/>
              </a:lnSpc>
            </a:pPr>
            <a:r>
              <a:rPr lang="en-US" altLang="zh-CN" sz="2000" b="1"/>
              <a:t>}</a:t>
            </a:r>
            <a:r>
              <a:rPr lang="zh-CN" altLang="en-US" sz="2000" b="1"/>
              <a:t>变量名表列</a:t>
            </a:r>
            <a:r>
              <a:rPr lang="en-US" altLang="zh-CN" sz="2000" b="1"/>
              <a:t>;</a:t>
            </a:r>
            <a:endParaRPr lang="zh-CN" altLang="en-US" sz="2000" b="1"/>
          </a:p>
        </p:txBody>
      </p:sp>
    </p:spTree>
    <p:extLst>
      <p:ext uri="{BB962C8B-B14F-4D97-AF65-F5344CB8AC3E}">
        <p14:creationId xmlns:p14="http://schemas.microsoft.com/office/powerpoint/2010/main" val="272487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定义结构体类型变量 </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结构体类型与结构体变量是不同的概念，不要混淆。只能对变量赋值、存取或运算，而不能对一个类型赋值、存取或运算。在编译时，对类型是不分配空间的，只对变量分配空间。</a:t>
            </a: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(2) </a:t>
            </a:r>
            <a:r>
              <a:rPr lang="zh-CN" altLang="en-US">
                <a:solidFill>
                  <a:schemeClr val="tx1"/>
                </a:solidFill>
              </a:rPr>
              <a:t>结构体类型中的成员名可以与程序中的变量名相同，但二者不代表同一对象。</a:t>
            </a: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(3) </a:t>
            </a:r>
            <a:r>
              <a:rPr lang="zh-CN" altLang="en-US">
                <a:solidFill>
                  <a:schemeClr val="tx1"/>
                </a:solidFill>
              </a:rPr>
              <a:t>对结构体变量中的成员（即“域”），可以单独使用，它的作用与地位相当于普通变量。</a:t>
            </a:r>
            <a:endParaRPr lang="en-US" altLang="zh-CN">
              <a:solidFill>
                <a:schemeClr val="tx1"/>
              </a:solidFill>
            </a:endParaRPr>
          </a:p>
        </p:txBody>
      </p:sp>
    </p:spTree>
    <p:extLst>
      <p:ext uri="{BB962C8B-B14F-4D97-AF65-F5344CB8AC3E}">
        <p14:creationId xmlns:p14="http://schemas.microsoft.com/office/powerpoint/2010/main" val="109374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667" y="562331"/>
            <a:ext cx="10515600" cy="1325563"/>
          </a:xfrm>
        </p:spPr>
        <p:txBody>
          <a:bodyPr/>
          <a:lstStyle/>
          <a:p>
            <a:r>
              <a:rPr lang="zh-CN" altLang="en-US"/>
              <a:t>结构体变量的初始化和引用</a:t>
            </a:r>
            <a:endParaRPr lang="zh-CN" altLang="en-US" dirty="0"/>
          </a:p>
        </p:txBody>
      </p:sp>
      <p:sp>
        <p:nvSpPr>
          <p:cNvPr id="3" name="内容占位符 2"/>
          <p:cNvSpPr>
            <a:spLocks noGrp="1"/>
          </p:cNvSpPr>
          <p:nvPr>
            <p:ph idx="1"/>
          </p:nvPr>
        </p:nvSpPr>
        <p:spPr>
          <a:xfrm>
            <a:off x="732667" y="1611564"/>
            <a:ext cx="10846332"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9.1】</a:t>
            </a:r>
            <a:r>
              <a:rPr lang="zh-CN" altLang="en-US" sz="2000">
                <a:solidFill>
                  <a:schemeClr val="accent1"/>
                </a:solidFill>
              </a:rPr>
              <a:t>把一个学生的信息</a:t>
            </a:r>
            <a:r>
              <a:rPr lang="en-US" altLang="zh-CN" sz="2000">
                <a:solidFill>
                  <a:schemeClr val="accent1"/>
                </a:solidFill>
              </a:rPr>
              <a:t>(</a:t>
            </a:r>
            <a:r>
              <a:rPr lang="zh-CN" altLang="en-US" sz="2000">
                <a:solidFill>
                  <a:schemeClr val="accent1"/>
                </a:solidFill>
              </a:rPr>
              <a:t>包括学号、姓名、性别、住址</a:t>
            </a:r>
            <a:r>
              <a:rPr lang="en-US" altLang="zh-CN" sz="2000">
                <a:solidFill>
                  <a:schemeClr val="accent1"/>
                </a:solidFill>
              </a:rPr>
              <a:t>)</a:t>
            </a:r>
            <a:r>
              <a:rPr lang="zh-CN" altLang="en-US" sz="2000">
                <a:solidFill>
                  <a:schemeClr val="accent1"/>
                </a:solidFill>
              </a:rPr>
              <a:t>放在一个结构体变量中，然后输出这个学生的信息。</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926429" y="2632872"/>
            <a:ext cx="6740779" cy="29313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	long int num;						</a:t>
            </a:r>
            <a:r>
              <a:rPr lang="en-US" altLang="zh-CN" sz="1400">
                <a:solidFill>
                  <a:srgbClr val="008000"/>
                </a:solidFill>
              </a:rPr>
              <a:t>//</a:t>
            </a:r>
            <a:r>
              <a:rPr lang="zh-CN" altLang="en-US" sz="1400">
                <a:solidFill>
                  <a:srgbClr val="008000"/>
                </a:solidFill>
              </a:rPr>
              <a:t>以下</a:t>
            </a:r>
            <a:r>
              <a:rPr lang="en-US" altLang="zh-CN" sz="1400">
                <a:solidFill>
                  <a:srgbClr val="008000"/>
                </a:solidFill>
              </a:rPr>
              <a:t>4</a:t>
            </a:r>
            <a:r>
              <a:rPr lang="zh-CN" altLang="en-US" sz="1400">
                <a:solidFill>
                  <a:srgbClr val="008000"/>
                </a:solidFill>
              </a:rPr>
              <a:t>行为结构体的成员</a:t>
            </a:r>
          </a:p>
          <a:p>
            <a:pPr defTabSz="363538">
              <a:lnSpc>
                <a:spcPct val="120000"/>
              </a:lnSpc>
            </a:pPr>
            <a:r>
              <a:rPr lang="zh-CN" altLang="en-US" sz="1400"/>
              <a:t>		</a:t>
            </a:r>
            <a:r>
              <a:rPr lang="en-US" altLang="zh-CN" sz="1400"/>
              <a:t>char name[20];</a:t>
            </a:r>
          </a:p>
          <a:p>
            <a:pPr defTabSz="363538">
              <a:lnSpc>
                <a:spcPct val="120000"/>
              </a:lnSpc>
            </a:pPr>
            <a:r>
              <a:rPr lang="en-US" altLang="zh-CN" sz="1400"/>
              <a:t>		char sex;</a:t>
            </a:r>
          </a:p>
          <a:p>
            <a:pPr defTabSz="363538">
              <a:lnSpc>
                <a:spcPct val="120000"/>
              </a:lnSpc>
            </a:pPr>
            <a:r>
              <a:rPr lang="en-US" altLang="zh-CN" sz="1400"/>
              <a:t>		char addr[20];</a:t>
            </a:r>
          </a:p>
          <a:p>
            <a:pPr defTabSz="363538">
              <a:lnSpc>
                <a:spcPct val="120000"/>
              </a:lnSpc>
            </a:pPr>
            <a:r>
              <a:rPr lang="en-US" altLang="zh-CN" sz="1400"/>
              <a:t>	}</a:t>
            </a:r>
            <a:r>
              <a:rPr lang="en-US" altLang="zh-CN" sz="1400">
                <a:solidFill>
                  <a:schemeClr val="accent6"/>
                </a:solidFill>
              </a:rPr>
              <a:t>a={10101,"Li Lin",'M',"123 Beijing Road"};</a:t>
            </a:r>
            <a:r>
              <a:rPr lang="en-US" altLang="zh-CN" sz="1400"/>
              <a:t>	</a:t>
            </a:r>
            <a:r>
              <a:rPr lang="en-US" altLang="zh-CN" sz="1400">
                <a:solidFill>
                  <a:srgbClr val="008000"/>
                </a:solidFill>
              </a:rPr>
              <a:t>//</a:t>
            </a:r>
            <a:r>
              <a:rPr lang="zh-CN" altLang="en-US" sz="1400">
                <a:solidFill>
                  <a:srgbClr val="008000"/>
                </a:solidFill>
              </a:rPr>
              <a:t>定义结构体变量</a:t>
            </a:r>
            <a:r>
              <a:rPr lang="en-US" altLang="zh-CN" sz="1400">
                <a:solidFill>
                  <a:srgbClr val="008000"/>
                </a:solidFill>
              </a:rPr>
              <a:t>a</a:t>
            </a:r>
            <a:r>
              <a:rPr lang="zh-CN" altLang="en-US" sz="1400">
                <a:solidFill>
                  <a:srgbClr val="008000"/>
                </a:solidFill>
              </a:rPr>
              <a:t>并初始化</a:t>
            </a:r>
          </a:p>
          <a:p>
            <a:pPr defTabSz="363538">
              <a:lnSpc>
                <a:spcPct val="120000"/>
              </a:lnSpc>
            </a:pPr>
            <a:r>
              <a:rPr lang="zh-CN" altLang="en-US" sz="1400"/>
              <a:t>	</a:t>
            </a:r>
            <a:r>
              <a:rPr lang="en-US" altLang="zh-CN" sz="1400"/>
              <a:t>printf("NO.:%ld\nname:%s\nsex:%c\naddress:%s\n",a.num,a.name,a.sex,a.addr);</a:t>
            </a:r>
          </a:p>
          <a:p>
            <a:pPr defTabSz="363538">
              <a:lnSpc>
                <a:spcPct val="120000"/>
              </a:lnSpc>
            </a:pPr>
            <a:r>
              <a:rPr lang="en-US" altLang="zh-CN" sz="1400"/>
              <a:t>	return 0;</a:t>
            </a:r>
          </a:p>
          <a:p>
            <a:pPr defTabSz="363538">
              <a:lnSpc>
                <a:spcPct val="120000"/>
              </a:lnSpc>
            </a:pPr>
            <a:r>
              <a:rPr lang="en-US" altLang="zh-CN" sz="1400"/>
              <a:t>}</a:t>
            </a:r>
            <a:endParaRPr lang="en-US" altLang="zh-CN" sz="1400" dirty="0"/>
          </a:p>
        </p:txBody>
      </p:sp>
      <p:pic>
        <p:nvPicPr>
          <p:cNvPr id="5" name="图片 4"/>
          <p:cNvPicPr>
            <a:picLocks noChangeAspect="1"/>
          </p:cNvPicPr>
          <p:nvPr/>
        </p:nvPicPr>
        <p:blipFill>
          <a:blip r:embed="rId3"/>
          <a:stretch>
            <a:fillRect/>
          </a:stretch>
        </p:blipFill>
        <p:spPr>
          <a:xfrm>
            <a:off x="7864407" y="2632872"/>
            <a:ext cx="3467100" cy="1133475"/>
          </a:xfrm>
          <a:prstGeom prst="rect">
            <a:avLst/>
          </a:prstGeom>
        </p:spPr>
      </p:pic>
    </p:spTree>
    <p:extLst>
      <p:ext uri="{BB962C8B-B14F-4D97-AF65-F5344CB8AC3E}">
        <p14:creationId xmlns:p14="http://schemas.microsoft.com/office/powerpoint/2010/main" val="361524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结构体变量的初始化和引用</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buAutoNum type="arabicParenBoth"/>
              <a:defRPr/>
            </a:pPr>
            <a:r>
              <a:rPr lang="zh-CN" altLang="en-US" dirty="0">
                <a:solidFill>
                  <a:schemeClr val="tx1"/>
                </a:solidFill>
              </a:rPr>
              <a:t>在定义结构体变量时可以对它的成员初始化。初始化列表是用花括号括起来的一些常量，这些常量依次赋给结构体变量中的各成员。</a:t>
            </a:r>
            <a:endParaRPr lang="en-US" altLang="zh-CN" dirty="0">
              <a:solidFill>
                <a:schemeClr val="tx1"/>
              </a:solidFill>
            </a:endParaRPr>
          </a:p>
          <a:p>
            <a:pPr marL="342900" indent="-342900" algn="just">
              <a:lnSpc>
                <a:spcPct val="120000"/>
              </a:lnSpc>
              <a:buAutoNum type="arabicParenBoth"/>
              <a:defRPr/>
            </a:pPr>
            <a:endParaRPr lang="en-US" altLang="zh-CN" dirty="0">
              <a:solidFill>
                <a:schemeClr val="tx1"/>
              </a:solidFill>
            </a:endParaRPr>
          </a:p>
          <a:p>
            <a:pPr marL="342900" indent="-342900" algn="just">
              <a:lnSpc>
                <a:spcPct val="120000"/>
              </a:lnSpc>
              <a:buAutoNum type="arabicParenBoth"/>
              <a:defRPr/>
            </a:pPr>
            <a:r>
              <a:rPr lang="zh-CN" altLang="en-US" dirty="0">
                <a:solidFill>
                  <a:schemeClr val="tx1"/>
                </a:solidFill>
              </a:rPr>
              <a:t>可以引用结构体变量中成员的值，引用方式为</a:t>
            </a:r>
          </a:p>
          <a:p>
            <a:pPr algn="just">
              <a:lnSpc>
                <a:spcPct val="120000"/>
              </a:lnSpc>
              <a:defRPr/>
            </a:pPr>
            <a:endParaRPr lang="zh-CN" altLang="en-US"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zh-CN" altLang="en-US" dirty="0">
              <a:solidFill>
                <a:schemeClr val="tx1"/>
              </a:solidFill>
            </a:endParaRPr>
          </a:p>
          <a:p>
            <a:pPr algn="just">
              <a:lnSpc>
                <a:spcPct val="120000"/>
              </a:lnSpc>
              <a:defRPr/>
            </a:pPr>
            <a:endParaRPr lang="en-US" altLang="zh-CN" dirty="0">
              <a:solidFill>
                <a:schemeClr val="tx1"/>
              </a:solidFill>
            </a:endParaRPr>
          </a:p>
          <a:p>
            <a:pPr lvl="1" algn="just">
              <a:lnSpc>
                <a:spcPct val="120000"/>
              </a:lnSpc>
              <a:defRPr/>
            </a:pPr>
            <a:r>
              <a:rPr lang="en-US" altLang="zh-CN" dirty="0">
                <a:solidFill>
                  <a:schemeClr val="tx1"/>
                </a:solidFill>
              </a:rPr>
              <a:t>“.”</a:t>
            </a:r>
            <a:r>
              <a:rPr lang="zh-CN" altLang="en-US" dirty="0">
                <a:solidFill>
                  <a:schemeClr val="tx1"/>
                </a:solidFill>
              </a:rPr>
              <a:t>是成员运算符，它在所有的运算符中优先级最高，因此可以把</a:t>
            </a:r>
            <a:r>
              <a:rPr lang="en-US" altLang="zh-CN" dirty="0">
                <a:solidFill>
                  <a:schemeClr val="tx1"/>
                </a:solidFill>
              </a:rPr>
              <a:t>student1.num</a:t>
            </a:r>
            <a:r>
              <a:rPr lang="zh-CN" altLang="en-US" dirty="0">
                <a:solidFill>
                  <a:schemeClr val="tx1"/>
                </a:solidFill>
              </a:rPr>
              <a:t>作为一个整体来看待，相当于一个变量。</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a:solidFill>
                <a:schemeClr val="tx1"/>
              </a:solidFill>
            </a:endParaRPr>
          </a:p>
          <a:p>
            <a:pPr lvl="1" algn="just">
              <a:lnSpc>
                <a:spcPct val="120000"/>
              </a:lnSpc>
              <a:defRPr/>
            </a:pPr>
            <a:r>
              <a:rPr lang="zh-CN" altLang="en-US" dirty="0">
                <a:solidFill>
                  <a:schemeClr val="tx1"/>
                </a:solidFill>
              </a:rPr>
              <a:t>不能企图通过输出结构体变量名来输出结构体变量所有成员的值。只能对结构体变量中的各个成员分别进行输入和输出。</a:t>
            </a:r>
          </a:p>
        </p:txBody>
      </p:sp>
      <p:sp>
        <p:nvSpPr>
          <p:cNvPr id="5" name="矩形 4"/>
          <p:cNvSpPr/>
          <p:nvPr/>
        </p:nvSpPr>
        <p:spPr>
          <a:xfrm>
            <a:off x="5791806" y="2380196"/>
            <a:ext cx="2675933" cy="388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结构体变量名</a:t>
            </a:r>
            <a:r>
              <a:rPr lang="en-US" altLang="zh-CN" sz="2000" b="1">
                <a:solidFill>
                  <a:schemeClr val="bg1"/>
                </a:solidFill>
              </a:rPr>
              <a:t>.</a:t>
            </a:r>
            <a:r>
              <a:rPr lang="zh-CN" altLang="en-US" sz="2000" b="1">
                <a:solidFill>
                  <a:schemeClr val="bg1"/>
                </a:solidFill>
              </a:rPr>
              <a:t>成员名</a:t>
            </a:r>
          </a:p>
        </p:txBody>
      </p:sp>
      <p:sp>
        <p:nvSpPr>
          <p:cNvPr id="7" name="圆角矩形 12">
            <a:extLst>
              <a:ext uri="{FF2B5EF4-FFF2-40B4-BE49-F238E27FC236}">
                <a16:creationId xmlns:a16="http://schemas.microsoft.com/office/drawing/2014/main" id="{0F049BFC-9696-4323-94B2-76251E60074B}"/>
              </a:ext>
            </a:extLst>
          </p:cNvPr>
          <p:cNvSpPr/>
          <p:nvPr/>
        </p:nvSpPr>
        <p:spPr>
          <a:xfrm>
            <a:off x="1186574" y="2874025"/>
            <a:ext cx="7328512" cy="1053548"/>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defRPr/>
            </a:pPr>
            <a:r>
              <a:rPr lang="en-US" altLang="zh-CN" sz="1600">
                <a:solidFill>
                  <a:schemeClr val="tx1"/>
                </a:solidFill>
              </a:rPr>
              <a:t>student1.num=10010;</a:t>
            </a:r>
          </a:p>
          <a:p>
            <a:pPr algn="just">
              <a:lnSpc>
                <a:spcPct val="150000"/>
              </a:lnSpc>
              <a:defRPr/>
            </a:pPr>
            <a:r>
              <a:rPr lang="en-US" altLang="zh-CN" sz="1600">
                <a:solidFill>
                  <a:srgbClr val="008000"/>
                </a:solidFill>
              </a:rPr>
              <a:t>/</a:t>
            </a:r>
            <a:r>
              <a:rPr lang="zh-CN" altLang="en-US" sz="1600">
                <a:solidFill>
                  <a:srgbClr val="008000"/>
                </a:solidFill>
              </a:rPr>
              <a:t>*已定义了</a:t>
            </a:r>
            <a:r>
              <a:rPr lang="en-US" altLang="zh-CN" sz="1600">
                <a:solidFill>
                  <a:srgbClr val="008000"/>
                </a:solidFill>
              </a:rPr>
              <a:t>student1</a:t>
            </a:r>
            <a:r>
              <a:rPr lang="zh-CN" altLang="en-US" sz="1600" smtClean="0">
                <a:solidFill>
                  <a:srgbClr val="008000"/>
                </a:solidFill>
              </a:rPr>
              <a:t>为</a:t>
            </a:r>
            <a:r>
              <a:rPr lang="en-US" altLang="zh-CN" sz="1600" smtClean="0">
                <a:solidFill>
                  <a:srgbClr val="008000"/>
                </a:solidFill>
              </a:rPr>
              <a:t>Student</a:t>
            </a:r>
            <a:r>
              <a:rPr lang="zh-CN" altLang="en-US" sz="1600">
                <a:solidFill>
                  <a:srgbClr val="008000"/>
                </a:solidFill>
              </a:rPr>
              <a:t>类型的结构体变量，则</a:t>
            </a:r>
            <a:r>
              <a:rPr lang="en-US" altLang="zh-CN" sz="1600">
                <a:solidFill>
                  <a:srgbClr val="008000"/>
                </a:solidFill>
              </a:rPr>
              <a:t>student1.num</a:t>
            </a:r>
            <a:r>
              <a:rPr lang="zh-CN" altLang="en-US" sz="1600">
                <a:solidFill>
                  <a:srgbClr val="008000"/>
                </a:solidFill>
              </a:rPr>
              <a:t>表示</a:t>
            </a:r>
            <a:r>
              <a:rPr lang="en-US" altLang="zh-CN" sz="1600">
                <a:solidFill>
                  <a:srgbClr val="008000"/>
                </a:solidFill>
              </a:rPr>
              <a:t>student1</a:t>
            </a:r>
            <a:r>
              <a:rPr lang="zh-CN" altLang="en-US" sz="1600">
                <a:solidFill>
                  <a:srgbClr val="008000"/>
                </a:solidFill>
              </a:rPr>
              <a:t>变量中的</a:t>
            </a:r>
            <a:r>
              <a:rPr lang="en-US" altLang="zh-CN" sz="1600">
                <a:solidFill>
                  <a:srgbClr val="008000"/>
                </a:solidFill>
              </a:rPr>
              <a:t>num</a:t>
            </a:r>
            <a:r>
              <a:rPr lang="zh-CN" altLang="en-US" sz="1600">
                <a:solidFill>
                  <a:srgbClr val="008000"/>
                </a:solidFill>
              </a:rPr>
              <a:t>成员，即</a:t>
            </a:r>
            <a:r>
              <a:rPr lang="en-US" altLang="zh-CN" sz="1600">
                <a:solidFill>
                  <a:srgbClr val="008000"/>
                </a:solidFill>
              </a:rPr>
              <a:t>student1</a:t>
            </a:r>
            <a:r>
              <a:rPr lang="zh-CN" altLang="en-US" sz="1600">
                <a:solidFill>
                  <a:srgbClr val="008000"/>
                </a:solidFill>
              </a:rPr>
              <a:t>的</a:t>
            </a:r>
            <a:r>
              <a:rPr lang="en-US" altLang="zh-CN" sz="1600">
                <a:solidFill>
                  <a:srgbClr val="008000"/>
                </a:solidFill>
              </a:rPr>
              <a:t>num(</a:t>
            </a:r>
            <a:r>
              <a:rPr lang="zh-CN" altLang="en-US" sz="1600">
                <a:solidFill>
                  <a:srgbClr val="008000"/>
                </a:solidFill>
              </a:rPr>
              <a:t>学号</a:t>
            </a:r>
            <a:r>
              <a:rPr lang="en-US" altLang="zh-CN" sz="1600">
                <a:solidFill>
                  <a:srgbClr val="008000"/>
                </a:solidFill>
              </a:rPr>
              <a:t>)</a:t>
            </a:r>
            <a:r>
              <a:rPr lang="zh-CN" altLang="en-US" sz="1600">
                <a:solidFill>
                  <a:srgbClr val="008000"/>
                </a:solidFill>
              </a:rPr>
              <a:t>成员*</a:t>
            </a:r>
            <a:r>
              <a:rPr lang="en-US" altLang="zh-CN" sz="1600">
                <a:solidFill>
                  <a:srgbClr val="008000"/>
                </a:solidFill>
              </a:rPr>
              <a:t>/</a:t>
            </a:r>
          </a:p>
        </p:txBody>
      </p:sp>
      <p:sp>
        <p:nvSpPr>
          <p:cNvPr id="8" name="圆角矩形 12">
            <a:extLst>
              <a:ext uri="{FF2B5EF4-FFF2-40B4-BE49-F238E27FC236}">
                <a16:creationId xmlns:a16="http://schemas.microsoft.com/office/drawing/2014/main" id="{0F049BFC-9696-4323-94B2-76251E60074B}"/>
              </a:ext>
            </a:extLst>
          </p:cNvPr>
          <p:cNvSpPr/>
          <p:nvPr/>
        </p:nvSpPr>
        <p:spPr>
          <a:xfrm>
            <a:off x="1221531" y="4824790"/>
            <a:ext cx="7405676" cy="487018"/>
          </a:xfrm>
          <a:prstGeom prst="roundRect">
            <a:avLst>
              <a:gd name="adj" fmla="val 1091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50000"/>
              </a:lnSpc>
              <a:defRPr/>
            </a:pPr>
            <a:r>
              <a:rPr lang="en-US" altLang="zh-CN" sz="1600">
                <a:solidFill>
                  <a:schemeClr val="tx1"/>
                </a:solidFill>
              </a:rPr>
              <a:t>printf(″%s\n″,student1);	</a:t>
            </a:r>
            <a:r>
              <a:rPr lang="en-US" altLang="zh-CN" sz="1600">
                <a:solidFill>
                  <a:srgbClr val="008000"/>
                </a:solidFill>
              </a:rPr>
              <a:t>//</a:t>
            </a:r>
            <a:r>
              <a:rPr lang="zh-CN" altLang="en-US" sz="1600">
                <a:solidFill>
                  <a:srgbClr val="008000"/>
                </a:solidFill>
              </a:rPr>
              <a:t>企图用结构体变量名输出所有成员的值 </a:t>
            </a:r>
          </a:p>
        </p:txBody>
      </p:sp>
      <p:pic>
        <p:nvPicPr>
          <p:cNvPr id="9" name="图片 8">
            <a:extLst>
              <a:ext uri="{FF2B5EF4-FFF2-40B4-BE49-F238E27FC236}">
                <a16:creationId xmlns:a16="http://schemas.microsoft.com/office/drawing/2014/main" id="{F85C959A-118B-495F-B8CB-F9B90295EF73}"/>
              </a:ext>
            </a:extLst>
          </p:cNvPr>
          <p:cNvPicPr>
            <a:picLocks noChangeAspect="1"/>
          </p:cNvPicPr>
          <p:nvPr/>
        </p:nvPicPr>
        <p:blipFill>
          <a:blip r:embed="rId6"/>
          <a:stretch>
            <a:fillRect/>
          </a:stretch>
        </p:blipFill>
        <p:spPr>
          <a:xfrm>
            <a:off x="7924814" y="4759358"/>
            <a:ext cx="542925" cy="552450"/>
          </a:xfrm>
          <a:prstGeom prst="rect">
            <a:avLst/>
          </a:prstGeom>
        </p:spPr>
      </p:pic>
      <p:grpSp>
        <p:nvGrpSpPr>
          <p:cNvPr id="10" name="组合 9">
            <a:extLst>
              <a:ext uri="{FF2B5EF4-FFF2-40B4-BE49-F238E27FC236}">
                <a16:creationId xmlns:a16="http://schemas.microsoft.com/office/drawing/2014/main" id="{17545ED2-DA8A-47EF-94D4-E66974757BFA}"/>
              </a:ext>
            </a:extLst>
          </p:cNvPr>
          <p:cNvGrpSpPr/>
          <p:nvPr/>
        </p:nvGrpSpPr>
        <p:grpSpPr>
          <a:xfrm>
            <a:off x="5517574" y="1752361"/>
            <a:ext cx="5766934" cy="522288"/>
            <a:chOff x="8582294" y="4088153"/>
            <a:chExt cx="5951075" cy="522288"/>
          </a:xfrm>
        </p:grpSpPr>
        <p:sp>
          <p:nvSpPr>
            <p:cNvPr id="11"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5147274"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对结构体变量初始化，不是对结构体类型初始化</a:t>
              </a:r>
              <a:endParaRPr lang="zh-CN" altLang="en-US" sz="1600" dirty="0">
                <a:solidFill>
                  <a:schemeClr val="tx1"/>
                </a:solidFill>
              </a:endParaRPr>
            </a:p>
          </p:txBody>
        </p:sp>
        <p:sp>
          <p:nvSpPr>
            <p:cNvPr id="13"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4231744" y="4308814"/>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47878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3317" y="97614"/>
            <a:ext cx="10515600" cy="1325563"/>
          </a:xfrm>
        </p:spPr>
        <p:txBody>
          <a:bodyPr/>
          <a:lstStyle/>
          <a:p>
            <a:r>
              <a:rPr lang="zh-CN" altLang="en-US"/>
              <a:t>结构体变量的初始化和引用</a:t>
            </a:r>
          </a:p>
        </p:txBody>
      </p:sp>
      <p:sp>
        <p:nvSpPr>
          <p:cNvPr id="6" name="MH_Desc_1"/>
          <p:cNvSpPr/>
          <p:nvPr>
            <p:custDataLst>
              <p:tags r:id="rId1"/>
            </p:custDataLst>
          </p:nvPr>
        </p:nvSpPr>
        <p:spPr>
          <a:xfrm>
            <a:off x="682217" y="1113818"/>
            <a:ext cx="10522778" cy="53565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17500" indent="-317500" algn="just">
              <a:lnSpc>
                <a:spcPct val="120000"/>
              </a:lnSpc>
              <a:defRPr/>
            </a:pPr>
            <a:r>
              <a:rPr lang="en-US" altLang="zh-CN">
                <a:solidFill>
                  <a:schemeClr val="tx1"/>
                </a:solidFill>
              </a:rPr>
              <a:t>(3) </a:t>
            </a:r>
            <a:r>
              <a:rPr lang="zh-CN" altLang="en-US">
                <a:solidFill>
                  <a:schemeClr val="tx1"/>
                </a:solidFill>
              </a:rPr>
              <a:t>如果成员本身又属一个结构体类型，则要用若干个成员运算符，一级一级地找到最低的一级的成员。只能对最低级的成员进行赋值或存取以及运算。</a:t>
            </a: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zh-CN" altLang="en-US">
              <a:solidFill>
                <a:schemeClr val="tx1"/>
              </a:solidFill>
            </a:endParaRPr>
          </a:p>
          <a:p>
            <a:pPr algn="just">
              <a:lnSpc>
                <a:spcPct val="120000"/>
              </a:lnSpc>
              <a:defRPr/>
            </a:pPr>
            <a:r>
              <a:rPr lang="en-US" altLang="zh-CN">
                <a:solidFill>
                  <a:schemeClr val="tx1"/>
                </a:solidFill>
              </a:rPr>
              <a:t>(4) </a:t>
            </a:r>
            <a:r>
              <a:rPr lang="zh-CN" altLang="en-US">
                <a:solidFill>
                  <a:schemeClr val="tx1"/>
                </a:solidFill>
              </a:rPr>
              <a:t>对结构体变量的成员可以像普通变量一样进行各种运算（根据其类型决定可以进行的运算）。</a:t>
            </a: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r>
              <a:rPr lang="en-US" altLang="zh-CN">
                <a:solidFill>
                  <a:schemeClr val="tx1"/>
                </a:solidFill>
              </a:rPr>
              <a:t>(5) </a:t>
            </a:r>
            <a:r>
              <a:rPr lang="zh-CN" altLang="en-US">
                <a:solidFill>
                  <a:schemeClr val="tx1"/>
                </a:solidFill>
              </a:rPr>
              <a:t>同类的结构体变量可以互相赋值。 </a:t>
            </a: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zh-CN" altLang="en-US">
              <a:solidFill>
                <a:schemeClr val="tx1"/>
              </a:solidFill>
            </a:endParaRPr>
          </a:p>
          <a:p>
            <a:pPr marL="338138" indent="-338138" algn="just">
              <a:lnSpc>
                <a:spcPct val="120000"/>
              </a:lnSpc>
              <a:defRPr/>
            </a:pPr>
            <a:r>
              <a:rPr lang="en-US" altLang="zh-CN">
                <a:solidFill>
                  <a:schemeClr val="tx1"/>
                </a:solidFill>
              </a:rPr>
              <a:t>(6) </a:t>
            </a:r>
            <a:r>
              <a:rPr lang="zh-CN" altLang="en-US">
                <a:solidFill>
                  <a:schemeClr val="tx1"/>
                </a:solidFill>
              </a:rPr>
              <a:t>可以引用结构体变量成员的地址，也可以引用结构体变量的地址</a:t>
            </a:r>
            <a:r>
              <a:rPr lang="en-US" altLang="zh-CN">
                <a:solidFill>
                  <a:schemeClr val="tx1"/>
                </a:solidFill>
              </a:rPr>
              <a:t>(</a:t>
            </a:r>
            <a:r>
              <a:rPr lang="zh-CN" altLang="en-US">
                <a:solidFill>
                  <a:schemeClr val="tx1"/>
                </a:solidFill>
              </a:rPr>
              <a:t>结构体变量的地址主要用作函数参数，传递结构体变量的地址</a:t>
            </a:r>
            <a:r>
              <a:rPr lang="en-US" altLang="zh-CN">
                <a:solidFill>
                  <a:schemeClr val="tx1"/>
                </a:solidFill>
              </a:rPr>
              <a:t>)</a:t>
            </a:r>
            <a:r>
              <a:rPr lang="zh-CN" altLang="en-US">
                <a:solidFill>
                  <a:schemeClr val="tx1"/>
                </a:solidFill>
              </a:rPr>
              <a:t>。但不能用以下语句整体读入结构体变量。</a:t>
            </a:r>
          </a:p>
          <a:p>
            <a:pPr algn="just">
              <a:lnSpc>
                <a:spcPct val="120000"/>
              </a:lnSpc>
              <a:defRPr/>
            </a:pPr>
            <a:endParaRPr lang="zh-CN" altLang="en-US">
              <a:solidFill>
                <a:schemeClr val="tx1"/>
              </a:solidFill>
            </a:endParaRPr>
          </a:p>
        </p:txBody>
      </p:sp>
      <p:sp>
        <p:nvSpPr>
          <p:cNvPr id="7" name="圆角矩形 12">
            <a:extLst>
              <a:ext uri="{FF2B5EF4-FFF2-40B4-BE49-F238E27FC236}">
                <a16:creationId xmlns:a16="http://schemas.microsoft.com/office/drawing/2014/main" id="{0F049BFC-9696-4323-94B2-76251E60074B}"/>
              </a:ext>
            </a:extLst>
          </p:cNvPr>
          <p:cNvSpPr/>
          <p:nvPr/>
        </p:nvSpPr>
        <p:spPr>
          <a:xfrm>
            <a:off x="1097123" y="1834710"/>
            <a:ext cx="8086634" cy="60467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defRPr/>
            </a:pPr>
            <a:r>
              <a:rPr lang="en-US" altLang="zh-CN" sz="1600">
                <a:solidFill>
                  <a:schemeClr val="tx1"/>
                </a:solidFill>
              </a:rPr>
              <a:t>student1.num=10010;	</a:t>
            </a:r>
            <a:r>
              <a:rPr lang="en-US" altLang="zh-CN" sz="1600">
                <a:solidFill>
                  <a:srgbClr val="008000"/>
                </a:solidFill>
              </a:rPr>
              <a:t>//</a:t>
            </a:r>
            <a:r>
              <a:rPr lang="zh-CN" altLang="en-US" sz="1600">
                <a:solidFill>
                  <a:srgbClr val="008000"/>
                </a:solidFill>
              </a:rPr>
              <a:t>结构体变量</a:t>
            </a:r>
            <a:r>
              <a:rPr lang="en-US" altLang="zh-CN" sz="1600">
                <a:solidFill>
                  <a:srgbClr val="008000"/>
                </a:solidFill>
              </a:rPr>
              <a:t>student1</a:t>
            </a:r>
            <a:r>
              <a:rPr lang="zh-CN" altLang="en-US" sz="1600">
                <a:solidFill>
                  <a:srgbClr val="008000"/>
                </a:solidFill>
              </a:rPr>
              <a:t>中的成员</a:t>
            </a:r>
            <a:r>
              <a:rPr lang="en-US" altLang="zh-CN" sz="1600">
                <a:solidFill>
                  <a:srgbClr val="008000"/>
                </a:solidFill>
              </a:rPr>
              <a:t>num</a:t>
            </a:r>
          </a:p>
          <a:p>
            <a:pPr algn="just">
              <a:defRPr/>
            </a:pPr>
            <a:r>
              <a:rPr lang="en-US" altLang="zh-CN" sz="1600">
                <a:solidFill>
                  <a:schemeClr val="tx1"/>
                </a:solidFill>
              </a:rPr>
              <a:t>student1.birthday.month=6;	</a:t>
            </a:r>
            <a:r>
              <a:rPr lang="en-US" altLang="zh-CN" sz="1600">
                <a:solidFill>
                  <a:srgbClr val="008000"/>
                </a:solidFill>
              </a:rPr>
              <a:t>//</a:t>
            </a:r>
            <a:r>
              <a:rPr lang="zh-CN" altLang="en-US" sz="1600">
                <a:solidFill>
                  <a:srgbClr val="008000"/>
                </a:solidFill>
              </a:rPr>
              <a:t>结构体变量</a:t>
            </a:r>
            <a:r>
              <a:rPr lang="en-US" altLang="zh-CN" sz="1600">
                <a:solidFill>
                  <a:srgbClr val="008000"/>
                </a:solidFill>
              </a:rPr>
              <a:t>student1</a:t>
            </a:r>
            <a:r>
              <a:rPr lang="zh-CN" altLang="en-US" sz="1600">
                <a:solidFill>
                  <a:srgbClr val="008000"/>
                </a:solidFill>
              </a:rPr>
              <a:t>中的成员</a:t>
            </a:r>
            <a:r>
              <a:rPr lang="en-US" altLang="zh-CN" sz="1600">
                <a:solidFill>
                  <a:srgbClr val="008000"/>
                </a:solidFill>
              </a:rPr>
              <a:t>birthday</a:t>
            </a:r>
            <a:r>
              <a:rPr lang="zh-CN" altLang="en-US" sz="1600">
                <a:solidFill>
                  <a:srgbClr val="008000"/>
                </a:solidFill>
              </a:rPr>
              <a:t>中的成员</a:t>
            </a:r>
            <a:r>
              <a:rPr lang="en-US" altLang="zh-CN" sz="1600">
                <a:solidFill>
                  <a:srgbClr val="008000"/>
                </a:solidFill>
              </a:rPr>
              <a:t>month</a:t>
            </a:r>
          </a:p>
        </p:txBody>
      </p:sp>
      <p:sp>
        <p:nvSpPr>
          <p:cNvPr id="14" name="圆角矩形 12">
            <a:extLst>
              <a:ext uri="{FF2B5EF4-FFF2-40B4-BE49-F238E27FC236}">
                <a16:creationId xmlns:a16="http://schemas.microsoft.com/office/drawing/2014/main" id="{0F049BFC-9696-4323-94B2-76251E60074B}"/>
              </a:ext>
            </a:extLst>
          </p:cNvPr>
          <p:cNvSpPr/>
          <p:nvPr/>
        </p:nvSpPr>
        <p:spPr>
          <a:xfrm>
            <a:off x="1097123" y="2836458"/>
            <a:ext cx="8086634" cy="97855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student2.score</a:t>
            </a:r>
            <a:r>
              <a:rPr lang="zh-CN" altLang="en-US" sz="1600">
                <a:solidFill>
                  <a:schemeClr val="tx1"/>
                </a:solidFill>
              </a:rPr>
              <a:t>＝</a:t>
            </a:r>
            <a:r>
              <a:rPr lang="en-US" altLang="zh-CN" sz="1600">
                <a:solidFill>
                  <a:schemeClr val="tx1"/>
                </a:solidFill>
              </a:rPr>
              <a:t>student1.score;	</a:t>
            </a:r>
            <a:r>
              <a:rPr lang="en-US" altLang="zh-CN" sz="1600">
                <a:solidFill>
                  <a:srgbClr val="008000"/>
                </a:solidFill>
              </a:rPr>
              <a:t>//</a:t>
            </a:r>
            <a:r>
              <a:rPr lang="zh-CN" altLang="en-US" sz="1600">
                <a:solidFill>
                  <a:srgbClr val="008000"/>
                </a:solidFill>
              </a:rPr>
              <a:t>赋值运算</a:t>
            </a:r>
            <a:endParaRPr lang="en-US" altLang="zh-CN" sz="1600">
              <a:solidFill>
                <a:srgbClr val="008000"/>
              </a:solidFill>
            </a:endParaRPr>
          </a:p>
          <a:p>
            <a:pPr algn="just">
              <a:lnSpc>
                <a:spcPct val="120000"/>
              </a:lnSpc>
              <a:defRPr/>
            </a:pPr>
            <a:r>
              <a:rPr lang="en-US" altLang="zh-CN" sz="1600">
                <a:solidFill>
                  <a:schemeClr val="tx1"/>
                </a:solidFill>
              </a:rPr>
              <a:t>sum=student1.score+student2.score;	</a:t>
            </a:r>
            <a:r>
              <a:rPr lang="en-US" altLang="zh-CN" sz="1600">
                <a:solidFill>
                  <a:srgbClr val="008000"/>
                </a:solidFill>
              </a:rPr>
              <a:t>//</a:t>
            </a:r>
            <a:r>
              <a:rPr lang="zh-CN" altLang="en-US" sz="1600">
                <a:solidFill>
                  <a:srgbClr val="008000"/>
                </a:solidFill>
              </a:rPr>
              <a:t>加法运算</a:t>
            </a:r>
            <a:endParaRPr lang="en-US" altLang="zh-CN" sz="1600">
              <a:solidFill>
                <a:srgbClr val="008000"/>
              </a:solidFill>
            </a:endParaRPr>
          </a:p>
          <a:p>
            <a:pPr algn="just">
              <a:lnSpc>
                <a:spcPct val="120000"/>
              </a:lnSpc>
              <a:defRPr/>
            </a:pPr>
            <a:r>
              <a:rPr lang="en-US" altLang="zh-CN" sz="1600">
                <a:solidFill>
                  <a:schemeClr val="tx1"/>
                </a:solidFill>
              </a:rPr>
              <a:t>student1.age++;			</a:t>
            </a:r>
            <a:r>
              <a:rPr lang="en-US" altLang="zh-CN" sz="1600">
                <a:solidFill>
                  <a:srgbClr val="008000"/>
                </a:solidFill>
              </a:rPr>
              <a:t>//</a:t>
            </a:r>
            <a:r>
              <a:rPr lang="zh-CN" altLang="en-US" sz="1600">
                <a:solidFill>
                  <a:srgbClr val="008000"/>
                </a:solidFill>
              </a:rPr>
              <a:t>自加运算</a:t>
            </a:r>
            <a:endParaRPr lang="en-US" altLang="zh-CN" sz="1600">
              <a:solidFill>
                <a:srgbClr val="008000"/>
              </a:solidFill>
            </a:endParaRPr>
          </a:p>
        </p:txBody>
      </p:sp>
      <p:sp>
        <p:nvSpPr>
          <p:cNvPr id="15" name="圆角矩形 12">
            <a:extLst>
              <a:ext uri="{FF2B5EF4-FFF2-40B4-BE49-F238E27FC236}">
                <a16:creationId xmlns:a16="http://schemas.microsoft.com/office/drawing/2014/main" id="{0F049BFC-9696-4323-94B2-76251E60074B}"/>
              </a:ext>
            </a:extLst>
          </p:cNvPr>
          <p:cNvSpPr/>
          <p:nvPr/>
        </p:nvSpPr>
        <p:spPr>
          <a:xfrm>
            <a:off x="1097123" y="4258999"/>
            <a:ext cx="8086634" cy="436417"/>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student1=student2;		</a:t>
            </a:r>
            <a:r>
              <a:rPr lang="en-US" altLang="zh-CN" sz="1600">
                <a:solidFill>
                  <a:srgbClr val="008000"/>
                </a:solidFill>
              </a:rPr>
              <a:t>//</a:t>
            </a:r>
            <a:r>
              <a:rPr lang="zh-CN" altLang="en-US" sz="1600">
                <a:solidFill>
                  <a:srgbClr val="008000"/>
                </a:solidFill>
              </a:rPr>
              <a:t>假设</a:t>
            </a:r>
            <a:r>
              <a:rPr lang="en-US" altLang="zh-CN" sz="1600">
                <a:solidFill>
                  <a:srgbClr val="008000"/>
                </a:solidFill>
              </a:rPr>
              <a:t>student1</a:t>
            </a:r>
            <a:r>
              <a:rPr lang="zh-CN" altLang="en-US" sz="1600">
                <a:solidFill>
                  <a:srgbClr val="008000"/>
                </a:solidFill>
              </a:rPr>
              <a:t>和</a:t>
            </a:r>
            <a:r>
              <a:rPr lang="en-US" altLang="zh-CN" sz="1600">
                <a:solidFill>
                  <a:srgbClr val="008000"/>
                </a:solidFill>
              </a:rPr>
              <a:t>student2</a:t>
            </a:r>
            <a:r>
              <a:rPr lang="zh-CN" altLang="en-US" sz="1600">
                <a:solidFill>
                  <a:srgbClr val="008000"/>
                </a:solidFill>
              </a:rPr>
              <a:t>已定义为同类型的结构体变量</a:t>
            </a:r>
          </a:p>
        </p:txBody>
      </p:sp>
      <p:sp>
        <p:nvSpPr>
          <p:cNvPr id="16" name="圆角矩形 12">
            <a:extLst>
              <a:ext uri="{FF2B5EF4-FFF2-40B4-BE49-F238E27FC236}">
                <a16:creationId xmlns:a16="http://schemas.microsoft.com/office/drawing/2014/main" id="{0F049BFC-9696-4323-94B2-76251E60074B}"/>
              </a:ext>
            </a:extLst>
          </p:cNvPr>
          <p:cNvSpPr/>
          <p:nvPr/>
        </p:nvSpPr>
        <p:spPr>
          <a:xfrm>
            <a:off x="1097123" y="5502655"/>
            <a:ext cx="6377103" cy="768936"/>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scanf(″%d″,&amp;student1.num);	</a:t>
            </a:r>
            <a:r>
              <a:rPr lang="en-US" altLang="zh-CN" sz="1600">
                <a:solidFill>
                  <a:srgbClr val="008000"/>
                </a:solidFill>
              </a:rPr>
              <a:t>//</a:t>
            </a:r>
            <a:r>
              <a:rPr lang="zh-CN" altLang="en-US" sz="1600">
                <a:solidFill>
                  <a:srgbClr val="008000"/>
                </a:solidFill>
              </a:rPr>
              <a:t>输入</a:t>
            </a:r>
            <a:r>
              <a:rPr lang="en-US" altLang="zh-CN" sz="1600">
                <a:solidFill>
                  <a:srgbClr val="008000"/>
                </a:solidFill>
              </a:rPr>
              <a:t>student1.num</a:t>
            </a:r>
            <a:r>
              <a:rPr lang="zh-CN" altLang="en-US" sz="1600">
                <a:solidFill>
                  <a:srgbClr val="008000"/>
                </a:solidFill>
              </a:rPr>
              <a:t>的值</a:t>
            </a:r>
            <a:endParaRPr lang="en-US" altLang="zh-CN" sz="1600">
              <a:solidFill>
                <a:srgbClr val="008000"/>
              </a:solidFill>
            </a:endParaRPr>
          </a:p>
          <a:p>
            <a:pPr algn="just">
              <a:lnSpc>
                <a:spcPct val="120000"/>
              </a:lnSpc>
              <a:defRPr/>
            </a:pPr>
            <a:r>
              <a:rPr lang="en-US" altLang="zh-CN" sz="1600">
                <a:solidFill>
                  <a:schemeClr val="tx1"/>
                </a:solidFill>
              </a:rPr>
              <a:t>printf(″%o″,&amp;student1);	</a:t>
            </a:r>
            <a:r>
              <a:rPr lang="en-US" altLang="zh-CN" sz="1600">
                <a:solidFill>
                  <a:srgbClr val="008000"/>
                </a:solidFill>
              </a:rPr>
              <a:t>//</a:t>
            </a:r>
            <a:r>
              <a:rPr lang="zh-CN" altLang="en-US" sz="1600">
                <a:solidFill>
                  <a:srgbClr val="008000"/>
                </a:solidFill>
              </a:rPr>
              <a:t>输出结构体变量</a:t>
            </a:r>
            <a:r>
              <a:rPr lang="en-US" altLang="zh-CN" sz="1600">
                <a:solidFill>
                  <a:srgbClr val="008000"/>
                </a:solidFill>
              </a:rPr>
              <a:t>student1</a:t>
            </a:r>
            <a:r>
              <a:rPr lang="zh-CN" altLang="en-US" sz="1600">
                <a:solidFill>
                  <a:srgbClr val="008000"/>
                </a:solidFill>
              </a:rPr>
              <a:t>的起始地址</a:t>
            </a:r>
            <a:endParaRPr lang="en-US" altLang="zh-CN" sz="1600">
              <a:solidFill>
                <a:srgbClr val="008000"/>
              </a:solidFill>
            </a:endParaRPr>
          </a:p>
        </p:txBody>
      </p:sp>
      <p:sp>
        <p:nvSpPr>
          <p:cNvPr id="17" name="圆角矩形 12">
            <a:extLst>
              <a:ext uri="{FF2B5EF4-FFF2-40B4-BE49-F238E27FC236}">
                <a16:creationId xmlns:a16="http://schemas.microsoft.com/office/drawing/2014/main" id="{0F049BFC-9696-4323-94B2-76251E60074B}"/>
              </a:ext>
            </a:extLst>
          </p:cNvPr>
          <p:cNvSpPr/>
          <p:nvPr/>
        </p:nvSpPr>
        <p:spPr>
          <a:xfrm>
            <a:off x="7599224" y="5489093"/>
            <a:ext cx="3605771" cy="782498"/>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scanf(″%d,%s,%c,%d,%f,%s\n″,&amp;student1); </a:t>
            </a:r>
          </a:p>
        </p:txBody>
      </p:sp>
      <p:pic>
        <p:nvPicPr>
          <p:cNvPr id="18" name="图片 17">
            <a:extLst>
              <a:ext uri="{FF2B5EF4-FFF2-40B4-BE49-F238E27FC236}">
                <a16:creationId xmlns:a16="http://schemas.microsoft.com/office/drawing/2014/main" id="{F85C959A-118B-495F-B8CB-F9B90295EF73}"/>
              </a:ext>
            </a:extLst>
          </p:cNvPr>
          <p:cNvPicPr>
            <a:picLocks noChangeAspect="1"/>
          </p:cNvPicPr>
          <p:nvPr/>
        </p:nvPicPr>
        <p:blipFill>
          <a:blip r:embed="rId3"/>
          <a:stretch>
            <a:fillRect/>
          </a:stretch>
        </p:blipFill>
        <p:spPr>
          <a:xfrm>
            <a:off x="10605749" y="5880342"/>
            <a:ext cx="542925" cy="552450"/>
          </a:xfrm>
          <a:prstGeom prst="rect">
            <a:avLst/>
          </a:prstGeom>
        </p:spPr>
      </p:pic>
    </p:spTree>
    <p:extLst>
      <p:ext uri="{BB962C8B-B14F-4D97-AF65-F5344CB8AC3E}">
        <p14:creationId xmlns:p14="http://schemas.microsoft.com/office/powerpoint/2010/main" val="597293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4699</TotalTime>
  <Words>3730</Words>
  <Application>Microsoft Office PowerPoint</Application>
  <PresentationFormat>宽屏</PresentationFormat>
  <Paragraphs>954</Paragraphs>
  <Slides>44</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等线</vt:lpstr>
      <vt:lpstr>等线 Light</vt:lpstr>
      <vt:lpstr>华文隶书</vt:lpstr>
      <vt:lpstr>华文中宋</vt:lpstr>
      <vt:lpstr>微软雅黑</vt:lpstr>
      <vt:lpstr>Arial</vt:lpstr>
      <vt:lpstr>Baskerville Old Face</vt:lpstr>
      <vt:lpstr>Microsoft New Tai Lue</vt:lpstr>
      <vt:lpstr>Times New Roman</vt:lpstr>
      <vt:lpstr>Office 主题​​</vt:lpstr>
      <vt:lpstr>PowerPoint 演示文稿</vt:lpstr>
      <vt:lpstr>定义和使用结构体变量</vt:lpstr>
      <vt:lpstr>自己建立结构体类型</vt:lpstr>
      <vt:lpstr>自己建立结构体类型</vt:lpstr>
      <vt:lpstr>定义结构体类型变量 </vt:lpstr>
      <vt:lpstr>定义结构体类型变量 </vt:lpstr>
      <vt:lpstr>结构体变量的初始化和引用</vt:lpstr>
      <vt:lpstr>结构体变量的初始化和引用</vt:lpstr>
      <vt:lpstr>结构体变量的初始化和引用</vt:lpstr>
      <vt:lpstr>结构体变量的初始化和引用</vt:lpstr>
      <vt:lpstr>使用结构体数组</vt:lpstr>
      <vt:lpstr>定义结构体数组</vt:lpstr>
      <vt:lpstr>定义结构体数组</vt:lpstr>
      <vt:lpstr>结构体数组的应用举例</vt:lpstr>
      <vt:lpstr>结构体指针</vt:lpstr>
      <vt:lpstr>结构体指针</vt:lpstr>
      <vt:lpstr>指向结构体变量的指针</vt:lpstr>
      <vt:lpstr>指向结构体数组的指针</vt:lpstr>
      <vt:lpstr>用结构体变量和结构体变量的指针作函数参数</vt:lpstr>
      <vt:lpstr>用结构体变量和结构体变量的指针作函数参数</vt:lpstr>
      <vt:lpstr>*用指针处理链表</vt:lpstr>
      <vt:lpstr>什么是链表 </vt:lpstr>
      <vt:lpstr>什么是链表 </vt:lpstr>
      <vt:lpstr>建立简单的静态链表</vt:lpstr>
      <vt:lpstr>建立简单的动态链表</vt:lpstr>
      <vt:lpstr>建立简单的动态链表</vt:lpstr>
      <vt:lpstr>建立简单的动态链表</vt:lpstr>
      <vt:lpstr>建立简单的动态链表</vt:lpstr>
      <vt:lpstr>输出链表</vt:lpstr>
      <vt:lpstr>PowerPoint 演示文稿</vt:lpstr>
      <vt:lpstr>*共用体类型</vt:lpstr>
      <vt:lpstr>什么是共用体类型</vt:lpstr>
      <vt:lpstr>引用共用体变量的方式</vt:lpstr>
      <vt:lpstr>共用体类型数据的特点</vt:lpstr>
      <vt:lpstr>共用体类型数据的特点</vt:lpstr>
      <vt:lpstr>共用体类型数据的特点</vt:lpstr>
      <vt:lpstr>PowerPoint 演示文稿</vt:lpstr>
      <vt:lpstr>使用枚举类型</vt:lpstr>
      <vt:lpstr>使用枚举类型</vt:lpstr>
      <vt:lpstr>使用枚举类型</vt:lpstr>
      <vt:lpstr>*用typedef声明新类型名</vt:lpstr>
      <vt:lpstr>用typedef声明新类型名</vt:lpstr>
      <vt:lpstr>用typedef声明新类型名</vt:lpstr>
      <vt:lpstr>用typedef声明新类型名</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jy</cp:lastModifiedBy>
  <cp:revision>335</cp:revision>
  <dcterms:created xsi:type="dcterms:W3CDTF">2017-08-03T06:51:45Z</dcterms:created>
  <dcterms:modified xsi:type="dcterms:W3CDTF">2019-09-09T09:09:20Z</dcterms:modified>
</cp:coreProperties>
</file>