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8.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8" r:id="rId2"/>
    <p:sldId id="261" r:id="rId3"/>
    <p:sldId id="263" r:id="rId4"/>
    <p:sldId id="372" r:id="rId5"/>
    <p:sldId id="373" r:id="rId6"/>
    <p:sldId id="374" r:id="rId7"/>
    <p:sldId id="375" r:id="rId8"/>
    <p:sldId id="376" r:id="rId9"/>
    <p:sldId id="262" r:id="rId10"/>
    <p:sldId id="377" r:id="rId11"/>
    <p:sldId id="378" r:id="rId12"/>
    <p:sldId id="379" r:id="rId13"/>
    <p:sldId id="380" r:id="rId14"/>
    <p:sldId id="382" r:id="rId15"/>
    <p:sldId id="383" r:id="rId16"/>
    <p:sldId id="384" r:id="rId17"/>
    <p:sldId id="385" r:id="rId18"/>
    <p:sldId id="386" r:id="rId19"/>
    <p:sldId id="387" r:id="rId20"/>
    <p:sldId id="388" r:id="rId21"/>
    <p:sldId id="389" r:id="rId22"/>
    <p:sldId id="390"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3" r:id="rId36"/>
    <p:sldId id="404" r:id="rId37"/>
    <p:sldId id="405" r:id="rId38"/>
    <p:sldId id="406" r:id="rId39"/>
    <p:sldId id="407" r:id="rId40"/>
    <p:sldId id="408"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88811" autoAdjust="0"/>
  </p:normalViewPr>
  <p:slideViewPr>
    <p:cSldViewPr snapToGrid="0">
      <p:cViewPr varScale="1">
        <p:scale>
          <a:sx n="53" d="100"/>
          <a:sy n="53" d="100"/>
        </p:scale>
        <p:origin x="84" y="762"/>
      </p:cViewPr>
      <p:guideLst/>
    </p:cSldViewPr>
  </p:slideViewPr>
  <p:notesTextViewPr>
    <p:cViewPr>
      <p:scale>
        <a:sx n="1" d="1"/>
        <a:sy n="1" d="1"/>
      </p:scale>
      <p:origin x="0" y="0"/>
    </p:cViewPr>
  </p:notesTextViewPr>
  <p:sorterViewPr>
    <p:cViewPr>
      <p:scale>
        <a:sx n="100" d="100"/>
        <a:sy n="100" d="100"/>
      </p:scale>
      <p:origin x="0" y="-33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t>2019/9/15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a:t>
            </a:fld>
            <a:endParaRPr lang="zh-CN" altLang="en-US"/>
          </a:p>
        </p:txBody>
      </p:sp>
    </p:spTree>
    <p:extLst>
      <p:ext uri="{BB962C8B-B14F-4D97-AF65-F5344CB8AC3E}">
        <p14:creationId xmlns:p14="http://schemas.microsoft.com/office/powerpoint/2010/main"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38</a:t>
            </a:fld>
            <a:endParaRPr lang="zh-CN" altLang="en-US"/>
          </a:p>
        </p:txBody>
      </p:sp>
    </p:spTree>
    <p:extLst>
      <p:ext uri="{BB962C8B-B14F-4D97-AF65-F5344CB8AC3E}">
        <p14:creationId xmlns:p14="http://schemas.microsoft.com/office/powerpoint/2010/main" val="3247680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20</a:t>
            </a:fld>
            <a:endParaRPr lang="zh-CN" altLang="en-US"/>
          </a:p>
        </p:txBody>
      </p:sp>
    </p:spTree>
    <p:extLst>
      <p:ext uri="{BB962C8B-B14F-4D97-AF65-F5344CB8AC3E}">
        <p14:creationId xmlns:p14="http://schemas.microsoft.com/office/powerpoint/2010/main" val="69216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21</a:t>
            </a:fld>
            <a:endParaRPr lang="zh-CN" altLang="en-US"/>
          </a:p>
        </p:txBody>
      </p:sp>
    </p:spTree>
    <p:extLst>
      <p:ext uri="{BB962C8B-B14F-4D97-AF65-F5344CB8AC3E}">
        <p14:creationId xmlns:p14="http://schemas.microsoft.com/office/powerpoint/2010/main" val="3165155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25</a:t>
            </a:fld>
            <a:endParaRPr lang="zh-CN" altLang="en-US"/>
          </a:p>
        </p:txBody>
      </p:sp>
    </p:spTree>
    <p:extLst>
      <p:ext uri="{BB962C8B-B14F-4D97-AF65-F5344CB8AC3E}">
        <p14:creationId xmlns:p14="http://schemas.microsoft.com/office/powerpoint/2010/main" val="3550901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26</a:t>
            </a:fld>
            <a:endParaRPr lang="zh-CN" altLang="en-US"/>
          </a:p>
        </p:txBody>
      </p:sp>
    </p:spTree>
    <p:extLst>
      <p:ext uri="{BB962C8B-B14F-4D97-AF65-F5344CB8AC3E}">
        <p14:creationId xmlns:p14="http://schemas.microsoft.com/office/powerpoint/2010/main" val="2457669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29</a:t>
            </a:fld>
            <a:endParaRPr lang="zh-CN" altLang="en-US"/>
          </a:p>
        </p:txBody>
      </p:sp>
    </p:spTree>
    <p:extLst>
      <p:ext uri="{BB962C8B-B14F-4D97-AF65-F5344CB8AC3E}">
        <p14:creationId xmlns:p14="http://schemas.microsoft.com/office/powerpoint/2010/main" val="281851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30</a:t>
            </a:fld>
            <a:endParaRPr lang="zh-CN" altLang="en-US"/>
          </a:p>
        </p:txBody>
      </p:sp>
    </p:spTree>
    <p:extLst>
      <p:ext uri="{BB962C8B-B14F-4D97-AF65-F5344CB8AC3E}">
        <p14:creationId xmlns:p14="http://schemas.microsoft.com/office/powerpoint/2010/main" val="450965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31</a:t>
            </a:fld>
            <a:endParaRPr lang="zh-CN" altLang="en-US"/>
          </a:p>
        </p:txBody>
      </p:sp>
    </p:spTree>
    <p:extLst>
      <p:ext uri="{BB962C8B-B14F-4D97-AF65-F5344CB8AC3E}">
        <p14:creationId xmlns:p14="http://schemas.microsoft.com/office/powerpoint/2010/main" val="261803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37</a:t>
            </a:fld>
            <a:endParaRPr lang="zh-CN" altLang="en-US"/>
          </a:p>
        </p:txBody>
      </p:sp>
    </p:spTree>
    <p:extLst>
      <p:ext uri="{BB962C8B-B14F-4D97-AF65-F5344CB8AC3E}">
        <p14:creationId xmlns:p14="http://schemas.microsoft.com/office/powerpoint/2010/main" val="1944236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2019/9/15</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2019/9/15</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t>2019/9/15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t>2019/9/15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t>2019/9/15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t>2019/9/15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5.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slideLayout" Target="../slideLayouts/slideLayout2.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image" Target="../media/image4.png"/><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slideLayout" Target="../slideLayouts/slideLayout2.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image" Target="../media/image6.png"/><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slideLayout" Target="../slideLayouts/slideLayout2.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slideLayout" Target="../slideLayouts/slideLayout2.xml"/><Relationship Id="rId4" Type="http://schemas.openxmlformats.org/officeDocument/2006/relationships/tags" Target="../tags/tag7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slideLayout" Target="../slideLayouts/slideLayout2.xml"/><Relationship Id="rId4"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6876257" y="2355057"/>
            <a:ext cx="614362" cy="1016000"/>
          </a:xfrm>
          <a:prstGeom prst="rect">
            <a:avLst/>
          </a:prstGeom>
          <a:noFill/>
        </p:spPr>
        <p:txBody>
          <a:bodyPr wrap="none"/>
          <a:lstStyle/>
          <a:p>
            <a:pPr>
              <a:defRPr/>
            </a:pPr>
            <a:r>
              <a:rPr lang="en-US" altLang="zh-CN"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10</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2644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对文件的输入输出</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打开与关闭文件</a:t>
            </a:r>
            <a:endParaRPr lang="zh-CN" altLang="en-US" dirty="0"/>
          </a:p>
        </p:txBody>
      </p:sp>
    </p:spTree>
    <p:extLst>
      <p:ext uri="{BB962C8B-B14F-4D97-AF65-F5344CB8AC3E}">
        <p14:creationId xmlns:p14="http://schemas.microsoft.com/office/powerpoint/2010/main" val="350269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打开与关闭文件</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对文件读写之前应该“打开”该文件，在使用结束之后应“关闭”该文件。</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所谓“打开”是指为文件建立相应的信息区</a:t>
            </a:r>
            <a:r>
              <a:rPr lang="en-US" altLang="zh-CN">
                <a:solidFill>
                  <a:schemeClr val="tx1"/>
                </a:solidFill>
              </a:rPr>
              <a:t>(</a:t>
            </a:r>
            <a:r>
              <a:rPr lang="zh-CN" altLang="en-US">
                <a:solidFill>
                  <a:schemeClr val="tx1"/>
                </a:solidFill>
              </a:rPr>
              <a:t>用来存放有关文件的信息</a:t>
            </a:r>
            <a:r>
              <a:rPr lang="en-US" altLang="zh-CN">
                <a:solidFill>
                  <a:schemeClr val="tx1"/>
                </a:solidFill>
              </a:rPr>
              <a:t>)</a:t>
            </a:r>
            <a:r>
              <a:rPr lang="zh-CN" altLang="en-US">
                <a:solidFill>
                  <a:schemeClr val="tx1"/>
                </a:solidFill>
              </a:rPr>
              <a:t>和文件缓冲区</a:t>
            </a:r>
            <a:r>
              <a:rPr lang="en-US" altLang="zh-CN">
                <a:solidFill>
                  <a:schemeClr val="tx1"/>
                </a:solidFill>
              </a:rPr>
              <a:t>(</a:t>
            </a:r>
            <a:r>
              <a:rPr lang="zh-CN" altLang="en-US">
                <a:solidFill>
                  <a:schemeClr val="tx1"/>
                </a:solidFill>
              </a:rPr>
              <a:t>用来暂时存放输入输出的数据</a:t>
            </a:r>
            <a:r>
              <a:rPr lang="en-US" altLang="zh-CN">
                <a:solidFill>
                  <a:schemeClr val="tx1"/>
                </a:solidFill>
              </a:rPr>
              <a:t>)</a:t>
            </a:r>
            <a:r>
              <a:rPr lang="zh-CN" altLang="en-US">
                <a:solidFill>
                  <a:schemeClr val="tx1"/>
                </a:solidFill>
              </a:rPr>
              <a:t>。</a:t>
            </a: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在编写程序时，在打开文件的同时，一般都指定一个指针变量指向该文件，也就是建立起指针变量与文件之间的联系，这样，就可以通过该指针变量对文件进行读写了。</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所谓“关闭”是指撤销文件信息区和文件缓冲区，使文件指针变量不再指向该文件，显然就无法进行对文件的读写了。 </a:t>
            </a:r>
            <a:endParaRPr lang="en-US" altLang="zh-CN">
              <a:solidFill>
                <a:schemeClr val="tx1"/>
              </a:solidFill>
            </a:endParaRPr>
          </a:p>
        </p:txBody>
      </p:sp>
    </p:spTree>
    <p:extLst>
      <p:ext uri="{BB962C8B-B14F-4D97-AF65-F5344CB8AC3E}">
        <p14:creationId xmlns:p14="http://schemas.microsoft.com/office/powerpoint/2010/main" val="410361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fopen(</a:t>
            </a:r>
            <a:r>
              <a:rPr lang="zh-CN" altLang="en-US" sz="2400" b="1"/>
              <a:t>文件名，使用文件方式</a:t>
            </a:r>
            <a:r>
              <a:rPr lang="en-US" altLang="zh-CN" sz="2400" b="1"/>
              <a:t>)</a:t>
            </a:r>
            <a:r>
              <a:rPr lang="zh-CN" altLang="en-US" sz="2400" b="1"/>
              <a:t>；</a:t>
            </a:r>
          </a:p>
        </p:txBody>
      </p:sp>
      <p:sp>
        <p:nvSpPr>
          <p:cNvPr id="6" name="MH_Desc_1"/>
          <p:cNvSpPr/>
          <p:nvPr>
            <p:custDataLst>
              <p:tags r:id="rId1"/>
            </p:custDataLst>
          </p:nvPr>
        </p:nvSpPr>
        <p:spPr>
          <a:xfrm>
            <a:off x="927100" y="2261843"/>
            <a:ext cx="10522778" cy="28170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在打开一个文件时，通知编译系统以下</a:t>
            </a:r>
            <a:r>
              <a:rPr lang="en-US" altLang="zh-CN">
                <a:solidFill>
                  <a:schemeClr val="tx1"/>
                </a:solidFill>
              </a:rPr>
              <a:t>3</a:t>
            </a:r>
            <a:r>
              <a:rPr lang="zh-CN" altLang="en-US">
                <a:solidFill>
                  <a:schemeClr val="tx1"/>
                </a:solidFill>
              </a:rPr>
              <a:t>个信息：</a:t>
            </a:r>
            <a:endParaRPr lang="en-US" altLang="zh-CN">
              <a:solidFill>
                <a:schemeClr val="tx1"/>
              </a:solidFill>
            </a:endParaRPr>
          </a:p>
          <a:p>
            <a:pPr algn="just">
              <a:lnSpc>
                <a:spcPct val="150000"/>
              </a:lnSpc>
              <a:defRPr/>
            </a:pPr>
            <a:r>
              <a:rPr lang="zh-CN" altLang="en-US">
                <a:solidFill>
                  <a:schemeClr val="tx1"/>
                </a:solidFill>
              </a:rPr>
              <a:t>① 需要打开文件的名字，也就是准备访问的文件的名字</a:t>
            </a:r>
            <a:endParaRPr lang="en-US" altLang="zh-CN">
              <a:solidFill>
                <a:schemeClr val="tx1"/>
              </a:solidFill>
            </a:endParaRPr>
          </a:p>
          <a:p>
            <a:pPr algn="just">
              <a:lnSpc>
                <a:spcPct val="150000"/>
              </a:lnSpc>
              <a:defRPr/>
            </a:pPr>
            <a:r>
              <a:rPr lang="zh-CN" altLang="en-US">
                <a:solidFill>
                  <a:schemeClr val="tx1"/>
                </a:solidFill>
              </a:rPr>
              <a:t>② 使用文件的方式（“读”还是“写”等）</a:t>
            </a:r>
            <a:endParaRPr lang="en-US" altLang="zh-CN">
              <a:solidFill>
                <a:schemeClr val="tx1"/>
              </a:solidFill>
            </a:endParaRPr>
          </a:p>
          <a:p>
            <a:pPr algn="just">
              <a:lnSpc>
                <a:spcPct val="150000"/>
              </a:lnSpc>
              <a:defRPr/>
            </a:pPr>
            <a:r>
              <a:rPr lang="zh-CN" altLang="en-US">
                <a:solidFill>
                  <a:schemeClr val="tx1"/>
                </a:solidFill>
              </a:rPr>
              <a:t>③ 让哪一个指针变量指向被打开的文件</a:t>
            </a:r>
          </a:p>
          <a:p>
            <a:pPr algn="just">
              <a:lnSpc>
                <a:spcPct val="150000"/>
              </a:lnSpc>
              <a:defRPr/>
            </a:pPr>
            <a:endParaRPr lang="en-US" altLang="zh-CN">
              <a:solidFill>
                <a:schemeClr val="tx1"/>
              </a:solidFill>
            </a:endParaRPr>
          </a:p>
        </p:txBody>
      </p:sp>
      <p:sp>
        <p:nvSpPr>
          <p:cNvPr id="3" name="矩形 2"/>
          <p:cNvSpPr/>
          <p:nvPr/>
        </p:nvSpPr>
        <p:spPr>
          <a:xfrm>
            <a:off x="7434470" y="2552185"/>
            <a:ext cx="4047903" cy="369332"/>
          </a:xfrm>
          <a:prstGeom prst="rect">
            <a:avLst/>
          </a:prstGeom>
        </p:spPr>
        <p:txBody>
          <a:bodyPr wrap="none">
            <a:spAutoFit/>
          </a:bodyPr>
          <a:lstStyle/>
          <a:p>
            <a:r>
              <a:rPr lang="zh-CN" altLang="en-US"/>
              <a:t>表示以“读入”方式打开名字为a1的文件</a:t>
            </a:r>
          </a:p>
        </p:txBody>
      </p:sp>
      <p:sp>
        <p:nvSpPr>
          <p:cNvPr id="5" name="圆角矩形 4"/>
          <p:cNvSpPr/>
          <p:nvPr/>
        </p:nvSpPr>
        <p:spPr>
          <a:xfrm>
            <a:off x="927099" y="2392375"/>
            <a:ext cx="6507371"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a:solidFill>
                  <a:schemeClr val="tx1"/>
                </a:solidFill>
              </a:rPr>
              <a:t>FILE *</a:t>
            </a:r>
            <a:r>
              <a:rPr lang="en-US" altLang="zh-CN" dirty="0" err="1">
                <a:solidFill>
                  <a:schemeClr val="tx1"/>
                </a:solidFill>
              </a:rPr>
              <a:t>fp</a:t>
            </a:r>
            <a:r>
              <a:rPr lang="en-US" altLang="zh-CN" dirty="0">
                <a:solidFill>
                  <a:schemeClr val="tx1"/>
                </a:solidFill>
              </a:rPr>
              <a:t>;				</a:t>
            </a:r>
            <a:r>
              <a:rPr lang="en-US" altLang="zh-CN" dirty="0">
                <a:solidFill>
                  <a:srgbClr val="008000"/>
                </a:solidFill>
              </a:rPr>
              <a:t>//</a:t>
            </a:r>
            <a:r>
              <a:rPr lang="zh-CN" altLang="en-US" dirty="0">
                <a:solidFill>
                  <a:srgbClr val="008000"/>
                </a:solidFill>
              </a:rPr>
              <a:t>定义一个指向文件的指针变量</a:t>
            </a:r>
            <a:r>
              <a:rPr lang="en-US" altLang="zh-CN" dirty="0" err="1">
                <a:solidFill>
                  <a:srgbClr val="008000"/>
                </a:solidFill>
              </a:rPr>
              <a:t>fp</a:t>
            </a:r>
            <a:endParaRPr lang="en-US" altLang="zh-CN" dirty="0">
              <a:solidFill>
                <a:srgbClr val="008000"/>
              </a:solidFill>
            </a:endParaRPr>
          </a:p>
          <a:p>
            <a:pPr defTabSz="363538"/>
            <a:r>
              <a:rPr lang="en-US" altLang="zh-CN" dirty="0" err="1">
                <a:solidFill>
                  <a:schemeClr val="tx1"/>
                </a:solidFill>
              </a:rPr>
              <a:t>fp</a:t>
            </a:r>
            <a:r>
              <a:rPr lang="en-US" altLang="zh-CN" dirty="0">
                <a:solidFill>
                  <a:schemeClr val="tx1"/>
                </a:solidFill>
              </a:rPr>
              <a:t>=</a:t>
            </a:r>
            <a:r>
              <a:rPr lang="en-US" altLang="zh-CN" dirty="0" err="1">
                <a:solidFill>
                  <a:schemeClr val="tx1"/>
                </a:solidFill>
              </a:rPr>
              <a:t>fopen</a:t>
            </a:r>
            <a:r>
              <a:rPr lang="en-US" altLang="zh-CN" dirty="0">
                <a:solidFill>
                  <a:schemeClr val="tx1"/>
                </a:solidFill>
              </a:rPr>
              <a:t>(″a1″,″r″);	</a:t>
            </a:r>
            <a:r>
              <a:rPr lang="en-US" altLang="zh-CN" dirty="0">
                <a:solidFill>
                  <a:srgbClr val="008000"/>
                </a:solidFill>
              </a:rPr>
              <a:t>//</a:t>
            </a:r>
            <a:r>
              <a:rPr lang="zh-CN" altLang="en-US" dirty="0">
                <a:solidFill>
                  <a:srgbClr val="008000"/>
                </a:solidFill>
              </a:rPr>
              <a:t>将</a:t>
            </a:r>
            <a:r>
              <a:rPr lang="en-US" altLang="zh-CN" dirty="0" err="1">
                <a:solidFill>
                  <a:srgbClr val="008000"/>
                </a:solidFill>
              </a:rPr>
              <a:t>fopen</a:t>
            </a:r>
            <a:r>
              <a:rPr lang="zh-CN" altLang="en-US" dirty="0">
                <a:solidFill>
                  <a:srgbClr val="008000"/>
                </a:solidFill>
              </a:rPr>
              <a:t>函数的返回值赋给指针变量</a:t>
            </a:r>
            <a:r>
              <a:rPr lang="en-US" altLang="zh-CN" dirty="0" err="1">
                <a:solidFill>
                  <a:srgbClr val="008000"/>
                </a:solidFill>
              </a:rPr>
              <a:t>fp</a:t>
            </a:r>
            <a:endParaRPr lang="zh-CN" altLang="en-US" dirty="0">
              <a:solidFill>
                <a:srgbClr val="008000"/>
              </a:solidFill>
            </a:endParaRPr>
          </a:p>
        </p:txBody>
      </p:sp>
    </p:spTree>
    <p:extLst>
      <p:ext uri="{BB962C8B-B14F-4D97-AF65-F5344CB8AC3E}">
        <p14:creationId xmlns:p14="http://schemas.microsoft.com/office/powerpoint/2010/main" val="285486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fopen(</a:t>
            </a:r>
            <a:r>
              <a:rPr lang="zh-CN" altLang="en-US" sz="2400" b="1"/>
              <a:t>文件名，使用文件方式</a:t>
            </a:r>
            <a:r>
              <a:rPr lang="en-US" altLang="zh-CN" sz="2400" b="1"/>
              <a:t>)</a:t>
            </a:r>
            <a:r>
              <a:rPr lang="zh-CN" altLang="en-US" sz="2400" b="1"/>
              <a:t>；</a:t>
            </a:r>
          </a:p>
        </p:txBody>
      </p:sp>
      <p:sp>
        <p:nvSpPr>
          <p:cNvPr id="6" name="MH_Desc_1"/>
          <p:cNvSpPr/>
          <p:nvPr>
            <p:custDataLst>
              <p:tags r:id="rId1"/>
            </p:custDataLst>
          </p:nvPr>
        </p:nvSpPr>
        <p:spPr>
          <a:xfrm>
            <a:off x="927100" y="2261843"/>
            <a:ext cx="10522778" cy="39004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使用文件方式</a:t>
            </a:r>
            <a:endParaRPr lang="en-US" altLang="zh-CN">
              <a:solidFill>
                <a:schemeClr val="tx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2820429221"/>
              </p:ext>
            </p:extLst>
          </p:nvPr>
        </p:nvGraphicFramePr>
        <p:xfrm>
          <a:off x="2588591" y="2340052"/>
          <a:ext cx="8127999" cy="3744000"/>
        </p:xfrm>
        <a:graphic>
          <a:graphicData uri="http://schemas.openxmlformats.org/drawingml/2006/table">
            <a:tbl>
              <a:tblPr firstRow="1" bandRow="1">
                <a:tableStyleId>{5C22544A-7EE6-4342-B048-85BDC9FD1C3A}</a:tableStyleId>
              </a:tblPr>
              <a:tblGrid>
                <a:gridCol w="1506331">
                  <a:extLst>
                    <a:ext uri="{9D8B030D-6E8A-4147-A177-3AD203B41FA5}">
                      <a16:colId xmlns:a16="http://schemas.microsoft.com/office/drawing/2014/main" val="667557861"/>
                    </a:ext>
                  </a:extLst>
                </a:gridCol>
                <a:gridCol w="4432852">
                  <a:extLst>
                    <a:ext uri="{9D8B030D-6E8A-4147-A177-3AD203B41FA5}">
                      <a16:colId xmlns:a16="http://schemas.microsoft.com/office/drawing/2014/main" val="2574602929"/>
                    </a:ext>
                  </a:extLst>
                </a:gridCol>
                <a:gridCol w="2188816">
                  <a:extLst>
                    <a:ext uri="{9D8B030D-6E8A-4147-A177-3AD203B41FA5}">
                      <a16:colId xmlns:a16="http://schemas.microsoft.com/office/drawing/2014/main" val="2554370023"/>
                    </a:ext>
                  </a:extLst>
                </a:gridCol>
              </a:tblGrid>
              <a:tr h="288000">
                <a:tc>
                  <a:txBody>
                    <a:bodyPr/>
                    <a:lstStyle/>
                    <a:p>
                      <a:pPr algn="ctr" fontAlgn="ctr"/>
                      <a:r>
                        <a:rPr lang="zh-CN" altLang="en-US" sz="1400" u="none" strike="noStrike">
                          <a:effectLst/>
                        </a:rPr>
                        <a:t>文件使用方式</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含义</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如果指定的文件不存在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66168746"/>
                  </a:ext>
                </a:extLst>
              </a:tr>
              <a:tr h="288000">
                <a:tc>
                  <a:txBody>
                    <a:bodyPr/>
                    <a:lstStyle/>
                    <a:p>
                      <a:pPr algn="l" fontAlgn="ctr"/>
                      <a:r>
                        <a:rPr lang="en-US" sz="1400" u="none" strike="noStrike">
                          <a:effectLst/>
                        </a:rPr>
                        <a:t>“r”（</a:t>
                      </a:r>
                      <a:r>
                        <a:rPr lang="zh-CN" altLang="en-US" sz="1400" u="none" strike="noStrike">
                          <a:effectLst/>
                        </a:rPr>
                        <a:t>只读）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为了输入数据，打开一个已存在的文本文件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81700914"/>
                  </a:ext>
                </a:extLst>
              </a:tr>
              <a:tr h="288000">
                <a:tc>
                  <a:txBody>
                    <a:bodyPr/>
                    <a:lstStyle/>
                    <a:p>
                      <a:pPr algn="l" fontAlgn="ctr"/>
                      <a:r>
                        <a:rPr lang="en-US" sz="1400" u="none" strike="noStrike">
                          <a:effectLst/>
                        </a:rPr>
                        <a:t>“w”（</a:t>
                      </a:r>
                      <a:r>
                        <a:rPr lang="zh-CN" altLang="en-US" sz="1400" u="none" strike="noStrike">
                          <a:effectLst/>
                        </a:rPr>
                        <a:t>只写）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为了输出数据，打开一个文本文件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46792107"/>
                  </a:ext>
                </a:extLst>
              </a:tr>
              <a:tr h="288000">
                <a:tc>
                  <a:txBody>
                    <a:bodyPr/>
                    <a:lstStyle/>
                    <a:p>
                      <a:pPr algn="l" fontAlgn="ctr"/>
                      <a:r>
                        <a:rPr lang="pt-BR" sz="1400" u="none" strike="noStrike">
                          <a:effectLst/>
                        </a:rPr>
                        <a:t>“a”（追加）</a:t>
                      </a:r>
                      <a:endParaRPr lang="pt-BR"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向文本文件尾添加数据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307689903"/>
                  </a:ext>
                </a:extLst>
              </a:tr>
              <a:tr h="288000">
                <a:tc>
                  <a:txBody>
                    <a:bodyPr/>
                    <a:lstStyle/>
                    <a:p>
                      <a:pPr algn="l" fontAlgn="ctr"/>
                      <a:r>
                        <a:rPr lang="zh-CN" altLang="en-US" sz="1400" u="none" strike="noStrike">
                          <a:effectLst/>
                        </a:rPr>
                        <a:t>“</a:t>
                      </a:r>
                      <a:r>
                        <a:rPr lang="en-US" altLang="zh-CN" sz="1400" u="none" strike="noStrike">
                          <a:effectLst/>
                        </a:rPr>
                        <a:t>rb”</a:t>
                      </a:r>
                      <a:r>
                        <a:rPr lang="zh-CN" altLang="en-US" sz="1400" u="none" strike="noStrike">
                          <a:effectLst/>
                        </a:rPr>
                        <a:t>（只读）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为了输入数据，打开一个二进制文件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75226991"/>
                  </a:ext>
                </a:extLst>
              </a:tr>
              <a:tr h="288000">
                <a:tc>
                  <a:txBody>
                    <a:bodyPr/>
                    <a:lstStyle/>
                    <a:p>
                      <a:pPr algn="l" fontAlgn="ctr"/>
                      <a:r>
                        <a:rPr lang="zh-CN" altLang="en-US" sz="1400" u="none" strike="noStrike">
                          <a:effectLst/>
                        </a:rPr>
                        <a:t>“</a:t>
                      </a:r>
                      <a:r>
                        <a:rPr lang="en-US" altLang="zh-CN" sz="1400" u="none" strike="noStrike">
                          <a:effectLst/>
                        </a:rPr>
                        <a:t>wb”</a:t>
                      </a:r>
                      <a:r>
                        <a:rPr lang="zh-CN" altLang="en-US" sz="1400" u="none" strike="noStrike">
                          <a:effectLst/>
                        </a:rPr>
                        <a:t>（只写）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为了输出数据，打开一个二进制文件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14076398"/>
                  </a:ext>
                </a:extLst>
              </a:tr>
              <a:tr h="288000">
                <a:tc>
                  <a:txBody>
                    <a:bodyPr/>
                    <a:lstStyle/>
                    <a:p>
                      <a:pPr algn="l" fontAlgn="ctr"/>
                      <a:r>
                        <a:rPr lang="de-DE" sz="1400" u="none" strike="noStrike">
                          <a:effectLst/>
                        </a:rPr>
                        <a:t>“ab”（追加）</a:t>
                      </a:r>
                      <a:endParaRPr lang="de-DE"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向二进制文件尾添加数据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430331176"/>
                  </a:ext>
                </a:extLst>
              </a:tr>
              <a:tr h="288000">
                <a:tc>
                  <a:txBody>
                    <a:bodyPr/>
                    <a:lstStyle/>
                    <a:p>
                      <a:pPr algn="l" fontAlgn="ctr"/>
                      <a:r>
                        <a:rPr lang="en-US" sz="1400" u="none" strike="noStrike">
                          <a:effectLst/>
                        </a:rPr>
                        <a:t>“r+”（</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为了读和写，打开一个文本文件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50198334"/>
                  </a:ext>
                </a:extLst>
              </a:tr>
              <a:tr h="288000">
                <a:tc>
                  <a:txBody>
                    <a:bodyPr/>
                    <a:lstStyle/>
                    <a:p>
                      <a:pPr algn="l" fontAlgn="ctr"/>
                      <a:r>
                        <a:rPr lang="en-US" sz="1400" u="none" strike="noStrike">
                          <a:effectLst/>
                        </a:rPr>
                        <a:t>“w+”（</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为了读和写，建立一个新的文本文件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276559127"/>
                  </a:ext>
                </a:extLst>
              </a:tr>
              <a:tr h="288000">
                <a:tc>
                  <a:txBody>
                    <a:bodyPr/>
                    <a:lstStyle/>
                    <a:p>
                      <a:pPr algn="l" fontAlgn="ctr"/>
                      <a:r>
                        <a:rPr lang="en-US" sz="1400" u="none" strike="noStrike">
                          <a:effectLst/>
                        </a:rPr>
                        <a:t>“a+” (</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为了读和写，打开一个文本文件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19895898"/>
                  </a:ext>
                </a:extLst>
              </a:tr>
              <a:tr h="288000">
                <a:tc>
                  <a:txBody>
                    <a:bodyPr/>
                    <a:lstStyle/>
                    <a:p>
                      <a:pPr algn="l" fontAlgn="ctr"/>
                      <a:r>
                        <a:rPr lang="zh-CN" altLang="en-US" sz="1400" u="none" strike="noStrike">
                          <a:effectLst/>
                        </a:rPr>
                        <a:t>“</a:t>
                      </a:r>
                      <a:r>
                        <a:rPr lang="en-US" altLang="zh-CN" sz="1400" u="none" strike="noStrike">
                          <a:effectLst/>
                        </a:rPr>
                        <a:t>rb+”</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674417579"/>
                  </a:ext>
                </a:extLst>
              </a:tr>
              <a:tr h="288000">
                <a:tc>
                  <a:txBody>
                    <a:bodyPr/>
                    <a:lstStyle/>
                    <a:p>
                      <a:pPr algn="l" fontAlgn="ctr"/>
                      <a:r>
                        <a:rPr lang="zh-CN" altLang="en-US" sz="1400" u="none" strike="noStrike">
                          <a:effectLst/>
                        </a:rPr>
                        <a:t>“</a:t>
                      </a:r>
                      <a:r>
                        <a:rPr lang="en-US" altLang="zh-CN" sz="1400" u="none" strike="noStrike">
                          <a:effectLst/>
                        </a:rPr>
                        <a:t>wb+”</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为了读和写，建立一个新的二进制文件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59633924"/>
                  </a:ext>
                </a:extLst>
              </a:tr>
              <a:tr h="288000">
                <a:tc>
                  <a:txBody>
                    <a:bodyPr/>
                    <a:lstStyle/>
                    <a:p>
                      <a:pPr algn="l" fontAlgn="ctr"/>
                      <a:r>
                        <a:rPr lang="en-US" sz="1400" u="none" strike="noStrike">
                          <a:effectLst/>
                        </a:rPr>
                        <a:t>“ab+”（</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为读写打开一个二进制文件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24964342"/>
                  </a:ext>
                </a:extLst>
              </a:tr>
            </a:tbl>
          </a:graphicData>
        </a:graphic>
      </p:graphicFrame>
    </p:spTree>
    <p:extLst>
      <p:ext uri="{BB962C8B-B14F-4D97-AF65-F5344CB8AC3E}">
        <p14:creationId xmlns:p14="http://schemas.microsoft.com/office/powerpoint/2010/main" val="1129669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fopen(</a:t>
            </a:r>
            <a:r>
              <a:rPr lang="zh-CN" altLang="en-US" sz="2400" b="1"/>
              <a:t>文件名，使用文件方式</a:t>
            </a:r>
            <a:r>
              <a:rPr lang="en-US" altLang="zh-CN" sz="2400" b="1"/>
              <a:t>)</a:t>
            </a:r>
            <a:r>
              <a:rPr lang="zh-CN" altLang="en-US" sz="2400" b="1"/>
              <a:t>；</a:t>
            </a:r>
          </a:p>
        </p:txBody>
      </p:sp>
      <p:sp>
        <p:nvSpPr>
          <p:cNvPr id="6" name="MH_Desc_1"/>
          <p:cNvSpPr/>
          <p:nvPr>
            <p:custDataLst>
              <p:tags r:id="rId1"/>
            </p:custDataLst>
          </p:nvPr>
        </p:nvSpPr>
        <p:spPr>
          <a:xfrm>
            <a:off x="927100" y="2246243"/>
            <a:ext cx="10522778" cy="3796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a:solidFill>
                  <a:schemeClr val="tx1"/>
                </a:solidFill>
              </a:rPr>
              <a:t>(1) </a:t>
            </a:r>
            <a:r>
              <a:rPr lang="zh-CN" altLang="en-US" sz="1600">
                <a:solidFill>
                  <a:schemeClr val="tx1"/>
                </a:solidFill>
              </a:rPr>
              <a:t>用“</a:t>
            </a:r>
            <a:r>
              <a:rPr lang="en-US" altLang="zh-CN" sz="1600">
                <a:solidFill>
                  <a:schemeClr val="tx1"/>
                </a:solidFill>
              </a:rPr>
              <a:t>r”</a:t>
            </a:r>
            <a:r>
              <a:rPr lang="zh-CN" altLang="en-US" sz="1600">
                <a:solidFill>
                  <a:schemeClr val="tx1"/>
                </a:solidFill>
              </a:rPr>
              <a:t>方式打开的文件只能用于向计算机输入而不能用作向该文件输出数据，而且该文件应该已经存在，并存有数据，这样程序才能从文件中读数据。不能用“</a:t>
            </a:r>
            <a:r>
              <a:rPr lang="en-US" altLang="zh-CN" sz="1600">
                <a:solidFill>
                  <a:schemeClr val="tx1"/>
                </a:solidFill>
              </a:rPr>
              <a:t>r”</a:t>
            </a:r>
            <a:r>
              <a:rPr lang="zh-CN" altLang="en-US" sz="1600">
                <a:solidFill>
                  <a:schemeClr val="tx1"/>
                </a:solidFill>
              </a:rPr>
              <a:t>方式打开一个并不存在的文件，否则出错。</a:t>
            </a:r>
          </a:p>
          <a:p>
            <a:pPr algn="just">
              <a:lnSpc>
                <a:spcPct val="150000"/>
              </a:lnSpc>
              <a:defRPr/>
            </a:pPr>
            <a:r>
              <a:rPr lang="en-US" altLang="zh-CN" sz="1600">
                <a:solidFill>
                  <a:schemeClr val="tx1"/>
                </a:solidFill>
              </a:rPr>
              <a:t>(2) </a:t>
            </a:r>
            <a:r>
              <a:rPr lang="zh-CN" altLang="en-US" sz="1600">
                <a:solidFill>
                  <a:schemeClr val="tx1"/>
                </a:solidFill>
              </a:rPr>
              <a:t>用“</a:t>
            </a:r>
            <a:r>
              <a:rPr lang="en-US" altLang="zh-CN" sz="1600">
                <a:solidFill>
                  <a:schemeClr val="tx1"/>
                </a:solidFill>
              </a:rPr>
              <a:t>w”</a:t>
            </a:r>
            <a:r>
              <a:rPr lang="zh-CN" altLang="en-US" sz="1600">
                <a:solidFill>
                  <a:schemeClr val="tx1"/>
                </a:solidFill>
              </a:rPr>
              <a:t>方式打开的文件只能用于向该文件写数据（即输出文件），而不能用来向计算机输入。如果原来不存在该文件，则在打开文件前新建立一个以指定的名字命名的文件。如果原来已存在一个以该文件名命名的文件，则在打开文件前先将该文件删去，然后重新建立一个新文件。</a:t>
            </a:r>
          </a:p>
          <a:p>
            <a:pPr algn="just">
              <a:lnSpc>
                <a:spcPct val="150000"/>
              </a:lnSpc>
              <a:defRPr/>
            </a:pPr>
            <a:r>
              <a:rPr lang="en-US" altLang="zh-CN" sz="1600">
                <a:solidFill>
                  <a:schemeClr val="tx1"/>
                </a:solidFill>
              </a:rPr>
              <a:t>(3) </a:t>
            </a:r>
            <a:r>
              <a:rPr lang="zh-CN" altLang="en-US" sz="1600">
                <a:solidFill>
                  <a:schemeClr val="tx1"/>
                </a:solidFill>
              </a:rPr>
              <a:t>如果希望向文件末尾添加新的数据（不希望删除原有数据），则应该用“</a:t>
            </a:r>
            <a:r>
              <a:rPr lang="en-US" altLang="zh-CN" sz="1600">
                <a:solidFill>
                  <a:schemeClr val="tx1"/>
                </a:solidFill>
              </a:rPr>
              <a:t>a”</a:t>
            </a:r>
            <a:r>
              <a:rPr lang="zh-CN" altLang="en-US" sz="1600">
                <a:solidFill>
                  <a:schemeClr val="tx1"/>
                </a:solidFill>
              </a:rPr>
              <a:t>方式打开。但此时应保证该文件已存在；否则将得到出错信息。在每个数据文件中自动设置了一个隐式的“</a:t>
            </a:r>
            <a:r>
              <a:rPr lang="zh-CN" altLang="en-US" sz="1600" b="1">
                <a:solidFill>
                  <a:schemeClr val="tx1"/>
                </a:solidFill>
              </a:rPr>
              <a:t>文件读写位置标记</a:t>
            </a:r>
            <a:r>
              <a:rPr lang="zh-CN" altLang="en-US" sz="1600">
                <a:solidFill>
                  <a:schemeClr val="tx1"/>
                </a:solidFill>
              </a:rPr>
              <a:t>”，它指向的位置就是当前进行读写的位置。如果“文件读写位置标记”在文件开头，则下一次的读写就是文件开头的数据。然后“文件读写位置标记”自动移到下一个读写位置，以便读写下一个数据。以添加方式打开文件时，文件读写位置标记移到文件末尾。</a:t>
            </a:r>
          </a:p>
          <a:p>
            <a:pPr algn="just">
              <a:lnSpc>
                <a:spcPct val="150000"/>
              </a:lnSpc>
              <a:defRPr/>
            </a:pPr>
            <a:r>
              <a:rPr lang="en-US" altLang="zh-CN" sz="1600">
                <a:solidFill>
                  <a:schemeClr val="tx1"/>
                </a:solidFill>
              </a:rPr>
              <a:t>(4) </a:t>
            </a:r>
            <a:r>
              <a:rPr lang="zh-CN" altLang="en-US" sz="1600">
                <a:solidFill>
                  <a:schemeClr val="tx1"/>
                </a:solidFill>
              </a:rPr>
              <a:t>用“</a:t>
            </a:r>
            <a:r>
              <a:rPr lang="en-US" altLang="zh-CN" sz="1600">
                <a:solidFill>
                  <a:schemeClr val="tx1"/>
                </a:solidFill>
              </a:rPr>
              <a:t>r+”“w+”“a+”</a:t>
            </a:r>
            <a:r>
              <a:rPr lang="zh-CN" altLang="en-US" sz="1600">
                <a:solidFill>
                  <a:schemeClr val="tx1"/>
                </a:solidFill>
              </a:rPr>
              <a:t>方式打开的文件既可用来输入数据，也可用来输出数据。</a:t>
            </a:r>
            <a:endParaRPr lang="en-US" altLang="zh-CN" sz="1600">
              <a:solidFill>
                <a:schemeClr val="tx1"/>
              </a:solidFill>
            </a:endParaRPr>
          </a:p>
        </p:txBody>
      </p:sp>
    </p:spTree>
    <p:extLst>
      <p:ext uri="{BB962C8B-B14F-4D97-AF65-F5344CB8AC3E}">
        <p14:creationId xmlns:p14="http://schemas.microsoft.com/office/powerpoint/2010/main" val="790911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fopen(</a:t>
            </a:r>
            <a:r>
              <a:rPr lang="zh-CN" altLang="en-US" sz="2400" b="1"/>
              <a:t>文件名，使用文件方式</a:t>
            </a:r>
            <a:r>
              <a:rPr lang="en-US" altLang="zh-CN" sz="2400" b="1"/>
              <a:t>)</a:t>
            </a:r>
            <a:r>
              <a:rPr lang="zh-CN" altLang="en-US" sz="2400" b="1"/>
              <a:t>；</a:t>
            </a:r>
          </a:p>
        </p:txBody>
      </p:sp>
      <p:sp>
        <p:nvSpPr>
          <p:cNvPr id="6" name="MH_Desc_1"/>
          <p:cNvSpPr/>
          <p:nvPr>
            <p:custDataLst>
              <p:tags r:id="rId1"/>
            </p:custDataLst>
          </p:nvPr>
        </p:nvSpPr>
        <p:spPr>
          <a:xfrm>
            <a:off x="927100" y="2246243"/>
            <a:ext cx="10522778" cy="41446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a:solidFill>
                  <a:schemeClr val="tx1"/>
                </a:solidFill>
              </a:rPr>
              <a:t>(5) </a:t>
            </a:r>
            <a:r>
              <a:rPr lang="zh-CN" altLang="en-US" sz="1600">
                <a:solidFill>
                  <a:schemeClr val="tx1"/>
                </a:solidFill>
              </a:rPr>
              <a:t>如果不能实现“打开”的任务，</a:t>
            </a:r>
            <a:r>
              <a:rPr lang="en-US" altLang="zh-CN" sz="1600">
                <a:solidFill>
                  <a:schemeClr val="tx1"/>
                </a:solidFill>
              </a:rPr>
              <a:t>fopen</a:t>
            </a:r>
            <a:r>
              <a:rPr lang="zh-CN" altLang="en-US" sz="1600">
                <a:solidFill>
                  <a:schemeClr val="tx1"/>
                </a:solidFill>
              </a:rPr>
              <a:t>函数将会带回一个空指针值</a:t>
            </a:r>
            <a:r>
              <a:rPr lang="en-US" altLang="zh-CN" sz="1600">
                <a:solidFill>
                  <a:schemeClr val="tx1"/>
                </a:solidFill>
              </a:rPr>
              <a:t>NULL</a:t>
            </a:r>
            <a:r>
              <a:rPr lang="zh-CN" altLang="en-US" sz="1600">
                <a:solidFill>
                  <a:schemeClr val="tx1"/>
                </a:solidFill>
              </a:rPr>
              <a:t>。</a:t>
            </a:r>
            <a:endParaRPr lang="en-US" altLang="zh-CN" sz="1600">
              <a:solidFill>
                <a:schemeClr val="tx1"/>
              </a:solidFill>
            </a:endParaRPr>
          </a:p>
          <a:p>
            <a:pPr algn="just">
              <a:lnSpc>
                <a:spcPct val="150000"/>
              </a:lnSpc>
              <a:defRPr/>
            </a:pPr>
            <a:r>
              <a:rPr lang="en-US" altLang="zh-CN" sz="1600">
                <a:solidFill>
                  <a:schemeClr val="tx1"/>
                </a:solidFill>
              </a:rPr>
              <a:t>(6) C</a:t>
            </a:r>
            <a:r>
              <a:rPr lang="zh-CN" altLang="en-US" sz="1600">
                <a:solidFill>
                  <a:schemeClr val="tx1"/>
                </a:solidFill>
              </a:rPr>
              <a:t>标准建议用表</a:t>
            </a:r>
            <a:r>
              <a:rPr lang="en-US" altLang="zh-CN" sz="1600">
                <a:solidFill>
                  <a:schemeClr val="tx1"/>
                </a:solidFill>
              </a:rPr>
              <a:t>10.1</a:t>
            </a:r>
            <a:r>
              <a:rPr lang="zh-CN" altLang="en-US" sz="1600">
                <a:solidFill>
                  <a:schemeClr val="tx1"/>
                </a:solidFill>
              </a:rPr>
              <a:t>列出的文件使用方式打开文本文件或二进制文件，</a:t>
            </a:r>
            <a:endParaRPr lang="en-US" altLang="zh-CN" sz="1600">
              <a:solidFill>
                <a:schemeClr val="tx1"/>
              </a:solidFill>
            </a:endParaRPr>
          </a:p>
          <a:p>
            <a:pPr algn="just">
              <a:lnSpc>
                <a:spcPct val="150000"/>
              </a:lnSpc>
              <a:defRPr/>
            </a:pPr>
            <a:r>
              <a:rPr lang="zh-CN" altLang="en-US" sz="1600">
                <a:solidFill>
                  <a:schemeClr val="tx1"/>
                </a:solidFill>
              </a:rPr>
              <a:t>但目前使用的有些</a:t>
            </a:r>
            <a:r>
              <a:rPr lang="en-US" altLang="zh-CN" sz="1600">
                <a:solidFill>
                  <a:schemeClr val="tx1"/>
                </a:solidFill>
              </a:rPr>
              <a:t>C</a:t>
            </a:r>
            <a:r>
              <a:rPr lang="zh-CN" altLang="en-US" sz="1600">
                <a:solidFill>
                  <a:schemeClr val="tx1"/>
                </a:solidFill>
              </a:rPr>
              <a:t>编译系统可能不完全提供所有这些功能，需要注意</a:t>
            </a:r>
            <a:endParaRPr lang="en-US" altLang="zh-CN" sz="1600">
              <a:solidFill>
                <a:schemeClr val="tx1"/>
              </a:solidFill>
            </a:endParaRPr>
          </a:p>
          <a:p>
            <a:pPr algn="just">
              <a:lnSpc>
                <a:spcPct val="150000"/>
              </a:lnSpc>
              <a:defRPr/>
            </a:pPr>
            <a:r>
              <a:rPr lang="zh-CN" altLang="en-US" sz="1600">
                <a:solidFill>
                  <a:schemeClr val="tx1"/>
                </a:solidFill>
              </a:rPr>
              <a:t>所用系统的规定。</a:t>
            </a:r>
          </a:p>
          <a:p>
            <a:pPr algn="just">
              <a:lnSpc>
                <a:spcPct val="150000"/>
              </a:lnSpc>
              <a:defRPr/>
            </a:pPr>
            <a:r>
              <a:rPr lang="en-US" altLang="zh-CN" sz="1600">
                <a:solidFill>
                  <a:schemeClr val="tx1"/>
                </a:solidFill>
              </a:rPr>
              <a:t>(7) </a:t>
            </a:r>
            <a:r>
              <a:rPr lang="zh-CN" altLang="en-US" sz="1600">
                <a:solidFill>
                  <a:schemeClr val="tx1"/>
                </a:solidFill>
              </a:rPr>
              <a:t>有</a:t>
            </a:r>
            <a:r>
              <a:rPr lang="en-US" altLang="zh-CN" sz="1600">
                <a:solidFill>
                  <a:schemeClr val="tx1"/>
                </a:solidFill>
              </a:rPr>
              <a:t>12</a:t>
            </a:r>
            <a:r>
              <a:rPr lang="zh-CN" altLang="en-US" sz="1600">
                <a:solidFill>
                  <a:schemeClr val="tx1"/>
                </a:solidFill>
              </a:rPr>
              <a:t>种文件使用方式，其中有</a:t>
            </a:r>
            <a:r>
              <a:rPr lang="en-US" altLang="zh-CN" sz="1600">
                <a:solidFill>
                  <a:schemeClr val="tx1"/>
                </a:solidFill>
              </a:rPr>
              <a:t>6</a:t>
            </a:r>
            <a:r>
              <a:rPr lang="zh-CN" altLang="en-US" sz="1600">
                <a:solidFill>
                  <a:schemeClr val="tx1"/>
                </a:solidFill>
              </a:rPr>
              <a:t>种是在第一个字母后面加了字母</a:t>
            </a:r>
            <a:r>
              <a:rPr lang="en-US" altLang="zh-CN" sz="1600">
                <a:solidFill>
                  <a:schemeClr val="tx1"/>
                </a:solidFill>
              </a:rPr>
              <a:t>b</a:t>
            </a:r>
            <a:r>
              <a:rPr lang="zh-CN" altLang="en-US" sz="1600">
                <a:solidFill>
                  <a:schemeClr val="tx1"/>
                </a:solidFill>
              </a:rPr>
              <a:t>的</a:t>
            </a:r>
            <a:r>
              <a:rPr lang="en-US" altLang="zh-CN" sz="1600">
                <a:solidFill>
                  <a:schemeClr val="tx1"/>
                </a:solidFill>
              </a:rPr>
              <a:t>(</a:t>
            </a:r>
            <a:r>
              <a:rPr lang="zh-CN" altLang="en-US" sz="1600">
                <a:solidFill>
                  <a:schemeClr val="tx1"/>
                </a:solidFill>
              </a:rPr>
              <a:t>如</a:t>
            </a:r>
            <a:r>
              <a:rPr lang="en-US" altLang="zh-CN" sz="1600">
                <a:solidFill>
                  <a:schemeClr val="tx1"/>
                </a:solidFill>
              </a:rPr>
              <a:t>rb,wb,ab,rb+,wb+,ab+)</a:t>
            </a:r>
            <a:r>
              <a:rPr lang="zh-CN" altLang="en-US" sz="1600">
                <a:solidFill>
                  <a:schemeClr val="tx1"/>
                </a:solidFill>
              </a:rPr>
              <a:t>，</a:t>
            </a:r>
            <a:r>
              <a:rPr lang="en-US" altLang="zh-CN" sz="1600">
                <a:solidFill>
                  <a:schemeClr val="tx1"/>
                </a:solidFill>
              </a:rPr>
              <a:t>b</a:t>
            </a:r>
            <a:r>
              <a:rPr lang="zh-CN" altLang="en-US" sz="1600">
                <a:solidFill>
                  <a:schemeClr val="tx1"/>
                </a:solidFill>
              </a:rPr>
              <a:t>表示二进制方式。其实，带</a:t>
            </a:r>
            <a:r>
              <a:rPr lang="en-US" altLang="zh-CN" sz="1600">
                <a:solidFill>
                  <a:schemeClr val="tx1"/>
                </a:solidFill>
              </a:rPr>
              <a:t>b</a:t>
            </a:r>
            <a:r>
              <a:rPr lang="zh-CN" altLang="en-US" sz="1600">
                <a:solidFill>
                  <a:schemeClr val="tx1"/>
                </a:solidFill>
              </a:rPr>
              <a:t>和不带</a:t>
            </a:r>
            <a:r>
              <a:rPr lang="en-US" altLang="zh-CN" sz="1600">
                <a:solidFill>
                  <a:schemeClr val="tx1"/>
                </a:solidFill>
              </a:rPr>
              <a:t>b</a:t>
            </a:r>
            <a:r>
              <a:rPr lang="zh-CN" altLang="en-US" sz="1600">
                <a:solidFill>
                  <a:schemeClr val="tx1"/>
                </a:solidFill>
              </a:rPr>
              <a:t>只有一个区别，即对换行的处理。由于在</a:t>
            </a:r>
            <a:r>
              <a:rPr lang="en-US" altLang="zh-CN" sz="1600">
                <a:solidFill>
                  <a:schemeClr val="tx1"/>
                </a:solidFill>
              </a:rPr>
              <a:t>C</a:t>
            </a:r>
            <a:r>
              <a:rPr lang="zh-CN" altLang="en-US" sz="1600">
                <a:solidFill>
                  <a:schemeClr val="tx1"/>
                </a:solidFill>
              </a:rPr>
              <a:t>语言用一个</a:t>
            </a:r>
            <a:r>
              <a:rPr lang="en-US" altLang="zh-CN" sz="1600">
                <a:solidFill>
                  <a:schemeClr val="tx1"/>
                </a:solidFill>
              </a:rPr>
              <a:t>′\n′</a:t>
            </a:r>
            <a:r>
              <a:rPr lang="zh-CN" altLang="en-US" sz="1600">
                <a:solidFill>
                  <a:schemeClr val="tx1"/>
                </a:solidFill>
              </a:rPr>
              <a:t>即可实现换行，而在</a:t>
            </a:r>
            <a:r>
              <a:rPr lang="en-US" altLang="zh-CN" sz="1600">
                <a:solidFill>
                  <a:schemeClr val="tx1"/>
                </a:solidFill>
              </a:rPr>
              <a:t>Windows</a:t>
            </a:r>
            <a:r>
              <a:rPr lang="zh-CN" altLang="en-US" sz="1600">
                <a:solidFill>
                  <a:schemeClr val="tx1"/>
                </a:solidFill>
              </a:rPr>
              <a:t>系统中为实现换行必须要用 “回车”和“换行”两个字符，即</a:t>
            </a:r>
            <a:r>
              <a:rPr lang="en-US" altLang="zh-CN" sz="1600">
                <a:solidFill>
                  <a:schemeClr val="tx1"/>
                </a:solidFill>
              </a:rPr>
              <a:t>′\r′</a:t>
            </a:r>
            <a:r>
              <a:rPr lang="zh-CN" altLang="en-US" sz="1600">
                <a:solidFill>
                  <a:schemeClr val="tx1"/>
                </a:solidFill>
              </a:rPr>
              <a:t>和</a:t>
            </a:r>
            <a:r>
              <a:rPr lang="en-US" altLang="zh-CN" sz="1600">
                <a:solidFill>
                  <a:schemeClr val="tx1"/>
                </a:solidFill>
              </a:rPr>
              <a:t>′\n′</a:t>
            </a:r>
            <a:r>
              <a:rPr lang="zh-CN" altLang="en-US" sz="1600">
                <a:solidFill>
                  <a:schemeClr val="tx1"/>
                </a:solidFill>
              </a:rPr>
              <a:t>。因此，如果使用的是文本文件并且用“</a:t>
            </a:r>
            <a:r>
              <a:rPr lang="en-US" altLang="zh-CN" sz="1600">
                <a:solidFill>
                  <a:schemeClr val="tx1"/>
                </a:solidFill>
              </a:rPr>
              <a:t>w”</a:t>
            </a:r>
            <a:r>
              <a:rPr lang="zh-CN" altLang="en-US" sz="1600">
                <a:solidFill>
                  <a:schemeClr val="tx1"/>
                </a:solidFill>
              </a:rPr>
              <a:t>方式打开，在向文件输出时，遇到换行符</a:t>
            </a:r>
            <a:r>
              <a:rPr lang="en-US" altLang="zh-CN" sz="1600">
                <a:solidFill>
                  <a:schemeClr val="tx1"/>
                </a:solidFill>
              </a:rPr>
              <a:t>′\n′</a:t>
            </a:r>
            <a:r>
              <a:rPr lang="zh-CN" altLang="en-US" sz="1600">
                <a:solidFill>
                  <a:schemeClr val="tx1"/>
                </a:solidFill>
              </a:rPr>
              <a:t>时，系统就把它转换为</a:t>
            </a:r>
            <a:r>
              <a:rPr lang="en-US" altLang="zh-CN" sz="1600">
                <a:solidFill>
                  <a:schemeClr val="tx1"/>
                </a:solidFill>
              </a:rPr>
              <a:t>′\r′</a:t>
            </a:r>
            <a:r>
              <a:rPr lang="zh-CN" altLang="en-US" sz="1600">
                <a:solidFill>
                  <a:schemeClr val="tx1"/>
                </a:solidFill>
              </a:rPr>
              <a:t>和</a:t>
            </a:r>
            <a:r>
              <a:rPr lang="en-US" altLang="zh-CN" sz="1600">
                <a:solidFill>
                  <a:schemeClr val="tx1"/>
                </a:solidFill>
              </a:rPr>
              <a:t>′\n′</a:t>
            </a:r>
            <a:r>
              <a:rPr lang="zh-CN" altLang="en-US" sz="1600">
                <a:solidFill>
                  <a:schemeClr val="tx1"/>
                </a:solidFill>
              </a:rPr>
              <a:t>两个字符，否则在</a:t>
            </a:r>
            <a:r>
              <a:rPr lang="en-US" altLang="zh-CN" sz="1600">
                <a:solidFill>
                  <a:schemeClr val="tx1"/>
                </a:solidFill>
              </a:rPr>
              <a:t>Windows</a:t>
            </a:r>
            <a:r>
              <a:rPr lang="zh-CN" altLang="en-US" sz="1600">
                <a:solidFill>
                  <a:schemeClr val="tx1"/>
                </a:solidFill>
              </a:rPr>
              <a:t>系统中查看文件时，各行连成一片，无法阅读。同样，如果有文本文件且用“</a:t>
            </a:r>
            <a:r>
              <a:rPr lang="en-US" altLang="zh-CN" sz="1600">
                <a:solidFill>
                  <a:schemeClr val="tx1"/>
                </a:solidFill>
              </a:rPr>
              <a:t>r”</a:t>
            </a:r>
            <a:r>
              <a:rPr lang="zh-CN" altLang="en-US" sz="1600">
                <a:solidFill>
                  <a:schemeClr val="tx1"/>
                </a:solidFill>
              </a:rPr>
              <a:t>方式打开，从文件读入时，遇到</a:t>
            </a:r>
            <a:r>
              <a:rPr lang="en-US" altLang="zh-CN" sz="1600">
                <a:solidFill>
                  <a:schemeClr val="tx1"/>
                </a:solidFill>
              </a:rPr>
              <a:t>′\r′</a:t>
            </a:r>
            <a:r>
              <a:rPr lang="zh-CN" altLang="en-US" sz="1600">
                <a:solidFill>
                  <a:schemeClr val="tx1"/>
                </a:solidFill>
              </a:rPr>
              <a:t>和</a:t>
            </a:r>
            <a:r>
              <a:rPr lang="en-US" altLang="zh-CN" sz="1600">
                <a:solidFill>
                  <a:schemeClr val="tx1"/>
                </a:solidFill>
              </a:rPr>
              <a:t>′\n′</a:t>
            </a:r>
            <a:r>
              <a:rPr lang="zh-CN" altLang="en-US" sz="1600">
                <a:solidFill>
                  <a:schemeClr val="tx1"/>
                </a:solidFill>
              </a:rPr>
              <a:t>两个连续的字符，就把它们转换为</a:t>
            </a:r>
            <a:r>
              <a:rPr lang="en-US" altLang="zh-CN" sz="1600">
                <a:solidFill>
                  <a:schemeClr val="tx1"/>
                </a:solidFill>
              </a:rPr>
              <a:t>′\n′</a:t>
            </a:r>
            <a:r>
              <a:rPr lang="zh-CN" altLang="en-US" sz="1600">
                <a:solidFill>
                  <a:schemeClr val="tx1"/>
                </a:solidFill>
              </a:rPr>
              <a:t>一个字符。如果使用的是二进制文件，在向文件读写时，不需要这种转换。加</a:t>
            </a:r>
            <a:r>
              <a:rPr lang="en-US" altLang="zh-CN" sz="1600">
                <a:solidFill>
                  <a:schemeClr val="tx1"/>
                </a:solidFill>
              </a:rPr>
              <a:t>b</a:t>
            </a:r>
            <a:r>
              <a:rPr lang="zh-CN" altLang="en-US" sz="1600">
                <a:solidFill>
                  <a:schemeClr val="tx1"/>
                </a:solidFill>
              </a:rPr>
              <a:t>表示使用的是二进制文件，系统就不进行转换。</a:t>
            </a:r>
          </a:p>
        </p:txBody>
      </p:sp>
      <p:sp>
        <p:nvSpPr>
          <p:cNvPr id="5" name="圆角矩形 4"/>
          <p:cNvSpPr/>
          <p:nvPr/>
        </p:nvSpPr>
        <p:spPr>
          <a:xfrm>
            <a:off x="7649264" y="2359164"/>
            <a:ext cx="3704536" cy="1129471"/>
          </a:xfrm>
          <a:prstGeom prst="roundRect">
            <a:avLst>
              <a:gd name="adj" fmla="val 543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solidFill>
                  <a:schemeClr val="tx1"/>
                </a:solidFill>
              </a:rPr>
              <a:t>if ((fp=fopen(″file1″,″r″))==NULL)</a:t>
            </a:r>
          </a:p>
          <a:p>
            <a:pPr defTabSz="363538"/>
            <a:r>
              <a:rPr lang="en-US" altLang="zh-CN" sz="1600">
                <a:solidFill>
                  <a:schemeClr val="tx1"/>
                </a:solidFill>
              </a:rPr>
              <a:t>{	printf(″cannot open this file\n″);</a:t>
            </a:r>
          </a:p>
          <a:p>
            <a:pPr defTabSz="363538"/>
            <a:r>
              <a:rPr lang="en-US" altLang="zh-CN" sz="1600">
                <a:solidFill>
                  <a:schemeClr val="tx1"/>
                </a:solidFill>
              </a:rPr>
              <a:t>	exit(0);</a:t>
            </a:r>
          </a:p>
          <a:p>
            <a:pPr defTabSz="363538"/>
            <a:r>
              <a:rPr lang="en-US" altLang="zh-CN" sz="1600">
                <a:solidFill>
                  <a:schemeClr val="tx1"/>
                </a:solidFill>
              </a:rPr>
              <a:t>}</a:t>
            </a:r>
            <a:endParaRPr lang="zh-CN" altLang="en-US" sz="1600">
              <a:solidFill>
                <a:srgbClr val="008000"/>
              </a:solidFill>
            </a:endParaRPr>
          </a:p>
        </p:txBody>
      </p:sp>
      <p:sp>
        <p:nvSpPr>
          <p:cNvPr id="3" name="矩形 2"/>
          <p:cNvSpPr/>
          <p:nvPr/>
        </p:nvSpPr>
        <p:spPr>
          <a:xfrm>
            <a:off x="9194234" y="3242287"/>
            <a:ext cx="2159566" cy="307777"/>
          </a:xfrm>
          <a:prstGeom prst="rect">
            <a:avLst/>
          </a:prstGeom>
        </p:spPr>
        <p:txBody>
          <a:bodyPr wrap="none">
            <a:spAutoFit/>
          </a:bodyPr>
          <a:lstStyle/>
          <a:p>
            <a:r>
              <a:rPr lang="zh-CN" altLang="en-US" sz="1400" b="1">
                <a:solidFill>
                  <a:schemeClr val="accent1"/>
                </a:solidFill>
              </a:rPr>
              <a:t>打开一个文件的常用方法</a:t>
            </a:r>
          </a:p>
        </p:txBody>
      </p:sp>
    </p:spTree>
    <p:extLst>
      <p:ext uri="{BB962C8B-B14F-4D97-AF65-F5344CB8AC3E}">
        <p14:creationId xmlns:p14="http://schemas.microsoft.com/office/powerpoint/2010/main" val="1937474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fopen(</a:t>
            </a:r>
            <a:r>
              <a:rPr lang="zh-CN" altLang="en-US" sz="2400" b="1"/>
              <a:t>文件名，使用文件方式</a:t>
            </a:r>
            <a:r>
              <a:rPr lang="en-US" altLang="zh-CN" sz="2400" b="1"/>
              <a:t>)</a:t>
            </a:r>
            <a:r>
              <a:rPr lang="zh-CN" altLang="en-US" sz="2400" b="1"/>
              <a:t>；</a:t>
            </a:r>
          </a:p>
        </p:txBody>
      </p:sp>
      <p:sp>
        <p:nvSpPr>
          <p:cNvPr id="6" name="MH_Desc_1"/>
          <p:cNvSpPr/>
          <p:nvPr>
            <p:custDataLst>
              <p:tags r:id="rId1"/>
            </p:custDataLst>
          </p:nvPr>
        </p:nvSpPr>
        <p:spPr>
          <a:xfrm>
            <a:off x="927100" y="2246243"/>
            <a:ext cx="10522778" cy="3796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a:solidFill>
                  <a:schemeClr val="tx1"/>
                </a:solidFill>
              </a:rPr>
              <a:t>(8) </a:t>
            </a:r>
            <a:r>
              <a:rPr lang="zh-CN" altLang="en-US" sz="1600">
                <a:solidFill>
                  <a:schemeClr val="tx1"/>
                </a:solidFill>
              </a:rPr>
              <a:t>如果用“</a:t>
            </a:r>
            <a:r>
              <a:rPr lang="en-US" altLang="zh-CN" sz="1600">
                <a:solidFill>
                  <a:schemeClr val="tx1"/>
                </a:solidFill>
              </a:rPr>
              <a:t>wb”</a:t>
            </a:r>
            <a:r>
              <a:rPr lang="zh-CN" altLang="en-US" sz="1600">
                <a:solidFill>
                  <a:schemeClr val="tx1"/>
                </a:solidFill>
              </a:rPr>
              <a:t>的文件使用方式，并不意味着在文件输出时把内存中按</a:t>
            </a:r>
            <a:r>
              <a:rPr lang="en-US" altLang="zh-CN" sz="1600">
                <a:solidFill>
                  <a:schemeClr val="tx1"/>
                </a:solidFill>
              </a:rPr>
              <a:t>ASCII</a:t>
            </a:r>
            <a:r>
              <a:rPr lang="zh-CN" altLang="en-US" sz="1600">
                <a:solidFill>
                  <a:schemeClr val="tx1"/>
                </a:solidFill>
              </a:rPr>
              <a:t>形式保存的数据自动转换成二进制形式存储。输出的数据形式是由程序中采用什么读写语句决定的。例如，用</a:t>
            </a:r>
            <a:r>
              <a:rPr lang="en-US" altLang="zh-CN" sz="1600">
                <a:solidFill>
                  <a:schemeClr val="tx1"/>
                </a:solidFill>
              </a:rPr>
              <a:t>fscanf</a:t>
            </a:r>
            <a:r>
              <a:rPr lang="zh-CN" altLang="en-US" sz="1600">
                <a:solidFill>
                  <a:schemeClr val="tx1"/>
                </a:solidFill>
              </a:rPr>
              <a:t>和</a:t>
            </a:r>
            <a:r>
              <a:rPr lang="en-US" altLang="zh-CN" sz="1600">
                <a:solidFill>
                  <a:schemeClr val="tx1"/>
                </a:solidFill>
              </a:rPr>
              <a:t>fprintf</a:t>
            </a:r>
            <a:r>
              <a:rPr lang="zh-CN" altLang="en-US" sz="1600">
                <a:solidFill>
                  <a:schemeClr val="tx1"/>
                </a:solidFill>
              </a:rPr>
              <a:t>函数是按</a:t>
            </a:r>
            <a:r>
              <a:rPr lang="en-US" altLang="zh-CN" sz="1600">
                <a:solidFill>
                  <a:schemeClr val="tx1"/>
                </a:solidFill>
              </a:rPr>
              <a:t>ASCII</a:t>
            </a:r>
            <a:r>
              <a:rPr lang="zh-CN" altLang="en-US" sz="1600">
                <a:solidFill>
                  <a:schemeClr val="tx1"/>
                </a:solidFill>
              </a:rPr>
              <a:t>方式进行输入输出，而</a:t>
            </a:r>
            <a:r>
              <a:rPr lang="en-US" altLang="zh-CN" sz="1600">
                <a:solidFill>
                  <a:schemeClr val="tx1"/>
                </a:solidFill>
              </a:rPr>
              <a:t>fread</a:t>
            </a:r>
            <a:r>
              <a:rPr lang="zh-CN" altLang="en-US" sz="1600">
                <a:solidFill>
                  <a:schemeClr val="tx1"/>
                </a:solidFill>
              </a:rPr>
              <a:t>和</a:t>
            </a:r>
            <a:r>
              <a:rPr lang="en-US" altLang="zh-CN" sz="1600">
                <a:solidFill>
                  <a:schemeClr val="tx1"/>
                </a:solidFill>
              </a:rPr>
              <a:t>fwrite</a:t>
            </a:r>
            <a:r>
              <a:rPr lang="zh-CN" altLang="en-US" sz="1600">
                <a:solidFill>
                  <a:schemeClr val="tx1"/>
                </a:solidFill>
              </a:rPr>
              <a:t>函数是按二进制进行输入输出。</a:t>
            </a:r>
            <a:endParaRPr lang="en-US" altLang="zh-CN" sz="1600">
              <a:solidFill>
                <a:schemeClr val="tx1"/>
              </a:solidFill>
            </a:endParaRPr>
          </a:p>
          <a:p>
            <a:pPr algn="just">
              <a:lnSpc>
                <a:spcPct val="150000"/>
              </a:lnSpc>
              <a:defRPr/>
            </a:pPr>
            <a:r>
              <a:rPr lang="en-US" altLang="zh-CN" sz="1600">
                <a:solidFill>
                  <a:schemeClr val="tx1"/>
                </a:solidFill>
              </a:rPr>
              <a:t>(9) </a:t>
            </a:r>
            <a:r>
              <a:rPr lang="zh-CN" altLang="en-US" sz="1600">
                <a:solidFill>
                  <a:schemeClr val="tx1"/>
                </a:solidFill>
              </a:rPr>
              <a:t>程序中可以使用</a:t>
            </a:r>
            <a:r>
              <a:rPr lang="en-US" altLang="zh-CN" sz="1600">
                <a:solidFill>
                  <a:schemeClr val="tx1"/>
                </a:solidFill>
              </a:rPr>
              <a:t>3</a:t>
            </a:r>
            <a:r>
              <a:rPr lang="zh-CN" altLang="en-US" sz="1600">
                <a:solidFill>
                  <a:schemeClr val="tx1"/>
                </a:solidFill>
              </a:rPr>
              <a:t>个标准的流文件</a:t>
            </a:r>
            <a:r>
              <a:rPr lang="en-US" altLang="zh-CN" sz="1600">
                <a:solidFill>
                  <a:schemeClr val="tx1"/>
                </a:solidFill>
              </a:rPr>
              <a:t>——</a:t>
            </a:r>
            <a:r>
              <a:rPr lang="zh-CN" altLang="en-US" sz="1600">
                <a:solidFill>
                  <a:schemeClr val="tx1"/>
                </a:solidFill>
              </a:rPr>
              <a:t>标准输入流、标准输出流和标准出错输出流。系统已对这</a:t>
            </a:r>
            <a:r>
              <a:rPr lang="en-US" altLang="zh-CN" sz="1600">
                <a:solidFill>
                  <a:schemeClr val="tx1"/>
                </a:solidFill>
              </a:rPr>
              <a:t>3</a:t>
            </a:r>
            <a:r>
              <a:rPr lang="zh-CN" altLang="en-US" sz="1600">
                <a:solidFill>
                  <a:schemeClr val="tx1"/>
                </a:solidFill>
              </a:rPr>
              <a:t>个文件指定了与终端的对应关系。标准输入流是从终端的输入，标准输出流是向终端的输出，标准出错输出流是当程序出错时将出错信息发送到终端。程序开始运行时系统自动打开这</a:t>
            </a:r>
            <a:r>
              <a:rPr lang="en-US" altLang="zh-CN" sz="1600">
                <a:solidFill>
                  <a:schemeClr val="tx1"/>
                </a:solidFill>
              </a:rPr>
              <a:t>3</a:t>
            </a:r>
            <a:r>
              <a:rPr lang="zh-CN" altLang="en-US" sz="1600">
                <a:solidFill>
                  <a:schemeClr val="tx1"/>
                </a:solidFill>
              </a:rPr>
              <a:t>个标准流文件。</a:t>
            </a:r>
          </a:p>
        </p:txBody>
      </p:sp>
    </p:spTree>
    <p:extLst>
      <p:ext uri="{BB962C8B-B14F-4D97-AF65-F5344CB8AC3E}">
        <p14:creationId xmlns:p14="http://schemas.microsoft.com/office/powerpoint/2010/main" val="283104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fclose</a:t>
            </a:r>
            <a:r>
              <a:rPr lang="zh-CN" altLang="en-US"/>
              <a:t>函数关闭数据文件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fclose(</a:t>
            </a:r>
            <a:r>
              <a:rPr lang="zh-CN" altLang="en-US" sz="2400" b="1"/>
              <a:t>文件指针</a:t>
            </a:r>
            <a:r>
              <a:rPr lang="en-US" altLang="zh-CN" sz="2400" b="1"/>
              <a:t>)</a:t>
            </a:r>
            <a:r>
              <a:rPr lang="zh-CN" altLang="en-US" sz="2400" b="1"/>
              <a:t>；</a:t>
            </a:r>
            <a:r>
              <a:rPr lang="en-US" altLang="zh-CN" sz="2400" b="1"/>
              <a:t>;</a:t>
            </a:r>
            <a:endParaRPr lang="zh-CN" altLang="en-US" sz="2400" b="1"/>
          </a:p>
        </p:txBody>
      </p:sp>
      <p:sp>
        <p:nvSpPr>
          <p:cNvPr id="6" name="MH_Desc_1"/>
          <p:cNvSpPr/>
          <p:nvPr>
            <p:custDataLst>
              <p:tags r:id="rId1"/>
            </p:custDataLst>
          </p:nvPr>
        </p:nvSpPr>
        <p:spPr>
          <a:xfrm>
            <a:off x="927100" y="2246243"/>
            <a:ext cx="10522778" cy="3796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600">
                <a:solidFill>
                  <a:schemeClr val="tx1"/>
                </a:solidFill>
              </a:rPr>
              <a:t>在使用完一个文件后应该关闭它，以防止它再被误用。“关闭”就是撤销文件信息区和文件缓冲区，使文件指针变量不再指向该文件，也就是文件指针变量与文件“脱钩”，此后不能再通过该指针对原来与其相联系的文件进行读写操作，除非再次打开，使该指针变量重新指向该文件。</a:t>
            </a: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r>
              <a:rPr lang="zh-CN" altLang="en-US" sz="1600">
                <a:solidFill>
                  <a:schemeClr val="tx1"/>
                </a:solidFill>
              </a:rPr>
              <a:t>如果不关闭文件就结束程序运行将会丢失数据。因为，在向文件写数据时，是先将数据输出到缓冲区，待缓冲区充满后才正式输出给文件。如果当数据未充满缓冲区时程序结束运行，就有可能使缓冲区中的数据丢失。用</a:t>
            </a:r>
            <a:r>
              <a:rPr lang="en-US" altLang="zh-CN" sz="1600">
                <a:solidFill>
                  <a:schemeClr val="tx1"/>
                </a:solidFill>
              </a:rPr>
              <a:t>fclose</a:t>
            </a:r>
            <a:r>
              <a:rPr lang="zh-CN" altLang="en-US" sz="1600">
                <a:solidFill>
                  <a:schemeClr val="tx1"/>
                </a:solidFill>
              </a:rPr>
              <a:t>函数关闭文件时，先把缓冲区中的数据输出到磁盘文件，然后才撤销文件信息区。有的编译系统在程序结朿前会自动先将缓冲区中的数据写到文件，从而避免了这个问题，但还是应当养成在程序终止之前关闭所有文件的习惯。</a:t>
            </a:r>
          </a:p>
          <a:p>
            <a:pPr algn="just">
              <a:lnSpc>
                <a:spcPct val="150000"/>
              </a:lnSpc>
              <a:defRPr/>
            </a:pPr>
            <a:endParaRPr lang="zh-CN" altLang="en-US" sz="1600">
              <a:solidFill>
                <a:schemeClr val="tx1"/>
              </a:solidFill>
            </a:endParaRPr>
          </a:p>
          <a:p>
            <a:pPr algn="just">
              <a:lnSpc>
                <a:spcPct val="150000"/>
              </a:lnSpc>
              <a:defRPr/>
            </a:pPr>
            <a:r>
              <a:rPr lang="en-US" altLang="zh-CN" sz="1600">
                <a:solidFill>
                  <a:schemeClr val="tx1"/>
                </a:solidFill>
              </a:rPr>
              <a:t>fclose</a:t>
            </a:r>
            <a:r>
              <a:rPr lang="zh-CN" altLang="en-US" sz="1600">
                <a:solidFill>
                  <a:schemeClr val="tx1"/>
                </a:solidFill>
              </a:rPr>
              <a:t>函数也带回一个值，当成功地执行了关闭操作，则返回值为</a:t>
            </a:r>
            <a:r>
              <a:rPr lang="en-US" altLang="zh-CN" sz="1600">
                <a:solidFill>
                  <a:schemeClr val="tx1"/>
                </a:solidFill>
              </a:rPr>
              <a:t>0</a:t>
            </a:r>
            <a:r>
              <a:rPr lang="zh-CN" altLang="en-US" sz="1600">
                <a:solidFill>
                  <a:schemeClr val="tx1"/>
                </a:solidFill>
              </a:rPr>
              <a:t>；否则返回</a:t>
            </a:r>
            <a:r>
              <a:rPr lang="en-US" altLang="zh-CN" sz="1600">
                <a:solidFill>
                  <a:schemeClr val="tx1"/>
                </a:solidFill>
              </a:rPr>
              <a:t>EOF(-1)</a:t>
            </a:r>
            <a:r>
              <a:rPr lang="zh-CN" altLang="en-US" sz="1600">
                <a:solidFill>
                  <a:schemeClr val="tx1"/>
                </a:solidFill>
              </a:rPr>
              <a:t>。</a:t>
            </a:r>
          </a:p>
        </p:txBody>
      </p:sp>
      <p:sp>
        <p:nvSpPr>
          <p:cNvPr id="5" name="圆角矩形 4"/>
          <p:cNvSpPr/>
          <p:nvPr/>
        </p:nvSpPr>
        <p:spPr>
          <a:xfrm>
            <a:off x="6056243" y="1411288"/>
            <a:ext cx="3657600" cy="555555"/>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fclose(fp); </a:t>
            </a:r>
            <a:endParaRPr lang="zh-CN" altLang="en-US">
              <a:solidFill>
                <a:srgbClr val="008000"/>
              </a:solidFill>
            </a:endParaRPr>
          </a:p>
        </p:txBody>
      </p:sp>
    </p:spTree>
    <p:extLst>
      <p:ext uri="{BB962C8B-B14F-4D97-AF65-F5344CB8AC3E}">
        <p14:creationId xmlns:p14="http://schemas.microsoft.com/office/powerpoint/2010/main" val="3331300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顺序读写数据文件</a:t>
            </a:r>
            <a:endParaRPr lang="zh-CN" altLang="en-US" dirty="0"/>
          </a:p>
        </p:txBody>
      </p:sp>
    </p:spTree>
    <p:extLst>
      <p:ext uri="{BB962C8B-B14F-4D97-AF65-F5344CB8AC3E}">
        <p14:creationId xmlns:p14="http://schemas.microsoft.com/office/powerpoint/2010/main" val="2591975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怎样向文件读写字符</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读写一个字符的函数：</a:t>
            </a:r>
            <a:endParaRPr lang="en-US" altLang="zh-CN">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712789912"/>
              </p:ext>
            </p:extLst>
          </p:nvPr>
        </p:nvGraphicFramePr>
        <p:xfrm>
          <a:off x="1015998" y="1947767"/>
          <a:ext cx="10433881" cy="2546596"/>
        </p:xfrm>
        <a:graphic>
          <a:graphicData uri="http://schemas.openxmlformats.org/drawingml/2006/table">
            <a:tbl>
              <a:tblPr firstRow="1" bandRow="1">
                <a:tableStyleId>{5C22544A-7EE6-4342-B048-85BDC9FD1C3A}</a:tableStyleId>
              </a:tblPr>
              <a:tblGrid>
                <a:gridCol w="1304922">
                  <a:extLst>
                    <a:ext uri="{9D8B030D-6E8A-4147-A177-3AD203B41FA5}">
                      <a16:colId xmlns:a16="http://schemas.microsoft.com/office/drawing/2014/main" val="3132353184"/>
                    </a:ext>
                  </a:extLst>
                </a:gridCol>
                <a:gridCol w="1304922">
                  <a:extLst>
                    <a:ext uri="{9D8B030D-6E8A-4147-A177-3AD203B41FA5}">
                      <a16:colId xmlns:a16="http://schemas.microsoft.com/office/drawing/2014/main" val="2083551559"/>
                    </a:ext>
                  </a:extLst>
                </a:gridCol>
                <a:gridCol w="3758369">
                  <a:extLst>
                    <a:ext uri="{9D8B030D-6E8A-4147-A177-3AD203B41FA5}">
                      <a16:colId xmlns:a16="http://schemas.microsoft.com/office/drawing/2014/main" val="3146106121"/>
                    </a:ext>
                  </a:extLst>
                </a:gridCol>
                <a:gridCol w="4065668">
                  <a:extLst>
                    <a:ext uri="{9D8B030D-6E8A-4147-A177-3AD203B41FA5}">
                      <a16:colId xmlns:a16="http://schemas.microsoft.com/office/drawing/2014/main" val="2305652903"/>
                    </a:ext>
                  </a:extLst>
                </a:gridCol>
              </a:tblGrid>
              <a:tr h="842136">
                <a:tc>
                  <a:txBody>
                    <a:bodyPr/>
                    <a:lstStyle/>
                    <a:p>
                      <a:pPr algn="ctr" fontAlgn="ctr">
                        <a:lnSpc>
                          <a:spcPct val="150000"/>
                        </a:lnSpc>
                      </a:pPr>
                      <a:r>
                        <a:rPr lang="zh-CN" altLang="en-US" sz="1400" u="none" strike="noStrike">
                          <a:effectLst/>
                        </a:rPr>
                        <a:t>函数名</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调用形式</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功能</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返回值</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040986370"/>
                  </a:ext>
                </a:extLst>
              </a:tr>
              <a:tr h="852230">
                <a:tc>
                  <a:txBody>
                    <a:bodyPr/>
                    <a:lstStyle/>
                    <a:p>
                      <a:pPr algn="ctr" fontAlgn="ctr">
                        <a:lnSpc>
                          <a:spcPct val="150000"/>
                        </a:lnSpc>
                      </a:pPr>
                      <a:r>
                        <a:rPr lang="en-US" sz="1400" u="none" strike="noStrike">
                          <a:effectLst/>
                        </a:rPr>
                        <a:t>fgetc</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en-US" sz="1400" u="none" strike="noStrike">
                          <a:effectLst/>
                        </a:rPr>
                        <a:t>fgetc(fp)</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a:effectLst/>
                        </a:rPr>
                        <a:t>从</a:t>
                      </a:r>
                      <a:r>
                        <a:rPr lang="en-US" altLang="zh-CN" sz="1400" u="none" strike="noStrike">
                          <a:effectLst/>
                        </a:rPr>
                        <a:t>fp</a:t>
                      </a:r>
                      <a:r>
                        <a:rPr lang="zh-CN" altLang="en-US" sz="1400" u="none" strike="noStrike">
                          <a:effectLst/>
                        </a:rPr>
                        <a:t>指向的文件读入一个字符</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a:effectLst/>
                        </a:rPr>
                        <a:t>读成功，带回所读的字符，失败则返回文件结束标志</a:t>
                      </a:r>
                      <a:r>
                        <a:rPr lang="en-US" altLang="zh-CN" sz="1400" u="none" strike="noStrike">
                          <a:effectLst/>
                        </a:rPr>
                        <a:t>EOF(</a:t>
                      </a:r>
                      <a:r>
                        <a:rPr lang="zh-CN" altLang="en-US" sz="1400" u="none" strike="noStrike">
                          <a:effectLst/>
                        </a:rPr>
                        <a:t>即</a:t>
                      </a:r>
                      <a:r>
                        <a:rPr lang="en-US" altLang="zh-CN" sz="1400" u="none" strike="noStrike">
                          <a:effectLst/>
                        </a:rPr>
                        <a:t>-1)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05412431"/>
                  </a:ext>
                </a:extLst>
              </a:tr>
              <a:tr h="852230">
                <a:tc>
                  <a:txBody>
                    <a:bodyPr/>
                    <a:lstStyle/>
                    <a:p>
                      <a:pPr algn="ctr" fontAlgn="ctr">
                        <a:lnSpc>
                          <a:spcPct val="150000"/>
                        </a:lnSpc>
                      </a:pPr>
                      <a:r>
                        <a:rPr lang="en-US" sz="1400" u="none" strike="noStrike">
                          <a:effectLst/>
                        </a:rPr>
                        <a:t>fputc</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en-US" sz="1400" u="none" strike="noStrike">
                          <a:effectLst/>
                        </a:rPr>
                        <a:t>fputc(ch,fp)</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a:effectLst/>
                        </a:rPr>
                        <a:t>把字符</a:t>
                      </a:r>
                      <a:r>
                        <a:rPr lang="en-US" altLang="zh-CN" sz="1400" u="none" strike="noStrike">
                          <a:effectLst/>
                        </a:rPr>
                        <a:t>ch</a:t>
                      </a:r>
                      <a:r>
                        <a:rPr lang="zh-CN" altLang="en-US" sz="1400" u="none" strike="noStrike">
                          <a:effectLst/>
                        </a:rPr>
                        <a:t>写到文件指针变量</a:t>
                      </a:r>
                      <a:r>
                        <a:rPr lang="en-US" altLang="zh-CN" sz="1400" u="none" strike="noStrike">
                          <a:effectLst/>
                        </a:rPr>
                        <a:t>fp</a:t>
                      </a:r>
                      <a:r>
                        <a:rPr lang="zh-CN" altLang="en-US" sz="1400" u="none" strike="noStrike">
                          <a:effectLst/>
                        </a:rPr>
                        <a:t>所指向的文件中</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a:effectLst/>
                        </a:rPr>
                        <a:t>输出成功，返回值就是输出的字符；输出失败，则返回</a:t>
                      </a:r>
                      <a:r>
                        <a:rPr lang="en-US" altLang="zh-CN" sz="1400" u="none" strike="noStrike">
                          <a:effectLst/>
                        </a:rPr>
                        <a:t>EOF</a:t>
                      </a:r>
                      <a:r>
                        <a:rPr lang="zh-CN" altLang="en-US" sz="1400" u="none" strike="noStrike">
                          <a:effectLst/>
                        </a:rPr>
                        <a:t>（即</a:t>
                      </a:r>
                      <a:r>
                        <a:rPr lang="en-US" altLang="zh-CN" sz="1400" u="none" strike="noStrike">
                          <a:effectLst/>
                        </a:rPr>
                        <a:t>-1</a:t>
                      </a:r>
                      <a:r>
                        <a:rPr lang="zh-CN" altLang="en-US" sz="1400" u="none" strike="noStrike">
                          <a:effectLst/>
                        </a:rPr>
                        <a:t>）</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0235151"/>
                  </a:ext>
                </a:extLst>
              </a:tr>
            </a:tbl>
          </a:graphicData>
        </a:graphic>
      </p:graphicFrame>
      <p:sp>
        <p:nvSpPr>
          <p:cNvPr id="4" name="矩形 3"/>
          <p:cNvSpPr/>
          <p:nvPr/>
        </p:nvSpPr>
        <p:spPr>
          <a:xfrm>
            <a:off x="1015998" y="4569096"/>
            <a:ext cx="10433880" cy="793487"/>
          </a:xfrm>
          <a:prstGeom prst="rect">
            <a:avLst/>
          </a:prstGeom>
        </p:spPr>
        <p:txBody>
          <a:bodyPr wrap="square">
            <a:spAutoFit/>
          </a:bodyPr>
          <a:lstStyle/>
          <a:p>
            <a:pPr>
              <a:lnSpc>
                <a:spcPct val="150000"/>
              </a:lnSpc>
            </a:pPr>
            <a:r>
              <a:rPr lang="zh-CN" altLang="en-US" sz="1600"/>
              <a:t>fgetc的第1个字母f代表文件(file)，中间的get表示“获取”，最后一个字母c表示字符(character)，fgetc的含义很清楚： 从文件读取一个字符。fputc也类似。</a:t>
            </a:r>
          </a:p>
        </p:txBody>
      </p:sp>
    </p:spTree>
    <p:extLst>
      <p:ext uri="{BB962C8B-B14F-4D97-AF65-F5344CB8AC3E}">
        <p14:creationId xmlns:p14="http://schemas.microsoft.com/office/powerpoint/2010/main" val="220614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C</a:t>
            </a:r>
            <a:r>
              <a:rPr lang="zh-CN" altLang="en-US"/>
              <a:t>文件的有关基本知识</a:t>
            </a:r>
            <a:endParaRPr lang="zh-CN" altLang="en-US" dirty="0"/>
          </a:p>
        </p:txBody>
      </p:sp>
    </p:spTree>
    <p:extLst>
      <p:ext uri="{BB962C8B-B14F-4D97-AF65-F5344CB8AC3E}">
        <p14:creationId xmlns:p14="http://schemas.microsoft.com/office/powerpoint/2010/main" val="3824361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怎样向文件读写字符</a:t>
            </a:r>
          </a:p>
        </p:txBody>
      </p:sp>
      <p:sp>
        <p:nvSpPr>
          <p:cNvPr id="3" name="内容占位符 2"/>
          <p:cNvSpPr>
            <a:spLocks noGrp="1"/>
          </p:cNvSpPr>
          <p:nvPr>
            <p:ph idx="1"/>
          </p:nvPr>
        </p:nvSpPr>
        <p:spPr>
          <a:xfrm>
            <a:off x="490473" y="936379"/>
            <a:ext cx="3788230" cy="1910338"/>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10.1】</a:t>
            </a:r>
            <a:r>
              <a:rPr lang="zh-CN" altLang="en-US" sz="2000">
                <a:solidFill>
                  <a:schemeClr val="accent1"/>
                </a:solidFill>
              </a:rPr>
              <a:t>从键盘输入一些字符，并逐个把它们送到磁盘上去，直到用户输入一个“＃”为止。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753155" y="442667"/>
            <a:ext cx="6694098" cy="6009891"/>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int main()</a:t>
            </a:r>
          </a:p>
          <a:p>
            <a:pPr defTabSz="363538">
              <a:lnSpc>
                <a:spcPct val="120000"/>
              </a:lnSpc>
            </a:pPr>
            <a:r>
              <a:rPr lang="en-US" altLang="zh-CN" sz="1400"/>
              <a:t>{	</a:t>
            </a:r>
            <a:r>
              <a:rPr lang="en-US" altLang="zh-CN" sz="1400">
                <a:solidFill>
                  <a:schemeClr val="accent6"/>
                </a:solidFill>
              </a:rPr>
              <a:t>FILE *fp;                     </a:t>
            </a:r>
            <a:r>
              <a:rPr lang="en-US" altLang="zh-CN" sz="1400"/>
              <a:t>				</a:t>
            </a:r>
            <a:r>
              <a:rPr lang="en-US" altLang="zh-CN" sz="1400">
                <a:solidFill>
                  <a:srgbClr val="008000"/>
                </a:solidFill>
              </a:rPr>
              <a:t>//</a:t>
            </a:r>
            <a:r>
              <a:rPr lang="zh-CN" altLang="en-US" sz="1400">
                <a:solidFill>
                  <a:srgbClr val="008000"/>
                </a:solidFill>
              </a:rPr>
              <a:t>定义文件指针</a:t>
            </a:r>
            <a:r>
              <a:rPr lang="en-US" altLang="zh-CN" sz="1400">
                <a:solidFill>
                  <a:srgbClr val="008000"/>
                </a:solidFill>
              </a:rPr>
              <a:t>fp</a:t>
            </a:r>
          </a:p>
          <a:p>
            <a:pPr defTabSz="363538">
              <a:lnSpc>
                <a:spcPct val="120000"/>
              </a:lnSpc>
            </a:pPr>
            <a:r>
              <a:rPr lang="en-US" altLang="zh-CN" sz="1400"/>
              <a:t>	char ch,filename[10];</a:t>
            </a:r>
          </a:p>
          <a:p>
            <a:pPr defTabSz="363538">
              <a:lnSpc>
                <a:spcPct val="120000"/>
              </a:lnSpc>
            </a:pPr>
            <a:r>
              <a:rPr lang="en-US" altLang="zh-CN" sz="1400"/>
              <a:t>	printf("</a:t>
            </a:r>
            <a:r>
              <a:rPr lang="zh-CN" altLang="en-US" sz="1400"/>
              <a:t>请输入所用的文件名</a:t>
            </a:r>
            <a:r>
              <a:rPr lang="en-US" altLang="zh-CN" sz="1400"/>
              <a:t>: ");   </a:t>
            </a:r>
          </a:p>
          <a:p>
            <a:pPr defTabSz="363538">
              <a:lnSpc>
                <a:spcPct val="120000"/>
              </a:lnSpc>
            </a:pPr>
            <a:r>
              <a:rPr lang="en-US" altLang="zh-CN" sz="1400"/>
              <a:t>	scanf("%s",filename);        			</a:t>
            </a:r>
            <a:r>
              <a:rPr lang="en-US" altLang="zh-CN" sz="1400">
                <a:solidFill>
                  <a:srgbClr val="008000"/>
                </a:solidFill>
              </a:rPr>
              <a:t>//</a:t>
            </a:r>
            <a:r>
              <a:rPr lang="zh-CN" altLang="en-US" sz="1400">
                <a:solidFill>
                  <a:srgbClr val="008000"/>
                </a:solidFill>
              </a:rPr>
              <a:t>输入文件名</a:t>
            </a:r>
          </a:p>
          <a:p>
            <a:pPr defTabSz="363538">
              <a:lnSpc>
                <a:spcPct val="120000"/>
              </a:lnSpc>
            </a:pPr>
            <a:r>
              <a:rPr lang="zh-CN" altLang="en-US" sz="1400"/>
              <a:t>	</a:t>
            </a:r>
            <a:r>
              <a:rPr lang="en-US" altLang="zh-CN" sz="1400"/>
              <a:t>getchar();                  		 		</a:t>
            </a:r>
            <a:r>
              <a:rPr lang="en-US" altLang="zh-CN" sz="1400">
                <a:solidFill>
                  <a:srgbClr val="008000"/>
                </a:solidFill>
              </a:rPr>
              <a:t>//</a:t>
            </a:r>
            <a:r>
              <a:rPr lang="zh-CN" altLang="en-US" sz="1400">
                <a:solidFill>
                  <a:srgbClr val="008000"/>
                </a:solidFill>
              </a:rPr>
              <a:t>用来消化最后输入的回车符</a:t>
            </a:r>
          </a:p>
          <a:p>
            <a:pPr defTabSz="363538">
              <a:lnSpc>
                <a:spcPct val="120000"/>
              </a:lnSpc>
            </a:pPr>
            <a:r>
              <a:rPr lang="zh-CN" altLang="en-US" sz="1400"/>
              <a:t>	</a:t>
            </a:r>
            <a:r>
              <a:rPr lang="en-US" altLang="zh-CN" sz="1400">
                <a:solidFill>
                  <a:schemeClr val="accent6"/>
                </a:solidFill>
              </a:rPr>
              <a:t>if((fp=fopen(filename,"w"))==NULL)	</a:t>
            </a:r>
            <a:r>
              <a:rPr lang="en-US" altLang="zh-CN" sz="1400">
                <a:solidFill>
                  <a:srgbClr val="008000"/>
                </a:solidFill>
              </a:rPr>
              <a:t>//</a:t>
            </a:r>
            <a:r>
              <a:rPr lang="zh-CN" altLang="en-US" sz="1400">
                <a:solidFill>
                  <a:srgbClr val="008000"/>
                </a:solidFill>
              </a:rPr>
              <a:t>打开输出文件并使</a:t>
            </a:r>
            <a:r>
              <a:rPr lang="en-US" altLang="zh-CN" sz="1400">
                <a:solidFill>
                  <a:srgbClr val="008000"/>
                </a:solidFill>
              </a:rPr>
              <a:t>fp</a:t>
            </a:r>
            <a:r>
              <a:rPr lang="zh-CN" altLang="en-US" sz="1400">
                <a:solidFill>
                  <a:srgbClr val="008000"/>
                </a:solidFill>
              </a:rPr>
              <a:t>指向此文件</a:t>
            </a:r>
          </a:p>
          <a:p>
            <a:pPr defTabSz="363538">
              <a:lnSpc>
                <a:spcPct val="120000"/>
              </a:lnSpc>
            </a:pPr>
            <a:r>
              <a:rPr lang="zh-CN" altLang="en-US" sz="1400">
                <a:solidFill>
                  <a:schemeClr val="accent6"/>
                </a:solidFill>
              </a:rPr>
              <a:t>	</a:t>
            </a:r>
            <a:r>
              <a:rPr lang="en-US" altLang="zh-CN" sz="1400">
                <a:solidFill>
                  <a:schemeClr val="accent6"/>
                </a:solidFill>
              </a:rPr>
              <a:t>{	printf("cannot open file\n");  	</a:t>
            </a:r>
            <a:r>
              <a:rPr lang="en-US" altLang="zh-CN" sz="1400">
                <a:solidFill>
                  <a:srgbClr val="008000"/>
                </a:solidFill>
              </a:rPr>
              <a:t>//</a:t>
            </a:r>
            <a:r>
              <a:rPr lang="zh-CN" altLang="en-US" sz="1400">
                <a:solidFill>
                  <a:srgbClr val="008000"/>
                </a:solidFill>
              </a:rPr>
              <a:t>如果打开出错就输出“打不开”</a:t>
            </a:r>
            <a:endParaRPr lang="en-US" altLang="zh-CN" sz="1400">
              <a:solidFill>
                <a:srgbClr val="008000"/>
              </a:solidFill>
            </a:endParaRPr>
          </a:p>
          <a:p>
            <a:pPr defTabSz="363538">
              <a:lnSpc>
                <a:spcPct val="120000"/>
              </a:lnSpc>
            </a:pPr>
            <a:r>
              <a:rPr lang="en-US" altLang="zh-CN" sz="1400">
                <a:solidFill>
                  <a:schemeClr val="accent6"/>
                </a:solidFill>
              </a:rPr>
              <a:t>		exit(0);                       </a:t>
            </a:r>
            <a:r>
              <a:rPr lang="en-US" altLang="zh-CN" sz="1400"/>
              <a:t>			</a:t>
            </a:r>
            <a:r>
              <a:rPr lang="en-US" altLang="zh-CN" sz="1400">
                <a:solidFill>
                  <a:srgbClr val="008000"/>
                </a:solidFill>
              </a:rPr>
              <a:t>//</a:t>
            </a:r>
            <a:r>
              <a:rPr lang="zh-CN" altLang="en-US" sz="1400">
                <a:solidFill>
                  <a:srgbClr val="008000"/>
                </a:solidFill>
              </a:rPr>
              <a:t>终止程序</a:t>
            </a:r>
          </a:p>
          <a:p>
            <a:pPr defTabSz="363538">
              <a:lnSpc>
                <a:spcPct val="120000"/>
              </a:lnSpc>
            </a:pPr>
            <a:r>
              <a:rPr lang="zh-CN" altLang="en-US" sz="1400"/>
              <a:t>	</a:t>
            </a:r>
            <a:r>
              <a:rPr lang="en-US" altLang="zh-CN" sz="1400">
                <a:solidFill>
                  <a:schemeClr val="accent6"/>
                </a:solidFill>
              </a:rPr>
              <a:t>}</a:t>
            </a:r>
          </a:p>
          <a:p>
            <a:pPr defTabSz="363538">
              <a:lnSpc>
                <a:spcPct val="120000"/>
              </a:lnSpc>
            </a:pPr>
            <a:r>
              <a:rPr lang="en-US" altLang="zh-CN" sz="1400"/>
              <a:t>	printf("</a:t>
            </a:r>
            <a:r>
              <a:rPr lang="zh-CN" altLang="en-US" sz="1400"/>
              <a:t>请输入一个准备存储到磁盘的字符串</a:t>
            </a:r>
            <a:r>
              <a:rPr lang="en-US" altLang="zh-CN" sz="1400"/>
              <a:t>(</a:t>
            </a:r>
            <a:r>
              <a:rPr lang="zh-CN" altLang="en-US" sz="1400"/>
              <a:t>以</a:t>
            </a:r>
            <a:r>
              <a:rPr lang="en-US" altLang="zh-CN" sz="1400"/>
              <a:t>#</a:t>
            </a:r>
            <a:r>
              <a:rPr lang="zh-CN" altLang="en-US" sz="1400"/>
              <a:t>结束</a:t>
            </a:r>
            <a:r>
              <a:rPr lang="en-US" altLang="zh-CN" sz="1400"/>
              <a:t>): ");</a:t>
            </a:r>
          </a:p>
          <a:p>
            <a:pPr defTabSz="363538">
              <a:lnSpc>
                <a:spcPct val="120000"/>
              </a:lnSpc>
            </a:pPr>
            <a:r>
              <a:rPr lang="en-US" altLang="zh-CN" sz="1400"/>
              <a:t>	ch=getchar();        					</a:t>
            </a:r>
            <a:r>
              <a:rPr lang="en-US" altLang="zh-CN" sz="1400">
                <a:solidFill>
                  <a:srgbClr val="008000"/>
                </a:solidFill>
              </a:rPr>
              <a:t>//</a:t>
            </a:r>
            <a:r>
              <a:rPr lang="zh-CN" altLang="en-US" sz="1400">
                <a:solidFill>
                  <a:srgbClr val="008000"/>
                </a:solidFill>
              </a:rPr>
              <a:t>接收从键盘输入的第一个字符</a:t>
            </a:r>
          </a:p>
          <a:p>
            <a:pPr defTabSz="363538">
              <a:lnSpc>
                <a:spcPct val="120000"/>
              </a:lnSpc>
            </a:pPr>
            <a:r>
              <a:rPr lang="zh-CN" altLang="en-US" sz="1400"/>
              <a:t>	</a:t>
            </a:r>
            <a:r>
              <a:rPr lang="en-US" altLang="zh-CN" sz="1400"/>
              <a:t>while(ch!='#')        					</a:t>
            </a:r>
            <a:r>
              <a:rPr lang="en-US" altLang="zh-CN" sz="1400">
                <a:solidFill>
                  <a:srgbClr val="008000"/>
                </a:solidFill>
              </a:rPr>
              <a:t>//</a:t>
            </a:r>
            <a:r>
              <a:rPr lang="zh-CN" altLang="en-US" sz="1400">
                <a:solidFill>
                  <a:srgbClr val="008000"/>
                </a:solidFill>
              </a:rPr>
              <a:t>当输入</a:t>
            </a:r>
            <a:r>
              <a:rPr lang="en-US" altLang="zh-CN" sz="1400">
                <a:solidFill>
                  <a:srgbClr val="008000"/>
                </a:solidFill>
              </a:rPr>
              <a:t>′#′</a:t>
            </a:r>
            <a:r>
              <a:rPr lang="zh-CN" altLang="en-US" sz="1400">
                <a:solidFill>
                  <a:srgbClr val="008000"/>
                </a:solidFill>
              </a:rPr>
              <a:t>时结束循环</a:t>
            </a:r>
          </a:p>
          <a:p>
            <a:pPr defTabSz="363538">
              <a:lnSpc>
                <a:spcPct val="120000"/>
              </a:lnSpc>
            </a:pPr>
            <a:r>
              <a:rPr lang="zh-CN" altLang="en-US" sz="1400"/>
              <a:t>	</a:t>
            </a:r>
            <a:r>
              <a:rPr lang="en-US" altLang="zh-CN" sz="1400"/>
              <a:t>{	</a:t>
            </a:r>
            <a:r>
              <a:rPr lang="en-US" altLang="zh-CN" sz="1400">
                <a:solidFill>
                  <a:schemeClr val="accent6"/>
                </a:solidFill>
              </a:rPr>
              <a:t>fputc(ch,fp); </a:t>
            </a:r>
            <a:r>
              <a:rPr lang="en-US" altLang="zh-CN" sz="1400"/>
              <a:t>					</a:t>
            </a:r>
            <a:r>
              <a:rPr lang="en-US" altLang="zh-CN" sz="1400">
                <a:solidFill>
                  <a:srgbClr val="008000"/>
                </a:solidFill>
              </a:rPr>
              <a:t>//</a:t>
            </a:r>
            <a:r>
              <a:rPr lang="zh-CN" altLang="en-US" sz="1400">
                <a:solidFill>
                  <a:srgbClr val="008000"/>
                </a:solidFill>
              </a:rPr>
              <a:t>向磁盘文件输出一个字符</a:t>
            </a:r>
          </a:p>
          <a:p>
            <a:pPr defTabSz="363538">
              <a:lnSpc>
                <a:spcPct val="120000"/>
              </a:lnSpc>
            </a:pPr>
            <a:r>
              <a:rPr lang="zh-CN" altLang="en-US" sz="1400"/>
              <a:t>		</a:t>
            </a:r>
            <a:r>
              <a:rPr lang="en-US" altLang="zh-CN" sz="1400"/>
              <a:t>putchar(ch);					</a:t>
            </a:r>
            <a:r>
              <a:rPr lang="en-US" altLang="zh-CN" sz="1400">
                <a:solidFill>
                  <a:srgbClr val="008000"/>
                </a:solidFill>
              </a:rPr>
              <a:t>//</a:t>
            </a:r>
            <a:r>
              <a:rPr lang="zh-CN" altLang="en-US" sz="1400">
                <a:solidFill>
                  <a:srgbClr val="008000"/>
                </a:solidFill>
              </a:rPr>
              <a:t>将输出的字符显示在屏幕上</a:t>
            </a:r>
          </a:p>
          <a:p>
            <a:pPr defTabSz="363538">
              <a:lnSpc>
                <a:spcPct val="120000"/>
              </a:lnSpc>
            </a:pPr>
            <a:r>
              <a:rPr lang="zh-CN" altLang="en-US" sz="1400"/>
              <a:t>		</a:t>
            </a:r>
            <a:r>
              <a:rPr lang="en-US" altLang="zh-CN" sz="1400"/>
              <a:t>ch=getchar(); 					</a:t>
            </a:r>
            <a:r>
              <a:rPr lang="en-US" altLang="zh-CN" sz="1400">
                <a:solidFill>
                  <a:srgbClr val="008000"/>
                </a:solidFill>
              </a:rPr>
              <a:t>//</a:t>
            </a:r>
            <a:r>
              <a:rPr lang="zh-CN" altLang="en-US" sz="1400">
                <a:solidFill>
                  <a:srgbClr val="008000"/>
                </a:solidFill>
              </a:rPr>
              <a:t>再接收从键盘输入的一个字符</a:t>
            </a:r>
          </a:p>
          <a:p>
            <a:pPr defTabSz="363538">
              <a:lnSpc>
                <a:spcPct val="120000"/>
              </a:lnSpc>
            </a:pPr>
            <a:r>
              <a:rPr lang="zh-CN" altLang="en-US" sz="1400"/>
              <a:t>	</a:t>
            </a:r>
            <a:r>
              <a:rPr lang="en-US" altLang="zh-CN" sz="1400"/>
              <a:t>}</a:t>
            </a:r>
          </a:p>
          <a:p>
            <a:pPr defTabSz="363538">
              <a:lnSpc>
                <a:spcPct val="120000"/>
              </a:lnSpc>
            </a:pPr>
            <a:r>
              <a:rPr lang="en-US" altLang="zh-CN" sz="1400"/>
              <a:t>	</a:t>
            </a:r>
            <a:r>
              <a:rPr lang="en-US" altLang="zh-CN" sz="1400">
                <a:solidFill>
                  <a:schemeClr val="accent6"/>
                </a:solidFill>
              </a:rPr>
              <a:t>fclose(fp);</a:t>
            </a:r>
            <a:r>
              <a:rPr lang="en-US" altLang="zh-CN" sz="1400"/>
              <a:t>						</a:t>
            </a:r>
            <a:r>
              <a:rPr lang="en-US" altLang="zh-CN" sz="1400">
                <a:solidFill>
                  <a:srgbClr val="008000"/>
                </a:solidFill>
              </a:rPr>
              <a:t>//</a:t>
            </a:r>
            <a:r>
              <a:rPr lang="zh-CN" altLang="en-US" sz="1400">
                <a:solidFill>
                  <a:srgbClr val="008000"/>
                </a:solidFill>
              </a:rPr>
              <a:t>关闭文件</a:t>
            </a:r>
          </a:p>
          <a:p>
            <a:pPr defTabSz="363538">
              <a:lnSpc>
                <a:spcPct val="120000"/>
              </a:lnSpc>
            </a:pPr>
            <a:r>
              <a:rPr lang="zh-CN" altLang="en-US" sz="1400"/>
              <a:t>	</a:t>
            </a:r>
            <a:r>
              <a:rPr lang="en-US" altLang="zh-CN" sz="1400"/>
              <a:t>putchar(10); 						</a:t>
            </a:r>
            <a:r>
              <a:rPr lang="en-US" altLang="zh-CN" sz="1400">
                <a:solidFill>
                  <a:srgbClr val="008000"/>
                </a:solidFill>
              </a:rPr>
              <a:t>//</a:t>
            </a:r>
            <a:r>
              <a:rPr lang="zh-CN" altLang="en-US" sz="1400">
                <a:solidFill>
                  <a:srgbClr val="008000"/>
                </a:solidFill>
              </a:rPr>
              <a:t>向屏幕输出一个换行符 </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en-US" altLang="zh-CN" sz="1400" b="1" dirty="0">
              <a:solidFill>
                <a:srgbClr val="FF0000"/>
              </a:solidFill>
            </a:endParaRPr>
          </a:p>
        </p:txBody>
      </p:sp>
      <p:pic>
        <p:nvPicPr>
          <p:cNvPr id="4" name="图片 3"/>
          <p:cNvPicPr>
            <a:picLocks noChangeAspect="1"/>
          </p:cNvPicPr>
          <p:nvPr/>
        </p:nvPicPr>
        <p:blipFill>
          <a:blip r:embed="rId3"/>
          <a:stretch>
            <a:fillRect/>
          </a:stretch>
        </p:blipFill>
        <p:spPr>
          <a:xfrm>
            <a:off x="7099000" y="204113"/>
            <a:ext cx="4705350" cy="952500"/>
          </a:xfrm>
          <a:prstGeom prst="rect">
            <a:avLst/>
          </a:prstGeom>
        </p:spPr>
      </p:pic>
      <p:grpSp>
        <p:nvGrpSpPr>
          <p:cNvPr id="8" name="组合 7"/>
          <p:cNvGrpSpPr/>
          <p:nvPr/>
        </p:nvGrpSpPr>
        <p:grpSpPr>
          <a:xfrm>
            <a:off x="672363" y="2261942"/>
            <a:ext cx="3723695" cy="3854186"/>
            <a:chOff x="8050698" y="5019263"/>
            <a:chExt cx="3723695" cy="3695253"/>
          </a:xfrm>
          <a:effectLst>
            <a:outerShdw blurRad="63500" sx="102000" sy="102000" algn="ctr" rotWithShape="0">
              <a:prstClr val="black">
                <a:alpha val="40000"/>
              </a:prstClr>
            </a:outerShdw>
          </a:effectLst>
        </p:grpSpPr>
        <p:sp>
          <p:nvSpPr>
            <p:cNvPr id="9" name="剪去单角的矩形 8"/>
            <p:cNvSpPr/>
            <p:nvPr/>
          </p:nvSpPr>
          <p:spPr>
            <a:xfrm>
              <a:off x="8050698" y="5019263"/>
              <a:ext cx="3723695" cy="3695253"/>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1" name="文本框 10"/>
            <p:cNvSpPr txBox="1"/>
            <p:nvPr/>
          </p:nvSpPr>
          <p:spPr>
            <a:xfrm>
              <a:off x="8388006" y="5054496"/>
              <a:ext cx="3148261" cy="3558724"/>
            </a:xfrm>
            <a:prstGeom prst="rect">
              <a:avLst/>
            </a:prstGeom>
            <a:noFill/>
          </p:spPr>
          <p:txBody>
            <a:bodyPr wrap="square" rtlCol="0">
              <a:spAutoFit/>
            </a:bodyPr>
            <a:lstStyle/>
            <a:p>
              <a:pPr>
                <a:lnSpc>
                  <a:spcPct val="120000"/>
                </a:lnSpc>
              </a:pPr>
              <a:r>
                <a:rPr lang="zh-CN" altLang="en-US" sz="1400">
                  <a:solidFill>
                    <a:schemeClr val="bg1"/>
                  </a:solidFill>
                </a:rPr>
                <a:t>用来存储数据的文件名可以在</a:t>
              </a:r>
              <a:r>
                <a:rPr lang="en-US" altLang="zh-CN" sz="1400">
                  <a:solidFill>
                    <a:schemeClr val="bg1"/>
                  </a:solidFill>
                </a:rPr>
                <a:t>fopen</a:t>
              </a:r>
              <a:r>
                <a:rPr lang="zh-CN" altLang="en-US" sz="1400">
                  <a:solidFill>
                    <a:schemeClr val="bg1"/>
                  </a:solidFill>
                </a:rPr>
                <a:t>函数中直接写成字符串常量形式 ，也可以在程序运行时由用户临时指定。</a:t>
              </a:r>
              <a:endParaRPr lang="en-US" altLang="zh-CN" sz="1400">
                <a:solidFill>
                  <a:schemeClr val="bg1"/>
                </a:solidFill>
              </a:endParaRPr>
            </a:p>
            <a:p>
              <a:pPr>
                <a:lnSpc>
                  <a:spcPct val="120000"/>
                </a:lnSpc>
              </a:pPr>
              <a:endParaRPr lang="en-US" altLang="zh-CN" sz="1400" b="1">
                <a:solidFill>
                  <a:schemeClr val="bg1"/>
                </a:solidFill>
              </a:endParaRPr>
            </a:p>
            <a:p>
              <a:pPr>
                <a:lnSpc>
                  <a:spcPct val="120000"/>
                </a:lnSpc>
              </a:pPr>
              <a:r>
                <a:rPr lang="zh-CN" altLang="en-US" sz="1400">
                  <a:solidFill>
                    <a:schemeClr val="bg1"/>
                  </a:solidFill>
                </a:rPr>
                <a:t>用</a:t>
              </a:r>
              <a:r>
                <a:rPr lang="en-US" altLang="zh-CN" sz="1400">
                  <a:solidFill>
                    <a:schemeClr val="bg1"/>
                  </a:solidFill>
                </a:rPr>
                <a:t>fopen</a:t>
              </a:r>
              <a:r>
                <a:rPr lang="zh-CN" altLang="en-US" sz="1400">
                  <a:solidFill>
                    <a:schemeClr val="bg1"/>
                  </a:solidFill>
                </a:rPr>
                <a:t>函数打开一个“只写”的文件</a:t>
              </a:r>
              <a:r>
                <a:rPr lang="en-US" altLang="zh-CN" sz="1400">
                  <a:solidFill>
                    <a:schemeClr val="bg1"/>
                  </a:solidFill>
                </a:rPr>
                <a:t>(“w”</a:t>
              </a:r>
              <a:r>
                <a:rPr lang="zh-CN" altLang="en-US" sz="1400">
                  <a:solidFill>
                    <a:schemeClr val="bg1"/>
                  </a:solidFill>
                </a:rPr>
                <a:t>表示只能写入不能从中读数据</a:t>
              </a:r>
              <a:r>
                <a:rPr lang="en-US" altLang="zh-CN" sz="1400">
                  <a:solidFill>
                    <a:schemeClr val="bg1"/>
                  </a:solidFill>
                </a:rPr>
                <a:t>)</a:t>
              </a:r>
              <a:r>
                <a:rPr lang="zh-CN" altLang="en-US" sz="1400">
                  <a:solidFill>
                    <a:schemeClr val="bg1"/>
                  </a:solidFill>
                </a:rPr>
                <a:t>，若成功，函数返回该文件所建立的信息区的起始地址给文件指针变量</a:t>
              </a:r>
              <a:r>
                <a:rPr lang="en-US" altLang="zh-CN" sz="1400">
                  <a:solidFill>
                    <a:schemeClr val="bg1"/>
                  </a:solidFill>
                </a:rPr>
                <a:t>fp</a:t>
              </a:r>
              <a:r>
                <a:rPr lang="zh-CN" altLang="en-US" sz="1400">
                  <a:solidFill>
                    <a:schemeClr val="bg1"/>
                  </a:solidFill>
                </a:rPr>
                <a:t>。若失败，则显示“无法打开此文件”，用</a:t>
              </a:r>
              <a:r>
                <a:rPr lang="en-US" altLang="zh-CN" sz="1400">
                  <a:solidFill>
                    <a:schemeClr val="bg1"/>
                  </a:solidFill>
                </a:rPr>
                <a:t>exit</a:t>
              </a:r>
              <a:r>
                <a:rPr lang="zh-CN" altLang="en-US" sz="1400">
                  <a:solidFill>
                    <a:schemeClr val="bg1"/>
                  </a:solidFill>
                </a:rPr>
                <a:t>函数终止程序运行，此函数在</a:t>
              </a:r>
              <a:r>
                <a:rPr lang="en-US" altLang="zh-CN" sz="1400">
                  <a:solidFill>
                    <a:schemeClr val="bg1"/>
                  </a:solidFill>
                </a:rPr>
                <a:t>stdlib.h</a:t>
              </a:r>
              <a:r>
                <a:rPr lang="zh-CN" altLang="en-US" sz="1400">
                  <a:solidFill>
                    <a:schemeClr val="bg1"/>
                  </a:solidFill>
                </a:rPr>
                <a:t>头文件中。</a:t>
              </a:r>
              <a:endParaRPr lang="en-US" altLang="zh-CN" sz="1400">
                <a:solidFill>
                  <a:schemeClr val="bg1"/>
                </a:solidFill>
              </a:endParaRPr>
            </a:p>
            <a:p>
              <a:pPr>
                <a:lnSpc>
                  <a:spcPct val="120000"/>
                </a:lnSpc>
              </a:pPr>
              <a:endParaRPr lang="en-US" altLang="zh-CN" sz="1400">
                <a:solidFill>
                  <a:schemeClr val="bg1"/>
                </a:solidFill>
              </a:endParaRPr>
            </a:p>
            <a:p>
              <a:pPr>
                <a:lnSpc>
                  <a:spcPct val="120000"/>
                </a:lnSpc>
              </a:pPr>
              <a:r>
                <a:rPr lang="zh-CN" altLang="en-US" sz="1400">
                  <a:solidFill>
                    <a:schemeClr val="bg1"/>
                  </a:solidFill>
                </a:rPr>
                <a:t>用</a:t>
              </a:r>
              <a:r>
                <a:rPr lang="en-US" altLang="zh-CN" sz="1400">
                  <a:solidFill>
                    <a:schemeClr val="bg1"/>
                  </a:solidFill>
                </a:rPr>
                <a:t>getchar</a:t>
              </a:r>
              <a:r>
                <a:rPr lang="zh-CN" altLang="en-US" sz="1400">
                  <a:solidFill>
                    <a:schemeClr val="bg1"/>
                  </a:solidFill>
                </a:rPr>
                <a:t>函数接收用户从键盘输入的字符。注意每次只能接收一个字符。</a:t>
              </a:r>
              <a:endParaRPr lang="en-US" altLang="zh-CN" sz="1400">
                <a:solidFill>
                  <a:schemeClr val="bg1"/>
                </a:solidFill>
              </a:endParaRPr>
            </a:p>
          </p:txBody>
        </p:sp>
      </p:grpSp>
    </p:spTree>
    <p:extLst>
      <p:ext uri="{BB962C8B-B14F-4D97-AF65-F5344CB8AC3E}">
        <p14:creationId xmlns:p14="http://schemas.microsoft.com/office/powerpoint/2010/main" val="337092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怎样向文件读写字符</a:t>
            </a:r>
          </a:p>
        </p:txBody>
      </p:sp>
      <p:sp>
        <p:nvSpPr>
          <p:cNvPr id="3" name="内容占位符 2"/>
          <p:cNvSpPr>
            <a:spLocks noGrp="1"/>
          </p:cNvSpPr>
          <p:nvPr>
            <p:ph idx="1"/>
          </p:nvPr>
        </p:nvSpPr>
        <p:spPr>
          <a:xfrm>
            <a:off x="490473" y="936379"/>
            <a:ext cx="3788230" cy="1910338"/>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10.2】</a:t>
            </a:r>
            <a:r>
              <a:rPr lang="zh-CN" altLang="en-US" sz="2000">
                <a:solidFill>
                  <a:schemeClr val="accent1"/>
                </a:solidFill>
              </a:rPr>
              <a:t>将一个磁盘文件中的信息复制到另一个磁盘文件中。今要求将上例建立的</a:t>
            </a:r>
            <a:r>
              <a:rPr lang="en-US" altLang="zh-CN" sz="2000">
                <a:solidFill>
                  <a:schemeClr val="accent1"/>
                </a:solidFill>
              </a:rPr>
              <a:t>file1.dat</a:t>
            </a:r>
            <a:r>
              <a:rPr lang="zh-CN" altLang="en-US" sz="2000">
                <a:solidFill>
                  <a:schemeClr val="accent1"/>
                </a:solidFill>
              </a:rPr>
              <a:t>文件中的内容复制到另一个磁盘文件</a:t>
            </a:r>
            <a:r>
              <a:rPr lang="en-US" altLang="zh-CN" sz="2000">
                <a:solidFill>
                  <a:schemeClr val="accent1"/>
                </a:solidFill>
              </a:rPr>
              <a:t>file2.dat</a:t>
            </a:r>
            <a:r>
              <a:rPr lang="zh-CN" altLang="en-US" sz="2000">
                <a:solidFill>
                  <a:schemeClr val="accent1"/>
                </a:solidFill>
              </a:rPr>
              <a:t>中。</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753154" y="442667"/>
            <a:ext cx="7194431" cy="6260058"/>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int main()</a:t>
            </a:r>
          </a:p>
          <a:p>
            <a:pPr defTabSz="363538">
              <a:lnSpc>
                <a:spcPct val="120000"/>
              </a:lnSpc>
            </a:pPr>
            <a:r>
              <a:rPr lang="en-US" altLang="zh-CN" sz="1400"/>
              <a:t>{	</a:t>
            </a:r>
            <a:r>
              <a:rPr lang="en-US" altLang="zh-CN" sz="1400">
                <a:solidFill>
                  <a:schemeClr val="accent6"/>
                </a:solidFill>
              </a:rPr>
              <a:t>FILE *in,*out; </a:t>
            </a:r>
            <a:r>
              <a:rPr lang="en-US" altLang="zh-CN" sz="1400"/>
              <a:t>						</a:t>
            </a:r>
            <a:r>
              <a:rPr lang="en-US" altLang="zh-CN" sz="1400">
                <a:solidFill>
                  <a:srgbClr val="008000"/>
                </a:solidFill>
              </a:rPr>
              <a:t>//</a:t>
            </a:r>
            <a:r>
              <a:rPr lang="zh-CN" altLang="en-US" sz="1400">
                <a:solidFill>
                  <a:srgbClr val="008000"/>
                </a:solidFill>
              </a:rPr>
              <a:t>定义指向</a:t>
            </a:r>
            <a:r>
              <a:rPr lang="en-US" altLang="zh-CN" sz="1400">
                <a:solidFill>
                  <a:srgbClr val="008000"/>
                </a:solidFill>
              </a:rPr>
              <a:t>FILE</a:t>
            </a:r>
            <a:r>
              <a:rPr lang="zh-CN" altLang="en-US" sz="1400">
                <a:solidFill>
                  <a:srgbClr val="008000"/>
                </a:solidFill>
              </a:rPr>
              <a:t>类型文件的指针变量</a:t>
            </a:r>
          </a:p>
          <a:p>
            <a:pPr defTabSz="363538">
              <a:lnSpc>
                <a:spcPct val="120000"/>
              </a:lnSpc>
            </a:pPr>
            <a:r>
              <a:rPr lang="zh-CN" altLang="en-US" sz="1400"/>
              <a:t>	</a:t>
            </a:r>
            <a:r>
              <a:rPr lang="en-US" altLang="zh-CN" sz="1400"/>
              <a:t>char ch,infile[10],outfile[10];			</a:t>
            </a:r>
            <a:r>
              <a:rPr lang="en-US" altLang="zh-CN" sz="1400">
                <a:solidFill>
                  <a:srgbClr val="008000"/>
                </a:solidFill>
              </a:rPr>
              <a:t>//</a:t>
            </a:r>
            <a:r>
              <a:rPr lang="zh-CN" altLang="en-US" sz="1400">
                <a:solidFill>
                  <a:srgbClr val="008000"/>
                </a:solidFill>
              </a:rPr>
              <a:t>定义两个字符数组，分别存放两个数据文件名</a:t>
            </a:r>
          </a:p>
          <a:p>
            <a:pPr defTabSz="363538">
              <a:lnSpc>
                <a:spcPct val="120000"/>
              </a:lnSpc>
            </a:pPr>
            <a:r>
              <a:rPr lang="zh-CN" altLang="en-US" sz="1400"/>
              <a:t>	</a:t>
            </a:r>
            <a:r>
              <a:rPr lang="en-US" altLang="zh-CN" sz="1400"/>
              <a:t>printf("</a:t>
            </a:r>
            <a:r>
              <a:rPr lang="zh-CN" altLang="en-US" sz="1400"/>
              <a:t>输入读入文件的名字</a:t>
            </a:r>
            <a:r>
              <a:rPr lang="en-US" altLang="zh-CN" sz="1400"/>
              <a:t>:");</a:t>
            </a:r>
          </a:p>
          <a:p>
            <a:pPr defTabSz="363538">
              <a:lnSpc>
                <a:spcPct val="120000"/>
              </a:lnSpc>
            </a:pPr>
            <a:r>
              <a:rPr lang="en-US" altLang="zh-CN" sz="1400"/>
              <a:t>	scanf("%s",infile);					</a:t>
            </a:r>
            <a:r>
              <a:rPr lang="en-US" altLang="zh-CN" sz="1400">
                <a:solidFill>
                  <a:srgbClr val="008000"/>
                </a:solidFill>
              </a:rPr>
              <a:t>//</a:t>
            </a:r>
            <a:r>
              <a:rPr lang="zh-CN" altLang="en-US" sz="1400">
                <a:solidFill>
                  <a:srgbClr val="008000"/>
                </a:solidFill>
              </a:rPr>
              <a:t>输入一个输入文件的名字</a:t>
            </a:r>
          </a:p>
          <a:p>
            <a:pPr defTabSz="363538">
              <a:lnSpc>
                <a:spcPct val="120000"/>
              </a:lnSpc>
            </a:pPr>
            <a:r>
              <a:rPr lang="zh-CN" altLang="en-US" sz="1400"/>
              <a:t>	</a:t>
            </a:r>
            <a:r>
              <a:rPr lang="en-US" altLang="zh-CN" sz="1400"/>
              <a:t>printf("</a:t>
            </a:r>
            <a:r>
              <a:rPr lang="zh-CN" altLang="en-US" sz="1400"/>
              <a:t>输入输出文件的名字</a:t>
            </a:r>
            <a:r>
              <a:rPr lang="en-US" altLang="zh-CN" sz="1400"/>
              <a:t>:");</a:t>
            </a:r>
          </a:p>
          <a:p>
            <a:pPr defTabSz="363538">
              <a:lnSpc>
                <a:spcPct val="120000"/>
              </a:lnSpc>
            </a:pPr>
            <a:r>
              <a:rPr lang="en-US" altLang="zh-CN" sz="1400"/>
              <a:t>	scanf("%s",outfile); 					</a:t>
            </a:r>
            <a:r>
              <a:rPr lang="en-US" altLang="zh-CN" sz="1400">
                <a:solidFill>
                  <a:srgbClr val="008000"/>
                </a:solidFill>
              </a:rPr>
              <a:t>//</a:t>
            </a:r>
            <a:r>
              <a:rPr lang="zh-CN" altLang="en-US" sz="1400">
                <a:solidFill>
                  <a:srgbClr val="008000"/>
                </a:solidFill>
              </a:rPr>
              <a:t>输入一个输出文件的名字</a:t>
            </a:r>
          </a:p>
          <a:p>
            <a:pPr defTabSz="363538">
              <a:lnSpc>
                <a:spcPct val="120000"/>
              </a:lnSpc>
            </a:pPr>
            <a:r>
              <a:rPr lang="zh-CN" altLang="en-US" sz="1400"/>
              <a:t>	</a:t>
            </a:r>
            <a:r>
              <a:rPr lang="en-US" altLang="zh-CN" sz="1400">
                <a:solidFill>
                  <a:schemeClr val="accent6"/>
                </a:solidFill>
              </a:rPr>
              <a:t>if((in=fopen(infile,"r"))==NULL)</a:t>
            </a:r>
            <a:r>
              <a:rPr lang="en-US" altLang="zh-CN" sz="1400"/>
              <a:t>		</a:t>
            </a:r>
            <a:r>
              <a:rPr lang="en-US" altLang="zh-CN" sz="1400">
                <a:solidFill>
                  <a:srgbClr val="008000"/>
                </a:solidFill>
              </a:rPr>
              <a:t>//</a:t>
            </a:r>
            <a:r>
              <a:rPr lang="zh-CN" altLang="en-US" sz="1400">
                <a:solidFill>
                  <a:srgbClr val="008000"/>
                </a:solidFill>
              </a:rPr>
              <a:t>打开输入文件</a:t>
            </a:r>
          </a:p>
          <a:p>
            <a:pPr defTabSz="363538">
              <a:lnSpc>
                <a:spcPct val="120000"/>
              </a:lnSpc>
            </a:pPr>
            <a:r>
              <a:rPr lang="zh-CN" altLang="en-US" sz="1400"/>
              <a:t>	</a:t>
            </a:r>
            <a:r>
              <a:rPr lang="en-US" altLang="zh-CN" sz="1400">
                <a:solidFill>
                  <a:schemeClr val="accent6"/>
                </a:solidFill>
              </a:rPr>
              <a:t>{	printf("</a:t>
            </a:r>
            <a:r>
              <a:rPr lang="zh-CN" altLang="en-US" sz="1400">
                <a:solidFill>
                  <a:schemeClr val="accent6"/>
                </a:solidFill>
              </a:rPr>
              <a:t>无法打开此文件</a:t>
            </a:r>
            <a:r>
              <a:rPr lang="en-US" altLang="zh-CN" sz="1400">
                <a:solidFill>
                  <a:schemeClr val="accent6"/>
                </a:solidFill>
              </a:rPr>
              <a:t>\n");	exit(0);	}</a:t>
            </a:r>
          </a:p>
          <a:p>
            <a:pPr defTabSz="363538">
              <a:lnSpc>
                <a:spcPct val="120000"/>
              </a:lnSpc>
            </a:pPr>
            <a:r>
              <a:rPr lang="en-US" altLang="zh-CN" sz="1400"/>
              <a:t>	</a:t>
            </a:r>
            <a:r>
              <a:rPr lang="en-US" altLang="zh-CN" sz="1400">
                <a:solidFill>
                  <a:schemeClr val="accent6"/>
                </a:solidFill>
              </a:rPr>
              <a:t>if((out=fopen(outfile,"w"))==NULL)</a:t>
            </a:r>
            <a:r>
              <a:rPr lang="en-US" altLang="zh-CN" sz="1400"/>
              <a:t>	</a:t>
            </a:r>
            <a:r>
              <a:rPr lang="en-US" altLang="zh-CN" sz="1400">
                <a:solidFill>
                  <a:srgbClr val="008000"/>
                </a:solidFill>
              </a:rPr>
              <a:t>//</a:t>
            </a:r>
            <a:r>
              <a:rPr lang="zh-CN" altLang="en-US" sz="1400">
                <a:solidFill>
                  <a:srgbClr val="008000"/>
                </a:solidFill>
              </a:rPr>
              <a:t>打开输出文件</a:t>
            </a:r>
          </a:p>
          <a:p>
            <a:pPr defTabSz="363538">
              <a:lnSpc>
                <a:spcPct val="120000"/>
              </a:lnSpc>
            </a:pPr>
            <a:r>
              <a:rPr lang="zh-CN" altLang="en-US" sz="1400"/>
              <a:t>	</a:t>
            </a:r>
            <a:r>
              <a:rPr lang="en-US" altLang="zh-CN" sz="1400">
                <a:solidFill>
                  <a:schemeClr val="accent6"/>
                </a:solidFill>
              </a:rPr>
              <a:t>{	printf("</a:t>
            </a:r>
            <a:r>
              <a:rPr lang="zh-CN" altLang="en-US" sz="1400">
                <a:solidFill>
                  <a:schemeClr val="accent6"/>
                </a:solidFill>
              </a:rPr>
              <a:t>无法打开此文件</a:t>
            </a:r>
            <a:r>
              <a:rPr lang="en-US" altLang="zh-CN" sz="1400">
                <a:solidFill>
                  <a:schemeClr val="accent6"/>
                </a:solidFill>
              </a:rPr>
              <a:t>\n");	exit(0);	}</a:t>
            </a:r>
          </a:p>
          <a:p>
            <a:pPr defTabSz="363538">
              <a:lnSpc>
                <a:spcPct val="120000"/>
              </a:lnSpc>
            </a:pPr>
            <a:r>
              <a:rPr lang="en-US" altLang="zh-CN" sz="1400"/>
              <a:t>	</a:t>
            </a:r>
            <a:r>
              <a:rPr lang="en-US" altLang="zh-CN" sz="1400">
                <a:solidFill>
                  <a:schemeClr val="accent6"/>
                </a:solidFill>
              </a:rPr>
              <a:t>ch=fgetc(in);          </a:t>
            </a:r>
            <a:r>
              <a:rPr lang="en-US" altLang="zh-CN" sz="1400"/>
              <a:t>				</a:t>
            </a:r>
            <a:r>
              <a:rPr lang="en-US" altLang="zh-CN" sz="1400">
                <a:solidFill>
                  <a:srgbClr val="008000"/>
                </a:solidFill>
              </a:rPr>
              <a:t>//</a:t>
            </a:r>
            <a:r>
              <a:rPr lang="zh-CN" altLang="en-US" sz="1400">
                <a:solidFill>
                  <a:srgbClr val="008000"/>
                </a:solidFill>
              </a:rPr>
              <a:t>从输入文件读入一个字符，赋给变量</a:t>
            </a:r>
            <a:r>
              <a:rPr lang="en-US" altLang="zh-CN" sz="1400">
                <a:solidFill>
                  <a:srgbClr val="008000"/>
                </a:solidFill>
              </a:rPr>
              <a:t>ch</a:t>
            </a:r>
          </a:p>
          <a:p>
            <a:pPr defTabSz="363538">
              <a:lnSpc>
                <a:spcPct val="120000"/>
              </a:lnSpc>
            </a:pPr>
            <a:r>
              <a:rPr lang="en-US" altLang="zh-CN" sz="1400"/>
              <a:t>	while(</a:t>
            </a:r>
            <a:r>
              <a:rPr lang="en-US" altLang="zh-CN" sz="1400">
                <a:solidFill>
                  <a:schemeClr val="accent6"/>
                </a:solidFill>
              </a:rPr>
              <a:t>!feof(in)</a:t>
            </a:r>
            <a:r>
              <a:rPr lang="en-US" altLang="zh-CN" sz="1400"/>
              <a:t>)       					</a:t>
            </a:r>
            <a:r>
              <a:rPr lang="en-US" altLang="zh-CN" sz="1400">
                <a:solidFill>
                  <a:srgbClr val="008000"/>
                </a:solidFill>
              </a:rPr>
              <a:t>//</a:t>
            </a:r>
            <a:r>
              <a:rPr lang="zh-CN" altLang="en-US" sz="1400">
                <a:solidFill>
                  <a:srgbClr val="008000"/>
                </a:solidFill>
              </a:rPr>
              <a:t>如果未遇到输入文件的结束标志</a:t>
            </a:r>
          </a:p>
          <a:p>
            <a:pPr defTabSz="363538">
              <a:lnSpc>
                <a:spcPct val="120000"/>
              </a:lnSpc>
            </a:pPr>
            <a:r>
              <a:rPr lang="zh-CN" altLang="en-US" sz="1400"/>
              <a:t>	</a:t>
            </a:r>
            <a:r>
              <a:rPr lang="en-US" altLang="zh-CN" sz="1400"/>
              <a:t>{	</a:t>
            </a:r>
            <a:r>
              <a:rPr lang="en-US" altLang="zh-CN" sz="1400">
                <a:solidFill>
                  <a:schemeClr val="accent6"/>
                </a:solidFill>
              </a:rPr>
              <a:t>fputc(ch,out); </a:t>
            </a:r>
            <a:r>
              <a:rPr lang="en-US" altLang="zh-CN" sz="1400"/>
              <a:t>     				</a:t>
            </a:r>
            <a:r>
              <a:rPr lang="en-US" altLang="zh-CN" sz="1400">
                <a:solidFill>
                  <a:srgbClr val="008000"/>
                </a:solidFill>
              </a:rPr>
              <a:t>//</a:t>
            </a:r>
            <a:r>
              <a:rPr lang="zh-CN" altLang="en-US" sz="1400">
                <a:solidFill>
                  <a:srgbClr val="008000"/>
                </a:solidFill>
              </a:rPr>
              <a:t>将</a:t>
            </a:r>
            <a:r>
              <a:rPr lang="en-US" altLang="zh-CN" sz="1400">
                <a:solidFill>
                  <a:srgbClr val="008000"/>
                </a:solidFill>
              </a:rPr>
              <a:t>ch</a:t>
            </a:r>
            <a:r>
              <a:rPr lang="zh-CN" altLang="en-US" sz="1400">
                <a:solidFill>
                  <a:srgbClr val="008000"/>
                </a:solidFill>
              </a:rPr>
              <a:t>写到输出文件</a:t>
            </a:r>
          </a:p>
          <a:p>
            <a:pPr defTabSz="363538">
              <a:lnSpc>
                <a:spcPct val="120000"/>
              </a:lnSpc>
            </a:pPr>
            <a:r>
              <a:rPr lang="zh-CN" altLang="en-US" sz="1400"/>
              <a:t>		</a:t>
            </a:r>
            <a:r>
              <a:rPr lang="en-US" altLang="zh-CN" sz="1400"/>
              <a:t>putchar(ch);        				</a:t>
            </a:r>
            <a:r>
              <a:rPr lang="en-US" altLang="zh-CN" sz="1400">
                <a:solidFill>
                  <a:srgbClr val="008000"/>
                </a:solidFill>
              </a:rPr>
              <a:t>//</a:t>
            </a:r>
            <a:r>
              <a:rPr lang="zh-CN" altLang="en-US" sz="1400">
                <a:solidFill>
                  <a:srgbClr val="008000"/>
                </a:solidFill>
              </a:rPr>
              <a:t>将</a:t>
            </a:r>
            <a:r>
              <a:rPr lang="en-US" altLang="zh-CN" sz="1400">
                <a:solidFill>
                  <a:srgbClr val="008000"/>
                </a:solidFill>
              </a:rPr>
              <a:t>ch</a:t>
            </a:r>
            <a:r>
              <a:rPr lang="zh-CN" altLang="en-US" sz="1400">
                <a:solidFill>
                  <a:srgbClr val="008000"/>
                </a:solidFill>
              </a:rPr>
              <a:t>显示到屏幕上</a:t>
            </a:r>
          </a:p>
          <a:p>
            <a:pPr defTabSz="363538">
              <a:lnSpc>
                <a:spcPct val="120000"/>
              </a:lnSpc>
            </a:pPr>
            <a:r>
              <a:rPr lang="zh-CN" altLang="en-US" sz="1400"/>
              <a:t>		</a:t>
            </a:r>
            <a:r>
              <a:rPr lang="en-US" altLang="zh-CN" sz="1400">
                <a:solidFill>
                  <a:schemeClr val="accent6"/>
                </a:solidFill>
              </a:rPr>
              <a:t>ch=fgetc(in);       </a:t>
            </a:r>
            <a:r>
              <a:rPr lang="en-US" altLang="zh-CN" sz="1400"/>
              <a:t>				</a:t>
            </a:r>
            <a:r>
              <a:rPr lang="en-US" altLang="zh-CN" sz="1400">
                <a:solidFill>
                  <a:srgbClr val="008000"/>
                </a:solidFill>
              </a:rPr>
              <a:t>//</a:t>
            </a:r>
            <a:r>
              <a:rPr lang="zh-CN" altLang="en-US" sz="1400">
                <a:solidFill>
                  <a:srgbClr val="008000"/>
                </a:solidFill>
              </a:rPr>
              <a:t>再从输入文件读入一个字符，赋给变量</a:t>
            </a:r>
            <a:r>
              <a:rPr lang="en-US" altLang="zh-CN" sz="1400">
                <a:solidFill>
                  <a:srgbClr val="008000"/>
                </a:solidFill>
              </a:rPr>
              <a:t>ch</a:t>
            </a:r>
          </a:p>
          <a:p>
            <a:pPr defTabSz="363538">
              <a:lnSpc>
                <a:spcPct val="120000"/>
              </a:lnSpc>
            </a:pPr>
            <a:r>
              <a:rPr lang="en-US" altLang="zh-CN" sz="1400"/>
              <a:t>	}</a:t>
            </a:r>
          </a:p>
          <a:p>
            <a:pPr defTabSz="363538">
              <a:lnSpc>
                <a:spcPct val="120000"/>
              </a:lnSpc>
            </a:pPr>
            <a:r>
              <a:rPr lang="en-US" altLang="zh-CN" sz="1400"/>
              <a:t>	putchar(10);						</a:t>
            </a:r>
            <a:r>
              <a:rPr lang="en-US" altLang="zh-CN" sz="1400">
                <a:solidFill>
                  <a:srgbClr val="008000"/>
                </a:solidFill>
              </a:rPr>
              <a:t>//</a:t>
            </a:r>
            <a:r>
              <a:rPr lang="zh-CN" altLang="en-US" sz="1400">
                <a:solidFill>
                  <a:srgbClr val="008000"/>
                </a:solidFill>
              </a:rPr>
              <a:t>显示完全部字符后换行</a:t>
            </a:r>
          </a:p>
          <a:p>
            <a:pPr defTabSz="363538">
              <a:lnSpc>
                <a:spcPct val="120000"/>
              </a:lnSpc>
            </a:pPr>
            <a:r>
              <a:rPr lang="zh-CN" altLang="en-US" sz="1400"/>
              <a:t>	</a:t>
            </a:r>
            <a:r>
              <a:rPr lang="en-US" altLang="zh-CN" sz="1400">
                <a:solidFill>
                  <a:schemeClr val="accent6"/>
                </a:solidFill>
              </a:rPr>
              <a:t>fclose(in); 	</a:t>
            </a:r>
            <a:r>
              <a:rPr lang="en-US" altLang="zh-CN" sz="1400"/>
              <a:t>					</a:t>
            </a:r>
            <a:r>
              <a:rPr lang="en-US" altLang="zh-CN" sz="1400">
                <a:solidFill>
                  <a:srgbClr val="008000"/>
                </a:solidFill>
              </a:rPr>
              <a:t>//</a:t>
            </a:r>
            <a:r>
              <a:rPr lang="zh-CN" altLang="en-US" sz="1400">
                <a:solidFill>
                  <a:srgbClr val="008000"/>
                </a:solidFill>
              </a:rPr>
              <a:t>关闭输入文件</a:t>
            </a:r>
          </a:p>
          <a:p>
            <a:pPr defTabSz="363538">
              <a:lnSpc>
                <a:spcPct val="120000"/>
              </a:lnSpc>
            </a:pPr>
            <a:r>
              <a:rPr lang="zh-CN" altLang="en-US" sz="1400"/>
              <a:t>	</a:t>
            </a:r>
            <a:r>
              <a:rPr lang="en-US" altLang="zh-CN" sz="1400">
                <a:solidFill>
                  <a:schemeClr val="accent6"/>
                </a:solidFill>
              </a:rPr>
              <a:t>fclose(out);		</a:t>
            </a:r>
            <a:r>
              <a:rPr lang="en-US" altLang="zh-CN" sz="1400"/>
              <a:t>				</a:t>
            </a:r>
            <a:r>
              <a:rPr lang="en-US" altLang="zh-CN" sz="1400">
                <a:solidFill>
                  <a:srgbClr val="008000"/>
                </a:solidFill>
              </a:rPr>
              <a:t>//</a:t>
            </a:r>
            <a:r>
              <a:rPr lang="zh-CN" altLang="en-US" sz="1400">
                <a:solidFill>
                  <a:srgbClr val="008000"/>
                </a:solidFill>
              </a:rPr>
              <a:t>关闭输出文件</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en-US" altLang="zh-CN" sz="1400" b="1" dirty="0">
              <a:solidFill>
                <a:srgbClr val="FF0000"/>
              </a:solidFill>
            </a:endParaRPr>
          </a:p>
        </p:txBody>
      </p:sp>
      <p:grpSp>
        <p:nvGrpSpPr>
          <p:cNvPr id="8" name="组合 7"/>
          <p:cNvGrpSpPr/>
          <p:nvPr/>
        </p:nvGrpSpPr>
        <p:grpSpPr>
          <a:xfrm>
            <a:off x="567296" y="3081451"/>
            <a:ext cx="3723695" cy="3231469"/>
            <a:chOff x="8050698" y="5019263"/>
            <a:chExt cx="3723695" cy="3098215"/>
          </a:xfrm>
          <a:effectLst>
            <a:outerShdw blurRad="63500" sx="102000" sy="102000" algn="ctr" rotWithShape="0">
              <a:prstClr val="black">
                <a:alpha val="40000"/>
              </a:prstClr>
            </a:outerShdw>
          </a:effectLst>
        </p:grpSpPr>
        <p:sp>
          <p:nvSpPr>
            <p:cNvPr id="9" name="剪去单角的矩形 8"/>
            <p:cNvSpPr/>
            <p:nvPr/>
          </p:nvSpPr>
          <p:spPr>
            <a:xfrm>
              <a:off x="8050698" y="5019263"/>
              <a:ext cx="3723695" cy="3098215"/>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1" name="文本框 10"/>
            <p:cNvSpPr txBox="1"/>
            <p:nvPr/>
          </p:nvSpPr>
          <p:spPr>
            <a:xfrm>
              <a:off x="8388006" y="5054496"/>
              <a:ext cx="3148261" cy="3062982"/>
            </a:xfrm>
            <a:prstGeom prst="rect">
              <a:avLst/>
            </a:prstGeom>
            <a:noFill/>
          </p:spPr>
          <p:txBody>
            <a:bodyPr wrap="square" rtlCol="0">
              <a:spAutoFit/>
            </a:bodyPr>
            <a:lstStyle/>
            <a:p>
              <a:pPr>
                <a:lnSpc>
                  <a:spcPct val="120000"/>
                </a:lnSpc>
              </a:pPr>
              <a:r>
                <a:rPr lang="zh-CN" altLang="en-US" sz="1400">
                  <a:solidFill>
                    <a:schemeClr val="bg1"/>
                  </a:solidFill>
                </a:rPr>
                <a:t>在访问磁盘文件时，是逐个字符</a:t>
              </a:r>
              <a:r>
                <a:rPr lang="en-US" altLang="zh-CN" sz="1400">
                  <a:solidFill>
                    <a:schemeClr val="bg1"/>
                  </a:solidFill>
                </a:rPr>
                <a:t>(</a:t>
              </a:r>
              <a:r>
                <a:rPr lang="zh-CN" altLang="en-US" sz="1400">
                  <a:solidFill>
                    <a:schemeClr val="bg1"/>
                  </a:solidFill>
                </a:rPr>
                <a:t>字节</a:t>
              </a:r>
              <a:r>
                <a:rPr lang="en-US" altLang="zh-CN" sz="1400">
                  <a:solidFill>
                    <a:schemeClr val="bg1"/>
                  </a:solidFill>
                </a:rPr>
                <a:t>)</a:t>
              </a:r>
              <a:r>
                <a:rPr lang="zh-CN" altLang="en-US" sz="1400">
                  <a:solidFill>
                    <a:schemeClr val="bg1"/>
                  </a:solidFill>
                </a:rPr>
                <a:t>进行的，为了知道当前访问到第几个字节，系统用“文件读写位置标记”来表示当前所访问的位置。开始时“文件读写位置标记”指向第</a:t>
              </a:r>
              <a:r>
                <a:rPr lang="en-US" altLang="zh-CN" sz="1400">
                  <a:solidFill>
                    <a:schemeClr val="bg1"/>
                  </a:solidFill>
                </a:rPr>
                <a:t>1</a:t>
              </a:r>
              <a:r>
                <a:rPr lang="zh-CN" altLang="en-US" sz="1400">
                  <a:solidFill>
                    <a:schemeClr val="bg1"/>
                  </a:solidFill>
                </a:rPr>
                <a:t>个字节，每访问完一个字节后，当前读写位置就指向下一个字节，即当前读写位置自动后移。</a:t>
              </a:r>
              <a:endParaRPr lang="en-US" altLang="zh-CN" sz="1400">
                <a:solidFill>
                  <a:schemeClr val="bg1"/>
                </a:solidFill>
              </a:endParaRPr>
            </a:p>
            <a:p>
              <a:pPr>
                <a:lnSpc>
                  <a:spcPct val="120000"/>
                </a:lnSpc>
              </a:pPr>
              <a:endParaRPr lang="en-US" altLang="zh-CN" sz="1400">
                <a:solidFill>
                  <a:schemeClr val="bg1"/>
                </a:solidFill>
              </a:endParaRPr>
            </a:p>
            <a:p>
              <a:pPr>
                <a:lnSpc>
                  <a:spcPct val="120000"/>
                </a:lnSpc>
              </a:pPr>
              <a:r>
                <a:rPr lang="zh-CN" altLang="en-US" sz="1400">
                  <a:solidFill>
                    <a:schemeClr val="bg1"/>
                  </a:solidFill>
                </a:rPr>
                <a:t>为了知道对文件的读写是否完成，只须看文件读写位置是否移到文件的末尾。</a:t>
              </a:r>
              <a:endParaRPr lang="en-US" altLang="zh-CN" sz="1400">
                <a:solidFill>
                  <a:schemeClr val="bg1"/>
                </a:solidFill>
              </a:endParaRPr>
            </a:p>
          </p:txBody>
        </p:sp>
      </p:grpSp>
      <p:pic>
        <p:nvPicPr>
          <p:cNvPr id="5" name="图片 4"/>
          <p:cNvPicPr>
            <a:picLocks noChangeAspect="1"/>
          </p:cNvPicPr>
          <p:nvPr/>
        </p:nvPicPr>
        <p:blipFill>
          <a:blip r:embed="rId4"/>
          <a:stretch>
            <a:fillRect/>
          </a:stretch>
        </p:blipFill>
        <p:spPr>
          <a:xfrm>
            <a:off x="8350369" y="213638"/>
            <a:ext cx="3457575" cy="933450"/>
          </a:xfrm>
          <a:prstGeom prst="rect">
            <a:avLst/>
          </a:prstGeom>
        </p:spPr>
      </p:pic>
    </p:spTree>
    <p:extLst>
      <p:ext uri="{BB962C8B-B14F-4D97-AF65-F5344CB8AC3E}">
        <p14:creationId xmlns:p14="http://schemas.microsoft.com/office/powerpoint/2010/main" val="129730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怎样向文件读写一个字符串</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读写一个字符串的函数：</a:t>
            </a:r>
            <a:endParaRPr lang="en-US" altLang="zh-CN" dirty="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55651431"/>
              </p:ext>
            </p:extLst>
          </p:nvPr>
        </p:nvGraphicFramePr>
        <p:xfrm>
          <a:off x="1015998" y="1947767"/>
          <a:ext cx="10433881" cy="2546596"/>
        </p:xfrm>
        <a:graphic>
          <a:graphicData uri="http://schemas.openxmlformats.org/drawingml/2006/table">
            <a:tbl>
              <a:tblPr firstRow="1" bandRow="1">
                <a:tableStyleId>{5C22544A-7EE6-4342-B048-85BDC9FD1C3A}</a:tableStyleId>
              </a:tblPr>
              <a:tblGrid>
                <a:gridCol w="1304922">
                  <a:extLst>
                    <a:ext uri="{9D8B030D-6E8A-4147-A177-3AD203B41FA5}">
                      <a16:colId xmlns:a16="http://schemas.microsoft.com/office/drawing/2014/main" val="3132353184"/>
                    </a:ext>
                  </a:extLst>
                </a:gridCol>
                <a:gridCol w="1304922">
                  <a:extLst>
                    <a:ext uri="{9D8B030D-6E8A-4147-A177-3AD203B41FA5}">
                      <a16:colId xmlns:a16="http://schemas.microsoft.com/office/drawing/2014/main" val="2083551559"/>
                    </a:ext>
                  </a:extLst>
                </a:gridCol>
                <a:gridCol w="4552000">
                  <a:extLst>
                    <a:ext uri="{9D8B030D-6E8A-4147-A177-3AD203B41FA5}">
                      <a16:colId xmlns:a16="http://schemas.microsoft.com/office/drawing/2014/main" val="3146106121"/>
                    </a:ext>
                  </a:extLst>
                </a:gridCol>
                <a:gridCol w="3272037">
                  <a:extLst>
                    <a:ext uri="{9D8B030D-6E8A-4147-A177-3AD203B41FA5}">
                      <a16:colId xmlns:a16="http://schemas.microsoft.com/office/drawing/2014/main" val="2305652903"/>
                    </a:ext>
                  </a:extLst>
                </a:gridCol>
              </a:tblGrid>
              <a:tr h="842136">
                <a:tc>
                  <a:txBody>
                    <a:bodyPr/>
                    <a:lstStyle/>
                    <a:p>
                      <a:pPr algn="ctr" fontAlgn="ctr">
                        <a:lnSpc>
                          <a:spcPct val="150000"/>
                        </a:lnSpc>
                      </a:pPr>
                      <a:r>
                        <a:rPr lang="zh-CN" altLang="en-US" sz="1400" u="none" strike="noStrike">
                          <a:effectLst/>
                        </a:rPr>
                        <a:t>函数名</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调用形式</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功能</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返回值</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040986370"/>
                  </a:ext>
                </a:extLst>
              </a:tr>
              <a:tr h="852230">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fgets</a:t>
                      </a:r>
                    </a:p>
                  </a:txBody>
                  <a:tcPr marL="9525" marR="9525" marT="9525" marB="0" anchor="ctr"/>
                </a:tc>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fgets(str,n,fp)</a:t>
                      </a:r>
                    </a:p>
                  </a:txBody>
                  <a:tcPr marL="9525" marR="9525" marT="9525" marB="0" anchor="ctr"/>
                </a:tc>
                <a:tc>
                  <a:txBody>
                    <a:bodyPr/>
                    <a:lstStyle/>
                    <a:p>
                      <a:pPr algn="l" fontAlgn="ctr">
                        <a:lnSpc>
                          <a:spcPct val="150000"/>
                        </a:lnSpc>
                      </a:pPr>
                      <a:r>
                        <a:rPr lang="zh-CN" altLang="en-US" sz="1400" b="0" i="0" u="none" strike="noStrike">
                          <a:solidFill>
                            <a:srgbClr val="000000"/>
                          </a:solidFill>
                          <a:effectLst/>
                          <a:latin typeface="等线" panose="02010600030101010101" pitchFamily="2" charset="-122"/>
                          <a:ea typeface="等线" panose="02010600030101010101" pitchFamily="2" charset="-122"/>
                        </a:rPr>
                        <a:t>从</a:t>
                      </a:r>
                      <a:r>
                        <a:rPr lang="en-US" altLang="zh-CN" sz="1400" b="0" i="0" u="none" strike="noStrike">
                          <a:solidFill>
                            <a:srgbClr val="000000"/>
                          </a:solidFill>
                          <a:effectLst/>
                          <a:latin typeface="等线" panose="02010600030101010101" pitchFamily="2" charset="-122"/>
                          <a:ea typeface="等线" panose="02010600030101010101" pitchFamily="2" charset="-122"/>
                        </a:rPr>
                        <a:t>fp</a:t>
                      </a:r>
                      <a:r>
                        <a:rPr lang="zh-CN" altLang="en-US" sz="1400" b="0" i="0" u="none" strike="noStrike">
                          <a:solidFill>
                            <a:srgbClr val="000000"/>
                          </a:solidFill>
                          <a:effectLst/>
                          <a:latin typeface="等线" panose="02010600030101010101" pitchFamily="2" charset="-122"/>
                          <a:ea typeface="等线" panose="02010600030101010101" pitchFamily="2" charset="-122"/>
                        </a:rPr>
                        <a:t>指向的文件读入一个长度为</a:t>
                      </a:r>
                      <a:r>
                        <a:rPr lang="en-US" altLang="zh-CN" sz="1400" b="0" i="0" u="none" strike="noStrike">
                          <a:solidFill>
                            <a:srgbClr val="000000"/>
                          </a:solidFill>
                          <a:effectLst/>
                          <a:latin typeface="等线" panose="02010600030101010101" pitchFamily="2" charset="-122"/>
                          <a:ea typeface="等线" panose="02010600030101010101" pitchFamily="2" charset="-122"/>
                        </a:rPr>
                        <a:t>(n-1)</a:t>
                      </a:r>
                      <a:r>
                        <a:rPr lang="zh-CN" altLang="en-US" sz="1400" b="0" i="0" u="none" strike="noStrike">
                          <a:solidFill>
                            <a:srgbClr val="000000"/>
                          </a:solidFill>
                          <a:effectLst/>
                          <a:latin typeface="等线" panose="02010600030101010101" pitchFamily="2" charset="-122"/>
                          <a:ea typeface="等线" panose="02010600030101010101" pitchFamily="2" charset="-122"/>
                        </a:rPr>
                        <a:t>的字符串，存放到字符数组</a:t>
                      </a:r>
                      <a:r>
                        <a:rPr lang="en-US" altLang="zh-CN" sz="1400" b="0" i="0" u="none" strike="noStrike">
                          <a:solidFill>
                            <a:srgbClr val="000000"/>
                          </a:solidFill>
                          <a:effectLst/>
                          <a:latin typeface="等线" panose="02010600030101010101" pitchFamily="2" charset="-122"/>
                          <a:ea typeface="等线" panose="02010600030101010101" pitchFamily="2" charset="-122"/>
                        </a:rPr>
                        <a:t>str</a:t>
                      </a:r>
                      <a:r>
                        <a:rPr lang="zh-CN" altLang="en-US" sz="1400" b="0" i="0" u="none" strike="noStrike">
                          <a:solidFill>
                            <a:srgbClr val="000000"/>
                          </a:solidFill>
                          <a:effectLst/>
                          <a:latin typeface="等线" panose="02010600030101010101" pitchFamily="2" charset="-122"/>
                          <a:ea typeface="等线" panose="02010600030101010101" pitchFamily="2" charset="-122"/>
                        </a:rPr>
                        <a:t>中</a:t>
                      </a:r>
                    </a:p>
                  </a:txBody>
                  <a:tcPr marL="9525" marR="9525" marT="9525" marB="0" anchor="ctr"/>
                </a:tc>
                <a:tc>
                  <a:txBody>
                    <a:bodyPr/>
                    <a:lstStyle/>
                    <a:p>
                      <a:pPr algn="l" fontAlgn="ctr">
                        <a:lnSpc>
                          <a:spcPct val="150000"/>
                        </a:lnSpc>
                      </a:pPr>
                      <a:r>
                        <a:rPr lang="zh-CN" altLang="en-US" sz="1400" b="0" i="0" u="none" strike="noStrike">
                          <a:solidFill>
                            <a:srgbClr val="000000"/>
                          </a:solidFill>
                          <a:effectLst/>
                          <a:latin typeface="等线" panose="02010600030101010101" pitchFamily="2" charset="-122"/>
                          <a:ea typeface="等线" panose="02010600030101010101" pitchFamily="2" charset="-122"/>
                        </a:rPr>
                        <a:t>读成功，返回地址</a:t>
                      </a:r>
                      <a:r>
                        <a:rPr lang="en-US" altLang="zh-CN" sz="1400" b="0" i="0" u="none" strike="noStrike">
                          <a:solidFill>
                            <a:srgbClr val="000000"/>
                          </a:solidFill>
                          <a:effectLst/>
                          <a:latin typeface="等线" panose="02010600030101010101" pitchFamily="2" charset="-122"/>
                          <a:ea typeface="等线" panose="02010600030101010101" pitchFamily="2" charset="-122"/>
                        </a:rPr>
                        <a:t>str</a:t>
                      </a:r>
                      <a:r>
                        <a:rPr lang="zh-CN" altLang="en-US" sz="1400" b="0" i="0" u="none" strike="noStrike">
                          <a:solidFill>
                            <a:srgbClr val="000000"/>
                          </a:solidFill>
                          <a:effectLst/>
                          <a:latin typeface="等线" panose="02010600030101010101" pitchFamily="2" charset="-122"/>
                          <a:ea typeface="等线" panose="02010600030101010101" pitchFamily="2" charset="-122"/>
                        </a:rPr>
                        <a:t>，失败则返回</a:t>
                      </a:r>
                      <a:r>
                        <a:rPr lang="en-US" altLang="zh-CN" sz="1400" b="0" i="0" u="none" strike="noStrike">
                          <a:solidFill>
                            <a:srgbClr val="000000"/>
                          </a:solidFill>
                          <a:effectLst/>
                          <a:latin typeface="等线" panose="02010600030101010101" pitchFamily="2" charset="-122"/>
                          <a:ea typeface="等线" panose="02010600030101010101" pitchFamily="2" charset="-122"/>
                        </a:rPr>
                        <a:t>NULL</a:t>
                      </a:r>
                    </a:p>
                  </a:txBody>
                  <a:tcPr marL="9525" marR="9525" marT="9525" marB="0" anchor="ctr"/>
                </a:tc>
                <a:extLst>
                  <a:ext uri="{0D108BD9-81ED-4DB2-BD59-A6C34878D82A}">
                    <a16:rowId xmlns:a16="http://schemas.microsoft.com/office/drawing/2014/main" val="2805412431"/>
                  </a:ext>
                </a:extLst>
              </a:tr>
              <a:tr h="852230">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fputs</a:t>
                      </a:r>
                    </a:p>
                  </a:txBody>
                  <a:tcPr marL="9525" marR="9525" marT="9525" marB="0" anchor="ctr"/>
                </a:tc>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fputs(str,fp)</a:t>
                      </a:r>
                    </a:p>
                  </a:txBody>
                  <a:tcPr marL="9525" marR="9525" marT="9525" marB="0" anchor="ctr"/>
                </a:tc>
                <a:tc>
                  <a:txBody>
                    <a:bodyPr/>
                    <a:lstStyle/>
                    <a:p>
                      <a:pPr algn="l" fontAlgn="ctr">
                        <a:lnSpc>
                          <a:spcPct val="150000"/>
                        </a:lnSpc>
                      </a:pPr>
                      <a:r>
                        <a:rPr lang="zh-CN" altLang="en-US" sz="1400" b="0" i="0" u="none" strike="noStrike">
                          <a:solidFill>
                            <a:srgbClr val="000000"/>
                          </a:solidFill>
                          <a:effectLst/>
                          <a:latin typeface="等线" panose="02010600030101010101" pitchFamily="2" charset="-122"/>
                          <a:ea typeface="等线" panose="02010600030101010101" pitchFamily="2" charset="-122"/>
                        </a:rPr>
                        <a:t>把</a:t>
                      </a:r>
                      <a:r>
                        <a:rPr lang="en-US" altLang="zh-CN" sz="1400" b="0" i="0" u="none" strike="noStrike">
                          <a:solidFill>
                            <a:srgbClr val="000000"/>
                          </a:solidFill>
                          <a:effectLst/>
                          <a:latin typeface="等线" panose="02010600030101010101" pitchFamily="2" charset="-122"/>
                          <a:ea typeface="等线" panose="02010600030101010101" pitchFamily="2" charset="-122"/>
                        </a:rPr>
                        <a:t>str</a:t>
                      </a:r>
                      <a:r>
                        <a:rPr lang="zh-CN" altLang="en-US" sz="1400" b="0" i="0" u="none" strike="noStrike">
                          <a:solidFill>
                            <a:srgbClr val="000000"/>
                          </a:solidFill>
                          <a:effectLst/>
                          <a:latin typeface="等线" panose="02010600030101010101" pitchFamily="2" charset="-122"/>
                          <a:ea typeface="等线" panose="02010600030101010101" pitchFamily="2" charset="-122"/>
                        </a:rPr>
                        <a:t>所指向的字符串写到文件指针变量</a:t>
                      </a:r>
                      <a:r>
                        <a:rPr lang="en-US" altLang="zh-CN" sz="1400" b="0" i="0" u="none" strike="noStrike">
                          <a:solidFill>
                            <a:srgbClr val="000000"/>
                          </a:solidFill>
                          <a:effectLst/>
                          <a:latin typeface="等线" panose="02010600030101010101" pitchFamily="2" charset="-122"/>
                          <a:ea typeface="等线" panose="02010600030101010101" pitchFamily="2" charset="-122"/>
                        </a:rPr>
                        <a:t>fp</a:t>
                      </a:r>
                      <a:r>
                        <a:rPr lang="zh-CN" altLang="en-US" sz="1400" b="0" i="0" u="none" strike="noStrike">
                          <a:solidFill>
                            <a:srgbClr val="000000"/>
                          </a:solidFill>
                          <a:effectLst/>
                          <a:latin typeface="等线" panose="02010600030101010101" pitchFamily="2" charset="-122"/>
                          <a:ea typeface="等线" panose="02010600030101010101" pitchFamily="2" charset="-122"/>
                        </a:rPr>
                        <a:t>所指向的文件中</a:t>
                      </a:r>
                    </a:p>
                  </a:txBody>
                  <a:tcPr marL="9525" marR="9525" marT="9525" marB="0" anchor="ctr"/>
                </a:tc>
                <a:tc>
                  <a:txBody>
                    <a:bodyPr/>
                    <a:lstStyle/>
                    <a:p>
                      <a:pPr algn="l" fontAlgn="ctr">
                        <a:lnSpc>
                          <a:spcPct val="150000"/>
                        </a:lnSpc>
                      </a:pPr>
                      <a:r>
                        <a:rPr lang="zh-CN" altLang="en-US" sz="1400" b="0" i="0" u="none" strike="noStrike">
                          <a:solidFill>
                            <a:srgbClr val="000000"/>
                          </a:solidFill>
                          <a:effectLst/>
                          <a:latin typeface="等线" panose="02010600030101010101" pitchFamily="2" charset="-122"/>
                          <a:ea typeface="等线" panose="02010600030101010101" pitchFamily="2" charset="-122"/>
                        </a:rPr>
                        <a:t>输出成功，返回</a:t>
                      </a:r>
                      <a:r>
                        <a:rPr lang="en-US" altLang="zh-CN" sz="1400" b="0" i="0" u="none" strike="noStrike">
                          <a:solidFill>
                            <a:srgbClr val="000000"/>
                          </a:solidFill>
                          <a:effectLst/>
                          <a:latin typeface="等线" panose="02010600030101010101" pitchFamily="2" charset="-122"/>
                          <a:ea typeface="等线" panose="02010600030101010101" pitchFamily="2" charset="-122"/>
                        </a:rPr>
                        <a:t>0</a:t>
                      </a:r>
                      <a:r>
                        <a:rPr lang="zh-CN" altLang="en-US" sz="1400" b="0" i="0" u="none" strike="noStrike">
                          <a:solidFill>
                            <a:srgbClr val="000000"/>
                          </a:solidFill>
                          <a:effectLst/>
                          <a:latin typeface="等线" panose="02010600030101010101" pitchFamily="2" charset="-122"/>
                          <a:ea typeface="等线" panose="02010600030101010101" pitchFamily="2" charset="-122"/>
                        </a:rPr>
                        <a:t>；否则返回非</a:t>
                      </a:r>
                      <a:r>
                        <a:rPr lang="en-US" altLang="zh-CN" sz="1400" b="0" i="0" u="none" strike="noStrike">
                          <a:solidFill>
                            <a:srgbClr val="000000"/>
                          </a:solidFill>
                          <a:effectLst/>
                          <a:latin typeface="等线" panose="02010600030101010101" pitchFamily="2" charset="-122"/>
                          <a:ea typeface="等线" panose="02010600030101010101" pitchFamily="2" charset="-122"/>
                        </a:rPr>
                        <a:t>0</a:t>
                      </a:r>
                      <a:r>
                        <a:rPr lang="zh-CN" altLang="en-US" sz="1400" b="0" i="0" u="none" strike="noStrike">
                          <a:solidFill>
                            <a:srgbClr val="000000"/>
                          </a:solidFill>
                          <a:effectLst/>
                          <a:latin typeface="等线" panose="02010600030101010101" pitchFamily="2" charset="-122"/>
                          <a:ea typeface="等线" panose="02010600030101010101" pitchFamily="2" charset="-122"/>
                        </a:rPr>
                        <a:t>值</a:t>
                      </a:r>
                    </a:p>
                  </a:txBody>
                  <a:tcPr marL="9525" marR="9525" marT="9525" marB="0" anchor="ctr"/>
                </a:tc>
                <a:extLst>
                  <a:ext uri="{0D108BD9-81ED-4DB2-BD59-A6C34878D82A}">
                    <a16:rowId xmlns:a16="http://schemas.microsoft.com/office/drawing/2014/main" val="150235151"/>
                  </a:ext>
                </a:extLst>
              </a:tr>
            </a:tbl>
          </a:graphicData>
        </a:graphic>
      </p:graphicFrame>
      <p:sp>
        <p:nvSpPr>
          <p:cNvPr id="4" name="矩形 3"/>
          <p:cNvSpPr/>
          <p:nvPr/>
        </p:nvSpPr>
        <p:spPr>
          <a:xfrm>
            <a:off x="1015998" y="4569096"/>
            <a:ext cx="10433880" cy="424155"/>
          </a:xfrm>
          <a:prstGeom prst="rect">
            <a:avLst/>
          </a:prstGeom>
        </p:spPr>
        <p:txBody>
          <a:bodyPr wrap="square">
            <a:spAutoFit/>
          </a:bodyPr>
          <a:lstStyle/>
          <a:p>
            <a:pPr>
              <a:lnSpc>
                <a:spcPct val="150000"/>
              </a:lnSpc>
            </a:pPr>
            <a:r>
              <a:rPr lang="en-US" altLang="zh-CN" sz="1600"/>
              <a:t>fgets</a:t>
            </a:r>
            <a:r>
              <a:rPr lang="zh-CN" altLang="en-US" sz="1600"/>
              <a:t>中最后一个字母</a:t>
            </a:r>
            <a:r>
              <a:rPr lang="en-US" altLang="zh-CN" sz="1600"/>
              <a:t>s</a:t>
            </a:r>
            <a:r>
              <a:rPr lang="zh-CN" altLang="en-US" sz="1600"/>
              <a:t>表示字符串</a:t>
            </a:r>
            <a:r>
              <a:rPr lang="en-US" altLang="zh-CN" sz="1600"/>
              <a:t>(string)</a:t>
            </a:r>
            <a:r>
              <a:rPr lang="zh-CN" altLang="en-US" sz="1600"/>
              <a:t>。见名知义，</a:t>
            </a:r>
            <a:r>
              <a:rPr lang="en-US" altLang="zh-CN" sz="1600"/>
              <a:t>fgets</a:t>
            </a:r>
            <a:r>
              <a:rPr lang="zh-CN" altLang="en-US" sz="1600"/>
              <a:t>的含义是： 从文件读取一个字符串。</a:t>
            </a:r>
          </a:p>
        </p:txBody>
      </p:sp>
    </p:spTree>
    <p:extLst>
      <p:ext uri="{BB962C8B-B14F-4D97-AF65-F5344CB8AC3E}">
        <p14:creationId xmlns:p14="http://schemas.microsoft.com/office/powerpoint/2010/main" val="1016098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怎样向文件读写一个字符串</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fgets</a:t>
            </a:r>
            <a:r>
              <a:rPr lang="zh-CN" altLang="en-US">
                <a:solidFill>
                  <a:schemeClr val="tx1"/>
                </a:solidFill>
              </a:rPr>
              <a:t>函数的函数原型为</a:t>
            </a: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其作用是从文件读入一个字符串。调用时可以写成下面的形式</a:t>
            </a:r>
            <a:r>
              <a:rPr lang="en-US" altLang="zh-CN">
                <a:solidFill>
                  <a:schemeClr val="tx1"/>
                </a:solidFill>
              </a:rPr>
              <a:t>:</a:t>
            </a: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其中</a:t>
            </a:r>
            <a:r>
              <a:rPr lang="en-US" altLang="zh-CN">
                <a:solidFill>
                  <a:schemeClr val="tx1"/>
                </a:solidFill>
              </a:rPr>
              <a:t>,n</a:t>
            </a:r>
            <a:r>
              <a:rPr lang="zh-CN" altLang="en-US">
                <a:solidFill>
                  <a:schemeClr val="tx1"/>
                </a:solidFill>
              </a:rPr>
              <a:t>是要求得到的字符个数，但实际上只从</a:t>
            </a:r>
            <a:r>
              <a:rPr lang="en-US" altLang="zh-CN">
                <a:solidFill>
                  <a:schemeClr val="tx1"/>
                </a:solidFill>
              </a:rPr>
              <a:t>fp</a:t>
            </a:r>
            <a:r>
              <a:rPr lang="zh-CN" altLang="en-US">
                <a:solidFill>
                  <a:schemeClr val="tx1"/>
                </a:solidFill>
              </a:rPr>
              <a:t>所指向的文件中读入</a:t>
            </a:r>
            <a:r>
              <a:rPr lang="en-US" altLang="zh-CN">
                <a:solidFill>
                  <a:schemeClr val="tx1"/>
                </a:solidFill>
              </a:rPr>
              <a:t>n-1</a:t>
            </a:r>
            <a:r>
              <a:rPr lang="zh-CN" altLang="en-US">
                <a:solidFill>
                  <a:schemeClr val="tx1"/>
                </a:solidFill>
              </a:rPr>
              <a:t>个字符，然后在最后加一个</a:t>
            </a:r>
            <a:r>
              <a:rPr lang="en-US" altLang="zh-CN">
                <a:solidFill>
                  <a:schemeClr val="tx1"/>
                </a:solidFill>
              </a:rPr>
              <a:t>′\0′</a:t>
            </a:r>
            <a:r>
              <a:rPr lang="zh-CN" altLang="en-US">
                <a:solidFill>
                  <a:schemeClr val="tx1"/>
                </a:solidFill>
              </a:rPr>
              <a:t>字符，这样得到的字符串共有</a:t>
            </a:r>
            <a:r>
              <a:rPr lang="en-US" altLang="zh-CN">
                <a:solidFill>
                  <a:schemeClr val="tx1"/>
                </a:solidFill>
              </a:rPr>
              <a:t>n</a:t>
            </a:r>
            <a:r>
              <a:rPr lang="zh-CN" altLang="en-US">
                <a:solidFill>
                  <a:schemeClr val="tx1"/>
                </a:solidFill>
              </a:rPr>
              <a:t>个字符，把它们放到字符数组</a:t>
            </a:r>
            <a:r>
              <a:rPr lang="en-US" altLang="zh-CN">
                <a:solidFill>
                  <a:schemeClr val="tx1"/>
                </a:solidFill>
              </a:rPr>
              <a:t>str</a:t>
            </a:r>
            <a:r>
              <a:rPr lang="zh-CN" altLang="en-US">
                <a:solidFill>
                  <a:schemeClr val="tx1"/>
                </a:solidFill>
              </a:rPr>
              <a:t>中。如果在读完</a:t>
            </a:r>
            <a:r>
              <a:rPr lang="en-US" altLang="zh-CN">
                <a:solidFill>
                  <a:schemeClr val="tx1"/>
                </a:solidFill>
              </a:rPr>
              <a:t>n</a:t>
            </a:r>
            <a:r>
              <a:rPr lang="zh-CN" altLang="en-US">
                <a:solidFill>
                  <a:schemeClr val="tx1"/>
                </a:solidFill>
              </a:rPr>
              <a:t>－</a:t>
            </a:r>
            <a:r>
              <a:rPr lang="en-US" altLang="zh-CN">
                <a:solidFill>
                  <a:schemeClr val="tx1"/>
                </a:solidFill>
              </a:rPr>
              <a:t>1</a:t>
            </a:r>
            <a:r>
              <a:rPr lang="zh-CN" altLang="en-US">
                <a:solidFill>
                  <a:schemeClr val="tx1"/>
                </a:solidFill>
              </a:rPr>
              <a:t>个字符之前遇到换行符“</a:t>
            </a:r>
            <a:r>
              <a:rPr lang="en-US" altLang="zh-CN">
                <a:solidFill>
                  <a:schemeClr val="tx1"/>
                </a:solidFill>
              </a:rPr>
              <a:t>\n”</a:t>
            </a:r>
            <a:r>
              <a:rPr lang="zh-CN" altLang="en-US">
                <a:solidFill>
                  <a:schemeClr val="tx1"/>
                </a:solidFill>
              </a:rPr>
              <a:t>或文件结束符</a:t>
            </a:r>
            <a:r>
              <a:rPr lang="en-US" altLang="zh-CN">
                <a:solidFill>
                  <a:schemeClr val="tx1"/>
                </a:solidFill>
              </a:rPr>
              <a:t>EOF</a:t>
            </a:r>
            <a:r>
              <a:rPr lang="zh-CN" altLang="en-US">
                <a:solidFill>
                  <a:schemeClr val="tx1"/>
                </a:solidFill>
              </a:rPr>
              <a:t>，读入即结束，但将所遇到的换行符“</a:t>
            </a:r>
            <a:r>
              <a:rPr lang="en-US" altLang="zh-CN">
                <a:solidFill>
                  <a:schemeClr val="tx1"/>
                </a:solidFill>
              </a:rPr>
              <a:t>\n”</a:t>
            </a:r>
            <a:r>
              <a:rPr lang="zh-CN" altLang="en-US">
                <a:solidFill>
                  <a:schemeClr val="tx1"/>
                </a:solidFill>
              </a:rPr>
              <a:t>也作为一个字符读入。若执行</a:t>
            </a:r>
            <a:r>
              <a:rPr lang="en-US" altLang="zh-CN">
                <a:solidFill>
                  <a:schemeClr val="tx1"/>
                </a:solidFill>
              </a:rPr>
              <a:t>fgets</a:t>
            </a:r>
            <a:r>
              <a:rPr lang="zh-CN" altLang="en-US">
                <a:solidFill>
                  <a:schemeClr val="tx1"/>
                </a:solidFill>
              </a:rPr>
              <a:t>函数成功，则返回值为</a:t>
            </a:r>
            <a:r>
              <a:rPr lang="en-US" altLang="zh-CN">
                <a:solidFill>
                  <a:schemeClr val="tx1"/>
                </a:solidFill>
              </a:rPr>
              <a:t>str</a:t>
            </a:r>
            <a:r>
              <a:rPr lang="zh-CN" altLang="en-US">
                <a:solidFill>
                  <a:schemeClr val="tx1"/>
                </a:solidFill>
              </a:rPr>
              <a:t>数组首元素的地址，如果一开始就遇到文件尾或读数据出错，则返回</a:t>
            </a:r>
            <a:r>
              <a:rPr lang="en-US" altLang="zh-CN">
                <a:solidFill>
                  <a:schemeClr val="tx1"/>
                </a:solidFill>
              </a:rPr>
              <a:t>NULL</a:t>
            </a:r>
            <a:r>
              <a:rPr lang="zh-CN" altLang="en-US">
                <a:solidFill>
                  <a:schemeClr val="tx1"/>
                </a:solidFill>
              </a:rPr>
              <a:t>。</a:t>
            </a:r>
          </a:p>
          <a:p>
            <a:pPr algn="just">
              <a:lnSpc>
                <a:spcPct val="150000"/>
              </a:lnSpc>
              <a:defRPr/>
            </a:pPr>
            <a:endParaRPr lang="en-US" altLang="zh-CN">
              <a:solidFill>
                <a:schemeClr val="tx1"/>
              </a:solidFill>
            </a:endParaRPr>
          </a:p>
        </p:txBody>
      </p:sp>
      <p:sp>
        <p:nvSpPr>
          <p:cNvPr id="7" name="矩形 6"/>
          <p:cNvSpPr/>
          <p:nvPr/>
        </p:nvSpPr>
        <p:spPr>
          <a:xfrm>
            <a:off x="1065123" y="1902695"/>
            <a:ext cx="367940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char *</a:t>
            </a:r>
            <a:r>
              <a:rPr lang="en-US" altLang="zh-CN" smtClean="0">
                <a:solidFill>
                  <a:schemeClr val="bg1"/>
                </a:solidFill>
              </a:rPr>
              <a:t>fgets(char *</a:t>
            </a:r>
            <a:r>
              <a:rPr lang="en-US" altLang="zh-CN">
                <a:solidFill>
                  <a:schemeClr val="bg1"/>
                </a:solidFill>
              </a:rPr>
              <a:t>str, int n, </a:t>
            </a:r>
            <a:r>
              <a:rPr lang="en-US" altLang="zh-CN" smtClean="0">
                <a:solidFill>
                  <a:schemeClr val="bg1"/>
                </a:solidFill>
              </a:rPr>
              <a:t>FILE *</a:t>
            </a:r>
            <a:r>
              <a:rPr lang="en-US" altLang="zh-CN">
                <a:solidFill>
                  <a:schemeClr val="bg1"/>
                </a:solidFill>
              </a:rPr>
              <a:t>fp);</a:t>
            </a:r>
          </a:p>
        </p:txBody>
      </p:sp>
      <p:sp>
        <p:nvSpPr>
          <p:cNvPr id="8" name="圆角矩形 7"/>
          <p:cNvSpPr/>
          <p:nvPr/>
        </p:nvSpPr>
        <p:spPr>
          <a:xfrm>
            <a:off x="1065123" y="2785825"/>
            <a:ext cx="3657600" cy="336937"/>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fgets(str,n,fp);</a:t>
            </a:r>
          </a:p>
        </p:txBody>
      </p:sp>
    </p:spTree>
    <p:extLst>
      <p:ext uri="{BB962C8B-B14F-4D97-AF65-F5344CB8AC3E}">
        <p14:creationId xmlns:p14="http://schemas.microsoft.com/office/powerpoint/2010/main" val="1476711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怎样向文件读写一个字符串</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fputs</a:t>
            </a:r>
            <a:r>
              <a:rPr lang="zh-CN" altLang="en-US">
                <a:solidFill>
                  <a:schemeClr val="tx1"/>
                </a:solidFill>
              </a:rPr>
              <a:t>函数的函数原型为</a:t>
            </a:r>
            <a:endParaRPr lang="en-US" altLang="zh-CN">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其作用是将</a:t>
            </a:r>
            <a:r>
              <a:rPr lang="en-US" altLang="zh-CN">
                <a:solidFill>
                  <a:schemeClr val="tx1"/>
                </a:solidFill>
              </a:rPr>
              <a:t>str</a:t>
            </a:r>
            <a:r>
              <a:rPr lang="zh-CN" altLang="en-US">
                <a:solidFill>
                  <a:schemeClr val="tx1"/>
                </a:solidFill>
              </a:rPr>
              <a:t>所指向的字符串输出到</a:t>
            </a:r>
            <a:r>
              <a:rPr lang="en-US" altLang="zh-CN">
                <a:solidFill>
                  <a:schemeClr val="tx1"/>
                </a:solidFill>
              </a:rPr>
              <a:t>fp</a:t>
            </a:r>
            <a:r>
              <a:rPr lang="zh-CN" altLang="en-US">
                <a:solidFill>
                  <a:schemeClr val="tx1"/>
                </a:solidFill>
              </a:rPr>
              <a:t>所指向的文件中。调用时可以写成</a:t>
            </a:r>
            <a:r>
              <a:rPr lang="en-US" altLang="zh-CN">
                <a:solidFill>
                  <a:schemeClr val="tx1"/>
                </a:solidFill>
              </a:rPr>
              <a:t>:</a:t>
            </a: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把字符串</a:t>
            </a:r>
            <a:r>
              <a:rPr lang="en-US" altLang="zh-CN">
                <a:solidFill>
                  <a:schemeClr val="tx1"/>
                </a:solidFill>
              </a:rPr>
              <a:t>″China″</a:t>
            </a:r>
            <a:r>
              <a:rPr lang="zh-CN" altLang="en-US">
                <a:solidFill>
                  <a:schemeClr val="tx1"/>
                </a:solidFill>
              </a:rPr>
              <a:t>输出到</a:t>
            </a:r>
            <a:r>
              <a:rPr lang="en-US" altLang="zh-CN">
                <a:solidFill>
                  <a:schemeClr val="tx1"/>
                </a:solidFill>
              </a:rPr>
              <a:t>fp</a:t>
            </a:r>
            <a:r>
              <a:rPr lang="zh-CN" altLang="en-US">
                <a:solidFill>
                  <a:schemeClr val="tx1"/>
                </a:solidFill>
              </a:rPr>
              <a:t>指向的文件中。</a:t>
            </a:r>
            <a:r>
              <a:rPr lang="en-US" altLang="zh-CN">
                <a:solidFill>
                  <a:schemeClr val="tx1"/>
                </a:solidFill>
              </a:rPr>
              <a:t>fputs</a:t>
            </a:r>
            <a:r>
              <a:rPr lang="zh-CN" altLang="en-US">
                <a:solidFill>
                  <a:schemeClr val="tx1"/>
                </a:solidFill>
              </a:rPr>
              <a:t>函数中第一个参数可以是字符串常量、字符数组名或字符型指针。字符串末尾的</a:t>
            </a:r>
            <a:r>
              <a:rPr lang="en-US" altLang="zh-CN">
                <a:solidFill>
                  <a:schemeClr val="tx1"/>
                </a:solidFill>
              </a:rPr>
              <a:t>′\0′</a:t>
            </a:r>
            <a:r>
              <a:rPr lang="zh-CN" altLang="en-US">
                <a:solidFill>
                  <a:schemeClr val="tx1"/>
                </a:solidFill>
              </a:rPr>
              <a:t>不输出。若输出成功，函数值为</a:t>
            </a:r>
            <a:r>
              <a:rPr lang="en-US" altLang="zh-CN">
                <a:solidFill>
                  <a:schemeClr val="tx1"/>
                </a:solidFill>
              </a:rPr>
              <a:t>0;</a:t>
            </a:r>
            <a:r>
              <a:rPr lang="zh-CN" altLang="en-US">
                <a:solidFill>
                  <a:schemeClr val="tx1"/>
                </a:solidFill>
              </a:rPr>
              <a:t>失败时，函数值为</a:t>
            </a:r>
            <a:r>
              <a:rPr lang="en-US" altLang="zh-CN">
                <a:solidFill>
                  <a:schemeClr val="tx1"/>
                </a:solidFill>
              </a:rPr>
              <a:t>EOF(</a:t>
            </a:r>
            <a:r>
              <a:rPr lang="zh-CN" altLang="en-US">
                <a:solidFill>
                  <a:schemeClr val="tx1"/>
                </a:solidFill>
              </a:rPr>
              <a:t>即</a:t>
            </a:r>
            <a:r>
              <a:rPr lang="en-US" altLang="zh-CN">
                <a:solidFill>
                  <a:schemeClr val="tx1"/>
                </a:solidFill>
              </a:rPr>
              <a:t>-1)</a:t>
            </a:r>
            <a:r>
              <a:rPr lang="zh-CN" altLang="en-US">
                <a:solidFill>
                  <a:schemeClr val="tx1"/>
                </a:solidFill>
              </a:rPr>
              <a:t>。</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en-US" altLang="zh-CN">
                <a:solidFill>
                  <a:schemeClr val="tx1"/>
                </a:solidFill>
              </a:rPr>
              <a:t>fgets</a:t>
            </a:r>
            <a:r>
              <a:rPr lang="zh-CN" altLang="en-US">
                <a:solidFill>
                  <a:schemeClr val="tx1"/>
                </a:solidFill>
              </a:rPr>
              <a:t>和</a:t>
            </a:r>
            <a:r>
              <a:rPr lang="en-US" altLang="zh-CN" smtClean="0">
                <a:solidFill>
                  <a:schemeClr val="tx1"/>
                </a:solidFill>
              </a:rPr>
              <a:t>fputs</a:t>
            </a:r>
            <a:r>
              <a:rPr lang="zh-CN" altLang="en-US">
                <a:solidFill>
                  <a:schemeClr val="tx1"/>
                </a:solidFill>
              </a:rPr>
              <a:t>这两个函数的功能类似于</a:t>
            </a:r>
            <a:r>
              <a:rPr lang="en-US" altLang="zh-CN">
                <a:solidFill>
                  <a:schemeClr val="tx1"/>
                </a:solidFill>
              </a:rPr>
              <a:t>gets</a:t>
            </a:r>
            <a:r>
              <a:rPr lang="zh-CN" altLang="en-US">
                <a:solidFill>
                  <a:schemeClr val="tx1"/>
                </a:solidFill>
              </a:rPr>
              <a:t>和</a:t>
            </a:r>
            <a:r>
              <a:rPr lang="en-US" altLang="zh-CN">
                <a:solidFill>
                  <a:schemeClr val="tx1"/>
                </a:solidFill>
              </a:rPr>
              <a:t>puts</a:t>
            </a:r>
            <a:r>
              <a:rPr lang="zh-CN" altLang="en-US">
                <a:solidFill>
                  <a:schemeClr val="tx1"/>
                </a:solidFill>
              </a:rPr>
              <a:t>函数，只是</a:t>
            </a:r>
            <a:r>
              <a:rPr lang="en-US" altLang="zh-CN">
                <a:solidFill>
                  <a:schemeClr val="tx1"/>
                </a:solidFill>
              </a:rPr>
              <a:t>gets</a:t>
            </a:r>
            <a:r>
              <a:rPr lang="zh-CN" altLang="en-US">
                <a:solidFill>
                  <a:schemeClr val="tx1"/>
                </a:solidFill>
              </a:rPr>
              <a:t>和</a:t>
            </a:r>
            <a:r>
              <a:rPr lang="en-US" altLang="zh-CN">
                <a:solidFill>
                  <a:schemeClr val="tx1"/>
                </a:solidFill>
              </a:rPr>
              <a:t>puts</a:t>
            </a:r>
            <a:r>
              <a:rPr lang="zh-CN" altLang="en-US">
                <a:solidFill>
                  <a:schemeClr val="tx1"/>
                </a:solidFill>
              </a:rPr>
              <a:t>以终端为读写对象，而</a:t>
            </a:r>
            <a:r>
              <a:rPr lang="en-US" altLang="zh-CN">
                <a:solidFill>
                  <a:schemeClr val="tx1"/>
                </a:solidFill>
              </a:rPr>
              <a:t>fgets</a:t>
            </a:r>
            <a:r>
              <a:rPr lang="zh-CN" altLang="en-US">
                <a:solidFill>
                  <a:schemeClr val="tx1"/>
                </a:solidFill>
              </a:rPr>
              <a:t>和</a:t>
            </a:r>
            <a:r>
              <a:rPr lang="en-US" altLang="zh-CN">
                <a:solidFill>
                  <a:schemeClr val="tx1"/>
                </a:solidFill>
              </a:rPr>
              <a:t>fputs</a:t>
            </a:r>
            <a:r>
              <a:rPr lang="zh-CN" altLang="en-US">
                <a:solidFill>
                  <a:schemeClr val="tx1"/>
                </a:solidFill>
              </a:rPr>
              <a:t>函数以指定的文件作为读写对象。</a:t>
            </a:r>
          </a:p>
          <a:p>
            <a:pPr algn="just">
              <a:lnSpc>
                <a:spcPct val="150000"/>
              </a:lnSpc>
              <a:defRPr/>
            </a:pPr>
            <a:endParaRPr lang="en-US" altLang="zh-CN">
              <a:solidFill>
                <a:schemeClr val="tx1"/>
              </a:solidFill>
            </a:endParaRPr>
          </a:p>
        </p:txBody>
      </p:sp>
      <p:sp>
        <p:nvSpPr>
          <p:cNvPr id="7" name="矩形 6"/>
          <p:cNvSpPr/>
          <p:nvPr/>
        </p:nvSpPr>
        <p:spPr>
          <a:xfrm>
            <a:off x="1065123" y="1902695"/>
            <a:ext cx="367940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int fputs (char *str, FILE *fp);</a:t>
            </a:r>
          </a:p>
        </p:txBody>
      </p:sp>
      <p:sp>
        <p:nvSpPr>
          <p:cNvPr id="8" name="圆角矩形 7"/>
          <p:cNvSpPr/>
          <p:nvPr/>
        </p:nvSpPr>
        <p:spPr>
          <a:xfrm>
            <a:off x="1065123" y="2785825"/>
            <a:ext cx="3657600" cy="336937"/>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fputs("China",fp); </a:t>
            </a:r>
          </a:p>
        </p:txBody>
      </p:sp>
    </p:spTree>
    <p:extLst>
      <p:ext uri="{BB962C8B-B14F-4D97-AF65-F5344CB8AC3E}">
        <p14:creationId xmlns:p14="http://schemas.microsoft.com/office/powerpoint/2010/main" val="4187312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怎样向文件读写一个字符串</a:t>
            </a:r>
          </a:p>
        </p:txBody>
      </p:sp>
      <p:sp>
        <p:nvSpPr>
          <p:cNvPr id="3" name="内容占位符 2"/>
          <p:cNvSpPr>
            <a:spLocks noGrp="1"/>
          </p:cNvSpPr>
          <p:nvPr>
            <p:ph idx="1"/>
          </p:nvPr>
        </p:nvSpPr>
        <p:spPr>
          <a:xfrm>
            <a:off x="490473" y="936379"/>
            <a:ext cx="7013570" cy="1910338"/>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10.3】</a:t>
            </a:r>
            <a:r>
              <a:rPr lang="zh-CN" altLang="en-US" sz="2000">
                <a:solidFill>
                  <a:schemeClr val="accent1"/>
                </a:solidFill>
              </a:rPr>
              <a:t>从键盘读入若干个字符串，对它们按字母大小的顺序排序，然后把排好序的字符串送到磁盘文件中保存。</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0473" y="1781438"/>
            <a:ext cx="11457112" cy="465911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stdlib.h</a:t>
            </a:r>
            <a:r>
              <a:rPr lang="en-US" altLang="zh-CN" sz="1400" dirty="0"/>
              <a:t>&gt;</a:t>
            </a:r>
          </a:p>
          <a:p>
            <a:pPr defTabSz="363538">
              <a:lnSpc>
                <a:spcPct val="120000"/>
              </a:lnSpc>
            </a:pPr>
            <a:r>
              <a:rPr lang="en-US" altLang="zh-CN" sz="1400" dirty="0"/>
              <a:t>#include &lt;</a:t>
            </a:r>
            <a:r>
              <a:rPr lang="en-US" altLang="zh-CN" sz="1400" dirty="0" err="1"/>
              <a:t>string.h</a:t>
            </a:r>
            <a:r>
              <a:rPr lang="en-US" altLang="zh-CN" sz="1400" dirty="0"/>
              <a:t>&gt; </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FILE *</a:t>
            </a:r>
            <a:r>
              <a:rPr lang="en-US" altLang="zh-CN" sz="1400" dirty="0" err="1">
                <a:solidFill>
                  <a:schemeClr val="accent6"/>
                </a:solidFill>
              </a:rPr>
              <a:t>fp</a:t>
            </a:r>
            <a:r>
              <a:rPr lang="en-US" altLang="zh-CN" sz="1400" dirty="0">
                <a:solidFill>
                  <a:schemeClr val="accent6"/>
                </a:solidFill>
              </a:rPr>
              <a:t>;</a:t>
            </a:r>
          </a:p>
          <a:p>
            <a:pPr defTabSz="363538">
              <a:lnSpc>
                <a:spcPct val="120000"/>
              </a:lnSpc>
            </a:pPr>
            <a:r>
              <a:rPr lang="en-US" altLang="zh-CN" sz="1400" dirty="0"/>
              <a:t>	char str[3][10],temp[10];</a:t>
            </a:r>
          </a:p>
          <a:p>
            <a:pPr defTabSz="363538">
              <a:lnSpc>
                <a:spcPct val="120000"/>
              </a:lnSpc>
            </a:pPr>
            <a:r>
              <a:rPr lang="en-US" altLang="zh-CN" sz="1400" dirty="0"/>
              <a:t>	</a:t>
            </a:r>
            <a:r>
              <a:rPr lang="en-US" altLang="zh-CN" sz="1400" dirty="0">
                <a:solidFill>
                  <a:srgbClr val="008000"/>
                </a:solidFill>
              </a:rPr>
              <a:t>//str</a:t>
            </a:r>
            <a:r>
              <a:rPr lang="zh-CN" altLang="en-US" sz="1400" dirty="0">
                <a:solidFill>
                  <a:srgbClr val="008000"/>
                </a:solidFill>
              </a:rPr>
              <a:t>是用来存放字符串的二维数组，</a:t>
            </a:r>
            <a:r>
              <a:rPr lang="en-US" altLang="zh-CN" sz="1400" dirty="0">
                <a:solidFill>
                  <a:srgbClr val="008000"/>
                </a:solidFill>
              </a:rPr>
              <a:t>temp</a:t>
            </a:r>
            <a:r>
              <a:rPr lang="zh-CN" altLang="en-US" sz="1400" dirty="0">
                <a:solidFill>
                  <a:srgbClr val="008000"/>
                </a:solidFill>
              </a:rPr>
              <a:t>是临时数组</a:t>
            </a:r>
          </a:p>
          <a:p>
            <a:pPr defTabSz="363538">
              <a:lnSpc>
                <a:spcPct val="120000"/>
              </a:lnSpc>
            </a:pPr>
            <a:r>
              <a:rPr lang="zh-CN" altLang="en-US" sz="1400" dirty="0"/>
              <a:t>	</a:t>
            </a:r>
            <a:r>
              <a:rPr lang="en-US" altLang="zh-CN" sz="1400" dirty="0"/>
              <a:t>int </a:t>
            </a:r>
            <a:r>
              <a:rPr lang="en-US" altLang="zh-CN" sz="1400" dirty="0" err="1"/>
              <a:t>i,j,k,n</a:t>
            </a:r>
            <a:r>
              <a:rPr lang="en-US" altLang="zh-CN" sz="1400" dirty="0"/>
              <a:t>=3;</a:t>
            </a:r>
          </a:p>
          <a:p>
            <a:pPr defTabSz="363538">
              <a:lnSpc>
                <a:spcPct val="120000"/>
              </a:lnSpc>
            </a:pPr>
            <a:r>
              <a:rPr lang="en-US" altLang="zh-CN" sz="1400" dirty="0"/>
              <a:t>	</a:t>
            </a:r>
            <a:r>
              <a:rPr lang="en-US" altLang="zh-CN" sz="1400" dirty="0" err="1"/>
              <a:t>printf</a:t>
            </a:r>
            <a:r>
              <a:rPr lang="en-US" altLang="zh-CN" sz="1400" dirty="0"/>
              <a:t>("Enter strings:\n");	</a:t>
            </a:r>
            <a:r>
              <a:rPr lang="en-US" altLang="zh-CN" sz="1400" dirty="0">
                <a:solidFill>
                  <a:srgbClr val="008000"/>
                </a:solidFill>
              </a:rPr>
              <a:t>//</a:t>
            </a:r>
            <a:r>
              <a:rPr lang="zh-CN" altLang="en-US" sz="1400" dirty="0">
                <a:solidFill>
                  <a:srgbClr val="008000"/>
                </a:solidFill>
              </a:rPr>
              <a:t>提示输入字符串</a:t>
            </a:r>
          </a:p>
          <a:p>
            <a:pPr defTabSz="363538">
              <a:lnSpc>
                <a:spcPct val="120000"/>
              </a:lnSpc>
            </a:pPr>
            <a:r>
              <a:rPr lang="zh-CN" altLang="en-US" sz="1400" dirty="0"/>
              <a:t>	</a:t>
            </a:r>
            <a:r>
              <a:rPr lang="en-US" altLang="zh-CN" sz="1400" dirty="0"/>
              <a:t>for(</a:t>
            </a:r>
            <a:r>
              <a:rPr lang="en-US" altLang="zh-CN" sz="1400" dirty="0" err="1"/>
              <a:t>i</a:t>
            </a:r>
            <a:r>
              <a:rPr lang="en-US" altLang="zh-CN" sz="1400" dirty="0"/>
              <a:t>=0;i&lt;</a:t>
            </a:r>
            <a:r>
              <a:rPr lang="en-US" altLang="zh-CN" sz="1400" dirty="0" err="1"/>
              <a:t>n;i</a:t>
            </a:r>
            <a:r>
              <a:rPr lang="en-US" altLang="zh-CN" sz="1400" dirty="0"/>
              <a:t>++) </a:t>
            </a:r>
          </a:p>
          <a:p>
            <a:pPr defTabSz="363538">
              <a:lnSpc>
                <a:spcPct val="120000"/>
              </a:lnSpc>
            </a:pPr>
            <a:r>
              <a:rPr lang="en-US" altLang="zh-CN" sz="1400" dirty="0"/>
              <a:t>		gets(str[</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输入字符串</a:t>
            </a:r>
          </a:p>
          <a:p>
            <a:pPr defTabSz="363538">
              <a:lnSpc>
                <a:spcPct val="120000"/>
              </a:lnSpc>
            </a:pPr>
            <a:r>
              <a:rPr lang="zh-CN" altLang="en-US" sz="1400" dirty="0"/>
              <a:t>	</a:t>
            </a:r>
            <a:r>
              <a:rPr lang="en-US" altLang="zh-CN" sz="1400" dirty="0"/>
              <a:t>for(</a:t>
            </a:r>
            <a:r>
              <a:rPr lang="en-US" altLang="zh-CN" sz="1400" dirty="0" err="1"/>
              <a:t>i</a:t>
            </a:r>
            <a:r>
              <a:rPr lang="en-US" altLang="zh-CN" sz="1400" dirty="0"/>
              <a:t>=0;i&lt;n-1;i++)			</a:t>
            </a:r>
            <a:r>
              <a:rPr lang="en-US" altLang="zh-CN" sz="1400" dirty="0">
                <a:solidFill>
                  <a:srgbClr val="008000"/>
                </a:solidFill>
              </a:rPr>
              <a:t>//</a:t>
            </a:r>
            <a:r>
              <a:rPr lang="zh-CN" altLang="en-US" sz="1400" dirty="0">
                <a:solidFill>
                  <a:srgbClr val="008000"/>
                </a:solidFill>
              </a:rPr>
              <a:t>用选择法对字符串排序</a:t>
            </a:r>
          </a:p>
          <a:p>
            <a:pPr defTabSz="363538">
              <a:lnSpc>
                <a:spcPct val="120000"/>
              </a:lnSpc>
            </a:pPr>
            <a:r>
              <a:rPr lang="zh-CN" altLang="en-US" sz="1400" dirty="0"/>
              <a:t>	</a:t>
            </a:r>
            <a:r>
              <a:rPr lang="en-US" altLang="zh-CN" sz="1400" dirty="0"/>
              <a:t>{	k=</a:t>
            </a:r>
            <a:r>
              <a:rPr lang="en-US" altLang="zh-CN" sz="1400" dirty="0" err="1"/>
              <a:t>i</a:t>
            </a:r>
            <a:r>
              <a:rPr lang="en-US" altLang="zh-CN" sz="1400" dirty="0"/>
              <a:t>;</a:t>
            </a:r>
          </a:p>
          <a:p>
            <a:pPr defTabSz="363538">
              <a:lnSpc>
                <a:spcPct val="120000"/>
              </a:lnSpc>
            </a:pPr>
            <a:r>
              <a:rPr lang="en-US" altLang="zh-CN" sz="1400" dirty="0"/>
              <a:t>		for(j=i+1;j&lt;</a:t>
            </a:r>
            <a:r>
              <a:rPr lang="en-US" altLang="zh-CN" sz="1400" dirty="0" err="1"/>
              <a:t>n;j</a:t>
            </a:r>
            <a:r>
              <a:rPr lang="en-US" altLang="zh-CN" sz="1400" dirty="0"/>
              <a:t>++)</a:t>
            </a:r>
          </a:p>
          <a:p>
            <a:pPr defTabSz="363538">
              <a:lnSpc>
                <a:spcPct val="120000"/>
              </a:lnSpc>
            </a:pPr>
            <a:r>
              <a:rPr lang="en-US" altLang="zh-CN" sz="1400" dirty="0"/>
              <a:t>			if(</a:t>
            </a:r>
            <a:r>
              <a:rPr lang="en-US" altLang="zh-CN" sz="1400" dirty="0" err="1"/>
              <a:t>strcmp</a:t>
            </a:r>
            <a:r>
              <a:rPr lang="en-US" altLang="zh-CN" sz="1400" dirty="0"/>
              <a:t>(str[k],str[j])&gt;0) k=j;</a:t>
            </a:r>
          </a:p>
          <a:p>
            <a:pPr defTabSz="363538">
              <a:lnSpc>
                <a:spcPct val="120000"/>
              </a:lnSpc>
            </a:pPr>
            <a:r>
              <a:rPr lang="en-US" altLang="zh-CN" sz="1400" dirty="0"/>
              <a:t>		if(k!=</a:t>
            </a:r>
            <a:r>
              <a:rPr lang="en-US" altLang="zh-CN" sz="1400" dirty="0" err="1"/>
              <a:t>i</a:t>
            </a:r>
            <a:r>
              <a:rPr lang="en-US" altLang="zh-CN" sz="1400" dirty="0"/>
              <a:t>)</a:t>
            </a:r>
          </a:p>
          <a:p>
            <a:pPr defTabSz="363538">
              <a:lnSpc>
                <a:spcPct val="120000"/>
              </a:lnSpc>
            </a:pPr>
            <a:r>
              <a:rPr lang="en-US" altLang="zh-CN" sz="1400" dirty="0"/>
              <a:t>		{	</a:t>
            </a:r>
            <a:r>
              <a:rPr lang="en-US" altLang="zh-CN" sz="1400" dirty="0" err="1"/>
              <a:t>strcpy</a:t>
            </a:r>
            <a:r>
              <a:rPr lang="en-US" altLang="zh-CN" sz="1400" dirty="0"/>
              <a:t>(</a:t>
            </a:r>
            <a:r>
              <a:rPr lang="en-US" altLang="zh-CN" sz="1400" dirty="0" err="1"/>
              <a:t>temp,str</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strcpy</a:t>
            </a:r>
            <a:r>
              <a:rPr lang="en-US" altLang="zh-CN" sz="1400" dirty="0"/>
              <a:t>(str[</a:t>
            </a:r>
            <a:r>
              <a:rPr lang="en-US" altLang="zh-CN" sz="1400" dirty="0" err="1"/>
              <a:t>i</a:t>
            </a:r>
            <a:r>
              <a:rPr lang="en-US" altLang="zh-CN" sz="1400" dirty="0"/>
              <a:t>],str[k]);</a:t>
            </a:r>
          </a:p>
          <a:p>
            <a:pPr defTabSz="363538">
              <a:lnSpc>
                <a:spcPct val="120000"/>
              </a:lnSpc>
            </a:pPr>
            <a:r>
              <a:rPr lang="en-US" altLang="zh-CN" sz="1400" dirty="0"/>
              <a:t>			</a:t>
            </a:r>
            <a:r>
              <a:rPr lang="en-US" altLang="zh-CN" sz="1400" dirty="0" err="1"/>
              <a:t>strcpy</a:t>
            </a:r>
            <a:r>
              <a:rPr lang="en-US" altLang="zh-CN" sz="1400" dirty="0"/>
              <a:t>(str[k],temp);}</a:t>
            </a:r>
          </a:p>
          <a:p>
            <a:pPr defTabSz="363538">
              <a:lnSpc>
                <a:spcPct val="120000"/>
              </a:lnSpc>
            </a:pPr>
            <a:r>
              <a:rPr lang="en-US" altLang="zh-CN" sz="1400" dirty="0"/>
              <a:t>	}</a:t>
            </a:r>
          </a:p>
          <a:p>
            <a:pPr defTabSz="363538">
              <a:lnSpc>
                <a:spcPct val="120000"/>
              </a:lnSpc>
            </a:pPr>
            <a:r>
              <a:rPr lang="en-US" altLang="zh-CN" sz="1400" dirty="0"/>
              <a:t>	</a:t>
            </a:r>
            <a:r>
              <a:rPr lang="en-US" altLang="zh-CN" sz="1400" dirty="0">
                <a:solidFill>
                  <a:schemeClr val="accent6"/>
                </a:solidFill>
              </a:rPr>
              <a:t>if((</a:t>
            </a:r>
            <a:r>
              <a:rPr lang="en-US" altLang="zh-CN" sz="1400" dirty="0" err="1">
                <a:solidFill>
                  <a:schemeClr val="accent6"/>
                </a:solidFill>
              </a:rPr>
              <a:t>fp</a:t>
            </a:r>
            <a:r>
              <a:rPr lang="en-US" altLang="zh-CN" sz="1400" dirty="0">
                <a:solidFill>
                  <a:schemeClr val="accent6"/>
                </a:solidFill>
              </a:rPr>
              <a:t>=</a:t>
            </a:r>
            <a:r>
              <a:rPr lang="en-US" altLang="zh-CN" sz="1400" dirty="0" err="1">
                <a:solidFill>
                  <a:schemeClr val="accent6"/>
                </a:solidFill>
              </a:rPr>
              <a:t>fopen</a:t>
            </a:r>
            <a:r>
              <a:rPr lang="en-US" altLang="zh-CN" sz="1400" dirty="0">
                <a:solidFill>
                  <a:schemeClr val="accent6"/>
                </a:solidFill>
              </a:rPr>
              <a:t>("D:\\CC\\string.dat","w"))==NULL)	</a:t>
            </a:r>
            <a:r>
              <a:rPr lang="en-US" altLang="zh-CN" sz="1400" dirty="0">
                <a:solidFill>
                  <a:srgbClr val="008000"/>
                </a:solidFill>
              </a:rPr>
              <a:t>//</a:t>
            </a:r>
            <a:r>
              <a:rPr lang="zh-CN" altLang="en-US" sz="1400" dirty="0">
                <a:solidFill>
                  <a:srgbClr val="008000"/>
                </a:solidFill>
              </a:rPr>
              <a:t>打开磁盘文件</a:t>
            </a:r>
            <a:endParaRPr lang="en-US" altLang="zh-CN" sz="1400" dirty="0">
              <a:solidFill>
                <a:srgbClr val="008000"/>
              </a:solidFill>
            </a:endParaRP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为转义字符的标志，因此在字符串中要表示</a:t>
            </a:r>
            <a:r>
              <a:rPr lang="en-US" altLang="zh-CN" sz="1400" dirty="0">
                <a:solidFill>
                  <a:srgbClr val="008000"/>
                </a:solidFill>
              </a:rPr>
              <a:t>′\′</a:t>
            </a:r>
            <a:r>
              <a:rPr lang="zh-CN" altLang="en-US" sz="1400" dirty="0">
                <a:solidFill>
                  <a:srgbClr val="008000"/>
                </a:solidFill>
              </a:rPr>
              <a:t>用</a:t>
            </a:r>
            <a:r>
              <a:rPr lang="en-US" altLang="zh-CN" sz="1400" dirty="0">
                <a:solidFill>
                  <a:srgbClr val="008000"/>
                </a:solidFill>
              </a:rPr>
              <a:t>′\\′</a:t>
            </a:r>
            <a:endParaRPr lang="zh-CN" altLang="en-US" sz="1400" dirty="0">
              <a:solidFill>
                <a:srgbClr val="008000"/>
              </a:solidFill>
            </a:endParaRPr>
          </a:p>
          <a:p>
            <a:pPr defTabSz="363538">
              <a:lnSpc>
                <a:spcPct val="120000"/>
              </a:lnSpc>
            </a:pPr>
            <a:r>
              <a:rPr lang="zh-CN" altLang="en-US" sz="1400" dirty="0"/>
              <a:t>	</a:t>
            </a:r>
            <a:r>
              <a:rPr lang="en-US" altLang="zh-CN" sz="1400" dirty="0">
                <a:solidFill>
                  <a:schemeClr val="accent6"/>
                </a:solidFill>
              </a:rPr>
              <a:t>{</a:t>
            </a:r>
          </a:p>
          <a:p>
            <a:pPr defTabSz="363538">
              <a:lnSpc>
                <a:spcPct val="120000"/>
              </a:lnSpc>
            </a:pPr>
            <a:r>
              <a:rPr lang="en-US" altLang="zh-CN" sz="1400" dirty="0">
                <a:solidFill>
                  <a:schemeClr val="accent6"/>
                </a:solidFill>
              </a:rPr>
              <a:t>		</a:t>
            </a:r>
            <a:r>
              <a:rPr lang="en-US" altLang="zh-CN" sz="1400" dirty="0" err="1">
                <a:solidFill>
                  <a:schemeClr val="accent6"/>
                </a:solidFill>
              </a:rPr>
              <a:t>printf</a:t>
            </a:r>
            <a:r>
              <a:rPr lang="en-US" altLang="zh-CN" sz="1400" dirty="0">
                <a:solidFill>
                  <a:schemeClr val="accent6"/>
                </a:solidFill>
              </a:rPr>
              <a:t>("can′t open file!\n");</a:t>
            </a:r>
          </a:p>
          <a:p>
            <a:pPr defTabSz="363538">
              <a:lnSpc>
                <a:spcPct val="120000"/>
              </a:lnSpc>
            </a:pPr>
            <a:r>
              <a:rPr lang="en-US" altLang="zh-CN" sz="1400" dirty="0">
                <a:solidFill>
                  <a:schemeClr val="accent6"/>
                </a:solidFill>
              </a:rPr>
              <a:t>		exit(0);</a:t>
            </a:r>
          </a:p>
          <a:p>
            <a:pPr defTabSz="363538">
              <a:lnSpc>
                <a:spcPct val="120000"/>
              </a:lnSpc>
            </a:pPr>
            <a:r>
              <a:rPr lang="en-US" altLang="zh-CN" sz="1400" dirty="0">
                <a:solidFill>
                  <a:schemeClr val="accent6"/>
                </a:solidFill>
              </a:rPr>
              <a:t>	}</a:t>
            </a:r>
          </a:p>
          <a:p>
            <a:pPr defTabSz="363538">
              <a:lnSpc>
                <a:spcPct val="120000"/>
              </a:lnSpc>
            </a:pPr>
            <a:r>
              <a:rPr lang="en-US" altLang="zh-CN" sz="1400" dirty="0"/>
              <a:t>	</a:t>
            </a:r>
            <a:r>
              <a:rPr lang="en-US" altLang="zh-CN" sz="1400" dirty="0" err="1"/>
              <a:t>printf</a:t>
            </a:r>
            <a:r>
              <a:rPr lang="en-US" altLang="zh-CN" sz="1400" dirty="0"/>
              <a:t>("\</a:t>
            </a:r>
            <a:r>
              <a:rPr lang="en-US" altLang="zh-CN" sz="1400" dirty="0" err="1"/>
              <a:t>nThe</a:t>
            </a:r>
            <a:r>
              <a:rPr lang="en-US" altLang="zh-CN" sz="1400" dirty="0"/>
              <a:t> new sequence:\n");</a:t>
            </a:r>
          </a:p>
          <a:p>
            <a:pPr defTabSz="363538">
              <a:lnSpc>
                <a:spcPct val="120000"/>
              </a:lnSpc>
            </a:pPr>
            <a:r>
              <a:rPr lang="en-US" altLang="zh-CN" sz="1400" dirty="0"/>
              <a:t>	for(</a:t>
            </a:r>
            <a:r>
              <a:rPr lang="en-US" altLang="zh-CN" sz="1400" dirty="0" err="1"/>
              <a:t>i</a:t>
            </a:r>
            <a:r>
              <a:rPr lang="en-US" altLang="zh-CN" sz="1400" dirty="0"/>
              <a:t>=0;i&lt;</a:t>
            </a:r>
            <a:r>
              <a:rPr lang="en-US" altLang="zh-CN" sz="1400" dirty="0" err="1"/>
              <a:t>n;i</a:t>
            </a:r>
            <a:r>
              <a:rPr lang="en-US" altLang="zh-CN" sz="1400" dirty="0"/>
              <a:t>++)</a:t>
            </a:r>
          </a:p>
          <a:p>
            <a:pPr defTabSz="363538">
              <a:lnSpc>
                <a:spcPct val="120000"/>
              </a:lnSpc>
            </a:pPr>
            <a:r>
              <a:rPr lang="en-US" altLang="zh-CN" sz="1400" dirty="0"/>
              <a:t>	{	</a:t>
            </a:r>
            <a:r>
              <a:rPr lang="en-US" altLang="zh-CN" sz="1400" dirty="0" err="1">
                <a:solidFill>
                  <a:schemeClr val="accent6"/>
                </a:solidFill>
              </a:rPr>
              <a:t>fputs</a:t>
            </a:r>
            <a:r>
              <a:rPr lang="en-US" altLang="zh-CN" sz="1400" dirty="0">
                <a:solidFill>
                  <a:schemeClr val="accent6"/>
                </a:solidFill>
              </a:rPr>
              <a:t>(str[</a:t>
            </a:r>
            <a:r>
              <a:rPr lang="en-US" altLang="zh-CN" sz="1400" dirty="0" err="1">
                <a:solidFill>
                  <a:schemeClr val="accent6"/>
                </a:solidFill>
              </a:rPr>
              <a:t>i</a:t>
            </a:r>
            <a:r>
              <a:rPr lang="en-US" altLang="zh-CN" sz="1400" dirty="0">
                <a:solidFill>
                  <a:schemeClr val="accent6"/>
                </a:solidFill>
              </a:rPr>
              <a:t>],</a:t>
            </a:r>
            <a:r>
              <a:rPr lang="en-US" altLang="zh-CN" sz="1400" dirty="0" err="1">
                <a:solidFill>
                  <a:schemeClr val="accent6"/>
                </a:solidFill>
              </a:rPr>
              <a:t>fp</a:t>
            </a:r>
            <a:r>
              <a:rPr lang="en-US" altLang="zh-CN" sz="1400" dirty="0">
                <a:solidFill>
                  <a:schemeClr val="accent6"/>
                </a:solidFill>
              </a:rPr>
              <a:t>);</a:t>
            </a:r>
            <a:r>
              <a:rPr lang="en-US" altLang="zh-CN" sz="1400" dirty="0" err="1">
                <a:solidFill>
                  <a:schemeClr val="accent6"/>
                </a:solidFill>
              </a:rPr>
              <a:t>fputs</a:t>
            </a:r>
            <a:r>
              <a:rPr lang="en-US" altLang="zh-CN" sz="1400" dirty="0">
                <a:solidFill>
                  <a:schemeClr val="accent6"/>
                </a:solidFill>
              </a:rPr>
              <a:t>("\n",</a:t>
            </a:r>
            <a:r>
              <a:rPr lang="en-US" altLang="zh-CN" sz="1400" dirty="0" err="1">
                <a:solidFill>
                  <a:schemeClr val="accent6"/>
                </a:solidFill>
              </a:rPr>
              <a:t>fp</a:t>
            </a:r>
            <a:r>
              <a:rPr lang="en-US" altLang="zh-CN" sz="1400" dirty="0">
                <a:solidFill>
                  <a:schemeClr val="accent6"/>
                </a:solidFill>
              </a:rPr>
              <a:t>);</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向磁盘文件写一个字符串，然后输出一个换行符</a:t>
            </a:r>
          </a:p>
          <a:p>
            <a:pPr defTabSz="363538">
              <a:lnSpc>
                <a:spcPct val="120000"/>
              </a:lnSpc>
            </a:pPr>
            <a:r>
              <a:rPr lang="zh-CN" altLang="en-US" sz="1400" dirty="0"/>
              <a:t>		</a:t>
            </a:r>
            <a:r>
              <a:rPr lang="en-US" altLang="zh-CN" sz="1400" dirty="0" err="1"/>
              <a:t>printf</a:t>
            </a:r>
            <a:r>
              <a:rPr lang="en-US" altLang="zh-CN" sz="1400" dirty="0"/>
              <a:t>("%s\</a:t>
            </a:r>
            <a:r>
              <a:rPr lang="en-US" altLang="zh-CN" sz="1400" dirty="0" err="1"/>
              <a:t>n",str</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在屏幕上显示</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pic>
        <p:nvPicPr>
          <p:cNvPr id="4" name="图片 3"/>
          <p:cNvPicPr>
            <a:picLocks noChangeAspect="1"/>
          </p:cNvPicPr>
          <p:nvPr/>
        </p:nvPicPr>
        <p:blipFill>
          <a:blip r:embed="rId15"/>
          <a:stretch>
            <a:fillRect/>
          </a:stretch>
        </p:blipFill>
        <p:spPr>
          <a:xfrm>
            <a:off x="9177388" y="810923"/>
            <a:ext cx="2770197" cy="1502737"/>
          </a:xfrm>
          <a:prstGeom prst="rect">
            <a:avLst/>
          </a:prstGeom>
        </p:spPr>
      </p:pic>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5987844" y="1781438"/>
            <a:ext cx="0" cy="4659119"/>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45C967AF-3871-4AAE-A875-A638B32B1FA1}"/>
              </a:ext>
            </a:extLst>
          </p:cNvPr>
          <p:cNvGrpSpPr/>
          <p:nvPr/>
        </p:nvGrpSpPr>
        <p:grpSpPr>
          <a:xfrm>
            <a:off x="5825096" y="2434847"/>
            <a:ext cx="325496" cy="260107"/>
            <a:chOff x="5926033" y="1926699"/>
            <a:chExt cx="325496" cy="260107"/>
          </a:xfrm>
        </p:grpSpPr>
        <p:sp>
          <p:nvSpPr>
            <p:cNvPr id="14"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0" name="组合 19">
            <a:extLst>
              <a:ext uri="{FF2B5EF4-FFF2-40B4-BE49-F238E27FC236}">
                <a16:creationId xmlns:a16="http://schemas.microsoft.com/office/drawing/2014/main" id="{B236A711-9DB9-47FD-9B2E-498AAC59691E}"/>
              </a:ext>
            </a:extLst>
          </p:cNvPr>
          <p:cNvGrpSpPr/>
          <p:nvPr/>
        </p:nvGrpSpPr>
        <p:grpSpPr>
          <a:xfrm>
            <a:off x="5825096" y="5430232"/>
            <a:ext cx="325496" cy="260106"/>
            <a:chOff x="5926033" y="5434781"/>
            <a:chExt cx="325496" cy="260106"/>
          </a:xfrm>
        </p:grpSpPr>
        <p:sp>
          <p:nvSpPr>
            <p:cNvPr id="21"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2317933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473" y="936379"/>
            <a:ext cx="11048858" cy="1910338"/>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10.3】</a:t>
            </a:r>
            <a:r>
              <a:rPr lang="zh-CN" altLang="en-US" sz="2000">
                <a:solidFill>
                  <a:schemeClr val="accent1"/>
                </a:solidFill>
              </a:rPr>
              <a:t>从键盘读入若干个字符串，对它们按字母大小的顺序排序，然后把排好序的字符串送到磁盘文件中保存。</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01856" y="1781438"/>
            <a:ext cx="6637476" cy="465911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int main()</a:t>
            </a:r>
          </a:p>
          <a:p>
            <a:pPr defTabSz="363538">
              <a:lnSpc>
                <a:spcPct val="120000"/>
              </a:lnSpc>
            </a:pPr>
            <a:r>
              <a:rPr lang="en-US" altLang="zh-CN" sz="1400"/>
              <a:t>{	</a:t>
            </a:r>
            <a:r>
              <a:rPr lang="en-US" altLang="zh-CN" sz="1400">
                <a:solidFill>
                  <a:schemeClr val="accent6"/>
                </a:solidFill>
              </a:rPr>
              <a:t>FILE*fp;</a:t>
            </a:r>
          </a:p>
          <a:p>
            <a:pPr defTabSz="363538">
              <a:lnSpc>
                <a:spcPct val="120000"/>
              </a:lnSpc>
            </a:pPr>
            <a:r>
              <a:rPr lang="en-US" altLang="zh-CN" sz="1400"/>
              <a:t>	char str[3][10];</a:t>
            </a:r>
          </a:p>
          <a:p>
            <a:pPr defTabSz="363538">
              <a:lnSpc>
                <a:spcPct val="120000"/>
              </a:lnSpc>
            </a:pPr>
            <a:r>
              <a:rPr lang="en-US" altLang="zh-CN" sz="1400"/>
              <a:t>	int i=0;</a:t>
            </a:r>
          </a:p>
          <a:p>
            <a:pPr defTabSz="363538">
              <a:lnSpc>
                <a:spcPct val="120000"/>
              </a:lnSpc>
            </a:pPr>
            <a:r>
              <a:rPr lang="en-US" altLang="zh-CN" sz="1400"/>
              <a:t>	</a:t>
            </a:r>
            <a:r>
              <a:rPr lang="en-US" altLang="zh-CN" sz="1400">
                <a:solidFill>
                  <a:schemeClr val="accent6"/>
                </a:solidFill>
              </a:rPr>
              <a:t>if((fp=fopen("D:\\CC\\string.dat","r"))==NULL)	</a:t>
            </a:r>
            <a:r>
              <a:rPr lang="en-US" altLang="zh-CN" sz="1400">
                <a:solidFill>
                  <a:srgbClr val="008000"/>
                </a:solidFill>
              </a:rPr>
              <a:t>//</a:t>
            </a:r>
            <a:r>
              <a:rPr lang="zh-CN" altLang="en-US" sz="1400">
                <a:solidFill>
                  <a:srgbClr val="008000"/>
                </a:solidFill>
              </a:rPr>
              <a:t>注意文件路径必须与前相同 </a:t>
            </a:r>
          </a:p>
          <a:p>
            <a:pPr defTabSz="363538">
              <a:lnSpc>
                <a:spcPct val="120000"/>
              </a:lnSpc>
            </a:pPr>
            <a:r>
              <a:rPr lang="zh-CN" altLang="en-US" sz="1400"/>
              <a:t>	</a:t>
            </a:r>
            <a:r>
              <a:rPr lang="en-US" altLang="zh-CN" sz="1400"/>
              <a:t>{</a:t>
            </a:r>
          </a:p>
          <a:p>
            <a:pPr defTabSz="363538">
              <a:lnSpc>
                <a:spcPct val="120000"/>
              </a:lnSpc>
            </a:pPr>
            <a:r>
              <a:rPr lang="en-US" altLang="zh-CN" sz="1400"/>
              <a:t>		</a:t>
            </a:r>
            <a:r>
              <a:rPr lang="en-US" altLang="zh-CN" sz="1400">
                <a:solidFill>
                  <a:schemeClr val="accent6"/>
                </a:solidFill>
              </a:rPr>
              <a:t>printf("can′t open file!\n");</a:t>
            </a:r>
          </a:p>
          <a:p>
            <a:pPr defTabSz="363538">
              <a:lnSpc>
                <a:spcPct val="120000"/>
              </a:lnSpc>
            </a:pPr>
            <a:r>
              <a:rPr lang="en-US" altLang="zh-CN" sz="1400">
                <a:solidFill>
                  <a:schemeClr val="accent6"/>
                </a:solidFill>
              </a:rPr>
              <a:t>		exit(0);</a:t>
            </a:r>
          </a:p>
          <a:p>
            <a:pPr defTabSz="363538">
              <a:lnSpc>
                <a:spcPct val="120000"/>
              </a:lnSpc>
            </a:pPr>
            <a:r>
              <a:rPr lang="en-US" altLang="zh-CN" sz="1400"/>
              <a:t>	}</a:t>
            </a:r>
          </a:p>
          <a:p>
            <a:pPr defTabSz="363538">
              <a:lnSpc>
                <a:spcPct val="120000"/>
              </a:lnSpc>
            </a:pPr>
            <a:r>
              <a:rPr lang="en-US" altLang="zh-CN" sz="1400"/>
              <a:t>	</a:t>
            </a:r>
            <a:r>
              <a:rPr lang="en-US" altLang="zh-CN" sz="1400">
                <a:solidFill>
                  <a:schemeClr val="accent6"/>
                </a:solidFill>
              </a:rPr>
              <a:t>while(fgets(str[i],10,fp)!=NULL)</a:t>
            </a:r>
          </a:p>
          <a:p>
            <a:pPr defTabSz="363538">
              <a:lnSpc>
                <a:spcPct val="120000"/>
              </a:lnSpc>
            </a:pPr>
            <a:r>
              <a:rPr lang="en-US" altLang="zh-CN" sz="1400"/>
              <a:t>	{	printf("%s",str[i]);</a:t>
            </a:r>
          </a:p>
          <a:p>
            <a:pPr defTabSz="363538">
              <a:lnSpc>
                <a:spcPct val="120000"/>
              </a:lnSpc>
            </a:pPr>
            <a:r>
              <a:rPr lang="en-US" altLang="zh-CN" sz="1400"/>
              <a:t>		i++;</a:t>
            </a:r>
          </a:p>
          <a:p>
            <a:pPr defTabSz="363538">
              <a:lnSpc>
                <a:spcPct val="120000"/>
              </a:lnSpc>
            </a:pPr>
            <a:r>
              <a:rPr lang="en-US" altLang="zh-CN" sz="1400"/>
              <a:t>	}</a:t>
            </a:r>
          </a:p>
          <a:p>
            <a:pPr defTabSz="363538">
              <a:lnSpc>
                <a:spcPct val="120000"/>
              </a:lnSpc>
            </a:pPr>
            <a:r>
              <a:rPr lang="en-US" altLang="zh-CN" sz="1400"/>
              <a:t>	</a:t>
            </a:r>
            <a:r>
              <a:rPr lang="en-US" altLang="zh-CN" sz="1400">
                <a:solidFill>
                  <a:schemeClr val="accent6"/>
                </a:solidFill>
              </a:rPr>
              <a:t>fclose(fp);</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sp>
        <p:nvSpPr>
          <p:cNvPr id="27" name="箭头: 虚尾 28">
            <a:extLst>
              <a:ext uri="{FF2B5EF4-FFF2-40B4-BE49-F238E27FC236}">
                <a16:creationId xmlns:a16="http://schemas.microsoft.com/office/drawing/2014/main"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528638" y="1781438"/>
            <a:ext cx="4373217" cy="646331"/>
          </a:xfrm>
          <a:prstGeom prst="rect">
            <a:avLst/>
          </a:prstGeom>
        </p:spPr>
        <p:txBody>
          <a:bodyPr wrap="square">
            <a:spAutoFit/>
          </a:bodyPr>
          <a:lstStyle/>
          <a:p>
            <a:r>
              <a:rPr lang="zh-CN" altLang="en-US"/>
              <a:t>可以编写出以下的程序，从文件string.dat中读回字符串，并在屏幕上显示。</a:t>
            </a:r>
          </a:p>
        </p:txBody>
      </p:sp>
      <p:pic>
        <p:nvPicPr>
          <p:cNvPr id="7" name="图片 6"/>
          <p:cNvPicPr>
            <a:picLocks noChangeAspect="1"/>
          </p:cNvPicPr>
          <p:nvPr/>
        </p:nvPicPr>
        <p:blipFill>
          <a:blip r:embed="rId3"/>
          <a:stretch>
            <a:fillRect/>
          </a:stretch>
        </p:blipFill>
        <p:spPr>
          <a:xfrm>
            <a:off x="1434755" y="5221281"/>
            <a:ext cx="3467100" cy="952500"/>
          </a:xfrm>
          <a:prstGeom prst="rect">
            <a:avLst/>
          </a:prstGeom>
        </p:spPr>
      </p:pic>
    </p:spTree>
    <p:extLst>
      <p:ext uri="{BB962C8B-B14F-4D97-AF65-F5344CB8AC3E}">
        <p14:creationId xmlns:p14="http://schemas.microsoft.com/office/powerpoint/2010/main" val="1974279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用格式化的方式读写文本文件</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可以对文件进行格式化输入输出，这时就要用</a:t>
            </a:r>
            <a:r>
              <a:rPr lang="en-US" altLang="zh-CN" dirty="0" err="1">
                <a:solidFill>
                  <a:schemeClr val="tx1"/>
                </a:solidFill>
              </a:rPr>
              <a:t>fprintf</a:t>
            </a:r>
            <a:r>
              <a:rPr lang="zh-CN" altLang="en-US" dirty="0">
                <a:solidFill>
                  <a:schemeClr val="tx1"/>
                </a:solidFill>
              </a:rPr>
              <a:t>函数和</a:t>
            </a:r>
            <a:r>
              <a:rPr lang="en-US" altLang="zh-CN" dirty="0" err="1">
                <a:solidFill>
                  <a:schemeClr val="tx1"/>
                </a:solidFill>
              </a:rPr>
              <a:t>fscanf</a:t>
            </a:r>
            <a:r>
              <a:rPr lang="zh-CN" altLang="en-US" dirty="0">
                <a:solidFill>
                  <a:schemeClr val="tx1"/>
                </a:solidFill>
              </a:rPr>
              <a:t>函数，从函数名可以看到，它们只是在</a:t>
            </a:r>
            <a:r>
              <a:rPr lang="en-US" altLang="zh-CN" dirty="0" err="1">
                <a:solidFill>
                  <a:schemeClr val="tx1"/>
                </a:solidFill>
              </a:rPr>
              <a:t>printf</a:t>
            </a:r>
            <a:r>
              <a:rPr lang="zh-CN" altLang="en-US" dirty="0">
                <a:solidFill>
                  <a:schemeClr val="tx1"/>
                </a:solidFill>
              </a:rPr>
              <a:t>和</a:t>
            </a:r>
            <a:r>
              <a:rPr lang="en-US" altLang="zh-CN" dirty="0" err="1">
                <a:solidFill>
                  <a:schemeClr val="tx1"/>
                </a:solidFill>
              </a:rPr>
              <a:t>scanf</a:t>
            </a:r>
            <a:r>
              <a:rPr lang="zh-CN" altLang="en-US" dirty="0">
                <a:solidFill>
                  <a:schemeClr val="tx1"/>
                </a:solidFill>
              </a:rPr>
              <a:t>的前面加了一个字母</a:t>
            </a:r>
            <a:r>
              <a:rPr lang="en-US" altLang="zh-CN" dirty="0">
                <a:solidFill>
                  <a:schemeClr val="tx1"/>
                </a:solidFill>
              </a:rPr>
              <a:t>f</a:t>
            </a:r>
            <a:r>
              <a:rPr lang="zh-CN" altLang="en-US" dirty="0">
                <a:solidFill>
                  <a:schemeClr val="tx1"/>
                </a:solidFill>
              </a:rPr>
              <a:t>。它们的作用与</a:t>
            </a:r>
            <a:r>
              <a:rPr lang="en-US" altLang="zh-CN" dirty="0" err="1">
                <a:solidFill>
                  <a:schemeClr val="tx1"/>
                </a:solidFill>
              </a:rPr>
              <a:t>printf</a:t>
            </a:r>
            <a:r>
              <a:rPr lang="zh-CN" altLang="en-US" dirty="0">
                <a:solidFill>
                  <a:schemeClr val="tx1"/>
                </a:solidFill>
              </a:rPr>
              <a:t>函数和</a:t>
            </a:r>
            <a:r>
              <a:rPr lang="en-US" altLang="zh-CN" dirty="0" err="1">
                <a:solidFill>
                  <a:schemeClr val="tx1"/>
                </a:solidFill>
              </a:rPr>
              <a:t>scanf</a:t>
            </a:r>
            <a:r>
              <a:rPr lang="zh-CN" altLang="en-US" dirty="0">
                <a:solidFill>
                  <a:schemeClr val="tx1"/>
                </a:solidFill>
              </a:rPr>
              <a:t>函数相仿，都是格式化读写函数。只有一点不同：</a:t>
            </a:r>
            <a:r>
              <a:rPr lang="en-US" altLang="zh-CN" dirty="0" err="1">
                <a:solidFill>
                  <a:schemeClr val="tx1"/>
                </a:solidFill>
              </a:rPr>
              <a:t>fprintf</a:t>
            </a:r>
            <a:r>
              <a:rPr lang="zh-CN" altLang="en-US" dirty="0">
                <a:solidFill>
                  <a:schemeClr val="tx1"/>
                </a:solidFill>
              </a:rPr>
              <a:t>和</a:t>
            </a:r>
            <a:r>
              <a:rPr lang="en-US" altLang="zh-CN" dirty="0" err="1">
                <a:solidFill>
                  <a:schemeClr val="tx1"/>
                </a:solidFill>
              </a:rPr>
              <a:t>fscanf</a:t>
            </a:r>
            <a:r>
              <a:rPr lang="zh-CN" altLang="en-US" dirty="0">
                <a:solidFill>
                  <a:schemeClr val="tx1"/>
                </a:solidFill>
              </a:rPr>
              <a:t>函数的读写对象不是终端而是文件。它们的一般调用方式为：</a:t>
            </a:r>
            <a:endParaRPr lang="en-US" altLang="zh-CN" dirty="0">
              <a:solidFill>
                <a:schemeClr val="tx1"/>
              </a:solidFill>
            </a:endParaRPr>
          </a:p>
        </p:txBody>
      </p:sp>
      <p:sp>
        <p:nvSpPr>
          <p:cNvPr id="7" name="矩形 6"/>
          <p:cNvSpPr/>
          <p:nvPr/>
        </p:nvSpPr>
        <p:spPr>
          <a:xfrm>
            <a:off x="3875422" y="2870495"/>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fprintf(</a:t>
            </a:r>
            <a:r>
              <a:rPr lang="zh-CN" altLang="en-US">
                <a:solidFill>
                  <a:schemeClr val="bg1"/>
                </a:solidFill>
              </a:rPr>
              <a:t>文件指针</a:t>
            </a:r>
            <a:r>
              <a:rPr lang="en-US" altLang="zh-CN">
                <a:solidFill>
                  <a:schemeClr val="bg1"/>
                </a:solidFill>
              </a:rPr>
              <a:t>, </a:t>
            </a:r>
            <a:r>
              <a:rPr lang="zh-CN" altLang="en-US">
                <a:solidFill>
                  <a:schemeClr val="bg1"/>
                </a:solidFill>
              </a:rPr>
              <a:t>格式字符串</a:t>
            </a:r>
            <a:r>
              <a:rPr lang="en-US" altLang="zh-CN">
                <a:solidFill>
                  <a:schemeClr val="bg1"/>
                </a:solidFill>
              </a:rPr>
              <a:t>, </a:t>
            </a:r>
            <a:r>
              <a:rPr lang="zh-CN" altLang="en-US">
                <a:solidFill>
                  <a:schemeClr val="bg1"/>
                </a:solidFill>
              </a:rPr>
              <a:t>输出表列</a:t>
            </a:r>
            <a:r>
              <a:rPr lang="en-US" altLang="zh-CN">
                <a:solidFill>
                  <a:schemeClr val="bg1"/>
                </a:solidFill>
              </a:rPr>
              <a:t>);</a:t>
            </a:r>
          </a:p>
        </p:txBody>
      </p:sp>
      <p:sp>
        <p:nvSpPr>
          <p:cNvPr id="8" name="圆角矩形 7"/>
          <p:cNvSpPr/>
          <p:nvPr/>
        </p:nvSpPr>
        <p:spPr>
          <a:xfrm>
            <a:off x="927100" y="4138966"/>
            <a:ext cx="10522778" cy="388629"/>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fprintf (fp,″%d,%6.2f″,i,f);	</a:t>
            </a:r>
            <a:r>
              <a:rPr lang="en-US" altLang="zh-CN">
                <a:solidFill>
                  <a:srgbClr val="008000"/>
                </a:solidFill>
              </a:rPr>
              <a:t>//</a:t>
            </a:r>
            <a:r>
              <a:rPr lang="zh-CN" altLang="en-US">
                <a:solidFill>
                  <a:srgbClr val="008000"/>
                </a:solidFill>
              </a:rPr>
              <a:t>将</a:t>
            </a:r>
            <a:r>
              <a:rPr lang="en-US" altLang="zh-CN">
                <a:solidFill>
                  <a:srgbClr val="008000"/>
                </a:solidFill>
              </a:rPr>
              <a:t>int</a:t>
            </a:r>
            <a:r>
              <a:rPr lang="zh-CN" altLang="en-US">
                <a:solidFill>
                  <a:srgbClr val="008000"/>
                </a:solidFill>
              </a:rPr>
              <a:t>型变量</a:t>
            </a:r>
            <a:r>
              <a:rPr lang="en-US" altLang="zh-CN">
                <a:solidFill>
                  <a:srgbClr val="008000"/>
                </a:solidFill>
              </a:rPr>
              <a:t>i</a:t>
            </a:r>
            <a:r>
              <a:rPr lang="zh-CN" altLang="en-US">
                <a:solidFill>
                  <a:srgbClr val="008000"/>
                </a:solidFill>
              </a:rPr>
              <a:t>和</a:t>
            </a:r>
            <a:r>
              <a:rPr lang="en-US" altLang="zh-CN">
                <a:solidFill>
                  <a:srgbClr val="008000"/>
                </a:solidFill>
              </a:rPr>
              <a:t>float</a:t>
            </a:r>
            <a:r>
              <a:rPr lang="zh-CN" altLang="en-US">
                <a:solidFill>
                  <a:srgbClr val="008000"/>
                </a:solidFill>
              </a:rPr>
              <a:t>型变量</a:t>
            </a:r>
            <a:r>
              <a:rPr lang="en-US" altLang="zh-CN">
                <a:solidFill>
                  <a:srgbClr val="008000"/>
                </a:solidFill>
              </a:rPr>
              <a:t>f</a:t>
            </a:r>
            <a:r>
              <a:rPr lang="zh-CN" altLang="en-US">
                <a:solidFill>
                  <a:srgbClr val="008000"/>
                </a:solidFill>
              </a:rPr>
              <a:t>的值按</a:t>
            </a:r>
            <a:r>
              <a:rPr lang="en-US" altLang="zh-CN">
                <a:solidFill>
                  <a:srgbClr val="008000"/>
                </a:solidFill>
              </a:rPr>
              <a:t>%d</a:t>
            </a:r>
            <a:r>
              <a:rPr lang="zh-CN" altLang="en-US">
                <a:solidFill>
                  <a:srgbClr val="008000"/>
                </a:solidFill>
              </a:rPr>
              <a:t>和</a:t>
            </a:r>
            <a:r>
              <a:rPr lang="en-US" altLang="zh-CN">
                <a:solidFill>
                  <a:srgbClr val="008000"/>
                </a:solidFill>
              </a:rPr>
              <a:t>%6.2f</a:t>
            </a:r>
            <a:r>
              <a:rPr lang="zh-CN" altLang="en-US">
                <a:solidFill>
                  <a:srgbClr val="008000"/>
                </a:solidFill>
              </a:rPr>
              <a:t>的格式输出到</a:t>
            </a:r>
            <a:r>
              <a:rPr lang="en-US" altLang="zh-CN">
                <a:solidFill>
                  <a:srgbClr val="008000"/>
                </a:solidFill>
              </a:rPr>
              <a:t>fp</a:t>
            </a:r>
            <a:r>
              <a:rPr lang="zh-CN" altLang="en-US">
                <a:solidFill>
                  <a:srgbClr val="008000"/>
                </a:solidFill>
              </a:rPr>
              <a:t>指向的文件中</a:t>
            </a:r>
            <a:endParaRPr lang="en-US" altLang="zh-CN">
              <a:solidFill>
                <a:srgbClr val="008000"/>
              </a:solidFill>
            </a:endParaRPr>
          </a:p>
        </p:txBody>
      </p:sp>
      <p:sp>
        <p:nvSpPr>
          <p:cNvPr id="9" name="矩形 8"/>
          <p:cNvSpPr/>
          <p:nvPr/>
        </p:nvSpPr>
        <p:spPr>
          <a:xfrm>
            <a:off x="3875422" y="3449954"/>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fscanf(</a:t>
            </a:r>
            <a:r>
              <a:rPr lang="zh-CN" altLang="en-US">
                <a:solidFill>
                  <a:schemeClr val="bg1"/>
                </a:solidFill>
              </a:rPr>
              <a:t>文件指针</a:t>
            </a:r>
            <a:r>
              <a:rPr lang="en-US" altLang="zh-CN">
                <a:solidFill>
                  <a:schemeClr val="bg1"/>
                </a:solidFill>
              </a:rPr>
              <a:t>, </a:t>
            </a:r>
            <a:r>
              <a:rPr lang="zh-CN" altLang="en-US">
                <a:solidFill>
                  <a:schemeClr val="bg1"/>
                </a:solidFill>
              </a:rPr>
              <a:t>格式字符串</a:t>
            </a:r>
            <a:r>
              <a:rPr lang="en-US" altLang="zh-CN">
                <a:solidFill>
                  <a:schemeClr val="bg1"/>
                </a:solidFill>
              </a:rPr>
              <a:t>, </a:t>
            </a:r>
            <a:r>
              <a:rPr lang="zh-CN" altLang="en-US" smtClean="0">
                <a:solidFill>
                  <a:schemeClr val="bg1"/>
                </a:solidFill>
              </a:rPr>
              <a:t>输入表</a:t>
            </a:r>
            <a:r>
              <a:rPr lang="zh-CN" altLang="en-US">
                <a:solidFill>
                  <a:schemeClr val="bg1"/>
                </a:solidFill>
              </a:rPr>
              <a:t>列</a:t>
            </a:r>
            <a:r>
              <a:rPr lang="en-US" altLang="zh-CN">
                <a:solidFill>
                  <a:schemeClr val="bg1"/>
                </a:solidFill>
              </a:rPr>
              <a:t>);</a:t>
            </a:r>
          </a:p>
        </p:txBody>
      </p:sp>
      <p:sp>
        <p:nvSpPr>
          <p:cNvPr id="10" name="圆角矩形 9"/>
          <p:cNvSpPr/>
          <p:nvPr/>
        </p:nvSpPr>
        <p:spPr>
          <a:xfrm>
            <a:off x="927100" y="4656671"/>
            <a:ext cx="10522778" cy="887128"/>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fscanf (fp,″%d,%f″,&amp;i,&amp;f);</a:t>
            </a:r>
          </a:p>
          <a:p>
            <a:pPr algn="just">
              <a:lnSpc>
                <a:spcPct val="150000"/>
              </a:lnSpc>
              <a:defRPr/>
            </a:pPr>
            <a:r>
              <a:rPr lang="en-US" altLang="zh-CN">
                <a:solidFill>
                  <a:srgbClr val="008000"/>
                </a:solidFill>
              </a:rPr>
              <a:t>//</a:t>
            </a:r>
            <a:r>
              <a:rPr lang="zh-CN" altLang="en-US">
                <a:solidFill>
                  <a:srgbClr val="008000"/>
                </a:solidFill>
              </a:rPr>
              <a:t>磁盘文件上如果有字符“</a:t>
            </a:r>
            <a:r>
              <a:rPr lang="en-US" altLang="zh-CN">
                <a:solidFill>
                  <a:srgbClr val="008000"/>
                </a:solidFill>
              </a:rPr>
              <a:t>3,4.5”</a:t>
            </a:r>
            <a:r>
              <a:rPr lang="zh-CN" altLang="en-US">
                <a:solidFill>
                  <a:srgbClr val="008000"/>
                </a:solidFill>
              </a:rPr>
              <a:t>，则从中读取整数</a:t>
            </a:r>
            <a:r>
              <a:rPr lang="en-US" altLang="zh-CN">
                <a:solidFill>
                  <a:srgbClr val="008000"/>
                </a:solidFill>
              </a:rPr>
              <a:t>3</a:t>
            </a:r>
            <a:r>
              <a:rPr lang="zh-CN" altLang="en-US">
                <a:solidFill>
                  <a:srgbClr val="008000"/>
                </a:solidFill>
              </a:rPr>
              <a:t>送给整型变量</a:t>
            </a:r>
            <a:r>
              <a:rPr lang="en-US" altLang="zh-CN">
                <a:solidFill>
                  <a:srgbClr val="008000"/>
                </a:solidFill>
              </a:rPr>
              <a:t>i</a:t>
            </a:r>
            <a:r>
              <a:rPr lang="zh-CN" altLang="en-US">
                <a:solidFill>
                  <a:srgbClr val="008000"/>
                </a:solidFill>
              </a:rPr>
              <a:t>，读取实数</a:t>
            </a:r>
            <a:r>
              <a:rPr lang="en-US" altLang="zh-CN">
                <a:solidFill>
                  <a:srgbClr val="008000"/>
                </a:solidFill>
              </a:rPr>
              <a:t>4.5</a:t>
            </a:r>
            <a:r>
              <a:rPr lang="zh-CN" altLang="en-US">
                <a:solidFill>
                  <a:srgbClr val="008000"/>
                </a:solidFill>
              </a:rPr>
              <a:t>送给</a:t>
            </a:r>
            <a:r>
              <a:rPr lang="en-US" altLang="zh-CN">
                <a:solidFill>
                  <a:srgbClr val="008000"/>
                </a:solidFill>
              </a:rPr>
              <a:t>float</a:t>
            </a:r>
            <a:r>
              <a:rPr lang="zh-CN" altLang="en-US">
                <a:solidFill>
                  <a:srgbClr val="008000"/>
                </a:solidFill>
              </a:rPr>
              <a:t>型变量</a:t>
            </a:r>
            <a:r>
              <a:rPr lang="en-US" altLang="zh-CN">
                <a:solidFill>
                  <a:srgbClr val="008000"/>
                </a:solidFill>
              </a:rPr>
              <a:t>f</a:t>
            </a:r>
          </a:p>
        </p:txBody>
      </p:sp>
    </p:spTree>
    <p:extLst>
      <p:ext uri="{BB962C8B-B14F-4D97-AF65-F5344CB8AC3E}">
        <p14:creationId xmlns:p14="http://schemas.microsoft.com/office/powerpoint/2010/main" val="2326125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用二进制方式向文件读写一组数据</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C</a:t>
            </a:r>
            <a:r>
              <a:rPr lang="zh-CN" altLang="en-US">
                <a:solidFill>
                  <a:schemeClr val="tx1"/>
                </a:solidFill>
              </a:rPr>
              <a:t>语言允许用</a:t>
            </a:r>
            <a:r>
              <a:rPr lang="en-US" altLang="zh-CN">
                <a:solidFill>
                  <a:schemeClr val="tx1"/>
                </a:solidFill>
              </a:rPr>
              <a:t>fread</a:t>
            </a:r>
            <a:r>
              <a:rPr lang="zh-CN" altLang="en-US">
                <a:solidFill>
                  <a:schemeClr val="tx1"/>
                </a:solidFill>
              </a:rPr>
              <a:t>函数从文件中读一个数据块，用</a:t>
            </a:r>
            <a:r>
              <a:rPr lang="en-US" altLang="zh-CN">
                <a:solidFill>
                  <a:schemeClr val="tx1"/>
                </a:solidFill>
              </a:rPr>
              <a:t>fwrite</a:t>
            </a:r>
            <a:r>
              <a:rPr lang="zh-CN" altLang="en-US">
                <a:solidFill>
                  <a:schemeClr val="tx1"/>
                </a:solidFill>
              </a:rPr>
              <a:t>函数向文件写一个数据块。在读写时是以二进制形式进行的。在向磁盘写数据时，直接将内存中一组数据原封不动、不加转换地复制到磁盘文件上，在读入时也是将磁盘文件中若干字节的内容一批读入内存。</a:t>
            </a:r>
            <a:endParaRPr lang="en-US" altLang="zh-CN">
              <a:solidFill>
                <a:schemeClr val="tx1"/>
              </a:solidFill>
            </a:endParaRPr>
          </a:p>
        </p:txBody>
      </p:sp>
      <p:sp>
        <p:nvSpPr>
          <p:cNvPr id="7" name="矩形 6"/>
          <p:cNvSpPr/>
          <p:nvPr/>
        </p:nvSpPr>
        <p:spPr>
          <a:xfrm>
            <a:off x="1022892" y="2804638"/>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fread(buffer, size, count, fp);</a:t>
            </a:r>
          </a:p>
        </p:txBody>
      </p:sp>
      <p:sp>
        <p:nvSpPr>
          <p:cNvPr id="8" name="圆角矩形 7"/>
          <p:cNvSpPr/>
          <p:nvPr/>
        </p:nvSpPr>
        <p:spPr>
          <a:xfrm>
            <a:off x="1022891" y="4864153"/>
            <a:ext cx="10330909" cy="748703"/>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float f[10];</a:t>
            </a:r>
          </a:p>
          <a:p>
            <a:pPr algn="just">
              <a:lnSpc>
                <a:spcPct val="150000"/>
              </a:lnSpc>
              <a:defRPr/>
            </a:pPr>
            <a:r>
              <a:rPr lang="en-US" altLang="zh-CN">
                <a:solidFill>
                  <a:schemeClr val="tx1"/>
                </a:solidFill>
              </a:rPr>
              <a:t>fread(f,4,10,fp);	</a:t>
            </a:r>
            <a:r>
              <a:rPr lang="en-US" altLang="zh-CN">
                <a:solidFill>
                  <a:srgbClr val="008000"/>
                </a:solidFill>
              </a:rPr>
              <a:t>//</a:t>
            </a:r>
            <a:r>
              <a:rPr lang="zh-CN" altLang="en-US">
                <a:solidFill>
                  <a:srgbClr val="008000"/>
                </a:solidFill>
              </a:rPr>
              <a:t>从</a:t>
            </a:r>
            <a:r>
              <a:rPr lang="en-US" altLang="zh-CN">
                <a:solidFill>
                  <a:srgbClr val="008000"/>
                </a:solidFill>
              </a:rPr>
              <a:t>fp</a:t>
            </a:r>
            <a:r>
              <a:rPr lang="zh-CN" altLang="en-US">
                <a:solidFill>
                  <a:srgbClr val="008000"/>
                </a:solidFill>
              </a:rPr>
              <a:t>所指向的文件读入</a:t>
            </a:r>
            <a:r>
              <a:rPr lang="en-US" altLang="zh-CN">
                <a:solidFill>
                  <a:srgbClr val="008000"/>
                </a:solidFill>
              </a:rPr>
              <a:t>10</a:t>
            </a:r>
            <a:r>
              <a:rPr lang="zh-CN" altLang="en-US">
                <a:solidFill>
                  <a:srgbClr val="008000"/>
                </a:solidFill>
              </a:rPr>
              <a:t>个</a:t>
            </a:r>
            <a:r>
              <a:rPr lang="en-US" altLang="zh-CN">
                <a:solidFill>
                  <a:srgbClr val="008000"/>
                </a:solidFill>
              </a:rPr>
              <a:t>4</a:t>
            </a:r>
            <a:r>
              <a:rPr lang="zh-CN" altLang="en-US">
                <a:solidFill>
                  <a:srgbClr val="008000"/>
                </a:solidFill>
              </a:rPr>
              <a:t>个字节的数据，存储到数组</a:t>
            </a:r>
            <a:r>
              <a:rPr lang="en-US" altLang="zh-CN">
                <a:solidFill>
                  <a:srgbClr val="008000"/>
                </a:solidFill>
              </a:rPr>
              <a:t>f</a:t>
            </a:r>
            <a:r>
              <a:rPr lang="zh-CN" altLang="en-US">
                <a:solidFill>
                  <a:srgbClr val="008000"/>
                </a:solidFill>
              </a:rPr>
              <a:t>中</a:t>
            </a:r>
            <a:endParaRPr lang="en-US" altLang="zh-CN">
              <a:solidFill>
                <a:srgbClr val="008000"/>
              </a:solidFill>
            </a:endParaRPr>
          </a:p>
        </p:txBody>
      </p:sp>
      <p:sp>
        <p:nvSpPr>
          <p:cNvPr id="11" name="矩形 10"/>
          <p:cNvSpPr/>
          <p:nvPr/>
        </p:nvSpPr>
        <p:spPr>
          <a:xfrm>
            <a:off x="1022891" y="3341317"/>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fwrite(buffer, size, count, fp);</a:t>
            </a:r>
          </a:p>
        </p:txBody>
      </p:sp>
      <p:sp>
        <p:nvSpPr>
          <p:cNvPr id="3" name="矩形 2"/>
          <p:cNvSpPr/>
          <p:nvPr/>
        </p:nvSpPr>
        <p:spPr>
          <a:xfrm>
            <a:off x="5559837" y="2804638"/>
            <a:ext cx="5793963" cy="1865126"/>
          </a:xfrm>
          <a:prstGeom prst="rect">
            <a:avLst/>
          </a:prstGeom>
          <a:solidFill>
            <a:schemeClr val="accent1">
              <a:lumMod val="20000"/>
              <a:lumOff val="80000"/>
            </a:schemeClr>
          </a:solidFill>
        </p:spPr>
        <p:txBody>
          <a:bodyPr wrap="square" lIns="72000" rIns="72000">
            <a:spAutoFit/>
          </a:bodyPr>
          <a:lstStyle/>
          <a:p>
            <a:pPr marL="893763" indent="-893763">
              <a:lnSpc>
                <a:spcPct val="120000"/>
              </a:lnSpc>
            </a:pPr>
            <a:r>
              <a:rPr lang="zh-CN" altLang="en-US" sz="1600"/>
              <a:t>buffer： </a:t>
            </a:r>
            <a:r>
              <a:rPr lang="en-US" altLang="zh-CN" sz="1600"/>
              <a:t>	</a:t>
            </a:r>
            <a:r>
              <a:rPr lang="zh-CN" altLang="en-US" sz="1600"/>
              <a:t>是一个地址。对fread，它是用来存放从文件读入的数据的存储区的地址。对fwrite，是要把此地址开始的存储区中的数据向文件输出（以上指的是起始地址）。</a:t>
            </a:r>
          </a:p>
          <a:p>
            <a:pPr>
              <a:lnSpc>
                <a:spcPct val="120000"/>
              </a:lnSpc>
            </a:pPr>
            <a:r>
              <a:rPr lang="zh-CN" altLang="en-US" sz="1600"/>
              <a:t>size： </a:t>
            </a:r>
            <a:r>
              <a:rPr lang="en-US" altLang="zh-CN" sz="1600"/>
              <a:t>	</a:t>
            </a:r>
            <a:r>
              <a:rPr lang="zh-CN" altLang="en-US" sz="1600"/>
              <a:t>要读写的字节数。</a:t>
            </a:r>
          </a:p>
          <a:p>
            <a:pPr>
              <a:lnSpc>
                <a:spcPct val="120000"/>
              </a:lnSpc>
            </a:pPr>
            <a:r>
              <a:rPr lang="zh-CN" altLang="en-US" sz="1600"/>
              <a:t>count： </a:t>
            </a:r>
            <a:r>
              <a:rPr lang="en-US" altLang="zh-CN" sz="1600"/>
              <a:t>	</a:t>
            </a:r>
            <a:r>
              <a:rPr lang="zh-CN" altLang="en-US" sz="1600"/>
              <a:t>要读写多少个数据项(每个数据项长度为size)。</a:t>
            </a:r>
          </a:p>
          <a:p>
            <a:pPr>
              <a:lnSpc>
                <a:spcPct val="120000"/>
              </a:lnSpc>
            </a:pPr>
            <a:r>
              <a:rPr lang="zh-CN" altLang="en-US" sz="1600"/>
              <a:t>fp： </a:t>
            </a:r>
            <a:r>
              <a:rPr lang="en-US" altLang="zh-CN" sz="1600"/>
              <a:t>	</a:t>
            </a:r>
            <a:r>
              <a:rPr lang="zh-CN" altLang="en-US" sz="1600"/>
              <a:t>FILE类型指针。</a:t>
            </a:r>
          </a:p>
        </p:txBody>
      </p:sp>
    </p:spTree>
    <p:extLst>
      <p:ext uri="{BB962C8B-B14F-4D97-AF65-F5344CB8AC3E}">
        <p14:creationId xmlns:p14="http://schemas.microsoft.com/office/powerpoint/2010/main" val="1874848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859" y="224682"/>
            <a:ext cx="10515600" cy="1325563"/>
          </a:xfrm>
        </p:spPr>
        <p:txBody>
          <a:bodyPr/>
          <a:lstStyle/>
          <a:p>
            <a:r>
              <a:rPr lang="zh-CN" altLang="en-US"/>
              <a:t>怎样向文件读写一个字符串</a:t>
            </a:r>
          </a:p>
        </p:txBody>
      </p:sp>
      <p:sp>
        <p:nvSpPr>
          <p:cNvPr id="3" name="内容占位符 2"/>
          <p:cNvSpPr>
            <a:spLocks noGrp="1"/>
          </p:cNvSpPr>
          <p:nvPr>
            <p:ph idx="1"/>
          </p:nvPr>
        </p:nvSpPr>
        <p:spPr>
          <a:xfrm>
            <a:off x="401446" y="1211504"/>
            <a:ext cx="11457112" cy="604186"/>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10.4】</a:t>
            </a:r>
            <a:r>
              <a:rPr lang="zh-CN" altLang="en-US" sz="2000">
                <a:solidFill>
                  <a:schemeClr val="accent1"/>
                </a:solidFill>
              </a:rPr>
              <a:t>从键盘输入</a:t>
            </a:r>
            <a:r>
              <a:rPr lang="en-US" altLang="zh-CN" sz="2000">
                <a:solidFill>
                  <a:schemeClr val="accent1"/>
                </a:solidFill>
              </a:rPr>
              <a:t>10</a:t>
            </a:r>
            <a:r>
              <a:rPr lang="zh-CN" altLang="en-US" sz="2000">
                <a:solidFill>
                  <a:schemeClr val="accent1"/>
                </a:solidFill>
              </a:rPr>
              <a:t>个学生的有关数据，然后把它们转存到磁盘文件上去。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0473" y="1781438"/>
            <a:ext cx="11088614" cy="465911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#define SIZE 10</a:t>
            </a:r>
          </a:p>
          <a:p>
            <a:pPr defTabSz="363538">
              <a:lnSpc>
                <a:spcPct val="120000"/>
              </a:lnSpc>
            </a:pPr>
            <a:r>
              <a:rPr lang="en-US" altLang="zh-CN" sz="1400"/>
              <a:t>struct Student_type</a:t>
            </a:r>
          </a:p>
          <a:p>
            <a:pPr defTabSz="363538">
              <a:lnSpc>
                <a:spcPct val="120000"/>
              </a:lnSpc>
            </a:pPr>
            <a:r>
              <a:rPr lang="en-US" altLang="zh-CN" sz="1400"/>
              <a:t>{	char name[10];</a:t>
            </a:r>
          </a:p>
          <a:p>
            <a:pPr defTabSz="363538">
              <a:lnSpc>
                <a:spcPct val="120000"/>
              </a:lnSpc>
            </a:pPr>
            <a:r>
              <a:rPr lang="en-US" altLang="zh-CN" sz="1400"/>
              <a:t>	int num;</a:t>
            </a:r>
          </a:p>
          <a:p>
            <a:pPr defTabSz="363538">
              <a:lnSpc>
                <a:spcPct val="120000"/>
              </a:lnSpc>
            </a:pPr>
            <a:r>
              <a:rPr lang="en-US" altLang="zh-CN" sz="1400"/>
              <a:t>	int age;</a:t>
            </a:r>
          </a:p>
          <a:p>
            <a:pPr defTabSz="363538">
              <a:lnSpc>
                <a:spcPct val="120000"/>
              </a:lnSpc>
            </a:pPr>
            <a:r>
              <a:rPr lang="en-US" altLang="zh-CN" sz="1400"/>
              <a:t>	char addr[15];</a:t>
            </a:r>
          </a:p>
          <a:p>
            <a:pPr defTabSz="363538">
              <a:lnSpc>
                <a:spcPct val="120000"/>
              </a:lnSpc>
            </a:pPr>
            <a:r>
              <a:rPr lang="en-US" altLang="zh-CN" sz="1400"/>
              <a:t>}stud[SIZE];	</a:t>
            </a:r>
            <a:r>
              <a:rPr lang="en-US" altLang="zh-CN" sz="1400">
                <a:solidFill>
                  <a:srgbClr val="008000"/>
                </a:solidFill>
              </a:rPr>
              <a:t>//</a:t>
            </a:r>
            <a:r>
              <a:rPr lang="zh-CN" altLang="en-US" sz="1400">
                <a:solidFill>
                  <a:srgbClr val="008000"/>
                </a:solidFill>
              </a:rPr>
              <a:t>定义全局结构体数组</a:t>
            </a:r>
            <a:r>
              <a:rPr lang="en-US" altLang="zh-CN" sz="1400">
                <a:solidFill>
                  <a:srgbClr val="008000"/>
                </a:solidFill>
              </a:rPr>
              <a:t>stud</a:t>
            </a:r>
            <a:r>
              <a:rPr lang="zh-CN" altLang="en-US" sz="1400">
                <a:solidFill>
                  <a:srgbClr val="008000"/>
                </a:solidFill>
              </a:rPr>
              <a:t>，包含</a:t>
            </a:r>
            <a:r>
              <a:rPr lang="en-US" altLang="zh-CN" sz="1400">
                <a:solidFill>
                  <a:srgbClr val="008000"/>
                </a:solidFill>
              </a:rPr>
              <a:t>10</a:t>
            </a:r>
            <a:r>
              <a:rPr lang="zh-CN" altLang="en-US" sz="1400">
                <a:solidFill>
                  <a:srgbClr val="008000"/>
                </a:solidFill>
              </a:rPr>
              <a:t>个学生数据</a:t>
            </a:r>
          </a:p>
          <a:p>
            <a:pPr defTabSz="363538">
              <a:lnSpc>
                <a:spcPct val="120000"/>
              </a:lnSpc>
            </a:pPr>
            <a:endParaRPr lang="zh-CN" altLang="en-US" sz="1400"/>
          </a:p>
          <a:p>
            <a:pPr defTabSz="363538">
              <a:lnSpc>
                <a:spcPct val="120000"/>
              </a:lnSpc>
            </a:pPr>
            <a:r>
              <a:rPr lang="en-US" altLang="zh-CN" sz="1400"/>
              <a:t>void save()	</a:t>
            </a:r>
            <a:r>
              <a:rPr lang="en-US" altLang="zh-CN" sz="1400">
                <a:solidFill>
                  <a:srgbClr val="008000"/>
                </a:solidFill>
              </a:rPr>
              <a:t>//</a:t>
            </a:r>
            <a:r>
              <a:rPr lang="zh-CN" altLang="en-US" sz="1400">
                <a:solidFill>
                  <a:srgbClr val="008000"/>
                </a:solidFill>
              </a:rPr>
              <a:t>定义函数</a:t>
            </a:r>
            <a:r>
              <a:rPr lang="en-US" altLang="zh-CN" sz="1400">
                <a:solidFill>
                  <a:srgbClr val="008000"/>
                </a:solidFill>
              </a:rPr>
              <a:t>save</a:t>
            </a:r>
            <a:r>
              <a:rPr lang="zh-CN" altLang="en-US" sz="1400">
                <a:solidFill>
                  <a:srgbClr val="008000"/>
                </a:solidFill>
              </a:rPr>
              <a:t>，向文件输出</a:t>
            </a:r>
            <a:r>
              <a:rPr lang="en-US" altLang="zh-CN" sz="1400">
                <a:solidFill>
                  <a:srgbClr val="008000"/>
                </a:solidFill>
              </a:rPr>
              <a:t>SIZE</a:t>
            </a:r>
            <a:r>
              <a:rPr lang="zh-CN" altLang="en-US" sz="1400">
                <a:solidFill>
                  <a:srgbClr val="008000"/>
                </a:solidFill>
              </a:rPr>
              <a:t>个学生的数据</a:t>
            </a:r>
          </a:p>
          <a:p>
            <a:pPr defTabSz="363538">
              <a:lnSpc>
                <a:spcPct val="120000"/>
              </a:lnSpc>
            </a:pPr>
            <a:r>
              <a:rPr lang="en-US" altLang="zh-CN" sz="1400"/>
              <a:t>{	</a:t>
            </a:r>
            <a:r>
              <a:rPr lang="en-US" altLang="zh-CN" sz="1400">
                <a:solidFill>
                  <a:schemeClr val="accent6"/>
                </a:solidFill>
              </a:rPr>
              <a:t>FILE *fp;</a:t>
            </a:r>
          </a:p>
          <a:p>
            <a:pPr defTabSz="363538">
              <a:lnSpc>
                <a:spcPct val="120000"/>
              </a:lnSpc>
            </a:pPr>
            <a:r>
              <a:rPr lang="en-US" altLang="zh-CN" sz="1400"/>
              <a:t>	int i;</a:t>
            </a:r>
          </a:p>
          <a:p>
            <a:pPr defTabSz="363538">
              <a:lnSpc>
                <a:spcPct val="120000"/>
              </a:lnSpc>
            </a:pPr>
            <a:r>
              <a:rPr lang="en-US" altLang="zh-CN" sz="1400"/>
              <a:t>	</a:t>
            </a:r>
            <a:r>
              <a:rPr lang="en-US" altLang="zh-CN" sz="1400">
                <a:solidFill>
                  <a:schemeClr val="accent6"/>
                </a:solidFill>
              </a:rPr>
              <a:t>if((fp=fopen("stu.dat","wb"))==NULL)</a:t>
            </a:r>
            <a:r>
              <a:rPr lang="en-US" altLang="zh-CN" sz="1400"/>
              <a:t>	</a:t>
            </a:r>
            <a:r>
              <a:rPr lang="en-US" altLang="zh-CN" sz="1400">
                <a:solidFill>
                  <a:srgbClr val="008000"/>
                </a:solidFill>
              </a:rPr>
              <a:t>//</a:t>
            </a:r>
            <a:r>
              <a:rPr lang="zh-CN" altLang="en-US" sz="1400">
                <a:solidFill>
                  <a:srgbClr val="008000"/>
                </a:solidFill>
              </a:rPr>
              <a:t>打开输出文件</a:t>
            </a:r>
            <a:r>
              <a:rPr lang="en-US" altLang="zh-CN" sz="1400">
                <a:solidFill>
                  <a:srgbClr val="008000"/>
                </a:solidFill>
              </a:rPr>
              <a:t>stu.dat</a:t>
            </a:r>
          </a:p>
          <a:p>
            <a:pPr defTabSz="363538">
              <a:lnSpc>
                <a:spcPct val="120000"/>
              </a:lnSpc>
            </a:pPr>
            <a:r>
              <a:rPr lang="en-US" altLang="zh-CN" sz="1400"/>
              <a:t>	{	printf("cannot open file\n");</a:t>
            </a:r>
          </a:p>
          <a:p>
            <a:pPr defTabSz="363538">
              <a:lnSpc>
                <a:spcPct val="120000"/>
              </a:lnSpc>
            </a:pPr>
            <a:r>
              <a:rPr lang="en-US" altLang="zh-CN" sz="1400"/>
              <a:t>		return;</a:t>
            </a:r>
          </a:p>
          <a:p>
            <a:pPr defTabSz="363538">
              <a:lnSpc>
                <a:spcPct val="120000"/>
              </a:lnSpc>
            </a:pPr>
            <a:r>
              <a:rPr lang="en-US" altLang="zh-CN" sz="1400"/>
              <a:t>	}</a:t>
            </a:r>
          </a:p>
          <a:p>
            <a:pPr defTabSz="363538">
              <a:lnSpc>
                <a:spcPct val="120000"/>
              </a:lnSpc>
            </a:pPr>
            <a:r>
              <a:rPr lang="en-US" altLang="zh-CN" sz="1400"/>
              <a:t>	for(i=0;i&lt;SIZE;i++)</a:t>
            </a:r>
          </a:p>
          <a:p>
            <a:pPr defTabSz="363538">
              <a:lnSpc>
                <a:spcPct val="120000"/>
              </a:lnSpc>
            </a:pPr>
            <a:r>
              <a:rPr lang="en-US" altLang="zh-CN" sz="1400"/>
              <a:t>		if(</a:t>
            </a:r>
            <a:r>
              <a:rPr lang="en-US" altLang="zh-CN" sz="1400">
                <a:solidFill>
                  <a:schemeClr val="accent6"/>
                </a:solidFill>
              </a:rPr>
              <a:t>fwrite(&amp;stud[i],sizeof(struct Student_type),1,fp)!=1</a:t>
            </a:r>
            <a:r>
              <a:rPr lang="en-US" altLang="zh-CN" sz="1400"/>
              <a:t>)</a:t>
            </a:r>
          </a:p>
          <a:p>
            <a:pPr defTabSz="363538">
              <a:lnSpc>
                <a:spcPct val="120000"/>
              </a:lnSpc>
            </a:pPr>
            <a:r>
              <a:rPr lang="en-US" altLang="zh-CN" sz="1400"/>
              <a:t>			printf("file write error\n");</a:t>
            </a:r>
          </a:p>
          <a:p>
            <a:pPr defTabSz="363538">
              <a:lnSpc>
                <a:spcPct val="120000"/>
              </a:lnSpc>
            </a:pPr>
            <a:r>
              <a:rPr lang="en-US" altLang="zh-CN" sz="1400"/>
              <a:t>	</a:t>
            </a:r>
            <a:r>
              <a:rPr lang="en-US" altLang="zh-CN" sz="1400">
                <a:solidFill>
                  <a:schemeClr val="accent6"/>
                </a:solidFill>
              </a:rPr>
              <a:t>fclose(fp);</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main()</a:t>
            </a:r>
          </a:p>
          <a:p>
            <a:pPr defTabSz="363538">
              <a:lnSpc>
                <a:spcPct val="120000"/>
              </a:lnSpc>
            </a:pPr>
            <a:r>
              <a:rPr lang="en-US" altLang="zh-CN" sz="1400"/>
              <a:t>{	int i;</a:t>
            </a:r>
          </a:p>
          <a:p>
            <a:pPr defTabSz="363538">
              <a:lnSpc>
                <a:spcPct val="120000"/>
              </a:lnSpc>
            </a:pPr>
            <a:r>
              <a:rPr lang="en-US" altLang="zh-CN" sz="1400"/>
              <a:t>	printf("Please enter data of students:\n");</a:t>
            </a:r>
          </a:p>
          <a:p>
            <a:pPr defTabSz="363538">
              <a:lnSpc>
                <a:spcPct val="120000"/>
              </a:lnSpc>
            </a:pPr>
            <a:r>
              <a:rPr lang="en-US" altLang="zh-CN" sz="1400"/>
              <a:t>	for(i=0;i&lt;SIZE;i++) </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SIZE</a:t>
            </a:r>
            <a:r>
              <a:rPr lang="zh-CN" altLang="en-US" sz="1400">
                <a:solidFill>
                  <a:srgbClr val="008000"/>
                </a:solidFill>
              </a:rPr>
              <a:t>个学生的数据，存放在数组</a:t>
            </a:r>
            <a:r>
              <a:rPr lang="en-US" altLang="zh-CN" sz="1400">
                <a:solidFill>
                  <a:srgbClr val="008000"/>
                </a:solidFill>
              </a:rPr>
              <a:t>stud</a:t>
            </a:r>
            <a:r>
              <a:rPr lang="zh-CN" altLang="en-US" sz="1400">
                <a:solidFill>
                  <a:srgbClr val="008000"/>
                </a:solidFill>
              </a:rPr>
              <a:t>中</a:t>
            </a:r>
          </a:p>
          <a:p>
            <a:pPr defTabSz="363538">
              <a:lnSpc>
                <a:spcPct val="120000"/>
              </a:lnSpc>
            </a:pPr>
            <a:r>
              <a:rPr lang="zh-CN" altLang="en-US" sz="1400"/>
              <a:t>	</a:t>
            </a:r>
            <a:r>
              <a:rPr lang="en-US" altLang="zh-CN" sz="1400" smtClean="0"/>
              <a:t>	scanf</a:t>
            </a:r>
            <a:r>
              <a:rPr lang="en-US" altLang="zh-CN" sz="1400"/>
              <a:t>("%s%d%d%s",stud[i].name,&amp;stud[i].num,</a:t>
            </a:r>
          </a:p>
          <a:p>
            <a:pPr defTabSz="363538">
              <a:lnSpc>
                <a:spcPct val="120000"/>
              </a:lnSpc>
            </a:pPr>
            <a:r>
              <a:rPr lang="en-US" altLang="zh-CN" sz="1400"/>
              <a:t>		&amp;stud[i].age,stud[i].addr);</a:t>
            </a:r>
          </a:p>
          <a:p>
            <a:pPr defTabSz="363538">
              <a:lnSpc>
                <a:spcPct val="120000"/>
              </a:lnSpc>
            </a:pPr>
            <a:r>
              <a:rPr lang="en-US" altLang="zh-CN" sz="1400"/>
              <a:t>	save();</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5913516" y="1781438"/>
            <a:ext cx="0" cy="4659119"/>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45C967AF-3871-4AAE-A875-A638B32B1FA1}"/>
              </a:ext>
            </a:extLst>
          </p:cNvPr>
          <p:cNvGrpSpPr/>
          <p:nvPr/>
        </p:nvGrpSpPr>
        <p:grpSpPr>
          <a:xfrm>
            <a:off x="5750768" y="2434847"/>
            <a:ext cx="325496" cy="260107"/>
            <a:chOff x="5926033" y="1926699"/>
            <a:chExt cx="325496" cy="260107"/>
          </a:xfrm>
        </p:grpSpPr>
        <p:sp>
          <p:nvSpPr>
            <p:cNvPr id="14"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0" name="组合 19">
            <a:extLst>
              <a:ext uri="{FF2B5EF4-FFF2-40B4-BE49-F238E27FC236}">
                <a16:creationId xmlns:a16="http://schemas.microsoft.com/office/drawing/2014/main" id="{B236A711-9DB9-47FD-9B2E-498AAC59691E}"/>
              </a:ext>
            </a:extLst>
          </p:cNvPr>
          <p:cNvGrpSpPr/>
          <p:nvPr/>
        </p:nvGrpSpPr>
        <p:grpSpPr>
          <a:xfrm>
            <a:off x="5750768" y="5430232"/>
            <a:ext cx="325496" cy="260106"/>
            <a:chOff x="5926033" y="5434781"/>
            <a:chExt cx="325496" cy="260106"/>
          </a:xfrm>
        </p:grpSpPr>
        <p:sp>
          <p:nvSpPr>
            <p:cNvPr id="21"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5"/>
          <a:stretch>
            <a:fillRect/>
          </a:stretch>
        </p:blipFill>
        <p:spPr>
          <a:xfrm>
            <a:off x="9027237" y="4834185"/>
            <a:ext cx="2872253" cy="1820663"/>
          </a:xfrm>
          <a:prstGeom prst="rect">
            <a:avLst/>
          </a:prstGeom>
        </p:spPr>
      </p:pic>
    </p:spTree>
    <p:extLst>
      <p:ext uri="{BB962C8B-B14F-4D97-AF65-F5344CB8AC3E}">
        <p14:creationId xmlns:p14="http://schemas.microsoft.com/office/powerpoint/2010/main" val="334424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6"/>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文件有不同的类型，在程序设计中，主要用到两种文件： </a:t>
            </a:r>
          </a:p>
          <a:p>
            <a:pPr algn="just">
              <a:lnSpc>
                <a:spcPct val="150000"/>
              </a:lnSpc>
              <a:defRPr/>
            </a:pPr>
            <a:r>
              <a:rPr lang="en-US" altLang="zh-CN">
                <a:solidFill>
                  <a:schemeClr val="tx1"/>
                </a:solidFill>
              </a:rPr>
              <a:t>(1) </a:t>
            </a:r>
            <a:r>
              <a:rPr lang="zh-CN" altLang="en-US" b="1">
                <a:solidFill>
                  <a:schemeClr val="tx1"/>
                </a:solidFill>
              </a:rPr>
              <a:t>程序文件</a:t>
            </a:r>
            <a:r>
              <a:rPr lang="zh-CN" altLang="en-US">
                <a:solidFill>
                  <a:schemeClr val="tx1"/>
                </a:solidFill>
              </a:rPr>
              <a:t>。包括源程序文件</a:t>
            </a:r>
            <a:r>
              <a:rPr lang="en-US" altLang="zh-CN">
                <a:solidFill>
                  <a:schemeClr val="tx1"/>
                </a:solidFill>
              </a:rPr>
              <a:t>(</a:t>
            </a:r>
            <a:r>
              <a:rPr lang="zh-CN" altLang="en-US">
                <a:solidFill>
                  <a:schemeClr val="tx1"/>
                </a:solidFill>
              </a:rPr>
              <a:t>后缀为</a:t>
            </a:r>
            <a:r>
              <a:rPr lang="en-US" altLang="zh-CN">
                <a:solidFill>
                  <a:schemeClr val="tx1"/>
                </a:solidFill>
              </a:rPr>
              <a:t>.c)</a:t>
            </a:r>
            <a:r>
              <a:rPr lang="zh-CN" altLang="en-US">
                <a:solidFill>
                  <a:schemeClr val="tx1"/>
                </a:solidFill>
              </a:rPr>
              <a:t>、目标文件</a:t>
            </a:r>
            <a:r>
              <a:rPr lang="en-US" altLang="zh-CN">
                <a:solidFill>
                  <a:schemeClr val="tx1"/>
                </a:solidFill>
              </a:rPr>
              <a:t>(</a:t>
            </a:r>
            <a:r>
              <a:rPr lang="zh-CN" altLang="en-US">
                <a:solidFill>
                  <a:schemeClr val="tx1"/>
                </a:solidFill>
              </a:rPr>
              <a:t>后缀为</a:t>
            </a:r>
            <a:r>
              <a:rPr lang="en-US" altLang="zh-CN">
                <a:solidFill>
                  <a:schemeClr val="tx1"/>
                </a:solidFill>
              </a:rPr>
              <a:t>.obj)</a:t>
            </a:r>
            <a:r>
              <a:rPr lang="zh-CN" altLang="en-US">
                <a:solidFill>
                  <a:schemeClr val="tx1"/>
                </a:solidFill>
              </a:rPr>
              <a:t>、可执行文件</a:t>
            </a:r>
            <a:r>
              <a:rPr lang="en-US" altLang="zh-CN">
                <a:solidFill>
                  <a:schemeClr val="tx1"/>
                </a:solidFill>
              </a:rPr>
              <a:t>(</a:t>
            </a:r>
            <a:r>
              <a:rPr lang="zh-CN" altLang="en-US">
                <a:solidFill>
                  <a:schemeClr val="tx1"/>
                </a:solidFill>
              </a:rPr>
              <a:t>后缀为</a:t>
            </a:r>
            <a:r>
              <a:rPr lang="en-US" altLang="zh-CN">
                <a:solidFill>
                  <a:schemeClr val="tx1"/>
                </a:solidFill>
              </a:rPr>
              <a:t>.exe)</a:t>
            </a:r>
            <a:r>
              <a:rPr lang="zh-CN" altLang="en-US">
                <a:solidFill>
                  <a:schemeClr val="tx1"/>
                </a:solidFill>
              </a:rPr>
              <a:t>等。这种文件的内容是程序代码。</a:t>
            </a:r>
          </a:p>
          <a:p>
            <a:pPr algn="just">
              <a:lnSpc>
                <a:spcPct val="150000"/>
              </a:lnSpc>
              <a:defRPr/>
            </a:pPr>
            <a:r>
              <a:rPr lang="en-US" altLang="zh-CN">
                <a:solidFill>
                  <a:schemeClr val="tx1"/>
                </a:solidFill>
              </a:rPr>
              <a:t>(2) </a:t>
            </a:r>
            <a:r>
              <a:rPr lang="zh-CN" altLang="en-US" b="1">
                <a:solidFill>
                  <a:schemeClr val="tx1"/>
                </a:solidFill>
              </a:rPr>
              <a:t>数据文件</a:t>
            </a:r>
            <a:r>
              <a:rPr lang="zh-CN" altLang="en-US">
                <a:solidFill>
                  <a:schemeClr val="tx1"/>
                </a:solidFill>
              </a:rPr>
              <a:t>。文件的内容不是程序，而是供程序运行时读写的数据，如在程序运行过程中输出到磁盘</a:t>
            </a:r>
            <a:r>
              <a:rPr lang="en-US" altLang="zh-CN">
                <a:solidFill>
                  <a:schemeClr val="tx1"/>
                </a:solidFill>
              </a:rPr>
              <a:t>(</a:t>
            </a:r>
            <a:r>
              <a:rPr lang="zh-CN" altLang="en-US">
                <a:solidFill>
                  <a:schemeClr val="tx1"/>
                </a:solidFill>
              </a:rPr>
              <a:t>或其他外部设备</a:t>
            </a:r>
            <a:r>
              <a:rPr lang="en-US" altLang="zh-CN">
                <a:solidFill>
                  <a:schemeClr val="tx1"/>
                </a:solidFill>
              </a:rPr>
              <a:t>)</a:t>
            </a:r>
            <a:r>
              <a:rPr lang="zh-CN" altLang="en-US">
                <a:solidFill>
                  <a:schemeClr val="tx1"/>
                </a:solidFill>
              </a:rPr>
              <a:t>的数据，或在程序运行过程中供读入的数据。如一批学生的成绩数据、货物交易的数据等。</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为了简化用户对输入输出设备的操作，使用户不必去区分各种输入输出设备之间的区别，</a:t>
            </a:r>
            <a:r>
              <a:rPr lang="zh-CN" altLang="en-US" b="1">
                <a:solidFill>
                  <a:schemeClr val="tx1"/>
                </a:solidFill>
              </a:rPr>
              <a:t>操作系统把各种设备都统一作为文件来处理</a:t>
            </a:r>
            <a:r>
              <a:rPr lang="zh-CN" altLang="en-US">
                <a:solidFill>
                  <a:schemeClr val="tx1"/>
                </a:solidFill>
              </a:rPr>
              <a:t>。从操作系统的角度看，每一个与主机相连的输入输出设备都看作一个文件。例如，终端键盘是输入文件，显示屏和打印机是输出文件。</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什么是文件</a:t>
            </a:r>
          </a:p>
        </p:txBody>
      </p:sp>
    </p:spTree>
    <p:extLst>
      <p:ext uri="{BB962C8B-B14F-4D97-AF65-F5344CB8AC3E}">
        <p14:creationId xmlns:p14="http://schemas.microsoft.com/office/powerpoint/2010/main" val="3034948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473" y="936379"/>
            <a:ext cx="4508910" cy="1910338"/>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10.4】</a:t>
            </a:r>
            <a:r>
              <a:rPr lang="zh-CN" altLang="en-US" sz="2000">
                <a:solidFill>
                  <a:schemeClr val="accent1"/>
                </a:solidFill>
              </a:rPr>
              <a:t>从键盘输入</a:t>
            </a:r>
            <a:r>
              <a:rPr lang="en-US" altLang="zh-CN" sz="2000">
                <a:solidFill>
                  <a:schemeClr val="accent1"/>
                </a:solidFill>
              </a:rPr>
              <a:t>10</a:t>
            </a:r>
            <a:r>
              <a:rPr lang="zh-CN" altLang="en-US" sz="2000">
                <a:solidFill>
                  <a:schemeClr val="accent1"/>
                </a:solidFill>
              </a:rPr>
              <a:t>个学生的有关数据，然后把它们转存到磁盘文件上去。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01855" y="131542"/>
            <a:ext cx="7074796" cy="6507797"/>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#define SIZE 10</a:t>
            </a:r>
          </a:p>
          <a:p>
            <a:pPr defTabSz="363538">
              <a:lnSpc>
                <a:spcPct val="120000"/>
              </a:lnSpc>
            </a:pPr>
            <a:r>
              <a:rPr lang="en-US" altLang="zh-CN" sz="1400"/>
              <a:t>struct Student_type</a:t>
            </a:r>
          </a:p>
          <a:p>
            <a:pPr defTabSz="363538">
              <a:lnSpc>
                <a:spcPct val="120000"/>
              </a:lnSpc>
            </a:pPr>
            <a:r>
              <a:rPr lang="en-US" altLang="zh-CN" sz="1400"/>
              <a:t>{	char name[10];</a:t>
            </a:r>
          </a:p>
          <a:p>
            <a:pPr defTabSz="363538">
              <a:lnSpc>
                <a:spcPct val="120000"/>
              </a:lnSpc>
            </a:pPr>
            <a:r>
              <a:rPr lang="en-US" altLang="zh-CN" sz="1400"/>
              <a:t>	int num;</a:t>
            </a:r>
          </a:p>
          <a:p>
            <a:pPr defTabSz="363538">
              <a:lnSpc>
                <a:spcPct val="120000"/>
              </a:lnSpc>
            </a:pPr>
            <a:r>
              <a:rPr lang="en-US" altLang="zh-CN" sz="1400"/>
              <a:t>	int age;</a:t>
            </a:r>
          </a:p>
          <a:p>
            <a:pPr defTabSz="363538">
              <a:lnSpc>
                <a:spcPct val="120000"/>
              </a:lnSpc>
            </a:pPr>
            <a:r>
              <a:rPr lang="en-US" altLang="zh-CN" sz="1400"/>
              <a:t>	char addr[15];</a:t>
            </a:r>
          </a:p>
          <a:p>
            <a:pPr defTabSz="363538">
              <a:lnSpc>
                <a:spcPct val="120000"/>
              </a:lnSpc>
            </a:pPr>
            <a:r>
              <a:rPr lang="en-US" altLang="zh-CN" sz="1400"/>
              <a:t>}stud[SIZE]; </a:t>
            </a:r>
          </a:p>
          <a:p>
            <a:pPr defTabSz="363538">
              <a:lnSpc>
                <a:spcPct val="120000"/>
              </a:lnSpc>
            </a:pPr>
            <a:endParaRPr lang="en-US" altLang="zh-CN" sz="1400"/>
          </a:p>
          <a:p>
            <a:pPr defTabSz="363538">
              <a:lnSpc>
                <a:spcPct val="120000"/>
              </a:lnSpc>
            </a:pPr>
            <a:r>
              <a:rPr lang="en-US" altLang="zh-CN" sz="1400"/>
              <a:t>int main()</a:t>
            </a:r>
          </a:p>
          <a:p>
            <a:pPr defTabSz="363538">
              <a:lnSpc>
                <a:spcPct val="120000"/>
              </a:lnSpc>
            </a:pPr>
            <a:r>
              <a:rPr lang="en-US" altLang="zh-CN" sz="1400"/>
              <a:t>{	int i;</a:t>
            </a:r>
          </a:p>
          <a:p>
            <a:pPr defTabSz="363538">
              <a:lnSpc>
                <a:spcPct val="120000"/>
              </a:lnSpc>
            </a:pPr>
            <a:r>
              <a:rPr lang="en-US" altLang="zh-CN" sz="1400"/>
              <a:t>	</a:t>
            </a:r>
            <a:r>
              <a:rPr lang="en-US" altLang="zh-CN" sz="1400">
                <a:solidFill>
                  <a:schemeClr val="accent6"/>
                </a:solidFill>
              </a:rPr>
              <a:t>FILE *fp;</a:t>
            </a:r>
          </a:p>
          <a:p>
            <a:pPr defTabSz="363538">
              <a:lnSpc>
                <a:spcPct val="120000"/>
              </a:lnSpc>
            </a:pPr>
            <a:r>
              <a:rPr lang="en-US" altLang="zh-CN" sz="1400"/>
              <a:t>	if(</a:t>
            </a:r>
            <a:r>
              <a:rPr lang="en-US" altLang="zh-CN" sz="1400">
                <a:solidFill>
                  <a:schemeClr val="accent6"/>
                </a:solidFill>
              </a:rPr>
              <a:t>(fp=fopen("stu.dat","rb"))==NULL</a:t>
            </a:r>
            <a:r>
              <a:rPr lang="en-US" altLang="zh-CN" sz="1400"/>
              <a:t>)	</a:t>
            </a:r>
            <a:r>
              <a:rPr lang="en-US" altLang="zh-CN" sz="1400">
                <a:solidFill>
                  <a:srgbClr val="008000"/>
                </a:solidFill>
              </a:rPr>
              <a:t>//</a:t>
            </a:r>
            <a:r>
              <a:rPr lang="zh-CN" altLang="en-US" sz="1400">
                <a:solidFill>
                  <a:srgbClr val="008000"/>
                </a:solidFill>
              </a:rPr>
              <a:t>打开输入文件</a:t>
            </a:r>
            <a:r>
              <a:rPr lang="en-US" altLang="zh-CN" sz="1400">
                <a:solidFill>
                  <a:srgbClr val="008000"/>
                </a:solidFill>
              </a:rPr>
              <a:t>stu.dat</a:t>
            </a:r>
          </a:p>
          <a:p>
            <a:pPr defTabSz="363538">
              <a:lnSpc>
                <a:spcPct val="120000"/>
              </a:lnSpc>
            </a:pPr>
            <a:r>
              <a:rPr lang="en-US" altLang="zh-CN" sz="1400"/>
              <a:t>	{	printf("cannot open file\n");</a:t>
            </a:r>
          </a:p>
          <a:p>
            <a:pPr defTabSz="363538">
              <a:lnSpc>
                <a:spcPct val="120000"/>
              </a:lnSpc>
            </a:pPr>
            <a:r>
              <a:rPr lang="en-US" altLang="zh-CN" sz="1400"/>
              <a:t>		exit(0);</a:t>
            </a:r>
          </a:p>
          <a:p>
            <a:pPr defTabSz="363538">
              <a:lnSpc>
                <a:spcPct val="120000"/>
              </a:lnSpc>
            </a:pPr>
            <a:r>
              <a:rPr lang="en-US" altLang="zh-CN" sz="1400"/>
              <a:t>	}</a:t>
            </a:r>
          </a:p>
          <a:p>
            <a:pPr defTabSz="363538">
              <a:lnSpc>
                <a:spcPct val="120000"/>
              </a:lnSpc>
            </a:pPr>
            <a:r>
              <a:rPr lang="en-US" altLang="zh-CN" sz="1400"/>
              <a:t>	for(i=0;i&lt;SIZE;i++)</a:t>
            </a:r>
          </a:p>
          <a:p>
            <a:pPr defTabSz="363538">
              <a:lnSpc>
                <a:spcPct val="120000"/>
              </a:lnSpc>
            </a:pPr>
            <a:r>
              <a:rPr lang="en-US" altLang="zh-CN" sz="1400"/>
              <a:t>	{	</a:t>
            </a:r>
            <a:r>
              <a:rPr lang="en-US" altLang="zh-CN" sz="1400">
                <a:solidFill>
                  <a:schemeClr val="accent6"/>
                </a:solidFill>
              </a:rPr>
              <a:t>fread(&amp;stud[i],sizeof(struct Student_type),1,fp);</a:t>
            </a:r>
            <a:r>
              <a:rPr lang="en-US" altLang="zh-CN" sz="1400"/>
              <a:t>	</a:t>
            </a:r>
            <a:r>
              <a:rPr lang="en-US" altLang="zh-CN" sz="1400">
                <a:solidFill>
                  <a:srgbClr val="008000"/>
                </a:solidFill>
              </a:rPr>
              <a:t>//</a:t>
            </a:r>
            <a:r>
              <a:rPr lang="zh-CN" altLang="en-US" sz="1400">
                <a:solidFill>
                  <a:srgbClr val="008000"/>
                </a:solidFill>
              </a:rPr>
              <a:t>从</a:t>
            </a:r>
            <a:r>
              <a:rPr lang="en-US" altLang="zh-CN" sz="1400">
                <a:solidFill>
                  <a:srgbClr val="008000"/>
                </a:solidFill>
              </a:rPr>
              <a:t>fp</a:t>
            </a:r>
            <a:r>
              <a:rPr lang="zh-CN" altLang="en-US" sz="1400">
                <a:solidFill>
                  <a:srgbClr val="008000"/>
                </a:solidFill>
              </a:rPr>
              <a:t>指向的文件读入一组数据</a:t>
            </a:r>
          </a:p>
          <a:p>
            <a:pPr defTabSz="363538">
              <a:lnSpc>
                <a:spcPct val="120000"/>
              </a:lnSpc>
            </a:pPr>
            <a:r>
              <a:rPr lang="zh-CN" altLang="en-US" sz="1400"/>
              <a:t>		</a:t>
            </a:r>
            <a:r>
              <a:rPr lang="en-US" altLang="zh-CN" sz="1400"/>
              <a:t>printf("%-10s %4d %4d %-15s\n",stud[i].name,stud[i].num,stud[i]. age,stud[i].addr);</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在屏幕上输出这组数据</a:t>
            </a:r>
            <a:r>
              <a:rPr lang="zh-CN" altLang="en-US" sz="1400"/>
              <a:t> </a:t>
            </a:r>
          </a:p>
          <a:p>
            <a:pPr defTabSz="363538">
              <a:lnSpc>
                <a:spcPct val="120000"/>
              </a:lnSpc>
            </a:pPr>
            <a:r>
              <a:rPr lang="zh-CN" altLang="en-US" sz="1400"/>
              <a:t>	</a:t>
            </a:r>
            <a:r>
              <a:rPr lang="en-US" altLang="zh-CN" sz="1400"/>
              <a:t>}</a:t>
            </a:r>
          </a:p>
          <a:p>
            <a:pPr defTabSz="363538">
              <a:lnSpc>
                <a:spcPct val="120000"/>
              </a:lnSpc>
            </a:pPr>
            <a:r>
              <a:rPr lang="en-US" altLang="zh-CN" sz="1400"/>
              <a:t>	</a:t>
            </a:r>
            <a:r>
              <a:rPr lang="en-US" altLang="zh-CN" sz="1400">
                <a:solidFill>
                  <a:schemeClr val="accent6"/>
                </a:solidFill>
              </a:rPr>
              <a:t>fclose(fp);</a:t>
            </a:r>
            <a:r>
              <a:rPr lang="en-US" altLang="zh-CN" sz="1400"/>
              <a:t>						</a:t>
            </a:r>
            <a:r>
              <a:rPr lang="en-US" altLang="zh-CN" sz="1400">
                <a:solidFill>
                  <a:srgbClr val="008000"/>
                </a:solidFill>
              </a:rPr>
              <a:t>//</a:t>
            </a:r>
            <a:r>
              <a:rPr lang="zh-CN" altLang="en-US" sz="1400">
                <a:solidFill>
                  <a:srgbClr val="008000"/>
                </a:solidFill>
              </a:rPr>
              <a:t>关闭文件</a:t>
            </a:r>
            <a:r>
              <a:rPr lang="en-US" altLang="zh-CN" sz="1400">
                <a:solidFill>
                  <a:srgbClr val="008000"/>
                </a:solidFill>
              </a:rPr>
              <a:t>stu_list</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sp>
        <p:nvSpPr>
          <p:cNvPr id="27" name="箭头: 虚尾 28">
            <a:extLst>
              <a:ext uri="{FF2B5EF4-FFF2-40B4-BE49-F238E27FC236}">
                <a16:creationId xmlns:a16="http://schemas.microsoft.com/office/drawing/2014/main"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599872" y="2157469"/>
            <a:ext cx="4192585" cy="923330"/>
          </a:xfrm>
          <a:prstGeom prst="rect">
            <a:avLst/>
          </a:prstGeom>
        </p:spPr>
        <p:txBody>
          <a:bodyPr wrap="square">
            <a:spAutoFit/>
          </a:bodyPr>
          <a:lstStyle/>
          <a:p>
            <a:r>
              <a:rPr lang="zh-CN" altLang="en-US"/>
              <a:t>为了验证在磁盘文件</a:t>
            </a:r>
            <a:r>
              <a:rPr lang="en-US" altLang="zh-CN"/>
              <a:t>stu.dat</a:t>
            </a:r>
            <a:r>
              <a:rPr lang="zh-CN" altLang="en-US"/>
              <a:t>中是否已存在此数据，可以用以下程序从</a:t>
            </a:r>
            <a:r>
              <a:rPr lang="en-US" altLang="zh-CN"/>
              <a:t>stu.dat</a:t>
            </a:r>
            <a:r>
              <a:rPr lang="zh-CN" altLang="en-US"/>
              <a:t>文件中读入数据，然后在屏幕上输出。</a:t>
            </a:r>
          </a:p>
        </p:txBody>
      </p:sp>
      <p:pic>
        <p:nvPicPr>
          <p:cNvPr id="2" name="图片 1"/>
          <p:cNvPicPr>
            <a:picLocks noChangeAspect="1"/>
          </p:cNvPicPr>
          <p:nvPr/>
        </p:nvPicPr>
        <p:blipFill>
          <a:blip r:embed="rId3"/>
          <a:stretch>
            <a:fillRect/>
          </a:stretch>
        </p:blipFill>
        <p:spPr>
          <a:xfrm>
            <a:off x="1001853" y="3910220"/>
            <a:ext cx="3486150" cy="2019300"/>
          </a:xfrm>
          <a:prstGeom prst="rect">
            <a:avLst/>
          </a:prstGeom>
        </p:spPr>
      </p:pic>
    </p:spTree>
    <p:extLst>
      <p:ext uri="{BB962C8B-B14F-4D97-AF65-F5344CB8AC3E}">
        <p14:creationId xmlns:p14="http://schemas.microsoft.com/office/powerpoint/2010/main" val="780381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473" y="814834"/>
            <a:ext cx="11457112" cy="604186"/>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10.4】</a:t>
            </a:r>
            <a:r>
              <a:rPr lang="zh-CN" altLang="en-US" sz="2000">
                <a:solidFill>
                  <a:schemeClr val="accent1"/>
                </a:solidFill>
              </a:rPr>
              <a:t>从键盘输入</a:t>
            </a:r>
            <a:r>
              <a:rPr lang="en-US" altLang="zh-CN" sz="2000">
                <a:solidFill>
                  <a:schemeClr val="accent1"/>
                </a:solidFill>
              </a:rPr>
              <a:t>10</a:t>
            </a:r>
            <a:r>
              <a:rPr lang="zh-CN" altLang="en-US" sz="2000">
                <a:solidFill>
                  <a:schemeClr val="accent1"/>
                </a:solidFill>
              </a:rPr>
              <a:t>个学生的有关数据，然后把它们转存到磁盘文件上去。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0473" y="1627371"/>
            <a:ext cx="11088614" cy="4813186"/>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#define SIZE 10</a:t>
            </a:r>
          </a:p>
          <a:p>
            <a:pPr defTabSz="363538"/>
            <a:r>
              <a:rPr lang="en-US" altLang="zh-CN" sz="1400"/>
              <a:t>struct Student_type</a:t>
            </a:r>
          </a:p>
          <a:p>
            <a:pPr defTabSz="363538"/>
            <a:r>
              <a:rPr lang="en-US" altLang="zh-CN" sz="1400"/>
              <a:t>{	char name[10];</a:t>
            </a:r>
          </a:p>
          <a:p>
            <a:pPr defTabSz="363538"/>
            <a:r>
              <a:rPr lang="en-US" altLang="zh-CN" sz="1400"/>
              <a:t>	int num;</a:t>
            </a:r>
          </a:p>
          <a:p>
            <a:pPr defTabSz="363538"/>
            <a:r>
              <a:rPr lang="en-US" altLang="zh-CN" sz="1400"/>
              <a:t>	int age;</a:t>
            </a:r>
          </a:p>
          <a:p>
            <a:pPr defTabSz="363538"/>
            <a:r>
              <a:rPr lang="en-US" altLang="zh-CN" sz="1400"/>
              <a:t>	char addr[15];</a:t>
            </a:r>
          </a:p>
          <a:p>
            <a:pPr defTabSz="363538"/>
            <a:r>
              <a:rPr lang="en-US" altLang="zh-CN" sz="1400"/>
              <a:t>}stud[SIZE];	</a:t>
            </a:r>
            <a:r>
              <a:rPr lang="en-US" altLang="zh-CN" sz="1400">
                <a:solidFill>
                  <a:srgbClr val="008000"/>
                </a:solidFill>
              </a:rPr>
              <a:t>//</a:t>
            </a:r>
            <a:r>
              <a:rPr lang="zh-CN" altLang="en-US" sz="1400">
                <a:solidFill>
                  <a:srgbClr val="008000"/>
                </a:solidFill>
              </a:rPr>
              <a:t>定义全局结构体数组</a:t>
            </a:r>
            <a:r>
              <a:rPr lang="en-US" altLang="zh-CN" sz="1400">
                <a:solidFill>
                  <a:srgbClr val="008000"/>
                </a:solidFill>
              </a:rPr>
              <a:t>stud</a:t>
            </a:r>
            <a:r>
              <a:rPr lang="zh-CN" altLang="en-US" sz="1400">
                <a:solidFill>
                  <a:srgbClr val="008000"/>
                </a:solidFill>
              </a:rPr>
              <a:t>，包含</a:t>
            </a:r>
            <a:r>
              <a:rPr lang="en-US" altLang="zh-CN" sz="1400">
                <a:solidFill>
                  <a:srgbClr val="008000"/>
                </a:solidFill>
              </a:rPr>
              <a:t>10</a:t>
            </a:r>
            <a:r>
              <a:rPr lang="zh-CN" altLang="en-US" sz="1400">
                <a:solidFill>
                  <a:srgbClr val="008000"/>
                </a:solidFill>
              </a:rPr>
              <a:t>个学生数据</a:t>
            </a:r>
          </a:p>
          <a:p>
            <a:pPr defTabSz="363538"/>
            <a:r>
              <a:rPr lang="en-US" altLang="zh-CN" sz="1400"/>
              <a:t>void load()</a:t>
            </a:r>
          </a:p>
          <a:p>
            <a:pPr defTabSz="363538"/>
            <a:r>
              <a:rPr lang="en-US" altLang="zh-CN" sz="1400"/>
              <a:t>{	</a:t>
            </a:r>
            <a:r>
              <a:rPr lang="en-US" altLang="zh-CN" sz="1400">
                <a:solidFill>
                  <a:schemeClr val="accent6"/>
                </a:solidFill>
              </a:rPr>
              <a:t>FILE *fp;</a:t>
            </a:r>
          </a:p>
          <a:p>
            <a:pPr defTabSz="363538"/>
            <a:r>
              <a:rPr lang="en-US" altLang="zh-CN" sz="1400"/>
              <a:t>	int i;</a:t>
            </a:r>
          </a:p>
          <a:p>
            <a:pPr defTabSz="363538"/>
            <a:r>
              <a:rPr lang="en-US" altLang="zh-CN" sz="1400"/>
              <a:t>	if(</a:t>
            </a:r>
            <a:r>
              <a:rPr lang="en-US" altLang="zh-CN" sz="1400">
                <a:solidFill>
                  <a:schemeClr val="accent6"/>
                </a:solidFill>
              </a:rPr>
              <a:t>(fp=fopen("stu_list","rb"))==NULL</a:t>
            </a:r>
            <a:r>
              <a:rPr lang="en-US" altLang="zh-CN" sz="1400"/>
              <a:t>) //</a:t>
            </a:r>
            <a:r>
              <a:rPr lang="zh-CN" altLang="en-US" sz="1400"/>
              <a:t>打开输入文件</a:t>
            </a:r>
            <a:r>
              <a:rPr lang="en-US" altLang="zh-CN" sz="1400"/>
              <a:t>stu_list</a:t>
            </a:r>
          </a:p>
          <a:p>
            <a:pPr defTabSz="363538"/>
            <a:r>
              <a:rPr lang="en-US" altLang="zh-CN" sz="1400"/>
              <a:t>	{	printf("cannot open infile\n");</a:t>
            </a:r>
          </a:p>
          <a:p>
            <a:pPr defTabSz="363538"/>
            <a:r>
              <a:rPr lang="en-US" altLang="zh-CN" sz="1400"/>
              <a:t>		return;</a:t>
            </a:r>
          </a:p>
          <a:p>
            <a:pPr defTabSz="363538"/>
            <a:r>
              <a:rPr lang="en-US" altLang="zh-CN" sz="1400"/>
              <a:t>	}</a:t>
            </a:r>
          </a:p>
          <a:p>
            <a:pPr defTabSz="363538"/>
            <a:r>
              <a:rPr lang="en-US" altLang="zh-CN" sz="1400"/>
              <a:t>	for(i=0;i&lt;SIZE;i++)</a:t>
            </a:r>
          </a:p>
          <a:p>
            <a:pPr defTabSz="363538"/>
            <a:r>
              <a:rPr lang="en-US" altLang="zh-CN" sz="1400"/>
              <a:t>		</a:t>
            </a:r>
            <a:r>
              <a:rPr lang="en-US" altLang="zh-CN" sz="1400">
                <a:solidFill>
                  <a:schemeClr val="accent6"/>
                </a:solidFill>
              </a:rPr>
              <a:t>if(fread(&amp;stud[i],sizeof(struct Student_type),1,fp)!=1)</a:t>
            </a:r>
          </a:p>
          <a:p>
            <a:pPr defTabSz="363538"/>
            <a:r>
              <a:rPr lang="en-US" altLang="zh-CN" sz="1400"/>
              <a:t>		</a:t>
            </a:r>
            <a:r>
              <a:rPr lang="en-US" altLang="zh-CN" sz="1400">
                <a:solidFill>
                  <a:srgbClr val="008000"/>
                </a:solidFill>
              </a:rPr>
              <a:t>//</a:t>
            </a:r>
            <a:r>
              <a:rPr lang="zh-CN" altLang="en-US" sz="1400">
                <a:solidFill>
                  <a:srgbClr val="008000"/>
                </a:solidFill>
              </a:rPr>
              <a:t>从</a:t>
            </a:r>
            <a:r>
              <a:rPr lang="en-US" altLang="zh-CN" sz="1400">
                <a:solidFill>
                  <a:srgbClr val="008000"/>
                </a:solidFill>
              </a:rPr>
              <a:t>stu_ list</a:t>
            </a:r>
            <a:r>
              <a:rPr lang="zh-CN" altLang="en-US" sz="1400">
                <a:solidFill>
                  <a:srgbClr val="008000"/>
                </a:solidFill>
              </a:rPr>
              <a:t>文件中读数据</a:t>
            </a:r>
          </a:p>
          <a:p>
            <a:pPr defTabSz="363538"/>
            <a:r>
              <a:rPr lang="zh-CN" altLang="en-US" sz="1400"/>
              <a:t>		</a:t>
            </a:r>
            <a:r>
              <a:rPr lang="en-US" altLang="zh-CN" sz="1400"/>
              <a:t>{	if(</a:t>
            </a:r>
            <a:r>
              <a:rPr lang="en-US" altLang="zh-CN" sz="1400">
                <a:solidFill>
                  <a:schemeClr val="accent6"/>
                </a:solidFill>
              </a:rPr>
              <a:t>feof(fp)</a:t>
            </a:r>
            <a:r>
              <a:rPr lang="en-US" altLang="zh-CN" sz="1400"/>
              <a:t>) </a:t>
            </a:r>
          </a:p>
          <a:p>
            <a:pPr defTabSz="363538"/>
            <a:r>
              <a:rPr lang="en-US" altLang="zh-CN" sz="1400"/>
              <a:t>			{	</a:t>
            </a:r>
            <a:r>
              <a:rPr lang="en-US" altLang="zh-CN" sz="1400">
                <a:solidFill>
                  <a:schemeClr val="accent6"/>
                </a:solidFill>
              </a:rPr>
              <a:t>fclose(fp); </a:t>
            </a:r>
          </a:p>
          <a:p>
            <a:pPr defTabSz="363538"/>
            <a:r>
              <a:rPr lang="en-US" altLang="zh-CN" sz="1400"/>
              <a:t>				return;</a:t>
            </a:r>
          </a:p>
          <a:p>
            <a:pPr defTabSz="363538"/>
            <a:r>
              <a:rPr lang="en-US" altLang="zh-CN" sz="1400"/>
              <a:t>			}</a:t>
            </a:r>
          </a:p>
          <a:p>
            <a:pPr defTabSz="363538"/>
            <a:r>
              <a:rPr lang="en-US" altLang="zh-CN" sz="1400"/>
              <a:t>			printf("file read error\n");</a:t>
            </a:r>
          </a:p>
          <a:p>
            <a:pPr defTabSz="363538"/>
            <a:r>
              <a:rPr lang="en-US" altLang="zh-CN" sz="1400"/>
              <a:t>		}</a:t>
            </a:r>
          </a:p>
          <a:p>
            <a:pPr defTabSz="363538"/>
            <a:r>
              <a:rPr lang="en-US" altLang="zh-CN" sz="1400"/>
              <a:t>	</a:t>
            </a:r>
            <a:r>
              <a:rPr lang="en-US" altLang="zh-CN" sz="1400">
                <a:solidFill>
                  <a:schemeClr val="accent6"/>
                </a:solidFill>
              </a:rPr>
              <a:t>fclose(fp);</a:t>
            </a:r>
          </a:p>
          <a:p>
            <a:pPr defTabSz="363538"/>
            <a:r>
              <a:rPr lang="en-US" altLang="zh-CN" sz="1400"/>
              <a:t>}</a:t>
            </a:r>
          </a:p>
          <a:p>
            <a:pPr defTabSz="363538"/>
            <a:r>
              <a:rPr lang="en-US" altLang="zh-CN" sz="1400"/>
              <a:t>void save()	</a:t>
            </a:r>
            <a:r>
              <a:rPr lang="en-US" altLang="zh-CN" sz="1400">
                <a:solidFill>
                  <a:srgbClr val="008000"/>
                </a:solidFill>
              </a:rPr>
              <a:t>//</a:t>
            </a:r>
            <a:r>
              <a:rPr lang="zh-CN" altLang="en-US" sz="1400">
                <a:solidFill>
                  <a:srgbClr val="008000"/>
                </a:solidFill>
              </a:rPr>
              <a:t>定义函数</a:t>
            </a:r>
            <a:r>
              <a:rPr lang="en-US" altLang="zh-CN" sz="1400">
                <a:solidFill>
                  <a:srgbClr val="008000"/>
                </a:solidFill>
              </a:rPr>
              <a:t>save</a:t>
            </a:r>
            <a:r>
              <a:rPr lang="zh-CN" altLang="en-US" sz="1400">
                <a:solidFill>
                  <a:srgbClr val="008000"/>
                </a:solidFill>
              </a:rPr>
              <a:t>，向文件输出</a:t>
            </a:r>
            <a:r>
              <a:rPr lang="en-US" altLang="zh-CN" sz="1400">
                <a:solidFill>
                  <a:srgbClr val="008000"/>
                </a:solidFill>
              </a:rPr>
              <a:t>SIZE</a:t>
            </a:r>
            <a:r>
              <a:rPr lang="zh-CN" altLang="en-US" sz="1400">
                <a:solidFill>
                  <a:srgbClr val="008000"/>
                </a:solidFill>
              </a:rPr>
              <a:t>个学生的数据</a:t>
            </a:r>
          </a:p>
          <a:p>
            <a:pPr defTabSz="363538"/>
            <a:r>
              <a:rPr lang="en-US" altLang="zh-CN" sz="1400"/>
              <a:t>{	</a:t>
            </a:r>
            <a:r>
              <a:rPr lang="en-US" altLang="zh-CN" sz="1400">
                <a:solidFill>
                  <a:schemeClr val="accent6"/>
                </a:solidFill>
              </a:rPr>
              <a:t>FILE *fp;</a:t>
            </a:r>
          </a:p>
          <a:p>
            <a:pPr defTabSz="363538"/>
            <a:r>
              <a:rPr lang="en-US" altLang="zh-CN" sz="1400"/>
              <a:t>	int i;</a:t>
            </a:r>
          </a:p>
          <a:p>
            <a:pPr defTabSz="363538"/>
            <a:r>
              <a:rPr lang="en-US" altLang="zh-CN" sz="1400"/>
              <a:t>	</a:t>
            </a:r>
            <a:r>
              <a:rPr lang="en-US" altLang="zh-CN" sz="1400">
                <a:solidFill>
                  <a:schemeClr val="accent6"/>
                </a:solidFill>
              </a:rPr>
              <a:t>if((fp=fopen("stu.dat","wb"))==NULL)</a:t>
            </a:r>
            <a:r>
              <a:rPr lang="en-US" altLang="zh-CN" sz="1400"/>
              <a:t>	</a:t>
            </a:r>
            <a:r>
              <a:rPr lang="en-US" altLang="zh-CN" sz="1400">
                <a:solidFill>
                  <a:srgbClr val="008000"/>
                </a:solidFill>
              </a:rPr>
              <a:t>//</a:t>
            </a:r>
            <a:r>
              <a:rPr lang="zh-CN" altLang="en-US" sz="1400">
                <a:solidFill>
                  <a:srgbClr val="008000"/>
                </a:solidFill>
              </a:rPr>
              <a:t>打开输出文件</a:t>
            </a:r>
            <a:r>
              <a:rPr lang="en-US" altLang="zh-CN" sz="1400">
                <a:solidFill>
                  <a:srgbClr val="008000"/>
                </a:solidFill>
              </a:rPr>
              <a:t>stu.dat</a:t>
            </a:r>
          </a:p>
          <a:p>
            <a:pPr defTabSz="363538"/>
            <a:r>
              <a:rPr lang="en-US" altLang="zh-CN" sz="1400"/>
              <a:t>	{	printf("cannot open file\n");</a:t>
            </a:r>
          </a:p>
          <a:p>
            <a:pPr defTabSz="363538"/>
            <a:r>
              <a:rPr lang="en-US" altLang="zh-CN" sz="1400"/>
              <a:t>		return;</a:t>
            </a:r>
          </a:p>
          <a:p>
            <a:pPr defTabSz="363538"/>
            <a:r>
              <a:rPr lang="en-US" altLang="zh-CN" sz="1400"/>
              <a:t>	}</a:t>
            </a:r>
          </a:p>
          <a:p>
            <a:pPr defTabSz="363538"/>
            <a:r>
              <a:rPr lang="en-US" altLang="zh-CN" sz="1400"/>
              <a:t>	for(i=0;i&lt;SIZE;i++)</a:t>
            </a:r>
          </a:p>
          <a:p>
            <a:pPr defTabSz="363538"/>
            <a:r>
              <a:rPr lang="en-US" altLang="zh-CN" sz="1400"/>
              <a:t>		</a:t>
            </a:r>
            <a:r>
              <a:rPr lang="en-US" altLang="zh-CN" sz="1400">
                <a:solidFill>
                  <a:schemeClr val="accent6"/>
                </a:solidFill>
              </a:rPr>
              <a:t>if(fwrite(&amp;stud[i],sizeof(struct Student_type),1,fp)!=1)</a:t>
            </a:r>
          </a:p>
          <a:p>
            <a:pPr defTabSz="363538"/>
            <a:r>
              <a:rPr lang="en-US" altLang="zh-CN" sz="1400"/>
              <a:t>			printf("file write error\n");</a:t>
            </a:r>
          </a:p>
          <a:p>
            <a:pPr defTabSz="363538"/>
            <a:r>
              <a:rPr lang="en-US" altLang="zh-CN" sz="1400"/>
              <a:t>	</a:t>
            </a:r>
            <a:r>
              <a:rPr lang="en-US" altLang="zh-CN" sz="1400">
                <a:solidFill>
                  <a:schemeClr val="accent6"/>
                </a:solidFill>
              </a:rPr>
              <a:t>fclose(fp);</a:t>
            </a:r>
          </a:p>
          <a:p>
            <a:pPr defTabSz="363538"/>
            <a:r>
              <a:rPr lang="en-US" altLang="zh-CN" sz="1400"/>
              <a:t>}</a:t>
            </a:r>
          </a:p>
          <a:p>
            <a:pPr defTabSz="363538"/>
            <a:r>
              <a:rPr lang="en-US" altLang="zh-CN" sz="1400"/>
              <a:t>int main()</a:t>
            </a:r>
          </a:p>
          <a:p>
            <a:pPr defTabSz="363538"/>
            <a:r>
              <a:rPr lang="en-US" altLang="zh-CN" sz="1400"/>
              <a:t>{	int i;</a:t>
            </a:r>
          </a:p>
          <a:p>
            <a:pPr defTabSz="363538"/>
            <a:r>
              <a:rPr lang="en-US" altLang="zh-CN" sz="1400"/>
              <a:t>	load();</a:t>
            </a:r>
          </a:p>
          <a:p>
            <a:pPr defTabSz="363538"/>
            <a:r>
              <a:rPr lang="en-US" altLang="zh-CN" sz="1400"/>
              <a:t>	save();</a:t>
            </a:r>
          </a:p>
          <a:p>
            <a:pPr defTabSz="363538"/>
            <a:r>
              <a:rPr lang="en-US" altLang="zh-CN" sz="1400"/>
              <a:t>	return 0;</a:t>
            </a:r>
          </a:p>
          <a:p>
            <a:pPr defTabSz="363538"/>
            <a:r>
              <a:rPr lang="en-US" altLang="zh-CN" sz="1400"/>
              <a:t>}</a:t>
            </a:r>
          </a:p>
        </p:txBody>
      </p:sp>
      <p:cxnSp>
        <p:nvCxnSpPr>
          <p:cNvPr id="12" name="直接连接符 11">
            <a:extLst>
              <a:ext uri="{FF2B5EF4-FFF2-40B4-BE49-F238E27FC236}">
                <a16:creationId xmlns:a16="http://schemas.microsoft.com/office/drawing/2014/main" id="{48EC88E4-3DEA-4882-A2F7-2A2472A7E690}"/>
              </a:ext>
            </a:extLst>
          </p:cNvPr>
          <p:cNvCxnSpPr>
            <a:cxnSpLocks/>
          </p:cNvCxnSpPr>
          <p:nvPr/>
        </p:nvCxnSpPr>
        <p:spPr>
          <a:xfrm>
            <a:off x="5913516" y="1627371"/>
            <a:ext cx="0" cy="4813186"/>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45C967AF-3871-4AAE-A875-A638B32B1FA1}"/>
              </a:ext>
            </a:extLst>
          </p:cNvPr>
          <p:cNvGrpSpPr/>
          <p:nvPr/>
        </p:nvGrpSpPr>
        <p:grpSpPr>
          <a:xfrm>
            <a:off x="5750768" y="2434847"/>
            <a:ext cx="325496" cy="260107"/>
            <a:chOff x="5926033" y="1926699"/>
            <a:chExt cx="325496" cy="260107"/>
          </a:xfrm>
        </p:grpSpPr>
        <p:sp>
          <p:nvSpPr>
            <p:cNvPr id="14"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0" name="组合 19">
            <a:extLst>
              <a:ext uri="{FF2B5EF4-FFF2-40B4-BE49-F238E27FC236}">
                <a16:creationId xmlns:a16="http://schemas.microsoft.com/office/drawing/2014/main" id="{B236A711-9DB9-47FD-9B2E-498AAC59691E}"/>
              </a:ext>
            </a:extLst>
          </p:cNvPr>
          <p:cNvGrpSpPr/>
          <p:nvPr/>
        </p:nvGrpSpPr>
        <p:grpSpPr>
          <a:xfrm>
            <a:off x="5750768" y="5430232"/>
            <a:ext cx="325496" cy="260106"/>
            <a:chOff x="5926033" y="5434781"/>
            <a:chExt cx="325496" cy="260106"/>
          </a:xfrm>
        </p:grpSpPr>
        <p:sp>
          <p:nvSpPr>
            <p:cNvPr id="21"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7" name="箭头: 虚尾 28">
            <a:extLst>
              <a:ext uri="{FF2B5EF4-FFF2-40B4-BE49-F238E27FC236}">
                <a16:creationId xmlns:a16="http://schemas.microsoft.com/office/drawing/2014/main"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1735931" y="1258038"/>
            <a:ext cx="9397290" cy="369332"/>
          </a:xfrm>
          <a:prstGeom prst="rect">
            <a:avLst/>
          </a:prstGeom>
        </p:spPr>
        <p:txBody>
          <a:bodyPr wrap="square">
            <a:spAutoFit/>
          </a:bodyPr>
          <a:lstStyle/>
          <a:p>
            <a:r>
              <a:rPr lang="zh-CN" altLang="en-US"/>
              <a:t>从磁盘文件stu_list中</a:t>
            </a:r>
            <a:r>
              <a:rPr lang="zh-CN" altLang="en-US" smtClean="0"/>
              <a:t>读入二进制数</a:t>
            </a:r>
            <a:r>
              <a:rPr lang="zh-CN" altLang="en-US"/>
              <a:t>据</a:t>
            </a:r>
            <a:r>
              <a:rPr lang="zh-CN" altLang="en-US" smtClean="0"/>
              <a:t>，借助结构类型数组stud，输出</a:t>
            </a:r>
            <a:r>
              <a:rPr lang="zh-CN" altLang="en-US"/>
              <a:t>到</a:t>
            </a:r>
            <a:r>
              <a:rPr lang="en-US" altLang="zh-CN"/>
              <a:t>stu.dat</a:t>
            </a:r>
            <a:r>
              <a:rPr lang="zh-CN" altLang="en-US"/>
              <a:t>文件中。</a:t>
            </a:r>
          </a:p>
        </p:txBody>
      </p:sp>
    </p:spTree>
    <p:extLst>
      <p:ext uri="{BB962C8B-B14F-4D97-AF65-F5344CB8AC3E}">
        <p14:creationId xmlns:p14="http://schemas.microsoft.com/office/powerpoint/2010/main" val="1800493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6287" y="375064"/>
            <a:ext cx="10515600" cy="1325563"/>
          </a:xfrm>
        </p:spPr>
        <p:txBody>
          <a:bodyPr/>
          <a:lstStyle/>
          <a:p>
            <a:r>
              <a:rPr lang="zh-CN" altLang="en-US"/>
              <a:t>怎样向文件读写一个字符串</a:t>
            </a:r>
          </a:p>
        </p:txBody>
      </p:sp>
      <p:sp>
        <p:nvSpPr>
          <p:cNvPr id="6" name="MH_Desc_1"/>
          <p:cNvSpPr/>
          <p:nvPr>
            <p:custDataLst>
              <p:tags r:id="rId1"/>
            </p:custDataLst>
          </p:nvPr>
        </p:nvSpPr>
        <p:spPr>
          <a:xfrm>
            <a:off x="606287" y="1381329"/>
            <a:ext cx="11002617" cy="48505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a:solidFill>
                  <a:schemeClr val="tx1"/>
                </a:solidFill>
              </a:rPr>
              <a:t>(1) </a:t>
            </a:r>
            <a:r>
              <a:rPr lang="zh-CN" altLang="en-US">
                <a:solidFill>
                  <a:schemeClr val="tx1"/>
                </a:solidFill>
              </a:rPr>
              <a:t>数据的存储方式</a:t>
            </a:r>
          </a:p>
          <a:p>
            <a:pPr marL="742950" lvl="1" indent="-285750" algn="just">
              <a:lnSpc>
                <a:spcPct val="120000"/>
              </a:lnSpc>
              <a:buFont typeface="Arial" panose="020B0604020202020204" pitchFamily="34" charset="0"/>
              <a:buChar char="•"/>
              <a:defRPr/>
            </a:pPr>
            <a:r>
              <a:rPr lang="zh-CN" altLang="en-US">
                <a:solidFill>
                  <a:schemeClr val="tx1"/>
                </a:solidFill>
              </a:rPr>
              <a:t>文本方式</a:t>
            </a:r>
            <a:r>
              <a:rPr lang="en-US" altLang="zh-CN">
                <a:solidFill>
                  <a:schemeClr val="tx1"/>
                </a:solidFill>
              </a:rPr>
              <a:t>: </a:t>
            </a:r>
            <a:r>
              <a:rPr lang="zh-CN" altLang="en-US">
                <a:solidFill>
                  <a:schemeClr val="tx1"/>
                </a:solidFill>
              </a:rPr>
              <a:t>数据以字符方式</a:t>
            </a:r>
            <a:r>
              <a:rPr lang="en-US" altLang="zh-CN">
                <a:solidFill>
                  <a:schemeClr val="tx1"/>
                </a:solidFill>
              </a:rPr>
              <a:t>(ASCII</a:t>
            </a:r>
            <a:r>
              <a:rPr lang="zh-CN" altLang="en-US">
                <a:solidFill>
                  <a:schemeClr val="tx1"/>
                </a:solidFill>
              </a:rPr>
              <a:t>代码</a:t>
            </a:r>
            <a:r>
              <a:rPr lang="en-US" altLang="zh-CN">
                <a:solidFill>
                  <a:schemeClr val="tx1"/>
                </a:solidFill>
              </a:rPr>
              <a:t>)</a:t>
            </a:r>
            <a:r>
              <a:rPr lang="zh-CN" altLang="en-US">
                <a:solidFill>
                  <a:schemeClr val="tx1"/>
                </a:solidFill>
              </a:rPr>
              <a:t>存储到文件中。如整数</a:t>
            </a:r>
            <a:r>
              <a:rPr lang="en-US" altLang="zh-CN">
                <a:solidFill>
                  <a:schemeClr val="tx1"/>
                </a:solidFill>
              </a:rPr>
              <a:t>12</a:t>
            </a:r>
            <a:r>
              <a:rPr lang="zh-CN" altLang="en-US">
                <a:solidFill>
                  <a:schemeClr val="tx1"/>
                </a:solidFill>
              </a:rPr>
              <a:t>，送到文件时占</a:t>
            </a:r>
            <a:r>
              <a:rPr lang="en-US" altLang="zh-CN">
                <a:solidFill>
                  <a:schemeClr val="tx1"/>
                </a:solidFill>
              </a:rPr>
              <a:t>2</a:t>
            </a:r>
            <a:r>
              <a:rPr lang="zh-CN" altLang="en-US">
                <a:solidFill>
                  <a:schemeClr val="tx1"/>
                </a:solidFill>
              </a:rPr>
              <a:t>个字节，而不是</a:t>
            </a:r>
            <a:r>
              <a:rPr lang="en-US" altLang="zh-CN">
                <a:solidFill>
                  <a:schemeClr val="tx1"/>
                </a:solidFill>
              </a:rPr>
              <a:t>4</a:t>
            </a:r>
            <a:r>
              <a:rPr lang="zh-CN" altLang="en-US">
                <a:solidFill>
                  <a:schemeClr val="tx1"/>
                </a:solidFill>
              </a:rPr>
              <a:t>个字节。以文本方式保存的数据便于阅读。</a:t>
            </a:r>
          </a:p>
          <a:p>
            <a:pPr marL="742950" lvl="1" indent="-285750" algn="just">
              <a:lnSpc>
                <a:spcPct val="120000"/>
              </a:lnSpc>
              <a:buFont typeface="Arial" panose="020B0604020202020204" pitchFamily="34" charset="0"/>
              <a:buChar char="•"/>
              <a:defRPr/>
            </a:pPr>
            <a:r>
              <a:rPr lang="zh-CN" altLang="en-US">
                <a:solidFill>
                  <a:schemeClr val="tx1"/>
                </a:solidFill>
              </a:rPr>
              <a:t>二进制方式</a:t>
            </a:r>
            <a:r>
              <a:rPr lang="en-US" altLang="zh-CN">
                <a:solidFill>
                  <a:schemeClr val="tx1"/>
                </a:solidFill>
              </a:rPr>
              <a:t>: </a:t>
            </a:r>
            <a:r>
              <a:rPr lang="zh-CN" altLang="en-US">
                <a:solidFill>
                  <a:schemeClr val="tx1"/>
                </a:solidFill>
              </a:rPr>
              <a:t>数据按在内存的存储状态原封不动地复制到文件。如整数</a:t>
            </a:r>
            <a:r>
              <a:rPr lang="en-US" altLang="zh-CN">
                <a:solidFill>
                  <a:schemeClr val="tx1"/>
                </a:solidFill>
              </a:rPr>
              <a:t>12</a:t>
            </a:r>
            <a:r>
              <a:rPr lang="zh-CN" altLang="en-US">
                <a:solidFill>
                  <a:schemeClr val="tx1"/>
                </a:solidFill>
              </a:rPr>
              <a:t>，送到文件时和在内存中一样占</a:t>
            </a:r>
            <a:r>
              <a:rPr lang="en-US" altLang="zh-CN">
                <a:solidFill>
                  <a:schemeClr val="tx1"/>
                </a:solidFill>
              </a:rPr>
              <a:t>4</a:t>
            </a:r>
            <a:r>
              <a:rPr lang="zh-CN" altLang="en-US">
                <a:solidFill>
                  <a:schemeClr val="tx1"/>
                </a:solidFill>
              </a:rPr>
              <a:t>个字节。</a:t>
            </a:r>
          </a:p>
          <a:p>
            <a:pPr algn="just">
              <a:lnSpc>
                <a:spcPct val="120000"/>
              </a:lnSpc>
              <a:defRPr/>
            </a:pPr>
            <a:r>
              <a:rPr lang="en-US" altLang="zh-CN">
                <a:solidFill>
                  <a:schemeClr val="tx1"/>
                </a:solidFill>
              </a:rPr>
              <a:t>(2) </a:t>
            </a:r>
            <a:r>
              <a:rPr lang="zh-CN" altLang="en-US">
                <a:solidFill>
                  <a:schemeClr val="tx1"/>
                </a:solidFill>
              </a:rPr>
              <a:t>文件的分类</a:t>
            </a:r>
          </a:p>
          <a:p>
            <a:pPr marL="742950" lvl="1" indent="-285750" algn="just">
              <a:lnSpc>
                <a:spcPct val="120000"/>
              </a:lnSpc>
              <a:buFont typeface="Arial" panose="020B0604020202020204" pitchFamily="34" charset="0"/>
              <a:buChar char="•"/>
              <a:defRPr/>
            </a:pPr>
            <a:r>
              <a:rPr lang="zh-CN" altLang="en-US">
                <a:solidFill>
                  <a:schemeClr val="tx1"/>
                </a:solidFill>
              </a:rPr>
              <a:t>文本文件</a:t>
            </a:r>
            <a:r>
              <a:rPr lang="en-US" altLang="zh-CN">
                <a:solidFill>
                  <a:schemeClr val="tx1"/>
                </a:solidFill>
              </a:rPr>
              <a:t>(ASCII</a:t>
            </a:r>
            <a:r>
              <a:rPr lang="zh-CN" altLang="en-US">
                <a:solidFill>
                  <a:schemeClr val="tx1"/>
                </a:solidFill>
              </a:rPr>
              <a:t>文件</a:t>
            </a:r>
            <a:r>
              <a:rPr lang="en-US" altLang="zh-CN">
                <a:solidFill>
                  <a:schemeClr val="tx1"/>
                </a:solidFill>
              </a:rPr>
              <a:t>):   </a:t>
            </a:r>
            <a:r>
              <a:rPr lang="zh-CN" altLang="en-US">
                <a:solidFill>
                  <a:schemeClr val="tx1"/>
                </a:solidFill>
              </a:rPr>
              <a:t>文件中全部为</a:t>
            </a:r>
            <a:r>
              <a:rPr lang="en-US" altLang="zh-CN">
                <a:solidFill>
                  <a:schemeClr val="tx1"/>
                </a:solidFill>
              </a:rPr>
              <a:t>ASCII</a:t>
            </a:r>
            <a:r>
              <a:rPr lang="zh-CN" altLang="en-US">
                <a:solidFill>
                  <a:schemeClr val="tx1"/>
                </a:solidFill>
              </a:rPr>
              <a:t>字符。</a:t>
            </a:r>
          </a:p>
          <a:p>
            <a:pPr marL="742950" lvl="1" indent="-285750" algn="just">
              <a:lnSpc>
                <a:spcPct val="120000"/>
              </a:lnSpc>
              <a:buFont typeface="Arial" panose="020B0604020202020204" pitchFamily="34" charset="0"/>
              <a:buChar char="•"/>
              <a:defRPr/>
            </a:pPr>
            <a:r>
              <a:rPr lang="zh-CN" altLang="en-US">
                <a:solidFill>
                  <a:schemeClr val="tx1"/>
                </a:solidFill>
              </a:rPr>
              <a:t>二进制文件</a:t>
            </a:r>
            <a:r>
              <a:rPr lang="en-US" altLang="zh-CN">
                <a:solidFill>
                  <a:schemeClr val="tx1"/>
                </a:solidFill>
              </a:rPr>
              <a:t>: </a:t>
            </a:r>
            <a:r>
              <a:rPr lang="zh-CN" altLang="en-US">
                <a:solidFill>
                  <a:schemeClr val="tx1"/>
                </a:solidFill>
              </a:rPr>
              <a:t>按二进制方式把在内存中的数据复制到文件的，称为二进制文件，即映像文件。</a:t>
            </a:r>
          </a:p>
          <a:p>
            <a:pPr algn="just">
              <a:lnSpc>
                <a:spcPct val="120000"/>
              </a:lnSpc>
              <a:defRPr/>
            </a:pPr>
            <a:r>
              <a:rPr lang="en-US" altLang="zh-CN">
                <a:solidFill>
                  <a:schemeClr val="tx1"/>
                </a:solidFill>
              </a:rPr>
              <a:t>(3) </a:t>
            </a:r>
            <a:r>
              <a:rPr lang="zh-CN" altLang="en-US">
                <a:solidFill>
                  <a:schemeClr val="tx1"/>
                </a:solidFill>
              </a:rPr>
              <a:t>文件的打开方式</a:t>
            </a:r>
          </a:p>
          <a:p>
            <a:pPr marL="742950" lvl="1" indent="-285750" algn="just">
              <a:lnSpc>
                <a:spcPct val="120000"/>
              </a:lnSpc>
              <a:buFont typeface="Arial" panose="020B0604020202020204" pitchFamily="34" charset="0"/>
              <a:buChar char="•"/>
              <a:defRPr/>
            </a:pPr>
            <a:r>
              <a:rPr lang="zh-CN" altLang="en-US">
                <a:solidFill>
                  <a:schemeClr val="tx1"/>
                </a:solidFill>
              </a:rPr>
              <a:t>文本方式</a:t>
            </a:r>
            <a:r>
              <a:rPr lang="en-US" altLang="zh-CN">
                <a:solidFill>
                  <a:schemeClr val="tx1"/>
                </a:solidFill>
              </a:rPr>
              <a:t>: </a:t>
            </a:r>
            <a:r>
              <a:rPr lang="zh-CN" altLang="en-US">
                <a:solidFill>
                  <a:schemeClr val="tx1"/>
                </a:solidFill>
              </a:rPr>
              <a:t>不带</a:t>
            </a:r>
            <a:r>
              <a:rPr lang="en-US" altLang="zh-CN">
                <a:solidFill>
                  <a:schemeClr val="tx1"/>
                </a:solidFill>
              </a:rPr>
              <a:t>b</a:t>
            </a:r>
            <a:r>
              <a:rPr lang="zh-CN" altLang="en-US">
                <a:solidFill>
                  <a:schemeClr val="tx1"/>
                </a:solidFill>
              </a:rPr>
              <a:t>的方式，读写文件时对换行符进行转换。</a:t>
            </a:r>
          </a:p>
          <a:p>
            <a:pPr marL="742950" lvl="1" indent="-285750" algn="just">
              <a:lnSpc>
                <a:spcPct val="120000"/>
              </a:lnSpc>
              <a:buFont typeface="Arial" panose="020B0604020202020204" pitchFamily="34" charset="0"/>
              <a:buChar char="•"/>
              <a:defRPr/>
            </a:pPr>
            <a:r>
              <a:rPr lang="zh-CN" altLang="en-US">
                <a:solidFill>
                  <a:schemeClr val="tx1"/>
                </a:solidFill>
              </a:rPr>
              <a:t>二进制方式</a:t>
            </a:r>
            <a:r>
              <a:rPr lang="en-US" altLang="zh-CN">
                <a:solidFill>
                  <a:schemeClr val="tx1"/>
                </a:solidFill>
              </a:rPr>
              <a:t>: </a:t>
            </a:r>
            <a:r>
              <a:rPr lang="zh-CN" altLang="en-US">
                <a:solidFill>
                  <a:schemeClr val="tx1"/>
                </a:solidFill>
              </a:rPr>
              <a:t>带</a:t>
            </a:r>
            <a:r>
              <a:rPr lang="en-US" altLang="zh-CN">
                <a:solidFill>
                  <a:schemeClr val="tx1"/>
                </a:solidFill>
              </a:rPr>
              <a:t>b</a:t>
            </a:r>
            <a:r>
              <a:rPr lang="zh-CN" altLang="en-US">
                <a:solidFill>
                  <a:schemeClr val="tx1"/>
                </a:solidFill>
              </a:rPr>
              <a:t>的方式，读写文件时对换行符不进行转换。</a:t>
            </a:r>
          </a:p>
          <a:p>
            <a:pPr algn="just">
              <a:lnSpc>
                <a:spcPct val="120000"/>
              </a:lnSpc>
              <a:defRPr/>
            </a:pPr>
            <a:r>
              <a:rPr lang="en-US" altLang="zh-CN">
                <a:solidFill>
                  <a:schemeClr val="tx1"/>
                </a:solidFill>
              </a:rPr>
              <a:t>(4) </a:t>
            </a:r>
            <a:r>
              <a:rPr lang="zh-CN" altLang="en-US">
                <a:solidFill>
                  <a:schemeClr val="tx1"/>
                </a:solidFill>
              </a:rPr>
              <a:t>文件读写函数</a:t>
            </a:r>
          </a:p>
          <a:p>
            <a:pPr marL="742950" lvl="1" indent="-285750" algn="just">
              <a:lnSpc>
                <a:spcPct val="120000"/>
              </a:lnSpc>
              <a:buFont typeface="Arial" panose="020B0604020202020204" pitchFamily="34" charset="0"/>
              <a:buChar char="•"/>
              <a:defRPr/>
            </a:pPr>
            <a:r>
              <a:rPr lang="zh-CN" altLang="en-US">
                <a:solidFill>
                  <a:schemeClr val="tx1"/>
                </a:solidFill>
              </a:rPr>
              <a:t>文本读写函数</a:t>
            </a:r>
            <a:r>
              <a:rPr lang="en-US" altLang="zh-CN">
                <a:solidFill>
                  <a:schemeClr val="tx1"/>
                </a:solidFill>
              </a:rPr>
              <a:t>: </a:t>
            </a:r>
            <a:r>
              <a:rPr lang="zh-CN" altLang="en-US">
                <a:solidFill>
                  <a:schemeClr val="tx1"/>
                </a:solidFill>
              </a:rPr>
              <a:t>用来向文本文件读写字符数据的函数（如</a:t>
            </a:r>
            <a:r>
              <a:rPr lang="en-US" altLang="zh-CN">
                <a:solidFill>
                  <a:schemeClr val="tx1"/>
                </a:solidFill>
              </a:rPr>
              <a:t>fgetc</a:t>
            </a:r>
            <a:r>
              <a:rPr lang="zh-CN" altLang="en-US">
                <a:solidFill>
                  <a:schemeClr val="tx1"/>
                </a:solidFill>
              </a:rPr>
              <a:t>，</a:t>
            </a:r>
            <a:r>
              <a:rPr lang="en-US" altLang="zh-CN">
                <a:solidFill>
                  <a:schemeClr val="tx1"/>
                </a:solidFill>
              </a:rPr>
              <a:t>fgets,fputc,fputs,fscanf,fprintf</a:t>
            </a:r>
            <a:r>
              <a:rPr lang="zh-CN" altLang="en-US">
                <a:solidFill>
                  <a:schemeClr val="tx1"/>
                </a:solidFill>
              </a:rPr>
              <a:t>等）。</a:t>
            </a:r>
          </a:p>
          <a:p>
            <a:pPr marL="742950" lvl="1" indent="-285750" algn="just">
              <a:lnSpc>
                <a:spcPct val="120000"/>
              </a:lnSpc>
              <a:buFont typeface="Arial" panose="020B0604020202020204" pitchFamily="34" charset="0"/>
              <a:buChar char="•"/>
              <a:defRPr/>
            </a:pPr>
            <a:r>
              <a:rPr lang="zh-CN" altLang="en-US">
                <a:solidFill>
                  <a:schemeClr val="tx1"/>
                </a:solidFill>
              </a:rPr>
              <a:t>二进制读写函数</a:t>
            </a:r>
            <a:r>
              <a:rPr lang="en-US" altLang="zh-CN">
                <a:solidFill>
                  <a:schemeClr val="tx1"/>
                </a:solidFill>
              </a:rPr>
              <a:t>: </a:t>
            </a:r>
            <a:r>
              <a:rPr lang="zh-CN" altLang="en-US">
                <a:solidFill>
                  <a:schemeClr val="tx1"/>
                </a:solidFill>
              </a:rPr>
              <a:t>用来向二进制文件读写二进制数据的函数（如</a:t>
            </a:r>
            <a:r>
              <a:rPr lang="en-US" altLang="zh-CN">
                <a:solidFill>
                  <a:schemeClr val="tx1"/>
                </a:solidFill>
              </a:rPr>
              <a:t>getw,putw,fread,fwrite</a:t>
            </a:r>
            <a:r>
              <a:rPr lang="zh-CN" altLang="en-US">
                <a:solidFill>
                  <a:schemeClr val="tx1"/>
                </a:solidFill>
              </a:rPr>
              <a:t>等）。</a:t>
            </a:r>
          </a:p>
        </p:txBody>
      </p:sp>
    </p:spTree>
    <p:extLst>
      <p:ext uri="{BB962C8B-B14F-4D97-AF65-F5344CB8AC3E}">
        <p14:creationId xmlns:p14="http://schemas.microsoft.com/office/powerpoint/2010/main" val="935260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随机读写数据文件</a:t>
            </a:r>
            <a:endParaRPr lang="zh-CN" altLang="en-US" dirty="0"/>
          </a:p>
        </p:txBody>
      </p:sp>
    </p:spTree>
    <p:extLst>
      <p:ext uri="{BB962C8B-B14F-4D97-AF65-F5344CB8AC3E}">
        <p14:creationId xmlns:p14="http://schemas.microsoft.com/office/powerpoint/2010/main" val="1242046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38B1A74-D0FB-442C-9C4B-2CB519BCEE4E}"/>
              </a:ext>
            </a:extLst>
          </p:cNvPr>
          <p:cNvSpPr/>
          <p:nvPr/>
        </p:nvSpPr>
        <p:spPr>
          <a:xfrm>
            <a:off x="0" y="2218848"/>
            <a:ext cx="12192000" cy="50712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endParaRPr lang="zh-CN" altLang="en-US" sz="2000" dirty="0"/>
          </a:p>
        </p:txBody>
      </p:sp>
      <p:sp>
        <p:nvSpPr>
          <p:cNvPr id="3" name="圆角矩形 2"/>
          <p:cNvSpPr/>
          <p:nvPr>
            <p:custDataLst>
              <p:tags r:id="rId1"/>
            </p:custDataLst>
          </p:nvPr>
        </p:nvSpPr>
        <p:spPr>
          <a:xfrm>
            <a:off x="2343978" y="2939983"/>
            <a:ext cx="7504044" cy="2168730"/>
          </a:xfrm>
          <a:prstGeom prst="roundRect">
            <a:avLst>
              <a:gd name="adj" fmla="val 6212"/>
            </a:avLst>
          </a:prstGeom>
          <a:solidFill>
            <a:sysClr val="window" lastClr="FFFFFF">
              <a:lumMod val="95000"/>
            </a:sysClr>
          </a:solidFill>
          <a:ln w="12700" cap="flat" cmpd="sng" algn="ctr">
            <a:solidFill>
              <a:sysClr val="window" lastClr="FFFFFF"/>
            </a:solidFill>
            <a:prstDash val="solid"/>
            <a:miter lim="800000"/>
          </a:ln>
          <a:effectLst>
            <a:outerShdw blurRad="38100" sx="101000" sy="101000" algn="ctr" rotWithShape="0">
              <a:prstClr val="black">
                <a:alpha val="14000"/>
              </a:prstClr>
            </a:outerShdw>
          </a:effectLst>
        </p:spPr>
        <p:txBody>
          <a:bodyPr anchor="ctr"/>
          <a:lstStyle/>
          <a:p>
            <a:pPr>
              <a:lnSpc>
                <a:spcPct val="150000"/>
              </a:lnSpc>
            </a:pPr>
            <a:r>
              <a:rPr lang="zh-CN" altLang="en-US"/>
              <a:t>对文件进行顺序读写比较容易理解，也容易操作，但有时效率不高。而</a:t>
            </a:r>
          </a:p>
          <a:p>
            <a:pPr>
              <a:lnSpc>
                <a:spcPct val="150000"/>
              </a:lnSpc>
            </a:pPr>
            <a:r>
              <a:rPr lang="zh-CN" altLang="en-US"/>
              <a:t>随机访问不是按数据在文件中的物理位置次序进行读写，而是可以对任何位置上的数据进行访问，显然这种方法比顺序访问效率高得多。</a:t>
            </a:r>
          </a:p>
        </p:txBody>
      </p:sp>
    </p:spTree>
    <p:extLst>
      <p:ext uri="{BB962C8B-B14F-4D97-AF65-F5344CB8AC3E}">
        <p14:creationId xmlns:p14="http://schemas.microsoft.com/office/powerpoint/2010/main" val="1588126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a:t>文件位置标记及其定位</a:t>
            </a:r>
          </a:p>
        </p:txBody>
      </p:sp>
      <p:sp>
        <p:nvSpPr>
          <p:cNvPr id="6" name="MH_Desc_1"/>
          <p:cNvSpPr/>
          <p:nvPr>
            <p:custDataLst>
              <p:tags r:id="rId1"/>
            </p:custDataLst>
          </p:nvPr>
        </p:nvSpPr>
        <p:spPr>
          <a:xfrm>
            <a:off x="563155" y="1131163"/>
            <a:ext cx="11002617" cy="52868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a:solidFill>
                  <a:schemeClr val="tx1"/>
                </a:solidFill>
              </a:rPr>
              <a:t>1. </a:t>
            </a:r>
            <a:r>
              <a:rPr lang="zh-CN" altLang="en-US">
                <a:solidFill>
                  <a:schemeClr val="tx1"/>
                </a:solidFill>
              </a:rPr>
              <a:t>文件位置标记</a:t>
            </a:r>
          </a:p>
          <a:p>
            <a:pPr algn="just">
              <a:lnSpc>
                <a:spcPct val="120000"/>
              </a:lnSpc>
              <a:defRPr/>
            </a:pPr>
            <a:r>
              <a:rPr lang="zh-CN" altLang="en-US">
                <a:solidFill>
                  <a:schemeClr val="tx1"/>
                </a:solidFill>
              </a:rPr>
              <a:t>为了对读写进行控制，系统为每个文件设置了一个</a:t>
            </a:r>
            <a:r>
              <a:rPr lang="zh-CN" altLang="en-US" b="1">
                <a:solidFill>
                  <a:schemeClr val="tx1"/>
                </a:solidFill>
              </a:rPr>
              <a:t>文件读写位置标记</a:t>
            </a:r>
            <a:r>
              <a:rPr lang="en-US" altLang="zh-CN">
                <a:solidFill>
                  <a:schemeClr val="tx1"/>
                </a:solidFill>
              </a:rPr>
              <a:t>(</a:t>
            </a:r>
            <a:r>
              <a:rPr lang="zh-CN" altLang="en-US">
                <a:solidFill>
                  <a:schemeClr val="tx1"/>
                </a:solidFill>
              </a:rPr>
              <a:t>简称文件位置标记或文件标记</a:t>
            </a:r>
            <a:r>
              <a:rPr lang="en-US" altLang="zh-CN">
                <a:solidFill>
                  <a:schemeClr val="tx1"/>
                </a:solidFill>
              </a:rPr>
              <a:t>)</a:t>
            </a:r>
            <a:r>
              <a:rPr lang="zh-CN" altLang="en-US">
                <a:solidFill>
                  <a:schemeClr val="tx1"/>
                </a:solidFill>
              </a:rPr>
              <a:t>，用来指示“接下来要读写的下一个字符的位置”。</a:t>
            </a:r>
          </a:p>
          <a:p>
            <a:pPr algn="just">
              <a:lnSpc>
                <a:spcPct val="120000"/>
              </a:lnSpc>
              <a:defRPr/>
            </a:pPr>
            <a:r>
              <a:rPr lang="zh-CN" altLang="en-US">
                <a:solidFill>
                  <a:schemeClr val="tx1"/>
                </a:solidFill>
              </a:rPr>
              <a:t>一般情况下，在对字符文件进行顺序读写时，文件位置标记指向文件开头，这时如果对文件进行读</a:t>
            </a:r>
            <a:r>
              <a:rPr lang="en-US" altLang="zh-CN">
                <a:solidFill>
                  <a:schemeClr val="tx1"/>
                </a:solidFill>
              </a:rPr>
              <a:t>/</a:t>
            </a:r>
            <a:r>
              <a:rPr lang="zh-CN" altLang="en-US">
                <a:solidFill>
                  <a:schemeClr val="tx1"/>
                </a:solidFill>
              </a:rPr>
              <a:t>写的操作，就读</a:t>
            </a:r>
            <a:r>
              <a:rPr lang="en-US" altLang="zh-CN">
                <a:solidFill>
                  <a:schemeClr val="tx1"/>
                </a:solidFill>
              </a:rPr>
              <a:t>/</a:t>
            </a:r>
            <a:r>
              <a:rPr lang="zh-CN" altLang="en-US">
                <a:solidFill>
                  <a:schemeClr val="tx1"/>
                </a:solidFill>
              </a:rPr>
              <a:t>写完第</a:t>
            </a:r>
            <a:r>
              <a:rPr lang="en-US" altLang="zh-CN">
                <a:solidFill>
                  <a:schemeClr val="tx1"/>
                </a:solidFill>
              </a:rPr>
              <a:t>1</a:t>
            </a:r>
            <a:r>
              <a:rPr lang="zh-CN" altLang="en-US">
                <a:solidFill>
                  <a:schemeClr val="tx1"/>
                </a:solidFill>
              </a:rPr>
              <a:t>个字符后，文件位置标记顺序向后移一个位置，在下一次执行读</a:t>
            </a:r>
            <a:r>
              <a:rPr lang="en-US" altLang="zh-CN">
                <a:solidFill>
                  <a:schemeClr val="tx1"/>
                </a:solidFill>
              </a:rPr>
              <a:t>/</a:t>
            </a:r>
            <a:r>
              <a:rPr lang="zh-CN" altLang="en-US">
                <a:solidFill>
                  <a:schemeClr val="tx1"/>
                </a:solidFill>
              </a:rPr>
              <a:t>写操作时，就将位置标记指向的第</a:t>
            </a:r>
            <a:r>
              <a:rPr lang="en-US" altLang="zh-CN">
                <a:solidFill>
                  <a:schemeClr val="tx1"/>
                </a:solidFill>
              </a:rPr>
              <a:t>2</a:t>
            </a:r>
            <a:r>
              <a:rPr lang="zh-CN" altLang="en-US">
                <a:solidFill>
                  <a:schemeClr val="tx1"/>
                </a:solidFill>
              </a:rPr>
              <a:t>个字符进行读出或写入。依此类推，直到遇文件</a:t>
            </a:r>
            <a:r>
              <a:rPr lang="zh-CN" altLang="en-US" smtClean="0">
                <a:solidFill>
                  <a:schemeClr val="tx1"/>
                </a:solidFill>
              </a:rPr>
              <a:t>尾，</a:t>
            </a:r>
            <a:r>
              <a:rPr lang="zh-CN" altLang="en-US">
                <a:solidFill>
                  <a:schemeClr val="tx1"/>
                </a:solidFill>
              </a:rPr>
              <a:t>此时文件位置标记在最后一个数据之后。</a:t>
            </a: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zh-CN" altLang="en-US">
              <a:solidFill>
                <a:schemeClr val="tx1"/>
              </a:solidFill>
            </a:endParaRPr>
          </a:p>
          <a:p>
            <a:pPr algn="just">
              <a:lnSpc>
                <a:spcPct val="120000"/>
              </a:lnSpc>
              <a:defRPr/>
            </a:pPr>
            <a:r>
              <a:rPr lang="zh-CN" altLang="en-US">
                <a:solidFill>
                  <a:schemeClr val="tx1"/>
                </a:solidFill>
              </a:rPr>
              <a:t>对流式文件既可以进行顺序读写，也可以进行随机读写。关键在于控制文件的位置标记。如果文件位置标记是按字节位置顺序移动的，就是顺序读写。如果能将文件位置标记按需要移动到任意位置，就可以实现随机读写。所谓随机读写，是指读写完上一个字符（字节）后，并不一定要读写其后续的字符（字节），而可以读写文件中任意位置上所需要的字符（字节）。即对文件读写数据的顺序和数据在文件中的物理顺序一般是不一致的。可以在任何位置写入数据，在任何位置读取数据。</a:t>
            </a:r>
          </a:p>
        </p:txBody>
      </p:sp>
      <p:graphicFrame>
        <p:nvGraphicFramePr>
          <p:cNvPr id="3" name="表格 2"/>
          <p:cNvGraphicFramePr>
            <a:graphicFrameLocks noGrp="1"/>
          </p:cNvGraphicFramePr>
          <p:nvPr>
            <p:extLst>
              <p:ext uri="{D42A27DB-BD31-4B8C-83A1-F6EECF244321}">
                <p14:modId xmlns:p14="http://schemas.microsoft.com/office/powerpoint/2010/main" val="1614065453"/>
              </p:ext>
            </p:extLst>
          </p:nvPr>
        </p:nvGraphicFramePr>
        <p:xfrm>
          <a:off x="2101012" y="3238580"/>
          <a:ext cx="8128008" cy="1112520"/>
        </p:xfrm>
        <a:graphic>
          <a:graphicData uri="http://schemas.openxmlformats.org/drawingml/2006/table">
            <a:tbl>
              <a:tblPr>
                <a:tableStyleId>{5C22544A-7EE6-4342-B048-85BDC9FD1C3A}</a:tableStyleId>
              </a:tblPr>
              <a:tblGrid>
                <a:gridCol w="387048">
                  <a:extLst>
                    <a:ext uri="{9D8B030D-6E8A-4147-A177-3AD203B41FA5}">
                      <a16:colId xmlns:a16="http://schemas.microsoft.com/office/drawing/2014/main" val="1700015057"/>
                    </a:ext>
                  </a:extLst>
                </a:gridCol>
                <a:gridCol w="387048">
                  <a:extLst>
                    <a:ext uri="{9D8B030D-6E8A-4147-A177-3AD203B41FA5}">
                      <a16:colId xmlns:a16="http://schemas.microsoft.com/office/drawing/2014/main" val="2424222488"/>
                    </a:ext>
                  </a:extLst>
                </a:gridCol>
                <a:gridCol w="387048">
                  <a:extLst>
                    <a:ext uri="{9D8B030D-6E8A-4147-A177-3AD203B41FA5}">
                      <a16:colId xmlns:a16="http://schemas.microsoft.com/office/drawing/2014/main" val="2971075410"/>
                    </a:ext>
                  </a:extLst>
                </a:gridCol>
                <a:gridCol w="387048">
                  <a:extLst>
                    <a:ext uri="{9D8B030D-6E8A-4147-A177-3AD203B41FA5}">
                      <a16:colId xmlns:a16="http://schemas.microsoft.com/office/drawing/2014/main" val="463996055"/>
                    </a:ext>
                  </a:extLst>
                </a:gridCol>
                <a:gridCol w="387048">
                  <a:extLst>
                    <a:ext uri="{9D8B030D-6E8A-4147-A177-3AD203B41FA5}">
                      <a16:colId xmlns:a16="http://schemas.microsoft.com/office/drawing/2014/main" val="2057265653"/>
                    </a:ext>
                  </a:extLst>
                </a:gridCol>
                <a:gridCol w="387048">
                  <a:extLst>
                    <a:ext uri="{9D8B030D-6E8A-4147-A177-3AD203B41FA5}">
                      <a16:colId xmlns:a16="http://schemas.microsoft.com/office/drawing/2014/main" val="944877750"/>
                    </a:ext>
                  </a:extLst>
                </a:gridCol>
                <a:gridCol w="387048">
                  <a:extLst>
                    <a:ext uri="{9D8B030D-6E8A-4147-A177-3AD203B41FA5}">
                      <a16:colId xmlns:a16="http://schemas.microsoft.com/office/drawing/2014/main" val="3970189466"/>
                    </a:ext>
                  </a:extLst>
                </a:gridCol>
                <a:gridCol w="387048">
                  <a:extLst>
                    <a:ext uri="{9D8B030D-6E8A-4147-A177-3AD203B41FA5}">
                      <a16:colId xmlns:a16="http://schemas.microsoft.com/office/drawing/2014/main" val="737069930"/>
                    </a:ext>
                  </a:extLst>
                </a:gridCol>
                <a:gridCol w="387048">
                  <a:extLst>
                    <a:ext uri="{9D8B030D-6E8A-4147-A177-3AD203B41FA5}">
                      <a16:colId xmlns:a16="http://schemas.microsoft.com/office/drawing/2014/main" val="1607531961"/>
                    </a:ext>
                  </a:extLst>
                </a:gridCol>
                <a:gridCol w="387048">
                  <a:extLst>
                    <a:ext uri="{9D8B030D-6E8A-4147-A177-3AD203B41FA5}">
                      <a16:colId xmlns:a16="http://schemas.microsoft.com/office/drawing/2014/main" val="3500057277"/>
                    </a:ext>
                  </a:extLst>
                </a:gridCol>
                <a:gridCol w="387048">
                  <a:extLst>
                    <a:ext uri="{9D8B030D-6E8A-4147-A177-3AD203B41FA5}">
                      <a16:colId xmlns:a16="http://schemas.microsoft.com/office/drawing/2014/main" val="4041503738"/>
                    </a:ext>
                  </a:extLst>
                </a:gridCol>
                <a:gridCol w="387048">
                  <a:extLst>
                    <a:ext uri="{9D8B030D-6E8A-4147-A177-3AD203B41FA5}">
                      <a16:colId xmlns:a16="http://schemas.microsoft.com/office/drawing/2014/main" val="2208537598"/>
                    </a:ext>
                  </a:extLst>
                </a:gridCol>
                <a:gridCol w="387048">
                  <a:extLst>
                    <a:ext uri="{9D8B030D-6E8A-4147-A177-3AD203B41FA5}">
                      <a16:colId xmlns:a16="http://schemas.microsoft.com/office/drawing/2014/main" val="3565195784"/>
                    </a:ext>
                  </a:extLst>
                </a:gridCol>
                <a:gridCol w="387048">
                  <a:extLst>
                    <a:ext uri="{9D8B030D-6E8A-4147-A177-3AD203B41FA5}">
                      <a16:colId xmlns:a16="http://schemas.microsoft.com/office/drawing/2014/main" val="207124761"/>
                    </a:ext>
                  </a:extLst>
                </a:gridCol>
                <a:gridCol w="387048">
                  <a:extLst>
                    <a:ext uri="{9D8B030D-6E8A-4147-A177-3AD203B41FA5}">
                      <a16:colId xmlns:a16="http://schemas.microsoft.com/office/drawing/2014/main" val="4012340213"/>
                    </a:ext>
                  </a:extLst>
                </a:gridCol>
                <a:gridCol w="387048">
                  <a:extLst>
                    <a:ext uri="{9D8B030D-6E8A-4147-A177-3AD203B41FA5}">
                      <a16:colId xmlns:a16="http://schemas.microsoft.com/office/drawing/2014/main" val="464916944"/>
                    </a:ext>
                  </a:extLst>
                </a:gridCol>
                <a:gridCol w="387048">
                  <a:extLst>
                    <a:ext uri="{9D8B030D-6E8A-4147-A177-3AD203B41FA5}">
                      <a16:colId xmlns:a16="http://schemas.microsoft.com/office/drawing/2014/main" val="1632810187"/>
                    </a:ext>
                  </a:extLst>
                </a:gridCol>
                <a:gridCol w="387048">
                  <a:extLst>
                    <a:ext uri="{9D8B030D-6E8A-4147-A177-3AD203B41FA5}">
                      <a16:colId xmlns:a16="http://schemas.microsoft.com/office/drawing/2014/main" val="1194699414"/>
                    </a:ext>
                  </a:extLst>
                </a:gridCol>
                <a:gridCol w="387048">
                  <a:extLst>
                    <a:ext uri="{9D8B030D-6E8A-4147-A177-3AD203B41FA5}">
                      <a16:colId xmlns:a16="http://schemas.microsoft.com/office/drawing/2014/main" val="2616649053"/>
                    </a:ext>
                  </a:extLst>
                </a:gridCol>
                <a:gridCol w="387048">
                  <a:extLst>
                    <a:ext uri="{9D8B030D-6E8A-4147-A177-3AD203B41FA5}">
                      <a16:colId xmlns:a16="http://schemas.microsoft.com/office/drawing/2014/main" val="389149115"/>
                    </a:ext>
                  </a:extLst>
                </a:gridCol>
                <a:gridCol w="387048">
                  <a:extLst>
                    <a:ext uri="{9D8B030D-6E8A-4147-A177-3AD203B41FA5}">
                      <a16:colId xmlns:a16="http://schemas.microsoft.com/office/drawing/2014/main" val="1446948413"/>
                    </a:ext>
                  </a:extLst>
                </a:gridCol>
              </a:tblGrid>
              <a:tr h="370840">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extLst>
                  <a:ext uri="{0D108BD9-81ED-4DB2-BD59-A6C34878D82A}">
                    <a16:rowId xmlns:a16="http://schemas.microsoft.com/office/drawing/2014/main" val="157856925"/>
                  </a:ext>
                </a:extLst>
              </a:tr>
              <a:tr h="370840">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3400878"/>
                  </a:ext>
                </a:extLst>
              </a:tr>
              <a:tr h="370840">
                <a:tc gridSpan="2">
                  <a:txBody>
                    <a:bodyPr/>
                    <a:lstStyle/>
                    <a:p>
                      <a:r>
                        <a:rPr lang="zh-CN" altLang="en-US" sz="1400">
                          <a:solidFill>
                            <a:schemeClr val="accent1"/>
                          </a:solidFill>
                        </a:rPr>
                        <a:t>文件头</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r>
                        <a:rPr lang="zh-CN" altLang="en-US" sz="1400">
                          <a:solidFill>
                            <a:schemeClr val="accent1"/>
                          </a:solidFill>
                        </a:rPr>
                        <a:t>读写当前位置</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r"/>
                      <a:r>
                        <a:rPr lang="zh-CN" altLang="en-US" sz="1400">
                          <a:solidFill>
                            <a:schemeClr val="accent1"/>
                          </a:solidFill>
                        </a:rPr>
                        <a:t>文件尾</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30118252"/>
                  </a:ext>
                </a:extLst>
              </a:tr>
            </a:tbl>
          </a:graphicData>
        </a:graphic>
      </p:graphicFrame>
      <p:cxnSp>
        <p:nvCxnSpPr>
          <p:cNvPr id="5" name="直接箭头连接符 4"/>
          <p:cNvCxnSpPr/>
          <p:nvPr/>
        </p:nvCxnSpPr>
        <p:spPr>
          <a:xfrm flipV="1">
            <a:off x="2109639" y="3632578"/>
            <a:ext cx="0" cy="49084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flipV="1">
            <a:off x="4415518" y="3632578"/>
            <a:ext cx="0" cy="49084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flipV="1">
            <a:off x="10229020" y="3632578"/>
            <a:ext cx="0" cy="49084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5366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a:t>文件位置标记及其定位</a:t>
            </a:r>
          </a:p>
        </p:txBody>
      </p:sp>
      <p:sp>
        <p:nvSpPr>
          <p:cNvPr id="6" name="MH_Desc_1"/>
          <p:cNvSpPr/>
          <p:nvPr>
            <p:custDataLst>
              <p:tags r:id="rId1"/>
            </p:custDataLst>
          </p:nvPr>
        </p:nvSpPr>
        <p:spPr>
          <a:xfrm>
            <a:off x="563155" y="1131163"/>
            <a:ext cx="11002617" cy="52868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2. </a:t>
            </a:r>
            <a:r>
              <a:rPr lang="zh-CN" altLang="en-US">
                <a:solidFill>
                  <a:schemeClr val="tx1"/>
                </a:solidFill>
              </a:rPr>
              <a:t>文件位置标记的定位</a:t>
            </a:r>
            <a:endParaRPr lang="en-US" altLang="zh-CN">
              <a:solidFill>
                <a:schemeClr val="tx1"/>
              </a:solidFill>
            </a:endParaRPr>
          </a:p>
          <a:p>
            <a:pPr algn="just">
              <a:lnSpc>
                <a:spcPct val="150000"/>
              </a:lnSpc>
              <a:defRPr/>
            </a:pPr>
            <a:r>
              <a:rPr lang="en-US" altLang="zh-CN">
                <a:solidFill>
                  <a:schemeClr val="tx1"/>
                </a:solidFill>
              </a:rPr>
              <a:t>(1) </a:t>
            </a:r>
            <a:r>
              <a:rPr lang="zh-CN" altLang="en-US">
                <a:solidFill>
                  <a:schemeClr val="tx1"/>
                </a:solidFill>
              </a:rPr>
              <a:t>用</a:t>
            </a:r>
            <a:r>
              <a:rPr lang="en-US" altLang="zh-CN">
                <a:solidFill>
                  <a:schemeClr val="tx1"/>
                </a:solidFill>
              </a:rPr>
              <a:t>rewind</a:t>
            </a:r>
            <a:r>
              <a:rPr lang="zh-CN" altLang="en-US">
                <a:solidFill>
                  <a:schemeClr val="tx1"/>
                </a:solidFill>
              </a:rPr>
              <a:t>函数使文件位置标记指向文件开头</a:t>
            </a:r>
          </a:p>
          <a:p>
            <a:pPr indent="307975" algn="just">
              <a:lnSpc>
                <a:spcPct val="150000"/>
              </a:lnSpc>
              <a:defRPr/>
            </a:pPr>
            <a:r>
              <a:rPr lang="en-US" altLang="zh-CN">
                <a:solidFill>
                  <a:schemeClr val="tx1"/>
                </a:solidFill>
              </a:rPr>
              <a:t>rewind</a:t>
            </a:r>
            <a:r>
              <a:rPr lang="zh-CN" altLang="en-US">
                <a:solidFill>
                  <a:schemeClr val="tx1"/>
                </a:solidFill>
              </a:rPr>
              <a:t>函数的作用是使文件位置标记重新返回文件的开头，此函数没有返回值。</a:t>
            </a:r>
            <a:endParaRPr lang="en-US" altLang="zh-CN">
              <a:solidFill>
                <a:schemeClr val="tx1"/>
              </a:solidFill>
            </a:endParaRPr>
          </a:p>
          <a:p>
            <a:pPr algn="just">
              <a:lnSpc>
                <a:spcPct val="150000"/>
              </a:lnSpc>
              <a:defRPr/>
            </a:pPr>
            <a:r>
              <a:rPr lang="en-US" altLang="zh-CN">
                <a:solidFill>
                  <a:schemeClr val="tx1"/>
                </a:solidFill>
              </a:rPr>
              <a:t>(2) </a:t>
            </a:r>
            <a:r>
              <a:rPr lang="zh-CN" altLang="en-US">
                <a:solidFill>
                  <a:schemeClr val="tx1"/>
                </a:solidFill>
              </a:rPr>
              <a:t>用</a:t>
            </a:r>
            <a:r>
              <a:rPr lang="en-US" altLang="zh-CN">
                <a:solidFill>
                  <a:schemeClr val="tx1"/>
                </a:solidFill>
              </a:rPr>
              <a:t>fseek</a:t>
            </a:r>
            <a:r>
              <a:rPr lang="zh-CN" altLang="en-US">
                <a:solidFill>
                  <a:schemeClr val="tx1"/>
                </a:solidFill>
              </a:rPr>
              <a:t>函数改变文件位置标记</a:t>
            </a:r>
          </a:p>
          <a:p>
            <a:pPr algn="just">
              <a:lnSpc>
                <a:spcPct val="150000"/>
              </a:lnSpc>
              <a:defRPr/>
            </a:pPr>
            <a:endParaRPr lang="zh-CN" altLang="en-US">
              <a:solidFill>
                <a:schemeClr val="tx1"/>
              </a:solidFill>
            </a:endParaRPr>
          </a:p>
          <a:p>
            <a:pPr indent="307975" algn="just">
              <a:lnSpc>
                <a:spcPct val="150000"/>
              </a:lnSpc>
              <a:defRPr/>
            </a:pPr>
            <a:r>
              <a:rPr lang="en-US" altLang="zh-CN">
                <a:solidFill>
                  <a:schemeClr val="tx1"/>
                </a:solidFill>
              </a:rPr>
              <a:t>fseek</a:t>
            </a:r>
            <a:r>
              <a:rPr lang="zh-CN" altLang="en-US">
                <a:solidFill>
                  <a:schemeClr val="tx1"/>
                </a:solidFill>
              </a:rPr>
              <a:t>函数一般用于二进制文件。</a:t>
            </a:r>
          </a:p>
          <a:p>
            <a:pPr algn="just">
              <a:lnSpc>
                <a:spcPct val="150000"/>
              </a:lnSpc>
              <a:defRPr/>
            </a:pPr>
            <a:endParaRPr lang="zh-CN" altLang="en-US">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en-US" altLang="zh-CN">
                <a:solidFill>
                  <a:schemeClr val="tx1"/>
                </a:solidFill>
              </a:rPr>
              <a:t>(3) </a:t>
            </a:r>
            <a:r>
              <a:rPr lang="zh-CN" altLang="en-US">
                <a:solidFill>
                  <a:schemeClr val="tx1"/>
                </a:solidFill>
              </a:rPr>
              <a:t>用</a:t>
            </a:r>
            <a:r>
              <a:rPr lang="en-US" altLang="zh-CN">
                <a:solidFill>
                  <a:schemeClr val="tx1"/>
                </a:solidFill>
              </a:rPr>
              <a:t>ftell</a:t>
            </a:r>
            <a:r>
              <a:rPr lang="zh-CN" altLang="en-US">
                <a:solidFill>
                  <a:schemeClr val="tx1"/>
                </a:solidFill>
              </a:rPr>
              <a:t>函数测定文件位置标记的当前位置</a:t>
            </a:r>
          </a:p>
        </p:txBody>
      </p:sp>
      <p:sp>
        <p:nvSpPr>
          <p:cNvPr id="8" name="矩形 7"/>
          <p:cNvSpPr/>
          <p:nvPr/>
        </p:nvSpPr>
        <p:spPr>
          <a:xfrm>
            <a:off x="5374593" y="1571603"/>
            <a:ext cx="4982880"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rewind(</a:t>
            </a:r>
            <a:r>
              <a:rPr lang="zh-CN" altLang="en-US">
                <a:solidFill>
                  <a:schemeClr val="bg1"/>
                </a:solidFill>
              </a:rPr>
              <a:t>文件指针</a:t>
            </a:r>
            <a:r>
              <a:rPr lang="en-US" altLang="zh-CN">
                <a:solidFill>
                  <a:schemeClr val="bg1"/>
                </a:solidFill>
              </a:rPr>
              <a:t>);</a:t>
            </a:r>
          </a:p>
        </p:txBody>
      </p:sp>
      <p:sp>
        <p:nvSpPr>
          <p:cNvPr id="11" name="矩形 10"/>
          <p:cNvSpPr/>
          <p:nvPr/>
        </p:nvSpPr>
        <p:spPr>
          <a:xfrm>
            <a:off x="933438" y="2876548"/>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fseek(</a:t>
            </a:r>
            <a:r>
              <a:rPr lang="zh-CN" altLang="en-US">
                <a:solidFill>
                  <a:schemeClr val="bg1"/>
                </a:solidFill>
              </a:rPr>
              <a:t>文件类型指针</a:t>
            </a:r>
            <a:r>
              <a:rPr lang="en-US" altLang="zh-CN">
                <a:solidFill>
                  <a:schemeClr val="bg1"/>
                </a:solidFill>
              </a:rPr>
              <a:t>, </a:t>
            </a:r>
            <a:r>
              <a:rPr lang="zh-CN" altLang="en-US">
                <a:solidFill>
                  <a:schemeClr val="bg1"/>
                </a:solidFill>
              </a:rPr>
              <a:t>位移量</a:t>
            </a:r>
            <a:r>
              <a:rPr lang="en-US" altLang="zh-CN">
                <a:solidFill>
                  <a:schemeClr val="bg1"/>
                </a:solidFill>
              </a:rPr>
              <a:t>, </a:t>
            </a:r>
            <a:r>
              <a:rPr lang="zh-CN" altLang="en-US">
                <a:solidFill>
                  <a:schemeClr val="bg1"/>
                </a:solidFill>
              </a:rPr>
              <a:t>起始点</a:t>
            </a:r>
            <a:r>
              <a:rPr lang="en-US" altLang="zh-CN">
                <a:solidFill>
                  <a:schemeClr val="bg1"/>
                </a:solidFill>
              </a:rPr>
              <a:t>);</a:t>
            </a:r>
          </a:p>
        </p:txBody>
      </p:sp>
      <p:sp>
        <p:nvSpPr>
          <p:cNvPr id="4" name="矩形 3"/>
          <p:cNvSpPr/>
          <p:nvPr/>
        </p:nvSpPr>
        <p:spPr>
          <a:xfrm>
            <a:off x="5374593" y="2434175"/>
            <a:ext cx="4982880" cy="867930"/>
          </a:xfrm>
          <a:prstGeom prst="rect">
            <a:avLst/>
          </a:prstGeom>
          <a:solidFill>
            <a:schemeClr val="accent1">
              <a:lumMod val="20000"/>
              <a:lumOff val="80000"/>
            </a:schemeClr>
          </a:solidFill>
        </p:spPr>
        <p:txBody>
          <a:bodyPr wrap="square" lIns="72000" rIns="72000">
            <a:spAutoFit/>
          </a:bodyPr>
          <a:lstStyle/>
          <a:p>
            <a:pPr marL="963613" indent="-963613">
              <a:lnSpc>
                <a:spcPct val="120000"/>
              </a:lnSpc>
            </a:pPr>
            <a:r>
              <a:rPr lang="zh-CN" altLang="en-US" sz="1400"/>
              <a:t>“起始点”：用</a:t>
            </a:r>
            <a:r>
              <a:rPr lang="en-US" altLang="zh-CN" sz="1400"/>
              <a:t>0</a:t>
            </a:r>
            <a:r>
              <a:rPr lang="zh-CN" altLang="en-US" sz="1400"/>
              <a:t>，</a:t>
            </a:r>
            <a:r>
              <a:rPr lang="en-US" altLang="zh-CN" sz="1400"/>
              <a:t>1</a:t>
            </a:r>
            <a:r>
              <a:rPr lang="zh-CN" altLang="en-US" sz="1400"/>
              <a:t>或</a:t>
            </a:r>
            <a:r>
              <a:rPr lang="en-US" altLang="zh-CN" sz="1400"/>
              <a:t>2</a:t>
            </a:r>
            <a:r>
              <a:rPr lang="zh-CN" altLang="en-US" sz="1400"/>
              <a:t>代替，</a:t>
            </a:r>
            <a:r>
              <a:rPr lang="en-US" altLang="zh-CN" sz="1400"/>
              <a:t>0</a:t>
            </a:r>
            <a:r>
              <a:rPr lang="zh-CN" altLang="en-US" sz="1400"/>
              <a:t>代表“文件开始位置”，</a:t>
            </a:r>
            <a:r>
              <a:rPr lang="en-US" altLang="zh-CN" sz="1400"/>
              <a:t>1</a:t>
            </a:r>
            <a:r>
              <a:rPr lang="zh-CN" altLang="en-US" sz="1400"/>
              <a:t>为“当前位置”，</a:t>
            </a:r>
            <a:r>
              <a:rPr lang="en-US" altLang="zh-CN" sz="1400"/>
              <a:t>2</a:t>
            </a:r>
            <a:r>
              <a:rPr lang="zh-CN" altLang="en-US" sz="1400"/>
              <a:t>为“文件末尾位置”</a:t>
            </a:r>
            <a:endParaRPr lang="en-US" altLang="zh-CN" sz="1400"/>
          </a:p>
          <a:p>
            <a:pPr marL="893763" indent="-893763">
              <a:lnSpc>
                <a:spcPct val="120000"/>
              </a:lnSpc>
            </a:pPr>
            <a:r>
              <a:rPr lang="en-US" altLang="zh-CN" sz="1400"/>
              <a:t>“</a:t>
            </a:r>
            <a:r>
              <a:rPr lang="zh-CN" altLang="en-US" sz="1400"/>
              <a:t>位移量”：指以“起始点”为基点，向前移动的字节数（长整型）</a:t>
            </a:r>
          </a:p>
        </p:txBody>
      </p:sp>
      <p:sp>
        <p:nvSpPr>
          <p:cNvPr id="12" name="圆角矩形 11"/>
          <p:cNvSpPr/>
          <p:nvPr/>
        </p:nvSpPr>
        <p:spPr>
          <a:xfrm>
            <a:off x="933438" y="3678253"/>
            <a:ext cx="9424035" cy="826571"/>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20000"/>
              </a:lnSpc>
              <a:defRPr/>
            </a:pPr>
            <a:r>
              <a:rPr lang="en-US" altLang="zh-CN" sz="1600">
                <a:solidFill>
                  <a:schemeClr val="tx1"/>
                </a:solidFill>
              </a:rPr>
              <a:t>fseek (fp,100L,0);		</a:t>
            </a:r>
            <a:r>
              <a:rPr lang="en-US" altLang="zh-CN" sz="1600">
                <a:solidFill>
                  <a:srgbClr val="008000"/>
                </a:solidFill>
              </a:rPr>
              <a:t>//</a:t>
            </a:r>
            <a:r>
              <a:rPr lang="zh-CN" altLang="en-US" sz="1600">
                <a:solidFill>
                  <a:srgbClr val="008000"/>
                </a:solidFill>
              </a:rPr>
              <a:t>将文件位置标记向前移到离文件开头</a:t>
            </a:r>
            <a:r>
              <a:rPr lang="en-US" altLang="zh-CN" sz="1600">
                <a:solidFill>
                  <a:srgbClr val="008000"/>
                </a:solidFill>
              </a:rPr>
              <a:t>100</a:t>
            </a:r>
            <a:r>
              <a:rPr lang="zh-CN" altLang="en-US" sz="1600">
                <a:solidFill>
                  <a:srgbClr val="008000"/>
                </a:solidFill>
              </a:rPr>
              <a:t>个字节处</a:t>
            </a:r>
          </a:p>
          <a:p>
            <a:pPr algn="just">
              <a:lnSpc>
                <a:spcPct val="120000"/>
              </a:lnSpc>
              <a:defRPr/>
            </a:pPr>
            <a:r>
              <a:rPr lang="en-US" altLang="zh-CN" sz="1600">
                <a:solidFill>
                  <a:schemeClr val="tx1"/>
                </a:solidFill>
              </a:rPr>
              <a:t>fseek (fp,50L,1); 		</a:t>
            </a:r>
            <a:r>
              <a:rPr lang="en-US" altLang="zh-CN" sz="1600">
                <a:solidFill>
                  <a:srgbClr val="008000"/>
                </a:solidFill>
              </a:rPr>
              <a:t>//</a:t>
            </a:r>
            <a:r>
              <a:rPr lang="zh-CN" altLang="en-US" sz="1600">
                <a:solidFill>
                  <a:srgbClr val="008000"/>
                </a:solidFill>
              </a:rPr>
              <a:t>将文件位置标记向前移到离当前位置</a:t>
            </a:r>
            <a:r>
              <a:rPr lang="en-US" altLang="zh-CN" sz="1600">
                <a:solidFill>
                  <a:srgbClr val="008000"/>
                </a:solidFill>
              </a:rPr>
              <a:t>50</a:t>
            </a:r>
            <a:r>
              <a:rPr lang="zh-CN" altLang="en-US" sz="1600">
                <a:solidFill>
                  <a:srgbClr val="008000"/>
                </a:solidFill>
              </a:rPr>
              <a:t>个字节处</a:t>
            </a:r>
          </a:p>
          <a:p>
            <a:pPr algn="just">
              <a:lnSpc>
                <a:spcPct val="120000"/>
              </a:lnSpc>
              <a:defRPr/>
            </a:pPr>
            <a:r>
              <a:rPr lang="en-US" altLang="zh-CN" sz="1600">
                <a:solidFill>
                  <a:schemeClr val="tx1"/>
                </a:solidFill>
              </a:rPr>
              <a:t>fseek (fp,-10L,2);		</a:t>
            </a:r>
            <a:r>
              <a:rPr lang="en-US" altLang="zh-CN" sz="1600">
                <a:solidFill>
                  <a:srgbClr val="008000"/>
                </a:solidFill>
              </a:rPr>
              <a:t>//</a:t>
            </a:r>
            <a:r>
              <a:rPr lang="zh-CN" altLang="en-US" sz="1600">
                <a:solidFill>
                  <a:srgbClr val="008000"/>
                </a:solidFill>
              </a:rPr>
              <a:t>将文件位置标记从文件末尾处向后退</a:t>
            </a:r>
            <a:r>
              <a:rPr lang="en-US" altLang="zh-CN" sz="1600">
                <a:solidFill>
                  <a:srgbClr val="008000"/>
                </a:solidFill>
              </a:rPr>
              <a:t>10</a:t>
            </a:r>
            <a:r>
              <a:rPr lang="zh-CN" altLang="en-US" sz="1600">
                <a:solidFill>
                  <a:srgbClr val="008000"/>
                </a:solidFill>
              </a:rPr>
              <a:t>个字节</a:t>
            </a:r>
          </a:p>
        </p:txBody>
      </p:sp>
      <p:sp>
        <p:nvSpPr>
          <p:cNvPr id="13" name="圆角矩形 12"/>
          <p:cNvSpPr/>
          <p:nvPr/>
        </p:nvSpPr>
        <p:spPr>
          <a:xfrm>
            <a:off x="933437" y="5734541"/>
            <a:ext cx="9424036" cy="653048"/>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20000"/>
              </a:lnSpc>
              <a:defRPr/>
            </a:pPr>
            <a:r>
              <a:rPr lang="en-US" altLang="zh-CN" sz="1600">
                <a:solidFill>
                  <a:schemeClr val="tx1"/>
                </a:solidFill>
              </a:rPr>
              <a:t>i=ftell(fp);			 </a:t>
            </a:r>
            <a:r>
              <a:rPr lang="en-US" altLang="zh-CN" sz="1600">
                <a:solidFill>
                  <a:srgbClr val="008000"/>
                </a:solidFill>
              </a:rPr>
              <a:t>//</a:t>
            </a:r>
            <a:r>
              <a:rPr lang="zh-CN" altLang="en-US" sz="1600">
                <a:solidFill>
                  <a:srgbClr val="008000"/>
                </a:solidFill>
              </a:rPr>
              <a:t>变量</a:t>
            </a:r>
            <a:r>
              <a:rPr lang="en-US" altLang="zh-CN" sz="1600">
                <a:solidFill>
                  <a:srgbClr val="008000"/>
                </a:solidFill>
              </a:rPr>
              <a:t>i</a:t>
            </a:r>
            <a:r>
              <a:rPr lang="zh-CN" altLang="en-US" sz="1600">
                <a:solidFill>
                  <a:srgbClr val="008000"/>
                </a:solidFill>
              </a:rPr>
              <a:t>存放文件当前位置</a:t>
            </a:r>
          </a:p>
          <a:p>
            <a:pPr algn="just">
              <a:lnSpc>
                <a:spcPct val="120000"/>
              </a:lnSpc>
              <a:defRPr/>
            </a:pPr>
            <a:r>
              <a:rPr lang="en-US" altLang="zh-CN" sz="1600">
                <a:solidFill>
                  <a:schemeClr val="tx1"/>
                </a:solidFill>
              </a:rPr>
              <a:t>if(i==-1L) printf(″error\n″); 	</a:t>
            </a:r>
            <a:r>
              <a:rPr lang="en-US" altLang="zh-CN" sz="1600">
                <a:solidFill>
                  <a:srgbClr val="008000"/>
                </a:solidFill>
              </a:rPr>
              <a:t>//</a:t>
            </a:r>
            <a:r>
              <a:rPr lang="zh-CN" altLang="en-US" sz="1600">
                <a:solidFill>
                  <a:srgbClr val="008000"/>
                </a:solidFill>
              </a:rPr>
              <a:t>如果调用函数时出错，输出</a:t>
            </a:r>
            <a:r>
              <a:rPr lang="en-US" altLang="zh-CN" sz="1600">
                <a:solidFill>
                  <a:srgbClr val="008000"/>
                </a:solidFill>
              </a:rPr>
              <a:t>″error″</a:t>
            </a:r>
          </a:p>
        </p:txBody>
      </p:sp>
      <p:sp>
        <p:nvSpPr>
          <p:cNvPr id="14" name="矩形 13"/>
          <p:cNvSpPr/>
          <p:nvPr/>
        </p:nvSpPr>
        <p:spPr>
          <a:xfrm>
            <a:off x="851452" y="4841675"/>
            <a:ext cx="10714320" cy="923330"/>
          </a:xfrm>
          <a:prstGeom prst="rect">
            <a:avLst/>
          </a:prstGeom>
        </p:spPr>
        <p:txBody>
          <a:bodyPr wrap="square">
            <a:spAutoFit/>
          </a:bodyPr>
          <a:lstStyle/>
          <a:p>
            <a:pPr algn="just">
              <a:lnSpc>
                <a:spcPct val="150000"/>
              </a:lnSpc>
              <a:defRPr/>
            </a:pPr>
            <a:r>
              <a:rPr lang="en-US" altLang="zh-CN"/>
              <a:t>ftell</a:t>
            </a:r>
            <a:r>
              <a:rPr lang="zh-CN" altLang="en-US"/>
              <a:t>函数的作用是得到流式文件中文件位置标记的当前位置，用相对于文件开头的位移量来表示。如果调用函数时出错（如不存在</a:t>
            </a:r>
            <a:r>
              <a:rPr lang="en-US" altLang="zh-CN"/>
              <a:t>fp</a:t>
            </a:r>
            <a:r>
              <a:rPr lang="zh-CN" altLang="en-US"/>
              <a:t>指向的文件），</a:t>
            </a:r>
            <a:r>
              <a:rPr lang="en-US" altLang="zh-CN"/>
              <a:t>ftell</a:t>
            </a:r>
            <a:r>
              <a:rPr lang="zh-CN" altLang="en-US"/>
              <a:t>函数返回值为</a:t>
            </a:r>
            <a:r>
              <a:rPr lang="en-US" altLang="zh-CN"/>
              <a:t>-1L</a:t>
            </a:r>
            <a:r>
              <a:rPr lang="zh-CN" altLang="en-US"/>
              <a:t>。</a:t>
            </a:r>
          </a:p>
        </p:txBody>
      </p:sp>
    </p:spTree>
    <p:extLst>
      <p:ext uri="{BB962C8B-B14F-4D97-AF65-F5344CB8AC3E}">
        <p14:creationId xmlns:p14="http://schemas.microsoft.com/office/powerpoint/2010/main" val="2642490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859" y="224682"/>
            <a:ext cx="10515600" cy="1325563"/>
          </a:xfrm>
        </p:spPr>
        <p:txBody>
          <a:bodyPr/>
          <a:lstStyle/>
          <a:p>
            <a:r>
              <a:rPr lang="zh-CN" altLang="en-US"/>
              <a:t>文件位置标记及其定位</a:t>
            </a:r>
          </a:p>
        </p:txBody>
      </p:sp>
      <p:sp>
        <p:nvSpPr>
          <p:cNvPr id="3" name="内容占位符 2"/>
          <p:cNvSpPr>
            <a:spLocks noGrp="1"/>
          </p:cNvSpPr>
          <p:nvPr>
            <p:ph idx="1"/>
          </p:nvPr>
        </p:nvSpPr>
        <p:spPr>
          <a:xfrm>
            <a:off x="401446" y="1211503"/>
            <a:ext cx="4339519" cy="1730479"/>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10.5】</a:t>
            </a:r>
            <a:r>
              <a:rPr lang="zh-CN" altLang="en-US" sz="2000">
                <a:solidFill>
                  <a:schemeClr val="accent1"/>
                </a:solidFill>
              </a:rPr>
              <a:t>有一个磁盘文件，内有一些信息。要求第</a:t>
            </a:r>
            <a:r>
              <a:rPr lang="en-US" altLang="zh-CN" sz="2000">
                <a:solidFill>
                  <a:schemeClr val="accent1"/>
                </a:solidFill>
              </a:rPr>
              <a:t>1</a:t>
            </a:r>
            <a:r>
              <a:rPr lang="zh-CN" altLang="en-US" sz="2000">
                <a:solidFill>
                  <a:schemeClr val="accent1"/>
                </a:solidFill>
              </a:rPr>
              <a:t>次将它的内容显示在屏幕上，第</a:t>
            </a:r>
            <a:r>
              <a:rPr lang="en-US" altLang="zh-CN" sz="2000">
                <a:solidFill>
                  <a:schemeClr val="accent1"/>
                </a:solidFill>
              </a:rPr>
              <a:t>2</a:t>
            </a:r>
            <a:r>
              <a:rPr lang="zh-CN" altLang="en-US" sz="2000">
                <a:solidFill>
                  <a:schemeClr val="accent1"/>
                </a:solidFill>
              </a:rPr>
              <a:t>次把它复制到另一文件上。</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99381" y="612422"/>
            <a:ext cx="6460435" cy="5609474"/>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#include&lt;stdio.h&gt;</a:t>
            </a:r>
          </a:p>
          <a:p>
            <a:pPr defTabSz="363538">
              <a:lnSpc>
                <a:spcPct val="120000"/>
              </a:lnSpc>
            </a:pPr>
            <a:r>
              <a:rPr lang="en-US" altLang="zh-CN" sz="1400"/>
              <a:t>int main()</a:t>
            </a:r>
          </a:p>
          <a:p>
            <a:pPr defTabSz="363538">
              <a:lnSpc>
                <a:spcPct val="120000"/>
              </a:lnSpc>
            </a:pPr>
            <a:r>
              <a:rPr lang="en-US" altLang="zh-CN" sz="1400"/>
              <a:t>{	char ch;</a:t>
            </a:r>
          </a:p>
          <a:p>
            <a:pPr defTabSz="363538">
              <a:lnSpc>
                <a:spcPct val="120000"/>
              </a:lnSpc>
            </a:pPr>
            <a:r>
              <a:rPr lang="en-US" altLang="zh-CN" sz="1400"/>
              <a:t>	FILE *fp1,*fp2;</a:t>
            </a:r>
          </a:p>
          <a:p>
            <a:pPr defTabSz="363538">
              <a:lnSpc>
                <a:spcPct val="120000"/>
              </a:lnSpc>
            </a:pPr>
            <a:r>
              <a:rPr lang="en-US" altLang="zh-CN" sz="1400"/>
              <a:t>	fp1=fopen("file1.dat","r");	</a:t>
            </a:r>
            <a:r>
              <a:rPr lang="en-US" altLang="zh-CN" sz="1400">
                <a:solidFill>
                  <a:srgbClr val="008000"/>
                </a:solidFill>
              </a:rPr>
              <a:t>//</a:t>
            </a:r>
            <a:r>
              <a:rPr lang="zh-CN" altLang="en-US" sz="1400">
                <a:solidFill>
                  <a:srgbClr val="008000"/>
                </a:solidFill>
              </a:rPr>
              <a:t>打开输入文件</a:t>
            </a:r>
          </a:p>
          <a:p>
            <a:pPr defTabSz="363538">
              <a:lnSpc>
                <a:spcPct val="120000"/>
              </a:lnSpc>
            </a:pPr>
            <a:r>
              <a:rPr lang="zh-CN" altLang="en-US" sz="1400"/>
              <a:t>	</a:t>
            </a:r>
            <a:r>
              <a:rPr lang="en-US" altLang="zh-CN" sz="1400"/>
              <a:t>fp2=fopen("file2.dat","w");	</a:t>
            </a:r>
            <a:r>
              <a:rPr lang="en-US" altLang="zh-CN" sz="1400">
                <a:solidFill>
                  <a:srgbClr val="008000"/>
                </a:solidFill>
              </a:rPr>
              <a:t>//</a:t>
            </a:r>
            <a:r>
              <a:rPr lang="zh-CN" altLang="en-US" sz="1400">
                <a:solidFill>
                  <a:srgbClr val="008000"/>
                </a:solidFill>
              </a:rPr>
              <a:t>打开输出文件</a:t>
            </a:r>
          </a:p>
          <a:p>
            <a:pPr defTabSz="363538">
              <a:lnSpc>
                <a:spcPct val="120000"/>
              </a:lnSpc>
            </a:pPr>
            <a:r>
              <a:rPr lang="zh-CN" altLang="en-US" sz="1400"/>
              <a:t>	</a:t>
            </a:r>
            <a:r>
              <a:rPr lang="en-US" altLang="zh-CN" sz="1400"/>
              <a:t>ch=getc(fp1);				</a:t>
            </a:r>
            <a:r>
              <a:rPr lang="en-US" altLang="zh-CN" sz="1400">
                <a:solidFill>
                  <a:srgbClr val="008000"/>
                </a:solidFill>
              </a:rPr>
              <a:t>//</a:t>
            </a:r>
            <a:r>
              <a:rPr lang="zh-CN" altLang="en-US" sz="1400">
                <a:solidFill>
                  <a:srgbClr val="008000"/>
                </a:solidFill>
              </a:rPr>
              <a:t>从</a:t>
            </a:r>
            <a:r>
              <a:rPr lang="en-US" altLang="zh-CN" sz="1400">
                <a:solidFill>
                  <a:srgbClr val="008000"/>
                </a:solidFill>
              </a:rPr>
              <a:t>file1.dat</a:t>
            </a:r>
            <a:r>
              <a:rPr lang="zh-CN" altLang="en-US" sz="1400">
                <a:solidFill>
                  <a:srgbClr val="008000"/>
                </a:solidFill>
              </a:rPr>
              <a:t>文件读入第一个字符</a:t>
            </a:r>
          </a:p>
          <a:p>
            <a:pPr defTabSz="363538">
              <a:lnSpc>
                <a:spcPct val="120000"/>
              </a:lnSpc>
            </a:pPr>
            <a:r>
              <a:rPr lang="zh-CN" altLang="en-US" sz="1400"/>
              <a:t>	</a:t>
            </a:r>
            <a:r>
              <a:rPr lang="en-US" altLang="zh-CN" sz="1400"/>
              <a:t>while(!feof(fp1))			</a:t>
            </a:r>
            <a:r>
              <a:rPr lang="en-US" altLang="zh-CN" sz="1400">
                <a:solidFill>
                  <a:srgbClr val="008000"/>
                </a:solidFill>
              </a:rPr>
              <a:t>//</a:t>
            </a:r>
            <a:r>
              <a:rPr lang="zh-CN" altLang="en-US" sz="1400">
                <a:solidFill>
                  <a:srgbClr val="008000"/>
                </a:solidFill>
              </a:rPr>
              <a:t>当未读取文件尾标志</a:t>
            </a:r>
          </a:p>
          <a:p>
            <a:pPr defTabSz="363538">
              <a:lnSpc>
                <a:spcPct val="120000"/>
              </a:lnSpc>
            </a:pPr>
            <a:r>
              <a:rPr lang="zh-CN" altLang="en-US" sz="1400"/>
              <a:t>	</a:t>
            </a:r>
            <a:r>
              <a:rPr lang="en-US" altLang="zh-CN" sz="1400"/>
              <a:t>{	putchar(ch);			</a:t>
            </a:r>
            <a:r>
              <a:rPr lang="en-US" altLang="zh-CN" sz="1400">
                <a:solidFill>
                  <a:srgbClr val="008000"/>
                </a:solidFill>
              </a:rPr>
              <a:t>//</a:t>
            </a:r>
            <a:r>
              <a:rPr lang="zh-CN" altLang="en-US" sz="1400">
                <a:solidFill>
                  <a:srgbClr val="008000"/>
                </a:solidFill>
              </a:rPr>
              <a:t>在屏幕输出一个字符</a:t>
            </a:r>
          </a:p>
          <a:p>
            <a:pPr defTabSz="363538">
              <a:lnSpc>
                <a:spcPct val="120000"/>
              </a:lnSpc>
            </a:pPr>
            <a:r>
              <a:rPr lang="zh-CN" altLang="en-US" sz="1400"/>
              <a:t>		</a:t>
            </a:r>
            <a:r>
              <a:rPr lang="en-US" altLang="zh-CN" sz="1400"/>
              <a:t>ch=getc(fp1);			</a:t>
            </a:r>
            <a:r>
              <a:rPr lang="en-US" altLang="zh-CN" sz="1400">
                <a:solidFill>
                  <a:srgbClr val="008000"/>
                </a:solidFill>
              </a:rPr>
              <a:t>//</a:t>
            </a:r>
            <a:r>
              <a:rPr lang="zh-CN" altLang="en-US" sz="1400">
                <a:solidFill>
                  <a:srgbClr val="008000"/>
                </a:solidFill>
              </a:rPr>
              <a:t>再从</a:t>
            </a:r>
            <a:r>
              <a:rPr lang="en-US" altLang="zh-CN" sz="1400">
                <a:solidFill>
                  <a:srgbClr val="008000"/>
                </a:solidFill>
              </a:rPr>
              <a:t>file1.dat</a:t>
            </a:r>
            <a:r>
              <a:rPr lang="zh-CN" altLang="en-US" sz="1400">
                <a:solidFill>
                  <a:srgbClr val="008000"/>
                </a:solidFill>
              </a:rPr>
              <a:t>文件读入一个字符</a:t>
            </a:r>
          </a:p>
          <a:p>
            <a:pPr defTabSz="363538">
              <a:lnSpc>
                <a:spcPct val="120000"/>
              </a:lnSpc>
            </a:pPr>
            <a:r>
              <a:rPr lang="zh-CN" altLang="en-US" sz="1400"/>
              <a:t>	</a:t>
            </a:r>
            <a:r>
              <a:rPr lang="en-US" altLang="zh-CN" sz="1400"/>
              <a:t>}</a:t>
            </a:r>
          </a:p>
          <a:p>
            <a:pPr defTabSz="363538">
              <a:lnSpc>
                <a:spcPct val="120000"/>
              </a:lnSpc>
            </a:pPr>
            <a:r>
              <a:rPr lang="en-US" altLang="zh-CN" sz="1400"/>
              <a:t>	putchar(10);				</a:t>
            </a:r>
            <a:r>
              <a:rPr lang="en-US" altLang="zh-CN" sz="1400">
                <a:solidFill>
                  <a:srgbClr val="008000"/>
                </a:solidFill>
              </a:rPr>
              <a:t>//</a:t>
            </a:r>
            <a:r>
              <a:rPr lang="zh-CN" altLang="en-US" sz="1400">
                <a:solidFill>
                  <a:srgbClr val="008000"/>
                </a:solidFill>
              </a:rPr>
              <a:t>在屏幕执行换行</a:t>
            </a:r>
          </a:p>
          <a:p>
            <a:pPr defTabSz="363538">
              <a:lnSpc>
                <a:spcPct val="120000"/>
              </a:lnSpc>
            </a:pPr>
            <a:r>
              <a:rPr lang="zh-CN" altLang="en-US" sz="1400"/>
              <a:t>	</a:t>
            </a:r>
            <a:r>
              <a:rPr lang="en-US" altLang="zh-CN" sz="1400">
                <a:solidFill>
                  <a:schemeClr val="accent6"/>
                </a:solidFill>
              </a:rPr>
              <a:t>rewind(fp1);	</a:t>
            </a:r>
            <a:r>
              <a:rPr lang="en-US" altLang="zh-CN" sz="1400"/>
              <a:t>			</a:t>
            </a:r>
            <a:r>
              <a:rPr lang="en-US" altLang="zh-CN" sz="1400">
                <a:solidFill>
                  <a:srgbClr val="008000"/>
                </a:solidFill>
              </a:rPr>
              <a:t>//</a:t>
            </a:r>
            <a:r>
              <a:rPr lang="zh-CN" altLang="en-US" sz="1400">
                <a:solidFill>
                  <a:srgbClr val="008000"/>
                </a:solidFill>
              </a:rPr>
              <a:t>使文件位置标记返回文件开头</a:t>
            </a:r>
          </a:p>
          <a:p>
            <a:pPr defTabSz="363538">
              <a:lnSpc>
                <a:spcPct val="120000"/>
              </a:lnSpc>
            </a:pPr>
            <a:r>
              <a:rPr lang="zh-CN" altLang="en-US" sz="1400"/>
              <a:t>	</a:t>
            </a:r>
            <a:r>
              <a:rPr lang="en-US" altLang="zh-CN" sz="1400"/>
              <a:t>ch=getc(fp1);				</a:t>
            </a:r>
            <a:r>
              <a:rPr lang="en-US" altLang="zh-CN" sz="1400">
                <a:solidFill>
                  <a:srgbClr val="008000"/>
                </a:solidFill>
              </a:rPr>
              <a:t>//</a:t>
            </a:r>
            <a:r>
              <a:rPr lang="zh-CN" altLang="en-US" sz="1400">
                <a:solidFill>
                  <a:srgbClr val="008000"/>
                </a:solidFill>
              </a:rPr>
              <a:t>从</a:t>
            </a:r>
            <a:r>
              <a:rPr lang="en-US" altLang="zh-CN" sz="1400">
                <a:solidFill>
                  <a:srgbClr val="008000"/>
                </a:solidFill>
              </a:rPr>
              <a:t>file1.dat</a:t>
            </a:r>
            <a:r>
              <a:rPr lang="zh-CN" altLang="en-US" sz="1400">
                <a:solidFill>
                  <a:srgbClr val="008000"/>
                </a:solidFill>
              </a:rPr>
              <a:t>文件读入第一个字符</a:t>
            </a:r>
          </a:p>
          <a:p>
            <a:pPr defTabSz="363538">
              <a:lnSpc>
                <a:spcPct val="120000"/>
              </a:lnSpc>
            </a:pPr>
            <a:r>
              <a:rPr lang="zh-CN" altLang="en-US" sz="1400"/>
              <a:t>	</a:t>
            </a:r>
            <a:r>
              <a:rPr lang="en-US" altLang="zh-CN" sz="1400"/>
              <a:t>while(!feof(fp1))			</a:t>
            </a:r>
            <a:r>
              <a:rPr lang="en-US" altLang="zh-CN" sz="1400">
                <a:solidFill>
                  <a:srgbClr val="008000"/>
                </a:solidFill>
              </a:rPr>
              <a:t>//</a:t>
            </a:r>
            <a:r>
              <a:rPr lang="zh-CN" altLang="en-US" sz="1400">
                <a:solidFill>
                  <a:srgbClr val="008000"/>
                </a:solidFill>
              </a:rPr>
              <a:t>当未读取文件尾标志</a:t>
            </a:r>
          </a:p>
          <a:p>
            <a:pPr defTabSz="363538">
              <a:lnSpc>
                <a:spcPct val="120000"/>
              </a:lnSpc>
            </a:pPr>
            <a:r>
              <a:rPr lang="zh-CN" altLang="en-US" sz="1400"/>
              <a:t>	</a:t>
            </a:r>
            <a:r>
              <a:rPr lang="en-US" altLang="zh-CN" sz="1400"/>
              <a:t>{	fputc(ch,fp2);			</a:t>
            </a:r>
            <a:r>
              <a:rPr lang="en-US" altLang="zh-CN" sz="1400">
                <a:solidFill>
                  <a:srgbClr val="008000"/>
                </a:solidFill>
              </a:rPr>
              <a:t>//</a:t>
            </a:r>
            <a:r>
              <a:rPr lang="zh-CN" altLang="en-US" sz="1400">
                <a:solidFill>
                  <a:srgbClr val="008000"/>
                </a:solidFill>
              </a:rPr>
              <a:t>向</a:t>
            </a:r>
            <a:r>
              <a:rPr lang="en-US" altLang="zh-CN" sz="1400">
                <a:solidFill>
                  <a:srgbClr val="008000"/>
                </a:solidFill>
              </a:rPr>
              <a:t>file2.dat</a:t>
            </a:r>
            <a:r>
              <a:rPr lang="zh-CN" altLang="en-US" sz="1400">
                <a:solidFill>
                  <a:srgbClr val="008000"/>
                </a:solidFill>
              </a:rPr>
              <a:t>文件输出一个字符</a:t>
            </a:r>
          </a:p>
          <a:p>
            <a:pPr defTabSz="363538">
              <a:lnSpc>
                <a:spcPct val="120000"/>
              </a:lnSpc>
            </a:pPr>
            <a:r>
              <a:rPr lang="zh-CN" altLang="en-US" sz="1400"/>
              <a:t>		</a:t>
            </a:r>
            <a:r>
              <a:rPr lang="en-US" altLang="zh-CN" sz="1400"/>
              <a:t>ch=fgetc(fp1);			</a:t>
            </a:r>
            <a:r>
              <a:rPr lang="en-US" altLang="zh-CN" sz="1400">
                <a:solidFill>
                  <a:srgbClr val="008000"/>
                </a:solidFill>
              </a:rPr>
              <a:t>//</a:t>
            </a:r>
            <a:r>
              <a:rPr lang="zh-CN" altLang="en-US" sz="1400">
                <a:solidFill>
                  <a:srgbClr val="008000"/>
                </a:solidFill>
              </a:rPr>
              <a:t>再从</a:t>
            </a:r>
            <a:r>
              <a:rPr lang="en-US" altLang="zh-CN" sz="1400">
                <a:solidFill>
                  <a:srgbClr val="008000"/>
                </a:solidFill>
              </a:rPr>
              <a:t>file1.dat</a:t>
            </a:r>
            <a:r>
              <a:rPr lang="zh-CN" altLang="en-US" sz="1400">
                <a:solidFill>
                  <a:srgbClr val="008000"/>
                </a:solidFill>
              </a:rPr>
              <a:t>文件读入一个字符</a:t>
            </a:r>
          </a:p>
          <a:p>
            <a:pPr defTabSz="363538">
              <a:lnSpc>
                <a:spcPct val="120000"/>
              </a:lnSpc>
            </a:pPr>
            <a:r>
              <a:rPr lang="zh-CN" altLang="en-US" sz="1400"/>
              <a:t>	</a:t>
            </a:r>
            <a:r>
              <a:rPr lang="en-US" altLang="zh-CN" sz="1400"/>
              <a:t>}</a:t>
            </a:r>
          </a:p>
          <a:p>
            <a:pPr defTabSz="363538">
              <a:lnSpc>
                <a:spcPct val="120000"/>
              </a:lnSpc>
            </a:pPr>
            <a:r>
              <a:rPr lang="en-US" altLang="zh-CN" sz="1400"/>
              <a:t>	fclose(fp1);fclose(fp2);</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4" name="图片 3"/>
          <p:cNvPicPr>
            <a:picLocks noChangeAspect="1"/>
          </p:cNvPicPr>
          <p:nvPr/>
        </p:nvPicPr>
        <p:blipFill>
          <a:blip r:embed="rId3"/>
          <a:stretch>
            <a:fillRect/>
          </a:stretch>
        </p:blipFill>
        <p:spPr>
          <a:xfrm>
            <a:off x="1532281" y="5264012"/>
            <a:ext cx="3467100" cy="742950"/>
          </a:xfrm>
          <a:prstGeom prst="rect">
            <a:avLst/>
          </a:prstGeom>
        </p:spPr>
      </p:pic>
    </p:spTree>
    <p:extLst>
      <p:ext uri="{BB962C8B-B14F-4D97-AF65-F5344CB8AC3E}">
        <p14:creationId xmlns:p14="http://schemas.microsoft.com/office/powerpoint/2010/main" val="1853090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859" y="224682"/>
            <a:ext cx="10515600" cy="1325563"/>
          </a:xfrm>
        </p:spPr>
        <p:txBody>
          <a:bodyPr/>
          <a:lstStyle/>
          <a:p>
            <a:r>
              <a:rPr lang="zh-CN" altLang="en-US"/>
              <a:t>随机读写 </a:t>
            </a:r>
          </a:p>
        </p:txBody>
      </p:sp>
      <p:sp>
        <p:nvSpPr>
          <p:cNvPr id="3" name="内容占位符 2"/>
          <p:cNvSpPr>
            <a:spLocks noGrp="1"/>
          </p:cNvSpPr>
          <p:nvPr>
            <p:ph idx="1"/>
          </p:nvPr>
        </p:nvSpPr>
        <p:spPr>
          <a:xfrm>
            <a:off x="401446" y="1211503"/>
            <a:ext cx="4339519" cy="1730479"/>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10.6】</a:t>
            </a:r>
            <a:r>
              <a:rPr lang="zh-CN" altLang="en-US" sz="2000">
                <a:solidFill>
                  <a:schemeClr val="accent1"/>
                </a:solidFill>
              </a:rPr>
              <a:t>在磁盘文件上存有</a:t>
            </a:r>
            <a:r>
              <a:rPr lang="en-US" altLang="zh-CN" sz="2000">
                <a:solidFill>
                  <a:schemeClr val="accent1"/>
                </a:solidFill>
              </a:rPr>
              <a:t>10</a:t>
            </a:r>
            <a:r>
              <a:rPr lang="zh-CN" altLang="en-US" sz="2000">
                <a:solidFill>
                  <a:schemeClr val="accent1"/>
                </a:solidFill>
              </a:rPr>
              <a:t>个学生的数据。要求将第</a:t>
            </a:r>
            <a:r>
              <a:rPr lang="en-US" altLang="zh-CN" sz="2000">
                <a:solidFill>
                  <a:schemeClr val="accent1"/>
                </a:solidFill>
              </a:rPr>
              <a:t>1,3,5,7,9</a:t>
            </a:r>
            <a:r>
              <a:rPr lang="zh-CN" altLang="en-US" sz="2000">
                <a:solidFill>
                  <a:schemeClr val="accent1"/>
                </a:solidFill>
              </a:rPr>
              <a:t>个学生数据输入计算机，并在屏幕上显示出来。</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929809" y="437321"/>
            <a:ext cx="7066721" cy="6231835"/>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#include&lt;stdio.h&gt;</a:t>
            </a:r>
          </a:p>
          <a:p>
            <a:pPr defTabSz="363538">
              <a:lnSpc>
                <a:spcPct val="120000"/>
              </a:lnSpc>
            </a:pPr>
            <a:r>
              <a:rPr lang="en-US" altLang="zh-CN" sz="1400"/>
              <a:t>#include &lt;stdlib.h&gt;</a:t>
            </a:r>
          </a:p>
          <a:p>
            <a:pPr defTabSz="363538">
              <a:lnSpc>
                <a:spcPct val="120000"/>
              </a:lnSpc>
            </a:pPr>
            <a:r>
              <a:rPr lang="en-US" altLang="zh-CN" sz="1400"/>
              <a:t>struct Student_type	</a:t>
            </a:r>
            <a:r>
              <a:rPr lang="en-US" altLang="zh-CN" sz="1400">
                <a:solidFill>
                  <a:srgbClr val="008000"/>
                </a:solidFill>
              </a:rPr>
              <a:t>//</a:t>
            </a:r>
            <a:r>
              <a:rPr lang="zh-CN" altLang="en-US" sz="1400">
                <a:solidFill>
                  <a:srgbClr val="008000"/>
                </a:solidFill>
              </a:rPr>
              <a:t>学生数据类型</a:t>
            </a:r>
          </a:p>
          <a:p>
            <a:pPr defTabSz="363538">
              <a:lnSpc>
                <a:spcPct val="120000"/>
              </a:lnSpc>
            </a:pPr>
            <a:r>
              <a:rPr lang="en-US" altLang="zh-CN" sz="1400"/>
              <a:t>{	char name[10];</a:t>
            </a:r>
          </a:p>
          <a:p>
            <a:pPr defTabSz="363538">
              <a:lnSpc>
                <a:spcPct val="120000"/>
              </a:lnSpc>
            </a:pPr>
            <a:r>
              <a:rPr lang="en-US" altLang="zh-CN" sz="1400"/>
              <a:t>	int num;</a:t>
            </a:r>
          </a:p>
          <a:p>
            <a:pPr defTabSz="363538">
              <a:lnSpc>
                <a:spcPct val="120000"/>
              </a:lnSpc>
            </a:pPr>
            <a:r>
              <a:rPr lang="en-US" altLang="zh-CN" sz="1400"/>
              <a:t>	int age;</a:t>
            </a:r>
          </a:p>
          <a:p>
            <a:pPr defTabSz="363538">
              <a:lnSpc>
                <a:spcPct val="120000"/>
              </a:lnSpc>
            </a:pPr>
            <a:r>
              <a:rPr lang="en-US" altLang="zh-CN" sz="1400"/>
              <a:t>	char addr[15];</a:t>
            </a:r>
          </a:p>
          <a:p>
            <a:pPr defTabSz="363538">
              <a:lnSpc>
                <a:spcPct val="120000"/>
              </a:lnSpc>
            </a:pPr>
            <a:r>
              <a:rPr lang="en-US" altLang="zh-CN" sz="1400"/>
              <a:t>}stud[10]; </a:t>
            </a:r>
          </a:p>
          <a:p>
            <a:pPr defTabSz="363538">
              <a:lnSpc>
                <a:spcPct val="120000"/>
              </a:lnSpc>
            </a:pPr>
            <a:r>
              <a:rPr lang="en-US" altLang="zh-CN" sz="1400"/>
              <a:t>int main()</a:t>
            </a:r>
          </a:p>
          <a:p>
            <a:pPr defTabSz="363538">
              <a:lnSpc>
                <a:spcPct val="120000"/>
              </a:lnSpc>
            </a:pPr>
            <a:r>
              <a:rPr lang="en-US" altLang="zh-CN" sz="1400"/>
              <a:t>{	int i;</a:t>
            </a:r>
          </a:p>
          <a:p>
            <a:pPr defTabSz="363538">
              <a:lnSpc>
                <a:spcPct val="120000"/>
              </a:lnSpc>
            </a:pPr>
            <a:r>
              <a:rPr lang="en-US" altLang="zh-CN" sz="1400"/>
              <a:t>	FILE *fp; </a:t>
            </a:r>
          </a:p>
          <a:p>
            <a:pPr defTabSz="363538">
              <a:lnSpc>
                <a:spcPct val="120000"/>
              </a:lnSpc>
            </a:pPr>
            <a:r>
              <a:rPr lang="en-US" altLang="zh-CN" sz="1400"/>
              <a:t>	if((fp=fopen("stu.dat","rb"))==NULL)	</a:t>
            </a:r>
            <a:r>
              <a:rPr lang="en-US" altLang="zh-CN" sz="1400">
                <a:solidFill>
                  <a:srgbClr val="008000"/>
                </a:solidFill>
              </a:rPr>
              <a:t>//</a:t>
            </a:r>
            <a:r>
              <a:rPr lang="zh-CN" altLang="en-US" sz="1400">
                <a:solidFill>
                  <a:srgbClr val="008000"/>
                </a:solidFill>
              </a:rPr>
              <a:t>以只读方式打开二进制文件</a:t>
            </a:r>
          </a:p>
          <a:p>
            <a:pPr defTabSz="363538">
              <a:lnSpc>
                <a:spcPct val="120000"/>
              </a:lnSpc>
            </a:pPr>
            <a:r>
              <a:rPr lang="zh-CN" altLang="en-US" sz="1400"/>
              <a:t>	</a:t>
            </a:r>
            <a:r>
              <a:rPr lang="en-US" altLang="zh-CN" sz="1400"/>
              <a:t>{	printf("can not open file\n");</a:t>
            </a:r>
          </a:p>
          <a:p>
            <a:pPr defTabSz="363538">
              <a:lnSpc>
                <a:spcPct val="120000"/>
              </a:lnSpc>
            </a:pPr>
            <a:r>
              <a:rPr lang="en-US" altLang="zh-CN" sz="1400"/>
              <a:t>		exit(0);</a:t>
            </a:r>
          </a:p>
          <a:p>
            <a:pPr defTabSz="363538">
              <a:lnSpc>
                <a:spcPct val="120000"/>
              </a:lnSpc>
            </a:pPr>
            <a:r>
              <a:rPr lang="en-US" altLang="zh-CN" sz="1400"/>
              <a:t>	}</a:t>
            </a:r>
          </a:p>
          <a:p>
            <a:pPr defTabSz="363538">
              <a:lnSpc>
                <a:spcPct val="120000"/>
              </a:lnSpc>
            </a:pPr>
            <a:r>
              <a:rPr lang="en-US" altLang="zh-CN" sz="1400"/>
              <a:t>	for(i=0;i&lt;10;i+=2)</a:t>
            </a:r>
          </a:p>
          <a:p>
            <a:pPr defTabSz="363538">
              <a:lnSpc>
                <a:spcPct val="120000"/>
              </a:lnSpc>
            </a:pPr>
            <a:r>
              <a:rPr lang="en-US" altLang="zh-CN" sz="1400"/>
              <a:t>	{	</a:t>
            </a:r>
            <a:r>
              <a:rPr lang="en-US" altLang="zh-CN" sz="1400">
                <a:solidFill>
                  <a:schemeClr val="accent6"/>
                </a:solidFill>
              </a:rPr>
              <a:t>fseek(fp,i*sizeof(struct Student_type),0);</a:t>
            </a:r>
            <a:r>
              <a:rPr lang="en-US" altLang="zh-CN" sz="1400"/>
              <a:t>	</a:t>
            </a:r>
            <a:r>
              <a:rPr lang="en-US" altLang="zh-CN" sz="1400">
                <a:solidFill>
                  <a:srgbClr val="008000"/>
                </a:solidFill>
              </a:rPr>
              <a:t>//</a:t>
            </a:r>
            <a:r>
              <a:rPr lang="zh-CN" altLang="en-US" sz="1400">
                <a:solidFill>
                  <a:srgbClr val="008000"/>
                </a:solidFill>
              </a:rPr>
              <a:t>移动文件位置标记 </a:t>
            </a:r>
          </a:p>
          <a:p>
            <a:pPr defTabSz="363538">
              <a:lnSpc>
                <a:spcPct val="120000"/>
              </a:lnSpc>
            </a:pPr>
            <a:r>
              <a:rPr lang="zh-CN" altLang="en-US" sz="1400"/>
              <a:t>		</a:t>
            </a:r>
            <a:r>
              <a:rPr lang="en-US" altLang="zh-CN" sz="1400">
                <a:solidFill>
                  <a:schemeClr val="accent6"/>
                </a:solidFill>
              </a:rPr>
              <a:t>fread(&amp;stud[i],sizeof(struct Student_type),1,fp);</a:t>
            </a:r>
            <a:r>
              <a:rPr lang="en-US" altLang="zh-CN" sz="1400"/>
              <a:t>	</a:t>
            </a:r>
            <a:r>
              <a:rPr lang="en-US" altLang="zh-CN" sz="1400">
                <a:solidFill>
                  <a:srgbClr val="008000"/>
                </a:solidFill>
              </a:rPr>
              <a:t>//</a:t>
            </a:r>
            <a:r>
              <a:rPr lang="zh-CN" altLang="en-US" sz="1400">
                <a:solidFill>
                  <a:srgbClr val="008000"/>
                </a:solidFill>
              </a:rPr>
              <a:t>读一个数据块到结构体变量 </a:t>
            </a:r>
          </a:p>
          <a:p>
            <a:pPr defTabSz="363538">
              <a:lnSpc>
                <a:spcPct val="120000"/>
              </a:lnSpc>
            </a:pPr>
            <a:r>
              <a:rPr lang="zh-CN" altLang="en-US" sz="1400"/>
              <a:t>		</a:t>
            </a:r>
            <a:r>
              <a:rPr lang="en-US" altLang="zh-CN" sz="1400"/>
              <a:t>printf("%-10s %4d %4d %-15s\n",stud[i].name,stud[i].num,stud[i].age,stud[i].addr);</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在屏幕输出 </a:t>
            </a:r>
          </a:p>
          <a:p>
            <a:pPr defTabSz="363538">
              <a:lnSpc>
                <a:spcPct val="120000"/>
              </a:lnSpc>
            </a:pPr>
            <a:r>
              <a:rPr lang="zh-CN" altLang="en-US" sz="1400"/>
              <a:t>	</a:t>
            </a:r>
            <a:r>
              <a:rPr lang="en-US" altLang="zh-CN" sz="1400"/>
              <a:t>}</a:t>
            </a:r>
          </a:p>
          <a:p>
            <a:pPr defTabSz="363538">
              <a:lnSpc>
                <a:spcPct val="120000"/>
              </a:lnSpc>
            </a:pPr>
            <a:r>
              <a:rPr lang="en-US" altLang="zh-CN" sz="1400"/>
              <a:t>	fclose(fp);</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5" name="图片 4"/>
          <p:cNvPicPr>
            <a:picLocks noChangeAspect="1"/>
          </p:cNvPicPr>
          <p:nvPr/>
        </p:nvPicPr>
        <p:blipFill>
          <a:blip r:embed="rId3"/>
          <a:stretch>
            <a:fillRect/>
          </a:stretch>
        </p:blipFill>
        <p:spPr>
          <a:xfrm>
            <a:off x="8358394" y="549515"/>
            <a:ext cx="3486150" cy="1323975"/>
          </a:xfrm>
          <a:prstGeom prst="rect">
            <a:avLst/>
          </a:prstGeom>
        </p:spPr>
      </p:pic>
    </p:spTree>
    <p:extLst>
      <p:ext uri="{BB962C8B-B14F-4D97-AF65-F5344CB8AC3E}">
        <p14:creationId xmlns:p14="http://schemas.microsoft.com/office/powerpoint/2010/main" val="2685482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文件读写的出错检测</a:t>
            </a:r>
          </a:p>
        </p:txBody>
      </p:sp>
    </p:spTree>
    <p:extLst>
      <p:ext uri="{BB962C8B-B14F-4D97-AF65-F5344CB8AC3E}">
        <p14:creationId xmlns:p14="http://schemas.microsoft.com/office/powerpoint/2010/main" val="429255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5036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文件（</a:t>
            </a:r>
            <a:r>
              <a:rPr lang="en-US" altLang="zh-CN">
                <a:solidFill>
                  <a:schemeClr val="tx1"/>
                </a:solidFill>
              </a:rPr>
              <a:t>file</a:t>
            </a:r>
            <a:r>
              <a:rPr lang="zh-CN" altLang="en-US">
                <a:solidFill>
                  <a:schemeClr val="tx1"/>
                </a:solidFill>
              </a:rPr>
              <a:t>）一般指</a:t>
            </a:r>
            <a:r>
              <a:rPr lang="zh-CN" altLang="en-US" b="1">
                <a:solidFill>
                  <a:schemeClr val="tx1"/>
                </a:solidFill>
              </a:rPr>
              <a:t>存储在外部介质上数据的集合</a:t>
            </a:r>
            <a:r>
              <a:rPr lang="zh-CN" altLang="en-US">
                <a:solidFill>
                  <a:schemeClr val="tx1"/>
                </a:solidFill>
              </a:rPr>
              <a:t>。操作系统是以文件为单位对数据进行管理的。</a:t>
            </a: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输入输出是数据传送的过程，数据如流水一样从一处流向另一处，因此常将输入输出形象地称为</a:t>
            </a:r>
            <a:r>
              <a:rPr lang="zh-CN" altLang="en-US" b="1">
                <a:solidFill>
                  <a:schemeClr val="tx1"/>
                </a:solidFill>
              </a:rPr>
              <a:t>流</a:t>
            </a:r>
            <a:r>
              <a:rPr lang="en-US" altLang="zh-CN">
                <a:solidFill>
                  <a:schemeClr val="tx1"/>
                </a:solidFill>
              </a:rPr>
              <a:t>(stream)</a:t>
            </a:r>
            <a:r>
              <a:rPr lang="zh-CN" altLang="en-US">
                <a:solidFill>
                  <a:schemeClr val="tx1"/>
                </a:solidFill>
              </a:rPr>
              <a:t>，即</a:t>
            </a:r>
            <a:r>
              <a:rPr lang="zh-CN" altLang="en-US" b="1">
                <a:solidFill>
                  <a:schemeClr val="tx1"/>
                </a:solidFill>
              </a:rPr>
              <a:t>数据流</a:t>
            </a:r>
            <a:r>
              <a:rPr lang="zh-CN" altLang="en-US">
                <a:solidFill>
                  <a:schemeClr val="tx1"/>
                </a:solidFill>
              </a:rPr>
              <a:t>。流表示了信息从源到目的端的流动。在输入操作时，数据从文件流向计算机内存，在输出操作时，数据从计算机流向文件</a:t>
            </a:r>
            <a:r>
              <a:rPr lang="en-US" altLang="zh-CN">
                <a:solidFill>
                  <a:schemeClr val="tx1"/>
                </a:solidFill>
              </a:rPr>
              <a:t>(</a:t>
            </a:r>
            <a:r>
              <a:rPr lang="zh-CN" altLang="en-US">
                <a:solidFill>
                  <a:schemeClr val="tx1"/>
                </a:solidFill>
              </a:rPr>
              <a:t>如打印机、磁盘文件</a:t>
            </a:r>
            <a:r>
              <a:rPr lang="en-US" altLang="zh-CN">
                <a:solidFill>
                  <a:schemeClr val="tx1"/>
                </a:solidFill>
              </a:rPr>
              <a:t>)</a:t>
            </a:r>
            <a:r>
              <a:rPr lang="zh-CN" altLang="en-US">
                <a:solidFill>
                  <a:schemeClr val="tx1"/>
                </a:solidFill>
              </a:rPr>
              <a:t>。</a:t>
            </a:r>
            <a:endParaRPr lang="en-US" altLang="zh-CN">
              <a:solidFill>
                <a:schemeClr val="tx1"/>
              </a:solidFill>
            </a:endParaRPr>
          </a:p>
          <a:p>
            <a:pPr algn="just">
              <a:lnSpc>
                <a:spcPct val="150000"/>
              </a:lnSpc>
              <a:spcBef>
                <a:spcPts val="600"/>
              </a:spcBef>
              <a:spcAft>
                <a:spcPts val="600"/>
              </a:spcAft>
              <a:defRPr/>
            </a:pPr>
            <a:r>
              <a:rPr lang="en-US" altLang="zh-CN">
                <a:solidFill>
                  <a:schemeClr val="tx1"/>
                </a:solidFill>
              </a:rPr>
              <a:t>C</a:t>
            </a:r>
            <a:r>
              <a:rPr lang="zh-CN" altLang="en-US">
                <a:solidFill>
                  <a:schemeClr val="tx1"/>
                </a:solidFill>
              </a:rPr>
              <a:t>语言把文件看作一个字符</a:t>
            </a:r>
            <a:r>
              <a:rPr lang="en-US" altLang="zh-CN">
                <a:solidFill>
                  <a:schemeClr val="tx1"/>
                </a:solidFill>
              </a:rPr>
              <a:t>(</a:t>
            </a:r>
            <a:r>
              <a:rPr lang="zh-CN" altLang="en-US">
                <a:solidFill>
                  <a:schemeClr val="tx1"/>
                </a:solidFill>
              </a:rPr>
              <a:t>或字节</a:t>
            </a:r>
            <a:r>
              <a:rPr lang="en-US" altLang="zh-CN">
                <a:solidFill>
                  <a:schemeClr val="tx1"/>
                </a:solidFill>
              </a:rPr>
              <a:t>)</a:t>
            </a:r>
            <a:r>
              <a:rPr lang="zh-CN" altLang="en-US">
                <a:solidFill>
                  <a:schemeClr val="tx1"/>
                </a:solidFill>
              </a:rPr>
              <a:t>的序列，即由一个一个字符（或字节）的数据顺序组成。一个输入输出流就是一个字符流或字节</a:t>
            </a:r>
            <a:r>
              <a:rPr lang="en-US" altLang="zh-CN">
                <a:solidFill>
                  <a:schemeClr val="tx1"/>
                </a:solidFill>
              </a:rPr>
              <a:t>(</a:t>
            </a:r>
            <a:r>
              <a:rPr lang="zh-CN" altLang="en-US">
                <a:solidFill>
                  <a:schemeClr val="tx1"/>
                </a:solidFill>
              </a:rPr>
              <a:t>内容为二进制数据</a:t>
            </a:r>
            <a:r>
              <a:rPr lang="en-US" altLang="zh-CN">
                <a:solidFill>
                  <a:schemeClr val="tx1"/>
                </a:solidFill>
              </a:rPr>
              <a:t>)</a:t>
            </a:r>
            <a:r>
              <a:rPr lang="zh-CN" altLang="en-US">
                <a:solidFill>
                  <a:schemeClr val="tx1"/>
                </a:solidFill>
              </a:rPr>
              <a:t>流。</a:t>
            </a:r>
          </a:p>
          <a:p>
            <a:pPr algn="just">
              <a:lnSpc>
                <a:spcPct val="150000"/>
              </a:lnSpc>
              <a:spcBef>
                <a:spcPts val="600"/>
              </a:spcBef>
              <a:spcAft>
                <a:spcPts val="600"/>
              </a:spcAft>
              <a:defRPr/>
            </a:pPr>
            <a:r>
              <a:rPr lang="en-US" altLang="zh-CN">
                <a:solidFill>
                  <a:schemeClr val="tx1"/>
                </a:solidFill>
              </a:rPr>
              <a:t>C</a:t>
            </a:r>
            <a:r>
              <a:rPr lang="zh-CN" altLang="en-US">
                <a:solidFill>
                  <a:schemeClr val="tx1"/>
                </a:solidFill>
              </a:rPr>
              <a:t>的数据文件由一连串的字符（或字节）组成，而不考虑行的界限，两行数据间不会自动加分隔符，对文件的存取是以字符（字节）为单位的。输入输出数据流的开始和结束仅受程序控制而不受物理符号（如回车换行符）控制，这就增加了处理的灵活性。这种文件称为流式文件。</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什么是文件</a:t>
            </a:r>
          </a:p>
        </p:txBody>
      </p:sp>
    </p:spTree>
    <p:extLst>
      <p:ext uri="{BB962C8B-B14F-4D97-AF65-F5344CB8AC3E}">
        <p14:creationId xmlns:p14="http://schemas.microsoft.com/office/powerpoint/2010/main" val="3798151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a:t>文件读写的出错检测</a:t>
            </a:r>
          </a:p>
        </p:txBody>
      </p:sp>
      <p:sp>
        <p:nvSpPr>
          <p:cNvPr id="6" name="MH_Desc_1"/>
          <p:cNvSpPr/>
          <p:nvPr>
            <p:custDataLst>
              <p:tags r:id="rId1"/>
            </p:custDataLst>
          </p:nvPr>
        </p:nvSpPr>
        <p:spPr>
          <a:xfrm>
            <a:off x="563155" y="1131163"/>
            <a:ext cx="11002617" cy="51702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ferror</a:t>
            </a:r>
            <a:r>
              <a:rPr lang="zh-CN" altLang="en-US">
                <a:solidFill>
                  <a:schemeClr val="tx1"/>
                </a:solidFill>
              </a:rPr>
              <a:t>函数</a:t>
            </a:r>
          </a:p>
          <a:p>
            <a:pPr algn="just">
              <a:lnSpc>
                <a:spcPct val="150000"/>
              </a:lnSpc>
              <a:defRPr/>
            </a:pPr>
            <a:r>
              <a:rPr lang="zh-CN" altLang="en-US">
                <a:solidFill>
                  <a:schemeClr val="tx1"/>
                </a:solidFill>
              </a:rPr>
              <a:t>在调用各种输入输出函数（如</a:t>
            </a:r>
            <a:r>
              <a:rPr lang="en-US" altLang="zh-CN">
                <a:solidFill>
                  <a:schemeClr val="tx1"/>
                </a:solidFill>
              </a:rPr>
              <a:t>putc,getc,fread,fwrite</a:t>
            </a:r>
            <a:r>
              <a:rPr lang="zh-CN" altLang="en-US">
                <a:solidFill>
                  <a:schemeClr val="tx1"/>
                </a:solidFill>
              </a:rPr>
              <a:t>等）时，如果出现错误，除了函数返回值有所反映外，还可以用</a:t>
            </a:r>
            <a:r>
              <a:rPr lang="en-US" altLang="zh-CN">
                <a:solidFill>
                  <a:schemeClr val="tx1"/>
                </a:solidFill>
              </a:rPr>
              <a:t>ferror</a:t>
            </a:r>
            <a:r>
              <a:rPr lang="zh-CN" altLang="en-US">
                <a:solidFill>
                  <a:schemeClr val="tx1"/>
                </a:solidFill>
              </a:rPr>
              <a:t>函数检查。</a:t>
            </a:r>
            <a:endParaRPr lang="en-US" altLang="zh-CN">
              <a:solidFill>
                <a:schemeClr val="tx1"/>
              </a:solidFill>
            </a:endParaRPr>
          </a:p>
          <a:p>
            <a:pPr algn="just">
              <a:lnSpc>
                <a:spcPct val="150000"/>
              </a:lnSpc>
              <a:defRPr/>
            </a:pPr>
            <a:r>
              <a:rPr lang="zh-CN" altLang="en-US">
                <a:solidFill>
                  <a:schemeClr val="tx1"/>
                </a:solidFill>
              </a:rPr>
              <a:t>如果</a:t>
            </a:r>
            <a:r>
              <a:rPr lang="en-US" altLang="zh-CN">
                <a:solidFill>
                  <a:schemeClr val="tx1"/>
                </a:solidFill>
              </a:rPr>
              <a:t>ferror</a:t>
            </a:r>
            <a:r>
              <a:rPr lang="zh-CN" altLang="en-US">
                <a:solidFill>
                  <a:schemeClr val="tx1"/>
                </a:solidFill>
              </a:rPr>
              <a:t>返回值为</a:t>
            </a:r>
            <a:r>
              <a:rPr lang="en-US" altLang="zh-CN">
                <a:solidFill>
                  <a:schemeClr val="tx1"/>
                </a:solidFill>
              </a:rPr>
              <a:t>0</a:t>
            </a:r>
            <a:r>
              <a:rPr lang="zh-CN" altLang="en-US">
                <a:solidFill>
                  <a:schemeClr val="tx1"/>
                </a:solidFill>
              </a:rPr>
              <a:t>（假），表示未出错；</a:t>
            </a:r>
            <a:endParaRPr lang="en-US" altLang="zh-CN">
              <a:solidFill>
                <a:schemeClr val="tx1"/>
              </a:solidFill>
            </a:endParaRPr>
          </a:p>
          <a:p>
            <a:pPr algn="just">
              <a:lnSpc>
                <a:spcPct val="150000"/>
              </a:lnSpc>
              <a:defRPr/>
            </a:pPr>
            <a:r>
              <a:rPr lang="zh-CN" altLang="en-US">
                <a:solidFill>
                  <a:schemeClr val="tx1"/>
                </a:solidFill>
              </a:rPr>
              <a:t>如果返回一个非零值，表示出错。</a:t>
            </a:r>
          </a:p>
          <a:p>
            <a:pPr algn="just">
              <a:lnSpc>
                <a:spcPct val="150000"/>
              </a:lnSpc>
              <a:defRPr/>
            </a:pPr>
            <a:endParaRPr lang="en-US" altLang="zh-CN">
              <a:solidFill>
                <a:schemeClr val="tx1"/>
              </a:solidFill>
            </a:endParaRPr>
          </a:p>
          <a:p>
            <a:pPr algn="just">
              <a:lnSpc>
                <a:spcPct val="150000"/>
              </a:lnSpc>
              <a:defRPr/>
            </a:pPr>
            <a:r>
              <a:rPr lang="en-US" altLang="zh-CN">
                <a:solidFill>
                  <a:schemeClr val="tx1"/>
                </a:solidFill>
              </a:rPr>
              <a:t>2. clearerr</a:t>
            </a:r>
            <a:r>
              <a:rPr lang="zh-CN" altLang="en-US">
                <a:solidFill>
                  <a:schemeClr val="tx1"/>
                </a:solidFill>
              </a:rPr>
              <a:t>函数</a:t>
            </a:r>
          </a:p>
          <a:p>
            <a:pPr algn="just">
              <a:lnSpc>
                <a:spcPct val="150000"/>
              </a:lnSpc>
              <a:defRPr/>
            </a:pPr>
            <a:r>
              <a:rPr lang="en-US" altLang="zh-CN">
                <a:solidFill>
                  <a:schemeClr val="tx1"/>
                </a:solidFill>
              </a:rPr>
              <a:t>clearerr</a:t>
            </a:r>
            <a:r>
              <a:rPr lang="zh-CN" altLang="en-US">
                <a:solidFill>
                  <a:schemeClr val="tx1"/>
                </a:solidFill>
              </a:rPr>
              <a:t>的作用是使文件出错标志和文件结束标志置为</a:t>
            </a:r>
            <a:r>
              <a:rPr lang="en-US" altLang="zh-CN">
                <a:solidFill>
                  <a:schemeClr val="tx1"/>
                </a:solidFill>
              </a:rPr>
              <a:t>0</a:t>
            </a:r>
            <a:r>
              <a:rPr lang="zh-CN" altLang="en-US">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假设在调用一个输入输出函数时出现错误，</a:t>
            </a:r>
            <a:r>
              <a:rPr lang="en-US" altLang="zh-CN">
                <a:solidFill>
                  <a:schemeClr val="tx1"/>
                </a:solidFill>
              </a:rPr>
              <a:t>ferror</a:t>
            </a:r>
            <a:r>
              <a:rPr lang="zh-CN" altLang="en-US">
                <a:solidFill>
                  <a:schemeClr val="tx1"/>
                </a:solidFill>
              </a:rPr>
              <a:t>函数值为一个非零值。应该立即调用</a:t>
            </a:r>
            <a:r>
              <a:rPr lang="en-US" altLang="zh-CN">
                <a:solidFill>
                  <a:schemeClr val="tx1"/>
                </a:solidFill>
              </a:rPr>
              <a:t>clearerr(fp)</a:t>
            </a:r>
            <a:r>
              <a:rPr lang="zh-CN" altLang="en-US">
                <a:solidFill>
                  <a:schemeClr val="tx1"/>
                </a:solidFill>
              </a:rPr>
              <a:t>，使</a:t>
            </a:r>
            <a:r>
              <a:rPr lang="en-US" altLang="zh-CN">
                <a:solidFill>
                  <a:schemeClr val="tx1"/>
                </a:solidFill>
              </a:rPr>
              <a:t>ferror(fp)</a:t>
            </a:r>
            <a:r>
              <a:rPr lang="zh-CN" altLang="en-US">
                <a:solidFill>
                  <a:schemeClr val="tx1"/>
                </a:solidFill>
              </a:rPr>
              <a:t>的值变成</a:t>
            </a:r>
            <a:r>
              <a:rPr lang="en-US" altLang="zh-CN">
                <a:solidFill>
                  <a:schemeClr val="tx1"/>
                </a:solidFill>
              </a:rPr>
              <a:t>0</a:t>
            </a:r>
            <a:r>
              <a:rPr lang="zh-CN" altLang="en-US">
                <a:solidFill>
                  <a:schemeClr val="tx1"/>
                </a:solidFill>
              </a:rPr>
              <a:t>，以便再进行下一次的检测。</a:t>
            </a:r>
          </a:p>
          <a:p>
            <a:pPr algn="just">
              <a:lnSpc>
                <a:spcPct val="150000"/>
              </a:lnSpc>
              <a:defRPr/>
            </a:pPr>
            <a:r>
              <a:rPr lang="zh-CN" altLang="en-US">
                <a:solidFill>
                  <a:schemeClr val="tx1"/>
                </a:solidFill>
              </a:rPr>
              <a:t>只要出现文件读写出错标志，它就一直保留，直到对同一文件调用</a:t>
            </a:r>
            <a:r>
              <a:rPr lang="en-US" altLang="zh-CN">
                <a:solidFill>
                  <a:schemeClr val="tx1"/>
                </a:solidFill>
              </a:rPr>
              <a:t>clearerr</a:t>
            </a:r>
            <a:r>
              <a:rPr lang="zh-CN" altLang="en-US">
                <a:solidFill>
                  <a:schemeClr val="tx1"/>
                </a:solidFill>
              </a:rPr>
              <a:t>函数或</a:t>
            </a:r>
            <a:r>
              <a:rPr lang="en-US" altLang="zh-CN">
                <a:solidFill>
                  <a:schemeClr val="tx1"/>
                </a:solidFill>
              </a:rPr>
              <a:t>rewind</a:t>
            </a:r>
            <a:r>
              <a:rPr lang="zh-CN" altLang="en-US">
                <a:solidFill>
                  <a:schemeClr val="tx1"/>
                </a:solidFill>
              </a:rPr>
              <a:t>函数，或任何其他一个输入输出函数。</a:t>
            </a:r>
          </a:p>
        </p:txBody>
      </p:sp>
      <p:sp>
        <p:nvSpPr>
          <p:cNvPr id="8" name="矩形 7"/>
          <p:cNvSpPr/>
          <p:nvPr/>
        </p:nvSpPr>
        <p:spPr>
          <a:xfrm>
            <a:off x="2005228" y="1246018"/>
            <a:ext cx="2497198"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 ferror(fp); </a:t>
            </a:r>
          </a:p>
        </p:txBody>
      </p:sp>
      <p:grpSp>
        <p:nvGrpSpPr>
          <p:cNvPr id="10" name="组合 9">
            <a:extLst>
              <a:ext uri="{FF2B5EF4-FFF2-40B4-BE49-F238E27FC236}">
                <a16:creationId xmlns:a16="http://schemas.microsoft.com/office/drawing/2014/main" id="{17545ED2-DA8A-47EF-94D4-E66974757BFA}"/>
              </a:ext>
            </a:extLst>
          </p:cNvPr>
          <p:cNvGrpSpPr/>
          <p:nvPr/>
        </p:nvGrpSpPr>
        <p:grpSpPr>
          <a:xfrm>
            <a:off x="4957606" y="2020718"/>
            <a:ext cx="6608166" cy="1636882"/>
            <a:chOff x="8582294" y="4088154"/>
            <a:chExt cx="6819168" cy="1636882"/>
          </a:xfrm>
        </p:grpSpPr>
        <p:sp>
          <p:nvSpPr>
            <p:cNvPr id="15"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6"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3" y="4088154"/>
              <a:ext cx="6029918" cy="163688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1200"/>
                </a:spcAft>
                <a:defRPr/>
              </a:pPr>
              <a:r>
                <a:rPr lang="zh-CN" altLang="en-US" sz="1600">
                  <a:solidFill>
                    <a:schemeClr val="tx1"/>
                  </a:solidFill>
                </a:rPr>
                <a:t>对同一个文件每一次调用输入输出函数，都会产生一个新的</a:t>
              </a:r>
              <a:r>
                <a:rPr lang="en-US" altLang="zh-CN" sz="1600">
                  <a:solidFill>
                    <a:schemeClr val="tx1"/>
                  </a:solidFill>
                </a:rPr>
                <a:t>ferror</a:t>
              </a:r>
              <a:r>
                <a:rPr lang="zh-CN" altLang="en-US" sz="1600">
                  <a:solidFill>
                    <a:schemeClr val="tx1"/>
                  </a:solidFill>
                </a:rPr>
                <a:t>函数值，因此，应当在调用一个输入输出函数后立即检查</a:t>
              </a:r>
              <a:r>
                <a:rPr lang="en-US" altLang="zh-CN" sz="1600">
                  <a:solidFill>
                    <a:schemeClr val="tx1"/>
                  </a:solidFill>
                </a:rPr>
                <a:t>ferror</a:t>
              </a:r>
              <a:r>
                <a:rPr lang="zh-CN" altLang="en-US" sz="1600">
                  <a:solidFill>
                    <a:schemeClr val="tx1"/>
                  </a:solidFill>
                </a:rPr>
                <a:t>函数的值，否则信息会丢失。</a:t>
              </a:r>
              <a:endParaRPr lang="en-US" altLang="zh-CN" sz="1600">
                <a:solidFill>
                  <a:schemeClr val="tx1"/>
                </a:solidFill>
              </a:endParaRPr>
            </a:p>
            <a:p>
              <a:pPr algn="just">
                <a:lnSpc>
                  <a:spcPct val="120000"/>
                </a:lnSpc>
                <a:spcBef>
                  <a:spcPts val="600"/>
                </a:spcBef>
                <a:spcAft>
                  <a:spcPts val="1200"/>
                </a:spcAft>
                <a:defRPr/>
              </a:pPr>
              <a:r>
                <a:rPr lang="zh-CN" altLang="en-US" sz="1600">
                  <a:solidFill>
                    <a:schemeClr val="tx1"/>
                  </a:solidFill>
                </a:rPr>
                <a:t>在执行</a:t>
              </a:r>
              <a:r>
                <a:rPr lang="en-US" altLang="zh-CN" sz="1600">
                  <a:solidFill>
                    <a:schemeClr val="tx1"/>
                  </a:solidFill>
                </a:rPr>
                <a:t>fopen</a:t>
              </a:r>
              <a:r>
                <a:rPr lang="zh-CN" altLang="en-US" sz="1600">
                  <a:solidFill>
                    <a:schemeClr val="tx1"/>
                  </a:solidFill>
                </a:rPr>
                <a:t>函数时，</a:t>
              </a:r>
              <a:r>
                <a:rPr lang="en-US" altLang="zh-CN" sz="1600">
                  <a:solidFill>
                    <a:schemeClr val="tx1"/>
                  </a:solidFill>
                </a:rPr>
                <a:t>ferror</a:t>
              </a:r>
              <a:r>
                <a:rPr lang="zh-CN" altLang="en-US" sz="1600">
                  <a:solidFill>
                    <a:schemeClr val="tx1"/>
                  </a:solidFill>
                </a:rPr>
                <a:t>函数的初始值自动置为</a:t>
              </a:r>
              <a:r>
                <a:rPr lang="en-US" altLang="zh-CN" sz="1600">
                  <a:solidFill>
                    <a:schemeClr val="tx1"/>
                  </a:solidFill>
                </a:rPr>
                <a:t>0</a:t>
              </a:r>
              <a:r>
                <a:rPr lang="zh-CN" altLang="en-US" sz="1600">
                  <a:solidFill>
                    <a:schemeClr val="tx1"/>
                  </a:solidFill>
                </a:rPr>
                <a:t>。</a:t>
              </a:r>
            </a:p>
          </p:txBody>
        </p:sp>
        <p:sp>
          <p:nvSpPr>
            <p:cNvPr id="17"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5099837" y="542341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82405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399469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一个文件要有一个唯一的文件标识，以便用户识别和引用。</a:t>
            </a: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文件标识包括</a:t>
            </a:r>
            <a:r>
              <a:rPr lang="en-US" altLang="zh-CN">
                <a:solidFill>
                  <a:schemeClr val="tx1"/>
                </a:solidFill>
              </a:rPr>
              <a:t>3</a:t>
            </a:r>
            <a:r>
              <a:rPr lang="zh-CN" altLang="en-US">
                <a:solidFill>
                  <a:schemeClr val="tx1"/>
                </a:solidFill>
              </a:rPr>
              <a:t>部分： </a:t>
            </a:r>
            <a:r>
              <a:rPr lang="en-US" altLang="zh-CN">
                <a:solidFill>
                  <a:schemeClr val="tx1"/>
                </a:solidFill>
              </a:rPr>
              <a:t>(1)</a:t>
            </a:r>
            <a:r>
              <a:rPr lang="zh-CN" altLang="en-US">
                <a:solidFill>
                  <a:schemeClr val="tx1"/>
                </a:solidFill>
              </a:rPr>
              <a:t>文件路径； </a:t>
            </a:r>
            <a:r>
              <a:rPr lang="en-US" altLang="zh-CN">
                <a:solidFill>
                  <a:schemeClr val="tx1"/>
                </a:solidFill>
              </a:rPr>
              <a:t>(2)</a:t>
            </a:r>
            <a:r>
              <a:rPr lang="zh-CN" altLang="en-US">
                <a:solidFill>
                  <a:schemeClr val="tx1"/>
                </a:solidFill>
              </a:rPr>
              <a:t>文件名主干； </a:t>
            </a:r>
            <a:r>
              <a:rPr lang="en-US" altLang="zh-CN">
                <a:solidFill>
                  <a:schemeClr val="tx1"/>
                </a:solidFill>
              </a:rPr>
              <a:t>(3)</a:t>
            </a:r>
            <a:r>
              <a:rPr lang="zh-CN" altLang="en-US">
                <a:solidFill>
                  <a:schemeClr val="tx1"/>
                </a:solidFill>
              </a:rPr>
              <a:t>文件后缀。</a:t>
            </a:r>
            <a:endParaRPr lang="en-US" altLang="zh-CN">
              <a:solidFill>
                <a:schemeClr val="tx1"/>
              </a:solidFill>
            </a:endParaRPr>
          </a:p>
          <a:p>
            <a:pPr marL="285750" indent="-285750" algn="just">
              <a:lnSpc>
                <a:spcPct val="150000"/>
              </a:lnSpc>
              <a:spcBef>
                <a:spcPts val="600"/>
              </a:spcBef>
              <a:spcAft>
                <a:spcPts val="600"/>
              </a:spcAft>
              <a:buFont typeface="Arial" panose="020B0604020202020204" pitchFamily="34" charset="0"/>
              <a:buChar char="•"/>
              <a:defRPr/>
            </a:pPr>
            <a:r>
              <a:rPr lang="zh-CN" altLang="en-US">
                <a:solidFill>
                  <a:schemeClr val="tx1"/>
                </a:solidFill>
              </a:rPr>
              <a:t>文件路径表示文件在外部存储设备中的位置。</a:t>
            </a:r>
            <a:endParaRPr lang="en-US" altLang="zh-CN">
              <a:solidFill>
                <a:schemeClr val="tx1"/>
              </a:solidFill>
            </a:endParaRPr>
          </a:p>
          <a:p>
            <a:pPr marL="285750" indent="-285750" algn="just">
              <a:lnSpc>
                <a:spcPct val="150000"/>
              </a:lnSpc>
              <a:spcBef>
                <a:spcPts val="600"/>
              </a:spcBef>
              <a:spcAft>
                <a:spcPts val="600"/>
              </a:spcAft>
              <a:buFont typeface="Arial" panose="020B0604020202020204" pitchFamily="34" charset="0"/>
              <a:buChar char="•"/>
              <a:defRPr/>
            </a:pPr>
            <a:r>
              <a:rPr lang="zh-CN" altLang="en-US">
                <a:solidFill>
                  <a:schemeClr val="tx1"/>
                </a:solidFill>
              </a:rPr>
              <a:t>文件名主干的命名规则遵循标识符的命名规则。</a:t>
            </a:r>
            <a:endParaRPr lang="en-US" altLang="zh-CN">
              <a:solidFill>
                <a:schemeClr val="tx1"/>
              </a:solidFill>
            </a:endParaRPr>
          </a:p>
          <a:p>
            <a:pPr marL="285750" indent="-285750" algn="just">
              <a:lnSpc>
                <a:spcPct val="150000"/>
              </a:lnSpc>
              <a:spcBef>
                <a:spcPts val="600"/>
              </a:spcBef>
              <a:spcAft>
                <a:spcPts val="600"/>
              </a:spcAft>
              <a:buFont typeface="Arial" panose="020B0604020202020204" pitchFamily="34" charset="0"/>
              <a:buChar char="•"/>
              <a:defRPr/>
            </a:pPr>
            <a:r>
              <a:rPr lang="zh-CN" altLang="en-US">
                <a:solidFill>
                  <a:schemeClr val="tx1"/>
                </a:solidFill>
              </a:rPr>
              <a:t>文件后缀用来表示文件的性质。</a:t>
            </a: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为方便起见，文件标识常被称为文件名，但应了解此时所称的文件名，实际上包括以上</a:t>
            </a:r>
            <a:r>
              <a:rPr lang="en-US" altLang="zh-CN">
                <a:solidFill>
                  <a:schemeClr val="tx1"/>
                </a:solidFill>
              </a:rPr>
              <a:t>3</a:t>
            </a:r>
            <a:r>
              <a:rPr lang="zh-CN" altLang="en-US">
                <a:solidFill>
                  <a:schemeClr val="tx1"/>
                </a:solidFill>
              </a:rPr>
              <a:t>部分内容，而不仅是</a:t>
            </a:r>
            <a:r>
              <a:rPr lang="zh-CN" altLang="en-US" smtClean="0">
                <a:solidFill>
                  <a:schemeClr val="tx1"/>
                </a:solidFill>
              </a:rPr>
              <a:t>文件主干</a:t>
            </a:r>
            <a:r>
              <a:rPr lang="zh-CN" altLang="en-US">
                <a:solidFill>
                  <a:schemeClr val="tx1"/>
                </a:solidFill>
              </a:rPr>
              <a:t>名。</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文件名</a:t>
            </a:r>
          </a:p>
        </p:txBody>
      </p:sp>
      <p:sp>
        <p:nvSpPr>
          <p:cNvPr id="3" name="文本框 2"/>
          <p:cNvSpPr txBox="1"/>
          <p:nvPr/>
        </p:nvSpPr>
        <p:spPr>
          <a:xfrm>
            <a:off x="7806906" y="1897810"/>
            <a:ext cx="2846717" cy="861774"/>
          </a:xfrm>
          <a:prstGeom prst="rect">
            <a:avLst/>
          </a:prstGeom>
          <a:noFill/>
        </p:spPr>
        <p:txBody>
          <a:bodyPr wrap="square" rtlCol="0">
            <a:spAutoFit/>
          </a:bodyPr>
          <a:lstStyle/>
          <a:p>
            <a:r>
              <a:rPr lang="en-US" altLang="zh-CN" u="sng">
                <a:solidFill>
                  <a:schemeClr val="accent1"/>
                </a:solidFill>
              </a:rPr>
              <a:t>D:\CC\temp</a:t>
            </a:r>
            <a:r>
              <a:rPr lang="en-US" altLang="zh-CN">
                <a:solidFill>
                  <a:schemeClr val="accent1"/>
                </a:solidFill>
              </a:rPr>
              <a:t>\</a:t>
            </a:r>
            <a:r>
              <a:rPr lang="en-US" altLang="zh-CN" u="sng">
                <a:solidFill>
                  <a:schemeClr val="accent1"/>
                </a:solidFill>
              </a:rPr>
              <a:t>file1</a:t>
            </a:r>
            <a:r>
              <a:rPr lang="en-US" altLang="zh-CN">
                <a:solidFill>
                  <a:schemeClr val="accent1"/>
                </a:solidFill>
              </a:rPr>
              <a:t>.</a:t>
            </a:r>
            <a:r>
              <a:rPr lang="en-US" altLang="zh-CN" u="sng">
                <a:solidFill>
                  <a:schemeClr val="accent1"/>
                </a:solidFill>
              </a:rPr>
              <a:t>dat</a:t>
            </a:r>
          </a:p>
          <a:p>
            <a:r>
              <a:rPr lang="en-US" altLang="zh-CN">
                <a:solidFill>
                  <a:schemeClr val="accent1"/>
                </a:solidFill>
              </a:rPr>
              <a:t>        </a:t>
            </a:r>
            <a:r>
              <a:rPr lang="zh-CN" altLang="en-US">
                <a:solidFill>
                  <a:schemeClr val="accent1"/>
                </a:solidFill>
              </a:rPr>
              <a:t>↓          ↓   ↓</a:t>
            </a:r>
            <a:endParaRPr lang="en-US" altLang="zh-CN">
              <a:solidFill>
                <a:schemeClr val="accent1"/>
              </a:solidFill>
            </a:endParaRPr>
          </a:p>
          <a:p>
            <a:r>
              <a:rPr lang="zh-CN" altLang="en-US" sz="1200">
                <a:solidFill>
                  <a:schemeClr val="accent1"/>
                </a:solidFill>
              </a:rPr>
              <a:t>     文件路径  文件主干名  文件后缀</a:t>
            </a:r>
          </a:p>
        </p:txBody>
      </p:sp>
    </p:spTree>
    <p:extLst>
      <p:ext uri="{BB962C8B-B14F-4D97-AF65-F5344CB8AC3E}">
        <p14:creationId xmlns:p14="http://schemas.microsoft.com/office/powerpoint/2010/main" val="155582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7883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根据数据的组织形式，数据文件可分为</a:t>
            </a:r>
            <a:r>
              <a:rPr lang="en-US" altLang="zh-CN" b="1">
                <a:solidFill>
                  <a:schemeClr val="tx1"/>
                </a:solidFill>
              </a:rPr>
              <a:t>ASCII</a:t>
            </a:r>
            <a:r>
              <a:rPr lang="zh-CN" altLang="en-US" b="1">
                <a:solidFill>
                  <a:schemeClr val="tx1"/>
                </a:solidFill>
              </a:rPr>
              <a:t>文件</a:t>
            </a:r>
            <a:r>
              <a:rPr lang="zh-CN" altLang="en-US">
                <a:solidFill>
                  <a:schemeClr val="tx1"/>
                </a:solidFill>
              </a:rPr>
              <a:t>和</a:t>
            </a:r>
            <a:r>
              <a:rPr lang="zh-CN" altLang="en-US" b="1">
                <a:solidFill>
                  <a:schemeClr val="tx1"/>
                </a:solidFill>
              </a:rPr>
              <a:t>二进制文件</a:t>
            </a:r>
            <a:r>
              <a:rPr lang="zh-CN" altLang="en-US">
                <a:solidFill>
                  <a:schemeClr val="tx1"/>
                </a:solidFill>
              </a:rPr>
              <a:t>。数据在内存中是以二进制形式存储的，如果不加转换地输出到外存，就是二进制文件，可以认为它就是存储在内存的数据的映像，所以也称之为</a:t>
            </a:r>
            <a:r>
              <a:rPr lang="zh-CN" altLang="en-US" b="1">
                <a:solidFill>
                  <a:schemeClr val="tx1"/>
                </a:solidFill>
              </a:rPr>
              <a:t>映像文件</a:t>
            </a:r>
            <a:r>
              <a:rPr lang="en-US" altLang="zh-CN">
                <a:solidFill>
                  <a:schemeClr val="tx1"/>
                </a:solidFill>
              </a:rPr>
              <a:t>(image file)</a:t>
            </a:r>
            <a:r>
              <a:rPr lang="zh-CN" altLang="en-US">
                <a:solidFill>
                  <a:schemeClr val="tx1"/>
                </a:solidFill>
              </a:rPr>
              <a:t>。如果要求在外存上以</a:t>
            </a:r>
            <a:r>
              <a:rPr lang="en-US" altLang="zh-CN">
                <a:solidFill>
                  <a:schemeClr val="tx1"/>
                </a:solidFill>
              </a:rPr>
              <a:t>ASCII</a:t>
            </a:r>
            <a:r>
              <a:rPr lang="zh-CN" altLang="en-US">
                <a:solidFill>
                  <a:schemeClr val="tx1"/>
                </a:solidFill>
              </a:rPr>
              <a:t>代码形式存储，则需要在存储前进行转换。</a:t>
            </a:r>
            <a:r>
              <a:rPr lang="en-US" altLang="zh-CN">
                <a:solidFill>
                  <a:schemeClr val="tx1"/>
                </a:solidFill>
              </a:rPr>
              <a:t>ASCII</a:t>
            </a:r>
            <a:r>
              <a:rPr lang="zh-CN" altLang="en-US">
                <a:solidFill>
                  <a:schemeClr val="tx1"/>
                </a:solidFill>
              </a:rPr>
              <a:t>文件又称</a:t>
            </a:r>
            <a:r>
              <a:rPr lang="zh-CN" altLang="en-US" b="1">
                <a:solidFill>
                  <a:schemeClr val="tx1"/>
                </a:solidFill>
              </a:rPr>
              <a:t>文本文件</a:t>
            </a:r>
            <a:r>
              <a:rPr lang="zh-CN" altLang="en-US">
                <a:solidFill>
                  <a:schemeClr val="tx1"/>
                </a:solidFill>
              </a:rPr>
              <a:t>（</a:t>
            </a:r>
            <a:r>
              <a:rPr lang="en-US" altLang="zh-CN">
                <a:solidFill>
                  <a:schemeClr val="tx1"/>
                </a:solidFill>
              </a:rPr>
              <a:t>text file</a:t>
            </a:r>
            <a:r>
              <a:rPr lang="zh-CN" altLang="en-US">
                <a:solidFill>
                  <a:schemeClr val="tx1"/>
                </a:solidFill>
              </a:rPr>
              <a:t>），每一个字节存放一个字符的</a:t>
            </a:r>
            <a:r>
              <a:rPr lang="en-US" altLang="zh-CN">
                <a:solidFill>
                  <a:schemeClr val="tx1"/>
                </a:solidFill>
              </a:rPr>
              <a:t>ASCII</a:t>
            </a:r>
            <a:r>
              <a:rPr lang="zh-CN" altLang="en-US">
                <a:solidFill>
                  <a:schemeClr val="tx1"/>
                </a:solidFill>
              </a:rPr>
              <a:t>代码。</a:t>
            </a:r>
          </a:p>
          <a:p>
            <a:pPr algn="just">
              <a:lnSpc>
                <a:spcPct val="120000"/>
              </a:lnSpc>
              <a:spcBef>
                <a:spcPts val="600"/>
              </a:spcBef>
              <a:spcAft>
                <a:spcPts val="600"/>
              </a:spcAft>
              <a:defRPr/>
            </a:pPr>
            <a:r>
              <a:rPr lang="zh-CN" altLang="en-US">
                <a:solidFill>
                  <a:schemeClr val="tx1"/>
                </a:solidFill>
              </a:rPr>
              <a:t>字符一律以</a:t>
            </a:r>
            <a:r>
              <a:rPr lang="en-US" altLang="zh-CN">
                <a:solidFill>
                  <a:schemeClr val="tx1"/>
                </a:solidFill>
              </a:rPr>
              <a:t>ASCII</a:t>
            </a:r>
            <a:r>
              <a:rPr lang="zh-CN" altLang="en-US">
                <a:solidFill>
                  <a:schemeClr val="tx1"/>
                </a:solidFill>
              </a:rPr>
              <a:t>形式存储，数值型数据既可以用</a:t>
            </a:r>
            <a:r>
              <a:rPr lang="en-US" altLang="zh-CN">
                <a:solidFill>
                  <a:schemeClr val="tx1"/>
                </a:solidFill>
              </a:rPr>
              <a:t>ASCII</a:t>
            </a:r>
            <a:r>
              <a:rPr lang="zh-CN" altLang="en-US">
                <a:solidFill>
                  <a:schemeClr val="tx1"/>
                </a:solidFill>
              </a:rPr>
              <a:t>形式存储，也可以用二进制形式存储。</a:t>
            </a: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用</a:t>
            </a:r>
            <a:r>
              <a:rPr lang="en-US" altLang="zh-CN">
                <a:solidFill>
                  <a:schemeClr val="tx1"/>
                </a:solidFill>
              </a:rPr>
              <a:t>ASCII</a:t>
            </a:r>
            <a:r>
              <a:rPr lang="zh-CN" altLang="en-US">
                <a:solidFill>
                  <a:schemeClr val="tx1"/>
                </a:solidFill>
              </a:rPr>
              <a:t>码形式输出时字节与字符一一对应，一个字节代表一个字符，因而便于对字符进行逐个处理，也便于输出字符。但一般占存储空间较多，而且要花费转换时间（二进制形式与</a:t>
            </a:r>
            <a:r>
              <a:rPr lang="en-US" altLang="zh-CN">
                <a:solidFill>
                  <a:schemeClr val="tx1"/>
                </a:solidFill>
              </a:rPr>
              <a:t>ASCII</a:t>
            </a:r>
            <a:r>
              <a:rPr lang="zh-CN" altLang="en-US">
                <a:solidFill>
                  <a:schemeClr val="tx1"/>
                </a:solidFill>
              </a:rPr>
              <a:t>码间的转换）。用二进制形式输出数值，可以节省外存空间和转换时间，把内存中的存储单元中的内容原封不动地输出到磁盘</a:t>
            </a:r>
            <a:r>
              <a:rPr lang="en-US" altLang="zh-CN">
                <a:solidFill>
                  <a:schemeClr val="tx1"/>
                </a:solidFill>
              </a:rPr>
              <a:t>(</a:t>
            </a:r>
            <a:r>
              <a:rPr lang="zh-CN" altLang="en-US">
                <a:solidFill>
                  <a:schemeClr val="tx1"/>
                </a:solidFill>
              </a:rPr>
              <a:t>或其他外部介质</a:t>
            </a:r>
            <a:r>
              <a:rPr lang="en-US" altLang="zh-CN">
                <a:solidFill>
                  <a:schemeClr val="tx1"/>
                </a:solidFill>
              </a:rPr>
              <a:t>)</a:t>
            </a:r>
            <a:r>
              <a:rPr lang="zh-CN" altLang="en-US">
                <a:solidFill>
                  <a:schemeClr val="tx1"/>
                </a:solidFill>
              </a:rPr>
              <a:t>上，此时每一个字节并不一定代表一个字符。</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文件的分类</a:t>
            </a:r>
          </a:p>
        </p:txBody>
      </p:sp>
      <p:graphicFrame>
        <p:nvGraphicFramePr>
          <p:cNvPr id="4" name="表格 3"/>
          <p:cNvGraphicFramePr>
            <a:graphicFrameLocks noGrp="1"/>
          </p:cNvGraphicFramePr>
          <p:nvPr>
            <p:extLst>
              <p:ext uri="{D42A27DB-BD31-4B8C-83A1-F6EECF244321}">
                <p14:modId xmlns:p14="http://schemas.microsoft.com/office/powerpoint/2010/main" val="3001161617"/>
              </p:ext>
            </p:extLst>
          </p:nvPr>
        </p:nvGraphicFramePr>
        <p:xfrm>
          <a:off x="1491556" y="3264085"/>
          <a:ext cx="8128000" cy="134112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1733638505"/>
                    </a:ext>
                  </a:extLst>
                </a:gridCol>
                <a:gridCol w="812800">
                  <a:extLst>
                    <a:ext uri="{9D8B030D-6E8A-4147-A177-3AD203B41FA5}">
                      <a16:colId xmlns:a16="http://schemas.microsoft.com/office/drawing/2014/main" val="4207348868"/>
                    </a:ext>
                  </a:extLst>
                </a:gridCol>
                <a:gridCol w="812800">
                  <a:extLst>
                    <a:ext uri="{9D8B030D-6E8A-4147-A177-3AD203B41FA5}">
                      <a16:colId xmlns:a16="http://schemas.microsoft.com/office/drawing/2014/main" val="1060900735"/>
                    </a:ext>
                  </a:extLst>
                </a:gridCol>
                <a:gridCol w="812800">
                  <a:extLst>
                    <a:ext uri="{9D8B030D-6E8A-4147-A177-3AD203B41FA5}">
                      <a16:colId xmlns:a16="http://schemas.microsoft.com/office/drawing/2014/main" val="837610741"/>
                    </a:ext>
                  </a:extLst>
                </a:gridCol>
                <a:gridCol w="812800">
                  <a:extLst>
                    <a:ext uri="{9D8B030D-6E8A-4147-A177-3AD203B41FA5}">
                      <a16:colId xmlns:a16="http://schemas.microsoft.com/office/drawing/2014/main" val="239748020"/>
                    </a:ext>
                  </a:extLst>
                </a:gridCol>
                <a:gridCol w="812800">
                  <a:extLst>
                    <a:ext uri="{9D8B030D-6E8A-4147-A177-3AD203B41FA5}">
                      <a16:colId xmlns:a16="http://schemas.microsoft.com/office/drawing/2014/main" val="1708302820"/>
                    </a:ext>
                  </a:extLst>
                </a:gridCol>
                <a:gridCol w="812800">
                  <a:extLst>
                    <a:ext uri="{9D8B030D-6E8A-4147-A177-3AD203B41FA5}">
                      <a16:colId xmlns:a16="http://schemas.microsoft.com/office/drawing/2014/main" val="724127267"/>
                    </a:ext>
                  </a:extLst>
                </a:gridCol>
                <a:gridCol w="812800">
                  <a:extLst>
                    <a:ext uri="{9D8B030D-6E8A-4147-A177-3AD203B41FA5}">
                      <a16:colId xmlns:a16="http://schemas.microsoft.com/office/drawing/2014/main" val="1349400957"/>
                    </a:ext>
                  </a:extLst>
                </a:gridCol>
                <a:gridCol w="812800">
                  <a:extLst>
                    <a:ext uri="{9D8B030D-6E8A-4147-A177-3AD203B41FA5}">
                      <a16:colId xmlns:a16="http://schemas.microsoft.com/office/drawing/2014/main" val="1965575413"/>
                    </a:ext>
                  </a:extLst>
                </a:gridCol>
                <a:gridCol w="812800">
                  <a:extLst>
                    <a:ext uri="{9D8B030D-6E8A-4147-A177-3AD203B41FA5}">
                      <a16:colId xmlns:a16="http://schemas.microsoft.com/office/drawing/2014/main" val="3848168100"/>
                    </a:ext>
                  </a:extLst>
                </a:gridCol>
              </a:tblGrid>
              <a:tr h="170492">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pPr algn="ctr"/>
                      <a:r>
                        <a:rPr lang="en-US" altLang="zh-CN" sz="1400"/>
                        <a:t>ASCII</a:t>
                      </a:r>
                      <a:r>
                        <a:rPr lang="zh-CN" altLang="en-US" sz="1400"/>
                        <a:t>形式</a:t>
                      </a:r>
                    </a:p>
                  </a:txBody>
                  <a:tcPr marL="0" marR="0" marT="0" marB="0" anchor="b">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extLst>
                  <a:ext uri="{0D108BD9-81ED-4DB2-BD59-A6C34878D82A}">
                    <a16:rowId xmlns:a16="http://schemas.microsoft.com/office/drawing/2014/main" val="2721746004"/>
                  </a:ext>
                </a:extLst>
              </a:tr>
              <a:tr h="170492">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a:r>
                        <a:rPr lang="zh-CN" altLang="en-US" sz="1800" smtClean="0">
                          <a:solidFill>
                            <a:srgbClr val="FF0000"/>
                          </a:solidFill>
                        </a:rPr>
                        <a:t>整数</a:t>
                      </a:r>
                      <a:r>
                        <a:rPr lang="en-US" altLang="zh-CN" sz="1800" smtClean="0">
                          <a:solidFill>
                            <a:srgbClr val="FF0000"/>
                          </a:solidFill>
                        </a:rPr>
                        <a:t>10000</a:t>
                      </a:r>
                      <a:endParaRPr lang="zh-CN" altLang="en-US" sz="1800">
                        <a:solidFill>
                          <a:srgbClr val="FF0000"/>
                        </a:solidFil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00110001</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66174606"/>
                  </a:ext>
                </a:extLst>
              </a:tr>
              <a:tr h="134079">
                <a:tc gridSpan="4">
                  <a:txBody>
                    <a:bodyPr/>
                    <a:lstStyle/>
                    <a:p>
                      <a:pPr algn="ctr"/>
                      <a:r>
                        <a:rPr lang="zh-CN" altLang="en-US" sz="1400"/>
                        <a:t>内存中存储形式</a:t>
                      </a:r>
                    </a:p>
                  </a:txBody>
                  <a:tcPr marL="0" marR="0" marT="0" marB="0" anchor="ct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0" marR="0" marT="0" marB="0">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53011362"/>
                  </a:ext>
                </a:extLst>
              </a:tr>
              <a:tr h="170474">
                <a:tc>
                  <a:txBody>
                    <a:bodyPr/>
                    <a:lstStyle/>
                    <a:p>
                      <a:pPr algn="ctr"/>
                      <a:r>
                        <a:rPr lang="en-US" altLang="zh-CN" sz="140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00100111</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00010000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sz="1400"/>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endParaRPr lang="en-US" altLang="zh-CN" sz="14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a:txBody>
                    <a:bodyPr/>
                    <a:lstStyle/>
                    <a:p>
                      <a:pPr algn="ctr"/>
                      <a:endParaRPr lang="zh-CN" altLang="en-US" sz="14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3157389"/>
                  </a:ext>
                </a:extLst>
              </a:tr>
              <a:tr h="134079">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a:t>二进制形式</a:t>
                      </a:r>
                    </a:p>
                  </a:txBody>
                  <a:tcPr marL="0" marR="0" marT="0" marB="0" anchor="b">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endParaRPr lang="zh-CN" altLang="en-US" sz="14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73527904"/>
                  </a:ext>
                </a:extLst>
              </a:tr>
              <a:tr h="170492">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00100111</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a:t>00010000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sz="1400"/>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9127011"/>
                  </a:ext>
                </a:extLst>
              </a:tr>
            </a:tbl>
          </a:graphicData>
        </a:graphic>
      </p:graphicFrame>
      <p:cxnSp>
        <p:nvCxnSpPr>
          <p:cNvPr id="7" name="直接连接符 6"/>
          <p:cNvCxnSpPr/>
          <p:nvPr/>
        </p:nvCxnSpPr>
        <p:spPr>
          <a:xfrm flipV="1">
            <a:off x="4740965" y="3553754"/>
            <a:ext cx="805070" cy="440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40965" y="4120689"/>
            <a:ext cx="814591" cy="3188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95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7883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a:solidFill>
                  <a:schemeClr val="tx1"/>
                </a:solidFill>
              </a:rPr>
              <a:t>ANSI C</a:t>
            </a:r>
            <a:r>
              <a:rPr lang="zh-CN" altLang="en-US">
                <a:solidFill>
                  <a:schemeClr val="tx1"/>
                </a:solidFill>
              </a:rPr>
              <a:t>标准采用“</a:t>
            </a:r>
            <a:r>
              <a:rPr lang="zh-CN" altLang="en-US" b="1">
                <a:solidFill>
                  <a:schemeClr val="tx1"/>
                </a:solidFill>
              </a:rPr>
              <a:t>缓冲文件系统</a:t>
            </a:r>
            <a:r>
              <a:rPr lang="zh-CN" altLang="en-US">
                <a:solidFill>
                  <a:schemeClr val="tx1"/>
                </a:solidFill>
              </a:rPr>
              <a:t>”处理数据文件，所谓缓冲文件系统是指系统自动地在内存区为程序中每一个正在使用的文件开辟一个文件缓冲区。从内存向磁盘输出数据必须先送到内存中的缓冲区，装满缓冲区后才一起送到磁盘去。如果从磁盘向计算机读入数据，则一次从磁盘文件将一批数据输入到内存缓冲区（充满缓冲区），然后再从缓冲区逐个地将数据送到程序数据区（给程序变量）。这样做是为了节省存取时间，提高效率，缓冲区的大小由各个具体的</a:t>
            </a:r>
            <a:r>
              <a:rPr lang="en-US" altLang="zh-CN">
                <a:solidFill>
                  <a:schemeClr val="tx1"/>
                </a:solidFill>
              </a:rPr>
              <a:t>C</a:t>
            </a:r>
            <a:r>
              <a:rPr lang="zh-CN" altLang="en-US">
                <a:solidFill>
                  <a:schemeClr val="tx1"/>
                </a:solidFill>
              </a:rPr>
              <a:t>编译系统确定。</a:t>
            </a: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zh-CN" altLang="en-US">
              <a:solidFill>
                <a:schemeClr val="tx1"/>
              </a:solidFill>
            </a:endParaRPr>
          </a:p>
          <a:p>
            <a:pPr algn="just">
              <a:lnSpc>
                <a:spcPct val="120000"/>
              </a:lnSpc>
              <a:spcBef>
                <a:spcPts val="600"/>
              </a:spcBef>
              <a:spcAft>
                <a:spcPts val="600"/>
              </a:spcAft>
              <a:defRPr/>
            </a:pPr>
            <a:r>
              <a:rPr lang="zh-CN" altLang="en-US">
                <a:solidFill>
                  <a:schemeClr val="tx1"/>
                </a:solidFill>
              </a:rPr>
              <a:t>说明</a:t>
            </a:r>
            <a:r>
              <a:rPr lang="en-US" altLang="zh-CN">
                <a:solidFill>
                  <a:schemeClr val="tx1"/>
                </a:solidFill>
              </a:rPr>
              <a:t>: </a:t>
            </a:r>
            <a:r>
              <a:rPr lang="zh-CN" altLang="en-US">
                <a:solidFill>
                  <a:schemeClr val="tx1"/>
                </a:solidFill>
              </a:rPr>
              <a:t>每一个文件在内存中只有一个缓冲区，在向文件输出数据时，它就作为输出缓冲区，在从文件输入数据时，它就作为输入缓冲区。</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文件缓冲区</a:t>
            </a:r>
          </a:p>
        </p:txBody>
      </p:sp>
      <p:grpSp>
        <p:nvGrpSpPr>
          <p:cNvPr id="28" name="组合 27"/>
          <p:cNvGrpSpPr/>
          <p:nvPr/>
        </p:nvGrpSpPr>
        <p:grpSpPr>
          <a:xfrm>
            <a:off x="3062430" y="3156185"/>
            <a:ext cx="5794766" cy="1654353"/>
            <a:chOff x="2266121" y="3106490"/>
            <a:chExt cx="5794766" cy="1654353"/>
          </a:xfrm>
        </p:grpSpPr>
        <p:sp>
          <p:nvSpPr>
            <p:cNvPr id="3" name="矩形 2"/>
            <p:cNvSpPr/>
            <p:nvPr/>
          </p:nvSpPr>
          <p:spPr>
            <a:xfrm>
              <a:off x="2266121" y="3106490"/>
              <a:ext cx="4286826" cy="165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a:t>输出文件缓冲区</a:t>
              </a:r>
              <a:r>
                <a:rPr lang="en-US" altLang="zh-CN"/>
                <a:t>	</a:t>
              </a:r>
            </a:p>
            <a:p>
              <a:r>
                <a:rPr lang="zh-CN" altLang="en-US"/>
                <a:t> 程序数据区</a:t>
              </a:r>
              <a:endParaRPr lang="en-US" altLang="zh-CN"/>
            </a:p>
            <a:p>
              <a:endParaRPr lang="en-US" altLang="zh-CN"/>
            </a:p>
            <a:p>
              <a:pPr algn="r"/>
              <a:r>
                <a:rPr lang="zh-CN" altLang="en-US"/>
                <a:t>输入文件缓冲区</a:t>
              </a:r>
              <a:r>
                <a:rPr lang="en-US" altLang="zh-CN"/>
                <a:t>	</a:t>
              </a:r>
              <a:endParaRPr lang="zh-CN" altLang="en-US"/>
            </a:p>
          </p:txBody>
        </p:sp>
        <p:sp>
          <p:nvSpPr>
            <p:cNvPr id="5" name="椭圆 4"/>
            <p:cNvSpPr/>
            <p:nvPr/>
          </p:nvSpPr>
          <p:spPr>
            <a:xfrm>
              <a:off x="7150428" y="3486405"/>
              <a:ext cx="894521" cy="894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31635" y="3423418"/>
              <a:ext cx="1589843" cy="334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矩形 9"/>
            <p:cNvSpPr/>
            <p:nvPr/>
          </p:nvSpPr>
          <p:spPr>
            <a:xfrm>
              <a:off x="2395331" y="3725199"/>
              <a:ext cx="1182756" cy="5140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矩形 10"/>
            <p:cNvSpPr/>
            <p:nvPr/>
          </p:nvSpPr>
          <p:spPr>
            <a:xfrm>
              <a:off x="4631635" y="4239223"/>
              <a:ext cx="1589843" cy="334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3" name="直接箭头连接符 12"/>
            <p:cNvCxnSpPr>
              <a:stCxn id="9" idx="3"/>
            </p:cNvCxnSpPr>
            <p:nvPr/>
          </p:nvCxnSpPr>
          <p:spPr>
            <a:xfrm>
              <a:off x="6221478" y="3590461"/>
              <a:ext cx="943500" cy="1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endCxn id="11" idx="3"/>
            </p:cNvCxnSpPr>
            <p:nvPr/>
          </p:nvCxnSpPr>
          <p:spPr>
            <a:xfrm flipH="1">
              <a:off x="6221478" y="4110574"/>
              <a:ext cx="943500" cy="295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6489165" y="3224464"/>
              <a:ext cx="1571722" cy="1054135"/>
            </a:xfrm>
            <a:prstGeom prst="rect">
              <a:avLst/>
            </a:prstGeom>
            <a:noFill/>
          </p:spPr>
          <p:txBody>
            <a:bodyPr wrap="square" rtlCol="0">
              <a:spAutoFit/>
            </a:bodyPr>
            <a:lstStyle/>
            <a:p>
              <a:pPr defTabSz="715963">
                <a:lnSpc>
                  <a:spcPts val="1500"/>
                </a:lnSpc>
              </a:pPr>
              <a:r>
                <a:rPr lang="en-US" altLang="zh-CN"/>
                <a:t>	</a:t>
              </a:r>
              <a:r>
                <a:rPr lang="zh-CN" altLang="en-US"/>
                <a:t>磁 盘</a:t>
              </a:r>
              <a:endParaRPr lang="en-US" altLang="zh-CN"/>
            </a:p>
            <a:p>
              <a:pPr>
                <a:lnSpc>
                  <a:spcPts val="1500"/>
                </a:lnSpc>
              </a:pPr>
              <a:r>
                <a:rPr lang="zh-CN" altLang="en-US"/>
                <a:t>输出</a:t>
              </a:r>
              <a:endParaRPr lang="en-US" altLang="zh-CN"/>
            </a:p>
            <a:p>
              <a:pPr>
                <a:lnSpc>
                  <a:spcPts val="1500"/>
                </a:lnSpc>
              </a:pPr>
              <a:endParaRPr lang="en-US" altLang="zh-CN"/>
            </a:p>
            <a:p>
              <a:pPr>
                <a:lnSpc>
                  <a:spcPts val="1500"/>
                </a:lnSpc>
              </a:pPr>
              <a:endParaRPr lang="en-US" altLang="zh-CN"/>
            </a:p>
            <a:p>
              <a:pPr>
                <a:lnSpc>
                  <a:spcPts val="1500"/>
                </a:lnSpc>
              </a:pPr>
              <a:r>
                <a:rPr lang="zh-CN" altLang="en-US"/>
                <a:t>输入</a:t>
              </a:r>
            </a:p>
          </p:txBody>
        </p:sp>
        <p:cxnSp>
          <p:nvCxnSpPr>
            <p:cNvPr id="22" name="直接箭头连接符 21"/>
            <p:cNvCxnSpPr>
              <a:endCxn id="9" idx="1"/>
            </p:cNvCxnSpPr>
            <p:nvPr/>
          </p:nvCxnSpPr>
          <p:spPr>
            <a:xfrm flipV="1">
              <a:off x="3349487" y="3590461"/>
              <a:ext cx="1282148" cy="343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1" idx="1"/>
            </p:cNvCxnSpPr>
            <p:nvPr/>
          </p:nvCxnSpPr>
          <p:spPr>
            <a:xfrm flipH="1" flipV="1">
              <a:off x="3356427" y="4017188"/>
              <a:ext cx="1275208" cy="389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3944431" y="3680466"/>
              <a:ext cx="775252" cy="923330"/>
            </a:xfrm>
            <a:prstGeom prst="rect">
              <a:avLst/>
            </a:prstGeom>
            <a:noFill/>
          </p:spPr>
          <p:txBody>
            <a:bodyPr wrap="square" rtlCol="0">
              <a:spAutoFit/>
            </a:bodyPr>
            <a:lstStyle/>
            <a:p>
              <a:r>
                <a:rPr lang="zh-CN" altLang="en-US"/>
                <a:t>输出</a:t>
              </a:r>
              <a:endParaRPr lang="en-US" altLang="zh-CN"/>
            </a:p>
            <a:p>
              <a:endParaRPr lang="en-US" altLang="zh-CN"/>
            </a:p>
            <a:p>
              <a:r>
                <a:rPr lang="zh-CN" altLang="en-US"/>
                <a:t>输入</a:t>
              </a:r>
            </a:p>
          </p:txBody>
        </p:sp>
      </p:grpSp>
    </p:spTree>
    <p:extLst>
      <p:ext uri="{BB962C8B-B14F-4D97-AF65-F5344CB8AC3E}">
        <p14:creationId xmlns:p14="http://schemas.microsoft.com/office/powerpoint/2010/main" val="252020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文件类型指针</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缓冲文件系统中，关键的概念是“</a:t>
            </a:r>
            <a:r>
              <a:rPr lang="zh-CN" altLang="en-US" b="1">
                <a:solidFill>
                  <a:schemeClr val="tx1"/>
                </a:solidFill>
              </a:rPr>
              <a:t>文件类型指针</a:t>
            </a:r>
            <a:r>
              <a:rPr lang="zh-CN" altLang="en-US">
                <a:solidFill>
                  <a:schemeClr val="tx1"/>
                </a:solidFill>
              </a:rPr>
              <a:t>”，简称“</a:t>
            </a:r>
            <a:r>
              <a:rPr lang="zh-CN" altLang="en-US" b="1">
                <a:solidFill>
                  <a:schemeClr val="tx1"/>
                </a:solidFill>
              </a:rPr>
              <a:t>文件指针</a:t>
            </a:r>
            <a:r>
              <a:rPr lang="zh-CN" altLang="en-US">
                <a:solidFill>
                  <a:schemeClr val="tx1"/>
                </a:solidFill>
              </a:rPr>
              <a:t>”。每个被使用的文件都在内存中开辟一个相应的文件信息区，用来存放文件的有关信息（如文件的名字、文件状态及文件当前位置等）。这些信息是保存在一个结构体变量中的。该结构体类型是由系统声明的，取名为</a:t>
            </a:r>
            <a:r>
              <a:rPr lang="en-US" altLang="zh-CN" b="1">
                <a:solidFill>
                  <a:schemeClr val="tx1"/>
                </a:solidFill>
              </a:rPr>
              <a:t>FILE</a:t>
            </a:r>
            <a:r>
              <a:rPr lang="zh-CN" altLang="en-US">
                <a:solidFill>
                  <a:schemeClr val="tx1"/>
                </a:solidFill>
              </a:rPr>
              <a:t>。</a:t>
            </a:r>
            <a:endParaRPr lang="en-US" altLang="zh-CN">
              <a:solidFill>
                <a:schemeClr val="tx1"/>
              </a:solidFill>
            </a:endParaRPr>
          </a:p>
        </p:txBody>
      </p:sp>
      <p:sp>
        <p:nvSpPr>
          <p:cNvPr id="13" name="圆角矩形 12"/>
          <p:cNvSpPr/>
          <p:nvPr/>
        </p:nvSpPr>
        <p:spPr>
          <a:xfrm>
            <a:off x="3043803" y="2849844"/>
            <a:ext cx="6104393" cy="3325802"/>
          </a:xfrm>
          <a:prstGeom prst="roundRect">
            <a:avLst>
              <a:gd name="adj" fmla="val 2931"/>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typedef struct</a:t>
            </a:r>
          </a:p>
          <a:p>
            <a:pPr defTabSz="363538">
              <a:lnSpc>
                <a:spcPct val="120000"/>
              </a:lnSpc>
            </a:pPr>
            <a:r>
              <a:rPr lang="en-US" altLang="zh-CN" sz="1600">
                <a:solidFill>
                  <a:schemeClr val="tx1"/>
                </a:solidFill>
              </a:rPr>
              <a:t>{	short level;				</a:t>
            </a:r>
            <a:r>
              <a:rPr lang="en-US" altLang="zh-CN" sz="1600">
                <a:solidFill>
                  <a:srgbClr val="008000"/>
                </a:solidFill>
              </a:rPr>
              <a:t>//</a:t>
            </a:r>
            <a:r>
              <a:rPr lang="zh-CN" altLang="en-US" sz="1600">
                <a:solidFill>
                  <a:srgbClr val="008000"/>
                </a:solidFill>
              </a:rPr>
              <a:t>缓冲区“满”或“空”的程度</a:t>
            </a:r>
          </a:p>
          <a:p>
            <a:pPr defTabSz="363538">
              <a:lnSpc>
                <a:spcPct val="120000"/>
              </a:lnSpc>
            </a:pPr>
            <a:r>
              <a:rPr lang="zh-CN" altLang="en-US" sz="1600">
                <a:solidFill>
                  <a:schemeClr val="tx1"/>
                </a:solidFill>
              </a:rPr>
              <a:t>	</a:t>
            </a:r>
            <a:r>
              <a:rPr lang="en-US" altLang="zh-CN" sz="1600">
                <a:solidFill>
                  <a:schemeClr val="tx1"/>
                </a:solidFill>
              </a:rPr>
              <a:t>unsigned flags;			</a:t>
            </a:r>
            <a:r>
              <a:rPr lang="en-US" altLang="zh-CN" sz="1600">
                <a:solidFill>
                  <a:srgbClr val="008000"/>
                </a:solidFill>
              </a:rPr>
              <a:t>//</a:t>
            </a:r>
            <a:r>
              <a:rPr lang="zh-CN" altLang="en-US" sz="1600">
                <a:solidFill>
                  <a:srgbClr val="008000"/>
                </a:solidFill>
              </a:rPr>
              <a:t>文件状态标志</a:t>
            </a:r>
          </a:p>
          <a:p>
            <a:pPr defTabSz="363538">
              <a:lnSpc>
                <a:spcPct val="120000"/>
              </a:lnSpc>
            </a:pPr>
            <a:r>
              <a:rPr lang="zh-CN" altLang="en-US" sz="1600">
                <a:solidFill>
                  <a:schemeClr val="tx1"/>
                </a:solidFill>
              </a:rPr>
              <a:t>	</a:t>
            </a:r>
            <a:r>
              <a:rPr lang="en-US" altLang="zh-CN" sz="1600">
                <a:solidFill>
                  <a:schemeClr val="tx1"/>
                </a:solidFill>
              </a:rPr>
              <a:t>char fd;					</a:t>
            </a:r>
            <a:r>
              <a:rPr lang="en-US" altLang="zh-CN" sz="1600">
                <a:solidFill>
                  <a:srgbClr val="008000"/>
                </a:solidFill>
              </a:rPr>
              <a:t>//</a:t>
            </a:r>
            <a:r>
              <a:rPr lang="zh-CN" altLang="en-US" sz="1600">
                <a:solidFill>
                  <a:srgbClr val="008000"/>
                </a:solidFill>
              </a:rPr>
              <a:t>文件描述符</a:t>
            </a:r>
          </a:p>
          <a:p>
            <a:pPr defTabSz="363538">
              <a:lnSpc>
                <a:spcPct val="120000"/>
              </a:lnSpc>
            </a:pPr>
            <a:r>
              <a:rPr lang="zh-CN" altLang="en-US" sz="1600">
                <a:solidFill>
                  <a:schemeClr val="tx1"/>
                </a:solidFill>
              </a:rPr>
              <a:t>	</a:t>
            </a:r>
            <a:r>
              <a:rPr lang="en-US" altLang="zh-CN" sz="1600">
                <a:solidFill>
                  <a:schemeClr val="tx1"/>
                </a:solidFill>
              </a:rPr>
              <a:t>unsigned char hold; 		</a:t>
            </a:r>
            <a:r>
              <a:rPr lang="en-US" altLang="zh-CN" sz="1600">
                <a:solidFill>
                  <a:srgbClr val="008000"/>
                </a:solidFill>
              </a:rPr>
              <a:t>//</a:t>
            </a:r>
            <a:r>
              <a:rPr lang="zh-CN" altLang="en-US" sz="1600">
                <a:solidFill>
                  <a:srgbClr val="008000"/>
                </a:solidFill>
              </a:rPr>
              <a:t>如缓冲区无内容不读取字符</a:t>
            </a:r>
          </a:p>
          <a:p>
            <a:pPr defTabSz="363538">
              <a:lnSpc>
                <a:spcPct val="120000"/>
              </a:lnSpc>
            </a:pPr>
            <a:r>
              <a:rPr lang="zh-CN" altLang="en-US" sz="1600">
                <a:solidFill>
                  <a:schemeClr val="tx1"/>
                </a:solidFill>
              </a:rPr>
              <a:t>	</a:t>
            </a:r>
            <a:r>
              <a:rPr lang="en-US" altLang="zh-CN" sz="1600">
                <a:solidFill>
                  <a:schemeClr val="tx1"/>
                </a:solidFill>
              </a:rPr>
              <a:t>short bsize;				</a:t>
            </a:r>
            <a:r>
              <a:rPr lang="en-US" altLang="zh-CN" sz="1600">
                <a:solidFill>
                  <a:srgbClr val="008000"/>
                </a:solidFill>
              </a:rPr>
              <a:t>//</a:t>
            </a:r>
            <a:r>
              <a:rPr lang="zh-CN" altLang="en-US" sz="1600">
                <a:solidFill>
                  <a:srgbClr val="008000"/>
                </a:solidFill>
              </a:rPr>
              <a:t>缓冲区的大小</a:t>
            </a:r>
          </a:p>
          <a:p>
            <a:pPr defTabSz="363538">
              <a:lnSpc>
                <a:spcPct val="120000"/>
              </a:lnSpc>
            </a:pPr>
            <a:r>
              <a:rPr lang="zh-CN" altLang="en-US" sz="1600">
                <a:solidFill>
                  <a:schemeClr val="tx1"/>
                </a:solidFill>
              </a:rPr>
              <a:t>	</a:t>
            </a:r>
            <a:r>
              <a:rPr lang="en-US" altLang="zh-CN" sz="1600">
                <a:solidFill>
                  <a:schemeClr val="tx1"/>
                </a:solidFill>
              </a:rPr>
              <a:t>unsigned char*buffer;	</a:t>
            </a:r>
            <a:r>
              <a:rPr lang="en-US" altLang="zh-CN" sz="1600">
                <a:solidFill>
                  <a:srgbClr val="008000"/>
                </a:solidFill>
              </a:rPr>
              <a:t>//</a:t>
            </a:r>
            <a:r>
              <a:rPr lang="zh-CN" altLang="en-US" sz="1600">
                <a:solidFill>
                  <a:srgbClr val="008000"/>
                </a:solidFill>
              </a:rPr>
              <a:t>数据缓冲区的位置</a:t>
            </a:r>
          </a:p>
          <a:p>
            <a:pPr defTabSz="363538">
              <a:lnSpc>
                <a:spcPct val="120000"/>
              </a:lnSpc>
            </a:pPr>
            <a:r>
              <a:rPr lang="zh-CN" altLang="en-US" sz="1600">
                <a:solidFill>
                  <a:schemeClr val="tx1"/>
                </a:solidFill>
              </a:rPr>
              <a:t>	</a:t>
            </a:r>
            <a:r>
              <a:rPr lang="en-US" altLang="zh-CN" sz="1600">
                <a:solidFill>
                  <a:schemeClr val="tx1"/>
                </a:solidFill>
              </a:rPr>
              <a:t>unsigned char*curp;		</a:t>
            </a:r>
            <a:r>
              <a:rPr lang="en-US" altLang="zh-CN" sz="1600">
                <a:solidFill>
                  <a:srgbClr val="008000"/>
                </a:solidFill>
              </a:rPr>
              <a:t>//</a:t>
            </a:r>
            <a:r>
              <a:rPr lang="zh-CN" altLang="en-US" sz="1600">
                <a:solidFill>
                  <a:srgbClr val="008000"/>
                </a:solidFill>
              </a:rPr>
              <a:t>文件位置标记指针当前的指向</a:t>
            </a:r>
          </a:p>
          <a:p>
            <a:pPr defTabSz="363538">
              <a:lnSpc>
                <a:spcPct val="120000"/>
              </a:lnSpc>
            </a:pPr>
            <a:r>
              <a:rPr lang="zh-CN" altLang="en-US" sz="1600">
                <a:solidFill>
                  <a:schemeClr val="tx1"/>
                </a:solidFill>
              </a:rPr>
              <a:t>	</a:t>
            </a:r>
            <a:r>
              <a:rPr lang="en-US" altLang="zh-CN" sz="1600">
                <a:solidFill>
                  <a:schemeClr val="tx1"/>
                </a:solidFill>
              </a:rPr>
              <a:t>unsigned istemp;		</a:t>
            </a:r>
            <a:r>
              <a:rPr lang="en-US" altLang="zh-CN" sz="1600">
                <a:solidFill>
                  <a:srgbClr val="008000"/>
                </a:solidFill>
              </a:rPr>
              <a:t>//</a:t>
            </a:r>
            <a:r>
              <a:rPr lang="zh-CN" altLang="en-US" sz="1600">
                <a:solidFill>
                  <a:srgbClr val="008000"/>
                </a:solidFill>
              </a:rPr>
              <a:t>临时文件指示器</a:t>
            </a:r>
          </a:p>
          <a:p>
            <a:pPr defTabSz="363538">
              <a:lnSpc>
                <a:spcPct val="120000"/>
              </a:lnSpc>
            </a:pPr>
            <a:r>
              <a:rPr lang="zh-CN" altLang="en-US" sz="1600">
                <a:solidFill>
                  <a:schemeClr val="tx1"/>
                </a:solidFill>
              </a:rPr>
              <a:t>	</a:t>
            </a:r>
            <a:r>
              <a:rPr lang="en-US" altLang="zh-CN" sz="1600">
                <a:solidFill>
                  <a:schemeClr val="tx1"/>
                </a:solidFill>
              </a:rPr>
              <a:t>short token;				</a:t>
            </a:r>
            <a:r>
              <a:rPr lang="en-US" altLang="zh-CN" sz="1600">
                <a:solidFill>
                  <a:srgbClr val="008000"/>
                </a:solidFill>
              </a:rPr>
              <a:t>//</a:t>
            </a:r>
            <a:r>
              <a:rPr lang="zh-CN" altLang="en-US" sz="1600">
                <a:solidFill>
                  <a:srgbClr val="008000"/>
                </a:solidFill>
              </a:rPr>
              <a:t>用于有效性检查</a:t>
            </a:r>
          </a:p>
          <a:p>
            <a:pPr defTabSz="363538">
              <a:lnSpc>
                <a:spcPct val="120000"/>
              </a:lnSpc>
            </a:pPr>
            <a:r>
              <a:rPr lang="en-US" altLang="zh-CN" sz="1600">
                <a:solidFill>
                  <a:schemeClr val="tx1"/>
                </a:solidFill>
              </a:rPr>
              <a:t>}FILE;</a:t>
            </a:r>
            <a:endParaRPr lang="zh-CN" altLang="en-US" sz="1600">
              <a:solidFill>
                <a:srgbClr val="008000"/>
              </a:solidFill>
            </a:endParaRPr>
          </a:p>
        </p:txBody>
      </p:sp>
      <p:sp>
        <p:nvSpPr>
          <p:cNvPr id="4" name="矩形 3"/>
          <p:cNvSpPr/>
          <p:nvPr/>
        </p:nvSpPr>
        <p:spPr>
          <a:xfrm>
            <a:off x="4224461" y="5912352"/>
            <a:ext cx="5012635" cy="307777"/>
          </a:xfrm>
          <a:prstGeom prst="rect">
            <a:avLst/>
          </a:prstGeom>
        </p:spPr>
        <p:txBody>
          <a:bodyPr wrap="square">
            <a:spAutoFit/>
          </a:bodyPr>
          <a:lstStyle/>
          <a:p>
            <a:r>
              <a:rPr lang="zh-CN" altLang="en-US" sz="1400" b="1">
                <a:solidFill>
                  <a:schemeClr val="accent1"/>
                </a:solidFill>
              </a:rPr>
              <a:t>一种C编译环境提供的stdio.h头文件中有以下的文件类型声明</a:t>
            </a:r>
          </a:p>
        </p:txBody>
      </p:sp>
    </p:spTree>
    <p:extLst>
      <p:ext uri="{BB962C8B-B14F-4D97-AF65-F5344CB8AC3E}">
        <p14:creationId xmlns:p14="http://schemas.microsoft.com/office/powerpoint/2010/main" val="2204940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文件类型指针</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endParaRPr lang="en-US" altLang="zh-CN">
              <a:solidFill>
                <a:schemeClr val="tx1"/>
              </a:solidFill>
            </a:endParaRPr>
          </a:p>
        </p:txBody>
      </p:sp>
      <p:sp>
        <p:nvSpPr>
          <p:cNvPr id="8" name="圆角矩形 7"/>
          <p:cNvSpPr/>
          <p:nvPr/>
        </p:nvSpPr>
        <p:spPr>
          <a:xfrm>
            <a:off x="927100" y="1542909"/>
            <a:ext cx="4055717" cy="741628"/>
          </a:xfrm>
          <a:prstGeom prst="roundRect">
            <a:avLst>
              <a:gd name="adj" fmla="val 8094"/>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FILE *fp;</a:t>
            </a:r>
          </a:p>
          <a:p>
            <a:pPr defTabSz="363538">
              <a:lnSpc>
                <a:spcPct val="120000"/>
              </a:lnSpc>
            </a:pPr>
            <a:r>
              <a:rPr lang="en-US" altLang="zh-CN" sz="1600">
                <a:solidFill>
                  <a:srgbClr val="008000"/>
                </a:solidFill>
              </a:rPr>
              <a:t>//</a:t>
            </a:r>
            <a:r>
              <a:rPr lang="zh-CN" altLang="en-US" sz="1600">
                <a:solidFill>
                  <a:srgbClr val="008000"/>
                </a:solidFill>
              </a:rPr>
              <a:t>定义一个指向</a:t>
            </a:r>
            <a:r>
              <a:rPr lang="en-US" altLang="zh-CN" sz="1600">
                <a:solidFill>
                  <a:srgbClr val="008000"/>
                </a:solidFill>
              </a:rPr>
              <a:t>FILE</a:t>
            </a:r>
            <a:r>
              <a:rPr lang="zh-CN" altLang="en-US" sz="1600">
                <a:solidFill>
                  <a:srgbClr val="008000"/>
                </a:solidFill>
              </a:rPr>
              <a:t>类型数据的指针变量</a:t>
            </a:r>
          </a:p>
        </p:txBody>
      </p:sp>
      <p:sp>
        <p:nvSpPr>
          <p:cNvPr id="5" name="矩形 4"/>
          <p:cNvSpPr/>
          <p:nvPr/>
        </p:nvSpPr>
        <p:spPr>
          <a:xfrm>
            <a:off x="927100" y="2324083"/>
            <a:ext cx="4201491" cy="3831818"/>
          </a:xfrm>
          <a:prstGeom prst="rect">
            <a:avLst/>
          </a:prstGeom>
        </p:spPr>
        <p:txBody>
          <a:bodyPr wrap="square">
            <a:spAutoFit/>
          </a:bodyPr>
          <a:lstStyle/>
          <a:p>
            <a:pPr>
              <a:lnSpc>
                <a:spcPct val="150000"/>
              </a:lnSpc>
            </a:pPr>
            <a:r>
              <a:rPr lang="zh-CN" altLang="en-US"/>
              <a:t>可以使fp指向某一个文件的文件信息区(是一个结构体变量)，通过该文件信息区中的信息就能够访问该文件。也就是说，</a:t>
            </a:r>
            <a:r>
              <a:rPr lang="zh-CN" altLang="en-US" b="1"/>
              <a:t>通过文件指针变量能够找到与它关联的文件</a:t>
            </a:r>
            <a:r>
              <a:rPr lang="zh-CN" altLang="en-US"/>
              <a:t>。如果有n个文件，应设n个指针变量，分别指向n个FILE类型变量，以实现对n个文件的访问。为方便起见，通常将这种指向文件信息区的指针变量简称为</a:t>
            </a:r>
            <a:r>
              <a:rPr lang="zh-CN" altLang="en-US" b="1"/>
              <a:t>指向文件的指针变量</a:t>
            </a:r>
            <a:r>
              <a:rPr lang="zh-CN" altLang="en-US"/>
              <a:t>。</a:t>
            </a:r>
          </a:p>
        </p:txBody>
      </p:sp>
      <p:graphicFrame>
        <p:nvGraphicFramePr>
          <p:cNvPr id="9" name="表格 8"/>
          <p:cNvGraphicFramePr>
            <a:graphicFrameLocks noGrp="1"/>
          </p:cNvGraphicFramePr>
          <p:nvPr>
            <p:extLst>
              <p:ext uri="{D42A27DB-BD31-4B8C-83A1-F6EECF244321}">
                <p14:modId xmlns:p14="http://schemas.microsoft.com/office/powerpoint/2010/main" val="1301287501"/>
              </p:ext>
            </p:extLst>
          </p:nvPr>
        </p:nvGraphicFramePr>
        <p:xfrm>
          <a:off x="5441950" y="1542909"/>
          <a:ext cx="1493078" cy="2468880"/>
        </p:xfrm>
        <a:graphic>
          <a:graphicData uri="http://schemas.openxmlformats.org/drawingml/2006/table">
            <a:tbl>
              <a:tblPr>
                <a:tableStyleId>{5C22544A-7EE6-4342-B048-85BDC9FD1C3A}</a:tableStyleId>
              </a:tblPr>
              <a:tblGrid>
                <a:gridCol w="746539">
                  <a:extLst>
                    <a:ext uri="{9D8B030D-6E8A-4147-A177-3AD203B41FA5}">
                      <a16:colId xmlns:a16="http://schemas.microsoft.com/office/drawing/2014/main" val="2238349101"/>
                    </a:ext>
                  </a:extLst>
                </a:gridCol>
                <a:gridCol w="746539">
                  <a:extLst>
                    <a:ext uri="{9D8B030D-6E8A-4147-A177-3AD203B41FA5}">
                      <a16:colId xmlns:a16="http://schemas.microsoft.com/office/drawing/2014/main" val="4179931586"/>
                    </a:ext>
                  </a:extLst>
                </a:gridCol>
              </a:tblGrid>
              <a:tr h="142525">
                <a:tc>
                  <a:txBody>
                    <a:bodyPr/>
                    <a:lstStyle/>
                    <a:p>
                      <a:r>
                        <a:rPr lang="en-US" altLang="zh-CN" sz="1600"/>
                        <a:t>fp1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42588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921210395"/>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7449405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69996112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mpd="sng">
                      <a:noFill/>
                    </a:lnB>
                  </a:tcPr>
                </a:tc>
                <a:extLst>
                  <a:ext uri="{0D108BD9-81ED-4DB2-BD59-A6C34878D82A}">
                    <a16:rowId xmlns:a16="http://schemas.microsoft.com/office/drawing/2014/main" val="244503835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ltLang="en-US" sz="1600"/>
                    </a:p>
                  </a:txBody>
                  <a:tcPr>
                    <a:lnL w="12700" cmpd="sng">
                      <a:noFill/>
                    </a:lnL>
                  </a:tcPr>
                </a:tc>
                <a:extLst>
                  <a:ext uri="{0D108BD9-81ED-4DB2-BD59-A6C34878D82A}">
                    <a16:rowId xmlns:a16="http://schemas.microsoft.com/office/drawing/2014/main" val="56183369"/>
                  </a:ext>
                </a:extLst>
              </a:tr>
              <a:tr h="194352">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a:t>文件</a:t>
                      </a:r>
                      <a:r>
                        <a:rPr lang="en-US" altLang="zh-CN" sz="1200"/>
                        <a:t>f1</a:t>
                      </a:r>
                      <a:r>
                        <a:rPr lang="zh-CN" altLang="en-US" sz="1200"/>
                        <a:t>的文件信息区</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1868277"/>
                  </a:ext>
                </a:extLst>
              </a:tr>
            </a:tbl>
          </a:graphicData>
        </a:graphic>
      </p:graphicFrame>
      <p:cxnSp>
        <p:nvCxnSpPr>
          <p:cNvPr id="11" name="直接箭头连接符 10"/>
          <p:cNvCxnSpPr/>
          <p:nvPr/>
        </p:nvCxnSpPr>
        <p:spPr>
          <a:xfrm>
            <a:off x="5441950" y="1888435"/>
            <a:ext cx="740189"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14" name="表格 13"/>
          <p:cNvGraphicFramePr>
            <a:graphicFrameLocks noGrp="1"/>
          </p:cNvGraphicFramePr>
          <p:nvPr>
            <p:extLst>
              <p:ext uri="{D42A27DB-BD31-4B8C-83A1-F6EECF244321}">
                <p14:modId xmlns:p14="http://schemas.microsoft.com/office/powerpoint/2010/main" val="2588135692"/>
              </p:ext>
            </p:extLst>
          </p:nvPr>
        </p:nvGraphicFramePr>
        <p:xfrm>
          <a:off x="7394161" y="1542909"/>
          <a:ext cx="1493078" cy="2468880"/>
        </p:xfrm>
        <a:graphic>
          <a:graphicData uri="http://schemas.openxmlformats.org/drawingml/2006/table">
            <a:tbl>
              <a:tblPr>
                <a:tableStyleId>{5C22544A-7EE6-4342-B048-85BDC9FD1C3A}</a:tableStyleId>
              </a:tblPr>
              <a:tblGrid>
                <a:gridCol w="746539">
                  <a:extLst>
                    <a:ext uri="{9D8B030D-6E8A-4147-A177-3AD203B41FA5}">
                      <a16:colId xmlns:a16="http://schemas.microsoft.com/office/drawing/2014/main" val="2238349101"/>
                    </a:ext>
                  </a:extLst>
                </a:gridCol>
                <a:gridCol w="746539">
                  <a:extLst>
                    <a:ext uri="{9D8B030D-6E8A-4147-A177-3AD203B41FA5}">
                      <a16:colId xmlns:a16="http://schemas.microsoft.com/office/drawing/2014/main" val="4179931586"/>
                    </a:ext>
                  </a:extLst>
                </a:gridCol>
              </a:tblGrid>
              <a:tr h="142525">
                <a:tc>
                  <a:txBody>
                    <a:bodyPr/>
                    <a:lstStyle/>
                    <a:p>
                      <a:r>
                        <a:rPr lang="en-US" altLang="zh-CN" sz="1600"/>
                        <a:t>fp2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42588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921210395"/>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7449405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69996112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mpd="sng">
                      <a:noFill/>
                    </a:lnB>
                  </a:tcPr>
                </a:tc>
                <a:extLst>
                  <a:ext uri="{0D108BD9-81ED-4DB2-BD59-A6C34878D82A}">
                    <a16:rowId xmlns:a16="http://schemas.microsoft.com/office/drawing/2014/main" val="244503835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ltLang="en-US" sz="1600"/>
                    </a:p>
                  </a:txBody>
                  <a:tcPr>
                    <a:lnL w="12700" cmpd="sng">
                      <a:noFill/>
                    </a:lnL>
                  </a:tcPr>
                </a:tc>
                <a:extLst>
                  <a:ext uri="{0D108BD9-81ED-4DB2-BD59-A6C34878D82A}">
                    <a16:rowId xmlns:a16="http://schemas.microsoft.com/office/drawing/2014/main" val="56183369"/>
                  </a:ext>
                </a:extLst>
              </a:tr>
              <a:tr h="194352">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a:t>文件</a:t>
                      </a:r>
                      <a:r>
                        <a:rPr lang="en-US" altLang="zh-CN" sz="1200"/>
                        <a:t>f2</a:t>
                      </a:r>
                      <a:r>
                        <a:rPr lang="zh-CN" altLang="en-US" sz="1200"/>
                        <a:t>的文件信息区</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1868277"/>
                  </a:ext>
                </a:extLst>
              </a:tr>
            </a:tbl>
          </a:graphicData>
        </a:graphic>
      </p:graphicFrame>
      <p:cxnSp>
        <p:nvCxnSpPr>
          <p:cNvPr id="15" name="直接箭头连接符 14"/>
          <p:cNvCxnSpPr/>
          <p:nvPr/>
        </p:nvCxnSpPr>
        <p:spPr>
          <a:xfrm>
            <a:off x="7394161" y="1888435"/>
            <a:ext cx="740189"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16" name="表格 15"/>
          <p:cNvGraphicFramePr>
            <a:graphicFrameLocks noGrp="1"/>
          </p:cNvGraphicFramePr>
          <p:nvPr>
            <p:extLst>
              <p:ext uri="{D42A27DB-BD31-4B8C-83A1-F6EECF244321}">
                <p14:modId xmlns:p14="http://schemas.microsoft.com/office/powerpoint/2010/main" val="2485638225"/>
              </p:ext>
            </p:extLst>
          </p:nvPr>
        </p:nvGraphicFramePr>
        <p:xfrm>
          <a:off x="9422019" y="1542909"/>
          <a:ext cx="1493078" cy="2468880"/>
        </p:xfrm>
        <a:graphic>
          <a:graphicData uri="http://schemas.openxmlformats.org/drawingml/2006/table">
            <a:tbl>
              <a:tblPr>
                <a:tableStyleId>{5C22544A-7EE6-4342-B048-85BDC9FD1C3A}</a:tableStyleId>
              </a:tblPr>
              <a:tblGrid>
                <a:gridCol w="746539">
                  <a:extLst>
                    <a:ext uri="{9D8B030D-6E8A-4147-A177-3AD203B41FA5}">
                      <a16:colId xmlns:a16="http://schemas.microsoft.com/office/drawing/2014/main" val="2238349101"/>
                    </a:ext>
                  </a:extLst>
                </a:gridCol>
                <a:gridCol w="746539">
                  <a:extLst>
                    <a:ext uri="{9D8B030D-6E8A-4147-A177-3AD203B41FA5}">
                      <a16:colId xmlns:a16="http://schemas.microsoft.com/office/drawing/2014/main" val="4179931586"/>
                    </a:ext>
                  </a:extLst>
                </a:gridCol>
              </a:tblGrid>
              <a:tr h="142525">
                <a:tc>
                  <a:txBody>
                    <a:bodyPr/>
                    <a:lstStyle/>
                    <a:p>
                      <a:r>
                        <a:rPr lang="en-US" altLang="zh-CN" sz="1600"/>
                        <a:t>fp3</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42588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921210395"/>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7449405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val="169996112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mpd="sng">
                      <a:noFill/>
                    </a:lnB>
                  </a:tcPr>
                </a:tc>
                <a:extLst>
                  <a:ext uri="{0D108BD9-81ED-4DB2-BD59-A6C34878D82A}">
                    <a16:rowId xmlns:a16="http://schemas.microsoft.com/office/drawing/2014/main" val="244503835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ltLang="en-US" sz="1600"/>
                    </a:p>
                  </a:txBody>
                  <a:tcPr>
                    <a:lnL w="12700" cmpd="sng">
                      <a:noFill/>
                    </a:lnL>
                  </a:tcPr>
                </a:tc>
                <a:extLst>
                  <a:ext uri="{0D108BD9-81ED-4DB2-BD59-A6C34878D82A}">
                    <a16:rowId xmlns:a16="http://schemas.microsoft.com/office/drawing/2014/main" val="56183369"/>
                  </a:ext>
                </a:extLst>
              </a:tr>
              <a:tr h="194352">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a:t>文件</a:t>
                      </a:r>
                      <a:r>
                        <a:rPr lang="en-US" altLang="zh-CN" sz="1200"/>
                        <a:t>f3</a:t>
                      </a:r>
                      <a:r>
                        <a:rPr lang="zh-CN" altLang="en-US" sz="1200"/>
                        <a:t>的文件信息区</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1868277"/>
                  </a:ext>
                </a:extLst>
              </a:tr>
            </a:tbl>
          </a:graphicData>
        </a:graphic>
      </p:graphicFrame>
      <p:cxnSp>
        <p:nvCxnSpPr>
          <p:cNvPr id="17" name="直接箭头连接符 16"/>
          <p:cNvCxnSpPr/>
          <p:nvPr/>
        </p:nvCxnSpPr>
        <p:spPr>
          <a:xfrm>
            <a:off x="9422019" y="1888435"/>
            <a:ext cx="740189"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pSp>
        <p:nvGrpSpPr>
          <p:cNvPr id="18" name="组合 17">
            <a:extLst>
              <a:ext uri="{FF2B5EF4-FFF2-40B4-BE49-F238E27FC236}">
                <a16:creationId xmlns:a16="http://schemas.microsoft.com/office/drawing/2014/main" id="{17545ED2-DA8A-47EF-94D4-E66974757BFA}"/>
              </a:ext>
            </a:extLst>
          </p:cNvPr>
          <p:cNvGrpSpPr/>
          <p:nvPr/>
        </p:nvGrpSpPr>
        <p:grpSpPr>
          <a:xfrm>
            <a:off x="6268949" y="4468915"/>
            <a:ext cx="4274144" cy="1118155"/>
            <a:chOff x="8582294" y="4088153"/>
            <a:chExt cx="4410621" cy="1118155"/>
          </a:xfrm>
        </p:grpSpPr>
        <p:sp>
          <p:nvSpPr>
            <p:cNvPr id="19"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0"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3"/>
              <a:ext cx="3621370" cy="11181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指向文件的指针变量并不是指向外部介质上的数据文件的开头，而是指向内存中的文件信息区的开头。</a:t>
              </a:r>
              <a:endParaRPr lang="zh-CN" altLang="en-US" sz="1600" dirty="0">
                <a:solidFill>
                  <a:schemeClr val="tx1">
                    <a:lumMod val="75000"/>
                    <a:lumOff val="25000"/>
                  </a:schemeClr>
                </a:solidFill>
              </a:endParaRPr>
            </a:p>
          </p:txBody>
        </p:sp>
        <p:sp>
          <p:nvSpPr>
            <p:cNvPr id="21"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2691290" y="49046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309052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4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28125919"/>
  <p:tag name="MH_LIBRARY" val="GRAPHIC"/>
  <p:tag name="MH_ORDER" val="Rounded Rectangle 19"/>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4632</TotalTime>
  <Words>5264</Words>
  <Application>Microsoft Office PowerPoint</Application>
  <PresentationFormat>宽屏</PresentationFormat>
  <Paragraphs>602</Paragraphs>
  <Slides>40</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等线</vt:lpstr>
      <vt:lpstr>等线 Light</vt:lpstr>
      <vt:lpstr>华文隶书</vt:lpstr>
      <vt:lpstr>华文中宋</vt:lpstr>
      <vt:lpstr>微软雅黑</vt:lpstr>
      <vt:lpstr>Arial</vt:lpstr>
      <vt:lpstr>Baskerville Old Face</vt:lpstr>
      <vt:lpstr>Microsoft New Tai Lue</vt:lpstr>
      <vt:lpstr>Office 主题​​</vt:lpstr>
      <vt:lpstr>PowerPoint 演示文稿</vt:lpstr>
      <vt:lpstr>C文件的有关基本知识</vt:lpstr>
      <vt:lpstr>什么是文件</vt:lpstr>
      <vt:lpstr>什么是文件</vt:lpstr>
      <vt:lpstr>文件名</vt:lpstr>
      <vt:lpstr>文件的分类</vt:lpstr>
      <vt:lpstr>文件缓冲区</vt:lpstr>
      <vt:lpstr>文件类型指针</vt:lpstr>
      <vt:lpstr>文件类型指针</vt:lpstr>
      <vt:lpstr>打开与关闭文件</vt:lpstr>
      <vt:lpstr>打开与关闭文件</vt:lpstr>
      <vt:lpstr>用fopen函数打开数据文件</vt:lpstr>
      <vt:lpstr>用fopen函数打开数据文件</vt:lpstr>
      <vt:lpstr>用fopen函数打开数据文件</vt:lpstr>
      <vt:lpstr>用fopen函数打开数据文件</vt:lpstr>
      <vt:lpstr>用fopen函数打开数据文件</vt:lpstr>
      <vt:lpstr>用fclose函数关闭数据文件</vt:lpstr>
      <vt:lpstr>顺序读写数据文件</vt:lpstr>
      <vt:lpstr>怎样向文件读写字符</vt:lpstr>
      <vt:lpstr>怎样向文件读写字符</vt:lpstr>
      <vt:lpstr>怎样向文件读写字符</vt:lpstr>
      <vt:lpstr>怎样向文件读写一个字符串</vt:lpstr>
      <vt:lpstr>怎样向文件读写一个字符串</vt:lpstr>
      <vt:lpstr>怎样向文件读写一个字符串</vt:lpstr>
      <vt:lpstr>怎样向文件读写一个字符串</vt:lpstr>
      <vt:lpstr>PowerPoint 演示文稿</vt:lpstr>
      <vt:lpstr>用格式化的方式读写文本文件</vt:lpstr>
      <vt:lpstr>用二进制方式向文件读写一组数据</vt:lpstr>
      <vt:lpstr>怎样向文件读写一个字符串</vt:lpstr>
      <vt:lpstr>PowerPoint 演示文稿</vt:lpstr>
      <vt:lpstr>PowerPoint 演示文稿</vt:lpstr>
      <vt:lpstr>怎样向文件读写一个字符串</vt:lpstr>
      <vt:lpstr>随机读写数据文件</vt:lpstr>
      <vt:lpstr>PowerPoint 演示文稿</vt:lpstr>
      <vt:lpstr>文件位置标记及其定位</vt:lpstr>
      <vt:lpstr>文件位置标记及其定位</vt:lpstr>
      <vt:lpstr>文件位置标记及其定位</vt:lpstr>
      <vt:lpstr>随机读写 </vt:lpstr>
      <vt:lpstr>文件读写的出错检测</vt:lpstr>
      <vt:lpstr>文件读写的出错检测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jin</cp:lastModifiedBy>
  <cp:revision>372</cp:revision>
  <dcterms:created xsi:type="dcterms:W3CDTF">2017-08-03T06:51:45Z</dcterms:created>
  <dcterms:modified xsi:type="dcterms:W3CDTF">2019-09-15T16:39:46Z</dcterms:modified>
</cp:coreProperties>
</file>