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5"/>
  </p:notesMasterIdLst>
  <p:handoutMasterIdLst>
    <p:handoutMasterId r:id="rId46"/>
  </p:handoutMasterIdLst>
  <p:sldIdLst>
    <p:sldId id="256" r:id="rId2"/>
    <p:sldId id="347" r:id="rId3"/>
    <p:sldId id="257"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7" r:id="rId18"/>
    <p:sldId id="328" r:id="rId19"/>
    <p:sldId id="322" r:id="rId20"/>
    <p:sldId id="323" r:id="rId21"/>
    <p:sldId id="324" r:id="rId22"/>
    <p:sldId id="325" r:id="rId23"/>
    <p:sldId id="326"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07" r:id="rId42"/>
    <p:sldId id="308" r:id="rId43"/>
    <p:sldId id="346" r:id="rId44"/>
  </p:sldIdLst>
  <p:sldSz cx="9144000" cy="6858000" type="screen4x3"/>
  <p:notesSz cx="9372600" cy="7086600"/>
  <p:custDataLst>
    <p:tags r:id="rId4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86412" autoAdjust="0"/>
  </p:normalViewPr>
  <p:slideViewPr>
    <p:cSldViewPr>
      <p:cViewPr varScale="1">
        <p:scale>
          <a:sx n="97" d="100"/>
          <a:sy n="97" d="100"/>
        </p:scale>
        <p:origin x="181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5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9/24/23</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9/24/23</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763414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41</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42</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43</a:t>
            </a:fld>
            <a:endParaRPr lang="en-US" dirty="0"/>
          </a:p>
        </p:txBody>
      </p:sp>
    </p:spTree>
    <p:extLst>
      <p:ext uri="{BB962C8B-B14F-4D97-AF65-F5344CB8AC3E}">
        <p14:creationId xmlns:p14="http://schemas.microsoft.com/office/powerpoint/2010/main" val="17735955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8720" y="6248400"/>
            <a:ext cx="1400289" cy="430858"/>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25"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27" name="Picture 26"/>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3"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9" name="Footer Placeholder 6"/>
          <p:cNvSpPr>
            <a:spLocks noGrp="1"/>
          </p:cNvSpPr>
          <p:nvPr>
            <p:ph type="ftr" sz="quarter" idx="10"/>
          </p:nvPr>
        </p:nvSpPr>
        <p:spPr>
          <a:xfrm>
            <a:off x="1597682" y="640595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0" name="Picture 19"/>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3"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9" name="Footer Placeholder 6"/>
          <p:cNvSpPr>
            <a:spLocks noGrp="1"/>
          </p:cNvSpPr>
          <p:nvPr>
            <p:ph type="ftr" sz="quarter" idx="10"/>
          </p:nvPr>
        </p:nvSpPr>
        <p:spPr>
          <a:xfrm>
            <a:off x="1597682" y="640595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0" name="Picture 19"/>
          <p:cNvPicPr>
            <a:picLocks noChangeAspect="1"/>
          </p:cNvPicPr>
          <p:nvPr userDrawn="1"/>
        </p:nvPicPr>
        <p:blipFill>
          <a:blip r:embed="rId5"/>
          <a:stretch>
            <a:fillRect/>
          </a:stretch>
        </p:blipFill>
        <p:spPr>
          <a:xfrm>
            <a:off x="118720" y="6248400"/>
            <a:ext cx="1400289" cy="430858"/>
          </a:xfrm>
          <a:prstGeom prst="rect">
            <a:avLst/>
          </a:prstGeom>
        </p:spPr>
      </p:pic>
      <p:sp>
        <p:nvSpPr>
          <p:cNvPr id="9" name="Content Placeholder 2"/>
          <p:cNvSpPr>
            <a:spLocks noGrp="1"/>
          </p:cNvSpPr>
          <p:nvPr>
            <p:ph idx="11"/>
          </p:nvPr>
        </p:nvSpPr>
        <p:spPr>
          <a:xfrm>
            <a:off x="381000" y="33114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301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5" r:id="rId5"/>
    <p:sldLayoutId id="2147483756" r:id="rId6"/>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658837"/>
            <a:ext cx="77470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Jacqui Chetty (module lead)</a:t>
            </a:r>
          </a:p>
        </p:txBody>
      </p:sp>
      <p:sp>
        <p:nvSpPr>
          <p:cNvPr id="3" name="Subtitle 2"/>
          <p:cNvSpPr>
            <a:spLocks noGrp="1"/>
          </p:cNvSpPr>
          <p:nvPr>
            <p:ph type="subTitle" idx="4294967295"/>
          </p:nvPr>
        </p:nvSpPr>
        <p:spPr>
          <a:xfrm>
            <a:off x="698500" y="3352800"/>
            <a:ext cx="7747000" cy="321627"/>
          </a:xfrm>
        </p:spPr>
        <p:txBody>
          <a:bodyPr/>
          <a:lstStyle/>
          <a:p>
            <a:pPr marL="0" indent="0" algn="ctr">
              <a:buNone/>
            </a:pPr>
            <a:r>
              <a:rPr lang="en-US" sz="2200" b="1" dirty="0">
                <a:solidFill>
                  <a:schemeClr val="tx1"/>
                </a:solidFill>
                <a:latin typeface="Arial" panose="020B0604020202020204" pitchFamily="34" charset="0"/>
                <a:cs typeface="Arial" panose="020B0604020202020204" pitchFamily="34" charset="0"/>
              </a:rPr>
              <a:t>I will be teaching weeks 1 to 3</a:t>
            </a:r>
            <a:endParaRPr lang="en-IN" dirty="0"/>
          </a:p>
        </p:txBody>
      </p:sp>
      <p:sp>
        <p:nvSpPr>
          <p:cNvPr id="5" name="Footer Placeholder 3"/>
          <p:cNvSpPr>
            <a:spLocks noGrp="1"/>
          </p:cNvSpPr>
          <p:nvPr>
            <p:ph type="ftr" sz="quarter" idx="10"/>
          </p:nvPr>
        </p:nvSpPr>
        <p:spPr>
          <a:xfrm>
            <a:off x="1567216" y="6284825"/>
            <a:ext cx="5562600" cy="366183"/>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9975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Hardware (2 of 3)</a:t>
            </a:r>
          </a:p>
        </p:txBody>
      </p:sp>
      <p:sp>
        <p:nvSpPr>
          <p:cNvPr id="6" name="Content Placeholder 5"/>
          <p:cNvSpPr>
            <a:spLocks noGrp="1"/>
          </p:cNvSpPr>
          <p:nvPr>
            <p:ph idx="4294967295"/>
          </p:nvPr>
        </p:nvSpPr>
        <p:spPr>
          <a:xfrm>
            <a:off x="365125" y="1538818"/>
            <a:ext cx="8415338" cy="2556084"/>
          </a:xfrm>
        </p:spPr>
        <p:txBody>
          <a:bodyPr/>
          <a:lstStyle/>
          <a:p>
            <a:pPr>
              <a:buClr>
                <a:srgbClr val="007FA9"/>
              </a:buClr>
            </a:pPr>
            <a:r>
              <a:rPr lang="en-US" dirty="0">
                <a:solidFill>
                  <a:schemeClr val="tx1"/>
                </a:solidFill>
              </a:rPr>
              <a:t>Computer memory is set up to represent and store information in electronic form</a:t>
            </a:r>
          </a:p>
          <a:p>
            <a:pPr lvl="1">
              <a:buClr>
                <a:srgbClr val="007FA9"/>
              </a:buClr>
            </a:pPr>
            <a:r>
              <a:rPr lang="en-US" dirty="0">
                <a:solidFill>
                  <a:schemeClr val="tx1"/>
                </a:solidFill>
              </a:rPr>
              <a:t>Stored as patterns of binary digits (1s and 0s)</a:t>
            </a:r>
          </a:p>
          <a:p>
            <a:pPr>
              <a:buClr>
                <a:srgbClr val="007FA9"/>
              </a:buClr>
            </a:pPr>
            <a:r>
              <a:rPr lang="en-US" b="1" dirty="0">
                <a:solidFill>
                  <a:schemeClr val="tx1"/>
                </a:solidFill>
              </a:rPr>
              <a:t>Random access memory (R</a:t>
            </a:r>
            <a:r>
              <a:rPr lang="en-US" sz="100" b="1" dirty="0">
                <a:solidFill>
                  <a:schemeClr val="tx1"/>
                </a:solidFill>
              </a:rPr>
              <a:t> </a:t>
            </a:r>
            <a:r>
              <a:rPr lang="en-US" b="1" dirty="0">
                <a:solidFill>
                  <a:schemeClr val="tx1"/>
                </a:solidFill>
              </a:rPr>
              <a:t>A</a:t>
            </a:r>
            <a:r>
              <a:rPr lang="en-US" sz="100" b="1" dirty="0">
                <a:solidFill>
                  <a:schemeClr val="tx1"/>
                </a:solidFill>
              </a:rPr>
              <a:t> </a:t>
            </a:r>
            <a:r>
              <a:rPr lang="en-US" b="1" dirty="0">
                <a:solidFill>
                  <a:schemeClr val="tx1"/>
                </a:solidFill>
              </a:rPr>
              <a:t>M)</a:t>
            </a:r>
            <a:r>
              <a:rPr lang="en-US" dirty="0">
                <a:solidFill>
                  <a:schemeClr val="tx1"/>
                </a:solidFill>
              </a:rPr>
              <a:t> is also called </a:t>
            </a:r>
            <a:r>
              <a:rPr lang="en-US" b="1" dirty="0">
                <a:solidFill>
                  <a:schemeClr val="tx1"/>
                </a:solidFill>
              </a:rPr>
              <a:t>internal</a:t>
            </a:r>
            <a:r>
              <a:rPr lang="en-US" dirty="0">
                <a:solidFill>
                  <a:schemeClr val="tx1"/>
                </a:solidFill>
              </a:rPr>
              <a:t> or primary</a:t>
            </a:r>
          </a:p>
          <a:p>
            <a:pPr>
              <a:buClr>
                <a:srgbClr val="007FA9"/>
              </a:buClr>
            </a:pPr>
            <a:r>
              <a:rPr lang="en-US" dirty="0">
                <a:solidFill>
                  <a:schemeClr val="tx1"/>
                </a:solidFill>
              </a:rPr>
              <a:t>Part of a computer responsible for processing data is the central processing unit (C</a:t>
            </a:r>
            <a:r>
              <a:rPr lang="en-US" sz="100" dirty="0">
                <a:solidFill>
                  <a:schemeClr val="tx1"/>
                </a:solidFill>
              </a:rPr>
              <a:t> </a:t>
            </a:r>
            <a:r>
              <a:rPr lang="en-US" dirty="0">
                <a:solidFill>
                  <a:schemeClr val="tx1"/>
                </a:solidFill>
              </a:rPr>
              <a:t>P</a:t>
            </a:r>
            <a:r>
              <a:rPr lang="en-US" sz="100" dirty="0">
                <a:solidFill>
                  <a:schemeClr val="tx1"/>
                </a:solidFill>
              </a:rPr>
              <a:t> </a:t>
            </a:r>
            <a:r>
              <a:rPr lang="en-US" dirty="0">
                <a:solidFill>
                  <a:schemeClr val="tx1"/>
                </a:solidFill>
              </a:rPr>
              <a:t>U), also called </a:t>
            </a:r>
            <a:r>
              <a:rPr lang="en-US" b="1" dirty="0">
                <a:solidFill>
                  <a:schemeClr val="tx1"/>
                </a:solidFill>
              </a:rPr>
              <a:t>processor</a:t>
            </a:r>
          </a:p>
          <a:p>
            <a:pPr>
              <a:buClr>
                <a:srgbClr val="007FA9"/>
              </a:buClr>
            </a:pPr>
            <a:r>
              <a:rPr lang="en-US" b="1" dirty="0">
                <a:solidFill>
                  <a:schemeClr val="tx1"/>
                </a:solidFill>
              </a:rPr>
              <a:t>External </a:t>
            </a:r>
            <a:r>
              <a:rPr lang="en-US" dirty="0">
                <a:solidFill>
                  <a:schemeClr val="tx1"/>
                </a:solidFill>
              </a:rPr>
              <a:t>or secondary memory can be </a:t>
            </a:r>
            <a:r>
              <a:rPr lang="en-US" b="1" dirty="0">
                <a:solidFill>
                  <a:schemeClr val="tx1"/>
                </a:solidFill>
              </a:rPr>
              <a:t>magnetic</a:t>
            </a:r>
            <a:r>
              <a:rPr lang="en-US" dirty="0">
                <a:solidFill>
                  <a:schemeClr val="tx1"/>
                </a:solidFill>
              </a:rPr>
              <a:t>, </a:t>
            </a:r>
            <a:r>
              <a:rPr lang="en-US" b="1" dirty="0">
                <a:solidFill>
                  <a:schemeClr val="tx1"/>
                </a:solidFill>
              </a:rPr>
              <a:t>semiconductor</a:t>
            </a:r>
            <a:r>
              <a:rPr lang="en-US" dirty="0">
                <a:solidFill>
                  <a:schemeClr val="tx1"/>
                </a:solidFill>
              </a:rPr>
              <a:t>, or </a:t>
            </a:r>
            <a:r>
              <a:rPr lang="en-US" b="1" dirty="0">
                <a:solidFill>
                  <a:schemeClr val="tx1"/>
                </a:solidFill>
              </a:rPr>
              <a:t>optical</a:t>
            </a:r>
            <a:endParaRPr lang="en-US" dirty="0">
              <a:solidFill>
                <a:schemeClr val="tx1"/>
              </a:solidFill>
            </a:endParaRPr>
          </a:p>
        </p:txBody>
      </p:sp>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2874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Hardware (3 of 3)</a:t>
            </a:r>
          </a:p>
        </p:txBody>
      </p:sp>
      <p:pic>
        <p:nvPicPr>
          <p:cNvPr id="5" name="Picture 4" descr="Figure 1-2 A model of the computer memory. A diagram shows the model of the computer memory which consists of eight cells numbered from 0 to 7 and having 16 binary digits per cell. The details are given below. Cell 7: 1, 1, 0, 1, 1, 1, 1, 0, 1, 1, 1, 1, 1, 1, 0, 1. Cell 6: 1, 0, 1, 1, 0, 1, 1, 1, 1, 1, 1, 0, 1, 1, 1, 1. Cell 5: 1, 1, 1, 1, 1, 1, 1, 1, 0, 1, 1, 1, 1, 0, 1, 1. Cell 4: 1, 0, 1, 1, 1, 0, 1, 1, 1, 1, 1, 1, 0, 1, 1, 1. Cell 3: 1, 1, 1, 0, 1, 1, 1, 1, 1, 0, 1, 1, 1, 1, 1, 1. Cell 2: 0, 0, 1, 1, 1, 1, 0, 1, 1, 1, 0, 1, 1, 1, 0, 1. Cell 1: 1, 1, 1, 0, 1, 1, 1, 1, 1, 1, 1, 1, 1, 0, 1, 1. Cell 0: 1, 1, 1, 0, 1, 1, 0, 1, 1, 1, 1, 1, 1, 1, 1, 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2057400"/>
            <a:ext cx="4959622" cy="2865120"/>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83151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Software (1 of 3)</a:t>
            </a:r>
          </a:p>
        </p:txBody>
      </p:sp>
      <p:sp>
        <p:nvSpPr>
          <p:cNvPr id="3" name="Content Placeholder 2"/>
          <p:cNvSpPr>
            <a:spLocks noGrp="1"/>
          </p:cNvSpPr>
          <p:nvPr>
            <p:ph idx="4294967295"/>
          </p:nvPr>
        </p:nvSpPr>
        <p:spPr>
          <a:xfrm>
            <a:off x="365125" y="1538818"/>
            <a:ext cx="8415338" cy="3404009"/>
          </a:xfrm>
        </p:spPr>
        <p:txBody>
          <a:bodyPr/>
          <a:lstStyle/>
          <a:p>
            <a:pPr>
              <a:buClr>
                <a:srgbClr val="007FA9"/>
              </a:buClr>
            </a:pPr>
            <a:r>
              <a:rPr lang="en-US" dirty="0">
                <a:solidFill>
                  <a:schemeClr val="tx1"/>
                </a:solidFill>
              </a:rPr>
              <a:t>A program stored in computer memory must be represented in binary digits, or </a:t>
            </a:r>
            <a:r>
              <a:rPr lang="en-US" b="1" dirty="0">
                <a:solidFill>
                  <a:schemeClr val="tx1"/>
                </a:solidFill>
              </a:rPr>
              <a:t>machine code</a:t>
            </a:r>
            <a:endParaRPr lang="en-US" dirty="0">
              <a:solidFill>
                <a:schemeClr val="tx1"/>
              </a:solidFill>
            </a:endParaRPr>
          </a:p>
          <a:p>
            <a:pPr>
              <a:buClr>
                <a:srgbClr val="007FA9"/>
              </a:buClr>
            </a:pPr>
            <a:r>
              <a:rPr lang="en-US" dirty="0">
                <a:solidFill>
                  <a:schemeClr val="tx1"/>
                </a:solidFill>
              </a:rPr>
              <a:t>A </a:t>
            </a:r>
            <a:r>
              <a:rPr lang="en-US" b="1" dirty="0">
                <a:solidFill>
                  <a:schemeClr val="tx1"/>
                </a:solidFill>
              </a:rPr>
              <a:t>loader </a:t>
            </a:r>
            <a:r>
              <a:rPr lang="en-US" dirty="0">
                <a:solidFill>
                  <a:schemeClr val="tx1"/>
                </a:solidFill>
              </a:rPr>
              <a:t>takes a set of machine language instructions as input and loads them into the appropriate memory locations</a:t>
            </a:r>
          </a:p>
          <a:p>
            <a:pPr>
              <a:buClr>
                <a:srgbClr val="007FA9"/>
              </a:buClr>
            </a:pPr>
            <a:r>
              <a:rPr lang="en-US" dirty="0">
                <a:solidFill>
                  <a:schemeClr val="tx1"/>
                </a:solidFill>
              </a:rPr>
              <a:t>The most important example of </a:t>
            </a:r>
            <a:r>
              <a:rPr lang="en-US" b="1" dirty="0">
                <a:solidFill>
                  <a:schemeClr val="tx1"/>
                </a:solidFill>
              </a:rPr>
              <a:t>system software</a:t>
            </a:r>
            <a:r>
              <a:rPr lang="en-US" dirty="0">
                <a:solidFill>
                  <a:schemeClr val="tx1"/>
                </a:solidFill>
              </a:rPr>
              <a:t> is a computer’s </a:t>
            </a:r>
            <a:r>
              <a:rPr lang="en-US" b="1" dirty="0">
                <a:solidFill>
                  <a:schemeClr val="tx1"/>
                </a:solidFill>
              </a:rPr>
              <a:t>operating system</a:t>
            </a:r>
            <a:endParaRPr lang="en-US" dirty="0">
              <a:solidFill>
                <a:schemeClr val="tx1"/>
              </a:solidFill>
            </a:endParaRPr>
          </a:p>
          <a:p>
            <a:pPr lvl="1">
              <a:buClr>
                <a:srgbClr val="007FA9"/>
              </a:buClr>
            </a:pPr>
            <a:r>
              <a:rPr lang="en-US" dirty="0">
                <a:solidFill>
                  <a:schemeClr val="tx1"/>
                </a:solidFill>
              </a:rPr>
              <a:t>Some important parts: </a:t>
            </a:r>
            <a:r>
              <a:rPr lang="en-US" b="1" dirty="0">
                <a:solidFill>
                  <a:schemeClr val="tx1"/>
                </a:solidFill>
              </a:rPr>
              <a:t>file system</a:t>
            </a:r>
            <a:r>
              <a:rPr lang="en-US" dirty="0">
                <a:solidFill>
                  <a:schemeClr val="tx1"/>
                </a:solidFill>
              </a:rPr>
              <a:t>, </a:t>
            </a:r>
            <a:r>
              <a:rPr lang="en-US" b="1" dirty="0">
                <a:solidFill>
                  <a:schemeClr val="tx1"/>
                </a:solidFill>
              </a:rPr>
              <a:t>user interfaces</a:t>
            </a:r>
            <a:r>
              <a:rPr lang="en-US" dirty="0">
                <a:solidFill>
                  <a:schemeClr val="tx1"/>
                </a:solidFill>
              </a:rPr>
              <a:t> (</a:t>
            </a:r>
            <a:r>
              <a:rPr lang="en-US" b="1" dirty="0">
                <a:solidFill>
                  <a:schemeClr val="tx1"/>
                </a:solidFill>
              </a:rPr>
              <a:t>terminal-based</a:t>
            </a:r>
            <a:r>
              <a:rPr lang="en-US" dirty="0">
                <a:solidFill>
                  <a:schemeClr val="tx1"/>
                </a:solidFill>
              </a:rPr>
              <a:t>, </a:t>
            </a:r>
            <a:r>
              <a:rPr lang="en-US" b="1" dirty="0">
                <a:solidFill>
                  <a:schemeClr val="tx1"/>
                </a:solidFill>
              </a:rPr>
              <a:t>G</a:t>
            </a:r>
            <a:r>
              <a:rPr lang="en-US" sz="100" b="1" dirty="0">
                <a:solidFill>
                  <a:schemeClr val="tx1"/>
                </a:solidFill>
              </a:rPr>
              <a:t> </a:t>
            </a:r>
            <a:r>
              <a:rPr lang="en-US" b="1" dirty="0">
                <a:solidFill>
                  <a:schemeClr val="tx1"/>
                </a:solidFill>
              </a:rPr>
              <a:t>U</a:t>
            </a:r>
            <a:r>
              <a:rPr lang="en-US" sz="100" b="1" dirty="0">
                <a:solidFill>
                  <a:schemeClr val="tx1"/>
                </a:solidFill>
              </a:rPr>
              <a:t> </a:t>
            </a:r>
            <a:r>
              <a:rPr lang="en-US" b="1" dirty="0">
                <a:solidFill>
                  <a:schemeClr val="tx1"/>
                </a:solidFill>
              </a:rPr>
              <a:t>Is</a:t>
            </a:r>
            <a:r>
              <a:rPr lang="en-US" dirty="0">
                <a:solidFill>
                  <a:schemeClr val="tx1"/>
                </a:solidFill>
              </a:rPr>
              <a:t>, or </a:t>
            </a:r>
            <a:r>
              <a:rPr lang="en-US" b="1" dirty="0">
                <a:solidFill>
                  <a:schemeClr val="tx1"/>
                </a:solidFill>
              </a:rPr>
              <a:t>touchscreen  interface</a:t>
            </a:r>
            <a:r>
              <a:rPr lang="en-US" dirty="0">
                <a:solidFill>
                  <a:schemeClr val="tx1"/>
                </a:solidFill>
              </a:rPr>
              <a:t>)</a:t>
            </a:r>
          </a:p>
          <a:p>
            <a:pPr>
              <a:buClr>
                <a:srgbClr val="007FA9"/>
              </a:buClr>
            </a:pPr>
            <a:r>
              <a:rPr lang="en-US" b="1" dirty="0">
                <a:solidFill>
                  <a:schemeClr val="tx1"/>
                </a:solidFill>
              </a:rPr>
              <a:t>Applications </a:t>
            </a:r>
            <a:r>
              <a:rPr lang="en-US" dirty="0">
                <a:solidFill>
                  <a:schemeClr val="tx1"/>
                </a:solidFill>
              </a:rPr>
              <a:t>include Web browsers, word processors, spreadsheets, database managers, graphic design packages, games, etc…</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36673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Software (2 of 3)</a:t>
            </a:r>
          </a:p>
        </p:txBody>
      </p:sp>
      <p:sp>
        <p:nvSpPr>
          <p:cNvPr id="3" name="Content Placeholder 2"/>
          <p:cNvSpPr>
            <a:spLocks noGrp="1"/>
          </p:cNvSpPr>
          <p:nvPr>
            <p:ph idx="4294967295"/>
          </p:nvPr>
        </p:nvSpPr>
        <p:spPr>
          <a:xfrm>
            <a:off x="365125" y="1538818"/>
            <a:ext cx="8415338" cy="3919535"/>
          </a:xfrm>
        </p:spPr>
        <p:txBody>
          <a:bodyPr/>
          <a:lstStyle/>
          <a:p>
            <a:pPr>
              <a:buClr>
                <a:srgbClr val="007FA9"/>
              </a:buClr>
            </a:pPr>
            <a:r>
              <a:rPr lang="en-US" dirty="0">
                <a:solidFill>
                  <a:schemeClr val="tx1"/>
                </a:solidFill>
              </a:rPr>
              <a:t>Scientists have developed </a:t>
            </a:r>
            <a:r>
              <a:rPr lang="en-US" b="1" dirty="0">
                <a:solidFill>
                  <a:schemeClr val="tx1"/>
                </a:solidFill>
              </a:rPr>
              <a:t>high-level programming languages </a:t>
            </a:r>
            <a:r>
              <a:rPr lang="en-US" dirty="0">
                <a:solidFill>
                  <a:schemeClr val="tx1"/>
                </a:solidFill>
              </a:rPr>
              <a:t>for expressing algorithms</a:t>
            </a:r>
          </a:p>
          <a:p>
            <a:pPr lvl="1">
              <a:buClr>
                <a:srgbClr val="007FA9"/>
              </a:buClr>
            </a:pPr>
            <a:r>
              <a:rPr lang="en-US" dirty="0">
                <a:solidFill>
                  <a:schemeClr val="tx1"/>
                </a:solidFill>
              </a:rPr>
              <a:t>Resemble English and allow the author to express algorithms in a form that other people can understand</a:t>
            </a:r>
          </a:p>
          <a:p>
            <a:pPr>
              <a:buClr>
                <a:srgbClr val="007FA9"/>
              </a:buClr>
            </a:pPr>
            <a:r>
              <a:rPr lang="en-US" dirty="0">
                <a:solidFill>
                  <a:schemeClr val="tx1"/>
                </a:solidFill>
              </a:rPr>
              <a:t>Programmers usually start by writing high-level language statements in a </a:t>
            </a:r>
            <a:r>
              <a:rPr lang="en-US" b="1" dirty="0">
                <a:solidFill>
                  <a:schemeClr val="tx1"/>
                </a:solidFill>
              </a:rPr>
              <a:t>text editor</a:t>
            </a:r>
          </a:p>
          <a:p>
            <a:pPr lvl="1">
              <a:buClr>
                <a:srgbClr val="007FA9"/>
              </a:buClr>
            </a:pPr>
            <a:r>
              <a:rPr lang="en-US" dirty="0">
                <a:solidFill>
                  <a:schemeClr val="tx1"/>
                </a:solidFill>
              </a:rPr>
              <a:t>Runs another program called a </a:t>
            </a:r>
            <a:r>
              <a:rPr lang="en-US" b="1" dirty="0">
                <a:solidFill>
                  <a:schemeClr val="tx1"/>
                </a:solidFill>
              </a:rPr>
              <a:t>translator</a:t>
            </a:r>
            <a:r>
              <a:rPr lang="en-US" dirty="0">
                <a:solidFill>
                  <a:schemeClr val="tx1"/>
                </a:solidFill>
              </a:rPr>
              <a:t> to convert program code into executable code</a:t>
            </a:r>
          </a:p>
          <a:p>
            <a:pPr lvl="1">
              <a:buClr>
                <a:srgbClr val="007FA9"/>
              </a:buClr>
            </a:pPr>
            <a:r>
              <a:rPr lang="en-US" dirty="0">
                <a:solidFill>
                  <a:schemeClr val="tx1"/>
                </a:solidFill>
              </a:rPr>
              <a:t>Translator checks for </a:t>
            </a:r>
            <a:r>
              <a:rPr lang="en-US" b="1" dirty="0">
                <a:solidFill>
                  <a:schemeClr val="tx1"/>
                </a:solidFill>
              </a:rPr>
              <a:t>syntax errors</a:t>
            </a:r>
          </a:p>
          <a:p>
            <a:pPr>
              <a:buClr>
                <a:srgbClr val="007FA9"/>
              </a:buClr>
            </a:pPr>
            <a:r>
              <a:rPr lang="en-US" dirty="0">
                <a:solidFill>
                  <a:schemeClr val="tx1"/>
                </a:solidFill>
              </a:rPr>
              <a:t>If no errors are found, program can be executed by the </a:t>
            </a:r>
            <a:r>
              <a:rPr lang="en-US" b="1" dirty="0">
                <a:solidFill>
                  <a:schemeClr val="tx1"/>
                </a:solidFill>
              </a:rPr>
              <a:t>run-time system</a:t>
            </a:r>
          </a:p>
          <a:p>
            <a:pPr lvl="1">
              <a:buClr>
                <a:srgbClr val="007FA9"/>
              </a:buClr>
            </a:pPr>
            <a:r>
              <a:rPr lang="en-US" dirty="0">
                <a:solidFill>
                  <a:schemeClr val="tx1"/>
                </a:solidFill>
              </a:rPr>
              <a:t>Might execute program directly on the hardware or run another program called an </a:t>
            </a:r>
            <a:r>
              <a:rPr lang="en-US" b="1" dirty="0">
                <a:solidFill>
                  <a:schemeClr val="tx1"/>
                </a:solidFill>
              </a:rPr>
              <a:t>interpreter</a:t>
            </a:r>
            <a:r>
              <a:rPr lang="en-US" dirty="0">
                <a:solidFill>
                  <a:schemeClr val="tx1"/>
                </a:solidFill>
              </a:rPr>
              <a:t> or </a:t>
            </a:r>
            <a:r>
              <a:rPr lang="en-US" b="1" dirty="0">
                <a:solidFill>
                  <a:schemeClr val="tx1"/>
                </a:solidFill>
              </a:rPr>
              <a:t>virtual machine </a:t>
            </a:r>
            <a:r>
              <a:rPr lang="en-US" dirty="0">
                <a:solidFill>
                  <a:schemeClr val="tx1"/>
                </a:solidFill>
              </a:rPr>
              <a:t>to execute the program</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08231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Software (3 of 3)</a:t>
            </a:r>
          </a:p>
        </p:txBody>
      </p:sp>
      <p:pic>
        <p:nvPicPr>
          <p:cNvPr id="6" name="Picture 5" descr="Figure 1-3 Software used in the coding process. The software used in the coding process follows this path: The Text editor creates a high level language program which it feeds to the Translator. The Translator sends out Syntax error messages and feeds the program to the Run-time system. User inputs are also fed into the Run-time system. The Run-time system sends out Other error messages and Program output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1752600"/>
            <a:ext cx="5015484" cy="3661641"/>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90230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 Not-So-Brief History of Computing Systems</a:t>
            </a:r>
          </a:p>
        </p:txBody>
      </p:sp>
      <p:pic>
        <p:nvPicPr>
          <p:cNvPr id="7" name="Picture 6" descr="Figure 1-4 Summary of the major developments in the history of computing. The figure offers a summary of the major developments in the history of computing in the form of a table with 9 rows and 2 columns. The columns have the following headings from left to right: approximate dates, major developments. The row entries are as follows. Row 1: Approximate dates, before 1800. Major developments, mathematicians discover and use algorithms, abacus used as a calculating aid, first mechanical calculators built by Pascal and Leibniz. Row 2: Approximate dates, Nineteenth century. Major developments, Jacquard’s loom, Babbage’s analytical engine, Boole’s system of logic, Hollerith’s punch card machine. Row 3: Approximate dates, 19 30s. Major developments, Turing publishes results on computability, Shannon’s theory of information and digital switching. Row 4: Approximate dates, 19 40s. Major developments, first electronic digital computers. Row 5: Approximate dates, 19 50s. Major developments, first symbolic programming languages, transistors make computers smaller, faster, more durable, and less expensive, emergence of data processing applications. Row 6: Approximate dates, 19 60 to 19 75. Major developments, integrated circuits accelerate the miniaturization of hardware, first minicomputers, time-sharing operating systems, interactive user interfaces with keyboard and monitor, proliferation of high-level programming languages, emergence of a software industry and the academic study of computer science. Row 7: Approximate dates, 19 75 to 19 90. Major developments, first microcomputers and mass-produced personal computers, graphical user interfaces become widespread, networks and the internet. Row 8: Approximate dates, 19 90 to 2000. Major developments, optical storage for multimedia applications, images, sound, and video; world wide web, web applications, and e-commerce; laptops. Row 9: Approximate dates, 2000 to the present. Major developments, wireless computing, smart phones, and mobile applications; computers embedded and networked in an enormous variety of cars, household appliances, and industrial equipment; social networking, use of big data in finance and commerce; digital streaming of music and video.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1219200"/>
            <a:ext cx="3575964" cy="4799719"/>
          </a:xfrm>
          <a:prstGeom prst="rect">
            <a:avLst/>
          </a:prstGeom>
        </p:spPr>
      </p:pic>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7893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Before Electronic Digital Computers (1 of 4)</a:t>
            </a:r>
          </a:p>
        </p:txBody>
      </p:sp>
      <p:sp>
        <p:nvSpPr>
          <p:cNvPr id="3" name="Content Placeholder 2"/>
          <p:cNvSpPr>
            <a:spLocks noGrp="1"/>
          </p:cNvSpPr>
          <p:nvPr>
            <p:ph idx="4294967295"/>
          </p:nvPr>
        </p:nvSpPr>
        <p:spPr>
          <a:xfrm>
            <a:off x="365125" y="1538818"/>
            <a:ext cx="8415338" cy="3816429"/>
          </a:xfrm>
        </p:spPr>
        <p:txBody>
          <a:bodyPr/>
          <a:lstStyle/>
          <a:p>
            <a:pPr>
              <a:lnSpc>
                <a:spcPct val="90000"/>
              </a:lnSpc>
            </a:pPr>
            <a:r>
              <a:rPr lang="en-US" dirty="0">
                <a:solidFill>
                  <a:schemeClr val="tx1"/>
                </a:solidFill>
              </a:rPr>
              <a:t>“Algorithm” comes from Muhammad ibn Musa Al-Khawarizmi, a Persian mathematician</a:t>
            </a:r>
          </a:p>
          <a:p>
            <a:pPr>
              <a:lnSpc>
                <a:spcPct val="90000"/>
              </a:lnSpc>
              <a:buClr>
                <a:srgbClr val="007FA9"/>
              </a:buClr>
            </a:pPr>
            <a:r>
              <a:rPr lang="en-US" dirty="0">
                <a:solidFill>
                  <a:schemeClr val="tx1"/>
                </a:solidFill>
              </a:rPr>
              <a:t>Euclid developed an algorithm for computing the greatest common divisor of two numbers</a:t>
            </a:r>
          </a:p>
          <a:p>
            <a:pPr>
              <a:lnSpc>
                <a:spcPct val="90000"/>
              </a:lnSpc>
              <a:buClr>
                <a:srgbClr val="007FA9"/>
              </a:buClr>
            </a:pPr>
            <a:r>
              <a:rPr lang="en-US" dirty="0">
                <a:solidFill>
                  <a:schemeClr val="tx1"/>
                </a:solidFill>
              </a:rPr>
              <a:t>The </a:t>
            </a:r>
            <a:r>
              <a:rPr lang="en-US" b="1" dirty="0">
                <a:solidFill>
                  <a:schemeClr val="tx1"/>
                </a:solidFill>
              </a:rPr>
              <a:t>abacus </a:t>
            </a:r>
            <a:r>
              <a:rPr lang="en-US" dirty="0">
                <a:solidFill>
                  <a:schemeClr val="tx1"/>
                </a:solidFill>
              </a:rPr>
              <a:t>also appeared in ancient times</a:t>
            </a:r>
          </a:p>
          <a:p>
            <a:pPr>
              <a:lnSpc>
                <a:spcPct val="90000"/>
              </a:lnSpc>
              <a:buClr>
                <a:srgbClr val="007FA9"/>
              </a:buClr>
            </a:pPr>
            <a:r>
              <a:rPr lang="en-US" dirty="0">
                <a:solidFill>
                  <a:schemeClr val="tx1"/>
                </a:solidFill>
              </a:rPr>
              <a:t>Blaise Pascal (1623–1662): built one of the first mechanical devices to automate addition</a:t>
            </a:r>
          </a:p>
          <a:p>
            <a:pPr>
              <a:lnSpc>
                <a:spcPct val="90000"/>
              </a:lnSpc>
              <a:buClr>
                <a:srgbClr val="007FA9"/>
              </a:buClr>
            </a:pPr>
            <a:r>
              <a:rPr lang="en-US" dirty="0">
                <a:solidFill>
                  <a:schemeClr val="tx1"/>
                </a:solidFill>
              </a:rPr>
              <a:t>Wilhelm Leibniz (1646-1716): built another calculator that included other arithmetic functions such as multiplication</a:t>
            </a:r>
          </a:p>
          <a:p>
            <a:pPr>
              <a:lnSpc>
                <a:spcPct val="90000"/>
              </a:lnSpc>
              <a:buClr>
                <a:srgbClr val="007FA9"/>
              </a:buClr>
            </a:pPr>
            <a:r>
              <a:rPr lang="en-US" dirty="0">
                <a:solidFill>
                  <a:schemeClr val="tx1"/>
                </a:solidFill>
              </a:rPr>
              <a:t>Joseph Jacquard (1752–1834): designed and constructed a machine that automated weaving</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43761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Before Electronic Digital Computers (2 of 4)</a:t>
            </a:r>
          </a:p>
        </p:txBody>
      </p:sp>
      <p:pic>
        <p:nvPicPr>
          <p:cNvPr id="6" name="Picture 5" descr="Figure 1-5 Some early computing devices. The figure for some early computing devices shows an abacus and Pascal's Calculator. The abacus is designed thus: A grid divided in two rows has vertically placed wires at equal distances with two sets of beads. The top row has two beads per wire and the bottom has five beads per wire. Pascal's Calculator is a box with eight spoked metal wheel dials with a one-digit display window located directly above each dial.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1219200"/>
            <a:ext cx="4495800" cy="5024397"/>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76492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Before Electronic Digital Computers (3 of 4)</a:t>
            </a:r>
          </a:p>
        </p:txBody>
      </p:sp>
      <p:pic>
        <p:nvPicPr>
          <p:cNvPr id="3" name="Picture 2" descr="Figure 1-5 continued The figure displays Jacquard's Loom, an early computing device which is managed by a chain of punched cards, placed together in a continuous sequence. Multiple rows of holes can be punched on each card.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1447800"/>
            <a:ext cx="3374136" cy="4483681"/>
          </a:xfrm>
          <a:prstGeom prst="rect">
            <a:avLst/>
          </a:prstGeom>
        </p:spPr>
      </p:pic>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206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Before Electronic Digital Computers (4 of 4)</a:t>
            </a:r>
          </a:p>
        </p:txBody>
      </p:sp>
      <p:sp>
        <p:nvSpPr>
          <p:cNvPr id="3" name="Content Placeholder 2"/>
          <p:cNvSpPr>
            <a:spLocks noGrp="1"/>
          </p:cNvSpPr>
          <p:nvPr>
            <p:ph idx="4294967295"/>
          </p:nvPr>
        </p:nvSpPr>
        <p:spPr>
          <a:xfrm>
            <a:off x="365125" y="1538818"/>
            <a:ext cx="8415338" cy="2556084"/>
          </a:xfrm>
        </p:spPr>
        <p:txBody>
          <a:bodyPr/>
          <a:lstStyle/>
          <a:p>
            <a:pPr>
              <a:buClr>
                <a:srgbClr val="007FA9"/>
              </a:buClr>
            </a:pPr>
            <a:r>
              <a:rPr lang="en-US" dirty="0">
                <a:solidFill>
                  <a:schemeClr val="tx1"/>
                </a:solidFill>
              </a:rPr>
              <a:t>Charles Babbage (1792–1871): conceived Analytical Engine</a:t>
            </a:r>
          </a:p>
          <a:p>
            <a:pPr>
              <a:buClr>
                <a:srgbClr val="007FA9"/>
              </a:buClr>
            </a:pPr>
            <a:r>
              <a:rPr lang="en-US" dirty="0">
                <a:solidFill>
                  <a:schemeClr val="tx1"/>
                </a:solidFill>
              </a:rPr>
              <a:t>Herman Hollerith (1860–1929): developed a machine that automated data processing for the U.S. Census</a:t>
            </a:r>
          </a:p>
          <a:p>
            <a:pPr lvl="1">
              <a:buClr>
                <a:srgbClr val="007FA9"/>
              </a:buClr>
            </a:pPr>
            <a:r>
              <a:rPr lang="en-US" dirty="0">
                <a:solidFill>
                  <a:schemeClr val="tx1"/>
                </a:solidFill>
              </a:rPr>
              <a:t>One of the founders of company that became I</a:t>
            </a:r>
            <a:r>
              <a:rPr lang="en-US" sz="100" dirty="0">
                <a:solidFill>
                  <a:schemeClr val="tx1"/>
                </a:solidFill>
              </a:rPr>
              <a:t> </a:t>
            </a:r>
            <a:r>
              <a:rPr lang="en-US" dirty="0">
                <a:solidFill>
                  <a:schemeClr val="tx1"/>
                </a:solidFill>
              </a:rPr>
              <a:t>B</a:t>
            </a:r>
            <a:r>
              <a:rPr lang="en-US" sz="100" dirty="0">
                <a:solidFill>
                  <a:schemeClr val="tx1"/>
                </a:solidFill>
              </a:rPr>
              <a:t> </a:t>
            </a:r>
            <a:r>
              <a:rPr lang="en-US" dirty="0">
                <a:solidFill>
                  <a:schemeClr val="tx1"/>
                </a:solidFill>
              </a:rPr>
              <a:t>M</a:t>
            </a:r>
          </a:p>
          <a:p>
            <a:pPr>
              <a:buClr>
                <a:srgbClr val="007FA9"/>
              </a:buClr>
            </a:pPr>
            <a:r>
              <a:rPr lang="en-US" dirty="0">
                <a:solidFill>
                  <a:schemeClr val="tx1"/>
                </a:solidFill>
              </a:rPr>
              <a:t>George Boole (1815–1864): developed Boolean logic</a:t>
            </a:r>
          </a:p>
          <a:p>
            <a:pPr>
              <a:buClr>
                <a:srgbClr val="007FA9"/>
              </a:buClr>
            </a:pPr>
            <a:r>
              <a:rPr lang="en-US" dirty="0">
                <a:solidFill>
                  <a:schemeClr val="tx1"/>
                </a:solidFill>
              </a:rPr>
              <a:t>Alan Turing (1912–1954): explored the theoretical foundations and limits of algorithms and computation</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2019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Fundamentals of Python: First Programs </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Second Edition</a:t>
            </a:r>
          </a:p>
        </p:txBody>
      </p:sp>
      <p:sp>
        <p:nvSpPr>
          <p:cNvPr id="3" name="Subtitle 2"/>
          <p:cNvSpPr>
            <a:spLocks noGrp="1"/>
          </p:cNvSpPr>
          <p:nvPr>
            <p:ph type="subTitle" idx="4294967295"/>
          </p:nvPr>
        </p:nvSpPr>
        <p:spPr>
          <a:xfrm>
            <a:off x="698500" y="3352800"/>
            <a:ext cx="7747000" cy="797141"/>
          </a:xfrm>
        </p:spPr>
        <p:txBody>
          <a:bodyPr/>
          <a:lstStyle/>
          <a:p>
            <a:pPr marL="0" indent="0" algn="ctr">
              <a:buNone/>
            </a:pPr>
            <a:r>
              <a:rPr lang="en-US" sz="2200" b="1" dirty="0">
                <a:solidFill>
                  <a:schemeClr val="tx1"/>
                </a:solidFill>
                <a:latin typeface="Arial" panose="020B0604020202020204" pitchFamily="34" charset="0"/>
                <a:cs typeface="Arial" panose="020B0604020202020204" pitchFamily="34" charset="0"/>
              </a:rPr>
              <a:t>Chapter 1</a:t>
            </a:r>
          </a:p>
          <a:p>
            <a:pPr marL="0" indent="0" algn="ctr">
              <a:buNone/>
            </a:pPr>
            <a:r>
              <a:rPr lang="en-US" sz="2200" dirty="0">
                <a:solidFill>
                  <a:schemeClr val="tx1"/>
                </a:solidFill>
                <a:latin typeface="Arial" panose="020B0604020202020204" pitchFamily="34" charset="0"/>
                <a:cs typeface="Arial" panose="020B0604020202020204" pitchFamily="34" charset="0"/>
              </a:rPr>
              <a:t>Introduction</a:t>
            </a:r>
            <a:endParaRPr lang="en-IN" dirty="0"/>
          </a:p>
        </p:txBody>
      </p:sp>
      <p:sp>
        <p:nvSpPr>
          <p:cNvPr id="5" name="Footer Placeholder 3"/>
          <p:cNvSpPr>
            <a:spLocks noGrp="1"/>
          </p:cNvSpPr>
          <p:nvPr>
            <p:ph type="ftr" sz="quarter" idx="10"/>
          </p:nvPr>
        </p:nvSpPr>
        <p:spPr>
          <a:xfrm>
            <a:off x="1567216" y="6284825"/>
            <a:ext cx="5562600" cy="366183"/>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21138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1722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First Electronic Digital Computers (1940-1950)</a:t>
            </a:r>
          </a:p>
        </p:txBody>
      </p:sp>
      <p:sp>
        <p:nvSpPr>
          <p:cNvPr id="3" name="Content Placeholder 2"/>
          <p:cNvSpPr>
            <a:spLocks noGrp="1"/>
          </p:cNvSpPr>
          <p:nvPr>
            <p:ph idx="4294967295"/>
          </p:nvPr>
        </p:nvSpPr>
        <p:spPr>
          <a:xfrm>
            <a:off x="365125" y="1538818"/>
            <a:ext cx="8415338" cy="3323987"/>
          </a:xfrm>
        </p:spPr>
        <p:txBody>
          <a:bodyPr/>
          <a:lstStyle/>
          <a:p>
            <a:pPr>
              <a:lnSpc>
                <a:spcPct val="90000"/>
              </a:lnSpc>
              <a:buClr>
                <a:srgbClr val="007FA9"/>
              </a:buClr>
            </a:pPr>
            <a:r>
              <a:rPr lang="en-US" dirty="0">
                <a:solidFill>
                  <a:schemeClr val="tx1"/>
                </a:solidFill>
              </a:rPr>
              <a:t>Late 1930s: Claude Shannon wrote paper titled “A Symbolic Analysis of Relay and Switching Circuits”</a:t>
            </a:r>
          </a:p>
          <a:p>
            <a:pPr>
              <a:lnSpc>
                <a:spcPct val="90000"/>
              </a:lnSpc>
              <a:buClr>
                <a:srgbClr val="007FA9"/>
              </a:buClr>
            </a:pPr>
            <a:r>
              <a:rPr lang="en-US" dirty="0">
                <a:solidFill>
                  <a:schemeClr val="tx1"/>
                </a:solidFill>
              </a:rPr>
              <a:t>1940s:</a:t>
            </a:r>
          </a:p>
          <a:p>
            <a:pPr lvl="1">
              <a:lnSpc>
                <a:spcPct val="90000"/>
              </a:lnSpc>
              <a:buClr>
                <a:srgbClr val="007FA9"/>
              </a:buClr>
            </a:pPr>
            <a:r>
              <a:rPr lang="en-US" dirty="0">
                <a:solidFill>
                  <a:schemeClr val="tx1"/>
                </a:solidFill>
              </a:rPr>
              <a:t>Mark I (electromechanical)</a:t>
            </a:r>
          </a:p>
          <a:p>
            <a:pPr lvl="1">
              <a:lnSpc>
                <a:spcPct val="90000"/>
              </a:lnSpc>
              <a:buClr>
                <a:srgbClr val="007FA9"/>
              </a:buClr>
            </a:pPr>
            <a:r>
              <a:rPr lang="en-US" dirty="0">
                <a:solidFill>
                  <a:schemeClr val="tx1"/>
                </a:solidFill>
              </a:rPr>
              <a:t>E</a:t>
            </a:r>
            <a:r>
              <a:rPr lang="en-US" sz="100" dirty="0">
                <a:solidFill>
                  <a:schemeClr val="tx1"/>
                </a:solidFill>
              </a:rPr>
              <a:t> </a:t>
            </a:r>
            <a:r>
              <a:rPr lang="en-US" dirty="0">
                <a:solidFill>
                  <a:schemeClr val="tx1"/>
                </a:solidFill>
              </a:rPr>
              <a:t>N</a:t>
            </a:r>
            <a:r>
              <a:rPr lang="en-US" sz="100" dirty="0">
                <a:solidFill>
                  <a:schemeClr val="tx1"/>
                </a:solidFill>
              </a:rPr>
              <a:t> </a:t>
            </a:r>
            <a:r>
              <a:rPr lang="en-US" dirty="0">
                <a:solidFill>
                  <a:schemeClr val="tx1"/>
                </a:solidFill>
              </a:rPr>
              <a:t>I</a:t>
            </a:r>
            <a:r>
              <a:rPr lang="en-US" sz="100" dirty="0">
                <a:solidFill>
                  <a:schemeClr val="tx1"/>
                </a:solidFill>
              </a:rPr>
              <a:t> </a:t>
            </a:r>
            <a:r>
              <a:rPr lang="en-US" dirty="0">
                <a:solidFill>
                  <a:schemeClr val="tx1"/>
                </a:solidFill>
              </a:rPr>
              <a:t>A</a:t>
            </a:r>
            <a:r>
              <a:rPr lang="en-US" sz="100" dirty="0">
                <a:solidFill>
                  <a:schemeClr val="tx1"/>
                </a:solidFill>
              </a:rPr>
              <a:t> </a:t>
            </a:r>
            <a:r>
              <a:rPr lang="en-US" dirty="0">
                <a:solidFill>
                  <a:schemeClr val="tx1"/>
                </a:solidFill>
              </a:rPr>
              <a:t>C (Electronic Numerical Integrator and Calculator)</a:t>
            </a:r>
          </a:p>
          <a:p>
            <a:pPr lvl="1">
              <a:lnSpc>
                <a:spcPct val="90000"/>
              </a:lnSpc>
              <a:buClr>
                <a:srgbClr val="007FA9"/>
              </a:buClr>
            </a:pPr>
            <a:r>
              <a:rPr lang="en-US" dirty="0">
                <a:solidFill>
                  <a:schemeClr val="tx1"/>
                </a:solidFill>
              </a:rPr>
              <a:t>A</a:t>
            </a:r>
            <a:r>
              <a:rPr lang="en-US" sz="100" dirty="0">
                <a:solidFill>
                  <a:schemeClr val="tx1"/>
                </a:solidFill>
              </a:rPr>
              <a:t> </a:t>
            </a:r>
            <a:r>
              <a:rPr lang="en-US" dirty="0">
                <a:solidFill>
                  <a:schemeClr val="tx1"/>
                </a:solidFill>
              </a:rPr>
              <a:t>B</a:t>
            </a:r>
            <a:r>
              <a:rPr lang="en-US" sz="100" dirty="0">
                <a:solidFill>
                  <a:schemeClr val="tx1"/>
                </a:solidFill>
              </a:rPr>
              <a:t> </a:t>
            </a:r>
            <a:r>
              <a:rPr lang="en-US" dirty="0">
                <a:solidFill>
                  <a:schemeClr val="tx1"/>
                </a:solidFill>
              </a:rPr>
              <a:t>C (Atanasoff-Berry Computer)</a:t>
            </a:r>
          </a:p>
          <a:p>
            <a:pPr lvl="1">
              <a:lnSpc>
                <a:spcPct val="90000"/>
              </a:lnSpc>
              <a:buClr>
                <a:srgbClr val="007FA9"/>
              </a:buClr>
            </a:pPr>
            <a:r>
              <a:rPr lang="en-US" dirty="0">
                <a:solidFill>
                  <a:schemeClr val="tx1"/>
                </a:solidFill>
              </a:rPr>
              <a:t>Colossus by a group working under Alan Turing</a:t>
            </a:r>
          </a:p>
          <a:p>
            <a:pPr lvl="1">
              <a:lnSpc>
                <a:spcPct val="90000"/>
              </a:lnSpc>
              <a:buClr>
                <a:srgbClr val="007FA9"/>
              </a:buClr>
            </a:pPr>
            <a:r>
              <a:rPr lang="en-US" dirty="0">
                <a:solidFill>
                  <a:schemeClr val="tx1"/>
                </a:solidFill>
              </a:rPr>
              <a:t>John von Neumann: first memory-stored programs</a:t>
            </a:r>
          </a:p>
          <a:p>
            <a:pPr>
              <a:lnSpc>
                <a:spcPct val="90000"/>
              </a:lnSpc>
              <a:buClr>
                <a:srgbClr val="007FA9"/>
              </a:buClr>
            </a:pPr>
            <a:r>
              <a:rPr lang="en-US" b="1" dirty="0">
                <a:solidFill>
                  <a:schemeClr val="tx1"/>
                </a:solidFill>
              </a:rPr>
              <a:t>Mainframe computers</a:t>
            </a:r>
            <a:r>
              <a:rPr lang="en-US" dirty="0">
                <a:solidFill>
                  <a:schemeClr val="tx1"/>
                </a:solidFill>
              </a:rPr>
              <a:t> consisted of vacuum tubes, wires, and plugs, and filled entire rooms</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70843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First Programming Languages (1950-1965)</a:t>
            </a:r>
          </a:p>
        </p:txBody>
      </p:sp>
      <p:sp>
        <p:nvSpPr>
          <p:cNvPr id="3" name="Content Placeholder 2"/>
          <p:cNvSpPr>
            <a:spLocks noGrp="1"/>
          </p:cNvSpPr>
          <p:nvPr>
            <p:ph idx="4294967295"/>
          </p:nvPr>
        </p:nvSpPr>
        <p:spPr>
          <a:xfrm>
            <a:off x="365125" y="1538818"/>
            <a:ext cx="8415338" cy="3233193"/>
          </a:xfrm>
        </p:spPr>
        <p:txBody>
          <a:bodyPr/>
          <a:lstStyle/>
          <a:p>
            <a:pPr>
              <a:buClr>
                <a:srgbClr val="007FA9"/>
              </a:buClr>
            </a:pPr>
            <a:r>
              <a:rPr lang="en-US" dirty="0">
                <a:solidFill>
                  <a:schemeClr val="tx1"/>
                </a:solidFill>
              </a:rPr>
              <a:t>The first </a:t>
            </a:r>
            <a:r>
              <a:rPr lang="en-US" b="1" dirty="0">
                <a:solidFill>
                  <a:schemeClr val="tx1"/>
                </a:solidFill>
              </a:rPr>
              <a:t>assembly languages </a:t>
            </a:r>
            <a:r>
              <a:rPr lang="en-US" dirty="0">
                <a:solidFill>
                  <a:schemeClr val="tx1"/>
                </a:solidFill>
              </a:rPr>
              <a:t>had operations like </a:t>
            </a:r>
            <a:r>
              <a:rPr lang="en-US" sz="2000" dirty="0">
                <a:solidFill>
                  <a:schemeClr val="tx1"/>
                </a:solidFill>
              </a:rPr>
              <a:t>ADD and OUTPUT</a:t>
            </a:r>
          </a:p>
          <a:p>
            <a:pPr>
              <a:buClr>
                <a:srgbClr val="007FA9"/>
              </a:buClr>
            </a:pPr>
            <a:r>
              <a:rPr lang="en-US" dirty="0">
                <a:solidFill>
                  <a:schemeClr val="tx1"/>
                </a:solidFill>
              </a:rPr>
              <a:t>Programmers entered mnemonic codes for operations at </a:t>
            </a:r>
            <a:r>
              <a:rPr lang="en-US" b="1" dirty="0">
                <a:solidFill>
                  <a:schemeClr val="tx1"/>
                </a:solidFill>
              </a:rPr>
              <a:t>keypunch machine</a:t>
            </a:r>
            <a:endParaRPr lang="en-US" dirty="0">
              <a:solidFill>
                <a:schemeClr val="tx1"/>
              </a:solidFill>
            </a:endParaRPr>
          </a:p>
          <a:p>
            <a:pPr>
              <a:buClr>
                <a:srgbClr val="007FA9"/>
              </a:buClr>
            </a:pPr>
            <a:r>
              <a:rPr lang="en-US" b="1" dirty="0">
                <a:solidFill>
                  <a:schemeClr val="tx1"/>
                </a:solidFill>
              </a:rPr>
              <a:t>Card reader</a:t>
            </a:r>
            <a:r>
              <a:rPr lang="en-US" dirty="0">
                <a:solidFill>
                  <a:schemeClr val="tx1"/>
                </a:solidFill>
              </a:rPr>
              <a:t>—translated holes in cards to patterns in computer’s memory</a:t>
            </a:r>
          </a:p>
          <a:p>
            <a:pPr>
              <a:buClr>
                <a:srgbClr val="007FA9"/>
              </a:buClr>
            </a:pPr>
            <a:r>
              <a:rPr lang="en-US" b="1" dirty="0">
                <a:solidFill>
                  <a:schemeClr val="tx1"/>
                </a:solidFill>
              </a:rPr>
              <a:t>Assembler—</a:t>
            </a:r>
            <a:r>
              <a:rPr lang="en-US" dirty="0">
                <a:solidFill>
                  <a:schemeClr val="tx1"/>
                </a:solidFill>
              </a:rPr>
              <a:t>translated application programs in memory to machine code</a:t>
            </a:r>
          </a:p>
          <a:p>
            <a:pPr>
              <a:buClr>
                <a:srgbClr val="007FA9"/>
              </a:buClr>
            </a:pPr>
            <a:r>
              <a:rPr lang="en-US" b="1" dirty="0">
                <a:solidFill>
                  <a:schemeClr val="tx1"/>
                </a:solidFill>
              </a:rPr>
              <a:t>Compiler</a:t>
            </a:r>
            <a:r>
              <a:rPr lang="en-US" dirty="0">
                <a:solidFill>
                  <a:schemeClr val="tx1"/>
                </a:solidFill>
              </a:rPr>
              <a:t> – translated programs to machine code </a:t>
            </a:r>
          </a:p>
          <a:p>
            <a:pPr>
              <a:buClr>
                <a:srgbClr val="007FA9"/>
              </a:buClr>
            </a:pPr>
            <a:r>
              <a:rPr lang="en-US" dirty="0">
                <a:solidFill>
                  <a:schemeClr val="tx1"/>
                </a:solidFill>
              </a:rPr>
              <a:t>High-level programming languages: FORTRAN, LISP, COBOL </a:t>
            </a:r>
            <a:endParaRPr lang="en-US" dirty="0">
              <a:solidFill>
                <a:schemeClr val="tx1"/>
              </a:solidFill>
              <a:sym typeface="Wingdings" panose="05000000000000000000" pitchFamily="2" charset="2"/>
            </a:endParaRPr>
          </a:p>
          <a:p>
            <a:pPr lvl="1"/>
            <a:r>
              <a:rPr lang="en-US" dirty="0">
                <a:solidFill>
                  <a:schemeClr val="tx1"/>
                </a:solidFill>
                <a:sym typeface="Wingdings" panose="05000000000000000000" pitchFamily="2" charset="2"/>
              </a:rPr>
              <a:t>common feature: </a:t>
            </a:r>
            <a:r>
              <a:rPr lang="en-US" b="1" dirty="0">
                <a:solidFill>
                  <a:schemeClr val="tx1"/>
                </a:solidFill>
                <a:sym typeface="Wingdings" panose="05000000000000000000" pitchFamily="2" charset="2"/>
              </a:rPr>
              <a:t>abstraction</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497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Integrated Circuits, Interaction, and Timesharing (1965-1975)</a:t>
            </a:r>
          </a:p>
        </p:txBody>
      </p:sp>
      <p:sp>
        <p:nvSpPr>
          <p:cNvPr id="3" name="Content Placeholder 2"/>
          <p:cNvSpPr>
            <a:spLocks noGrp="1"/>
          </p:cNvSpPr>
          <p:nvPr>
            <p:ph idx="4294967295"/>
          </p:nvPr>
        </p:nvSpPr>
        <p:spPr>
          <a:xfrm>
            <a:off x="365125" y="1538818"/>
            <a:ext cx="8415338" cy="3887218"/>
          </a:xfrm>
        </p:spPr>
        <p:txBody>
          <a:bodyPr/>
          <a:lstStyle/>
          <a:p>
            <a:pPr>
              <a:buClr>
                <a:srgbClr val="007FA9"/>
              </a:buClr>
            </a:pPr>
            <a:r>
              <a:rPr lang="en-US" dirty="0">
                <a:solidFill>
                  <a:schemeClr val="tx1"/>
                </a:solidFill>
              </a:rPr>
              <a:t>Late 1950s: vacuum tube gave way to </a:t>
            </a:r>
            <a:r>
              <a:rPr lang="en-US" b="1" dirty="0">
                <a:solidFill>
                  <a:schemeClr val="tx1"/>
                </a:solidFill>
              </a:rPr>
              <a:t>transistor</a:t>
            </a:r>
            <a:endParaRPr lang="en-US" dirty="0">
              <a:solidFill>
                <a:schemeClr val="tx1"/>
              </a:solidFill>
            </a:endParaRPr>
          </a:p>
          <a:p>
            <a:pPr lvl="1">
              <a:buClr>
                <a:srgbClr val="007FA9"/>
              </a:buClr>
            </a:pPr>
            <a:r>
              <a:rPr lang="en-US" dirty="0">
                <a:solidFill>
                  <a:schemeClr val="tx1"/>
                </a:solidFill>
              </a:rPr>
              <a:t>Transistor is </a:t>
            </a:r>
            <a:r>
              <a:rPr lang="en-US" b="1" dirty="0">
                <a:solidFill>
                  <a:schemeClr val="tx1"/>
                </a:solidFill>
              </a:rPr>
              <a:t>solid-state</a:t>
            </a:r>
            <a:r>
              <a:rPr lang="en-US" dirty="0">
                <a:solidFill>
                  <a:schemeClr val="tx1"/>
                </a:solidFill>
              </a:rPr>
              <a:t> device</a:t>
            </a:r>
          </a:p>
          <a:p>
            <a:pPr>
              <a:buClr>
                <a:srgbClr val="007FA9"/>
              </a:buClr>
            </a:pPr>
            <a:r>
              <a:rPr lang="en-US" dirty="0">
                <a:solidFill>
                  <a:schemeClr val="tx1"/>
                </a:solidFill>
              </a:rPr>
              <a:t>Early 1960s: </a:t>
            </a:r>
            <a:r>
              <a:rPr lang="en-US" b="1" dirty="0">
                <a:solidFill>
                  <a:schemeClr val="tx1"/>
                </a:solidFill>
              </a:rPr>
              <a:t>integrated circuit </a:t>
            </a:r>
            <a:r>
              <a:rPr lang="en-US" dirty="0">
                <a:solidFill>
                  <a:schemeClr val="tx1"/>
                </a:solidFill>
              </a:rPr>
              <a:t>enabled smaller, faster, less expensive hardware components</a:t>
            </a:r>
          </a:p>
          <a:p>
            <a:pPr lvl="1">
              <a:buClr>
                <a:srgbClr val="007FA9"/>
              </a:buClr>
            </a:pPr>
            <a:r>
              <a:rPr lang="en-US" dirty="0">
                <a:solidFill>
                  <a:schemeClr val="tx1"/>
                </a:solidFill>
              </a:rPr>
              <a:t>Moore’s Law: processing speed and storage capacity of HW will increase and cost will decrease by approximately a factor of 2 every 18 months</a:t>
            </a:r>
          </a:p>
          <a:p>
            <a:pPr>
              <a:buClr>
                <a:srgbClr val="007FA9"/>
              </a:buClr>
            </a:pPr>
            <a:r>
              <a:rPr lang="en-US" dirty="0">
                <a:solidFill>
                  <a:schemeClr val="tx1"/>
                </a:solidFill>
              </a:rPr>
              <a:t>Minicomputers appeared</a:t>
            </a:r>
          </a:p>
          <a:p>
            <a:pPr>
              <a:buClr>
                <a:srgbClr val="007FA9"/>
              </a:buClr>
            </a:pPr>
            <a:r>
              <a:rPr lang="en-US" dirty="0">
                <a:solidFill>
                  <a:schemeClr val="tx1"/>
                </a:solidFill>
              </a:rPr>
              <a:t>Processing evolved from:</a:t>
            </a:r>
          </a:p>
          <a:p>
            <a:pPr lvl="1">
              <a:buClr>
                <a:srgbClr val="007FA9"/>
              </a:buClr>
            </a:pPr>
            <a:r>
              <a:rPr lang="en-US" b="1" dirty="0">
                <a:solidFill>
                  <a:schemeClr val="tx1"/>
                </a:solidFill>
              </a:rPr>
              <a:t>Batch processing</a:t>
            </a:r>
          </a:p>
          <a:p>
            <a:pPr lvl="1">
              <a:buClr>
                <a:srgbClr val="007FA9"/>
              </a:buClr>
            </a:pPr>
            <a:r>
              <a:rPr lang="en-US" b="1" dirty="0">
                <a:solidFill>
                  <a:schemeClr val="tx1"/>
                </a:solidFill>
              </a:rPr>
              <a:t>Time-sharing</a:t>
            </a:r>
            <a:endParaRPr lang="en-US" dirty="0">
              <a:solidFill>
                <a:schemeClr val="tx1"/>
              </a:solidFill>
            </a:endParaRPr>
          </a:p>
          <a:p>
            <a:pPr lvl="1">
              <a:buClr>
                <a:srgbClr val="007FA9"/>
              </a:buClr>
            </a:pPr>
            <a:r>
              <a:rPr lang="en-US" b="1" dirty="0">
                <a:solidFill>
                  <a:schemeClr val="tx1"/>
                </a:solidFill>
              </a:rPr>
              <a:t>Concurrent processing</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62226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Personal Computing and Networks (1975-1990)</a:t>
            </a:r>
          </a:p>
        </p:txBody>
      </p:sp>
      <p:sp>
        <p:nvSpPr>
          <p:cNvPr id="3" name="Content Placeholder 2"/>
          <p:cNvSpPr>
            <a:spLocks noGrp="1"/>
          </p:cNvSpPr>
          <p:nvPr>
            <p:ph idx="4294967295"/>
          </p:nvPr>
        </p:nvSpPr>
        <p:spPr>
          <a:xfrm>
            <a:off x="365125" y="1538818"/>
            <a:ext cx="8415338" cy="3360920"/>
          </a:xfrm>
        </p:spPr>
        <p:txBody>
          <a:bodyPr/>
          <a:lstStyle/>
          <a:p>
            <a:pPr>
              <a:buClr>
                <a:srgbClr val="007FA9"/>
              </a:buClr>
            </a:pPr>
            <a:r>
              <a:rPr lang="en-US" dirty="0">
                <a:solidFill>
                  <a:schemeClr val="tx1"/>
                </a:solidFill>
              </a:rPr>
              <a:t>Late 1960s: Douglas Engelbart</a:t>
            </a:r>
          </a:p>
          <a:p>
            <a:pPr lvl="1">
              <a:buClr>
                <a:srgbClr val="007FA9"/>
              </a:buClr>
            </a:pPr>
            <a:r>
              <a:rPr lang="en-US" dirty="0">
                <a:solidFill>
                  <a:schemeClr val="tx1"/>
                </a:solidFill>
              </a:rPr>
              <a:t>First pointing device (mouse) and software to represent windows, icons, and pull-down menus on a </a:t>
            </a:r>
            <a:r>
              <a:rPr lang="en-US" b="1" dirty="0">
                <a:solidFill>
                  <a:schemeClr val="tx1"/>
                </a:solidFill>
              </a:rPr>
              <a:t>bit-mapped display screen</a:t>
            </a:r>
            <a:endParaRPr lang="en-US" dirty="0">
              <a:solidFill>
                <a:schemeClr val="tx1"/>
              </a:solidFill>
            </a:endParaRPr>
          </a:p>
          <a:p>
            <a:pPr lvl="1">
              <a:buClr>
                <a:srgbClr val="007FA9"/>
              </a:buClr>
            </a:pPr>
            <a:r>
              <a:rPr lang="en-US" dirty="0">
                <a:solidFill>
                  <a:schemeClr val="tx1"/>
                </a:solidFill>
              </a:rPr>
              <a:t>Member of team that developed Alto (Xerox PARC)</a:t>
            </a:r>
          </a:p>
          <a:p>
            <a:pPr>
              <a:buClr>
                <a:srgbClr val="007FA9"/>
              </a:buClr>
            </a:pPr>
            <a:r>
              <a:rPr lang="en-US" dirty="0">
                <a:solidFill>
                  <a:schemeClr val="tx1"/>
                </a:solidFill>
              </a:rPr>
              <a:t>1975: Altair, first mass-produced personal computer</a:t>
            </a:r>
          </a:p>
          <a:p>
            <a:pPr lvl="1">
              <a:buClr>
                <a:srgbClr val="007FA9"/>
              </a:buClr>
            </a:pPr>
            <a:r>
              <a:rPr lang="en-US" dirty="0">
                <a:solidFill>
                  <a:schemeClr val="tx1"/>
                </a:solidFill>
              </a:rPr>
              <a:t>With Intel’s 8080 processor, first </a:t>
            </a:r>
            <a:r>
              <a:rPr lang="en-US" b="1" dirty="0">
                <a:solidFill>
                  <a:schemeClr val="tx1"/>
                </a:solidFill>
              </a:rPr>
              <a:t>microcomputer </a:t>
            </a:r>
            <a:r>
              <a:rPr lang="en-US" dirty="0">
                <a:solidFill>
                  <a:schemeClr val="tx1"/>
                </a:solidFill>
              </a:rPr>
              <a:t>chip</a:t>
            </a:r>
          </a:p>
          <a:p>
            <a:pPr>
              <a:buClr>
                <a:srgbClr val="007FA9"/>
              </a:buClr>
            </a:pPr>
            <a:r>
              <a:rPr lang="en-US" dirty="0">
                <a:solidFill>
                  <a:schemeClr val="tx1"/>
                </a:solidFill>
              </a:rPr>
              <a:t>Early 1980s: Gates and Allen build MS-D</a:t>
            </a:r>
            <a:r>
              <a:rPr lang="en-US" sz="100" dirty="0">
                <a:solidFill>
                  <a:schemeClr val="tx1"/>
                </a:solidFill>
              </a:rPr>
              <a:t> </a:t>
            </a:r>
            <a:r>
              <a:rPr lang="en-US" dirty="0">
                <a:solidFill>
                  <a:schemeClr val="tx1"/>
                </a:solidFill>
              </a:rPr>
              <a:t>O</a:t>
            </a:r>
            <a:r>
              <a:rPr lang="en-US" sz="100" dirty="0">
                <a:solidFill>
                  <a:schemeClr val="tx1"/>
                </a:solidFill>
              </a:rPr>
              <a:t> </a:t>
            </a:r>
            <a:r>
              <a:rPr lang="en-US" dirty="0">
                <a:solidFill>
                  <a:schemeClr val="tx1"/>
                </a:solidFill>
              </a:rPr>
              <a:t>S</a:t>
            </a:r>
          </a:p>
          <a:p>
            <a:pPr>
              <a:buClr>
                <a:srgbClr val="007FA9"/>
              </a:buClr>
            </a:pPr>
            <a:r>
              <a:rPr lang="en-US" dirty="0">
                <a:solidFill>
                  <a:schemeClr val="tx1"/>
                </a:solidFill>
              </a:rPr>
              <a:t>Bob Metcalfe created Ethernet, used in LANs</a:t>
            </a:r>
          </a:p>
          <a:p>
            <a:pPr>
              <a:buClr>
                <a:srgbClr val="007FA9"/>
              </a:buClr>
            </a:pPr>
            <a:r>
              <a:rPr lang="en-US" dirty="0">
                <a:solidFill>
                  <a:schemeClr val="tx1"/>
                </a:solidFill>
              </a:rPr>
              <a:t>ARPANET grew into what we call Internet</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96681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Consultation, Communication, and E-Commerce (1990-2000) (1 of 2)</a:t>
            </a:r>
          </a:p>
        </p:txBody>
      </p:sp>
      <p:sp>
        <p:nvSpPr>
          <p:cNvPr id="3" name="Content Placeholder 2"/>
          <p:cNvSpPr>
            <a:spLocks noGrp="1"/>
          </p:cNvSpPr>
          <p:nvPr>
            <p:ph idx="4294967295"/>
          </p:nvPr>
        </p:nvSpPr>
        <p:spPr>
          <a:xfrm>
            <a:off x="365125" y="1538818"/>
            <a:ext cx="8415338" cy="3671774"/>
          </a:xfrm>
        </p:spPr>
        <p:txBody>
          <a:bodyPr/>
          <a:lstStyle/>
          <a:p>
            <a:pPr>
              <a:buClr>
                <a:srgbClr val="007FA9"/>
              </a:buClr>
            </a:pPr>
            <a:r>
              <a:rPr lang="en-US" dirty="0">
                <a:solidFill>
                  <a:schemeClr val="tx1"/>
                </a:solidFill>
              </a:rPr>
              <a:t>Optical storage media was developed for mass storage</a:t>
            </a:r>
          </a:p>
          <a:p>
            <a:pPr>
              <a:buClr>
                <a:srgbClr val="007FA9"/>
              </a:buClr>
            </a:pPr>
            <a:r>
              <a:rPr lang="en-US" b="1" dirty="0">
                <a:solidFill>
                  <a:schemeClr val="tx1"/>
                </a:solidFill>
              </a:rPr>
              <a:t>Virtual reality:</a:t>
            </a:r>
            <a:r>
              <a:rPr lang="en-US" dirty="0">
                <a:solidFill>
                  <a:schemeClr val="tx1"/>
                </a:solidFill>
              </a:rPr>
              <a:t> capacity to create lifelike 3-D animations of whole-environments</a:t>
            </a:r>
          </a:p>
          <a:p>
            <a:pPr>
              <a:buClr>
                <a:srgbClr val="007FA9"/>
              </a:buClr>
            </a:pPr>
            <a:r>
              <a:rPr lang="en-US" dirty="0">
                <a:solidFill>
                  <a:schemeClr val="tx1"/>
                </a:solidFill>
              </a:rPr>
              <a:t>Berners-Lee at CERN created W</a:t>
            </a:r>
            <a:r>
              <a:rPr lang="en-US" sz="100" dirty="0">
                <a:solidFill>
                  <a:schemeClr val="tx1"/>
                </a:solidFill>
              </a:rPr>
              <a:t> </a:t>
            </a:r>
            <a:r>
              <a:rPr lang="en-US" dirty="0">
                <a:solidFill>
                  <a:schemeClr val="tx1"/>
                </a:solidFill>
              </a:rPr>
              <a:t>W</a:t>
            </a:r>
            <a:r>
              <a:rPr lang="en-US" sz="100" dirty="0">
                <a:solidFill>
                  <a:schemeClr val="tx1"/>
                </a:solidFill>
              </a:rPr>
              <a:t> </a:t>
            </a:r>
            <a:r>
              <a:rPr lang="en-US" dirty="0">
                <a:solidFill>
                  <a:schemeClr val="tx1"/>
                </a:solidFill>
              </a:rPr>
              <a:t>W</a:t>
            </a:r>
          </a:p>
          <a:p>
            <a:pPr lvl="1">
              <a:buClr>
                <a:srgbClr val="007FA9"/>
              </a:buClr>
            </a:pPr>
            <a:r>
              <a:rPr lang="en-US" dirty="0">
                <a:solidFill>
                  <a:schemeClr val="tx1"/>
                </a:solidFill>
              </a:rPr>
              <a:t>Based on concepts of </a:t>
            </a:r>
            <a:r>
              <a:rPr lang="en-US" b="1" dirty="0">
                <a:solidFill>
                  <a:schemeClr val="tx1"/>
                </a:solidFill>
              </a:rPr>
              <a:t>hypermedia</a:t>
            </a:r>
          </a:p>
          <a:p>
            <a:pPr lvl="1">
              <a:buClr>
                <a:srgbClr val="007FA9"/>
              </a:buClr>
            </a:pPr>
            <a:r>
              <a:rPr lang="en-US" b="1" dirty="0">
                <a:solidFill>
                  <a:schemeClr val="tx1"/>
                </a:solidFill>
              </a:rPr>
              <a:t>H</a:t>
            </a:r>
            <a:r>
              <a:rPr lang="en-US" sz="100" b="1" dirty="0">
                <a:solidFill>
                  <a:schemeClr val="tx1"/>
                </a:solidFill>
              </a:rPr>
              <a:t> </a:t>
            </a:r>
            <a:r>
              <a:rPr lang="en-US" b="1" dirty="0">
                <a:solidFill>
                  <a:schemeClr val="tx1"/>
                </a:solidFill>
              </a:rPr>
              <a:t>T</a:t>
            </a:r>
            <a:r>
              <a:rPr lang="en-US" sz="100" b="1" dirty="0">
                <a:solidFill>
                  <a:schemeClr val="tx1"/>
                </a:solidFill>
              </a:rPr>
              <a:t> </a:t>
            </a:r>
            <a:r>
              <a:rPr lang="en-US" b="1" dirty="0">
                <a:solidFill>
                  <a:schemeClr val="tx1"/>
                </a:solidFill>
              </a:rPr>
              <a:t>T</a:t>
            </a:r>
            <a:r>
              <a:rPr lang="en-US" sz="100" b="1" dirty="0">
                <a:solidFill>
                  <a:schemeClr val="tx1"/>
                </a:solidFill>
              </a:rPr>
              <a:t> </a:t>
            </a:r>
            <a:r>
              <a:rPr lang="en-US" b="1" dirty="0">
                <a:solidFill>
                  <a:schemeClr val="tx1"/>
                </a:solidFill>
              </a:rPr>
              <a:t>P</a:t>
            </a:r>
            <a:r>
              <a:rPr lang="en-US" dirty="0">
                <a:solidFill>
                  <a:schemeClr val="tx1"/>
                </a:solidFill>
              </a:rPr>
              <a:t>: Hypertext Transfer Protocol</a:t>
            </a:r>
          </a:p>
          <a:p>
            <a:pPr lvl="1">
              <a:buClr>
                <a:srgbClr val="007FA9"/>
              </a:buClr>
            </a:pPr>
            <a:r>
              <a:rPr lang="en-US" b="1" dirty="0">
                <a:solidFill>
                  <a:schemeClr val="tx1"/>
                </a:solidFill>
              </a:rPr>
              <a:t>H</a:t>
            </a:r>
            <a:r>
              <a:rPr lang="en-US" sz="100" b="1" dirty="0">
                <a:solidFill>
                  <a:schemeClr val="tx1"/>
                </a:solidFill>
              </a:rPr>
              <a:t> </a:t>
            </a:r>
            <a:r>
              <a:rPr lang="en-US" b="1" dirty="0">
                <a:solidFill>
                  <a:schemeClr val="tx1"/>
                </a:solidFill>
              </a:rPr>
              <a:t>T</a:t>
            </a:r>
            <a:r>
              <a:rPr lang="en-US" sz="100" b="1" dirty="0">
                <a:solidFill>
                  <a:schemeClr val="tx1"/>
                </a:solidFill>
              </a:rPr>
              <a:t> </a:t>
            </a:r>
            <a:r>
              <a:rPr lang="en-US" b="1" dirty="0">
                <a:solidFill>
                  <a:schemeClr val="tx1"/>
                </a:solidFill>
              </a:rPr>
              <a:t>M</a:t>
            </a:r>
            <a:r>
              <a:rPr lang="en-US" sz="100" b="1" dirty="0">
                <a:solidFill>
                  <a:schemeClr val="tx1"/>
                </a:solidFill>
              </a:rPr>
              <a:t> </a:t>
            </a:r>
            <a:r>
              <a:rPr lang="en-US" b="1" dirty="0">
                <a:solidFill>
                  <a:schemeClr val="tx1"/>
                </a:solidFill>
              </a:rPr>
              <a:t>L</a:t>
            </a:r>
            <a:r>
              <a:rPr lang="en-US" dirty="0">
                <a:solidFill>
                  <a:schemeClr val="tx1"/>
                </a:solidFill>
              </a:rPr>
              <a:t>: Hypertext Markup Language</a:t>
            </a:r>
          </a:p>
          <a:p>
            <a:pPr>
              <a:buClr>
                <a:srgbClr val="007FA9"/>
              </a:buClr>
            </a:pPr>
            <a:r>
              <a:rPr lang="en-US" dirty="0">
                <a:solidFill>
                  <a:schemeClr val="tx1"/>
                </a:solidFill>
              </a:rPr>
              <a:t>Components of W</a:t>
            </a:r>
            <a:r>
              <a:rPr lang="en-US" sz="100" dirty="0">
                <a:solidFill>
                  <a:schemeClr val="tx1"/>
                </a:solidFill>
              </a:rPr>
              <a:t> </a:t>
            </a:r>
            <a:r>
              <a:rPr lang="en-US" dirty="0">
                <a:solidFill>
                  <a:schemeClr val="tx1"/>
                </a:solidFill>
              </a:rPr>
              <a:t>W</a:t>
            </a:r>
            <a:r>
              <a:rPr lang="en-US" sz="100" dirty="0">
                <a:solidFill>
                  <a:schemeClr val="tx1"/>
                </a:solidFill>
              </a:rPr>
              <a:t> </a:t>
            </a:r>
            <a:r>
              <a:rPr lang="en-US" dirty="0">
                <a:solidFill>
                  <a:schemeClr val="tx1"/>
                </a:solidFill>
              </a:rPr>
              <a:t>W:</a:t>
            </a:r>
          </a:p>
          <a:p>
            <a:pPr lvl="1">
              <a:buClr>
                <a:srgbClr val="007FA9"/>
              </a:buClr>
            </a:pPr>
            <a:r>
              <a:rPr lang="en-US" dirty="0">
                <a:solidFill>
                  <a:schemeClr val="tx1"/>
                </a:solidFill>
              </a:rPr>
              <a:t>Web servers</a:t>
            </a:r>
          </a:p>
          <a:p>
            <a:pPr lvl="1">
              <a:buClr>
                <a:srgbClr val="007FA9"/>
              </a:buClr>
            </a:pPr>
            <a:r>
              <a:rPr lang="en-US" dirty="0">
                <a:solidFill>
                  <a:schemeClr val="tx1"/>
                </a:solidFill>
              </a:rPr>
              <a:t>Web browsers</a:t>
            </a:r>
          </a:p>
          <a:p>
            <a:pPr lvl="1">
              <a:buClr>
                <a:srgbClr val="007FA9"/>
              </a:buClr>
            </a:pPr>
            <a:r>
              <a:rPr lang="en-US" dirty="0">
                <a:solidFill>
                  <a:schemeClr val="tx1"/>
                </a:solidFill>
              </a:rPr>
              <a:t>Web clients</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40471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3246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Consultation, Communication, and E-Commerce (1990-2000) (2 of 2)</a:t>
            </a:r>
          </a:p>
        </p:txBody>
      </p:sp>
      <p:sp>
        <p:nvSpPr>
          <p:cNvPr id="3" name="Content Placeholder 2"/>
          <p:cNvSpPr>
            <a:spLocks noGrp="1"/>
          </p:cNvSpPr>
          <p:nvPr>
            <p:ph idx="4294967295"/>
          </p:nvPr>
        </p:nvSpPr>
        <p:spPr>
          <a:xfrm>
            <a:off x="365125" y="1538818"/>
            <a:ext cx="8415338" cy="3283976"/>
          </a:xfrm>
        </p:spPr>
        <p:txBody>
          <a:bodyPr/>
          <a:lstStyle/>
          <a:p>
            <a:pPr>
              <a:buClr>
                <a:srgbClr val="007FA9"/>
              </a:buClr>
            </a:pPr>
            <a:r>
              <a:rPr lang="en-US" b="1" dirty="0">
                <a:solidFill>
                  <a:schemeClr val="tx1"/>
                </a:solidFill>
              </a:rPr>
              <a:t>Web applications </a:t>
            </a:r>
            <a:r>
              <a:rPr lang="en-US" dirty="0">
                <a:solidFill>
                  <a:schemeClr val="tx1"/>
                </a:solidFill>
              </a:rPr>
              <a:t>– presented a revolution in the way software services were delivered to people</a:t>
            </a:r>
          </a:p>
          <a:p>
            <a:pPr lvl="1">
              <a:buClr>
                <a:srgbClr val="007FA9"/>
              </a:buClr>
            </a:pPr>
            <a:r>
              <a:rPr lang="en-US" dirty="0">
                <a:solidFill>
                  <a:schemeClr val="tx1"/>
                </a:solidFill>
              </a:rPr>
              <a:t>Made online stores pervasive</a:t>
            </a:r>
          </a:p>
          <a:p>
            <a:pPr lvl="1">
              <a:buClr>
                <a:srgbClr val="007FA9"/>
              </a:buClr>
            </a:pPr>
            <a:r>
              <a:rPr lang="en-US" dirty="0">
                <a:solidFill>
                  <a:schemeClr val="tx1"/>
                </a:solidFill>
              </a:rPr>
              <a:t>Web application providing the service ran on a remote computer or server</a:t>
            </a:r>
          </a:p>
          <a:p>
            <a:pPr>
              <a:buClr>
                <a:srgbClr val="007FA9"/>
              </a:buClr>
            </a:pPr>
            <a:r>
              <a:rPr lang="en-US" b="1" dirty="0">
                <a:solidFill>
                  <a:schemeClr val="tx1"/>
                </a:solidFill>
              </a:rPr>
              <a:t>Client/server applications </a:t>
            </a:r>
            <a:r>
              <a:rPr lang="en-US" dirty="0">
                <a:solidFill>
                  <a:schemeClr val="tx1"/>
                </a:solidFill>
              </a:rPr>
              <a:t>– such as e-mail, bulletin boards, and chat rooms</a:t>
            </a:r>
          </a:p>
          <a:p>
            <a:pPr lvl="1">
              <a:buClr>
                <a:srgbClr val="007FA9"/>
              </a:buClr>
            </a:pPr>
            <a:r>
              <a:rPr lang="en-US" dirty="0">
                <a:solidFill>
                  <a:schemeClr val="tx1"/>
                </a:solidFill>
              </a:rPr>
              <a:t>Were already in use</a:t>
            </a:r>
          </a:p>
          <a:p>
            <a:pPr lvl="1">
              <a:buClr>
                <a:srgbClr val="007FA9"/>
              </a:buClr>
            </a:pPr>
            <a:r>
              <a:rPr lang="en-US" dirty="0">
                <a:solidFill>
                  <a:schemeClr val="tx1"/>
                </a:solidFill>
              </a:rPr>
              <a:t>Simply deployed on the Web when it became available</a:t>
            </a:r>
          </a:p>
          <a:p>
            <a:pPr>
              <a:buClr>
                <a:srgbClr val="007FA9"/>
              </a:buClr>
            </a:pPr>
            <a:r>
              <a:rPr lang="en-US" dirty="0">
                <a:solidFill>
                  <a:schemeClr val="tx1"/>
                </a:solidFill>
              </a:rPr>
              <a:t>Sergey Brin and Larry Page</a:t>
            </a:r>
          </a:p>
          <a:p>
            <a:pPr lvl="1">
              <a:buClr>
                <a:srgbClr val="007FA9"/>
              </a:buClr>
            </a:pPr>
            <a:r>
              <a:rPr lang="en-US" dirty="0">
                <a:solidFill>
                  <a:schemeClr val="tx1"/>
                </a:solidFill>
              </a:rPr>
              <a:t>Developed algorithms for indexing and searching the Web</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86050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7617375"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Mobile Applications and Ubiquitous Computing (2000-present)</a:t>
            </a:r>
          </a:p>
        </p:txBody>
      </p:sp>
      <p:sp>
        <p:nvSpPr>
          <p:cNvPr id="3" name="Content Placeholder 2"/>
          <p:cNvSpPr>
            <a:spLocks noGrp="1"/>
          </p:cNvSpPr>
          <p:nvPr>
            <p:ph idx="4294967295"/>
          </p:nvPr>
        </p:nvSpPr>
        <p:spPr>
          <a:xfrm>
            <a:off x="365125" y="1538818"/>
            <a:ext cx="8415338" cy="3887218"/>
          </a:xfrm>
        </p:spPr>
        <p:txBody>
          <a:bodyPr/>
          <a:lstStyle/>
          <a:p>
            <a:pPr>
              <a:buClr>
                <a:srgbClr val="007FA9"/>
              </a:buClr>
            </a:pPr>
            <a:r>
              <a:rPr lang="en-US" dirty="0">
                <a:solidFill>
                  <a:schemeClr val="tx1"/>
                </a:solidFill>
              </a:rPr>
              <a:t>Personal digital assistants (P</a:t>
            </a:r>
            <a:r>
              <a:rPr lang="en-US" sz="100" dirty="0">
                <a:solidFill>
                  <a:schemeClr val="tx1"/>
                </a:solidFill>
              </a:rPr>
              <a:t> </a:t>
            </a:r>
            <a:r>
              <a:rPr lang="en-US" dirty="0">
                <a:solidFill>
                  <a:schemeClr val="tx1"/>
                </a:solidFill>
              </a:rPr>
              <a:t>D</a:t>
            </a:r>
            <a:r>
              <a:rPr lang="en-US" sz="100" dirty="0">
                <a:solidFill>
                  <a:schemeClr val="tx1"/>
                </a:solidFill>
              </a:rPr>
              <a:t> </a:t>
            </a:r>
            <a:r>
              <a:rPr lang="en-US" dirty="0">
                <a:solidFill>
                  <a:schemeClr val="tx1"/>
                </a:solidFill>
              </a:rPr>
              <a:t>A</a:t>
            </a:r>
            <a:r>
              <a:rPr lang="en-US" sz="100" dirty="0">
                <a:solidFill>
                  <a:schemeClr val="tx1"/>
                </a:solidFill>
              </a:rPr>
              <a:t> </a:t>
            </a:r>
            <a:r>
              <a:rPr lang="en-US" dirty="0">
                <a:solidFill>
                  <a:schemeClr val="tx1"/>
                </a:solidFill>
              </a:rPr>
              <a:t>s) – first handheld computing devices</a:t>
            </a:r>
          </a:p>
          <a:p>
            <a:pPr lvl="1">
              <a:buClr>
                <a:srgbClr val="007FA9"/>
              </a:buClr>
            </a:pPr>
            <a:r>
              <a:rPr lang="en-US" dirty="0">
                <a:solidFill>
                  <a:schemeClr val="tx1"/>
                </a:solidFill>
              </a:rPr>
              <a:t>Limited to video games, address books, to-do lists, and note taking</a:t>
            </a:r>
          </a:p>
          <a:p>
            <a:pPr>
              <a:buClr>
                <a:srgbClr val="007FA9"/>
              </a:buClr>
            </a:pPr>
            <a:r>
              <a:rPr lang="en-US" dirty="0">
                <a:solidFill>
                  <a:schemeClr val="tx1"/>
                </a:solidFill>
              </a:rPr>
              <a:t>Steve Jobs (Apple) created several key devices</a:t>
            </a:r>
          </a:p>
          <a:p>
            <a:pPr lvl="1">
              <a:buClr>
                <a:srgbClr val="007FA9"/>
              </a:buClr>
            </a:pPr>
            <a:r>
              <a:rPr lang="en-US" dirty="0">
                <a:solidFill>
                  <a:schemeClr val="tx1"/>
                </a:solidFill>
              </a:rPr>
              <a:t>iPod</a:t>
            </a:r>
          </a:p>
          <a:p>
            <a:pPr lvl="1">
              <a:buClr>
                <a:srgbClr val="007FA9"/>
              </a:buClr>
            </a:pPr>
            <a:r>
              <a:rPr lang="en-US" dirty="0">
                <a:solidFill>
                  <a:schemeClr val="tx1"/>
                </a:solidFill>
              </a:rPr>
              <a:t>iPhone</a:t>
            </a:r>
          </a:p>
          <a:p>
            <a:pPr lvl="1">
              <a:buClr>
                <a:srgbClr val="007FA9"/>
              </a:buClr>
            </a:pPr>
            <a:r>
              <a:rPr lang="en-US" dirty="0">
                <a:solidFill>
                  <a:schemeClr val="tx1"/>
                </a:solidFill>
              </a:rPr>
              <a:t>iPad</a:t>
            </a:r>
          </a:p>
          <a:p>
            <a:pPr>
              <a:buClr>
                <a:srgbClr val="007FA9"/>
              </a:buClr>
            </a:pPr>
            <a:r>
              <a:rPr lang="en-US" dirty="0">
                <a:solidFill>
                  <a:schemeClr val="tx1"/>
                </a:solidFill>
              </a:rPr>
              <a:t>Social networking applications – major addition to the digital landscape</a:t>
            </a:r>
          </a:p>
          <a:p>
            <a:pPr>
              <a:buClr>
                <a:srgbClr val="007FA9"/>
              </a:buClr>
            </a:pPr>
            <a:r>
              <a:rPr lang="en-US" dirty="0">
                <a:solidFill>
                  <a:schemeClr val="tx1"/>
                </a:solidFill>
              </a:rPr>
              <a:t>Big data – a technology where governments, businesses, and hackers continually monitor Internet traffic</a:t>
            </a:r>
          </a:p>
          <a:p>
            <a:pPr lvl="1">
              <a:buClr>
                <a:srgbClr val="007FA9"/>
              </a:buClr>
            </a:pPr>
            <a:r>
              <a:rPr lang="en-US" dirty="0">
                <a:solidFill>
                  <a:schemeClr val="tx1"/>
                </a:solidFill>
              </a:rPr>
              <a:t>Researchers have created algorithms that process massive amounts of data to discover trends and predict outcomes</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28538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Getting Started with Python Programming</a:t>
            </a:r>
          </a:p>
        </p:txBody>
      </p:sp>
      <p:sp>
        <p:nvSpPr>
          <p:cNvPr id="3" name="Content Placeholder 2"/>
          <p:cNvSpPr>
            <a:spLocks noGrp="1"/>
          </p:cNvSpPr>
          <p:nvPr>
            <p:ph idx="4294967295"/>
          </p:nvPr>
        </p:nvSpPr>
        <p:spPr>
          <a:xfrm>
            <a:off x="365125" y="1538818"/>
            <a:ext cx="8415338" cy="1817421"/>
          </a:xfrm>
        </p:spPr>
        <p:txBody>
          <a:bodyPr/>
          <a:lstStyle/>
          <a:p>
            <a:pPr>
              <a:buClr>
                <a:srgbClr val="007FA9"/>
              </a:buClr>
            </a:pPr>
            <a:r>
              <a:rPr lang="en-US" dirty="0">
                <a:solidFill>
                  <a:schemeClr val="tx1"/>
                </a:solidFill>
              </a:rPr>
              <a:t>Early 1990s: Guido van Rossum </a:t>
            </a:r>
          </a:p>
          <a:p>
            <a:pPr lvl="1">
              <a:buClr>
                <a:srgbClr val="007FA9"/>
              </a:buClr>
            </a:pPr>
            <a:r>
              <a:rPr lang="en-US" dirty="0">
                <a:solidFill>
                  <a:schemeClr val="tx1"/>
                </a:solidFill>
              </a:rPr>
              <a:t>invented the Python programming language</a:t>
            </a:r>
          </a:p>
          <a:p>
            <a:pPr>
              <a:buClr>
                <a:srgbClr val="007FA9"/>
              </a:buClr>
            </a:pPr>
            <a:r>
              <a:rPr lang="en-US" b="1" dirty="0">
                <a:solidFill>
                  <a:schemeClr val="tx1"/>
                </a:solidFill>
              </a:rPr>
              <a:t>Python</a:t>
            </a:r>
            <a:r>
              <a:rPr lang="en-US" dirty="0">
                <a:solidFill>
                  <a:schemeClr val="tx1"/>
                </a:solidFill>
              </a:rPr>
              <a:t> is a high-level, general-purpose programming language for solving problems on modern computer systems</a:t>
            </a:r>
          </a:p>
          <a:p>
            <a:pPr>
              <a:buClr>
                <a:srgbClr val="007FA9"/>
              </a:buClr>
            </a:pPr>
            <a:r>
              <a:rPr lang="en-US" dirty="0">
                <a:solidFill>
                  <a:schemeClr val="tx1"/>
                </a:solidFill>
              </a:rPr>
              <a:t>Useful resources at</a:t>
            </a:r>
            <a:r>
              <a:rPr lang="en-US" dirty="0">
                <a:solidFill>
                  <a:schemeClr val="tx1"/>
                </a:solidFill>
                <a:hlinkClick r:id="rId2"/>
              </a:rPr>
              <a:t> </a:t>
            </a:r>
            <a:r>
              <a:rPr lang="en-US" b="1" dirty="0">
                <a:solidFill>
                  <a:srgbClr val="007FA9"/>
                </a:solidFill>
                <a:hlinkClick r:id="rId2"/>
              </a:rPr>
              <a:t>www.python.org</a:t>
            </a:r>
            <a:endParaRPr lang="en-US" b="1" dirty="0">
              <a:solidFill>
                <a:srgbClr val="007FA9"/>
              </a:solidFill>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49570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Code in the Interactive Shell (1 of 2)</a:t>
            </a:r>
          </a:p>
        </p:txBody>
      </p:sp>
      <p:sp>
        <p:nvSpPr>
          <p:cNvPr id="3" name="Content Placeholder 2"/>
          <p:cNvSpPr>
            <a:spLocks noGrp="1"/>
          </p:cNvSpPr>
          <p:nvPr>
            <p:ph idx="4294967295"/>
          </p:nvPr>
        </p:nvSpPr>
        <p:spPr>
          <a:xfrm>
            <a:off x="365125" y="1538818"/>
            <a:ext cx="8415338" cy="2325252"/>
          </a:xfrm>
        </p:spPr>
        <p:txBody>
          <a:bodyPr/>
          <a:lstStyle/>
          <a:p>
            <a:pPr>
              <a:buClr>
                <a:srgbClr val="007FA9"/>
              </a:buClr>
            </a:pPr>
            <a:r>
              <a:rPr lang="en-US" dirty="0">
                <a:solidFill>
                  <a:schemeClr val="tx1"/>
                </a:solidFill>
              </a:rPr>
              <a:t>Python is an </a:t>
            </a:r>
            <a:r>
              <a:rPr lang="en-US" b="1" dirty="0">
                <a:solidFill>
                  <a:schemeClr val="tx1"/>
                </a:solidFill>
              </a:rPr>
              <a:t>interpreted</a:t>
            </a:r>
            <a:r>
              <a:rPr lang="en-US" dirty="0">
                <a:solidFill>
                  <a:schemeClr val="tx1"/>
                </a:solidFill>
              </a:rPr>
              <a:t> language</a:t>
            </a:r>
          </a:p>
          <a:p>
            <a:pPr>
              <a:buClr>
                <a:srgbClr val="007FA9"/>
              </a:buClr>
            </a:pPr>
            <a:r>
              <a:rPr lang="en-US" dirty="0">
                <a:solidFill>
                  <a:schemeClr val="tx1"/>
                </a:solidFill>
              </a:rPr>
              <a:t>Simple Python expressions and statements can be run in the </a:t>
            </a:r>
            <a:r>
              <a:rPr lang="en-US" b="1" dirty="0">
                <a:solidFill>
                  <a:schemeClr val="tx1"/>
                </a:solidFill>
              </a:rPr>
              <a:t>shell</a:t>
            </a:r>
          </a:p>
          <a:p>
            <a:pPr lvl="1">
              <a:buClr>
                <a:srgbClr val="007FA9"/>
              </a:buClr>
            </a:pPr>
            <a:r>
              <a:rPr lang="en-US" dirty="0">
                <a:solidFill>
                  <a:schemeClr val="tx1"/>
                </a:solidFill>
              </a:rPr>
              <a:t>Easiest way to open a Python shell is to launch the I</a:t>
            </a:r>
            <a:r>
              <a:rPr lang="en-US" sz="100" dirty="0">
                <a:solidFill>
                  <a:schemeClr val="tx1"/>
                </a:solidFill>
              </a:rPr>
              <a:t> </a:t>
            </a:r>
            <a:r>
              <a:rPr lang="en-US" dirty="0">
                <a:solidFill>
                  <a:schemeClr val="tx1"/>
                </a:solidFill>
              </a:rPr>
              <a:t>D</a:t>
            </a:r>
            <a:r>
              <a:rPr lang="en-US" sz="100" dirty="0">
                <a:solidFill>
                  <a:schemeClr val="tx1"/>
                </a:solidFill>
              </a:rPr>
              <a:t> </a:t>
            </a:r>
            <a:r>
              <a:rPr lang="en-US" dirty="0">
                <a:solidFill>
                  <a:schemeClr val="tx1"/>
                </a:solidFill>
              </a:rPr>
              <a:t>L</a:t>
            </a:r>
            <a:r>
              <a:rPr lang="en-US" sz="100" dirty="0">
                <a:solidFill>
                  <a:schemeClr val="tx1"/>
                </a:solidFill>
              </a:rPr>
              <a:t> </a:t>
            </a:r>
            <a:r>
              <a:rPr lang="en-US" dirty="0">
                <a:solidFill>
                  <a:schemeClr val="tx1"/>
                </a:solidFill>
              </a:rPr>
              <a:t>E</a:t>
            </a:r>
          </a:p>
          <a:p>
            <a:pPr lvl="1">
              <a:buClr>
                <a:srgbClr val="007FA9"/>
              </a:buClr>
            </a:pPr>
            <a:r>
              <a:rPr lang="en-US" dirty="0">
                <a:solidFill>
                  <a:schemeClr val="tx1"/>
                </a:solidFill>
              </a:rPr>
              <a:t>To quit, select the window’s close box or press Control+D</a:t>
            </a:r>
          </a:p>
          <a:p>
            <a:pPr lvl="1">
              <a:buClr>
                <a:srgbClr val="007FA9"/>
              </a:buClr>
            </a:pPr>
            <a:r>
              <a:rPr lang="en-US" dirty="0">
                <a:solidFill>
                  <a:schemeClr val="tx1"/>
                </a:solidFill>
              </a:rPr>
              <a:t>Shell is useful for:</a:t>
            </a:r>
          </a:p>
          <a:p>
            <a:pPr lvl="2">
              <a:buClr>
                <a:srgbClr val="007FA9"/>
              </a:buClr>
            </a:pPr>
            <a:r>
              <a:rPr lang="en-US" dirty="0">
                <a:solidFill>
                  <a:schemeClr val="tx1"/>
                </a:solidFill>
              </a:rPr>
              <a:t>Experimenting with short expressions or statements</a:t>
            </a:r>
          </a:p>
          <a:p>
            <a:pPr lvl="2">
              <a:buClr>
                <a:srgbClr val="007FA9"/>
              </a:buClr>
            </a:pPr>
            <a:r>
              <a:rPr lang="en-US" dirty="0">
                <a:solidFill>
                  <a:schemeClr val="tx1"/>
                </a:solidFill>
              </a:rPr>
              <a:t>Consulting the documentation</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6002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Code in the Interactive Shell (2 of 2)</a:t>
            </a:r>
          </a:p>
        </p:txBody>
      </p:sp>
      <p:pic>
        <p:nvPicPr>
          <p:cNvPr id="6" name="Picture 5" descr="Figure 1-6 Python shell window. The figure describes the Python shell window. Line 1: Python 3, point, 6, point, 1, open parenthesis, v 3, point, 6, point, 1, colon, 69 c 0 d b 5050, march 21 2017, 01, colon, 21, colon, 04 close parenthesis. Line 2: open bracket, G C C 4, point, 2, point, 1, open parenthesis, Apple I n c, point, build 5666, close parenthesis, open parenthesis, dot 3, close parenthesis, close bracket, on Darwin. Line 3: Type, open quotes, copyright, close quotes, comma, open quotes, credits, close quotes, or open quotes, license, open parenthesis, close parenthesis, close quotes, for more information. Line 4: right angle bracket, right angle bracket, right angle brack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209800"/>
            <a:ext cx="5841492" cy="2730120"/>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49042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lstStyle/>
          <a:p>
            <a:r>
              <a:rPr lang="en-US" b="1" dirty="0">
                <a:solidFill>
                  <a:srgbClr val="0080A9"/>
                </a:solidFill>
                <a:latin typeface="Arial" panose="020B0604020202020204" pitchFamily="34" charset="0"/>
                <a:cs typeface="Arial" panose="020B0604020202020204" pitchFamily="34" charset="0"/>
              </a:rPr>
              <a:t>Objectives</a:t>
            </a:r>
          </a:p>
        </p:txBody>
      </p:sp>
      <p:sp>
        <p:nvSpPr>
          <p:cNvPr id="3" name="Text Placeholder 2"/>
          <p:cNvSpPr>
            <a:spLocks noGrp="1"/>
          </p:cNvSpPr>
          <p:nvPr>
            <p:ph type="body" idx="4294967295"/>
          </p:nvPr>
        </p:nvSpPr>
        <p:spPr>
          <a:xfrm>
            <a:off x="2641600" y="2942670"/>
            <a:ext cx="6172200" cy="1923604"/>
          </a:xfrm>
        </p:spPr>
        <p:txBody>
          <a:bodyPr/>
          <a:lstStyle/>
          <a:p>
            <a:pPr marL="0" indent="0">
              <a:buNone/>
            </a:pPr>
            <a:r>
              <a:rPr lang="en-US" b="1" dirty="0">
                <a:solidFill>
                  <a:srgbClr val="007FA9"/>
                </a:solidFill>
              </a:rPr>
              <a:t>1.1</a:t>
            </a:r>
            <a:r>
              <a:rPr lang="en-US" dirty="0">
                <a:solidFill>
                  <a:schemeClr val="tx1"/>
                </a:solidFill>
              </a:rPr>
              <a:t> Describe the basic features of an algorithm</a:t>
            </a:r>
          </a:p>
          <a:p>
            <a:pPr marL="0" indent="0">
              <a:buNone/>
            </a:pPr>
            <a:r>
              <a:rPr lang="en-US" b="1" dirty="0">
                <a:solidFill>
                  <a:srgbClr val="007FA9"/>
                </a:solidFill>
              </a:rPr>
              <a:t>1.2</a:t>
            </a:r>
            <a:r>
              <a:rPr lang="en-US" dirty="0">
                <a:solidFill>
                  <a:schemeClr val="tx1"/>
                </a:solidFill>
              </a:rPr>
              <a:t> Explain how hardware and software collaborate in a computer’s architecture</a:t>
            </a:r>
          </a:p>
          <a:p>
            <a:pPr marL="0" indent="0">
              <a:buNone/>
            </a:pPr>
            <a:r>
              <a:rPr lang="en-US" b="1" dirty="0">
                <a:solidFill>
                  <a:srgbClr val="007FA9"/>
                </a:solidFill>
              </a:rPr>
              <a:t>1.3</a:t>
            </a:r>
            <a:r>
              <a:rPr lang="en-US" dirty="0">
                <a:solidFill>
                  <a:schemeClr val="tx1"/>
                </a:solidFill>
              </a:rPr>
              <a:t> Give a brief history of computing</a:t>
            </a:r>
          </a:p>
          <a:p>
            <a:pPr marL="0" indent="0">
              <a:buNone/>
            </a:pPr>
            <a:r>
              <a:rPr lang="en-US" b="1" dirty="0">
                <a:solidFill>
                  <a:srgbClr val="007FA9"/>
                </a:solidFill>
              </a:rPr>
              <a:t>1.4</a:t>
            </a:r>
            <a:r>
              <a:rPr lang="en-US" dirty="0">
                <a:solidFill>
                  <a:schemeClr val="tx1"/>
                </a:solidFill>
              </a:rPr>
              <a:t> Compose and run a simple Python program</a:t>
            </a: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Input, Processing, and Output (1 of 5)</a:t>
            </a:r>
          </a:p>
        </p:txBody>
      </p:sp>
      <p:sp>
        <p:nvSpPr>
          <p:cNvPr id="3" name="Content Placeholder 2"/>
          <p:cNvSpPr>
            <a:spLocks noGrp="1"/>
          </p:cNvSpPr>
          <p:nvPr>
            <p:ph idx="1"/>
          </p:nvPr>
        </p:nvSpPr>
        <p:spPr>
          <a:xfrm>
            <a:off x="365125" y="1538818"/>
            <a:ext cx="8415338" cy="2943883"/>
          </a:xfrm>
        </p:spPr>
        <p:txBody>
          <a:bodyPr/>
          <a:lstStyle/>
          <a:p>
            <a:pPr>
              <a:buClr>
                <a:srgbClr val="007FA9"/>
              </a:buClr>
              <a:defRPr/>
            </a:pPr>
            <a:r>
              <a:rPr lang="en-US" dirty="0">
                <a:solidFill>
                  <a:schemeClr val="tx1"/>
                </a:solidFill>
              </a:rPr>
              <a:t>Programs usually accept inputs from a source, process them, and output results to a destination	</a:t>
            </a:r>
          </a:p>
          <a:p>
            <a:pPr lvl="1">
              <a:buClr>
                <a:srgbClr val="007FA9"/>
              </a:buClr>
              <a:defRPr/>
            </a:pPr>
            <a:r>
              <a:rPr lang="en-US" dirty="0">
                <a:solidFill>
                  <a:schemeClr val="tx1"/>
                </a:solidFill>
              </a:rPr>
              <a:t>In terminal-based interactive programs, these are the keyboard and terminal display</a:t>
            </a:r>
          </a:p>
          <a:p>
            <a:pPr>
              <a:buClr>
                <a:srgbClr val="007FA9"/>
              </a:buClr>
            </a:pPr>
            <a:r>
              <a:rPr lang="en-US" dirty="0">
                <a:solidFill>
                  <a:schemeClr val="tx1"/>
                </a:solidFill>
              </a:rPr>
              <a:t>In Python, inputs are Python expressions or statements</a:t>
            </a:r>
          </a:p>
          <a:p>
            <a:pPr lvl="1">
              <a:buClr>
                <a:srgbClr val="007FA9"/>
              </a:buClr>
            </a:pPr>
            <a:r>
              <a:rPr lang="en-US" dirty="0">
                <a:solidFill>
                  <a:schemeClr val="tx1"/>
                </a:solidFill>
              </a:rPr>
              <a:t>Outputs are the results displayed in the shell</a:t>
            </a:r>
          </a:p>
          <a:p>
            <a:pPr>
              <a:buClr>
                <a:srgbClr val="007FA9"/>
              </a:buClr>
            </a:pPr>
            <a:r>
              <a:rPr lang="en-US" dirty="0">
                <a:solidFill>
                  <a:schemeClr val="tx1"/>
                </a:solidFill>
              </a:rPr>
              <a:t>Programmers can also force output of a value by using the print function</a:t>
            </a:r>
          </a:p>
          <a:p>
            <a:pPr lvl="1">
              <a:buClr>
                <a:srgbClr val="007FA9"/>
              </a:buClr>
            </a:pPr>
            <a:r>
              <a:rPr lang="en-US" b="1" dirty="0">
                <a:solidFill>
                  <a:schemeClr val="tx1"/>
                </a:solidFill>
                <a:cs typeface="Courier New" panose="02070309020205020404" pitchFamily="49" charset="0"/>
              </a:rPr>
              <a:t>print (&lt;expression&gt;)</a:t>
            </a:r>
          </a:p>
          <a:p>
            <a:pPr>
              <a:buClr>
                <a:srgbClr val="007FA9"/>
              </a:buClr>
            </a:pPr>
            <a:r>
              <a:rPr lang="en-US" dirty="0">
                <a:solidFill>
                  <a:schemeClr val="tx1"/>
                </a:solidFill>
              </a:rPr>
              <a:t>Example:</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533400" y="4572000"/>
            <a:ext cx="2743200" cy="603242"/>
          </a:xfrm>
        </p:spPr>
        <p:txBody>
          <a:bodyPr/>
          <a:lstStyle/>
          <a:p>
            <a:pPr marL="228600" lvl="1" indent="0">
              <a:buNone/>
            </a:pPr>
            <a:r>
              <a:rPr lang="en-US" b="1" dirty="0">
                <a:solidFill>
                  <a:schemeClr val="tx1"/>
                </a:solidFill>
                <a:cs typeface="Courier New" panose="02070309020205020404" pitchFamily="49" charset="0"/>
              </a:rPr>
              <a:t>&gt;&gt;&gt;print (“Hi there”)</a:t>
            </a:r>
          </a:p>
          <a:p>
            <a:pPr marL="228600" lvl="1" indent="0">
              <a:buNone/>
            </a:pPr>
            <a:r>
              <a:rPr lang="en-US" b="1" dirty="0">
                <a:solidFill>
                  <a:schemeClr val="tx1"/>
                </a:solidFill>
                <a:cs typeface="Courier New" panose="02070309020205020404" pitchFamily="49" charset="0"/>
              </a:rPr>
              <a:t>Hi there</a:t>
            </a:r>
            <a:endParaRPr lang="en-IN" dirty="0"/>
          </a:p>
        </p:txBody>
      </p:sp>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37674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Input, Processing, and Output (2 of 5)</a:t>
            </a:r>
          </a:p>
        </p:txBody>
      </p:sp>
      <p:sp>
        <p:nvSpPr>
          <p:cNvPr id="3" name="Content Placeholder 2"/>
          <p:cNvSpPr>
            <a:spLocks noGrp="1"/>
          </p:cNvSpPr>
          <p:nvPr>
            <p:ph idx="1"/>
          </p:nvPr>
        </p:nvSpPr>
        <p:spPr>
          <a:xfrm>
            <a:off x="365125" y="1538818"/>
            <a:ext cx="8415338" cy="584775"/>
          </a:xfrm>
        </p:spPr>
        <p:txBody>
          <a:bodyPr/>
          <a:lstStyle/>
          <a:p>
            <a:pPr>
              <a:buClr>
                <a:srgbClr val="007FA9"/>
              </a:buClr>
              <a:defRPr/>
            </a:pPr>
            <a:r>
              <a:rPr lang="en-US" dirty="0">
                <a:solidFill>
                  <a:schemeClr val="tx1"/>
                </a:solidFill>
              </a:rPr>
              <a:t>The following example receives an input string from the user and saves it for further processing:</a:t>
            </a:r>
          </a:p>
        </p:txBody>
      </p:sp>
      <p:sp>
        <p:nvSpPr>
          <p:cNvPr id="4" name="Content Placeholder 3"/>
          <p:cNvSpPr>
            <a:spLocks noGrp="1"/>
          </p:cNvSpPr>
          <p:nvPr>
            <p:ph idx="11"/>
          </p:nvPr>
        </p:nvSpPr>
        <p:spPr>
          <a:xfrm>
            <a:off x="533400" y="2286000"/>
            <a:ext cx="4267200" cy="2303708"/>
          </a:xfrm>
        </p:spPr>
        <p:txBody>
          <a:bodyPr/>
          <a:lstStyle/>
          <a:p>
            <a:pPr marL="228600" lvl="1" indent="0">
              <a:buNone/>
            </a:pPr>
            <a:r>
              <a:rPr lang="en-US" b="1" dirty="0">
                <a:solidFill>
                  <a:schemeClr val="tx1"/>
                </a:solidFill>
                <a:cs typeface="Courier New" panose="02070309020205020404" pitchFamily="49" charset="0"/>
              </a:rPr>
              <a:t>&gt;&gt;&gt; name = input(“Enter your name:”)</a:t>
            </a:r>
          </a:p>
          <a:p>
            <a:pPr marL="228600" lvl="1" indent="0">
              <a:buNone/>
            </a:pPr>
            <a:r>
              <a:rPr lang="en-US" b="1" dirty="0">
                <a:solidFill>
                  <a:schemeClr val="tx1"/>
                </a:solidFill>
                <a:cs typeface="Courier New" panose="02070309020205020404" pitchFamily="49" charset="0"/>
              </a:rPr>
              <a:t>Enter your name: Ken Lambert</a:t>
            </a:r>
          </a:p>
          <a:p>
            <a:pPr marL="228600" lvl="1" indent="0">
              <a:buNone/>
            </a:pPr>
            <a:r>
              <a:rPr lang="en-US" b="1" dirty="0">
                <a:solidFill>
                  <a:schemeClr val="tx1"/>
                </a:solidFill>
                <a:cs typeface="Courier New" panose="02070309020205020404" pitchFamily="49" charset="0"/>
              </a:rPr>
              <a:t>&gt;&gt;&gt; name</a:t>
            </a:r>
          </a:p>
          <a:p>
            <a:pPr marL="228600" lvl="1" indent="0">
              <a:buNone/>
            </a:pPr>
            <a:r>
              <a:rPr lang="en-US" b="1" dirty="0">
                <a:solidFill>
                  <a:schemeClr val="tx1"/>
                </a:solidFill>
                <a:cs typeface="Courier New" panose="02070309020205020404" pitchFamily="49" charset="0"/>
              </a:rPr>
              <a:t>‘Ken Lambert’</a:t>
            </a:r>
          </a:p>
          <a:p>
            <a:pPr marL="228600" lvl="1" indent="0">
              <a:buNone/>
            </a:pPr>
            <a:r>
              <a:rPr lang="en-US" b="1" dirty="0">
                <a:solidFill>
                  <a:schemeClr val="tx1"/>
                </a:solidFill>
                <a:cs typeface="Courier New" panose="02070309020205020404" pitchFamily="49" charset="0"/>
              </a:rPr>
              <a:t>&gt;&gt;&gt; print(name)</a:t>
            </a:r>
          </a:p>
          <a:p>
            <a:pPr marL="228600" lvl="1" indent="0">
              <a:buNone/>
            </a:pPr>
            <a:r>
              <a:rPr lang="en-US" b="1" dirty="0">
                <a:solidFill>
                  <a:schemeClr val="tx1"/>
                </a:solidFill>
                <a:cs typeface="Courier New" panose="02070309020205020404" pitchFamily="49" charset="0"/>
              </a:rPr>
              <a:t>Ken Lambert</a:t>
            </a:r>
          </a:p>
          <a:p>
            <a:pPr marL="228600" lvl="1" indent="0">
              <a:buNone/>
            </a:pPr>
            <a:r>
              <a:rPr lang="en-US" b="1" dirty="0">
                <a:solidFill>
                  <a:schemeClr val="tx1"/>
                </a:solidFill>
                <a:cs typeface="Courier New" panose="02070309020205020404" pitchFamily="49" charset="0"/>
              </a:rPr>
              <a:t>&gt;&gt;&gt;</a:t>
            </a:r>
          </a:p>
        </p:txBody>
      </p:sp>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47797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Input, Processing, and Output (3 of 5)</a:t>
            </a:r>
          </a:p>
        </p:txBody>
      </p:sp>
      <p:sp>
        <p:nvSpPr>
          <p:cNvPr id="3" name="Content Placeholder 2"/>
          <p:cNvSpPr>
            <a:spLocks noGrp="1"/>
          </p:cNvSpPr>
          <p:nvPr>
            <p:ph idx="4294967295"/>
          </p:nvPr>
        </p:nvSpPr>
        <p:spPr>
          <a:xfrm>
            <a:off x="365125" y="1538818"/>
            <a:ext cx="8415338" cy="1663532"/>
          </a:xfrm>
        </p:spPr>
        <p:txBody>
          <a:bodyPr/>
          <a:lstStyle/>
          <a:p>
            <a:pPr>
              <a:buClr>
                <a:srgbClr val="007FA9"/>
              </a:buClr>
              <a:defRPr/>
            </a:pPr>
            <a:r>
              <a:rPr lang="en-US" dirty="0">
                <a:solidFill>
                  <a:schemeClr val="tx1"/>
                </a:solidFill>
              </a:rPr>
              <a:t>The </a:t>
            </a:r>
            <a:r>
              <a:rPr lang="en-US" b="1" dirty="0">
                <a:solidFill>
                  <a:schemeClr val="tx1"/>
                </a:solidFill>
                <a:cs typeface="Courier New" panose="02070309020205020404" pitchFamily="49" charset="0"/>
              </a:rPr>
              <a:t>input</a:t>
            </a:r>
            <a:r>
              <a:rPr lang="en-US" dirty="0">
                <a:solidFill>
                  <a:schemeClr val="tx1"/>
                </a:solidFill>
              </a:rPr>
              <a:t> function always builds a string from the user’s keystrokes and returns it to the program</a:t>
            </a:r>
          </a:p>
          <a:p>
            <a:pPr>
              <a:buClr>
                <a:srgbClr val="007FA9"/>
              </a:buClr>
              <a:defRPr/>
            </a:pPr>
            <a:r>
              <a:rPr lang="en-US" dirty="0">
                <a:solidFill>
                  <a:schemeClr val="tx1"/>
                </a:solidFill>
                <a:cs typeface="Courier New" panose="02070309020205020404" pitchFamily="49" charset="0"/>
              </a:rPr>
              <a:t>Strings that represent numbers must be converted from strings to appropriate number types</a:t>
            </a:r>
          </a:p>
          <a:p>
            <a:pPr lvl="1">
              <a:buClr>
                <a:srgbClr val="007FA9"/>
              </a:buClr>
              <a:defRPr/>
            </a:pPr>
            <a:r>
              <a:rPr lang="en-US" dirty="0">
                <a:solidFill>
                  <a:schemeClr val="tx1"/>
                </a:solidFill>
                <a:cs typeface="Courier New" panose="02070309020205020404" pitchFamily="49" charset="0"/>
              </a:rPr>
              <a:t>Two type conversion functions:</a:t>
            </a:r>
            <a:r>
              <a:rPr lang="en-US" b="1" dirty="0">
                <a:solidFill>
                  <a:schemeClr val="tx1"/>
                </a:solidFill>
                <a:cs typeface="Courier New" panose="02070309020205020404" pitchFamily="49" charset="0"/>
              </a:rPr>
              <a:t> int </a:t>
            </a:r>
            <a:r>
              <a:rPr lang="en-US" dirty="0">
                <a:solidFill>
                  <a:schemeClr val="tx1"/>
                </a:solidFill>
                <a:cs typeface="Courier New" panose="02070309020205020404" pitchFamily="49" charset="0"/>
              </a:rPr>
              <a:t>(for integers) and</a:t>
            </a:r>
            <a:r>
              <a:rPr lang="en-US" b="1" dirty="0">
                <a:solidFill>
                  <a:schemeClr val="tx1"/>
                </a:solidFill>
                <a:cs typeface="Courier New" panose="02070309020205020404" pitchFamily="49" charset="0"/>
              </a:rPr>
              <a:t> float </a:t>
            </a:r>
            <a:r>
              <a:rPr lang="en-US" dirty="0">
                <a:solidFill>
                  <a:schemeClr val="tx1"/>
                </a:solidFill>
                <a:cs typeface="Courier New" panose="02070309020205020404" pitchFamily="49" charset="0"/>
              </a:rPr>
              <a:t>(for floating-point numbers)</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73534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Input, Processing, and Output (4 of 5)</a:t>
            </a:r>
          </a:p>
        </p:txBody>
      </p:sp>
      <p:sp>
        <p:nvSpPr>
          <p:cNvPr id="3" name="Content Placeholder 2"/>
          <p:cNvSpPr>
            <a:spLocks noGrp="1"/>
          </p:cNvSpPr>
          <p:nvPr>
            <p:ph idx="1"/>
          </p:nvPr>
        </p:nvSpPr>
        <p:spPr>
          <a:xfrm>
            <a:off x="365125" y="1538818"/>
            <a:ext cx="8415338" cy="292388"/>
          </a:xfrm>
        </p:spPr>
        <p:txBody>
          <a:bodyPr/>
          <a:lstStyle/>
          <a:p>
            <a:pPr>
              <a:buClr>
                <a:srgbClr val="007FA9"/>
              </a:buClr>
              <a:defRPr/>
            </a:pPr>
            <a:r>
              <a:rPr lang="en-US" dirty="0">
                <a:solidFill>
                  <a:schemeClr val="tx1"/>
                </a:solidFill>
              </a:rPr>
              <a:t>The next session inputs two integers and displays their sum:</a:t>
            </a:r>
          </a:p>
        </p:txBody>
      </p:sp>
      <p:sp>
        <p:nvSpPr>
          <p:cNvPr id="4" name="Content Placeholder 3"/>
          <p:cNvSpPr>
            <a:spLocks noGrp="1"/>
          </p:cNvSpPr>
          <p:nvPr>
            <p:ph idx="11"/>
          </p:nvPr>
        </p:nvSpPr>
        <p:spPr>
          <a:xfrm>
            <a:off x="533400" y="1981200"/>
            <a:ext cx="5791200" cy="1963614"/>
          </a:xfrm>
        </p:spPr>
        <p:txBody>
          <a:bodyPr/>
          <a:lstStyle/>
          <a:p>
            <a:pPr marL="228600" lvl="1" indent="0">
              <a:buNone/>
            </a:pPr>
            <a:r>
              <a:rPr lang="en-US" b="1" dirty="0">
                <a:solidFill>
                  <a:schemeClr val="tx1"/>
                </a:solidFill>
                <a:cs typeface="Courier New" panose="02070309020205020404" pitchFamily="49" charset="0"/>
              </a:rPr>
              <a:t>&gt;&gt;&gt; first = int(input(“Enter the first number: ”))</a:t>
            </a:r>
          </a:p>
          <a:p>
            <a:pPr marL="228600" lvl="1" indent="0">
              <a:buNone/>
            </a:pPr>
            <a:r>
              <a:rPr lang="en-US" b="1" dirty="0">
                <a:solidFill>
                  <a:schemeClr val="tx1"/>
                </a:solidFill>
                <a:cs typeface="Courier New" panose="02070309020205020404" pitchFamily="49" charset="0"/>
              </a:rPr>
              <a:t>Enter the first number: 23</a:t>
            </a:r>
          </a:p>
          <a:p>
            <a:pPr marL="228600" lvl="1" indent="0">
              <a:buNone/>
            </a:pPr>
            <a:r>
              <a:rPr lang="en-US" b="1" dirty="0">
                <a:solidFill>
                  <a:schemeClr val="tx1"/>
                </a:solidFill>
                <a:cs typeface="Courier New" panose="02070309020205020404" pitchFamily="49" charset="0"/>
              </a:rPr>
              <a:t>&gt;&gt;&gt; second = int(input(“Enter the second number:”))</a:t>
            </a:r>
          </a:p>
          <a:p>
            <a:pPr marL="228600" lvl="1" indent="0">
              <a:buNone/>
            </a:pPr>
            <a:r>
              <a:rPr lang="en-US" b="1" dirty="0">
                <a:solidFill>
                  <a:schemeClr val="tx1"/>
                </a:solidFill>
                <a:cs typeface="Courier New" panose="02070309020205020404" pitchFamily="49" charset="0"/>
              </a:rPr>
              <a:t>Enter the second number: 44</a:t>
            </a:r>
          </a:p>
          <a:p>
            <a:pPr marL="228600" lvl="1" indent="0">
              <a:buNone/>
            </a:pPr>
            <a:r>
              <a:rPr lang="en-US" b="1" dirty="0">
                <a:solidFill>
                  <a:schemeClr val="tx1"/>
                </a:solidFill>
                <a:cs typeface="Courier New" panose="02070309020205020404" pitchFamily="49" charset="0"/>
              </a:rPr>
              <a:t>&gt;&gt;&gt; print(“The sum is”, first + second)</a:t>
            </a:r>
          </a:p>
          <a:p>
            <a:pPr marL="228600" lvl="1" indent="0">
              <a:buNone/>
            </a:pPr>
            <a:r>
              <a:rPr lang="en-US" b="1" dirty="0">
                <a:solidFill>
                  <a:schemeClr val="tx1"/>
                </a:solidFill>
                <a:cs typeface="Courier New" panose="02070309020205020404" pitchFamily="49" charset="0"/>
              </a:rPr>
              <a:t>The sum is 67</a:t>
            </a:r>
          </a:p>
        </p:txBody>
      </p:sp>
      <p:sp>
        <p:nvSpPr>
          <p:cNvPr id="8"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54455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Input, Processing, and Output (5 of 5)</a:t>
            </a:r>
          </a:p>
        </p:txBody>
      </p:sp>
      <p:graphicFrame>
        <p:nvGraphicFramePr>
          <p:cNvPr id="6" name="Table 5"/>
          <p:cNvGraphicFramePr>
            <a:graphicFrameLocks noGrp="1"/>
          </p:cNvGraphicFramePr>
          <p:nvPr>
            <p:extLst>
              <p:ext uri="{D42A27DB-BD31-4B8C-83A1-F6EECF244321}">
                <p14:modId xmlns:p14="http://schemas.microsoft.com/office/powerpoint/2010/main" val="2057649096"/>
              </p:ext>
            </p:extLst>
          </p:nvPr>
        </p:nvGraphicFramePr>
        <p:xfrm>
          <a:off x="1582442" y="1752600"/>
          <a:ext cx="6096000" cy="30276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370840">
                <a:tc>
                  <a:txBody>
                    <a:bodyPr/>
                    <a:lstStyle/>
                    <a:p>
                      <a:r>
                        <a:rPr lang="en-US" sz="1400" dirty="0">
                          <a:solidFill>
                            <a:schemeClr val="tx1"/>
                          </a:solidFill>
                        </a:rPr>
                        <a:t>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What It Does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b="0" i="0" u="none" strike="noStrike" kern="1200" baseline="0" dirty="0">
                          <a:solidFill>
                            <a:schemeClr val="tx1"/>
                          </a:solidFill>
                          <a:latin typeface="+mn-lt"/>
                          <a:ea typeface="+mn-ea"/>
                          <a:cs typeface="+mn-cs"/>
                        </a:rPr>
                        <a:t>float(&lt;a </a:t>
                      </a:r>
                      <a:r>
                        <a:rPr lang="en-US" sz="1400" b="0" i="1" u="none" strike="noStrike" kern="1200" baseline="0" dirty="0">
                          <a:solidFill>
                            <a:schemeClr val="tx1"/>
                          </a:solidFill>
                          <a:latin typeface="+mn-lt"/>
                          <a:ea typeface="+mn-ea"/>
                          <a:cs typeface="+mn-cs"/>
                        </a:rPr>
                        <a:t>string of digits</a:t>
                      </a:r>
                      <a:r>
                        <a:rPr lang="en-US" sz="1400" b="0" i="0" u="none" strike="noStrike" kern="1200" baseline="0" dirty="0">
                          <a:solidFill>
                            <a:schemeClr val="tx1"/>
                          </a:solidFill>
                          <a:latin typeface="+mn-lt"/>
                          <a:ea typeface="+mn-ea"/>
                          <a:cs typeface="+mn-cs"/>
                        </a:rPr>
                        <a:t>&gt;)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Converts a string of digits to a floating-point value.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b="0" i="0" u="none" strike="noStrike" kern="1200" baseline="0" dirty="0">
                          <a:solidFill>
                            <a:schemeClr val="tx1"/>
                          </a:solidFill>
                          <a:latin typeface="+mn-lt"/>
                          <a:ea typeface="+mn-ea"/>
                          <a:cs typeface="+mn-cs"/>
                        </a:rPr>
                        <a:t>int(&lt;a string of digits&gt;)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Converts a string of digits to an integer value.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b="0" i="0" u="none" strike="noStrike" kern="1200" baseline="0" dirty="0">
                          <a:solidFill>
                            <a:schemeClr val="tx1"/>
                          </a:solidFill>
                          <a:latin typeface="+mn-lt"/>
                          <a:ea typeface="+mn-ea"/>
                          <a:cs typeface="+mn-cs"/>
                        </a:rPr>
                        <a:t>input(&lt;a </a:t>
                      </a:r>
                      <a:r>
                        <a:rPr lang="en-US" sz="1400" b="0" i="1" u="none" strike="noStrike" kern="1200" baseline="0" dirty="0">
                          <a:solidFill>
                            <a:schemeClr val="tx1"/>
                          </a:solidFill>
                          <a:latin typeface="+mn-lt"/>
                          <a:ea typeface="+mn-ea"/>
                          <a:cs typeface="+mn-cs"/>
                        </a:rPr>
                        <a:t>string prompt</a:t>
                      </a:r>
                      <a:r>
                        <a:rPr lang="en-US" sz="1400" b="0" i="0" u="none" strike="noStrike" kern="1200" baseline="0" dirty="0">
                          <a:solidFill>
                            <a:schemeClr val="tx1"/>
                          </a:solidFill>
                          <a:latin typeface="+mn-lt"/>
                          <a:ea typeface="+mn-ea"/>
                          <a:cs typeface="+mn-cs"/>
                        </a:rPr>
                        <a:t>&gt;)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Displays the string prompt and waits for keyboard input. Returns the string of characters entered by the user.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b="0" i="0" u="none" strike="noStrike" kern="1200" baseline="0" dirty="0">
                          <a:solidFill>
                            <a:schemeClr val="tx1"/>
                          </a:solidFill>
                          <a:latin typeface="+mn-lt"/>
                          <a:ea typeface="+mn-ea"/>
                          <a:cs typeface="+mn-cs"/>
                        </a:rPr>
                        <a:t>print(&lt;expression&gt;,</a:t>
                      </a:r>
                    </a:p>
                    <a:p>
                      <a:r>
                        <a:rPr lang="en-US" sz="1400" b="0" i="0" u="none" strike="noStrike" kern="1200" baseline="0" dirty="0">
                          <a:solidFill>
                            <a:schemeClr val="tx1"/>
                          </a:solidFill>
                          <a:latin typeface="+mn-lt"/>
                          <a:ea typeface="+mn-ea"/>
                          <a:cs typeface="+mn-cs"/>
                        </a:rPr>
                        <a:t>...,&lt;expression&gt;)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Evaluates the expressions and displays them, separated by one space, in the console window.</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b="0" i="0" u="none" strike="noStrike" kern="1200" baseline="0" dirty="0">
                          <a:solidFill>
                            <a:schemeClr val="tx1"/>
                          </a:solidFill>
                          <a:latin typeface="+mn-lt"/>
                          <a:ea typeface="+mn-ea"/>
                          <a:cs typeface="+mn-cs"/>
                        </a:rPr>
                        <a:t>&lt;string 1&gt; + &lt;string 2&gt;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Glues the two strings together and returns the result.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712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Editing, Saving, and Running a Script (1 of 3)</a:t>
            </a:r>
          </a:p>
        </p:txBody>
      </p:sp>
      <p:sp>
        <p:nvSpPr>
          <p:cNvPr id="3" name="Content Placeholder 2"/>
          <p:cNvSpPr>
            <a:spLocks noGrp="1"/>
          </p:cNvSpPr>
          <p:nvPr>
            <p:ph idx="4294967295"/>
          </p:nvPr>
        </p:nvSpPr>
        <p:spPr>
          <a:xfrm>
            <a:off x="365125" y="1538818"/>
            <a:ext cx="8415338" cy="2109808"/>
          </a:xfrm>
        </p:spPr>
        <p:txBody>
          <a:bodyPr/>
          <a:lstStyle/>
          <a:p>
            <a:pPr>
              <a:buClr>
                <a:srgbClr val="007FA9"/>
              </a:buClr>
            </a:pPr>
            <a:r>
              <a:rPr lang="en-US" dirty="0">
                <a:solidFill>
                  <a:schemeClr val="tx1"/>
                </a:solidFill>
              </a:rPr>
              <a:t>We can then run Python program files or </a:t>
            </a:r>
            <a:r>
              <a:rPr lang="en-US" b="1" dirty="0">
                <a:solidFill>
                  <a:schemeClr val="tx1"/>
                </a:solidFill>
              </a:rPr>
              <a:t>scripts </a:t>
            </a:r>
            <a:r>
              <a:rPr lang="en-US" dirty="0">
                <a:solidFill>
                  <a:schemeClr val="tx1"/>
                </a:solidFill>
              </a:rPr>
              <a:t>within I</a:t>
            </a:r>
            <a:r>
              <a:rPr lang="en-US" sz="100" dirty="0">
                <a:solidFill>
                  <a:schemeClr val="tx1"/>
                </a:solidFill>
              </a:rPr>
              <a:t> </a:t>
            </a:r>
            <a:r>
              <a:rPr lang="en-US" dirty="0">
                <a:solidFill>
                  <a:schemeClr val="tx1"/>
                </a:solidFill>
              </a:rPr>
              <a:t>D</a:t>
            </a:r>
            <a:r>
              <a:rPr lang="en-US" sz="100" dirty="0">
                <a:solidFill>
                  <a:schemeClr val="tx1"/>
                </a:solidFill>
              </a:rPr>
              <a:t> </a:t>
            </a:r>
            <a:r>
              <a:rPr lang="en-US" dirty="0">
                <a:solidFill>
                  <a:schemeClr val="tx1"/>
                </a:solidFill>
              </a:rPr>
              <a:t>L</a:t>
            </a:r>
            <a:r>
              <a:rPr lang="en-US" sz="100" dirty="0">
                <a:solidFill>
                  <a:schemeClr val="tx1"/>
                </a:solidFill>
              </a:rPr>
              <a:t> </a:t>
            </a:r>
            <a:r>
              <a:rPr lang="en-US" dirty="0">
                <a:solidFill>
                  <a:schemeClr val="tx1"/>
                </a:solidFill>
              </a:rPr>
              <a:t>E or from the O</a:t>
            </a:r>
            <a:r>
              <a:rPr lang="en-US" sz="100" dirty="0">
                <a:solidFill>
                  <a:schemeClr val="tx1"/>
                </a:solidFill>
              </a:rPr>
              <a:t> </a:t>
            </a:r>
            <a:r>
              <a:rPr lang="en-US" dirty="0">
                <a:solidFill>
                  <a:schemeClr val="tx1"/>
                </a:solidFill>
              </a:rPr>
              <a:t>S’s command prompt</a:t>
            </a:r>
          </a:p>
          <a:p>
            <a:pPr lvl="1">
              <a:buClr>
                <a:srgbClr val="007FA9"/>
              </a:buClr>
            </a:pPr>
            <a:r>
              <a:rPr lang="en-US" dirty="0">
                <a:solidFill>
                  <a:schemeClr val="tx1"/>
                </a:solidFill>
              </a:rPr>
              <a:t>Run within I</a:t>
            </a:r>
            <a:r>
              <a:rPr lang="en-US" sz="100" dirty="0">
                <a:solidFill>
                  <a:schemeClr val="tx1"/>
                </a:solidFill>
              </a:rPr>
              <a:t> </a:t>
            </a:r>
            <a:r>
              <a:rPr lang="en-US" dirty="0">
                <a:solidFill>
                  <a:schemeClr val="tx1"/>
                </a:solidFill>
              </a:rPr>
              <a:t>D</a:t>
            </a:r>
            <a:r>
              <a:rPr lang="en-US" sz="100" dirty="0">
                <a:solidFill>
                  <a:schemeClr val="tx1"/>
                </a:solidFill>
              </a:rPr>
              <a:t> </a:t>
            </a:r>
            <a:r>
              <a:rPr lang="en-US" dirty="0">
                <a:solidFill>
                  <a:schemeClr val="tx1"/>
                </a:solidFill>
              </a:rPr>
              <a:t>L</a:t>
            </a:r>
            <a:r>
              <a:rPr lang="en-US" sz="100" dirty="0">
                <a:solidFill>
                  <a:schemeClr val="tx1"/>
                </a:solidFill>
              </a:rPr>
              <a:t> </a:t>
            </a:r>
            <a:r>
              <a:rPr lang="en-US" dirty="0">
                <a:solidFill>
                  <a:schemeClr val="tx1"/>
                </a:solidFill>
              </a:rPr>
              <a:t>E using menu option, F5 (Windows), or Control+F5 (Mac or Linux)</a:t>
            </a:r>
          </a:p>
          <a:p>
            <a:pPr>
              <a:buClr>
                <a:srgbClr val="007FA9"/>
              </a:buClr>
            </a:pPr>
            <a:r>
              <a:rPr lang="en-US" dirty="0">
                <a:solidFill>
                  <a:schemeClr val="tx1"/>
                </a:solidFill>
              </a:rPr>
              <a:t>Python program files use .</a:t>
            </a:r>
            <a:r>
              <a:rPr lang="en-US" b="1" dirty="0">
                <a:solidFill>
                  <a:schemeClr val="tx1"/>
                </a:solidFill>
              </a:rPr>
              <a:t>py</a:t>
            </a:r>
            <a:r>
              <a:rPr lang="en-US" dirty="0">
                <a:solidFill>
                  <a:schemeClr val="tx1"/>
                </a:solidFill>
              </a:rPr>
              <a:t> extension</a:t>
            </a:r>
          </a:p>
          <a:p>
            <a:pPr>
              <a:buClr>
                <a:srgbClr val="007FA9"/>
              </a:buClr>
            </a:pPr>
            <a:r>
              <a:rPr lang="en-US" dirty="0">
                <a:solidFill>
                  <a:schemeClr val="tx1"/>
                </a:solidFill>
              </a:rPr>
              <a:t>Running a script from IDLE allows you to construct some complex programs, test them, and save them in </a:t>
            </a:r>
            <a:r>
              <a:rPr lang="en-US" b="1" dirty="0">
                <a:solidFill>
                  <a:schemeClr val="tx1"/>
                </a:solidFill>
              </a:rPr>
              <a:t>program libraries </a:t>
            </a:r>
            <a:r>
              <a:rPr lang="en-US" dirty="0">
                <a:solidFill>
                  <a:schemeClr val="tx1"/>
                </a:solidFill>
              </a:rPr>
              <a:t>to reuse or share with others</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32673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Editing, Saving, and Running a Script (2 of 3)</a:t>
            </a:r>
          </a:p>
        </p:txBody>
      </p:sp>
      <p:pic>
        <p:nvPicPr>
          <p:cNvPr id="6" name="Picture 5" descr="Figure 1-7 Python script in an I D L E window. The figure shows the Python script in an I D L E window. Line 1: width = i n t, open parenthesis, input, open parenthesis, open quotes, Enter with width, colon, close quotes, close parenthesis, close parenthesis. Line 2: height = i n t, open parenthesis, input, open parenthesis, open quotes, enter with height, colon, close quotes, close parenthesis, close quotes. Line 3: area = width times height. Line 4: print, open parenthesis, open quotes, The area is, close quotes, comma, area, comma, open quotes, square units, point, close quotes, close parenthesi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442" y="2362200"/>
            <a:ext cx="5488111" cy="2168652"/>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67787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Editing, Saving, and Running a Script (3 of 3)</a:t>
            </a:r>
          </a:p>
        </p:txBody>
      </p:sp>
      <p:pic>
        <p:nvPicPr>
          <p:cNvPr id="3" name="Picture 2" descr="Figure 1-8 Interaction with a script in a shell window. The figure explains the Interaction with a script in a shell window. Line 1: Python 3, point, 6, point, 1, open parenthesis, v 3, point, 6, point, 1, colon, 69 c 0 d b 5050, march 21 2017, 01, colon, 21, colon, 04, close parenthesis. Line 2: open bracket, G C C 4, point, 2, point, 1, open parenthesis, Apple I n c, point, build 5666, close parenthesis, open parenthesis, dot 3, close parenthesis, close bracket, on Darwin. Line 3: Type, open quotes, copyright, close quotes, comma, open quotes, credits, close quotes, or, open quotes, license, open parenthesis, close parenthesis, close quotes, for more information. Line 4: right angle bracket, right angle bracket, right angle bracket. Line 5: RESTART, colon, forward slash, Users, forward slash, Lambert, forward slash, my program, point, p y. Line 6: Enter with width, colon, 33. Line 7: Enter with height, colon, 22. Line 8: The area is 726 square units. Line 9: right angle bracket, right angle bracket, right angle brack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286000"/>
            <a:ext cx="5588508" cy="2618154"/>
          </a:xfrm>
          <a:prstGeom prst="rect">
            <a:avLst/>
          </a:prstGeom>
        </p:spPr>
      </p:pic>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19825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Behind the Scenes: How Python Works</a:t>
            </a:r>
          </a:p>
        </p:txBody>
      </p:sp>
      <p:pic>
        <p:nvPicPr>
          <p:cNvPr id="5" name="Picture 4" descr="Figure 1-9 Steps in interpreting a Python program. The figure shows the steps in interpreting a Python program. The Python code is fed into the Syntax Checker and Translator which sends out Syntax error messages and feeds the Byte Code to the Python Virtual Machine, P V M. User inputs are also fed into the P V M which sends out Other error messages and Program output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1828800"/>
            <a:ext cx="4791456" cy="3492623"/>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31588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Detecting and Correcting Syntax Errors (1 of 2)</a:t>
            </a:r>
          </a:p>
        </p:txBody>
      </p:sp>
      <p:sp>
        <p:nvSpPr>
          <p:cNvPr id="3" name="Content Placeholder 2"/>
          <p:cNvSpPr>
            <a:spLocks noGrp="1"/>
          </p:cNvSpPr>
          <p:nvPr>
            <p:ph idx="1"/>
          </p:nvPr>
        </p:nvSpPr>
        <p:spPr>
          <a:xfrm>
            <a:off x="365125" y="1538818"/>
            <a:ext cx="8415338" cy="2556084"/>
          </a:xfrm>
        </p:spPr>
        <p:txBody>
          <a:bodyPr/>
          <a:lstStyle/>
          <a:p>
            <a:pPr>
              <a:buClr>
                <a:srgbClr val="007FA9"/>
              </a:buClr>
            </a:pPr>
            <a:r>
              <a:rPr lang="en-US" dirty="0">
                <a:solidFill>
                  <a:schemeClr val="tx1"/>
                </a:solidFill>
              </a:rPr>
              <a:t>Programmers inevitably make typographical errors when editing programs, called </a:t>
            </a:r>
            <a:r>
              <a:rPr lang="en-US" b="1" dirty="0">
                <a:solidFill>
                  <a:schemeClr val="tx1"/>
                </a:solidFill>
              </a:rPr>
              <a:t>syntax errors</a:t>
            </a:r>
            <a:endParaRPr lang="en-US" dirty="0">
              <a:solidFill>
                <a:schemeClr val="tx1"/>
              </a:solidFill>
            </a:endParaRPr>
          </a:p>
          <a:p>
            <a:pPr lvl="1">
              <a:buClr>
                <a:srgbClr val="007FA9"/>
              </a:buClr>
            </a:pPr>
            <a:r>
              <a:rPr lang="en-US" dirty="0">
                <a:solidFill>
                  <a:schemeClr val="tx1"/>
                </a:solidFill>
              </a:rPr>
              <a:t>The Python interpreter will usually detect these</a:t>
            </a:r>
          </a:p>
          <a:p>
            <a:pPr>
              <a:buClr>
                <a:srgbClr val="007FA9"/>
              </a:buClr>
            </a:pPr>
            <a:r>
              <a:rPr lang="en-US" b="1" dirty="0">
                <a:solidFill>
                  <a:schemeClr val="tx1"/>
                </a:solidFill>
              </a:rPr>
              <a:t>Syntax: </a:t>
            </a:r>
            <a:r>
              <a:rPr lang="en-US" dirty="0">
                <a:solidFill>
                  <a:schemeClr val="tx1"/>
                </a:solidFill>
              </a:rPr>
              <a:t>rules for forming sentences in a language</a:t>
            </a:r>
          </a:p>
          <a:p>
            <a:pPr>
              <a:buClr>
                <a:srgbClr val="007FA9"/>
              </a:buClr>
            </a:pPr>
            <a:r>
              <a:rPr lang="en-US" dirty="0">
                <a:solidFill>
                  <a:schemeClr val="tx1"/>
                </a:solidFill>
              </a:rPr>
              <a:t>When Python encounters a syntax error in a program, it halts execution with an error message</a:t>
            </a:r>
          </a:p>
          <a:p>
            <a:pPr>
              <a:buClr>
                <a:srgbClr val="007FA9"/>
              </a:buClr>
            </a:pPr>
            <a:r>
              <a:rPr lang="en-US" dirty="0">
                <a:solidFill>
                  <a:schemeClr val="tx1"/>
                </a:solidFill>
              </a:rPr>
              <a:t>Example:</a:t>
            </a:r>
          </a:p>
        </p:txBody>
      </p:sp>
      <p:sp>
        <p:nvSpPr>
          <p:cNvPr id="4" name="Content Placeholder 3"/>
          <p:cNvSpPr>
            <a:spLocks noGrp="1"/>
          </p:cNvSpPr>
          <p:nvPr>
            <p:ph idx="11"/>
          </p:nvPr>
        </p:nvSpPr>
        <p:spPr>
          <a:xfrm>
            <a:off x="381000" y="4217303"/>
            <a:ext cx="6934200" cy="1963614"/>
          </a:xfrm>
        </p:spPr>
        <p:txBody>
          <a:bodyPr/>
          <a:lstStyle/>
          <a:p>
            <a:pPr marL="228600" lvl="1" indent="0">
              <a:buNone/>
            </a:pPr>
            <a:r>
              <a:rPr lang="en-US" b="1" dirty="0">
                <a:solidFill>
                  <a:schemeClr val="tx1"/>
                </a:solidFill>
                <a:cs typeface="Courier New" panose="02070309020205020404" pitchFamily="49" charset="0"/>
              </a:rPr>
              <a:t>&gt;&gt;&gt; length = int(input(“Enter the length: ”))</a:t>
            </a:r>
          </a:p>
          <a:p>
            <a:pPr marL="228600" lvl="1" indent="0">
              <a:buNone/>
            </a:pPr>
            <a:r>
              <a:rPr lang="en-US" b="1" dirty="0">
                <a:solidFill>
                  <a:schemeClr val="tx1"/>
                </a:solidFill>
                <a:cs typeface="Courier New" panose="02070309020205020404" pitchFamily="49" charset="0"/>
              </a:rPr>
              <a:t>Enter the length: 44</a:t>
            </a:r>
          </a:p>
          <a:p>
            <a:pPr marL="228600" lvl="1" indent="0">
              <a:buNone/>
            </a:pPr>
            <a:r>
              <a:rPr lang="en-US" b="1" dirty="0">
                <a:solidFill>
                  <a:schemeClr val="tx1"/>
                </a:solidFill>
                <a:cs typeface="Courier New" panose="02070309020205020404" pitchFamily="49" charset="0"/>
              </a:rPr>
              <a:t>&gt;&gt;&gt; print(lenth)</a:t>
            </a:r>
          </a:p>
          <a:p>
            <a:pPr marL="228600" lvl="1" indent="0">
              <a:buNone/>
            </a:pPr>
            <a:r>
              <a:rPr lang="en-US" b="1" dirty="0">
                <a:solidFill>
                  <a:schemeClr val="tx1"/>
                </a:solidFill>
                <a:cs typeface="Courier New" panose="02070309020205020404" pitchFamily="49" charset="0"/>
              </a:rPr>
              <a:t>Traceback (most recent call last):</a:t>
            </a:r>
          </a:p>
          <a:p>
            <a:pPr marL="228600" lvl="1" indent="0">
              <a:buNone/>
            </a:pPr>
            <a:r>
              <a:rPr lang="en-US" b="1" dirty="0">
                <a:solidFill>
                  <a:schemeClr val="tx1"/>
                </a:solidFill>
                <a:cs typeface="Courier New" panose="02070309020205020404" pitchFamily="49" charset="0"/>
              </a:rPr>
              <a:t>File “&lt;py</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shell#l&gt;”, line 1, in &lt;module&gt;</a:t>
            </a:r>
          </a:p>
          <a:p>
            <a:pPr marL="228600" lvl="1" indent="0">
              <a:buNone/>
            </a:pPr>
            <a:r>
              <a:rPr lang="en-US" b="1" dirty="0">
                <a:solidFill>
                  <a:schemeClr val="tx1"/>
                </a:solidFill>
                <a:cs typeface="Courier New" panose="02070309020205020404" pitchFamily="49" charset="0"/>
              </a:rPr>
              <a:t>NameError: name ‘lenth’ is not defined</a:t>
            </a:r>
            <a:endParaRPr lang="en-IN" dirty="0"/>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5345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Two Fundamental Ideas of Computer Science: Algorithms and Information Processing</a:t>
            </a:r>
          </a:p>
        </p:txBody>
      </p:sp>
      <p:sp>
        <p:nvSpPr>
          <p:cNvPr id="3" name="Content Placeholder 2"/>
          <p:cNvSpPr>
            <a:spLocks noGrp="1"/>
          </p:cNvSpPr>
          <p:nvPr>
            <p:ph idx="4294967295"/>
          </p:nvPr>
        </p:nvSpPr>
        <p:spPr>
          <a:xfrm>
            <a:off x="365125" y="1538818"/>
            <a:ext cx="8415338" cy="1418850"/>
          </a:xfrm>
        </p:spPr>
        <p:txBody>
          <a:bodyPr/>
          <a:lstStyle/>
          <a:p>
            <a:pPr>
              <a:buClr>
                <a:srgbClr val="007FA9"/>
              </a:buClr>
            </a:pPr>
            <a:r>
              <a:rPr lang="en-US" dirty="0">
                <a:solidFill>
                  <a:schemeClr val="tx1"/>
                </a:solidFill>
              </a:rPr>
              <a:t>Computer science focuses on a broad set of interrelated ideas</a:t>
            </a:r>
          </a:p>
          <a:p>
            <a:pPr>
              <a:buClr>
                <a:srgbClr val="007FA9"/>
              </a:buClr>
            </a:pPr>
            <a:r>
              <a:rPr lang="en-US" dirty="0">
                <a:solidFill>
                  <a:schemeClr val="tx1"/>
                </a:solidFill>
              </a:rPr>
              <a:t>Two of the most basic ones are:</a:t>
            </a:r>
          </a:p>
          <a:p>
            <a:pPr lvl="1">
              <a:buClr>
                <a:srgbClr val="007FA9"/>
              </a:buClr>
            </a:pPr>
            <a:r>
              <a:rPr lang="en-US" b="1" dirty="0">
                <a:solidFill>
                  <a:schemeClr val="tx1"/>
                </a:solidFill>
              </a:rPr>
              <a:t>Algorithms</a:t>
            </a:r>
          </a:p>
          <a:p>
            <a:pPr lvl="1">
              <a:buClr>
                <a:srgbClr val="007FA9"/>
              </a:buClr>
            </a:pPr>
            <a:r>
              <a:rPr lang="en-US" b="1" dirty="0">
                <a:solidFill>
                  <a:schemeClr val="tx1"/>
                </a:solidFill>
              </a:rPr>
              <a:t>Information processing</a:t>
            </a:r>
            <a:endParaRPr lang="en-US" dirty="0">
              <a:solidFill>
                <a:schemeClr val="tx1"/>
              </a:solidFill>
            </a:endParaRP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66906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Detecting and Correcting Syntax Errors (2 of 2)</a:t>
            </a:r>
          </a:p>
        </p:txBody>
      </p:sp>
      <p:sp>
        <p:nvSpPr>
          <p:cNvPr id="3" name="Content Placeholder 2"/>
          <p:cNvSpPr>
            <a:spLocks noGrp="1"/>
          </p:cNvSpPr>
          <p:nvPr>
            <p:ph idx="4294967295"/>
          </p:nvPr>
        </p:nvSpPr>
        <p:spPr>
          <a:xfrm>
            <a:off x="365125" y="1538818"/>
            <a:ext cx="8415338" cy="2391424"/>
          </a:xfrm>
        </p:spPr>
        <p:txBody>
          <a:bodyPr/>
          <a:lstStyle/>
          <a:p>
            <a:pPr>
              <a:buClr>
                <a:srgbClr val="007FA9"/>
              </a:buClr>
            </a:pPr>
            <a:r>
              <a:rPr lang="en-US" dirty="0">
                <a:solidFill>
                  <a:schemeClr val="tx1"/>
                </a:solidFill>
              </a:rPr>
              <a:t>The next statement attempts to print the value of the correctly spelled variable:</a:t>
            </a:r>
          </a:p>
          <a:p>
            <a:pPr marL="228600" lvl="1" indent="0">
              <a:buNone/>
            </a:pPr>
            <a:r>
              <a:rPr lang="en-US" b="1" dirty="0">
                <a:solidFill>
                  <a:schemeClr val="tx1"/>
                </a:solidFill>
                <a:cs typeface="Courier New" panose="02070309020205020404" pitchFamily="49" charset="0"/>
              </a:rPr>
              <a:t>&gt;&gt;&gt; print(length)</a:t>
            </a:r>
          </a:p>
          <a:p>
            <a:pPr marL="228600" lvl="1" indent="0">
              <a:buNone/>
            </a:pPr>
            <a:r>
              <a:rPr lang="en-US" b="1" dirty="0">
                <a:solidFill>
                  <a:schemeClr val="tx1"/>
                </a:solidFill>
                <a:cs typeface="Courier New" panose="02070309020205020404" pitchFamily="49" charset="0"/>
              </a:rPr>
              <a:t>SyntaxError: unexpected indent</a:t>
            </a:r>
            <a:endParaRPr lang="en-US" dirty="0">
              <a:solidFill>
                <a:schemeClr val="tx1"/>
              </a:solidFill>
            </a:endParaRPr>
          </a:p>
          <a:p>
            <a:pPr>
              <a:buClr>
                <a:srgbClr val="007FA9"/>
              </a:buClr>
            </a:pPr>
            <a:r>
              <a:rPr lang="en-US" dirty="0">
                <a:solidFill>
                  <a:schemeClr val="tx1"/>
                </a:solidFill>
              </a:rPr>
              <a:t>Final example, programmer attempts to add two numbers, but forgets to include the second one:</a:t>
            </a:r>
          </a:p>
          <a:p>
            <a:pPr marL="228600" lvl="1" indent="0">
              <a:buNone/>
            </a:pPr>
            <a:r>
              <a:rPr lang="en-US" b="1" dirty="0">
                <a:solidFill>
                  <a:schemeClr val="tx1"/>
                </a:solidFill>
                <a:cs typeface="Courier New" panose="02070309020205020404" pitchFamily="49" charset="0"/>
              </a:rPr>
              <a:t>&gt;&gt;&gt; 3 +</a:t>
            </a:r>
          </a:p>
          <a:p>
            <a:pPr marL="228600" lvl="1" indent="0">
              <a:buNone/>
            </a:pPr>
            <a:r>
              <a:rPr lang="en-US" b="1" dirty="0">
                <a:solidFill>
                  <a:schemeClr val="tx1"/>
                </a:solidFill>
                <a:cs typeface="Courier New" panose="02070309020205020404" pitchFamily="49" charset="0"/>
              </a:rPr>
              <a:t>SyntaxError: invalid syntax</a:t>
            </a: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01320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4294967295"/>
          </p:nvPr>
        </p:nvSpPr>
        <p:spPr>
          <a:xfrm>
            <a:off x="365125" y="1538818"/>
            <a:ext cx="8415338" cy="3576364"/>
          </a:xfrm>
        </p:spPr>
        <p:txBody>
          <a:bodyPr/>
          <a:lstStyle/>
          <a:p>
            <a:pPr>
              <a:buClr>
                <a:srgbClr val="007FA9"/>
              </a:buClr>
            </a:pPr>
            <a:r>
              <a:rPr lang="en-US" dirty="0">
                <a:solidFill>
                  <a:schemeClr val="tx1"/>
                </a:solidFill>
              </a:rPr>
              <a:t>Fundamental ideas of computer science</a:t>
            </a:r>
          </a:p>
          <a:p>
            <a:pPr lvl="1">
              <a:buClr>
                <a:srgbClr val="007FA9"/>
              </a:buClr>
            </a:pPr>
            <a:r>
              <a:rPr lang="en-US" dirty="0">
                <a:solidFill>
                  <a:schemeClr val="tx1"/>
                </a:solidFill>
              </a:rPr>
              <a:t>The algorithm</a:t>
            </a:r>
          </a:p>
          <a:p>
            <a:pPr lvl="1">
              <a:buClr>
                <a:srgbClr val="007FA9"/>
              </a:buClr>
            </a:pPr>
            <a:r>
              <a:rPr lang="en-US" dirty="0">
                <a:solidFill>
                  <a:schemeClr val="tx1"/>
                </a:solidFill>
              </a:rPr>
              <a:t>Information processing</a:t>
            </a:r>
          </a:p>
          <a:p>
            <a:pPr>
              <a:buClr>
                <a:srgbClr val="007FA9"/>
              </a:buClr>
            </a:pPr>
            <a:r>
              <a:rPr lang="en-US" dirty="0">
                <a:solidFill>
                  <a:schemeClr val="tx1"/>
                </a:solidFill>
              </a:rPr>
              <a:t>Real computing agents can be constructed out of hardware devices</a:t>
            </a:r>
          </a:p>
          <a:p>
            <a:pPr lvl="1">
              <a:buClr>
                <a:srgbClr val="007FA9"/>
              </a:buClr>
            </a:pPr>
            <a:r>
              <a:rPr lang="en-US" dirty="0">
                <a:solidFill>
                  <a:schemeClr val="tx1"/>
                </a:solidFill>
              </a:rPr>
              <a:t>C</a:t>
            </a:r>
            <a:r>
              <a:rPr lang="en-US" sz="100" dirty="0">
                <a:solidFill>
                  <a:schemeClr val="tx1"/>
                </a:solidFill>
              </a:rPr>
              <a:t> </a:t>
            </a:r>
            <a:r>
              <a:rPr lang="en-US" dirty="0">
                <a:solidFill>
                  <a:schemeClr val="tx1"/>
                </a:solidFill>
              </a:rPr>
              <a:t>P</a:t>
            </a:r>
            <a:r>
              <a:rPr lang="en-US" sz="100" dirty="0">
                <a:solidFill>
                  <a:schemeClr val="tx1"/>
                </a:solidFill>
              </a:rPr>
              <a:t> </a:t>
            </a:r>
            <a:r>
              <a:rPr lang="en-US" dirty="0">
                <a:solidFill>
                  <a:schemeClr val="tx1"/>
                </a:solidFill>
              </a:rPr>
              <a:t>U, memory, and input and output devices</a:t>
            </a:r>
          </a:p>
          <a:p>
            <a:pPr>
              <a:buClr>
                <a:srgbClr val="007FA9"/>
              </a:buClr>
            </a:pPr>
            <a:r>
              <a:rPr lang="en-US" dirty="0">
                <a:solidFill>
                  <a:schemeClr val="tx1"/>
                </a:solidFill>
              </a:rPr>
              <a:t>Some real computers are specialized for a small set of tasks, whereas a desktop or laptop computer is a general-purpose problem-solving machine</a:t>
            </a:r>
          </a:p>
          <a:p>
            <a:pPr>
              <a:buClr>
                <a:srgbClr val="007FA9"/>
              </a:buClr>
            </a:pPr>
            <a:r>
              <a:rPr lang="en-US" dirty="0">
                <a:solidFill>
                  <a:schemeClr val="tx1"/>
                </a:solidFill>
              </a:rPr>
              <a:t>Software provides the means whereby different algorithms can be run on a general-purpose hardware device</a:t>
            </a:r>
          </a:p>
          <a:p>
            <a:pPr lvl="1">
              <a:buClr>
                <a:srgbClr val="007FA9"/>
              </a:buClr>
            </a:pPr>
            <a:r>
              <a:rPr lang="en-US" dirty="0">
                <a:solidFill>
                  <a:schemeClr val="tx1"/>
                </a:solidFill>
              </a:rPr>
              <a:t>Written in programming languages</a:t>
            </a: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4294967295"/>
          </p:nvPr>
        </p:nvSpPr>
        <p:spPr>
          <a:xfrm>
            <a:off x="365125" y="1538818"/>
            <a:ext cx="8415338" cy="3247043"/>
          </a:xfrm>
        </p:spPr>
        <p:txBody>
          <a:bodyPr/>
          <a:lstStyle/>
          <a:p>
            <a:pPr>
              <a:buClr>
                <a:srgbClr val="007FA9"/>
              </a:buClr>
            </a:pPr>
            <a:r>
              <a:rPr lang="en-US" dirty="0">
                <a:solidFill>
                  <a:schemeClr val="tx1"/>
                </a:solidFill>
              </a:rPr>
              <a:t>Languages such as Python are high-level</a:t>
            </a:r>
          </a:p>
          <a:p>
            <a:pPr>
              <a:buClr>
                <a:srgbClr val="007FA9"/>
              </a:buClr>
            </a:pPr>
            <a:r>
              <a:rPr lang="en-US" dirty="0">
                <a:solidFill>
                  <a:schemeClr val="tx1"/>
                </a:solidFill>
              </a:rPr>
              <a:t>Interpreter translates a Python program to a lower-level form that can be executed on a real computer</a:t>
            </a:r>
          </a:p>
          <a:p>
            <a:pPr>
              <a:buClr>
                <a:srgbClr val="007FA9"/>
              </a:buClr>
            </a:pPr>
            <a:r>
              <a:rPr lang="en-US" dirty="0">
                <a:solidFill>
                  <a:schemeClr val="tx1"/>
                </a:solidFill>
              </a:rPr>
              <a:t>Python shell provides a command prompt for evaluating and viewing the results of Python expressions and statements</a:t>
            </a:r>
          </a:p>
          <a:p>
            <a:pPr>
              <a:buClr>
                <a:srgbClr val="007FA9"/>
              </a:buClr>
            </a:pPr>
            <a:r>
              <a:rPr lang="en-US" dirty="0">
                <a:solidFill>
                  <a:schemeClr val="tx1"/>
                </a:solidFill>
              </a:rPr>
              <a:t>I</a:t>
            </a:r>
            <a:r>
              <a:rPr lang="en-US" sz="100" dirty="0">
                <a:solidFill>
                  <a:schemeClr val="tx1"/>
                </a:solidFill>
              </a:rPr>
              <a:t> </a:t>
            </a:r>
            <a:r>
              <a:rPr lang="en-US" dirty="0">
                <a:solidFill>
                  <a:schemeClr val="tx1"/>
                </a:solidFill>
              </a:rPr>
              <a:t>D</a:t>
            </a:r>
            <a:r>
              <a:rPr lang="en-US" sz="100" dirty="0">
                <a:solidFill>
                  <a:schemeClr val="tx1"/>
                </a:solidFill>
              </a:rPr>
              <a:t> </a:t>
            </a:r>
            <a:r>
              <a:rPr lang="en-US" dirty="0">
                <a:solidFill>
                  <a:schemeClr val="tx1"/>
                </a:solidFill>
              </a:rPr>
              <a:t>L</a:t>
            </a:r>
            <a:r>
              <a:rPr lang="en-US" sz="100" dirty="0">
                <a:solidFill>
                  <a:schemeClr val="tx1"/>
                </a:solidFill>
              </a:rPr>
              <a:t> </a:t>
            </a:r>
            <a:r>
              <a:rPr lang="en-US" dirty="0">
                <a:solidFill>
                  <a:schemeClr val="tx1"/>
                </a:solidFill>
              </a:rPr>
              <a:t>E is an integrated development environment that allows the programmer to save programs in files and load them into a shell for testing</a:t>
            </a:r>
          </a:p>
          <a:p>
            <a:pPr>
              <a:buClr>
                <a:srgbClr val="007FA9"/>
              </a:buClr>
            </a:pPr>
            <a:r>
              <a:rPr lang="en-US" dirty="0">
                <a:solidFill>
                  <a:schemeClr val="tx1"/>
                </a:solidFill>
              </a:rPr>
              <a:t>Python scripts are programs that are saved in files and run from a terminal command prompt</a:t>
            </a: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4294967295"/>
          </p:nvPr>
        </p:nvSpPr>
        <p:spPr>
          <a:xfrm>
            <a:off x="365125" y="1538818"/>
            <a:ext cx="8415338" cy="1371145"/>
          </a:xfrm>
        </p:spPr>
        <p:txBody>
          <a:bodyPr/>
          <a:lstStyle/>
          <a:p>
            <a:pPr>
              <a:buClr>
                <a:srgbClr val="007FA9"/>
              </a:buClr>
            </a:pPr>
            <a:r>
              <a:rPr lang="en-US" dirty="0">
                <a:solidFill>
                  <a:schemeClr val="tx1"/>
                </a:solidFill>
              </a:rPr>
              <a:t>When a Python program is executed, it is translated into byte code</a:t>
            </a:r>
          </a:p>
          <a:p>
            <a:pPr lvl="1">
              <a:buClr>
                <a:srgbClr val="007FA9"/>
              </a:buClr>
            </a:pPr>
            <a:r>
              <a:rPr lang="en-US" dirty="0">
                <a:solidFill>
                  <a:schemeClr val="tx1"/>
                </a:solidFill>
              </a:rPr>
              <a:t>Sent to P</a:t>
            </a:r>
            <a:r>
              <a:rPr lang="en-US" sz="100" dirty="0">
                <a:solidFill>
                  <a:schemeClr val="tx1"/>
                </a:solidFill>
              </a:rPr>
              <a:t> </a:t>
            </a:r>
            <a:r>
              <a:rPr lang="en-US" dirty="0">
                <a:solidFill>
                  <a:schemeClr val="tx1"/>
                </a:solidFill>
              </a:rPr>
              <a:t>V</a:t>
            </a:r>
            <a:r>
              <a:rPr lang="en-US" sz="100" dirty="0">
                <a:solidFill>
                  <a:schemeClr val="tx1"/>
                </a:solidFill>
              </a:rPr>
              <a:t> </a:t>
            </a:r>
            <a:r>
              <a:rPr lang="en-US" dirty="0">
                <a:solidFill>
                  <a:schemeClr val="tx1"/>
                </a:solidFill>
              </a:rPr>
              <a:t>M for further interpretation and execution</a:t>
            </a:r>
          </a:p>
          <a:p>
            <a:pPr>
              <a:buClr>
                <a:srgbClr val="007FA9"/>
              </a:buClr>
            </a:pPr>
            <a:r>
              <a:rPr lang="en-US" dirty="0">
                <a:solidFill>
                  <a:schemeClr val="tx1"/>
                </a:solidFill>
              </a:rPr>
              <a:t>Syntax: set of rules for forming correct expressions and statements in a programming language</a:t>
            </a: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5003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Algorithms (1 of 2)</a:t>
            </a:r>
          </a:p>
        </p:txBody>
      </p:sp>
      <p:sp>
        <p:nvSpPr>
          <p:cNvPr id="3" name="Content Placeholder 2"/>
          <p:cNvSpPr>
            <a:spLocks noGrp="1"/>
          </p:cNvSpPr>
          <p:nvPr>
            <p:ph idx="4294967295"/>
          </p:nvPr>
        </p:nvSpPr>
        <p:spPr>
          <a:xfrm>
            <a:off x="365125" y="1538818"/>
            <a:ext cx="8415338" cy="3910301"/>
          </a:xfrm>
        </p:spPr>
        <p:txBody>
          <a:bodyPr/>
          <a:lstStyle/>
          <a:p>
            <a:pPr>
              <a:buClr>
                <a:srgbClr val="007FA9"/>
              </a:buClr>
            </a:pPr>
            <a:r>
              <a:rPr lang="en-US" dirty="0">
                <a:solidFill>
                  <a:schemeClr val="tx1"/>
                </a:solidFill>
              </a:rPr>
              <a:t>Steps for subtracting two numbers:</a:t>
            </a:r>
          </a:p>
          <a:p>
            <a:pPr lvl="1">
              <a:buClr>
                <a:srgbClr val="007FA9"/>
              </a:buClr>
            </a:pPr>
            <a:r>
              <a:rPr lang="en-US" b="1" dirty="0">
                <a:solidFill>
                  <a:schemeClr val="tx1"/>
                </a:solidFill>
              </a:rPr>
              <a:t>Step 1: </a:t>
            </a:r>
            <a:r>
              <a:rPr lang="en-US" dirty="0">
                <a:solidFill>
                  <a:schemeClr val="tx1"/>
                </a:solidFill>
              </a:rPr>
              <a:t>Write down the numbers, with larger number above smaller one, digits column-aligned from right</a:t>
            </a:r>
          </a:p>
          <a:p>
            <a:pPr lvl="1">
              <a:buClr>
                <a:srgbClr val="007FA9"/>
              </a:buClr>
            </a:pPr>
            <a:r>
              <a:rPr lang="en-US" b="1" dirty="0">
                <a:solidFill>
                  <a:schemeClr val="tx1"/>
                </a:solidFill>
              </a:rPr>
              <a:t>Step 2: </a:t>
            </a:r>
            <a:r>
              <a:rPr lang="en-US" dirty="0">
                <a:solidFill>
                  <a:schemeClr val="tx1"/>
                </a:solidFill>
              </a:rPr>
              <a:t>Start with rightmost column of digits and work your way left through the various columns</a:t>
            </a:r>
          </a:p>
          <a:p>
            <a:pPr lvl="1">
              <a:buClr>
                <a:srgbClr val="007FA9"/>
              </a:buClr>
            </a:pPr>
            <a:r>
              <a:rPr lang="en-US" b="1" dirty="0">
                <a:solidFill>
                  <a:schemeClr val="tx1"/>
                </a:solidFill>
              </a:rPr>
              <a:t>Step 3: </a:t>
            </a:r>
            <a:r>
              <a:rPr lang="en-US" dirty="0">
                <a:solidFill>
                  <a:schemeClr val="tx1"/>
                </a:solidFill>
              </a:rPr>
              <a:t>Write down difference between the digits in the current column of digits, borrowing a 1 from the top number’s next column to the left if necessary</a:t>
            </a:r>
          </a:p>
          <a:p>
            <a:pPr lvl="1">
              <a:buClr>
                <a:srgbClr val="007FA9"/>
              </a:buClr>
            </a:pPr>
            <a:r>
              <a:rPr lang="en-US" b="1" dirty="0">
                <a:solidFill>
                  <a:schemeClr val="tx1"/>
                </a:solidFill>
              </a:rPr>
              <a:t>Step 4: </a:t>
            </a:r>
            <a:r>
              <a:rPr lang="en-US" dirty="0">
                <a:solidFill>
                  <a:schemeClr val="tx1"/>
                </a:solidFill>
              </a:rPr>
              <a:t>If there is no next column to the left, stop</a:t>
            </a:r>
          </a:p>
          <a:p>
            <a:pPr lvl="2"/>
            <a:r>
              <a:rPr lang="en-US" dirty="0">
                <a:solidFill>
                  <a:schemeClr val="tx1"/>
                </a:solidFill>
              </a:rPr>
              <a:t>Otherwise, move to column to the left; go to Step 3</a:t>
            </a:r>
          </a:p>
          <a:p>
            <a:pPr>
              <a:buClr>
                <a:srgbClr val="007FA9"/>
              </a:buClr>
            </a:pPr>
            <a:r>
              <a:rPr lang="en-US" dirty="0">
                <a:solidFill>
                  <a:schemeClr val="tx1"/>
                </a:solidFill>
              </a:rPr>
              <a:t>The </a:t>
            </a:r>
            <a:r>
              <a:rPr lang="en-US" b="1" dirty="0">
                <a:solidFill>
                  <a:schemeClr val="tx1"/>
                </a:solidFill>
              </a:rPr>
              <a:t>computing agent</a:t>
            </a:r>
            <a:r>
              <a:rPr lang="en-US" dirty="0">
                <a:solidFill>
                  <a:schemeClr val="tx1"/>
                </a:solidFill>
              </a:rPr>
              <a:t> is a human being</a:t>
            </a:r>
          </a:p>
          <a:p>
            <a:pPr>
              <a:buClr>
                <a:srgbClr val="007FA9"/>
              </a:buClr>
            </a:pPr>
            <a:r>
              <a:rPr lang="en-US" dirty="0">
                <a:solidFill>
                  <a:schemeClr val="tx1"/>
                </a:solidFill>
              </a:rPr>
              <a:t>Sequence of steps that describes each of these computational processes is called an </a:t>
            </a:r>
            <a:r>
              <a:rPr lang="en-US" b="1" dirty="0">
                <a:solidFill>
                  <a:schemeClr val="tx1"/>
                </a:solidFill>
              </a:rPr>
              <a:t>algorithm</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1380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Algorithms (2 of 2)</a:t>
            </a:r>
          </a:p>
        </p:txBody>
      </p:sp>
      <p:sp>
        <p:nvSpPr>
          <p:cNvPr id="3" name="Content Placeholder 2"/>
          <p:cNvSpPr>
            <a:spLocks noGrp="1"/>
          </p:cNvSpPr>
          <p:nvPr>
            <p:ph idx="4294967295"/>
          </p:nvPr>
        </p:nvSpPr>
        <p:spPr>
          <a:xfrm>
            <a:off x="365125" y="1538818"/>
            <a:ext cx="8415338" cy="2908489"/>
          </a:xfrm>
        </p:spPr>
        <p:txBody>
          <a:bodyPr/>
          <a:lstStyle/>
          <a:p>
            <a:pPr>
              <a:buClr>
                <a:srgbClr val="007FA9"/>
              </a:buClr>
            </a:pPr>
            <a:r>
              <a:rPr lang="en-US" dirty="0">
                <a:solidFill>
                  <a:schemeClr val="tx1"/>
                </a:solidFill>
              </a:rPr>
              <a:t>Features of an algorithm:</a:t>
            </a:r>
          </a:p>
          <a:p>
            <a:pPr lvl="1">
              <a:buClr>
                <a:srgbClr val="007FA9"/>
              </a:buClr>
            </a:pPr>
            <a:r>
              <a:rPr lang="en-US" dirty="0">
                <a:solidFill>
                  <a:schemeClr val="tx1"/>
                </a:solidFill>
              </a:rPr>
              <a:t>Consists of a finite number of instructions</a:t>
            </a:r>
          </a:p>
          <a:p>
            <a:pPr lvl="1">
              <a:buClr>
                <a:srgbClr val="007FA9"/>
              </a:buClr>
            </a:pPr>
            <a:r>
              <a:rPr lang="en-US" dirty="0">
                <a:solidFill>
                  <a:schemeClr val="tx1"/>
                </a:solidFill>
              </a:rPr>
              <a:t>Each individual instruction is well defined</a:t>
            </a:r>
          </a:p>
          <a:p>
            <a:pPr lvl="2">
              <a:buClr>
                <a:srgbClr val="007FA9"/>
              </a:buClr>
            </a:pPr>
            <a:r>
              <a:rPr lang="en-US" dirty="0">
                <a:solidFill>
                  <a:schemeClr val="tx1"/>
                </a:solidFill>
              </a:rPr>
              <a:t>Action described by the instruction can be performed effectively or be executed by a computing agent</a:t>
            </a:r>
          </a:p>
          <a:p>
            <a:pPr lvl="1">
              <a:buClr>
                <a:srgbClr val="007FA9"/>
              </a:buClr>
            </a:pPr>
            <a:r>
              <a:rPr lang="en-US" dirty="0">
                <a:solidFill>
                  <a:schemeClr val="tx1"/>
                </a:solidFill>
              </a:rPr>
              <a:t>Describes a process that eventually halts after arriving at a solution to a problem</a:t>
            </a:r>
          </a:p>
          <a:p>
            <a:pPr lvl="1">
              <a:buClr>
                <a:srgbClr val="007FA9"/>
              </a:buClr>
            </a:pPr>
            <a:r>
              <a:rPr lang="en-US" dirty="0">
                <a:solidFill>
                  <a:schemeClr val="tx1"/>
                </a:solidFill>
              </a:rPr>
              <a:t>Solves a general class of problems</a:t>
            </a:r>
          </a:p>
          <a:p>
            <a:pPr>
              <a:buClr>
                <a:srgbClr val="007FA9"/>
              </a:buClr>
            </a:pPr>
            <a:r>
              <a:rPr lang="en-US" dirty="0">
                <a:solidFill>
                  <a:schemeClr val="tx1"/>
                </a:solidFill>
              </a:rPr>
              <a:t>Computers can be designed to run a small set of algorithms for performing specialized tasks</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7522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Information Processing</a:t>
            </a:r>
          </a:p>
        </p:txBody>
      </p:sp>
      <p:sp>
        <p:nvSpPr>
          <p:cNvPr id="3" name="Content Placeholder 2"/>
          <p:cNvSpPr>
            <a:spLocks noGrp="1"/>
          </p:cNvSpPr>
          <p:nvPr>
            <p:ph idx="4294967295"/>
          </p:nvPr>
        </p:nvSpPr>
        <p:spPr>
          <a:xfrm>
            <a:off x="365125" y="1538818"/>
            <a:ext cx="8415338" cy="3868751"/>
          </a:xfrm>
        </p:spPr>
        <p:txBody>
          <a:bodyPr/>
          <a:lstStyle/>
          <a:p>
            <a:pPr>
              <a:buClr>
                <a:srgbClr val="007FA9"/>
              </a:buClr>
            </a:pPr>
            <a:r>
              <a:rPr lang="en-US" dirty="0">
                <a:solidFill>
                  <a:schemeClr val="tx1"/>
                </a:solidFill>
              </a:rPr>
              <a:t>Information is also commonly referred to as </a:t>
            </a:r>
            <a:r>
              <a:rPr lang="en-US" b="1" dirty="0">
                <a:solidFill>
                  <a:schemeClr val="tx1"/>
                </a:solidFill>
              </a:rPr>
              <a:t>data</a:t>
            </a:r>
            <a:endParaRPr lang="en-US" dirty="0">
              <a:solidFill>
                <a:schemeClr val="tx1"/>
              </a:solidFill>
            </a:endParaRPr>
          </a:p>
          <a:p>
            <a:pPr>
              <a:buClr>
                <a:srgbClr val="007FA9"/>
              </a:buClr>
            </a:pPr>
            <a:r>
              <a:rPr lang="en-US" dirty="0">
                <a:solidFill>
                  <a:schemeClr val="tx1"/>
                </a:solidFill>
              </a:rPr>
              <a:t>In carrying out the instructions of an algorithm,  computing agent manipulates information</a:t>
            </a:r>
          </a:p>
          <a:p>
            <a:pPr lvl="1">
              <a:buClr>
                <a:srgbClr val="007FA9"/>
              </a:buClr>
            </a:pPr>
            <a:r>
              <a:rPr lang="en-US" dirty="0">
                <a:solidFill>
                  <a:schemeClr val="tx1"/>
                </a:solidFill>
              </a:rPr>
              <a:t>Starts with </a:t>
            </a:r>
            <a:r>
              <a:rPr lang="en-US" b="1" dirty="0">
                <a:solidFill>
                  <a:schemeClr val="tx1"/>
                </a:solidFill>
              </a:rPr>
              <a:t>input</a:t>
            </a:r>
          </a:p>
          <a:p>
            <a:pPr lvl="1">
              <a:buClr>
                <a:srgbClr val="007FA9"/>
              </a:buClr>
            </a:pPr>
            <a:r>
              <a:rPr lang="en-US" dirty="0">
                <a:solidFill>
                  <a:schemeClr val="tx1"/>
                </a:solidFill>
                <a:sym typeface="Wingdings" panose="05000000000000000000" pitchFamily="2" charset="2"/>
              </a:rPr>
              <a:t>Transforms information according to well-defined rules</a:t>
            </a:r>
          </a:p>
          <a:p>
            <a:pPr lvl="1">
              <a:buClr>
                <a:srgbClr val="007FA9"/>
              </a:buClr>
            </a:pPr>
            <a:r>
              <a:rPr lang="en-US" dirty="0">
                <a:solidFill>
                  <a:schemeClr val="tx1"/>
                </a:solidFill>
              </a:rPr>
              <a:t>Produces </a:t>
            </a:r>
            <a:r>
              <a:rPr lang="en-US" b="1" dirty="0">
                <a:solidFill>
                  <a:schemeClr val="tx1"/>
                </a:solidFill>
              </a:rPr>
              <a:t>output</a:t>
            </a:r>
            <a:endParaRPr lang="en-US" dirty="0">
              <a:solidFill>
                <a:schemeClr val="tx1"/>
              </a:solidFill>
            </a:endParaRPr>
          </a:p>
          <a:p>
            <a:pPr>
              <a:buClr>
                <a:srgbClr val="007FA9"/>
              </a:buClr>
            </a:pPr>
            <a:r>
              <a:rPr lang="en-US" dirty="0">
                <a:solidFill>
                  <a:schemeClr val="tx1"/>
                </a:solidFill>
              </a:rPr>
              <a:t>The algorithms that describe information processing can also be represented as information</a:t>
            </a:r>
          </a:p>
          <a:p>
            <a:pPr>
              <a:buClr>
                <a:srgbClr val="007FA9"/>
              </a:buClr>
            </a:pPr>
            <a:r>
              <a:rPr lang="en-US" dirty="0">
                <a:solidFill>
                  <a:schemeClr val="tx1"/>
                </a:solidFill>
              </a:rPr>
              <a:t>Computer scientists recently discovered how to represent many other things, such as:</a:t>
            </a:r>
          </a:p>
          <a:p>
            <a:pPr lvl="1">
              <a:buClr>
                <a:srgbClr val="007FA9"/>
              </a:buClr>
            </a:pPr>
            <a:r>
              <a:rPr lang="en-US" dirty="0">
                <a:solidFill>
                  <a:schemeClr val="tx1"/>
                </a:solidFill>
              </a:rPr>
              <a:t>Images, music, human speech, and video</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7109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Structure of a Modern Computer System</a:t>
            </a:r>
          </a:p>
        </p:txBody>
      </p:sp>
      <p:sp>
        <p:nvSpPr>
          <p:cNvPr id="3" name="Content Placeholder 2"/>
          <p:cNvSpPr>
            <a:spLocks noGrp="1"/>
          </p:cNvSpPr>
          <p:nvPr>
            <p:ph idx="4294967295"/>
          </p:nvPr>
        </p:nvSpPr>
        <p:spPr>
          <a:xfrm>
            <a:off x="365125" y="1538818"/>
            <a:ext cx="8415338" cy="1235723"/>
          </a:xfrm>
        </p:spPr>
        <p:txBody>
          <a:bodyPr/>
          <a:lstStyle/>
          <a:p>
            <a:pPr>
              <a:buClr>
                <a:srgbClr val="007FA9"/>
              </a:buClr>
            </a:pPr>
            <a:r>
              <a:rPr lang="en-US" dirty="0">
                <a:solidFill>
                  <a:schemeClr val="tx1"/>
                </a:solidFill>
              </a:rPr>
              <a:t>A modern computer system consists of </a:t>
            </a:r>
            <a:r>
              <a:rPr lang="en-US" b="1" dirty="0">
                <a:solidFill>
                  <a:schemeClr val="tx1"/>
                </a:solidFill>
              </a:rPr>
              <a:t>hardware </a:t>
            </a:r>
            <a:r>
              <a:rPr lang="en-US" dirty="0">
                <a:solidFill>
                  <a:schemeClr val="tx1"/>
                </a:solidFill>
              </a:rPr>
              <a:t>and </a:t>
            </a:r>
            <a:r>
              <a:rPr lang="en-US" b="1" dirty="0">
                <a:solidFill>
                  <a:schemeClr val="tx1"/>
                </a:solidFill>
              </a:rPr>
              <a:t>software</a:t>
            </a:r>
          </a:p>
          <a:p>
            <a:pPr lvl="1">
              <a:buClr>
                <a:srgbClr val="007FA9"/>
              </a:buClr>
            </a:pPr>
            <a:r>
              <a:rPr lang="en-US" dirty="0">
                <a:solidFill>
                  <a:schemeClr val="tx1"/>
                </a:solidFill>
              </a:rPr>
              <a:t>Hardware: physical devices required to execute algorithms </a:t>
            </a:r>
          </a:p>
          <a:p>
            <a:pPr lvl="1">
              <a:buClr>
                <a:srgbClr val="007FA9"/>
              </a:buClr>
            </a:pPr>
            <a:r>
              <a:rPr lang="en-US" dirty="0">
                <a:solidFill>
                  <a:schemeClr val="tx1"/>
                </a:solidFill>
              </a:rPr>
              <a:t>Software: set of these algorithms, represented as </a:t>
            </a:r>
            <a:r>
              <a:rPr lang="en-US" b="1" dirty="0">
                <a:solidFill>
                  <a:schemeClr val="tx1"/>
                </a:solidFill>
              </a:rPr>
              <a:t>programs </a:t>
            </a:r>
            <a:r>
              <a:rPr lang="en-US" dirty="0">
                <a:solidFill>
                  <a:schemeClr val="tx1"/>
                </a:solidFill>
              </a:rPr>
              <a:t>in particular </a:t>
            </a:r>
            <a:r>
              <a:rPr lang="en-US" b="1" dirty="0">
                <a:solidFill>
                  <a:schemeClr val="tx1"/>
                </a:solidFill>
              </a:rPr>
              <a:t>programming languages</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9030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Hardware (1 of 3)</a:t>
            </a:r>
          </a:p>
        </p:txBody>
      </p:sp>
      <p:sp>
        <p:nvSpPr>
          <p:cNvPr id="6" name="Content Placeholder 5"/>
          <p:cNvSpPr>
            <a:spLocks noGrp="1"/>
          </p:cNvSpPr>
          <p:nvPr>
            <p:ph idx="4294967295"/>
          </p:nvPr>
        </p:nvSpPr>
        <p:spPr>
          <a:xfrm>
            <a:off x="365125" y="1538818"/>
            <a:ext cx="8415338" cy="2051331"/>
          </a:xfrm>
        </p:spPr>
        <p:txBody>
          <a:bodyPr/>
          <a:lstStyle/>
          <a:p>
            <a:pPr>
              <a:buClr>
                <a:srgbClr val="007FA9"/>
              </a:buClr>
            </a:pPr>
            <a:r>
              <a:rPr lang="en-US" dirty="0">
                <a:solidFill>
                  <a:schemeClr val="tx1"/>
                </a:solidFill>
              </a:rPr>
              <a:t>Basic hardware components of a computer are:</a:t>
            </a:r>
          </a:p>
          <a:p>
            <a:pPr lvl="1">
              <a:buClr>
                <a:srgbClr val="007FA9"/>
              </a:buClr>
            </a:pPr>
            <a:r>
              <a:rPr lang="en-US" dirty="0">
                <a:solidFill>
                  <a:schemeClr val="tx1"/>
                </a:solidFill>
              </a:rPr>
              <a:t>Memory</a:t>
            </a:r>
          </a:p>
          <a:p>
            <a:pPr lvl="1">
              <a:buClr>
                <a:srgbClr val="007FA9"/>
              </a:buClr>
            </a:pPr>
            <a:r>
              <a:rPr lang="en-US" dirty="0">
                <a:solidFill>
                  <a:schemeClr val="tx1"/>
                </a:solidFill>
              </a:rPr>
              <a:t>Central processing unit (C</a:t>
            </a:r>
            <a:r>
              <a:rPr lang="en-US" sz="100" dirty="0">
                <a:solidFill>
                  <a:schemeClr val="tx1"/>
                </a:solidFill>
              </a:rPr>
              <a:t> </a:t>
            </a:r>
            <a:r>
              <a:rPr lang="en-US" dirty="0">
                <a:solidFill>
                  <a:schemeClr val="tx1"/>
                </a:solidFill>
              </a:rPr>
              <a:t>P</a:t>
            </a:r>
            <a:r>
              <a:rPr lang="en-US" sz="100" dirty="0">
                <a:solidFill>
                  <a:schemeClr val="tx1"/>
                </a:solidFill>
              </a:rPr>
              <a:t> </a:t>
            </a:r>
            <a:r>
              <a:rPr lang="en-US" dirty="0">
                <a:solidFill>
                  <a:schemeClr val="tx1"/>
                </a:solidFill>
              </a:rPr>
              <a:t>U)</a:t>
            </a:r>
          </a:p>
          <a:p>
            <a:pPr lvl="1">
              <a:buClr>
                <a:srgbClr val="007FA9"/>
              </a:buClr>
            </a:pPr>
            <a:r>
              <a:rPr lang="en-US" dirty="0">
                <a:solidFill>
                  <a:schemeClr val="tx1"/>
                </a:solidFill>
              </a:rPr>
              <a:t>Set of input/output devices</a:t>
            </a:r>
          </a:p>
          <a:p>
            <a:pPr>
              <a:buClr>
                <a:srgbClr val="007FA9"/>
              </a:buClr>
            </a:pPr>
            <a:r>
              <a:rPr lang="en-US" dirty="0">
                <a:solidFill>
                  <a:schemeClr val="tx1"/>
                </a:solidFill>
              </a:rPr>
              <a:t>Computers can also communicate with the external world through various </a:t>
            </a:r>
            <a:r>
              <a:rPr lang="en-US" b="1" dirty="0">
                <a:solidFill>
                  <a:schemeClr val="tx1"/>
                </a:solidFill>
              </a:rPr>
              <a:t>ports </a:t>
            </a:r>
            <a:r>
              <a:rPr lang="en-US" dirty="0">
                <a:solidFill>
                  <a:schemeClr val="tx1"/>
                </a:solidFill>
              </a:rPr>
              <a:t>that connect them to </a:t>
            </a:r>
            <a:r>
              <a:rPr lang="en-US" b="1" dirty="0">
                <a:solidFill>
                  <a:schemeClr val="tx1"/>
                </a:solidFill>
              </a:rPr>
              <a:t>networks </a:t>
            </a:r>
            <a:r>
              <a:rPr lang="en-US" dirty="0">
                <a:solidFill>
                  <a:schemeClr val="tx1"/>
                </a:solidFill>
              </a:rPr>
              <a:t>and to other devices</a:t>
            </a:r>
          </a:p>
        </p:txBody>
      </p:sp>
      <p:pic>
        <p:nvPicPr>
          <p:cNvPr id="7" name="Picture 6" descr="Figure 1-1 Hardware components of a modern computer system. The hardware components of a modern computer system work as follows: The Input device feeds signal into the C P U which sends signal to the Output device. The Memory and the C P U exchange signal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4036425"/>
            <a:ext cx="3264408" cy="1792224"/>
          </a:xfrm>
          <a:prstGeom prst="rect">
            <a:avLst/>
          </a:prstGeom>
        </p:spPr>
      </p:pic>
      <p:sp>
        <p:nvSpPr>
          <p:cNvPr id="9"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192165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97a9b791adf69234727b9689c63292b84b28a59"/>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14586</TotalTime>
  <Words>4600</Words>
  <Application>Microsoft Macintosh PowerPoint</Application>
  <PresentationFormat>On-screen Show (4:3)</PresentationFormat>
  <Paragraphs>309</Paragraphs>
  <Slides>43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Jacqui Chetty (module lead)</vt:lpstr>
      <vt:lpstr>Fundamentals of Python: First Programs  Second Edition</vt:lpstr>
      <vt:lpstr>Objectives</vt:lpstr>
      <vt:lpstr>Two Fundamental Ideas of Computer Science: Algorithms and Information Processing</vt:lpstr>
      <vt:lpstr>Algorithms (1 of 2)</vt:lpstr>
      <vt:lpstr>Algorithms (2 of 2)</vt:lpstr>
      <vt:lpstr>Information Processing</vt:lpstr>
      <vt:lpstr>The Structure of a Modern Computer System</vt:lpstr>
      <vt:lpstr>Computer Hardware (1 of 3)</vt:lpstr>
      <vt:lpstr>Computer Hardware (2 of 3)</vt:lpstr>
      <vt:lpstr>Computer Hardware (3 of 3)</vt:lpstr>
      <vt:lpstr>Computer Software (1 of 3)</vt:lpstr>
      <vt:lpstr>Computer Software (2 of 3)</vt:lpstr>
      <vt:lpstr>Computer Software (3 of 3)</vt:lpstr>
      <vt:lpstr>A Not-So-Brief History of Computing Systems</vt:lpstr>
      <vt:lpstr>Before Electronic Digital Computers (1 of 4)</vt:lpstr>
      <vt:lpstr>Before Electronic Digital Computers (2 of 4)</vt:lpstr>
      <vt:lpstr>Before Electronic Digital Computers (3 of 4)</vt:lpstr>
      <vt:lpstr>Before Electronic Digital Computers (4 of 4)</vt:lpstr>
      <vt:lpstr>The First Electronic Digital Computers (1940-1950)</vt:lpstr>
      <vt:lpstr>The First Programming Languages (1950-1965)</vt:lpstr>
      <vt:lpstr>Integrated Circuits, Interaction, and Timesharing (1965-1975)</vt:lpstr>
      <vt:lpstr>Personal Computing and Networks (1975-1990)</vt:lpstr>
      <vt:lpstr>Consultation, Communication, and E-Commerce (1990-2000) (1 of 2)</vt:lpstr>
      <vt:lpstr>Consultation, Communication, and E-Commerce (1990-2000) (2 of 2)</vt:lpstr>
      <vt:lpstr>Mobile Applications and Ubiquitous Computing (2000-present)</vt:lpstr>
      <vt:lpstr>Getting Started with Python Programming</vt:lpstr>
      <vt:lpstr>Running Code in the Interactive Shell (1 of 2)</vt:lpstr>
      <vt:lpstr>Running Code in the Interactive Shell (2 of 2)</vt:lpstr>
      <vt:lpstr>Input, Processing, and Output (1 of 5)</vt:lpstr>
      <vt:lpstr>Input, Processing, and Output (2 of 5)</vt:lpstr>
      <vt:lpstr>Input, Processing, and Output (3 of 5)</vt:lpstr>
      <vt:lpstr>Input, Processing, and Output (4 of 5)</vt:lpstr>
      <vt:lpstr>Input, Processing, and Output (5 of 5)</vt:lpstr>
      <vt:lpstr>Editing, Saving, and Running a Script (1 of 3)</vt:lpstr>
      <vt:lpstr>Editing, Saving, and Running a Script (2 of 3)</vt:lpstr>
      <vt:lpstr>Editing, Saving, and Running a Script (3 of 3)</vt:lpstr>
      <vt:lpstr>Behind the Scenes: How Python Works</vt:lpstr>
      <vt:lpstr>Detecting and Correcting Syntax Errors (1 of 2)</vt:lpstr>
      <vt:lpstr>Detecting and Correcting Syntax Errors (2 of 2)</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Lambert</dc:creator>
  <cp:lastModifiedBy>Jacqueline Chetty (Computer Science)</cp:lastModifiedBy>
  <cp:revision>675</cp:revision>
  <cp:lastPrinted>2010-11-12T17:54:40Z</cp:lastPrinted>
  <dcterms:created xsi:type="dcterms:W3CDTF">2007-02-15T20:50:52Z</dcterms:created>
  <dcterms:modified xsi:type="dcterms:W3CDTF">2023-09-24T18:40:03Z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