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8"/>
  </p:notesMasterIdLst>
  <p:handoutMasterIdLst>
    <p:handoutMasterId r:id="rId49"/>
  </p:handoutMasterIdLst>
  <p:sldIdLst>
    <p:sldId id="256" r:id="rId2"/>
    <p:sldId id="257" r:id="rId3"/>
    <p:sldId id="347" r:id="rId4"/>
    <p:sldId id="348" r:id="rId5"/>
    <p:sldId id="349" r:id="rId6"/>
    <p:sldId id="350" r:id="rId7"/>
    <p:sldId id="351" r:id="rId8"/>
    <p:sldId id="352" r:id="rId9"/>
    <p:sldId id="353" r:id="rId10"/>
    <p:sldId id="355" r:id="rId11"/>
    <p:sldId id="354" r:id="rId12"/>
    <p:sldId id="356" r:id="rId13"/>
    <p:sldId id="357" r:id="rId14"/>
    <p:sldId id="358" r:id="rId15"/>
    <p:sldId id="359" r:id="rId16"/>
    <p:sldId id="360" r:id="rId17"/>
    <p:sldId id="362" r:id="rId18"/>
    <p:sldId id="361"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07" r:id="rId45"/>
    <p:sldId id="308" r:id="rId46"/>
    <p:sldId id="346" r:id="rId47"/>
  </p:sldIdLst>
  <p:sldSz cx="9144000" cy="6858000" type="screen4x3"/>
  <p:notesSz cx="9372600" cy="70866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433" autoAdjust="0"/>
  </p:normalViewPr>
  <p:slideViewPr>
    <p:cSldViewPr>
      <p:cViewPr varScale="1">
        <p:scale>
          <a:sx n="97" d="100"/>
          <a:sy n="97" d="100"/>
        </p:scale>
        <p:origin x="9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9/24/23</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9/24/23</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8576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50963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03174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170913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46</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239829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36243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26126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304180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21900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136916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3235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36412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2514601"/>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304800" y="32766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381000" y="4097866"/>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4"/>
          </p:nvPr>
        </p:nvSpPr>
        <p:spPr>
          <a:xfrm>
            <a:off x="381000" y="48768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342729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7" name="Picture 1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9"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8" name="Picture 7"/>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3.bin"/><Relationship Id="rId1" Type="http://schemas.openxmlformats.org/officeDocument/2006/relationships/slideLayout" Target="../slideLayouts/slideLayout3.xml"/><Relationship Id="rId6" Type="http://schemas.openxmlformats.org/officeDocument/2006/relationships/oleObject" Target="../embeddings/oleObject5.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a:solidFill>
                  <a:schemeClr val="tx1"/>
                </a:solidFill>
                <a:latin typeface="Arial" panose="020B0604020202020204" pitchFamily="34" charset="0"/>
                <a:cs typeface="Arial" panose="020B0604020202020204" pitchFamily="34" charset="0"/>
              </a:rPr>
              <a:t>Chapter 2</a:t>
            </a:r>
          </a:p>
          <a:p>
            <a:pPr marL="0" indent="0" algn="ctr">
              <a:buNone/>
            </a:pPr>
            <a:r>
              <a:rPr lang="en-US" sz="2200">
                <a:solidFill>
                  <a:schemeClr val="tx1"/>
                </a:solidFill>
                <a:latin typeface="Arial" panose="020B0604020202020204" pitchFamily="34" charset="0"/>
                <a:cs typeface="Arial" panose="020B0604020202020204" pitchFamily="34" charset="0"/>
              </a:rPr>
              <a:t>Software Development, Data Types, and Expressions</a:t>
            </a:r>
            <a:endParaRPr lang="en-US" sz="2200" dirty="0">
              <a:solidFill>
                <a:schemeClr val="tx1"/>
              </a:solidFill>
              <a:latin typeface="Arial" panose="020B0604020202020204" pitchFamily="34" charset="0"/>
              <a:cs typeface="Arial" panose="020B0604020202020204" pitchFamily="34" charset="0"/>
            </a:endParaRP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(2 of 2)</a:t>
            </a:r>
          </a:p>
        </p:txBody>
      </p:sp>
      <p:graphicFrame>
        <p:nvGraphicFramePr>
          <p:cNvPr id="6" name="Table 5"/>
          <p:cNvGraphicFramePr>
            <a:graphicFrameLocks noGrp="1"/>
          </p:cNvGraphicFramePr>
          <p:nvPr>
            <p:extLst>
              <p:ext uri="{D42A27DB-BD31-4B8C-83A1-F6EECF244321}">
                <p14:modId xmlns:p14="http://schemas.microsoft.com/office/powerpoint/2010/main" val="195254729"/>
              </p:ext>
            </p:extLst>
          </p:nvPr>
        </p:nvGraphicFramePr>
        <p:xfrm>
          <a:off x="1143000" y="25146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Type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Python</a:t>
                      </a:r>
                      <a:r>
                        <a:rPr lang="en-US" sz="1400" baseline="0" dirty="0">
                          <a:solidFill>
                            <a:schemeClr val="tx1"/>
                          </a:solidFill>
                        </a:rPr>
                        <a:t> Type 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Example Literals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Integers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−1, 0, 1, 2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Real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−0.55,</a:t>
                      </a:r>
                      <a:r>
                        <a:rPr lang="en-US" sz="1400" baseline="0" dirty="0">
                          <a:solidFill>
                            <a:schemeClr val="tx1"/>
                          </a:solidFill>
                        </a:rPr>
                        <a:t> .3333, 3.14, 6.0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Character strings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“Hi”, “”, ‘A’, “66”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865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(1 of 2)</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In Python, a string literal is a sequence of characters enclosed in single or double quotation marks</a:t>
            </a:r>
          </a:p>
          <a:p>
            <a:pPr>
              <a:buClr>
                <a:srgbClr val="007FA9"/>
              </a:buClr>
            </a:pPr>
            <a:r>
              <a:rPr lang="en-US" b="1" dirty="0">
                <a:solidFill>
                  <a:schemeClr val="tx1"/>
                </a:solidFill>
              </a:rPr>
              <a:t>‘‘ </a:t>
            </a:r>
            <a:r>
              <a:rPr lang="en-US" dirty="0">
                <a:solidFill>
                  <a:schemeClr val="tx1"/>
                </a:solidFill>
              </a:rPr>
              <a:t>and </a:t>
            </a:r>
            <a:r>
              <a:rPr lang="en-US" b="1" dirty="0">
                <a:solidFill>
                  <a:schemeClr val="tx1"/>
                </a:solidFill>
              </a:rPr>
              <a:t>””</a:t>
            </a:r>
            <a:r>
              <a:rPr lang="en-US" dirty="0">
                <a:solidFill>
                  <a:schemeClr val="tx1"/>
                </a:solidFill>
              </a:rPr>
              <a:t> represent the </a:t>
            </a:r>
            <a:r>
              <a:rPr lang="en-US" b="1" dirty="0">
                <a:solidFill>
                  <a:schemeClr val="tx1"/>
                </a:solidFill>
              </a:rPr>
              <a:t>empty string</a:t>
            </a:r>
            <a:endParaRPr lang="en-US" dirty="0">
              <a:solidFill>
                <a:schemeClr val="tx1"/>
              </a:solidFill>
            </a:endParaRPr>
          </a:p>
          <a:p>
            <a:pPr>
              <a:buClr>
                <a:srgbClr val="007FA9"/>
              </a:buClr>
            </a:pPr>
            <a:r>
              <a:rPr lang="en-US" dirty="0">
                <a:solidFill>
                  <a:schemeClr val="tx1"/>
                </a:solidFill>
              </a:rPr>
              <a:t>Double-quoted strings are handy for composing strings that contain single quotation marks or apostrophes:</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81000" y="3429000"/>
            <a:ext cx="5486400" cy="1283428"/>
          </a:xfrm>
        </p:spPr>
        <p:txBody>
          <a:bodyPr/>
          <a:lstStyle/>
          <a:p>
            <a:pPr marL="228600" lvl="1" indent="0">
              <a:buNone/>
            </a:pPr>
            <a:r>
              <a:rPr lang="en-US" b="1" dirty="0">
                <a:solidFill>
                  <a:schemeClr val="tx1"/>
                </a:solidFill>
                <a:cs typeface="Courier New" panose="02070309020205020404" pitchFamily="49" charset="0"/>
              </a:rPr>
              <a:t>&gt;&gt;&gt;  “I’m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p>
          <a:p>
            <a:pPr marL="228600" lvl="1" indent="0">
              <a:buNone/>
            </a:pPr>
            <a:r>
              <a:rPr lang="en-US" b="1" dirty="0">
                <a:solidFill>
                  <a:schemeClr val="tx1"/>
                </a:solidFill>
                <a:cs typeface="Courier New" panose="02070309020205020404" pitchFamily="49" charset="0"/>
              </a:rPr>
              <a:t>&gt;&gt;&gt;  print(“I’m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39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(2 of 2)</a:t>
            </a:r>
          </a:p>
        </p:txBody>
      </p:sp>
      <p:sp>
        <p:nvSpPr>
          <p:cNvPr id="3" name="Content Placeholder 2"/>
          <p:cNvSpPr>
            <a:spLocks noGrp="1"/>
          </p:cNvSpPr>
          <p:nvPr>
            <p:ph idx="1"/>
          </p:nvPr>
        </p:nvSpPr>
        <p:spPr>
          <a:xfrm>
            <a:off x="365125" y="1538819"/>
            <a:ext cx="6950075" cy="292388"/>
          </a:xfrm>
        </p:spPr>
        <p:txBody>
          <a:bodyPr/>
          <a:lstStyle/>
          <a:p>
            <a:pPr>
              <a:buClr>
                <a:srgbClr val="007FA9"/>
              </a:buClr>
            </a:pPr>
            <a:r>
              <a:rPr lang="en-US" dirty="0">
                <a:solidFill>
                  <a:schemeClr val="tx1"/>
                </a:solidFill>
              </a:rPr>
              <a:t>Use </a:t>
            </a:r>
            <a:r>
              <a:rPr lang="en-US" b="1" dirty="0">
                <a:solidFill>
                  <a:schemeClr val="tx1"/>
                </a:solidFill>
              </a:rPr>
              <a:t>‘‘‘ </a:t>
            </a:r>
            <a:r>
              <a:rPr lang="en-US" dirty="0">
                <a:solidFill>
                  <a:schemeClr val="tx1"/>
                </a:solidFill>
              </a:rPr>
              <a:t>and </a:t>
            </a:r>
            <a:r>
              <a:rPr lang="en-US" b="1" dirty="0">
                <a:solidFill>
                  <a:schemeClr val="tx1"/>
                </a:solidFill>
                <a:cs typeface="Courier New" panose="02070309020205020404" pitchFamily="49" charset="0"/>
              </a:rPr>
              <a:t>”””</a:t>
            </a:r>
            <a:r>
              <a:rPr lang="en-US" dirty="0">
                <a:solidFill>
                  <a:schemeClr val="tx1"/>
                </a:solidFill>
              </a:rPr>
              <a:t>for multi-line paragraphs</a:t>
            </a:r>
          </a:p>
        </p:txBody>
      </p:sp>
      <p:sp>
        <p:nvSpPr>
          <p:cNvPr id="4" name="Content Placeholder 3"/>
          <p:cNvSpPr>
            <a:spLocks noGrp="1"/>
          </p:cNvSpPr>
          <p:nvPr>
            <p:ph idx="11"/>
          </p:nvPr>
        </p:nvSpPr>
        <p:spPr>
          <a:xfrm>
            <a:off x="347662" y="1913878"/>
            <a:ext cx="8415338" cy="1283428"/>
          </a:xfrm>
        </p:spPr>
        <p:txBody>
          <a:bodyPr/>
          <a:lstStyle/>
          <a:p>
            <a:pPr marL="228600" lvl="1" indent="0">
              <a:buNone/>
            </a:pPr>
            <a:r>
              <a:rPr lang="en-US" b="1" dirty="0">
                <a:solidFill>
                  <a:schemeClr val="tx1"/>
                </a:solidFill>
                <a:cs typeface="Courier New" panose="02070309020205020404" pitchFamily="49" charset="0"/>
              </a:rPr>
              <a:t>&gt;&gt;&gt;  print(“””This very long sentence extends</a:t>
            </a:r>
          </a:p>
          <a:p>
            <a:pPr marL="228600" lvl="1" indent="0">
              <a:buNone/>
            </a:pPr>
            <a:r>
              <a:rPr lang="en-US" b="1" dirty="0">
                <a:solidFill>
                  <a:schemeClr val="tx1"/>
                </a:solidFill>
                <a:cs typeface="Courier New" panose="02070309020205020404" pitchFamily="49" charset="0"/>
              </a:rPr>
              <a:t>all the way to the next line.”””)</a:t>
            </a:r>
          </a:p>
          <a:p>
            <a:pPr marL="228600" lvl="1" indent="0">
              <a:buNone/>
            </a:pPr>
            <a:r>
              <a:rPr lang="en-US" b="1" dirty="0">
                <a:solidFill>
                  <a:schemeClr val="tx1"/>
                </a:solidFill>
                <a:cs typeface="Courier New" panose="02070309020205020404" pitchFamily="49" charset="0"/>
              </a:rPr>
              <a:t>This very long sentence extends</a:t>
            </a:r>
          </a:p>
          <a:p>
            <a:pPr marL="228600" lvl="1" indent="0">
              <a:buNone/>
            </a:pPr>
            <a:r>
              <a:rPr lang="en-US" b="1" dirty="0">
                <a:solidFill>
                  <a:schemeClr val="tx1"/>
                </a:solidFill>
                <a:cs typeface="Courier New" panose="02070309020205020404" pitchFamily="49" charset="0"/>
              </a:rPr>
              <a:t>all the way to the next line</a:t>
            </a:r>
          </a:p>
        </p:txBody>
      </p:sp>
      <p:sp>
        <p:nvSpPr>
          <p:cNvPr id="6" name="Content Placeholder 5"/>
          <p:cNvSpPr>
            <a:spLocks noGrp="1"/>
          </p:cNvSpPr>
          <p:nvPr>
            <p:ph idx="12"/>
          </p:nvPr>
        </p:nvSpPr>
        <p:spPr>
          <a:xfrm>
            <a:off x="304800" y="3048000"/>
            <a:ext cx="8415338" cy="632481"/>
          </a:xfrm>
        </p:spPr>
        <p:txBody>
          <a:bodyPr/>
          <a:lstStyle/>
          <a:p>
            <a:pPr>
              <a:buClr>
                <a:srgbClr val="007FA9"/>
              </a:buClr>
            </a:pPr>
            <a:r>
              <a:rPr lang="en-US" dirty="0">
                <a:solidFill>
                  <a:schemeClr val="tx1"/>
                </a:solidFill>
                <a:cs typeface="Courier New" panose="02070309020205020404" pitchFamily="49" charset="0"/>
              </a:rPr>
              <a:t>When you evaluate a string in Python without the print function</a:t>
            </a:r>
          </a:p>
          <a:p>
            <a:pPr lvl="1">
              <a:buClr>
                <a:srgbClr val="007FA9"/>
              </a:buClr>
            </a:pPr>
            <a:r>
              <a:rPr lang="en-US" dirty="0">
                <a:solidFill>
                  <a:schemeClr val="tx1"/>
                </a:solidFill>
                <a:cs typeface="Courier New" panose="02070309020205020404" pitchFamily="49" charset="0"/>
              </a:rPr>
              <a:t>You can see the literal for the newline character, \n embedded in the result:</a:t>
            </a:r>
          </a:p>
        </p:txBody>
      </p:sp>
      <p:sp>
        <p:nvSpPr>
          <p:cNvPr id="7" name="Content Placeholder 6"/>
          <p:cNvSpPr>
            <a:spLocks noGrp="1"/>
          </p:cNvSpPr>
          <p:nvPr>
            <p:ph idx="13"/>
          </p:nvPr>
        </p:nvSpPr>
        <p:spPr>
          <a:xfrm>
            <a:off x="304800" y="3868781"/>
            <a:ext cx="8074575" cy="855619"/>
          </a:xfrm>
        </p:spPr>
        <p:txBody>
          <a:bodyPr/>
          <a:lstStyle/>
          <a:p>
            <a:pPr marL="228600" lvl="1" indent="0">
              <a:buNone/>
            </a:pPr>
            <a:r>
              <a:rPr lang="en-US" sz="1600" b="1" dirty="0">
                <a:solidFill>
                  <a:schemeClr val="tx1"/>
                </a:solidFill>
                <a:cs typeface="Courier New" panose="02070309020205020404" pitchFamily="49" charset="0"/>
              </a:rPr>
              <a:t>&gt;&gt;&gt; “””This very long sentence extends</a:t>
            </a:r>
          </a:p>
          <a:p>
            <a:pPr marL="228600" lvl="1" indent="0">
              <a:buNone/>
            </a:pPr>
            <a:r>
              <a:rPr lang="en-US" sz="1600" b="1" dirty="0">
                <a:solidFill>
                  <a:schemeClr val="tx1"/>
                </a:solidFill>
                <a:cs typeface="Courier New" panose="02070309020205020404" pitchFamily="49" charset="0"/>
              </a:rPr>
              <a:t>all the way to the next line.”””</a:t>
            </a:r>
          </a:p>
          <a:p>
            <a:pPr marL="228600" lvl="1" indent="0">
              <a:buNone/>
            </a:pPr>
            <a:r>
              <a:rPr lang="en-US" sz="1600" b="1" dirty="0">
                <a:solidFill>
                  <a:schemeClr val="tx1"/>
                </a:solidFill>
                <a:cs typeface="Courier New" panose="02070309020205020404" pitchFamily="49" charset="0"/>
              </a:rPr>
              <a:t>‘This very long sentence extends\nall the way to the next line.’</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047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Escape Sequences</a:t>
            </a:r>
          </a:p>
        </p:txBody>
      </p:sp>
      <p:sp>
        <p:nvSpPr>
          <p:cNvPr id="3" name="Content Placeholder 2"/>
          <p:cNvSpPr>
            <a:spLocks noGrp="1"/>
          </p:cNvSpPr>
          <p:nvPr>
            <p:ph idx="4294967295"/>
          </p:nvPr>
        </p:nvSpPr>
        <p:spPr>
          <a:xfrm>
            <a:off x="365125" y="1538818"/>
            <a:ext cx="8415338" cy="292388"/>
          </a:xfrm>
        </p:spPr>
        <p:txBody>
          <a:bodyPr/>
          <a:lstStyle/>
          <a:p>
            <a:pPr>
              <a:buClr>
                <a:srgbClr val="007FA9"/>
              </a:buClr>
            </a:pPr>
            <a:r>
              <a:rPr lang="en-US" dirty="0">
                <a:solidFill>
                  <a:schemeClr val="tx1"/>
                </a:solidFill>
              </a:rPr>
              <a:t>The newline character </a:t>
            </a:r>
            <a:r>
              <a:rPr lang="en-US" b="1" dirty="0">
                <a:solidFill>
                  <a:schemeClr val="tx1"/>
                </a:solidFill>
              </a:rPr>
              <a:t>\n </a:t>
            </a:r>
            <a:r>
              <a:rPr lang="en-US" dirty="0">
                <a:solidFill>
                  <a:schemeClr val="tx1"/>
                </a:solidFill>
              </a:rPr>
              <a:t>is called an </a:t>
            </a:r>
            <a:r>
              <a:rPr lang="en-US" b="1" dirty="0">
                <a:solidFill>
                  <a:schemeClr val="tx1"/>
                </a:solidFill>
              </a:rPr>
              <a:t>escape sequence</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16947906"/>
              </p:ext>
            </p:extLst>
          </p:nvPr>
        </p:nvGraphicFramePr>
        <p:xfrm>
          <a:off x="1828800" y="2438400"/>
          <a:ext cx="5029200" cy="2595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Escape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Backspace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Newline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Horizontal 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The \</a:t>
                      </a:r>
                      <a:r>
                        <a:rPr lang="en-US" sz="1400" baseline="0" dirty="0">
                          <a:solidFill>
                            <a:schemeClr val="tx1"/>
                          </a:solidFill>
                        </a:rPr>
                        <a:t> character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Single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Double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7084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Concatenation</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You can join two or more strings to form a new string using the concatenation operator </a:t>
            </a:r>
            <a:r>
              <a:rPr lang="en-US" b="1" dirty="0">
                <a:solidFill>
                  <a:schemeClr val="tx1"/>
                </a:solidFill>
              </a:rPr>
              <a:t>+</a:t>
            </a:r>
          </a:p>
        </p:txBody>
      </p:sp>
      <p:sp>
        <p:nvSpPr>
          <p:cNvPr id="6" name="Content Placeholder 5"/>
          <p:cNvSpPr>
            <a:spLocks noGrp="1"/>
          </p:cNvSpPr>
          <p:nvPr>
            <p:ph idx="12"/>
          </p:nvPr>
        </p:nvSpPr>
        <p:spPr>
          <a:xfrm>
            <a:off x="363244" y="2209800"/>
            <a:ext cx="5638800" cy="603242"/>
          </a:xfrm>
        </p:spPr>
        <p:txBody>
          <a:bodyPr/>
          <a:lstStyle/>
          <a:p>
            <a:pPr marL="228600" lvl="1" indent="0">
              <a:buNone/>
            </a:pPr>
            <a:r>
              <a:rPr lang="en-US" b="1" dirty="0">
                <a:solidFill>
                  <a:schemeClr val="tx1"/>
                </a:solidFill>
              </a:rPr>
              <a:t>&gt;&gt;&gt; “Hi “ + “there,” + “Ken!”</a:t>
            </a:r>
          </a:p>
          <a:p>
            <a:pPr marL="228600" lvl="1" indent="0">
              <a:buNone/>
            </a:pPr>
            <a:r>
              <a:rPr lang="en-US" b="1" dirty="0">
                <a:solidFill>
                  <a:schemeClr val="tx1"/>
                </a:solidFill>
              </a:rPr>
              <a:t>‘Hi there, Ken!</a:t>
            </a:r>
            <a:endParaRPr lang="en-IN" dirty="0"/>
          </a:p>
        </p:txBody>
      </p:sp>
      <p:sp>
        <p:nvSpPr>
          <p:cNvPr id="7" name="Content Placeholder 6"/>
          <p:cNvSpPr>
            <a:spLocks noGrp="1"/>
          </p:cNvSpPr>
          <p:nvPr>
            <p:ph idx="13"/>
          </p:nvPr>
        </p:nvSpPr>
        <p:spPr>
          <a:xfrm>
            <a:off x="381000" y="3007549"/>
            <a:ext cx="8415338" cy="584775"/>
          </a:xfrm>
        </p:spPr>
        <p:txBody>
          <a:bodyPr/>
          <a:lstStyle/>
          <a:p>
            <a:pPr marL="0" indent="0">
              <a:buNone/>
            </a:pPr>
            <a:r>
              <a:rPr lang="en-US" dirty="0">
                <a:solidFill>
                  <a:schemeClr val="tx1"/>
                </a:solidFill>
              </a:rPr>
              <a:t>The </a:t>
            </a:r>
            <a:r>
              <a:rPr lang="en-US" b="1" dirty="0">
                <a:solidFill>
                  <a:schemeClr val="tx1"/>
                </a:solidFill>
              </a:rPr>
              <a:t>* </a:t>
            </a:r>
            <a:r>
              <a:rPr lang="en-US" dirty="0">
                <a:solidFill>
                  <a:schemeClr val="tx1"/>
                </a:solidFill>
              </a:rPr>
              <a:t>operator allows you to build a string by repeating another string a given number of times</a:t>
            </a:r>
            <a:endParaRPr lang="en-IN" dirty="0"/>
          </a:p>
        </p:txBody>
      </p:sp>
      <p:sp>
        <p:nvSpPr>
          <p:cNvPr id="8" name="Content Placeholder 7"/>
          <p:cNvSpPr>
            <a:spLocks noGrp="1"/>
          </p:cNvSpPr>
          <p:nvPr>
            <p:ph idx="14"/>
          </p:nvPr>
        </p:nvSpPr>
        <p:spPr>
          <a:xfrm>
            <a:off x="381000" y="3680936"/>
            <a:ext cx="3581400" cy="738664"/>
          </a:xfrm>
        </p:spPr>
        <p:txBody>
          <a:bodyPr/>
          <a:lstStyle/>
          <a:p>
            <a:pPr marL="0" indent="0">
              <a:buNone/>
            </a:pPr>
            <a:r>
              <a:rPr lang="en-US" b="1" dirty="0">
                <a:solidFill>
                  <a:schemeClr val="tx1"/>
                </a:solidFill>
                <a:cs typeface="Courier New" panose="02070309020205020404" pitchFamily="49" charset="0"/>
              </a:rPr>
              <a:t>&gt;&gt;&gt; “ “ * 10 + “Python”</a:t>
            </a:r>
          </a:p>
          <a:p>
            <a:pPr marL="0" indent="0">
              <a:buNone/>
            </a:pPr>
            <a:r>
              <a:rPr lang="en-US" b="1" dirty="0">
                <a:solidFill>
                  <a:schemeClr val="tx1"/>
                </a:solidFill>
                <a:cs typeface="Courier New" panose="02070309020205020404" pitchFamily="49" charset="0"/>
              </a:rPr>
              <a:t>	‘Python’</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31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553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(1 of 3)</a:t>
            </a:r>
          </a:p>
        </p:txBody>
      </p:sp>
      <p:sp>
        <p:nvSpPr>
          <p:cNvPr id="3" name="Content Placeholder 2"/>
          <p:cNvSpPr>
            <a:spLocks noGrp="1"/>
          </p:cNvSpPr>
          <p:nvPr>
            <p:ph idx="4294967295"/>
          </p:nvPr>
        </p:nvSpPr>
        <p:spPr>
          <a:xfrm>
            <a:off x="365125" y="1538818"/>
            <a:ext cx="8415338" cy="3608680"/>
          </a:xfrm>
        </p:spPr>
        <p:txBody>
          <a:bodyPr/>
          <a:lstStyle/>
          <a:p>
            <a:pPr>
              <a:buClr>
                <a:srgbClr val="007FA9"/>
              </a:buClr>
            </a:pPr>
            <a:r>
              <a:rPr lang="en-US" dirty="0">
                <a:solidFill>
                  <a:schemeClr val="tx1"/>
                </a:solidFill>
              </a:rPr>
              <a:t>A </a:t>
            </a:r>
            <a:r>
              <a:rPr lang="en-US" b="1" dirty="0">
                <a:solidFill>
                  <a:schemeClr val="tx1"/>
                </a:solidFill>
              </a:rPr>
              <a:t>variable </a:t>
            </a:r>
            <a:r>
              <a:rPr lang="en-US" dirty="0">
                <a:solidFill>
                  <a:schemeClr val="tx1"/>
                </a:solidFill>
              </a:rPr>
              <a:t>associates a name with a value</a:t>
            </a:r>
          </a:p>
          <a:p>
            <a:pPr lvl="1">
              <a:buClr>
                <a:srgbClr val="007FA9"/>
              </a:buClr>
            </a:pPr>
            <a:r>
              <a:rPr lang="en-US" dirty="0">
                <a:solidFill>
                  <a:schemeClr val="tx1"/>
                </a:solidFill>
              </a:rPr>
              <a:t>Makes it easy to remember and use later in program</a:t>
            </a:r>
          </a:p>
          <a:p>
            <a:pPr>
              <a:buClr>
                <a:srgbClr val="007FA9"/>
              </a:buClr>
            </a:pPr>
            <a:r>
              <a:rPr lang="en-US" dirty="0">
                <a:solidFill>
                  <a:schemeClr val="tx1"/>
                </a:solidFill>
              </a:rPr>
              <a:t>Variable naming rules:</a:t>
            </a:r>
          </a:p>
          <a:p>
            <a:pPr lvl="1">
              <a:buClr>
                <a:srgbClr val="007FA9"/>
              </a:buClr>
            </a:pPr>
            <a:r>
              <a:rPr lang="en-US" dirty="0">
                <a:solidFill>
                  <a:schemeClr val="tx1"/>
                </a:solidFill>
              </a:rPr>
              <a:t>Reserved words cannot be used as variable names</a:t>
            </a:r>
          </a:p>
          <a:p>
            <a:pPr lvl="2">
              <a:buClr>
                <a:srgbClr val="007FA9"/>
              </a:buClr>
            </a:pPr>
            <a:r>
              <a:rPr lang="en-US" dirty="0">
                <a:solidFill>
                  <a:schemeClr val="tx1"/>
                </a:solidFill>
              </a:rPr>
              <a:t>Examples: </a:t>
            </a:r>
            <a:r>
              <a:rPr lang="en-US" b="1" dirty="0">
                <a:solidFill>
                  <a:schemeClr val="tx1"/>
                </a:solidFill>
              </a:rPr>
              <a:t>if</a:t>
            </a:r>
            <a:r>
              <a:rPr lang="en-US" dirty="0">
                <a:solidFill>
                  <a:schemeClr val="tx1"/>
                </a:solidFill>
              </a:rPr>
              <a:t>, </a:t>
            </a:r>
            <a:r>
              <a:rPr lang="en-US" b="1" dirty="0">
                <a:solidFill>
                  <a:schemeClr val="tx1"/>
                </a:solidFill>
              </a:rPr>
              <a:t>def</a:t>
            </a:r>
            <a:r>
              <a:rPr lang="en-US" dirty="0">
                <a:solidFill>
                  <a:schemeClr val="tx1"/>
                </a:solidFill>
              </a:rPr>
              <a:t>, and </a:t>
            </a:r>
            <a:r>
              <a:rPr lang="en-US" b="1" dirty="0">
                <a:solidFill>
                  <a:schemeClr val="tx1"/>
                </a:solidFill>
              </a:rPr>
              <a:t>import</a:t>
            </a:r>
            <a:endParaRPr lang="en-US" dirty="0">
              <a:solidFill>
                <a:schemeClr val="tx1"/>
              </a:solidFill>
            </a:endParaRPr>
          </a:p>
          <a:p>
            <a:pPr lvl="1">
              <a:buClr>
                <a:srgbClr val="007FA9"/>
              </a:buClr>
            </a:pPr>
            <a:r>
              <a:rPr lang="en-US" dirty="0">
                <a:solidFill>
                  <a:schemeClr val="tx1"/>
                </a:solidFill>
              </a:rPr>
              <a:t>Name must begin with a letter or </a:t>
            </a:r>
            <a:r>
              <a:rPr lang="en-US" b="1" dirty="0">
                <a:solidFill>
                  <a:schemeClr val="tx1"/>
                </a:solidFill>
              </a:rPr>
              <a:t>_</a:t>
            </a:r>
          </a:p>
          <a:p>
            <a:pPr lvl="1">
              <a:buClr>
                <a:srgbClr val="007FA9"/>
              </a:buClr>
            </a:pPr>
            <a:r>
              <a:rPr lang="en-US" dirty="0">
                <a:solidFill>
                  <a:schemeClr val="tx1"/>
                </a:solidFill>
              </a:rPr>
              <a:t>Name can contain any number of letters, digits, or _</a:t>
            </a:r>
          </a:p>
          <a:p>
            <a:pPr lvl="1">
              <a:buClr>
                <a:srgbClr val="007FA9"/>
              </a:buClr>
            </a:pPr>
            <a:r>
              <a:rPr lang="en-US" dirty="0">
                <a:solidFill>
                  <a:schemeClr val="tx1"/>
                </a:solidFill>
              </a:rPr>
              <a:t>Names are case sensitive</a:t>
            </a:r>
          </a:p>
          <a:p>
            <a:pPr lvl="2">
              <a:buClr>
                <a:srgbClr val="007FA9"/>
              </a:buClr>
            </a:pPr>
            <a:r>
              <a:rPr lang="en-US" dirty="0">
                <a:solidFill>
                  <a:schemeClr val="tx1"/>
                </a:solidFill>
              </a:rPr>
              <a:t>Example: </a:t>
            </a:r>
            <a:r>
              <a:rPr lang="en-US" b="1" dirty="0">
                <a:solidFill>
                  <a:schemeClr val="tx1"/>
                </a:solidFill>
              </a:rPr>
              <a:t>WEIGHT</a:t>
            </a:r>
            <a:r>
              <a:rPr lang="en-US" dirty="0">
                <a:solidFill>
                  <a:schemeClr val="tx1"/>
                </a:solidFill>
              </a:rPr>
              <a:t> is different from </a:t>
            </a:r>
            <a:r>
              <a:rPr lang="en-US" b="1" dirty="0">
                <a:solidFill>
                  <a:schemeClr val="tx1"/>
                </a:solidFill>
              </a:rPr>
              <a:t>weight</a:t>
            </a:r>
          </a:p>
          <a:p>
            <a:pPr lvl="1">
              <a:buClr>
                <a:srgbClr val="007FA9"/>
              </a:buClr>
            </a:pPr>
            <a:r>
              <a:rPr lang="en-US" dirty="0">
                <a:solidFill>
                  <a:schemeClr val="tx1"/>
                </a:solidFill>
              </a:rPr>
              <a:t>Tip:  begin each word in the variable name with an uppercase, except the first one (Example: </a:t>
            </a:r>
            <a:r>
              <a:rPr lang="en-US" b="1" dirty="0">
                <a:solidFill>
                  <a:schemeClr val="tx1"/>
                </a:solidFill>
              </a:rPr>
              <a:t>interestRate</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67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(2 of 3)</a:t>
            </a:r>
          </a:p>
        </p:txBody>
      </p:sp>
      <p:sp>
        <p:nvSpPr>
          <p:cNvPr id="3" name="Content Placeholder 2"/>
          <p:cNvSpPr>
            <a:spLocks noGrp="1"/>
          </p:cNvSpPr>
          <p:nvPr>
            <p:ph idx="1"/>
          </p:nvPr>
        </p:nvSpPr>
        <p:spPr>
          <a:xfrm>
            <a:off x="365125" y="1336088"/>
            <a:ext cx="8415338" cy="3048000"/>
          </a:xfrm>
        </p:spPr>
        <p:txBody>
          <a:bodyPr/>
          <a:lstStyle/>
          <a:p>
            <a:pPr>
              <a:buClr>
                <a:srgbClr val="007FA9"/>
              </a:buClr>
            </a:pPr>
            <a:r>
              <a:rPr lang="en-US" dirty="0">
                <a:solidFill>
                  <a:schemeClr val="tx1"/>
                </a:solidFill>
              </a:rPr>
              <a:t>Programmers use all uppercase letters for </a:t>
            </a:r>
            <a:r>
              <a:rPr lang="en-US" b="1" dirty="0">
                <a:solidFill>
                  <a:schemeClr val="tx1"/>
                </a:solidFill>
              </a:rPr>
              <a:t>symbolic constants </a:t>
            </a:r>
            <a:r>
              <a:rPr lang="en-US" dirty="0">
                <a:solidFill>
                  <a:schemeClr val="tx1"/>
                </a:solidFill>
              </a:rPr>
              <a:t>(contain values that the program never changes)</a:t>
            </a:r>
            <a:endParaRPr lang="en-US" b="1" dirty="0">
              <a:solidFill>
                <a:schemeClr val="tx1"/>
              </a:solidFill>
            </a:endParaRPr>
          </a:p>
          <a:p>
            <a:pPr lvl="1">
              <a:buClr>
                <a:srgbClr val="007FA9"/>
              </a:buClr>
            </a:pPr>
            <a:r>
              <a:rPr lang="en-US" dirty="0">
                <a:solidFill>
                  <a:schemeClr val="tx1"/>
                </a:solidFill>
              </a:rPr>
              <a:t>Examples: </a:t>
            </a:r>
            <a:r>
              <a:rPr lang="en-US" b="1" dirty="0">
                <a:solidFill>
                  <a:schemeClr val="tx1"/>
                </a:solidFill>
              </a:rPr>
              <a:t>TAX_RATE </a:t>
            </a:r>
            <a:r>
              <a:rPr lang="en-US" dirty="0">
                <a:solidFill>
                  <a:schemeClr val="tx1"/>
                </a:solidFill>
              </a:rPr>
              <a:t>and </a:t>
            </a:r>
            <a:r>
              <a:rPr lang="en-US" b="1" dirty="0">
                <a:solidFill>
                  <a:schemeClr val="tx1"/>
                </a:solidFill>
              </a:rPr>
              <a:t>STANDARD_DEDUCTION</a:t>
            </a:r>
            <a:endParaRPr lang="en-US" dirty="0">
              <a:solidFill>
                <a:schemeClr val="tx1"/>
              </a:solidFill>
            </a:endParaRPr>
          </a:p>
          <a:p>
            <a:pPr>
              <a:buClr>
                <a:srgbClr val="007FA9"/>
              </a:buClr>
            </a:pPr>
            <a:r>
              <a:rPr lang="en-US" dirty="0">
                <a:solidFill>
                  <a:schemeClr val="tx1"/>
                </a:solidFill>
              </a:rPr>
              <a:t>Variables receive initial values and can be reset to new values with an </a:t>
            </a:r>
            <a:r>
              <a:rPr lang="en-US" b="1" dirty="0">
                <a:solidFill>
                  <a:schemeClr val="tx1"/>
                </a:solidFill>
              </a:rPr>
              <a:t>assignment statement</a:t>
            </a:r>
            <a:endParaRPr lang="en-US" dirty="0">
              <a:solidFill>
                <a:schemeClr val="tx1"/>
              </a:solidFill>
            </a:endParaRPr>
          </a:p>
          <a:p>
            <a:pPr lvl="1">
              <a:buFontTx/>
              <a:buNone/>
            </a:pPr>
            <a:r>
              <a:rPr lang="en-US" b="1" dirty="0">
                <a:solidFill>
                  <a:schemeClr val="tx1"/>
                </a:solidFill>
              </a:rPr>
              <a:t>&lt;variable name&gt; = &lt;expression&gt;</a:t>
            </a:r>
          </a:p>
          <a:p>
            <a:pPr lvl="1">
              <a:buClr>
                <a:srgbClr val="007FA9"/>
              </a:buClr>
            </a:pPr>
            <a:r>
              <a:rPr lang="en-US" dirty="0">
                <a:solidFill>
                  <a:schemeClr val="tx1"/>
                </a:solidFill>
              </a:rPr>
              <a:t>Subsequent uses of the variable name in expressions are known as </a:t>
            </a:r>
            <a:r>
              <a:rPr lang="en-US" b="1" dirty="0">
                <a:solidFill>
                  <a:schemeClr val="tx1"/>
                </a:solidFill>
              </a:rPr>
              <a:t>variable references</a:t>
            </a:r>
            <a:endParaRPr lang="en-US" dirty="0">
              <a:solidFill>
                <a:schemeClr val="tx1"/>
              </a:solidFill>
            </a:endParaRP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0312" y="4477381"/>
            <a:ext cx="5791200" cy="1623521"/>
          </a:xfrm>
        </p:spPr>
        <p:txBody>
          <a:bodyPr/>
          <a:lstStyle/>
          <a:p>
            <a:pPr marL="228600" lvl="1" indent="0">
              <a:buNone/>
            </a:pPr>
            <a:r>
              <a:rPr lang="en-US" b="1" dirty="0">
                <a:solidFill>
                  <a:schemeClr val="tx1"/>
                </a:solidFill>
                <a:cs typeface="Courier New" panose="02070309020205020404" pitchFamily="49" charset="0"/>
              </a:rPr>
              <a:t>&gt;&gt;&gt; firstName = “Ken”</a:t>
            </a:r>
          </a:p>
          <a:p>
            <a:pPr marL="228600" lvl="1" indent="0">
              <a:buNone/>
            </a:pPr>
            <a:r>
              <a:rPr lang="en-US" b="1" dirty="0">
                <a:solidFill>
                  <a:schemeClr val="tx1"/>
                </a:solidFill>
                <a:cs typeface="Courier New" panose="02070309020205020404" pitchFamily="49" charset="0"/>
              </a:rPr>
              <a:t>&gt;&gt;&gt; secondName = “Lambert”</a:t>
            </a:r>
          </a:p>
          <a:p>
            <a:pPr marL="228600" lvl="1" indent="0">
              <a:buNone/>
            </a:pPr>
            <a:r>
              <a:rPr lang="en-US" b="1" dirty="0">
                <a:solidFill>
                  <a:schemeClr val="tx1"/>
                </a:solidFill>
                <a:cs typeface="Courier New" panose="02070309020205020404" pitchFamily="49" charset="0"/>
              </a:rPr>
              <a:t>&gt;&gt;&gt; fullName = firstName + “ ” + secondName</a:t>
            </a:r>
          </a:p>
          <a:p>
            <a:pPr marL="228600" lvl="1" indent="0">
              <a:buNone/>
            </a:pPr>
            <a:r>
              <a:rPr lang="en-US" b="1" dirty="0">
                <a:solidFill>
                  <a:schemeClr val="tx1"/>
                </a:solidFill>
                <a:cs typeface="Courier New" panose="02070309020205020404" pitchFamily="49" charset="0"/>
              </a:rPr>
              <a:t>&gt;&gt;&gt; fullName</a:t>
            </a:r>
          </a:p>
          <a:p>
            <a:pPr marL="228600" lvl="1" indent="0">
              <a:buNone/>
            </a:pPr>
            <a:r>
              <a:rPr lang="en-US" b="1" dirty="0">
                <a:solidFill>
                  <a:schemeClr val="tx1"/>
                </a:solidFill>
                <a:cs typeface="Courier New" panose="02070309020205020404" pitchFamily="49" charset="0"/>
              </a:rPr>
              <a:t>‘Ken Lambert’</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138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(3 of 3)</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Variables serves two purposes:</a:t>
            </a:r>
          </a:p>
          <a:p>
            <a:pPr lvl="1">
              <a:buClr>
                <a:srgbClr val="007FA9"/>
              </a:buClr>
            </a:pPr>
            <a:r>
              <a:rPr lang="en-US" dirty="0">
                <a:solidFill>
                  <a:schemeClr val="tx1"/>
                </a:solidFill>
                <a:cs typeface="Courier New" panose="02070309020205020404" pitchFamily="49" charset="0"/>
              </a:rPr>
              <a:t>Help the programmer keep track of data that change over time</a:t>
            </a:r>
          </a:p>
          <a:p>
            <a:pPr lvl="1">
              <a:buClr>
                <a:srgbClr val="007FA9"/>
              </a:buClr>
            </a:pPr>
            <a:r>
              <a:rPr lang="en-US" dirty="0">
                <a:solidFill>
                  <a:schemeClr val="tx1"/>
                </a:solidFill>
                <a:cs typeface="Courier New" panose="02070309020205020404" pitchFamily="49" charset="0"/>
              </a:rPr>
              <a:t>Allow the programmer to refer to a complex piece of information with a simple name (called abstraction)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7924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(1 of 3)</a:t>
            </a:r>
          </a:p>
        </p:txBody>
      </p:sp>
      <p:sp>
        <p:nvSpPr>
          <p:cNvPr id="3" name="Content Placeholder 2"/>
          <p:cNvSpPr>
            <a:spLocks noGrp="1"/>
          </p:cNvSpPr>
          <p:nvPr>
            <p:ph idx="1"/>
          </p:nvPr>
        </p:nvSpPr>
        <p:spPr>
          <a:xfrm>
            <a:off x="365125" y="1538818"/>
            <a:ext cx="8415338" cy="2022092"/>
          </a:xfrm>
        </p:spPr>
        <p:txBody>
          <a:bodyPr/>
          <a:lstStyle/>
          <a:p>
            <a:pPr>
              <a:buClr>
                <a:srgbClr val="007FA9"/>
              </a:buClr>
            </a:pPr>
            <a:r>
              <a:rPr lang="en-US" dirty="0">
                <a:solidFill>
                  <a:schemeClr val="tx1"/>
                </a:solidFill>
              </a:rPr>
              <a:t>Program comments</a:t>
            </a:r>
          </a:p>
          <a:p>
            <a:pPr lvl="1">
              <a:buClr>
                <a:srgbClr val="007FA9"/>
              </a:buClr>
            </a:pPr>
            <a:r>
              <a:rPr lang="en-US" dirty="0">
                <a:solidFill>
                  <a:schemeClr val="tx1"/>
                </a:solidFill>
              </a:rPr>
              <a:t>A piece of program text that the computer ignores but that provides useful documentation to programmers</a:t>
            </a:r>
          </a:p>
          <a:p>
            <a:pPr>
              <a:buClr>
                <a:srgbClr val="007FA9"/>
              </a:buClr>
            </a:pPr>
            <a:r>
              <a:rPr lang="en-US" dirty="0">
                <a:solidFill>
                  <a:schemeClr val="tx1"/>
                </a:solidFill>
              </a:rPr>
              <a:t>Doc</a:t>
            </a:r>
            <a:r>
              <a:rPr lang="en-US" sz="100" dirty="0">
                <a:solidFill>
                  <a:schemeClr val="tx1"/>
                </a:solidFill>
              </a:rPr>
              <a:t> </a:t>
            </a:r>
            <a:r>
              <a:rPr lang="en-US" dirty="0">
                <a:solidFill>
                  <a:schemeClr val="tx1"/>
                </a:solidFill>
              </a:rPr>
              <a:t>string</a:t>
            </a:r>
          </a:p>
          <a:p>
            <a:pPr lvl="1">
              <a:buClr>
                <a:srgbClr val="007FA9"/>
              </a:buClr>
            </a:pPr>
            <a:r>
              <a:rPr lang="en-US" dirty="0">
                <a:solidFill>
                  <a:schemeClr val="tx1"/>
                </a:solidFill>
              </a:rPr>
              <a:t>A multi-line string of the form</a:t>
            </a:r>
          </a:p>
          <a:p>
            <a:pPr lvl="1">
              <a:buClr>
                <a:srgbClr val="007FA9"/>
              </a:buClr>
            </a:pPr>
            <a:r>
              <a:rPr lang="en-US" dirty="0">
                <a:solidFill>
                  <a:schemeClr val="tx1"/>
                </a:solidFill>
              </a:rPr>
              <a:t>Example:</a:t>
            </a:r>
          </a:p>
        </p:txBody>
      </p:sp>
      <p:sp>
        <p:nvSpPr>
          <p:cNvPr id="8" name="Content Placeholder 7"/>
          <p:cNvSpPr>
            <a:spLocks noGrp="1"/>
          </p:cNvSpPr>
          <p:nvPr>
            <p:ph idx="11"/>
          </p:nvPr>
        </p:nvSpPr>
        <p:spPr>
          <a:xfrm>
            <a:off x="329906" y="3642883"/>
            <a:ext cx="8415338" cy="2117503"/>
          </a:xfrm>
        </p:spPr>
        <p:txBody>
          <a:bodyPr/>
          <a:lstStyle/>
          <a:p>
            <a:pPr marL="457200" lvl="2" indent="0">
              <a:buNone/>
            </a:pPr>
            <a:r>
              <a:rPr lang="en-US" b="1" dirty="0">
                <a:solidFill>
                  <a:schemeClr val="tx1"/>
                </a:solidFill>
                <a:cs typeface="Courier New" panose="02070309020205020404" pitchFamily="49" charset="0"/>
              </a:rPr>
              <a:t>“““</a:t>
            </a:r>
          </a:p>
          <a:p>
            <a:pPr marL="457200" lvl="2" indent="0">
              <a:buNone/>
            </a:pPr>
            <a:r>
              <a:rPr lang="en-US" b="1" dirty="0">
                <a:solidFill>
                  <a:schemeClr val="tx1"/>
                </a:solidFill>
                <a:cs typeface="Courier New" panose="02070309020205020404" pitchFamily="49" charset="0"/>
              </a:rPr>
              <a:t>Program: circle.py</a:t>
            </a:r>
          </a:p>
          <a:p>
            <a:pPr marL="457200" lvl="2" indent="0">
              <a:buNone/>
            </a:pPr>
            <a:r>
              <a:rPr lang="en-US" b="1" dirty="0">
                <a:solidFill>
                  <a:schemeClr val="tx1"/>
                </a:solidFill>
                <a:cs typeface="Courier New" panose="02070309020205020404" pitchFamily="49" charset="0"/>
              </a:rPr>
              <a:t>Author: Ken Lambert</a:t>
            </a:r>
          </a:p>
          <a:p>
            <a:pPr marL="457200" lvl="2" indent="0">
              <a:buNone/>
            </a:pPr>
            <a:r>
              <a:rPr lang="en-US" b="1" dirty="0">
                <a:solidFill>
                  <a:schemeClr val="tx1"/>
                </a:solidFill>
                <a:cs typeface="Courier New" panose="02070309020205020404" pitchFamily="49" charset="0"/>
              </a:rPr>
              <a:t>Last date modified: 10/10/17</a:t>
            </a:r>
          </a:p>
          <a:p>
            <a:pPr marL="457200" lvl="2" indent="0">
              <a:buNone/>
            </a:pPr>
            <a:r>
              <a:rPr lang="en-US" b="1" dirty="0">
                <a:solidFill>
                  <a:schemeClr val="tx1"/>
                </a:solidFill>
                <a:cs typeface="Courier New" panose="02070309020205020404" pitchFamily="49" charset="0"/>
              </a:rPr>
              <a:t>The purpose of this program is to compute the area of a circle. The input is an integer or floating-point number representing the radius of the circle. The output is a floating-point number labeled as the area of the circle.</a:t>
            </a:r>
          </a:p>
          <a:p>
            <a:pPr marL="457200" lvl="2" indent="0">
              <a:buNone/>
            </a:pPr>
            <a:r>
              <a:rPr lang="en-US" b="1" dirty="0">
                <a:solidFill>
                  <a:schemeClr val="tx1"/>
                </a:solidFill>
                <a:cs typeface="Courier New" panose="02070309020205020404" pitchFamily="49" charset="0"/>
              </a:rPr>
              <a:t>”””</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299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(2 of 3)</a:t>
            </a:r>
          </a:p>
        </p:txBody>
      </p:sp>
      <p:sp>
        <p:nvSpPr>
          <p:cNvPr id="3" name="Content Placeholder 2"/>
          <p:cNvSpPr>
            <a:spLocks noGrp="1"/>
          </p:cNvSpPr>
          <p:nvPr>
            <p:ph idx="1"/>
          </p:nvPr>
        </p:nvSpPr>
        <p:spPr>
          <a:xfrm>
            <a:off x="365125" y="1538818"/>
            <a:ext cx="8415338" cy="1312667"/>
          </a:xfrm>
        </p:spPr>
        <p:txBody>
          <a:bodyPr/>
          <a:lstStyle/>
          <a:p>
            <a:pPr>
              <a:buClr>
                <a:srgbClr val="007FA9"/>
              </a:buClr>
            </a:pPr>
            <a:r>
              <a:rPr lang="en-US">
                <a:solidFill>
                  <a:schemeClr val="tx1"/>
                </a:solidFill>
              </a:rPr>
              <a:t>End-of-line comments</a:t>
            </a:r>
          </a:p>
          <a:p>
            <a:pPr lvl="1">
              <a:buClr>
                <a:srgbClr val="007FA9"/>
              </a:buClr>
            </a:pPr>
            <a:r>
              <a:rPr lang="en-US">
                <a:solidFill>
                  <a:schemeClr val="tx1"/>
                </a:solidFill>
              </a:rPr>
              <a:t>Begin with the # symbol and extend to the end of a line</a:t>
            </a:r>
          </a:p>
          <a:p>
            <a:pPr lvl="1">
              <a:buClr>
                <a:srgbClr val="007FA9"/>
              </a:buClr>
            </a:pPr>
            <a:r>
              <a:rPr lang="en-US">
                <a:solidFill>
                  <a:schemeClr val="tx1"/>
                </a:solidFill>
              </a:rPr>
              <a:t>Might explain the purpose of a variable or the strategy used by a piece of code</a:t>
            </a:r>
          </a:p>
          <a:p>
            <a:pPr lvl="1">
              <a:buClr>
                <a:srgbClr val="007FA9"/>
              </a:buClr>
            </a:pPr>
            <a:r>
              <a:rPr lang="en-US">
                <a:solidFill>
                  <a:schemeClr val="tx1"/>
                </a:solidFill>
              </a:rPr>
              <a:t>Example:</a:t>
            </a:r>
            <a:endParaRPr lang="en-US" dirty="0">
              <a:solidFill>
                <a:schemeClr val="tx1"/>
              </a:solidFill>
            </a:endParaRPr>
          </a:p>
        </p:txBody>
      </p:sp>
      <p:sp>
        <p:nvSpPr>
          <p:cNvPr id="4" name="Content Placeholder 3"/>
          <p:cNvSpPr>
            <a:spLocks noGrp="1"/>
          </p:cNvSpPr>
          <p:nvPr>
            <p:ph idx="11"/>
          </p:nvPr>
        </p:nvSpPr>
        <p:spPr>
          <a:xfrm>
            <a:off x="770878" y="2948734"/>
            <a:ext cx="5562600" cy="233910"/>
          </a:xfrm>
        </p:spPr>
        <p:txBody>
          <a:bodyPr/>
          <a:lstStyle/>
          <a:p>
            <a:pPr marL="0" lvl="2" indent="0">
              <a:spcBef>
                <a:spcPts val="1200"/>
              </a:spcBef>
              <a:buClr>
                <a:schemeClr val="accent2"/>
              </a:buClr>
              <a:buNone/>
            </a:pPr>
            <a:r>
              <a:rPr lang="en-US" b="1">
                <a:solidFill>
                  <a:schemeClr val="tx1"/>
                </a:solidFill>
                <a:cs typeface="Courier New" panose="02070309020205020404" pitchFamily="49" charset="0"/>
              </a:rPr>
              <a:t>&gt;&gt;&gt; RATE = 0.85 # Conversion rate for Canadian to US dollars</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28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696130"/>
          </a:xfrm>
        </p:spPr>
        <p:txBody>
          <a:bodyPr/>
          <a:lstStyle/>
          <a:p>
            <a:pPr marL="0" indent="0">
              <a:buNone/>
            </a:pPr>
            <a:r>
              <a:rPr lang="en-US" b="1" dirty="0">
                <a:solidFill>
                  <a:srgbClr val="007FA9"/>
                </a:solidFill>
              </a:rPr>
              <a:t>2.1</a:t>
            </a:r>
            <a:r>
              <a:rPr lang="en-US" dirty="0">
                <a:solidFill>
                  <a:schemeClr val="tx1"/>
                </a:solidFill>
              </a:rPr>
              <a:t> Describe the basic phases of software development: analysis, design, coding, and testing</a:t>
            </a:r>
          </a:p>
          <a:p>
            <a:pPr marL="0" indent="0">
              <a:buNone/>
            </a:pPr>
            <a:r>
              <a:rPr lang="en-US" b="1" dirty="0">
                <a:solidFill>
                  <a:srgbClr val="007FA9"/>
                </a:solidFill>
              </a:rPr>
              <a:t>2.2</a:t>
            </a:r>
            <a:r>
              <a:rPr lang="en-US" dirty="0">
                <a:solidFill>
                  <a:schemeClr val="tx1"/>
                </a:solidFill>
              </a:rPr>
              <a:t> Use strings for the terminal input and output of text</a:t>
            </a:r>
          </a:p>
          <a:p>
            <a:pPr marL="0" indent="0">
              <a:buNone/>
            </a:pPr>
            <a:r>
              <a:rPr lang="en-US" b="1" dirty="0">
                <a:solidFill>
                  <a:srgbClr val="007FA9"/>
                </a:solidFill>
              </a:rPr>
              <a:t>2.3</a:t>
            </a:r>
            <a:r>
              <a:rPr lang="en-US" dirty="0">
                <a:solidFill>
                  <a:schemeClr val="tx1"/>
                </a:solidFill>
              </a:rPr>
              <a:t> Use integers and floating point numbers in arithmetic operations</a:t>
            </a:r>
          </a:p>
          <a:p>
            <a:pPr marL="0" indent="0">
              <a:buNone/>
            </a:pPr>
            <a:r>
              <a:rPr lang="en-US" b="1" dirty="0">
                <a:solidFill>
                  <a:srgbClr val="007FA9"/>
                </a:solidFill>
              </a:rPr>
              <a:t>2.4</a:t>
            </a:r>
            <a:r>
              <a:rPr lang="en-US" dirty="0">
                <a:solidFill>
                  <a:schemeClr val="tx1"/>
                </a:solidFill>
              </a:rPr>
              <a:t> Construct arithmetic expressions</a:t>
            </a:r>
          </a:p>
          <a:p>
            <a:pPr marL="0" indent="0">
              <a:buNone/>
            </a:pPr>
            <a:r>
              <a:rPr lang="en-US" b="1" dirty="0">
                <a:solidFill>
                  <a:srgbClr val="007FA9"/>
                </a:solidFill>
              </a:rPr>
              <a:t>2.5</a:t>
            </a:r>
            <a:r>
              <a:rPr lang="en-US" dirty="0">
                <a:solidFill>
                  <a:schemeClr val="tx1"/>
                </a:solidFill>
              </a:rPr>
              <a:t> Initialize and use variables with appropriate names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(3 of 3)</a:t>
            </a:r>
          </a:p>
        </p:txBody>
      </p:sp>
      <p:sp>
        <p:nvSpPr>
          <p:cNvPr id="3" name="Content Placeholder 2"/>
          <p:cNvSpPr>
            <a:spLocks noGrp="1"/>
          </p:cNvSpPr>
          <p:nvPr>
            <p:ph idx="4294967295"/>
          </p:nvPr>
        </p:nvSpPr>
        <p:spPr>
          <a:xfrm>
            <a:off x="365125" y="1538818"/>
            <a:ext cx="8415338" cy="1915909"/>
          </a:xfrm>
        </p:spPr>
        <p:txBody>
          <a:bodyPr/>
          <a:lstStyle/>
          <a:p>
            <a:pPr>
              <a:buClr>
                <a:srgbClr val="007FA9"/>
              </a:buClr>
            </a:pPr>
            <a:r>
              <a:rPr lang="en-US" dirty="0">
                <a:solidFill>
                  <a:schemeClr val="tx1"/>
                </a:solidFill>
              </a:rPr>
              <a:t>Tips related to comments and doc</a:t>
            </a:r>
            <a:r>
              <a:rPr lang="en-US" sz="100" dirty="0">
                <a:solidFill>
                  <a:schemeClr val="tx1"/>
                </a:solidFill>
              </a:rPr>
              <a:t> </a:t>
            </a:r>
            <a:r>
              <a:rPr lang="en-US" dirty="0">
                <a:solidFill>
                  <a:schemeClr val="tx1"/>
                </a:solidFill>
              </a:rPr>
              <a:t>strings:</a:t>
            </a:r>
          </a:p>
          <a:p>
            <a:pPr lvl="1">
              <a:buClr>
                <a:srgbClr val="007FA9"/>
              </a:buClr>
            </a:pPr>
            <a:r>
              <a:rPr lang="en-US" dirty="0">
                <a:solidFill>
                  <a:schemeClr val="tx1"/>
                </a:solidFill>
                <a:cs typeface="Courier New" panose="02070309020205020404" pitchFamily="49" charset="0"/>
              </a:rPr>
              <a:t>Begin a program with a statement of purpose and other information helpful to programmers</a:t>
            </a:r>
          </a:p>
          <a:p>
            <a:pPr lvl="1">
              <a:buClr>
                <a:srgbClr val="007FA9"/>
              </a:buClr>
            </a:pPr>
            <a:r>
              <a:rPr lang="en-US" dirty="0">
                <a:solidFill>
                  <a:schemeClr val="tx1"/>
                </a:solidFill>
                <a:cs typeface="Courier New" panose="02070309020205020404" pitchFamily="49" charset="0"/>
              </a:rPr>
              <a:t>Accompany a variable definition with a comment that explains the variable’s purpose</a:t>
            </a:r>
          </a:p>
          <a:p>
            <a:pPr lvl="1">
              <a:buClr>
                <a:srgbClr val="007FA9"/>
              </a:buClr>
            </a:pPr>
            <a:r>
              <a:rPr lang="en-US" dirty="0">
                <a:solidFill>
                  <a:schemeClr val="tx1"/>
                </a:solidFill>
                <a:cs typeface="Courier New" panose="02070309020205020404" pitchFamily="49" charset="0"/>
              </a:rPr>
              <a:t>Precede major segments of code with brief comments that explain their purpose</a:t>
            </a:r>
          </a:p>
          <a:p>
            <a:pPr lvl="1">
              <a:buClr>
                <a:srgbClr val="007FA9"/>
              </a:buClr>
            </a:pPr>
            <a:r>
              <a:rPr lang="en-US" dirty="0">
                <a:solidFill>
                  <a:schemeClr val="tx1"/>
                </a:solidFill>
                <a:cs typeface="Courier New" panose="02070309020205020404" pitchFamily="49" charset="0"/>
              </a:rPr>
              <a:t>Include comments to explain the workings of complex or tricky sections of code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193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Numeric Data Types and Character Sets</a:t>
            </a:r>
          </a:p>
        </p:txBody>
      </p:sp>
      <p:sp>
        <p:nvSpPr>
          <p:cNvPr id="3" name="Content Placeholder 2"/>
          <p:cNvSpPr>
            <a:spLocks noGrp="1"/>
          </p:cNvSpPr>
          <p:nvPr>
            <p:ph idx="4294967295"/>
          </p:nvPr>
        </p:nvSpPr>
        <p:spPr>
          <a:xfrm>
            <a:off x="365125" y="1538818"/>
            <a:ext cx="8415338" cy="738664"/>
          </a:xfrm>
        </p:spPr>
        <p:txBody>
          <a:bodyPr/>
          <a:lstStyle/>
          <a:p>
            <a:pPr>
              <a:buClr>
                <a:srgbClr val="007FA9"/>
              </a:buClr>
            </a:pPr>
            <a:r>
              <a:rPr lang="en-US" dirty="0">
                <a:solidFill>
                  <a:schemeClr val="tx1"/>
                </a:solidFill>
              </a:rPr>
              <a:t>The first applications of computers were to crunch numbers</a:t>
            </a:r>
          </a:p>
          <a:p>
            <a:pPr>
              <a:buClr>
                <a:srgbClr val="007FA9"/>
              </a:buClr>
            </a:pPr>
            <a:r>
              <a:rPr lang="en-US" dirty="0">
                <a:solidFill>
                  <a:schemeClr val="tx1"/>
                </a:solidFill>
              </a:rPr>
              <a:t>The use of numbers in many applications is still very important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0916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Integers</a:t>
            </a:r>
            <a:r>
              <a:rPr lang="en-US" dirty="0"/>
              <a:t> </a:t>
            </a:r>
          </a:p>
        </p:txBody>
      </p:sp>
      <p:sp>
        <p:nvSpPr>
          <p:cNvPr id="3" name="Content Placeholder 2"/>
          <p:cNvSpPr>
            <a:spLocks noGrp="1"/>
          </p:cNvSpPr>
          <p:nvPr>
            <p:ph idx="1"/>
          </p:nvPr>
        </p:nvSpPr>
        <p:spPr>
          <a:xfrm>
            <a:off x="365125" y="1538818"/>
            <a:ext cx="8415338" cy="1371145"/>
          </a:xfrm>
        </p:spPr>
        <p:txBody>
          <a:bodyPr/>
          <a:lstStyle/>
          <a:p>
            <a:pPr>
              <a:buClr>
                <a:srgbClr val="007FA9"/>
              </a:buClr>
            </a:pPr>
            <a:r>
              <a:rPr lang="en-US" dirty="0">
                <a:solidFill>
                  <a:schemeClr val="tx1"/>
                </a:solidFill>
              </a:rPr>
              <a:t>In real life, the range of </a:t>
            </a:r>
            <a:r>
              <a:rPr lang="en-US" b="1" dirty="0">
                <a:solidFill>
                  <a:schemeClr val="tx1"/>
                </a:solidFill>
              </a:rPr>
              <a:t>integers</a:t>
            </a:r>
            <a:r>
              <a:rPr lang="en-US" dirty="0">
                <a:solidFill>
                  <a:schemeClr val="tx1"/>
                </a:solidFill>
              </a:rPr>
              <a:t> is infinite</a:t>
            </a:r>
          </a:p>
          <a:p>
            <a:pPr>
              <a:buClr>
                <a:srgbClr val="007FA9"/>
              </a:buClr>
            </a:pPr>
            <a:r>
              <a:rPr lang="en-US" dirty="0">
                <a:solidFill>
                  <a:schemeClr val="tx1"/>
                </a:solidFill>
              </a:rPr>
              <a:t>A computer’s memory places a limit on the magnitude of the largest positive and negative integers</a:t>
            </a:r>
          </a:p>
          <a:p>
            <a:pPr lvl="1">
              <a:buClr>
                <a:srgbClr val="007FA9"/>
              </a:buClr>
            </a:pPr>
            <a:r>
              <a:rPr lang="en-US" dirty="0">
                <a:solidFill>
                  <a:schemeClr val="tx1"/>
                </a:solidFill>
              </a:rPr>
              <a:t>Python’s </a:t>
            </a:r>
            <a:r>
              <a:rPr lang="en-US" b="1" dirty="0">
                <a:solidFill>
                  <a:schemeClr val="tx1"/>
                </a:solidFill>
              </a:rPr>
              <a:t>int </a:t>
            </a:r>
            <a:r>
              <a:rPr lang="en-US" dirty="0">
                <a:solidFill>
                  <a:schemeClr val="tx1"/>
                </a:solidFill>
              </a:rPr>
              <a:t>typical range:</a:t>
            </a:r>
          </a:p>
        </p:txBody>
      </p:sp>
      <p:graphicFrame>
        <p:nvGraphicFramePr>
          <p:cNvPr id="6" name="Object 5" descr="Negative 21 to the 31 to 2 to the 31 minus 1"/>
          <p:cNvGraphicFramePr>
            <a:graphicFrameLocks noChangeAspect="1"/>
          </p:cNvGraphicFramePr>
          <p:nvPr>
            <p:extLst>
              <p:ext uri="{D42A27DB-BD31-4B8C-83A1-F6EECF244321}">
                <p14:modId xmlns:p14="http://schemas.microsoft.com/office/powerpoint/2010/main" val="2907092363"/>
              </p:ext>
            </p:extLst>
          </p:nvPr>
        </p:nvGraphicFramePr>
        <p:xfrm>
          <a:off x="793810" y="2978947"/>
          <a:ext cx="1441634" cy="311707"/>
        </p:xfrm>
        <a:graphic>
          <a:graphicData uri="http://schemas.openxmlformats.org/presentationml/2006/ole">
            <mc:AlternateContent xmlns:mc="http://schemas.openxmlformats.org/markup-compatibility/2006">
              <mc:Choice xmlns:v="urn:schemas-microsoft-com:vml" Requires="v">
                <p:oleObj name="Equation" r:id="rId3" imgW="939600" imgH="203040" progId="Equation.DSMT4">
                  <p:embed/>
                </p:oleObj>
              </mc:Choice>
              <mc:Fallback>
                <p:oleObj name="Equation" r:id="rId3" imgW="939600" imgH="203040" progId="Equation.DSMT4">
                  <p:embed/>
                  <p:pic>
                    <p:nvPicPr>
                      <p:cNvPr id="0" name=""/>
                      <p:cNvPicPr/>
                      <p:nvPr/>
                    </p:nvPicPr>
                    <p:blipFill>
                      <a:blip r:embed="rId4"/>
                      <a:stretch>
                        <a:fillRect/>
                      </a:stretch>
                    </p:blipFill>
                    <p:spPr>
                      <a:xfrm>
                        <a:off x="793810" y="2978947"/>
                        <a:ext cx="1441634" cy="311707"/>
                      </a:xfrm>
                      <a:prstGeom prst="rect">
                        <a:avLst/>
                      </a:prstGeom>
                    </p:spPr>
                  </p:pic>
                </p:oleObj>
              </mc:Fallback>
            </mc:AlternateContent>
          </a:graphicData>
        </a:graphic>
      </p:graphicFrame>
      <p:sp>
        <p:nvSpPr>
          <p:cNvPr id="4" name="Content Placeholder 3"/>
          <p:cNvSpPr>
            <a:spLocks noGrp="1"/>
          </p:cNvSpPr>
          <p:nvPr>
            <p:ph idx="11"/>
          </p:nvPr>
        </p:nvSpPr>
        <p:spPr>
          <a:xfrm>
            <a:off x="304800" y="3365212"/>
            <a:ext cx="5029200" cy="292388"/>
          </a:xfrm>
        </p:spPr>
        <p:txBody>
          <a:bodyPr/>
          <a:lstStyle/>
          <a:p>
            <a:pPr>
              <a:buClr>
                <a:srgbClr val="007FA9"/>
              </a:buClr>
            </a:pPr>
            <a:r>
              <a:rPr lang="en-US" dirty="0">
                <a:solidFill>
                  <a:schemeClr val="tx1"/>
                </a:solidFill>
              </a:rPr>
              <a:t>Integer literals are written without commas</a:t>
            </a:r>
            <a:endParaRPr lang="en-IN" dirty="0"/>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020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(1 of 2)</a:t>
            </a:r>
          </a:p>
        </p:txBody>
      </p:sp>
      <p:sp>
        <p:nvSpPr>
          <p:cNvPr id="3" name="Content Placeholder 2"/>
          <p:cNvSpPr>
            <a:spLocks noGrp="1"/>
          </p:cNvSpPr>
          <p:nvPr>
            <p:ph idx="1"/>
          </p:nvPr>
        </p:nvSpPr>
        <p:spPr>
          <a:xfrm>
            <a:off x="365125" y="1538818"/>
            <a:ext cx="8415338" cy="1525033"/>
          </a:xfrm>
        </p:spPr>
        <p:txBody>
          <a:bodyPr/>
          <a:lstStyle/>
          <a:p>
            <a:pPr>
              <a:buClr>
                <a:srgbClr val="007FA9"/>
              </a:buClr>
            </a:pPr>
            <a:r>
              <a:rPr lang="en-US" dirty="0">
                <a:solidFill>
                  <a:schemeClr val="tx1"/>
                </a:solidFill>
              </a:rPr>
              <a:t>Real numbers have </a:t>
            </a:r>
            <a:r>
              <a:rPr lang="en-US" b="1" dirty="0">
                <a:solidFill>
                  <a:schemeClr val="tx1"/>
                </a:solidFill>
              </a:rPr>
              <a:t>infinite precision</a:t>
            </a:r>
          </a:p>
          <a:p>
            <a:pPr lvl="1">
              <a:buClr>
                <a:srgbClr val="007FA9"/>
              </a:buClr>
            </a:pPr>
            <a:r>
              <a:rPr lang="en-US" dirty="0">
                <a:solidFill>
                  <a:schemeClr val="tx1"/>
                </a:solidFill>
              </a:rPr>
              <a:t>The digits in the fractional part can continue forever</a:t>
            </a:r>
          </a:p>
          <a:p>
            <a:pPr>
              <a:buClr>
                <a:srgbClr val="007FA9"/>
              </a:buClr>
            </a:pPr>
            <a:r>
              <a:rPr lang="en-US" dirty="0">
                <a:solidFill>
                  <a:schemeClr val="tx1"/>
                </a:solidFill>
              </a:rPr>
              <a:t>Python uses </a:t>
            </a:r>
            <a:r>
              <a:rPr lang="en-US" b="1" dirty="0">
                <a:solidFill>
                  <a:schemeClr val="tx1"/>
                </a:solidFill>
              </a:rPr>
              <a:t>floating-point </a:t>
            </a:r>
            <a:r>
              <a:rPr lang="en-US" dirty="0">
                <a:solidFill>
                  <a:schemeClr val="tx1"/>
                </a:solidFill>
              </a:rPr>
              <a:t>numbers to represent real numbers</a:t>
            </a:r>
          </a:p>
          <a:p>
            <a:pPr>
              <a:buClr>
                <a:srgbClr val="007FA9"/>
              </a:buClr>
            </a:pPr>
            <a:r>
              <a:rPr lang="en-US" dirty="0">
                <a:solidFill>
                  <a:schemeClr val="tx1"/>
                </a:solidFill>
              </a:rPr>
              <a:t>Python’s </a:t>
            </a:r>
            <a:r>
              <a:rPr lang="en-US" b="1" dirty="0">
                <a:solidFill>
                  <a:schemeClr val="tx1"/>
                </a:solidFill>
              </a:rPr>
              <a:t>float </a:t>
            </a:r>
            <a:r>
              <a:rPr lang="en-US" dirty="0">
                <a:solidFill>
                  <a:schemeClr val="tx1"/>
                </a:solidFill>
              </a:rPr>
              <a:t>typical range:</a:t>
            </a:r>
          </a:p>
        </p:txBody>
      </p:sp>
      <p:graphicFrame>
        <p:nvGraphicFramePr>
          <p:cNvPr id="6" name="Object 5" descr="Negative 10 to the 308 to 10 to the 308 and "/>
          <p:cNvGraphicFramePr>
            <a:graphicFrameLocks noChangeAspect="1"/>
          </p:cNvGraphicFramePr>
          <p:nvPr>
            <p:extLst>
              <p:ext uri="{D42A27DB-BD31-4B8C-83A1-F6EECF244321}">
                <p14:modId xmlns:p14="http://schemas.microsoft.com/office/powerpoint/2010/main" val="21819439"/>
              </p:ext>
            </p:extLst>
          </p:nvPr>
        </p:nvGraphicFramePr>
        <p:xfrm>
          <a:off x="609600" y="3134482"/>
          <a:ext cx="1806465" cy="321152"/>
        </p:xfrm>
        <a:graphic>
          <a:graphicData uri="http://schemas.openxmlformats.org/presentationml/2006/ole">
            <mc:AlternateContent xmlns:mc="http://schemas.openxmlformats.org/markup-compatibility/2006">
              <mc:Choice xmlns:v="urn:schemas-microsoft-com:vml" Requires="v">
                <p:oleObj name="Equation" r:id="rId2" imgW="1143000" imgH="203040" progId="Equation.DSMT4">
                  <p:embed/>
                </p:oleObj>
              </mc:Choice>
              <mc:Fallback>
                <p:oleObj name="Equation" r:id="rId2" imgW="1143000" imgH="203040" progId="Equation.DSMT4">
                  <p:embed/>
                  <p:pic>
                    <p:nvPicPr>
                      <p:cNvPr id="0" name=""/>
                      <p:cNvPicPr/>
                      <p:nvPr/>
                    </p:nvPicPr>
                    <p:blipFill>
                      <a:blip r:embed="rId3"/>
                      <a:stretch>
                        <a:fillRect/>
                      </a:stretch>
                    </p:blipFill>
                    <p:spPr>
                      <a:xfrm>
                        <a:off x="609600" y="3134482"/>
                        <a:ext cx="1806465" cy="321152"/>
                      </a:xfrm>
                      <a:prstGeom prst="rect">
                        <a:avLst/>
                      </a:prstGeom>
                    </p:spPr>
                  </p:pic>
                </p:oleObj>
              </mc:Fallback>
            </mc:AlternateContent>
          </a:graphicData>
        </a:graphic>
      </p:graphicFrame>
      <p:sp>
        <p:nvSpPr>
          <p:cNvPr id="4" name="Content Placeholder 3"/>
          <p:cNvSpPr>
            <a:spLocks noGrp="1"/>
          </p:cNvSpPr>
          <p:nvPr>
            <p:ph idx="11"/>
          </p:nvPr>
        </p:nvSpPr>
        <p:spPr>
          <a:xfrm>
            <a:off x="347662" y="3544246"/>
            <a:ext cx="3157538" cy="292388"/>
          </a:xfrm>
        </p:spPr>
        <p:txBody>
          <a:bodyPr/>
          <a:lstStyle/>
          <a:p>
            <a:pPr>
              <a:buClr>
                <a:srgbClr val="007FA9"/>
              </a:buClr>
            </a:pPr>
            <a:r>
              <a:rPr lang="en-US" dirty="0">
                <a:solidFill>
                  <a:schemeClr val="tx1"/>
                </a:solidFill>
              </a:rPr>
              <a:t>Typical precision: 16 digits</a:t>
            </a:r>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063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(2 of 2)</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 floating-point number can be written using either ordinary </a:t>
            </a:r>
            <a:r>
              <a:rPr lang="en-US" b="1" dirty="0">
                <a:solidFill>
                  <a:schemeClr val="tx1"/>
                </a:solidFill>
              </a:rPr>
              <a:t>decimal notation </a:t>
            </a:r>
            <a:r>
              <a:rPr lang="en-US" dirty="0">
                <a:solidFill>
                  <a:schemeClr val="tx1"/>
                </a:solidFill>
              </a:rPr>
              <a:t>or </a:t>
            </a:r>
            <a:r>
              <a:rPr lang="en-US" b="1" dirty="0">
                <a:solidFill>
                  <a:schemeClr val="tx1"/>
                </a:solidFill>
              </a:rPr>
              <a:t>scientific notation</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91435363"/>
              </p:ext>
            </p:extLst>
          </p:nvPr>
        </p:nvGraphicFramePr>
        <p:xfrm>
          <a:off x="1219200" y="28956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600" dirty="0">
                          <a:solidFill>
                            <a:schemeClr val="tx1"/>
                          </a:solidFill>
                        </a:rPr>
                        <a:t>Decimal 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Scientific 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600" dirty="0">
                          <a:solidFill>
                            <a:schemeClr val="tx1"/>
                          </a:solidFill>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0</a:t>
                      </a:r>
                    </a:p>
                    <a:p>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600" dirty="0">
                          <a:solidFill>
                            <a:schemeClr val="tx1"/>
                          </a:solidFill>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1</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600" dirty="0">
                          <a:solidFill>
                            <a:schemeClr val="tx1"/>
                          </a:solidFill>
                        </a:rPr>
                        <a:t>3780.0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aseline="30000" dirty="0">
                          <a:solidFill>
                            <a:schemeClr val="bg1"/>
                          </a:solidFill>
                        </a:rPr>
                        <a:t>3.78 times 10 Cubed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600" dirty="0">
                          <a:solidFill>
                            <a:schemeClr val="tx1"/>
                          </a:solidFill>
                        </a:rPr>
                        <a:t>0.378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minus 1</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600" dirty="0">
                          <a:solidFill>
                            <a:schemeClr val="tx1"/>
                          </a:solidFill>
                        </a:rPr>
                        <a:t>0.00378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3.78e−3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aseline="30000" dirty="0">
                          <a:solidFill>
                            <a:schemeClr val="bg1"/>
                          </a:solidFill>
                        </a:rPr>
                        <a:t>3.78 times 10 to the minus 3</a:t>
                      </a:r>
                      <a:endParaRPr lang="en-US" sz="800" baseline="30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89891869"/>
              </p:ext>
            </p:extLst>
          </p:nvPr>
        </p:nvGraphicFramePr>
        <p:xfrm>
          <a:off x="5399919" y="3290472"/>
          <a:ext cx="848481" cy="277056"/>
        </p:xfrm>
        <a:graphic>
          <a:graphicData uri="http://schemas.openxmlformats.org/presentationml/2006/ole">
            <mc:AlternateContent xmlns:mc="http://schemas.openxmlformats.org/markup-compatibility/2006">
              <mc:Choice xmlns:v="urn:schemas-microsoft-com:vml" Requires="v">
                <p:oleObj name="Equation" r:id="rId2" imgW="622080" imgH="203040" progId="Equation.DSMT4">
                  <p:embed/>
                </p:oleObj>
              </mc:Choice>
              <mc:Fallback>
                <p:oleObj name="Equation" r:id="rId2" imgW="622080" imgH="203040" progId="Equation.DSMT4">
                  <p:embed/>
                  <p:pic>
                    <p:nvPicPr>
                      <p:cNvPr id="0" name=""/>
                      <p:cNvPicPr/>
                      <p:nvPr/>
                    </p:nvPicPr>
                    <p:blipFill>
                      <a:blip r:embed="rId3"/>
                      <a:stretch>
                        <a:fillRect/>
                      </a:stretch>
                    </p:blipFill>
                    <p:spPr>
                      <a:xfrm>
                        <a:off x="5399919" y="3290472"/>
                        <a:ext cx="848481" cy="2770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9142703"/>
              </p:ext>
            </p:extLst>
          </p:nvPr>
        </p:nvGraphicFramePr>
        <p:xfrm>
          <a:off x="5394038" y="3633558"/>
          <a:ext cx="848481" cy="277056"/>
        </p:xfrm>
        <a:graphic>
          <a:graphicData uri="http://schemas.openxmlformats.org/presentationml/2006/ole">
            <mc:AlternateContent xmlns:mc="http://schemas.openxmlformats.org/markup-compatibility/2006">
              <mc:Choice xmlns:v="urn:schemas-microsoft-com:vml" Requires="v">
                <p:oleObj name="Equation" r:id="rId4" imgW="622080" imgH="203040" progId="Equation.DSMT4">
                  <p:embed/>
                </p:oleObj>
              </mc:Choice>
              <mc:Fallback>
                <p:oleObj name="Equation" r:id="rId4" imgW="622080" imgH="203040" progId="Equation.DSMT4">
                  <p:embed/>
                  <p:pic>
                    <p:nvPicPr>
                      <p:cNvPr id="4" name="Object 3"/>
                      <p:cNvPicPr/>
                      <p:nvPr/>
                    </p:nvPicPr>
                    <p:blipFill>
                      <a:blip r:embed="rId5"/>
                      <a:stretch>
                        <a:fillRect/>
                      </a:stretch>
                    </p:blipFill>
                    <p:spPr>
                      <a:xfrm>
                        <a:off x="5394038" y="3633558"/>
                        <a:ext cx="848481" cy="27705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26963560"/>
              </p:ext>
            </p:extLst>
          </p:nvPr>
        </p:nvGraphicFramePr>
        <p:xfrm>
          <a:off x="5409462" y="4014558"/>
          <a:ext cx="848481" cy="277056"/>
        </p:xfrm>
        <a:graphic>
          <a:graphicData uri="http://schemas.openxmlformats.org/presentationml/2006/ole">
            <mc:AlternateContent xmlns:mc="http://schemas.openxmlformats.org/markup-compatibility/2006">
              <mc:Choice xmlns:v="urn:schemas-microsoft-com:vml" Requires="v">
                <p:oleObj name="Equation" r:id="rId6" imgW="622080" imgH="203040" progId="Equation.DSMT4">
                  <p:embed/>
                </p:oleObj>
              </mc:Choice>
              <mc:Fallback>
                <p:oleObj name="Equation" r:id="rId6" imgW="622080" imgH="203040" progId="Equation.DSMT4">
                  <p:embed/>
                  <p:pic>
                    <p:nvPicPr>
                      <p:cNvPr id="4" name="Object 3"/>
                      <p:cNvPicPr/>
                      <p:nvPr/>
                    </p:nvPicPr>
                    <p:blipFill>
                      <a:blip r:embed="rId7"/>
                      <a:stretch>
                        <a:fillRect/>
                      </a:stretch>
                    </p:blipFill>
                    <p:spPr>
                      <a:xfrm>
                        <a:off x="5409462" y="4014558"/>
                        <a:ext cx="848481" cy="27705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59538140"/>
              </p:ext>
            </p:extLst>
          </p:nvPr>
        </p:nvGraphicFramePr>
        <p:xfrm>
          <a:off x="5403580" y="4395597"/>
          <a:ext cx="916257" cy="276606"/>
        </p:xfrm>
        <a:graphic>
          <a:graphicData uri="http://schemas.openxmlformats.org/presentationml/2006/ole">
            <mc:AlternateContent xmlns:mc="http://schemas.openxmlformats.org/markup-compatibility/2006">
              <mc:Choice xmlns:v="urn:schemas-microsoft-com:vml" Requires="v">
                <p:oleObj name="Equation" r:id="rId8" imgW="672840" imgH="203040" progId="Equation.DSMT4">
                  <p:embed/>
                </p:oleObj>
              </mc:Choice>
              <mc:Fallback>
                <p:oleObj name="Equation" r:id="rId8" imgW="672840" imgH="203040" progId="Equation.DSMT4">
                  <p:embed/>
                  <p:pic>
                    <p:nvPicPr>
                      <p:cNvPr id="4" name="Object 3"/>
                      <p:cNvPicPr/>
                      <p:nvPr/>
                    </p:nvPicPr>
                    <p:blipFill>
                      <a:blip r:embed="rId9"/>
                      <a:stretch>
                        <a:fillRect/>
                      </a:stretch>
                    </p:blipFill>
                    <p:spPr>
                      <a:xfrm>
                        <a:off x="5403580" y="4395597"/>
                        <a:ext cx="916257" cy="27660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50926639"/>
              </p:ext>
            </p:extLst>
          </p:nvPr>
        </p:nvGraphicFramePr>
        <p:xfrm>
          <a:off x="5410200" y="4776597"/>
          <a:ext cx="916257" cy="276606"/>
        </p:xfrm>
        <a:graphic>
          <a:graphicData uri="http://schemas.openxmlformats.org/presentationml/2006/ole">
            <mc:AlternateContent xmlns:mc="http://schemas.openxmlformats.org/markup-compatibility/2006">
              <mc:Choice xmlns:v="urn:schemas-microsoft-com:vml" Requires="v">
                <p:oleObj name="Equation" r:id="rId10" imgW="672840" imgH="203040" progId="Equation.DSMT4">
                  <p:embed/>
                </p:oleObj>
              </mc:Choice>
              <mc:Fallback>
                <p:oleObj name="Equation" r:id="rId10" imgW="672840" imgH="203040" progId="Equation.DSMT4">
                  <p:embed/>
                  <p:pic>
                    <p:nvPicPr>
                      <p:cNvPr id="4" name="Object 3"/>
                      <p:cNvPicPr/>
                      <p:nvPr/>
                    </p:nvPicPr>
                    <p:blipFill>
                      <a:blip r:embed="rId11"/>
                      <a:stretch>
                        <a:fillRect/>
                      </a:stretch>
                    </p:blipFill>
                    <p:spPr>
                      <a:xfrm>
                        <a:off x="5410200" y="4776597"/>
                        <a:ext cx="916257" cy="276606"/>
                      </a:xfrm>
                      <a:prstGeom prst="rect">
                        <a:avLst/>
                      </a:prstGeom>
                    </p:spPr>
                  </p:pic>
                </p:oleObj>
              </mc:Fallback>
            </mc:AlternateContent>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86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Character Sets</a:t>
            </a:r>
          </a:p>
        </p:txBody>
      </p:sp>
      <p:sp>
        <p:nvSpPr>
          <p:cNvPr id="3" name="Content Placeholder 2"/>
          <p:cNvSpPr>
            <a:spLocks noGrp="1"/>
          </p:cNvSpPr>
          <p:nvPr>
            <p:ph idx="1"/>
          </p:nvPr>
        </p:nvSpPr>
        <p:spPr>
          <a:xfrm>
            <a:off x="365125" y="1503306"/>
            <a:ext cx="8415338" cy="2234458"/>
          </a:xfrm>
        </p:spPr>
        <p:txBody>
          <a:bodyPr/>
          <a:lstStyle/>
          <a:p>
            <a:pPr>
              <a:buClr>
                <a:srgbClr val="007FA9"/>
              </a:buClr>
            </a:pPr>
            <a:r>
              <a:rPr lang="en-US" dirty="0">
                <a:solidFill>
                  <a:schemeClr val="tx1"/>
                </a:solidFill>
              </a:rPr>
              <a:t>In Python, character literals look just like string literals and are of the string type</a:t>
            </a:r>
          </a:p>
          <a:p>
            <a:pPr lvl="1">
              <a:buClr>
                <a:srgbClr val="007FA9"/>
              </a:buClr>
            </a:pPr>
            <a:r>
              <a:rPr lang="en-US" dirty="0">
                <a:solidFill>
                  <a:schemeClr val="tx1"/>
                </a:solidFill>
              </a:rPr>
              <a:t>They belong to several different </a:t>
            </a:r>
            <a:r>
              <a:rPr lang="en-US" b="1" dirty="0">
                <a:solidFill>
                  <a:schemeClr val="tx1"/>
                </a:solidFill>
              </a:rPr>
              <a:t>character sets</a:t>
            </a:r>
            <a:r>
              <a:rPr lang="en-US" dirty="0">
                <a:solidFill>
                  <a:schemeClr val="tx1"/>
                </a:solidFill>
              </a:rPr>
              <a:t>, among them the </a:t>
            </a:r>
            <a:r>
              <a:rPr lang="en-US" b="1" dirty="0">
                <a:solidFill>
                  <a:schemeClr val="tx1"/>
                </a:solidFill>
              </a:rPr>
              <a:t>A</a:t>
            </a:r>
            <a:r>
              <a:rPr lang="en-US" sz="100" b="1" dirty="0">
                <a:solidFill>
                  <a:schemeClr val="tx1"/>
                </a:solidFill>
              </a:rPr>
              <a:t> </a:t>
            </a:r>
            <a:r>
              <a:rPr lang="en-US" b="1" dirty="0">
                <a:solidFill>
                  <a:schemeClr val="tx1"/>
                </a:solidFill>
              </a:rPr>
              <a:t>S</a:t>
            </a:r>
            <a:r>
              <a:rPr lang="en-US" sz="100" b="1" dirty="0">
                <a:solidFill>
                  <a:schemeClr val="tx1"/>
                </a:solidFill>
              </a:rPr>
              <a:t> </a:t>
            </a:r>
            <a:r>
              <a:rPr lang="en-US" b="1" dirty="0">
                <a:solidFill>
                  <a:schemeClr val="tx1"/>
                </a:solidFill>
              </a:rPr>
              <a:t>C</a:t>
            </a:r>
            <a:r>
              <a:rPr lang="en-US" sz="100" b="1" dirty="0">
                <a:solidFill>
                  <a:schemeClr val="tx1"/>
                </a:solidFill>
              </a:rPr>
              <a:t> </a:t>
            </a:r>
            <a:r>
              <a:rPr lang="en-US" b="1" dirty="0">
                <a:solidFill>
                  <a:schemeClr val="tx1"/>
                </a:solidFill>
              </a:rPr>
              <a:t>I</a:t>
            </a:r>
            <a:r>
              <a:rPr lang="en-US" sz="100" b="1" dirty="0">
                <a:solidFill>
                  <a:schemeClr val="tx1"/>
                </a:solidFill>
              </a:rPr>
              <a:t> </a:t>
            </a:r>
            <a:r>
              <a:rPr lang="en-US" b="1" dirty="0">
                <a:solidFill>
                  <a:schemeClr val="tx1"/>
                </a:solidFill>
              </a:rPr>
              <a:t>I set </a:t>
            </a:r>
            <a:r>
              <a:rPr lang="en-US" dirty="0">
                <a:solidFill>
                  <a:schemeClr val="tx1"/>
                </a:solidFill>
              </a:rPr>
              <a:t>and the </a:t>
            </a:r>
            <a:r>
              <a:rPr lang="en-US" b="1" dirty="0">
                <a:solidFill>
                  <a:schemeClr val="tx1"/>
                </a:solidFill>
              </a:rPr>
              <a:t>Unicode set</a:t>
            </a:r>
            <a:endParaRPr lang="en-US" dirty="0">
              <a:solidFill>
                <a:schemeClr val="tx1"/>
              </a:solidFill>
            </a:endParaRPr>
          </a:p>
          <a:p>
            <a:pPr>
              <a:buClr>
                <a:srgbClr val="007FA9"/>
              </a:buClr>
            </a:pPr>
            <a:r>
              <a:rPr lang="en-US" dirty="0">
                <a:solidFill>
                  <a:schemeClr val="tx1"/>
                </a:solidFill>
              </a:rPr>
              <a:t>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 character set maps to a set of integers</a:t>
            </a:r>
          </a:p>
          <a:p>
            <a:pPr>
              <a:buClr>
                <a:srgbClr val="007FA9"/>
              </a:buClr>
              <a:buFont typeface="Arial Unicode MS" panose="020B0604020202020204" pitchFamily="34" charset="-128"/>
              <a:buChar char="•"/>
            </a:pPr>
            <a:r>
              <a:rPr lang="en-US" b="1" dirty="0">
                <a:solidFill>
                  <a:schemeClr val="tx1"/>
                </a:solidFill>
              </a:rPr>
              <a:t>ord </a:t>
            </a:r>
            <a:r>
              <a:rPr lang="en-US" dirty="0">
                <a:solidFill>
                  <a:schemeClr val="tx1"/>
                </a:solidFill>
              </a:rPr>
              <a:t>and </a:t>
            </a:r>
            <a:r>
              <a:rPr lang="en-US" b="1" dirty="0">
                <a:solidFill>
                  <a:schemeClr val="tx1"/>
                </a:solidFill>
              </a:rPr>
              <a:t>chr </a:t>
            </a:r>
            <a:r>
              <a:rPr lang="en-US" dirty="0">
                <a:solidFill>
                  <a:schemeClr val="tx1"/>
                </a:solidFill>
              </a:rPr>
              <a:t>functions convert characters to and from 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9190" y="3797704"/>
            <a:ext cx="1676400" cy="2374496"/>
          </a:xfrm>
        </p:spPr>
        <p:txBody>
          <a:bodyPr/>
          <a:lstStyle/>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97</a:t>
            </a:r>
          </a:p>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65</a:t>
            </a:r>
          </a:p>
          <a:p>
            <a:pPr marL="228600" lvl="1" indent="0">
              <a:spcBef>
                <a:spcPts val="300"/>
              </a:spcBef>
              <a:buNone/>
            </a:pPr>
            <a:r>
              <a:rPr lang="en-US" dirty="0">
                <a:solidFill>
                  <a:schemeClr val="tx1"/>
                </a:solidFill>
              </a:rPr>
              <a:t>&gt;&gt;&gt; chr(65)</a:t>
            </a:r>
          </a:p>
          <a:p>
            <a:pPr marL="228600" lvl="1" indent="0">
              <a:spcBef>
                <a:spcPts val="300"/>
              </a:spcBef>
              <a:buNone/>
            </a:pPr>
            <a:r>
              <a:rPr lang="en-US" dirty="0">
                <a:solidFill>
                  <a:schemeClr val="tx1"/>
                </a:solidFill>
              </a:rPr>
              <a:t>‘A’</a:t>
            </a:r>
          </a:p>
          <a:p>
            <a:pPr marL="228600" lvl="1" indent="0">
              <a:spcBef>
                <a:spcPts val="300"/>
              </a:spcBef>
              <a:buNone/>
            </a:pPr>
            <a:r>
              <a:rPr lang="en-US" dirty="0">
                <a:solidFill>
                  <a:schemeClr val="tx1"/>
                </a:solidFill>
              </a:rPr>
              <a:t>&gt;&gt;&gt; chr(66)</a:t>
            </a:r>
          </a:p>
          <a:p>
            <a:pPr marL="228600" lvl="1" indent="0">
              <a:spcBef>
                <a:spcPts val="300"/>
              </a:spcBef>
              <a:buNone/>
            </a:pPr>
            <a:r>
              <a:rPr lang="en-US" dirty="0">
                <a:solidFill>
                  <a:schemeClr val="tx1"/>
                </a:solidFill>
              </a:rPr>
              <a:t>‘B’</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6220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Expressions</a:t>
            </a:r>
          </a:p>
        </p:txBody>
      </p:sp>
      <p:sp>
        <p:nvSpPr>
          <p:cNvPr id="3" name="Content Placeholder 2"/>
          <p:cNvSpPr>
            <a:spLocks noGrp="1"/>
          </p:cNvSpPr>
          <p:nvPr>
            <p:ph idx="4294967295"/>
          </p:nvPr>
        </p:nvSpPr>
        <p:spPr>
          <a:xfrm>
            <a:off x="365125" y="1538818"/>
            <a:ext cx="8415338" cy="2603790"/>
          </a:xfrm>
        </p:spPr>
        <p:txBody>
          <a:bodyPr/>
          <a:lstStyle/>
          <a:p>
            <a:pPr>
              <a:buClr>
                <a:srgbClr val="007FA9"/>
              </a:buClr>
            </a:pPr>
            <a:r>
              <a:rPr lang="en-US" dirty="0">
                <a:solidFill>
                  <a:schemeClr val="tx1"/>
                </a:solidFill>
              </a:rPr>
              <a:t>A literal evaluates to itself</a:t>
            </a:r>
          </a:p>
          <a:p>
            <a:pPr>
              <a:buClr>
                <a:srgbClr val="007FA9"/>
              </a:buClr>
            </a:pPr>
            <a:r>
              <a:rPr lang="en-US" dirty="0">
                <a:solidFill>
                  <a:schemeClr val="tx1"/>
                </a:solidFill>
              </a:rPr>
              <a:t>A variable reference evaluates to the variable’s current value</a:t>
            </a:r>
          </a:p>
          <a:p>
            <a:pPr>
              <a:buClr>
                <a:srgbClr val="007FA9"/>
              </a:buClr>
            </a:pPr>
            <a:r>
              <a:rPr lang="en-US" b="1" dirty="0">
                <a:solidFill>
                  <a:schemeClr val="tx1"/>
                </a:solidFill>
              </a:rPr>
              <a:t>Expressions </a:t>
            </a:r>
            <a:r>
              <a:rPr lang="en-US" dirty="0">
                <a:solidFill>
                  <a:schemeClr val="tx1"/>
                </a:solidFill>
              </a:rPr>
              <a:t>provide easy way to perform operations on data values to produce other values</a:t>
            </a:r>
          </a:p>
          <a:p>
            <a:pPr>
              <a:buClr>
                <a:srgbClr val="007FA9"/>
              </a:buClr>
            </a:pPr>
            <a:r>
              <a:rPr lang="en-US" dirty="0">
                <a:solidFill>
                  <a:schemeClr val="tx1"/>
                </a:solidFill>
              </a:rPr>
              <a:t>When entered at Python shell prompt:</a:t>
            </a:r>
          </a:p>
          <a:p>
            <a:pPr lvl="1">
              <a:buClr>
                <a:srgbClr val="007FA9"/>
              </a:buClr>
            </a:pPr>
            <a:r>
              <a:rPr lang="en-US" dirty="0">
                <a:solidFill>
                  <a:schemeClr val="tx1"/>
                </a:solidFill>
              </a:rPr>
              <a:t>an expression’s operands are evaluated</a:t>
            </a:r>
          </a:p>
          <a:p>
            <a:pPr lvl="1">
              <a:buClr>
                <a:srgbClr val="007FA9"/>
              </a:buClr>
            </a:pPr>
            <a:r>
              <a:rPr lang="en-US" dirty="0">
                <a:solidFill>
                  <a:schemeClr val="tx1"/>
                </a:solidFill>
              </a:rPr>
              <a:t>its operator is then applied to these values to compute the value of the expression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66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(1 of 3)</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An </a:t>
            </a:r>
            <a:r>
              <a:rPr lang="en-US" b="1" dirty="0">
                <a:solidFill>
                  <a:schemeClr val="tx1"/>
                </a:solidFill>
              </a:rPr>
              <a:t>arithmetic expression </a:t>
            </a:r>
            <a:r>
              <a:rPr lang="en-US" dirty="0">
                <a:solidFill>
                  <a:schemeClr val="tx1"/>
                </a:solidFill>
              </a:rPr>
              <a:t>consists of operands and operators combined in a manner that is already familiar to you from learning algebra</a:t>
            </a:r>
          </a:p>
        </p:txBody>
      </p:sp>
      <p:graphicFrame>
        <p:nvGraphicFramePr>
          <p:cNvPr id="5" name="Table 4"/>
          <p:cNvGraphicFramePr>
            <a:graphicFrameLocks noGrp="1"/>
          </p:cNvGraphicFramePr>
          <p:nvPr>
            <p:extLst>
              <p:ext uri="{D42A27DB-BD31-4B8C-83A1-F6EECF244321}">
                <p14:modId xmlns:p14="http://schemas.microsoft.com/office/powerpoint/2010/main" val="1980548658"/>
              </p:ext>
            </p:extLst>
          </p:nvPr>
        </p:nvGraphicFramePr>
        <p:xfrm>
          <a:off x="1295400" y="2362200"/>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Exponentiation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Quotient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Remainder</a:t>
                      </a:r>
                      <a:r>
                        <a:rPr lang="en-US" sz="1400" baseline="0" dirty="0">
                          <a:solidFill>
                            <a:schemeClr val="tx1"/>
                          </a:solidFill>
                        </a:rPr>
                        <a:t> or modulus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Addition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Subtraction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1385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(2 of 3)</a:t>
            </a:r>
          </a:p>
        </p:txBody>
      </p:sp>
      <p:sp>
        <p:nvSpPr>
          <p:cNvPr id="3" name="Content Placeholder 2"/>
          <p:cNvSpPr>
            <a:spLocks noGrp="1"/>
          </p:cNvSpPr>
          <p:nvPr>
            <p:ph idx="4294967295"/>
          </p:nvPr>
        </p:nvSpPr>
        <p:spPr>
          <a:xfrm>
            <a:off x="365125" y="1538818"/>
            <a:ext cx="8415338" cy="2879250"/>
          </a:xfrm>
        </p:spPr>
        <p:txBody>
          <a:bodyPr/>
          <a:lstStyle/>
          <a:p>
            <a:pPr>
              <a:buClr>
                <a:srgbClr val="007FA9"/>
              </a:buClr>
            </a:pPr>
            <a:r>
              <a:rPr lang="en-US" b="1" dirty="0">
                <a:solidFill>
                  <a:schemeClr val="tx1"/>
                </a:solidFill>
              </a:rPr>
              <a:t>Precedence rules</a:t>
            </a:r>
            <a:r>
              <a:rPr lang="en-US" dirty="0">
                <a:solidFill>
                  <a:schemeClr val="tx1"/>
                </a:solidFill>
              </a:rPr>
              <a:t>:</a:t>
            </a:r>
          </a:p>
          <a:p>
            <a:pPr lvl="1">
              <a:buClr>
                <a:srgbClr val="007FA9"/>
              </a:buClr>
            </a:pPr>
            <a:r>
              <a:rPr lang="en-US" dirty="0">
                <a:solidFill>
                  <a:schemeClr val="tx1"/>
                </a:solidFill>
              </a:rPr>
              <a:t>** has the highest precedence and is evaluated first</a:t>
            </a:r>
          </a:p>
          <a:p>
            <a:pPr lvl="1">
              <a:buClr>
                <a:srgbClr val="007FA9"/>
              </a:buClr>
            </a:pPr>
            <a:r>
              <a:rPr lang="en-US" dirty="0">
                <a:solidFill>
                  <a:schemeClr val="tx1"/>
                </a:solidFill>
              </a:rPr>
              <a:t>Unary negation is evaluated next</a:t>
            </a:r>
          </a:p>
          <a:p>
            <a:pPr lvl="1">
              <a:buClr>
                <a:srgbClr val="007FA9"/>
              </a:buClr>
            </a:pPr>
            <a:r>
              <a:rPr lang="en-US" dirty="0">
                <a:solidFill>
                  <a:schemeClr val="tx1"/>
                </a:solidFill>
              </a:rPr>
              <a:t>*, /, and % are evaluated before + and −</a:t>
            </a:r>
          </a:p>
          <a:p>
            <a:pPr lvl="1">
              <a:buClr>
                <a:srgbClr val="007FA9"/>
              </a:buClr>
            </a:pPr>
            <a:r>
              <a:rPr lang="en-US" dirty="0">
                <a:solidFill>
                  <a:schemeClr val="tx1"/>
                </a:solidFill>
              </a:rPr>
              <a:t>+ and − are evaluated before =</a:t>
            </a:r>
          </a:p>
          <a:p>
            <a:pPr lvl="1">
              <a:buClr>
                <a:srgbClr val="007FA9"/>
              </a:buClr>
            </a:pPr>
            <a:r>
              <a:rPr lang="en-US" dirty="0">
                <a:solidFill>
                  <a:schemeClr val="tx1"/>
                </a:solidFill>
              </a:rPr>
              <a:t>With two exceptions, operations of equal precedence are </a:t>
            </a:r>
            <a:r>
              <a:rPr lang="en-US" b="1" dirty="0">
                <a:solidFill>
                  <a:schemeClr val="tx1"/>
                </a:solidFill>
              </a:rPr>
              <a:t>left associative</a:t>
            </a:r>
            <a:r>
              <a:rPr lang="en-US" dirty="0">
                <a:solidFill>
                  <a:schemeClr val="tx1"/>
                </a:solidFill>
              </a:rPr>
              <a:t>, so they are evaluated from left to right</a:t>
            </a:r>
          </a:p>
          <a:p>
            <a:pPr lvl="2">
              <a:buClr>
                <a:srgbClr val="007FA9"/>
              </a:buClr>
            </a:pPr>
            <a:r>
              <a:rPr lang="en-US" dirty="0">
                <a:solidFill>
                  <a:schemeClr val="tx1"/>
                </a:solidFill>
              </a:rPr>
              <a:t>** and = are </a:t>
            </a:r>
            <a:r>
              <a:rPr lang="en-US" b="1" dirty="0">
                <a:solidFill>
                  <a:schemeClr val="tx1"/>
                </a:solidFill>
              </a:rPr>
              <a:t>right associative</a:t>
            </a:r>
            <a:endParaRPr lang="en-US" dirty="0">
              <a:solidFill>
                <a:schemeClr val="tx1"/>
              </a:solidFill>
            </a:endParaRPr>
          </a:p>
          <a:p>
            <a:pPr lvl="1">
              <a:buClr>
                <a:srgbClr val="007FA9"/>
              </a:buClr>
            </a:pPr>
            <a:r>
              <a:rPr lang="en-US" dirty="0">
                <a:solidFill>
                  <a:schemeClr val="tx1"/>
                </a:solidFill>
              </a:rPr>
              <a:t>You can use () to change the order of evaluation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1145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(3 of 3)</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When both operands of an expression are of the same numeric type, the resulting value is also of that type</a:t>
            </a:r>
          </a:p>
          <a:p>
            <a:pPr>
              <a:buClr>
                <a:srgbClr val="007FA9"/>
              </a:buClr>
            </a:pPr>
            <a:r>
              <a:rPr lang="en-US" dirty="0">
                <a:solidFill>
                  <a:schemeClr val="tx1"/>
                </a:solidFill>
              </a:rPr>
              <a:t>When each operand is of a different type, the resulting value is of the more general type</a:t>
            </a:r>
          </a:p>
          <a:p>
            <a:pPr lvl="1">
              <a:buClr>
                <a:srgbClr val="007FA9"/>
              </a:buClr>
            </a:pPr>
            <a:r>
              <a:rPr lang="en-US" dirty="0">
                <a:solidFill>
                  <a:schemeClr val="tx1"/>
                </a:solidFill>
              </a:rPr>
              <a:t>Example: </a:t>
            </a:r>
            <a:r>
              <a:rPr lang="en-US" b="1" dirty="0">
                <a:solidFill>
                  <a:schemeClr val="tx1"/>
                </a:solidFill>
              </a:rPr>
              <a:t>3 / 4 </a:t>
            </a:r>
            <a:r>
              <a:rPr lang="en-US" dirty="0">
                <a:solidFill>
                  <a:schemeClr val="tx1"/>
                </a:solidFill>
              </a:rPr>
              <a:t>is </a:t>
            </a:r>
            <a:r>
              <a:rPr lang="en-US" b="1" dirty="0">
                <a:solidFill>
                  <a:schemeClr val="tx1"/>
                </a:solidFill>
              </a:rPr>
              <a:t>0</a:t>
            </a:r>
            <a:r>
              <a:rPr lang="en-US" dirty="0">
                <a:solidFill>
                  <a:schemeClr val="tx1"/>
                </a:solidFill>
              </a:rPr>
              <a:t>, whereas </a:t>
            </a:r>
            <a:r>
              <a:rPr lang="en-US" b="1" dirty="0">
                <a:solidFill>
                  <a:schemeClr val="tx1"/>
                </a:solidFill>
              </a:rPr>
              <a:t>3 / 4.0 </a:t>
            </a:r>
            <a:r>
              <a:rPr lang="en-US" dirty="0">
                <a:solidFill>
                  <a:schemeClr val="tx1"/>
                </a:solidFill>
              </a:rPr>
              <a:t>is </a:t>
            </a:r>
            <a:r>
              <a:rPr lang="en-US" b="1" dirty="0">
                <a:solidFill>
                  <a:schemeClr val="tx1"/>
                </a:solidFill>
              </a:rPr>
              <a:t>.75</a:t>
            </a:r>
            <a:endParaRPr lang="en-US" dirty="0">
              <a:solidFill>
                <a:schemeClr val="tx1"/>
              </a:solidFill>
            </a:endParaRPr>
          </a:p>
          <a:p>
            <a:pPr>
              <a:buClr>
                <a:srgbClr val="007FA9"/>
              </a:buClr>
            </a:pPr>
            <a:r>
              <a:rPr lang="en-US" dirty="0">
                <a:solidFill>
                  <a:schemeClr val="tx1"/>
                </a:solidFill>
              </a:rPr>
              <a:t>For multi-line expressions, use a \</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54366" y="4216971"/>
            <a:ext cx="2209800" cy="943335"/>
          </a:xfrm>
        </p:spPr>
        <p:txBody>
          <a:bodyPr/>
          <a:lstStyle/>
          <a:p>
            <a:pPr marL="228600" lvl="1" indent="0">
              <a:buNone/>
            </a:pPr>
            <a:r>
              <a:rPr lang="en-US" dirty="0">
                <a:solidFill>
                  <a:schemeClr val="tx1"/>
                </a:solidFill>
              </a:rPr>
              <a:t>&gt;&gt;&gt; 3 + 4 * \</a:t>
            </a:r>
          </a:p>
          <a:p>
            <a:pPr marL="228600" lvl="1" indent="0">
              <a:buNone/>
            </a:pPr>
            <a:r>
              <a:rPr lang="en-US" dirty="0">
                <a:solidFill>
                  <a:schemeClr val="tx1"/>
                </a:solidFill>
              </a:rPr>
              <a:t>2 ** 5</a:t>
            </a:r>
          </a:p>
          <a:p>
            <a:pPr marL="228600" lvl="1" indent="0">
              <a:buNone/>
            </a:pPr>
            <a:r>
              <a:rPr lang="en-US" dirty="0">
                <a:solidFill>
                  <a:schemeClr val="tx1"/>
                </a:solidFill>
              </a:rPr>
              <a:t>131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543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215991"/>
          </a:xfrm>
        </p:spPr>
        <p:txBody>
          <a:bodyPr/>
          <a:lstStyle/>
          <a:p>
            <a:pPr marL="0" indent="0">
              <a:buNone/>
            </a:pPr>
            <a:r>
              <a:rPr lang="en-US" b="1" dirty="0">
                <a:solidFill>
                  <a:srgbClr val="007FA9"/>
                </a:solidFill>
              </a:rPr>
              <a:t>2.6</a:t>
            </a:r>
            <a:r>
              <a:rPr lang="en-US" dirty="0">
                <a:solidFill>
                  <a:schemeClr val="tx1"/>
                </a:solidFill>
              </a:rPr>
              <a:t> Import functions from library modules</a:t>
            </a:r>
          </a:p>
          <a:p>
            <a:pPr marL="0" indent="0">
              <a:buNone/>
            </a:pPr>
            <a:r>
              <a:rPr lang="en-US" b="1" dirty="0">
                <a:solidFill>
                  <a:srgbClr val="007FA9"/>
                </a:solidFill>
              </a:rPr>
              <a:t>2.7</a:t>
            </a:r>
            <a:r>
              <a:rPr lang="en-US" dirty="0">
                <a:solidFill>
                  <a:schemeClr val="tx1"/>
                </a:solidFill>
              </a:rPr>
              <a:t> Call functions with arguments and use returned values appropriately</a:t>
            </a:r>
          </a:p>
          <a:p>
            <a:pPr marL="0" indent="0">
              <a:buNone/>
            </a:pPr>
            <a:r>
              <a:rPr lang="en-US" b="1" dirty="0">
                <a:solidFill>
                  <a:srgbClr val="007FA9"/>
                </a:solidFill>
              </a:rPr>
              <a:t>2.8</a:t>
            </a:r>
            <a:r>
              <a:rPr lang="en-US" dirty="0">
                <a:solidFill>
                  <a:schemeClr val="tx1"/>
                </a:solidFill>
              </a:rPr>
              <a:t> Construct a simple Python program that performs inputs, calculations, and outputs</a:t>
            </a:r>
          </a:p>
          <a:p>
            <a:pPr marL="0" indent="0">
              <a:buNone/>
            </a:pPr>
            <a:r>
              <a:rPr lang="en-US" b="1" dirty="0">
                <a:solidFill>
                  <a:srgbClr val="007FA9"/>
                </a:solidFill>
              </a:rPr>
              <a:t>2.9</a:t>
            </a:r>
            <a:r>
              <a:rPr lang="en-US" dirty="0">
                <a:solidFill>
                  <a:schemeClr val="tx1"/>
                </a:solidFill>
              </a:rPr>
              <a:t> Use docstrings to document Python programs</a:t>
            </a:r>
          </a:p>
        </p:txBody>
      </p:sp>
      <p:sp>
        <p:nvSpPr>
          <p:cNvPr id="6"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86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00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(1 of 4)</a:t>
            </a:r>
          </a:p>
        </p:txBody>
      </p:sp>
      <p:sp>
        <p:nvSpPr>
          <p:cNvPr id="3" name="Content Placeholder 2"/>
          <p:cNvSpPr>
            <a:spLocks noGrp="1"/>
          </p:cNvSpPr>
          <p:nvPr>
            <p:ph idx="4294967295"/>
          </p:nvPr>
        </p:nvSpPr>
        <p:spPr>
          <a:xfrm>
            <a:off x="365125" y="1538818"/>
            <a:ext cx="8415338" cy="2808461"/>
          </a:xfrm>
        </p:spPr>
        <p:txBody>
          <a:bodyPr/>
          <a:lstStyle/>
          <a:p>
            <a:pPr>
              <a:buClr>
                <a:srgbClr val="007FA9"/>
              </a:buClr>
            </a:pPr>
            <a:r>
              <a:rPr lang="en-US" b="1" dirty="0">
                <a:solidFill>
                  <a:schemeClr val="tx1"/>
                </a:solidFill>
              </a:rPr>
              <a:t>Mixed-mode arithmetic</a:t>
            </a:r>
            <a:r>
              <a:rPr lang="en-US" dirty="0">
                <a:solidFill>
                  <a:schemeClr val="tx1"/>
                </a:solidFill>
              </a:rPr>
              <a:t> involves integers and floating-point numbers:</a:t>
            </a:r>
          </a:p>
          <a:p>
            <a:pPr lvl="1">
              <a:buClr>
                <a:srgbClr val="007FA9"/>
              </a:buClr>
            </a:pPr>
            <a:r>
              <a:rPr lang="en-US" dirty="0">
                <a:solidFill>
                  <a:schemeClr val="tx1"/>
                </a:solidFill>
              </a:rPr>
              <a:t>&gt;&gt;&gt; 3.14 * 3 ** 2</a:t>
            </a:r>
          </a:p>
          <a:p>
            <a:pPr lvl="1">
              <a:buClr>
                <a:srgbClr val="007FA9"/>
              </a:buClr>
            </a:pPr>
            <a:r>
              <a:rPr lang="en-US" dirty="0">
                <a:solidFill>
                  <a:schemeClr val="tx1"/>
                </a:solidFill>
              </a:rPr>
              <a:t>28.26</a:t>
            </a:r>
          </a:p>
          <a:p>
            <a:pPr>
              <a:buClr>
                <a:srgbClr val="007FA9"/>
              </a:buClr>
            </a:pPr>
            <a:r>
              <a:rPr lang="en-US" dirty="0">
                <a:solidFill>
                  <a:schemeClr val="tx1"/>
                </a:solidFill>
              </a:rPr>
              <a:t>You must use a </a:t>
            </a:r>
            <a:r>
              <a:rPr lang="en-US" b="1" dirty="0">
                <a:solidFill>
                  <a:schemeClr val="tx1"/>
                </a:solidFill>
              </a:rPr>
              <a:t>type conversion function </a:t>
            </a:r>
            <a:r>
              <a:rPr lang="en-US" dirty="0">
                <a:solidFill>
                  <a:schemeClr val="tx1"/>
                </a:solidFill>
              </a:rPr>
              <a:t>when working with input of numbers</a:t>
            </a:r>
          </a:p>
          <a:p>
            <a:pPr lvl="1">
              <a:buClr>
                <a:srgbClr val="007FA9"/>
              </a:buClr>
            </a:pPr>
            <a:r>
              <a:rPr lang="en-US" dirty="0">
                <a:solidFill>
                  <a:schemeClr val="tx1"/>
                </a:solidFill>
              </a:rPr>
              <a:t>It is a function with the same name as the data type to which it converts</a:t>
            </a:r>
          </a:p>
          <a:p>
            <a:pPr>
              <a:buClr>
                <a:srgbClr val="007FA9"/>
              </a:buClr>
            </a:pPr>
            <a:r>
              <a:rPr lang="en-US" dirty="0">
                <a:solidFill>
                  <a:schemeClr val="tx1"/>
                </a:solidFill>
              </a:rPr>
              <a:t>Input function returns a string as its value</a:t>
            </a:r>
          </a:p>
          <a:p>
            <a:pPr lvl="1">
              <a:buClr>
                <a:srgbClr val="007FA9"/>
              </a:buClr>
            </a:pPr>
            <a:r>
              <a:rPr lang="en-US" dirty="0">
                <a:solidFill>
                  <a:schemeClr val="tx1"/>
                </a:solidFill>
              </a:rPr>
              <a:t>You must use the </a:t>
            </a:r>
            <a:r>
              <a:rPr lang="en-US" b="1" dirty="0">
                <a:solidFill>
                  <a:schemeClr val="tx1"/>
                </a:solidFill>
                <a:cs typeface="Courier New" panose="02070309020205020404" pitchFamily="49" charset="0"/>
              </a:rPr>
              <a:t>int </a:t>
            </a:r>
            <a:r>
              <a:rPr lang="en-US" dirty="0">
                <a:solidFill>
                  <a:schemeClr val="tx1"/>
                </a:solidFill>
              </a:rPr>
              <a:t>or </a:t>
            </a:r>
            <a:r>
              <a:rPr lang="en-US" b="1" dirty="0">
                <a:solidFill>
                  <a:schemeClr val="tx1"/>
                </a:solidFill>
                <a:cs typeface="Courier New" panose="02070309020205020404" pitchFamily="49" charset="0"/>
              </a:rPr>
              <a:t>float</a:t>
            </a:r>
            <a:r>
              <a:rPr lang="en-US" dirty="0">
                <a:solidFill>
                  <a:schemeClr val="tx1"/>
                </a:solidFill>
              </a:rPr>
              <a:t> function to convert the string to a number before performing arithmetic</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878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(2 of 4)</a:t>
            </a:r>
          </a:p>
        </p:txBody>
      </p:sp>
      <p:graphicFrame>
        <p:nvGraphicFramePr>
          <p:cNvPr id="6" name="Table 5"/>
          <p:cNvGraphicFramePr>
            <a:graphicFrameLocks noGrp="1"/>
          </p:cNvGraphicFramePr>
          <p:nvPr>
            <p:extLst>
              <p:ext uri="{D42A27DB-BD31-4B8C-83A1-F6EECF244321}">
                <p14:modId xmlns:p14="http://schemas.microsoft.com/office/powerpoint/2010/main" val="1016482025"/>
              </p:ext>
            </p:extLst>
          </p:nvPr>
        </p:nvGraphicFramePr>
        <p:xfrm>
          <a:off x="914400" y="2514600"/>
          <a:ext cx="6400800" cy="1630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sz="1400" dirty="0">
                          <a:solidFill>
                            <a:schemeClr val="tx1"/>
                          </a:solidFill>
                        </a:rPr>
                        <a:t>Conversion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Example</a:t>
                      </a:r>
                      <a:r>
                        <a:rPr lang="en-US" sz="1400" baseline="0" dirty="0">
                          <a:solidFill>
                            <a:schemeClr val="tx1"/>
                          </a:solidFill>
                        </a:rPr>
                        <a:t> Use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Value Returned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int(&lt;a</a:t>
                      </a:r>
                      <a:r>
                        <a:rPr lang="en-US" sz="1400" baseline="0" dirty="0">
                          <a:solidFill>
                            <a:schemeClr val="tx1"/>
                          </a:solidFill>
                        </a:rPr>
                        <a:t> number or a string&gt;)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int(3.77)</a:t>
                      </a:r>
                    </a:p>
                    <a:p>
                      <a:r>
                        <a:rPr lang="en-US" sz="1400" dirty="0">
                          <a:solidFill>
                            <a:schemeClr val="tx1"/>
                          </a:solidFill>
                        </a:rPr>
                        <a:t>int(“33”)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a:t>
                      </a:r>
                    </a:p>
                    <a:p>
                      <a:r>
                        <a:rPr lang="en-US" sz="140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rPr>
                        <a:t>float(&lt;a number or a string&gt;)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float(22)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str(&lt;any</a:t>
                      </a:r>
                      <a:r>
                        <a:rPr lang="en-US" sz="1400" baseline="0" dirty="0">
                          <a:solidFill>
                            <a:schemeClr val="tx1"/>
                          </a:solidFill>
                        </a:rPr>
                        <a:t> value&gt;)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str(99)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021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(3 of 4)</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Note that the </a:t>
            </a:r>
            <a:r>
              <a:rPr lang="en-US" b="1" dirty="0">
                <a:solidFill>
                  <a:schemeClr val="tx1"/>
                </a:solidFill>
              </a:rPr>
              <a:t>int </a:t>
            </a:r>
            <a:r>
              <a:rPr lang="en-US" dirty="0">
                <a:solidFill>
                  <a:schemeClr val="tx1"/>
                </a:solidFill>
              </a:rPr>
              <a:t>function converts a </a:t>
            </a:r>
            <a:r>
              <a:rPr lang="en-US" b="1" dirty="0">
                <a:solidFill>
                  <a:schemeClr val="tx1"/>
                </a:solidFill>
              </a:rPr>
              <a:t>float </a:t>
            </a:r>
            <a:r>
              <a:rPr lang="en-US" dirty="0">
                <a:solidFill>
                  <a:schemeClr val="tx1"/>
                </a:solidFill>
              </a:rPr>
              <a:t>to an </a:t>
            </a:r>
            <a:r>
              <a:rPr lang="en-US" b="1" dirty="0">
                <a:solidFill>
                  <a:schemeClr val="tx1"/>
                </a:solidFill>
              </a:rPr>
              <a:t>int </a:t>
            </a:r>
            <a:r>
              <a:rPr lang="en-US" dirty="0">
                <a:solidFill>
                  <a:schemeClr val="tx1"/>
                </a:solidFill>
              </a:rPr>
              <a:t>by truncation, not by rounding</a:t>
            </a:r>
          </a:p>
        </p:txBody>
      </p:sp>
      <p:sp>
        <p:nvSpPr>
          <p:cNvPr id="4" name="Content Placeholder 3"/>
          <p:cNvSpPr>
            <a:spLocks noGrp="1"/>
          </p:cNvSpPr>
          <p:nvPr>
            <p:ph idx="11"/>
          </p:nvPr>
        </p:nvSpPr>
        <p:spPr>
          <a:xfrm>
            <a:off x="313678" y="2221772"/>
            <a:ext cx="2667000" cy="1283428"/>
          </a:xfrm>
        </p:spPr>
        <p:txBody>
          <a:bodyPr/>
          <a:lstStyle/>
          <a:p>
            <a:pPr marL="228600" lvl="1" indent="0">
              <a:buNone/>
            </a:pPr>
            <a:r>
              <a:rPr lang="en-US" b="1" dirty="0">
                <a:solidFill>
                  <a:schemeClr val="tx1"/>
                </a:solidFill>
                <a:cs typeface="Courier New" panose="02070309020205020404" pitchFamily="49" charset="0"/>
              </a:rPr>
              <a:t>&gt;&gt;&gt; int(6.75)</a:t>
            </a:r>
          </a:p>
          <a:p>
            <a:pPr marL="228600" lvl="1" indent="0">
              <a:buNone/>
            </a:pPr>
            <a:r>
              <a:rPr lang="en-US" b="1" dirty="0">
                <a:solidFill>
                  <a:schemeClr val="tx1"/>
                </a:solidFill>
                <a:cs typeface="Courier New" panose="02070309020205020404" pitchFamily="49" charset="0"/>
              </a:rPr>
              <a:t>6</a:t>
            </a:r>
          </a:p>
          <a:p>
            <a:pPr marL="228600" lvl="1" indent="0">
              <a:buNone/>
            </a:pPr>
            <a:r>
              <a:rPr lang="en-US" b="1" dirty="0">
                <a:solidFill>
                  <a:schemeClr val="tx1"/>
                </a:solidFill>
                <a:cs typeface="Courier New" panose="02070309020205020404" pitchFamily="49" charset="0"/>
              </a:rPr>
              <a:t>&gt;&gt;&gt; round(6.75)</a:t>
            </a:r>
          </a:p>
          <a:p>
            <a:pPr marL="228600" lvl="1" indent="0">
              <a:buNone/>
            </a:pPr>
            <a:r>
              <a:rPr lang="en-US" b="1" dirty="0">
                <a:solidFill>
                  <a:schemeClr val="tx1"/>
                </a:solidFill>
                <a:cs typeface="Courier New" panose="02070309020205020404" pitchFamily="49" charset="0"/>
              </a:rPr>
              <a:t>7</a:t>
            </a:r>
            <a:endParaRPr lang="en-US" b="1" dirty="0">
              <a:solidFill>
                <a:schemeClr val="tx1"/>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13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(4 of 4)</a:t>
            </a:r>
          </a:p>
        </p:txBody>
      </p:sp>
      <p:sp>
        <p:nvSpPr>
          <p:cNvPr id="3" name="Content Placeholder 2"/>
          <p:cNvSpPr>
            <a:spLocks noGrp="1"/>
          </p:cNvSpPr>
          <p:nvPr>
            <p:ph idx="1"/>
          </p:nvPr>
        </p:nvSpPr>
        <p:spPr>
          <a:xfrm>
            <a:off x="365125" y="1219655"/>
            <a:ext cx="8415338" cy="584775"/>
          </a:xfrm>
        </p:spPr>
        <p:txBody>
          <a:bodyPr/>
          <a:lstStyle/>
          <a:p>
            <a:pPr>
              <a:buClr>
                <a:srgbClr val="007FA9"/>
              </a:buClr>
            </a:pPr>
            <a:r>
              <a:rPr lang="en-US" dirty="0">
                <a:solidFill>
                  <a:schemeClr val="tx1"/>
                </a:solidFill>
              </a:rPr>
              <a:t>Type conversion also occurs in the construction of strings from numbers and other strings</a:t>
            </a:r>
          </a:p>
        </p:txBody>
      </p:sp>
      <p:sp>
        <p:nvSpPr>
          <p:cNvPr id="4" name="Content Placeholder 3"/>
          <p:cNvSpPr>
            <a:spLocks noGrp="1"/>
          </p:cNvSpPr>
          <p:nvPr>
            <p:ph idx="11"/>
          </p:nvPr>
        </p:nvSpPr>
        <p:spPr>
          <a:xfrm>
            <a:off x="347662" y="1882068"/>
            <a:ext cx="8415338" cy="1566583"/>
          </a:xfrm>
        </p:spPr>
        <p:txBody>
          <a:bodyPr/>
          <a:lstStyle/>
          <a:p>
            <a:pPr marL="228600" lvl="1" indent="0">
              <a:buNone/>
            </a:pPr>
            <a:r>
              <a:rPr lang="en-US" b="1" dirty="0">
                <a:solidFill>
                  <a:schemeClr val="tx1"/>
                </a:solidFill>
                <a:cs typeface="Courier New" panose="02070309020205020404" pitchFamily="49" charset="0"/>
              </a:rPr>
              <a:t>&gt;&gt;&gt; profit = 1000.55</a:t>
            </a:r>
          </a:p>
          <a:p>
            <a:pPr marL="228600" lvl="1" indent="0">
              <a:buNone/>
            </a:pPr>
            <a:r>
              <a:rPr lang="en-US" b="1" dirty="0">
                <a:solidFill>
                  <a:schemeClr val="tx1"/>
                </a:solidFill>
                <a:cs typeface="Courier New" panose="02070309020205020404" pitchFamily="49" charset="0"/>
              </a:rPr>
              <a:t>&gt;&gt;&gt; print(‘$’ + profit)</a:t>
            </a:r>
          </a:p>
          <a:p>
            <a:pPr marL="228600" lvl="1" indent="0">
              <a:buNone/>
            </a:pPr>
            <a:r>
              <a:rPr lang="en-US" b="1" dirty="0">
                <a:solidFill>
                  <a:schemeClr val="tx1"/>
                </a:solidFill>
                <a:cs typeface="Courier New" panose="02070309020205020404" pitchFamily="49" charset="0"/>
              </a:rPr>
              <a:t>Traceback (most recent call last):</a:t>
            </a:r>
          </a:p>
          <a:p>
            <a:pPr marL="457200" lvl="2" indent="0">
              <a:buNone/>
            </a:pPr>
            <a:r>
              <a:rPr lang="en-US" b="1" dirty="0">
                <a:solidFill>
                  <a:schemeClr val="tx1"/>
                </a:solidFill>
                <a:cs typeface="Courier New" panose="02070309020205020404" pitchFamily="49" charset="0"/>
              </a:rPr>
              <a:t>File “&lt;stdin&gt;”, line 1, in &lt;module&gt;</a:t>
            </a:r>
          </a:p>
          <a:p>
            <a:pPr marL="228600" lvl="1" indent="0">
              <a:buNone/>
            </a:pPr>
            <a:r>
              <a:rPr lang="en-US" b="1" dirty="0">
                <a:solidFill>
                  <a:schemeClr val="tx1"/>
                </a:solidFill>
                <a:cs typeface="Courier New" panose="02070309020205020404" pitchFamily="49" charset="0"/>
              </a:rPr>
              <a:t>TypeError: cannot concatenate ‘str’ and ‘float’ objects</a:t>
            </a:r>
            <a:endParaRPr lang="en-IN" dirty="0"/>
          </a:p>
        </p:txBody>
      </p:sp>
      <p:sp>
        <p:nvSpPr>
          <p:cNvPr id="6" name="Content Placeholder 5"/>
          <p:cNvSpPr>
            <a:spLocks noGrp="1"/>
          </p:cNvSpPr>
          <p:nvPr>
            <p:ph idx="12"/>
          </p:nvPr>
        </p:nvSpPr>
        <p:spPr>
          <a:xfrm>
            <a:off x="365418" y="3567178"/>
            <a:ext cx="8415338" cy="292388"/>
          </a:xfrm>
        </p:spPr>
        <p:txBody>
          <a:bodyPr/>
          <a:lstStyle/>
          <a:p>
            <a:pPr>
              <a:buClr>
                <a:srgbClr val="007FA9"/>
              </a:buClr>
            </a:pPr>
            <a:r>
              <a:rPr lang="en-US" dirty="0">
                <a:solidFill>
                  <a:schemeClr val="tx1"/>
                </a:solidFill>
              </a:rPr>
              <a:t>Solution: use </a:t>
            </a:r>
            <a:r>
              <a:rPr lang="en-US" b="1" dirty="0">
                <a:solidFill>
                  <a:schemeClr val="tx1"/>
                </a:solidFill>
              </a:rPr>
              <a:t>str</a:t>
            </a:r>
            <a:r>
              <a:rPr lang="en-US" dirty="0">
                <a:solidFill>
                  <a:schemeClr val="tx1"/>
                </a:solidFill>
              </a:rPr>
              <a:t> function</a:t>
            </a:r>
            <a:endParaRPr lang="en-IN" dirty="0">
              <a:solidFill>
                <a:schemeClr val="tx1"/>
              </a:solidFill>
            </a:endParaRPr>
          </a:p>
        </p:txBody>
      </p:sp>
      <p:sp>
        <p:nvSpPr>
          <p:cNvPr id="7" name="Content Placeholder 6"/>
          <p:cNvSpPr>
            <a:spLocks noGrp="1"/>
          </p:cNvSpPr>
          <p:nvPr>
            <p:ph idx="13"/>
          </p:nvPr>
        </p:nvSpPr>
        <p:spPr>
          <a:xfrm>
            <a:off x="381000" y="3953522"/>
            <a:ext cx="8415338" cy="603242"/>
          </a:xfrm>
        </p:spPr>
        <p:txBody>
          <a:bodyPr/>
          <a:lstStyle/>
          <a:p>
            <a:pPr marL="228600" lvl="1" indent="0">
              <a:buNone/>
            </a:pPr>
            <a:r>
              <a:rPr lang="en-US" b="1" dirty="0">
                <a:solidFill>
                  <a:schemeClr val="tx1"/>
                </a:solidFill>
                <a:cs typeface="Courier New" panose="02070309020205020404" pitchFamily="49" charset="0"/>
              </a:rPr>
              <a:t>&gt;&gt;&gt; print(‘$’ + str(profit))	</a:t>
            </a:r>
          </a:p>
          <a:p>
            <a:pPr marL="228600" lvl="1" indent="0">
              <a:buNone/>
            </a:pPr>
            <a:r>
              <a:rPr lang="en-US" b="1" dirty="0">
                <a:solidFill>
                  <a:schemeClr val="tx1"/>
                </a:solidFill>
                <a:cs typeface="Courier New" panose="02070309020205020404" pitchFamily="49" charset="0"/>
              </a:rPr>
              <a:t>$1000.55</a:t>
            </a:r>
            <a:endParaRPr lang="en-US" dirty="0">
              <a:solidFill>
                <a:schemeClr val="tx1"/>
              </a:solidFill>
            </a:endParaRPr>
          </a:p>
        </p:txBody>
      </p:sp>
      <p:sp>
        <p:nvSpPr>
          <p:cNvPr id="8" name="Content Placeholder 7"/>
          <p:cNvSpPr>
            <a:spLocks noGrp="1"/>
          </p:cNvSpPr>
          <p:nvPr>
            <p:ph idx="14"/>
          </p:nvPr>
        </p:nvSpPr>
        <p:spPr>
          <a:xfrm>
            <a:off x="381000" y="4692422"/>
            <a:ext cx="8415338" cy="292388"/>
          </a:xfrm>
        </p:spPr>
        <p:txBody>
          <a:bodyPr/>
          <a:lstStyle/>
          <a:p>
            <a:pPr>
              <a:buClr>
                <a:srgbClr val="007FA9"/>
              </a:buClr>
            </a:pPr>
            <a:r>
              <a:rPr lang="en-US" dirty="0">
                <a:solidFill>
                  <a:schemeClr val="tx1"/>
                </a:solidFill>
              </a:rPr>
              <a:t>Python is a strongly</a:t>
            </a:r>
            <a:r>
              <a:rPr lang="en-US" b="1" dirty="0">
                <a:solidFill>
                  <a:schemeClr val="tx1"/>
                </a:solidFill>
              </a:rPr>
              <a:t> typed</a:t>
            </a:r>
            <a:r>
              <a:rPr lang="en-US" dirty="0">
                <a:solidFill>
                  <a:schemeClr val="tx1"/>
                </a:solidFill>
              </a:rPr>
              <a:t> programming language</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8635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Using Functions and Modules</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Python includes many useful functions, which are organized in libraries of code called </a:t>
            </a:r>
            <a:r>
              <a:rPr lang="en-US" b="1" dirty="0">
                <a:solidFill>
                  <a:schemeClr val="tx1"/>
                </a:solidFill>
              </a:rPr>
              <a:t>modules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689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Calling Functions: Arguments and Return Values</a:t>
            </a:r>
          </a:p>
        </p:txBody>
      </p:sp>
      <p:sp>
        <p:nvSpPr>
          <p:cNvPr id="3" name="Content Placeholder 2"/>
          <p:cNvSpPr>
            <a:spLocks noGrp="1"/>
          </p:cNvSpPr>
          <p:nvPr>
            <p:ph idx="1"/>
          </p:nvPr>
        </p:nvSpPr>
        <p:spPr>
          <a:xfrm>
            <a:off x="365125" y="1538818"/>
            <a:ext cx="8415338" cy="2263697"/>
          </a:xfrm>
        </p:spPr>
        <p:txBody>
          <a:bodyPr/>
          <a:lstStyle/>
          <a:p>
            <a:pPr>
              <a:buClr>
                <a:srgbClr val="007FA9"/>
              </a:buClr>
            </a:pPr>
            <a:r>
              <a:rPr lang="en-US" dirty="0">
                <a:solidFill>
                  <a:schemeClr val="tx1"/>
                </a:solidFill>
              </a:rPr>
              <a:t>A </a:t>
            </a:r>
            <a:r>
              <a:rPr lang="en-US" b="1" dirty="0">
                <a:solidFill>
                  <a:schemeClr val="tx1"/>
                </a:solidFill>
              </a:rPr>
              <a:t>function </a:t>
            </a:r>
            <a:r>
              <a:rPr lang="en-US" dirty="0">
                <a:solidFill>
                  <a:schemeClr val="tx1"/>
                </a:solidFill>
              </a:rPr>
              <a:t>is chunk of code that can be called by name to perform a task</a:t>
            </a:r>
          </a:p>
          <a:p>
            <a:pPr>
              <a:buClr>
                <a:srgbClr val="007FA9"/>
              </a:buClr>
            </a:pPr>
            <a:r>
              <a:rPr lang="en-US" dirty="0">
                <a:solidFill>
                  <a:schemeClr val="tx1"/>
                </a:solidFill>
              </a:rPr>
              <a:t>Functions often require </a:t>
            </a:r>
            <a:r>
              <a:rPr lang="en-US" b="1" dirty="0">
                <a:solidFill>
                  <a:schemeClr val="tx1"/>
                </a:solidFill>
              </a:rPr>
              <a:t>arguments</a:t>
            </a:r>
            <a:r>
              <a:rPr lang="en-US" dirty="0">
                <a:solidFill>
                  <a:schemeClr val="tx1"/>
                </a:solidFill>
              </a:rPr>
              <a:t> or </a:t>
            </a:r>
            <a:r>
              <a:rPr lang="en-US" b="1" dirty="0">
                <a:solidFill>
                  <a:schemeClr val="tx1"/>
                </a:solidFill>
              </a:rPr>
              <a:t>parameters</a:t>
            </a:r>
            <a:r>
              <a:rPr lang="en-US" dirty="0">
                <a:solidFill>
                  <a:schemeClr val="tx1"/>
                </a:solidFill>
              </a:rPr>
              <a:t> </a:t>
            </a:r>
          </a:p>
          <a:p>
            <a:pPr lvl="1">
              <a:buClr>
                <a:srgbClr val="007FA9"/>
              </a:buClr>
            </a:pPr>
            <a:r>
              <a:rPr lang="en-US" dirty="0">
                <a:solidFill>
                  <a:schemeClr val="tx1"/>
                </a:solidFill>
              </a:rPr>
              <a:t>Arguments may be </a:t>
            </a:r>
            <a:r>
              <a:rPr lang="en-US" b="1" dirty="0">
                <a:solidFill>
                  <a:schemeClr val="tx1"/>
                </a:solidFill>
              </a:rPr>
              <a:t>optional</a:t>
            </a:r>
            <a:r>
              <a:rPr lang="en-US" dirty="0">
                <a:solidFill>
                  <a:schemeClr val="tx1"/>
                </a:solidFill>
              </a:rPr>
              <a:t> or </a:t>
            </a:r>
            <a:r>
              <a:rPr lang="en-US" b="1" dirty="0">
                <a:solidFill>
                  <a:schemeClr val="tx1"/>
                </a:solidFill>
              </a:rPr>
              <a:t>required</a:t>
            </a:r>
            <a:endParaRPr lang="en-US" dirty="0">
              <a:solidFill>
                <a:schemeClr val="tx1"/>
              </a:solidFill>
            </a:endParaRPr>
          </a:p>
          <a:p>
            <a:pPr>
              <a:buClr>
                <a:srgbClr val="007FA9"/>
              </a:buClr>
            </a:pPr>
            <a:r>
              <a:rPr lang="en-US" dirty="0">
                <a:solidFill>
                  <a:schemeClr val="tx1"/>
                </a:solidFill>
              </a:rPr>
              <a:t>When function completes its task, it may </a:t>
            </a:r>
            <a:r>
              <a:rPr lang="en-US" b="1" dirty="0">
                <a:solidFill>
                  <a:schemeClr val="tx1"/>
                </a:solidFill>
              </a:rPr>
              <a:t>return a value</a:t>
            </a:r>
            <a:r>
              <a:rPr lang="en-US" dirty="0">
                <a:solidFill>
                  <a:schemeClr val="tx1"/>
                </a:solidFill>
              </a:rPr>
              <a:t> back to the part of the program that called it</a:t>
            </a:r>
          </a:p>
          <a:p>
            <a:pPr>
              <a:buClr>
                <a:srgbClr val="007FA9"/>
              </a:buClr>
            </a:pPr>
            <a:r>
              <a:rPr lang="en-US" dirty="0">
                <a:solidFill>
                  <a:schemeClr val="tx1"/>
                </a:solidFill>
              </a:rPr>
              <a:t>To learn how to use a function’s arguments, use the help function:</a:t>
            </a:r>
          </a:p>
        </p:txBody>
      </p:sp>
      <p:sp>
        <p:nvSpPr>
          <p:cNvPr id="4" name="Content Placeholder 3"/>
          <p:cNvSpPr>
            <a:spLocks noGrp="1"/>
          </p:cNvSpPr>
          <p:nvPr>
            <p:ph idx="11"/>
          </p:nvPr>
        </p:nvSpPr>
        <p:spPr>
          <a:xfrm>
            <a:off x="356540" y="3943847"/>
            <a:ext cx="8415338" cy="2075953"/>
          </a:xfrm>
        </p:spPr>
        <p:txBody>
          <a:bodyPr/>
          <a:lstStyle/>
          <a:p>
            <a:pPr marL="228600" lvl="1" indent="0">
              <a:buNone/>
            </a:pPr>
            <a:r>
              <a:rPr lang="en-US" b="1" dirty="0">
                <a:solidFill>
                  <a:schemeClr val="tx1"/>
                </a:solidFill>
                <a:cs typeface="Courier New" panose="02070309020205020404" pitchFamily="49" charset="0"/>
              </a:rPr>
              <a:t>&gt;&gt;&gt; help(round)</a:t>
            </a:r>
          </a:p>
          <a:p>
            <a:pPr marL="228600" lvl="1" indent="0">
              <a:buNone/>
            </a:pPr>
            <a:r>
              <a:rPr lang="en-US" b="1" dirty="0">
                <a:solidFill>
                  <a:schemeClr val="tx1"/>
                </a:solidFill>
                <a:cs typeface="Courier New" panose="02070309020205020404" pitchFamily="49" charset="0"/>
              </a:rPr>
              <a:t>Help on built-in function round in module builtin:</a:t>
            </a:r>
          </a:p>
          <a:p>
            <a:pPr marL="228600" lvl="1" indent="0">
              <a:buNone/>
            </a:pPr>
            <a:r>
              <a:rPr lang="en-US" b="1" dirty="0">
                <a:solidFill>
                  <a:schemeClr val="tx1"/>
                </a:solidFill>
                <a:cs typeface="Courier New" panose="02070309020205020404" pitchFamily="49" charset="0"/>
              </a:rPr>
              <a:t>round(…)</a:t>
            </a:r>
          </a:p>
          <a:p>
            <a:pPr marL="457200" lvl="2" indent="0">
              <a:buNone/>
            </a:pPr>
            <a:r>
              <a:rPr lang="en-US" b="1" dirty="0">
                <a:solidFill>
                  <a:schemeClr val="tx1"/>
                </a:solidFill>
                <a:cs typeface="Courier New" panose="02070309020205020404" pitchFamily="49" charset="0"/>
              </a:rPr>
              <a:t>round(number[,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-&gt; floating point number</a:t>
            </a:r>
          </a:p>
          <a:p>
            <a:pPr marL="457200" lvl="2" indent="0">
              <a:buNone/>
            </a:pPr>
            <a:r>
              <a:rPr lang="en-US" b="1" dirty="0">
                <a:solidFill>
                  <a:schemeClr val="tx1"/>
                </a:solidFill>
                <a:cs typeface="Courier New" panose="02070309020205020404" pitchFamily="49" charset="0"/>
              </a:rPr>
              <a:t>Round a number to a given precision in decimal digits (default 0 digits).</a:t>
            </a:r>
          </a:p>
          <a:p>
            <a:pPr marL="457200" lvl="2" indent="0">
              <a:buNone/>
            </a:pPr>
            <a:r>
              <a:rPr lang="en-US" b="1" dirty="0">
                <a:solidFill>
                  <a:schemeClr val="tx1"/>
                </a:solidFill>
                <a:cs typeface="Courier New" panose="02070309020205020404" pitchFamily="49" charset="0"/>
              </a:rPr>
              <a:t>This returns an int when called with one argument, otherwise the same type as</a:t>
            </a:r>
          </a:p>
          <a:p>
            <a:pPr marL="457200" lvl="2" indent="0">
              <a:buNone/>
            </a:pPr>
            <a:r>
              <a:rPr lang="en-US" b="1" dirty="0">
                <a:solidFill>
                  <a:schemeClr val="tx1"/>
                </a:solidFill>
                <a:cs typeface="Courier New" panose="02070309020205020404" pitchFamily="49" charset="0"/>
              </a:rPr>
              <a:t>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may be negative.</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16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(1 of 2)</a:t>
            </a:r>
          </a:p>
        </p:txBody>
      </p:sp>
      <p:sp>
        <p:nvSpPr>
          <p:cNvPr id="3" name="Content Placeholder 2"/>
          <p:cNvSpPr>
            <a:spLocks noGrp="1"/>
          </p:cNvSpPr>
          <p:nvPr>
            <p:ph idx="1"/>
          </p:nvPr>
        </p:nvSpPr>
        <p:spPr>
          <a:xfrm>
            <a:off x="365125" y="1538818"/>
            <a:ext cx="8415338" cy="2848472"/>
          </a:xfrm>
        </p:spPr>
        <p:txBody>
          <a:bodyPr/>
          <a:lstStyle/>
          <a:p>
            <a:pPr>
              <a:buClr>
                <a:srgbClr val="007FA9"/>
              </a:buClr>
            </a:pPr>
            <a:r>
              <a:rPr lang="en-US" dirty="0">
                <a:solidFill>
                  <a:schemeClr val="tx1"/>
                </a:solidFill>
              </a:rPr>
              <a:t>Functions and other resources are coded in components called </a:t>
            </a:r>
            <a:r>
              <a:rPr lang="en-US" b="1" dirty="0">
                <a:solidFill>
                  <a:schemeClr val="tx1"/>
                </a:solidFill>
              </a:rPr>
              <a:t>modules</a:t>
            </a:r>
          </a:p>
          <a:p>
            <a:pPr>
              <a:buClr>
                <a:srgbClr val="007FA9"/>
              </a:buClr>
            </a:pPr>
            <a:r>
              <a:rPr lang="en-US" dirty="0">
                <a:solidFill>
                  <a:schemeClr val="tx1"/>
                </a:solidFill>
              </a:rPr>
              <a:t>Functions like </a:t>
            </a:r>
            <a:r>
              <a:rPr lang="en-US" b="1" dirty="0">
                <a:solidFill>
                  <a:schemeClr val="tx1"/>
                </a:solidFill>
                <a:cs typeface="Courier New" panose="02070309020205020404" pitchFamily="49" charset="0"/>
              </a:rPr>
              <a:t>abs</a:t>
            </a:r>
            <a:r>
              <a:rPr lang="en-US" dirty="0">
                <a:solidFill>
                  <a:schemeClr val="tx1"/>
                </a:solidFill>
              </a:rPr>
              <a:t> and </a:t>
            </a:r>
            <a:r>
              <a:rPr lang="en-US" b="1" dirty="0">
                <a:solidFill>
                  <a:schemeClr val="tx1"/>
                </a:solidFill>
                <a:cs typeface="Courier New" panose="02070309020205020404" pitchFamily="49" charset="0"/>
              </a:rPr>
              <a:t>round</a:t>
            </a:r>
            <a:r>
              <a:rPr lang="en-US" dirty="0">
                <a:solidFill>
                  <a:schemeClr val="tx1"/>
                </a:solidFill>
              </a:rPr>
              <a:t> from the _builtin_ module are always available to use</a:t>
            </a:r>
          </a:p>
          <a:p>
            <a:pPr>
              <a:buClr>
                <a:srgbClr val="007FA9"/>
              </a:buClr>
            </a:pPr>
            <a:r>
              <a:rPr lang="en-US" dirty="0">
                <a:solidFill>
                  <a:schemeClr val="tx1"/>
                </a:solidFill>
              </a:rPr>
              <a:t>The </a:t>
            </a:r>
            <a:r>
              <a:rPr lang="en-US" b="1" dirty="0">
                <a:solidFill>
                  <a:schemeClr val="tx1"/>
                </a:solidFill>
                <a:cs typeface="Courier New" panose="02070309020205020404" pitchFamily="49" charset="0"/>
              </a:rPr>
              <a:t>math</a:t>
            </a:r>
            <a:r>
              <a:rPr lang="en-US" dirty="0">
                <a:solidFill>
                  <a:schemeClr val="tx1"/>
                </a:solidFill>
              </a:rPr>
              <a:t> module includes functions that perform basic mathematical operations</a:t>
            </a:r>
          </a:p>
          <a:p>
            <a:pPr>
              <a:buClr>
                <a:srgbClr val="007FA9"/>
              </a:buClr>
            </a:pPr>
            <a:r>
              <a:rPr lang="en-US" dirty="0">
                <a:solidFill>
                  <a:schemeClr val="tx1"/>
                </a:solidFill>
              </a:rPr>
              <a:t>To use a resource from a module, you write the name of a module as a qualifier, followed by a dot (</a:t>
            </a:r>
            <a:r>
              <a:rPr lang="en-US" b="1" dirty="0">
                <a:solidFill>
                  <a:schemeClr val="tx1"/>
                </a:solidFill>
              </a:rPr>
              <a:t>.</a:t>
            </a:r>
            <a:r>
              <a:rPr lang="en-US" dirty="0">
                <a:solidFill>
                  <a:schemeClr val="tx1"/>
                </a:solidFill>
              </a:rPr>
              <a:t>) and the name of the resource</a:t>
            </a:r>
          </a:p>
          <a:p>
            <a:pPr lvl="1">
              <a:buClr>
                <a:srgbClr val="007FA9"/>
              </a:buClr>
            </a:pPr>
            <a:r>
              <a:rPr lang="en-US" dirty="0">
                <a:solidFill>
                  <a:schemeClr val="tx1"/>
                </a:solidFill>
              </a:rPr>
              <a:t>Example: </a:t>
            </a:r>
            <a:r>
              <a:rPr lang="en-US" b="1" dirty="0">
                <a:solidFill>
                  <a:schemeClr val="tx1"/>
                </a:solidFill>
              </a:rPr>
              <a:t>math.pi</a:t>
            </a:r>
            <a:endParaRPr lang="en-US" dirty="0">
              <a:solidFill>
                <a:schemeClr val="tx1"/>
              </a:solidFill>
            </a:endParaRPr>
          </a:p>
        </p:txBody>
      </p:sp>
      <p:sp>
        <p:nvSpPr>
          <p:cNvPr id="4" name="Content Placeholder 3"/>
          <p:cNvSpPr>
            <a:spLocks noGrp="1"/>
          </p:cNvSpPr>
          <p:nvPr>
            <p:ph idx="11"/>
          </p:nvPr>
        </p:nvSpPr>
        <p:spPr>
          <a:xfrm>
            <a:off x="381000" y="4482134"/>
            <a:ext cx="2971800" cy="1283428"/>
          </a:xfrm>
        </p:spPr>
        <p:txBody>
          <a:bodyPr/>
          <a:lstStyle/>
          <a:p>
            <a:pPr marL="228600" lvl="1" indent="0">
              <a:buNone/>
            </a:pPr>
            <a:r>
              <a:rPr lang="en-US" b="1" dirty="0">
                <a:solidFill>
                  <a:schemeClr val="tx1"/>
                </a:solidFill>
                <a:cs typeface="Courier New" panose="02070309020205020404" pitchFamily="49" charset="0"/>
              </a:rPr>
              <a:t>&gt;&gt;&gt;math.pi</a:t>
            </a:r>
          </a:p>
          <a:p>
            <a:pPr marL="228600" lvl="1" indent="0">
              <a:buNone/>
            </a:pPr>
            <a:r>
              <a:rPr lang="en-US" b="1" dirty="0">
                <a:solidFill>
                  <a:schemeClr val="tx1"/>
                </a:solidFill>
                <a:cs typeface="Courier New" panose="02070309020205020404" pitchFamily="49" charset="0"/>
              </a:rPr>
              <a:t>3.1415926535897931</a:t>
            </a:r>
          </a:p>
          <a:p>
            <a:pPr marL="228600" lvl="1" indent="0">
              <a:buNone/>
            </a:pPr>
            <a:r>
              <a:rPr lang="en-US" b="1" dirty="0">
                <a:solidFill>
                  <a:schemeClr val="tx1"/>
                </a:solidFill>
                <a:cs typeface="Courier New" panose="02070309020205020404" pitchFamily="49" charset="0"/>
              </a:rPr>
              <a:t>Math.sqrt(2)</a:t>
            </a:r>
          </a:p>
          <a:p>
            <a:pPr marL="228600" lvl="1" indent="0">
              <a:buNone/>
            </a:pPr>
            <a:r>
              <a:rPr lang="en-US" b="1" dirty="0">
                <a:solidFill>
                  <a:schemeClr val="tx1"/>
                </a:solidFill>
                <a:cs typeface="Courier New" panose="02070309020205020404" pitchFamily="49" charset="0"/>
              </a:rPr>
              <a:t>1.4142135623730951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6446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(2 of 2)</a:t>
            </a:r>
          </a:p>
        </p:txBody>
      </p:sp>
      <p:sp>
        <p:nvSpPr>
          <p:cNvPr id="3" name="Content Placeholder 2"/>
          <p:cNvSpPr>
            <a:spLocks noGrp="1"/>
          </p:cNvSpPr>
          <p:nvPr>
            <p:ph idx="1"/>
          </p:nvPr>
        </p:nvSpPr>
        <p:spPr>
          <a:xfrm>
            <a:off x="365125" y="1577319"/>
            <a:ext cx="8415338" cy="584775"/>
          </a:xfrm>
        </p:spPr>
        <p:txBody>
          <a:bodyPr/>
          <a:lstStyle/>
          <a:p>
            <a:pPr>
              <a:buClr>
                <a:srgbClr val="007FA9"/>
              </a:buClr>
            </a:pPr>
            <a:r>
              <a:rPr lang="en-US" dirty="0">
                <a:solidFill>
                  <a:schemeClr val="tx1"/>
                </a:solidFill>
              </a:rPr>
              <a:t>You can avoid the use of the qualifier with each reference by importing the individual resources</a:t>
            </a:r>
          </a:p>
        </p:txBody>
      </p:sp>
      <p:sp>
        <p:nvSpPr>
          <p:cNvPr id="4" name="Content Placeholder 3"/>
          <p:cNvSpPr>
            <a:spLocks noGrp="1"/>
          </p:cNvSpPr>
          <p:nvPr>
            <p:ph idx="11"/>
          </p:nvPr>
        </p:nvSpPr>
        <p:spPr>
          <a:xfrm>
            <a:off x="364622" y="2228935"/>
            <a:ext cx="8415338" cy="943335"/>
          </a:xfrm>
        </p:spPr>
        <p:txBody>
          <a:bodyPr/>
          <a:lstStyle/>
          <a:p>
            <a:pPr marL="228600" lvl="1" indent="0">
              <a:buNone/>
            </a:pPr>
            <a:r>
              <a:rPr lang="en-US" b="1" dirty="0">
                <a:solidFill>
                  <a:schemeClr val="tx1"/>
                </a:solidFill>
                <a:cs typeface="Courier New" panose="02070309020205020404" pitchFamily="49" charset="0"/>
              </a:rPr>
              <a:t>&gt;&gt;&gt; from math import pi, sqrt</a:t>
            </a:r>
          </a:p>
          <a:p>
            <a:pPr marL="228600" lvl="1" indent="0">
              <a:buNone/>
            </a:pPr>
            <a:r>
              <a:rPr lang="en-US" b="1" dirty="0">
                <a:solidFill>
                  <a:schemeClr val="tx1"/>
                </a:solidFill>
                <a:cs typeface="Courier New" panose="02070309020205020404" pitchFamily="49" charset="0"/>
              </a:rPr>
              <a:t>&gt;&gt;&gt;print(pi, sqrt(2))</a:t>
            </a:r>
          </a:p>
          <a:p>
            <a:pPr marL="228600" lvl="1" indent="0">
              <a:buNone/>
            </a:pPr>
            <a:r>
              <a:rPr lang="en-US" b="1" dirty="0">
                <a:solidFill>
                  <a:schemeClr val="tx1"/>
                </a:solidFill>
                <a:cs typeface="Courier New" panose="02070309020205020404" pitchFamily="49" charset="0"/>
              </a:rPr>
              <a:t>3.14159265359 1.41421356237</a:t>
            </a:r>
            <a:endParaRPr lang="en-IN" dirty="0"/>
          </a:p>
        </p:txBody>
      </p:sp>
      <p:sp>
        <p:nvSpPr>
          <p:cNvPr id="6" name="Content Placeholder 5"/>
          <p:cNvSpPr>
            <a:spLocks noGrp="1"/>
          </p:cNvSpPr>
          <p:nvPr>
            <p:ph idx="12"/>
          </p:nvPr>
        </p:nvSpPr>
        <p:spPr>
          <a:xfrm>
            <a:off x="364622" y="3329919"/>
            <a:ext cx="8415338" cy="632481"/>
          </a:xfrm>
        </p:spPr>
        <p:txBody>
          <a:bodyPr/>
          <a:lstStyle/>
          <a:p>
            <a:pPr>
              <a:buClr>
                <a:srgbClr val="007FA9"/>
              </a:buClr>
            </a:pPr>
            <a:r>
              <a:rPr lang="en-US" dirty="0">
                <a:solidFill>
                  <a:schemeClr val="tx1"/>
                </a:solidFill>
              </a:rPr>
              <a:t>You may import all of a module’s resources to use without the qualifier</a:t>
            </a:r>
          </a:p>
          <a:p>
            <a:pPr lvl="1">
              <a:buClr>
                <a:srgbClr val="007FA9"/>
              </a:buClr>
            </a:pPr>
            <a:r>
              <a:rPr lang="en-US" dirty="0">
                <a:solidFill>
                  <a:schemeClr val="tx1"/>
                </a:solidFill>
              </a:rPr>
              <a:t>Example: </a:t>
            </a:r>
            <a:r>
              <a:rPr lang="en-US" b="1" dirty="0">
                <a:solidFill>
                  <a:schemeClr val="tx1"/>
                </a:solidFill>
              </a:rPr>
              <a:t>from math import *</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7110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Main Module</a:t>
            </a:r>
          </a:p>
        </p:txBody>
      </p:sp>
      <p:sp>
        <p:nvSpPr>
          <p:cNvPr id="3" name="Content Placeholder 2"/>
          <p:cNvSpPr>
            <a:spLocks noGrp="1"/>
          </p:cNvSpPr>
          <p:nvPr>
            <p:ph idx="1"/>
          </p:nvPr>
        </p:nvSpPr>
        <p:spPr>
          <a:xfrm>
            <a:off x="365125" y="1538819"/>
            <a:ext cx="8415338" cy="1663532"/>
          </a:xfrm>
        </p:spPr>
        <p:txBody>
          <a:bodyPr/>
          <a:lstStyle/>
          <a:p>
            <a:pPr>
              <a:buClr>
                <a:srgbClr val="007FA9"/>
              </a:buClr>
            </a:pPr>
            <a:r>
              <a:rPr lang="en-US" dirty="0">
                <a:solidFill>
                  <a:schemeClr val="tx1"/>
                </a:solidFill>
              </a:rPr>
              <a:t>In the case study, earlier in this chapter, we showed how to write documentation for a Python script</a:t>
            </a:r>
          </a:p>
          <a:p>
            <a:pPr>
              <a:buClr>
                <a:srgbClr val="007FA9"/>
              </a:buClr>
            </a:pPr>
            <a:r>
              <a:rPr lang="en-US" dirty="0">
                <a:solidFill>
                  <a:schemeClr val="tx1"/>
                </a:solidFill>
              </a:rPr>
              <a:t>To differentiate this script from the other modules in a program, we call it the </a:t>
            </a:r>
            <a:r>
              <a:rPr lang="en-US" b="1" dirty="0">
                <a:solidFill>
                  <a:schemeClr val="tx1"/>
                </a:solidFill>
              </a:rPr>
              <a:t>main module</a:t>
            </a:r>
          </a:p>
          <a:p>
            <a:pPr lvl="1">
              <a:buClr>
                <a:srgbClr val="007FA9"/>
              </a:buClr>
            </a:pPr>
            <a:r>
              <a:rPr lang="en-US" dirty="0">
                <a:solidFill>
                  <a:schemeClr val="tx1"/>
                </a:solidFill>
              </a:rPr>
              <a:t>Like any module, the main module can be imported</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3436832"/>
            <a:ext cx="4800600" cy="1283428"/>
          </a:xfrm>
        </p:spPr>
        <p:txBody>
          <a:bodyPr/>
          <a:lstStyle/>
          <a:p>
            <a:pPr marL="228600" lvl="1" indent="0">
              <a:buNone/>
            </a:pPr>
            <a:r>
              <a:rPr lang="en-US" b="1" dirty="0">
                <a:solidFill>
                  <a:schemeClr val="tx1"/>
                </a:solidFill>
                <a:cs typeface="Courier New" panose="02070309020205020404" pitchFamily="49" charset="0"/>
              </a:rPr>
              <a:t>&gt;&gt;&gt; import taxform</a:t>
            </a:r>
          </a:p>
          <a:p>
            <a:pPr marL="228600" lvl="1" indent="0">
              <a:buNone/>
            </a:pPr>
            <a:r>
              <a:rPr lang="en-US" b="1" dirty="0">
                <a:solidFill>
                  <a:schemeClr val="tx1"/>
                </a:solidFill>
                <a:cs typeface="Courier New" panose="02070309020205020404" pitchFamily="49" charset="0"/>
              </a:rPr>
              <a:t>Enter the gross income: 120000</a:t>
            </a:r>
          </a:p>
          <a:p>
            <a:pPr marL="228600" lvl="1" indent="0">
              <a:buNone/>
            </a:pPr>
            <a:r>
              <a:rPr lang="en-US" b="1" dirty="0">
                <a:solidFill>
                  <a:schemeClr val="tx1"/>
                </a:solidFill>
                <a:cs typeface="Courier New" panose="02070309020205020404" pitchFamily="49" charset="0"/>
              </a:rPr>
              <a:t>Enter the number of dependents: 2</a:t>
            </a:r>
          </a:p>
          <a:p>
            <a:pPr marL="228600" lvl="1" indent="0">
              <a:buNone/>
            </a:pPr>
            <a:r>
              <a:rPr lang="en-US" b="1" dirty="0">
                <a:solidFill>
                  <a:schemeClr val="tx1"/>
                </a:solidFill>
                <a:cs typeface="Courier New" panose="02070309020205020404" pitchFamily="49" charset="0"/>
              </a:rPr>
              <a:t>The income tax is $20800.0</a:t>
            </a:r>
            <a:endParaRPr lang="en-IN" dirty="0"/>
          </a:p>
        </p:txBody>
      </p:sp>
      <p:sp>
        <p:nvSpPr>
          <p:cNvPr id="6" name="Content Placeholder 5"/>
          <p:cNvSpPr>
            <a:spLocks noGrp="1"/>
          </p:cNvSpPr>
          <p:nvPr>
            <p:ph idx="12"/>
          </p:nvPr>
        </p:nvSpPr>
        <p:spPr>
          <a:xfrm>
            <a:off x="304800" y="4927362"/>
            <a:ext cx="8415338" cy="584775"/>
          </a:xfrm>
        </p:spPr>
        <p:txBody>
          <a:bodyPr/>
          <a:lstStyle/>
          <a:p>
            <a:pPr>
              <a:buClr>
                <a:srgbClr val="007FA9"/>
              </a:buClr>
            </a:pPr>
            <a:r>
              <a:rPr lang="en-US" dirty="0">
                <a:solidFill>
                  <a:schemeClr val="tx1"/>
                </a:solidFill>
                <a:cs typeface="Courier New" panose="02070309020205020404" pitchFamily="49" charset="0"/>
              </a:rPr>
              <a:t>After importing a main module, view its documentation by running the </a:t>
            </a:r>
            <a:r>
              <a:rPr lang="en-US" b="1" dirty="0">
                <a:solidFill>
                  <a:schemeClr val="tx1"/>
                </a:solidFill>
                <a:cs typeface="Courier New" panose="02070309020205020404" pitchFamily="49" charset="0"/>
              </a:rPr>
              <a:t>help</a:t>
            </a:r>
            <a:r>
              <a:rPr lang="en-US" dirty="0">
                <a:solidFill>
                  <a:schemeClr val="tx1"/>
                </a:solidFill>
                <a:cs typeface="Courier New" panose="02070309020205020404" pitchFamily="49" charset="0"/>
              </a:rPr>
              <a:t> function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942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Format and Structure</a:t>
            </a:r>
          </a:p>
        </p:txBody>
      </p:sp>
      <p:sp>
        <p:nvSpPr>
          <p:cNvPr id="3" name="Content Placeholder 2"/>
          <p:cNvSpPr>
            <a:spLocks noGrp="1"/>
          </p:cNvSpPr>
          <p:nvPr>
            <p:ph idx="4294967295"/>
          </p:nvPr>
        </p:nvSpPr>
        <p:spPr>
          <a:xfrm>
            <a:off x="365125" y="1538818"/>
            <a:ext cx="8415338" cy="3071610"/>
          </a:xfrm>
        </p:spPr>
        <p:txBody>
          <a:bodyPr/>
          <a:lstStyle/>
          <a:p>
            <a:pPr>
              <a:buClr>
                <a:srgbClr val="007FA9"/>
              </a:buClr>
            </a:pPr>
            <a:r>
              <a:rPr lang="en-US" dirty="0">
                <a:solidFill>
                  <a:schemeClr val="tx1"/>
                </a:solidFill>
              </a:rPr>
              <a:t>Start with comment with author’s name, purpose of program, and other relevant information</a:t>
            </a:r>
          </a:p>
          <a:p>
            <a:pPr lvl="1">
              <a:buClr>
                <a:srgbClr val="007FA9"/>
              </a:buClr>
            </a:pPr>
            <a:r>
              <a:rPr lang="en-US" dirty="0">
                <a:solidFill>
                  <a:schemeClr val="tx1"/>
                </a:solidFill>
              </a:rPr>
              <a:t>In a doc</a:t>
            </a:r>
            <a:r>
              <a:rPr lang="en-US" sz="100" dirty="0">
                <a:solidFill>
                  <a:schemeClr val="tx1"/>
                </a:solidFill>
              </a:rPr>
              <a:t> </a:t>
            </a:r>
            <a:r>
              <a:rPr lang="en-US" dirty="0">
                <a:solidFill>
                  <a:schemeClr val="tx1"/>
                </a:solidFill>
              </a:rPr>
              <a:t>string</a:t>
            </a:r>
          </a:p>
          <a:p>
            <a:pPr>
              <a:buClr>
                <a:srgbClr val="007FA9"/>
              </a:buClr>
            </a:pPr>
            <a:r>
              <a:rPr lang="en-US" dirty="0">
                <a:solidFill>
                  <a:schemeClr val="tx1"/>
                </a:solidFill>
              </a:rPr>
              <a:t>Then, include statements that:</a:t>
            </a:r>
          </a:p>
          <a:p>
            <a:pPr lvl="1">
              <a:buClr>
                <a:srgbClr val="007FA9"/>
              </a:buClr>
            </a:pPr>
            <a:r>
              <a:rPr lang="en-US" dirty="0">
                <a:solidFill>
                  <a:schemeClr val="tx1"/>
                </a:solidFill>
              </a:rPr>
              <a:t>Import any modules needed by program</a:t>
            </a:r>
          </a:p>
          <a:p>
            <a:pPr lvl="1">
              <a:buClr>
                <a:srgbClr val="007FA9"/>
              </a:buClr>
            </a:pPr>
            <a:r>
              <a:rPr lang="en-US" dirty="0">
                <a:solidFill>
                  <a:schemeClr val="tx1"/>
                </a:solidFill>
              </a:rPr>
              <a:t>Initialize important variables, suitably commented</a:t>
            </a:r>
          </a:p>
          <a:p>
            <a:pPr lvl="1">
              <a:buClr>
                <a:srgbClr val="007FA9"/>
              </a:buClr>
            </a:pPr>
            <a:r>
              <a:rPr lang="en-US" dirty="0">
                <a:solidFill>
                  <a:schemeClr val="tx1"/>
                </a:solidFill>
              </a:rPr>
              <a:t>Prompt the user for input data and save the input data in variables</a:t>
            </a:r>
          </a:p>
          <a:p>
            <a:pPr lvl="1">
              <a:buClr>
                <a:srgbClr val="007FA9"/>
              </a:buClr>
            </a:pPr>
            <a:r>
              <a:rPr lang="en-US" dirty="0">
                <a:solidFill>
                  <a:schemeClr val="tx1"/>
                </a:solidFill>
              </a:rPr>
              <a:t>Process the inputs to produce the results</a:t>
            </a:r>
          </a:p>
          <a:p>
            <a:pPr lvl="1">
              <a:buClr>
                <a:srgbClr val="007FA9"/>
              </a:buClr>
            </a:pPr>
            <a:r>
              <a:rPr lang="en-US" dirty="0">
                <a:solidFill>
                  <a:schemeClr val="tx1"/>
                </a:solidFill>
              </a:rPr>
              <a:t>Display the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940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(1 of 4)</a:t>
            </a:r>
          </a:p>
        </p:txBody>
      </p:sp>
      <p:sp>
        <p:nvSpPr>
          <p:cNvPr id="3" name="Content Placeholder 2"/>
          <p:cNvSpPr>
            <a:spLocks noGrp="1"/>
          </p:cNvSpPr>
          <p:nvPr>
            <p:ph idx="4294967295"/>
          </p:nvPr>
        </p:nvSpPr>
        <p:spPr>
          <a:xfrm>
            <a:off x="365125" y="1538818"/>
            <a:ext cx="8415338" cy="4168834"/>
          </a:xfrm>
        </p:spPr>
        <p:txBody>
          <a:bodyPr/>
          <a:lstStyle/>
          <a:p>
            <a:pPr>
              <a:buClr>
                <a:srgbClr val="007FA9"/>
              </a:buClr>
            </a:pPr>
            <a:r>
              <a:rPr lang="en-US" b="1" dirty="0">
                <a:solidFill>
                  <a:schemeClr val="tx1"/>
                </a:solidFill>
              </a:rPr>
              <a:t>Software development: </a:t>
            </a:r>
            <a:r>
              <a:rPr lang="en-US" dirty="0">
                <a:solidFill>
                  <a:schemeClr val="tx1"/>
                </a:solidFill>
              </a:rPr>
              <a:t>process of planning and organizing a program</a:t>
            </a:r>
          </a:p>
          <a:p>
            <a:pPr lvl="1">
              <a:buClr>
                <a:srgbClr val="007FA9"/>
              </a:buClr>
            </a:pPr>
            <a:r>
              <a:rPr lang="en-US" dirty="0">
                <a:solidFill>
                  <a:schemeClr val="tx1"/>
                </a:solidFill>
              </a:rPr>
              <a:t>Several approaches; one is the </a:t>
            </a:r>
            <a:r>
              <a:rPr lang="en-US" b="1" dirty="0">
                <a:solidFill>
                  <a:schemeClr val="tx1"/>
                </a:solidFill>
              </a:rPr>
              <a:t>waterfall model</a:t>
            </a:r>
          </a:p>
          <a:p>
            <a:pPr>
              <a:buClr>
                <a:srgbClr val="007FA9"/>
              </a:buClr>
            </a:pPr>
            <a:r>
              <a:rPr lang="en-US" dirty="0">
                <a:solidFill>
                  <a:schemeClr val="tx1"/>
                </a:solidFill>
              </a:rPr>
              <a:t>Waterfall model phases:</a:t>
            </a:r>
          </a:p>
          <a:p>
            <a:pPr lvl="1">
              <a:buClr>
                <a:srgbClr val="007FA9"/>
              </a:buClr>
            </a:pPr>
            <a:r>
              <a:rPr lang="en-US" dirty="0">
                <a:solidFill>
                  <a:schemeClr val="tx1"/>
                </a:solidFill>
              </a:rPr>
              <a:t>Customer request</a:t>
            </a:r>
          </a:p>
          <a:p>
            <a:pPr lvl="1">
              <a:buClr>
                <a:srgbClr val="007FA9"/>
              </a:buClr>
            </a:pPr>
            <a:r>
              <a:rPr lang="en-US" dirty="0">
                <a:solidFill>
                  <a:schemeClr val="tx1"/>
                </a:solidFill>
              </a:rPr>
              <a:t>Analysis</a:t>
            </a:r>
          </a:p>
          <a:p>
            <a:pPr lvl="1">
              <a:buClr>
                <a:srgbClr val="007FA9"/>
              </a:buClr>
            </a:pPr>
            <a:r>
              <a:rPr lang="en-US" dirty="0">
                <a:solidFill>
                  <a:schemeClr val="tx1"/>
                </a:solidFill>
              </a:rPr>
              <a:t>Design</a:t>
            </a:r>
          </a:p>
          <a:p>
            <a:pPr lvl="1">
              <a:buClr>
                <a:srgbClr val="007FA9"/>
              </a:buClr>
            </a:pPr>
            <a:r>
              <a:rPr lang="en-US" dirty="0">
                <a:solidFill>
                  <a:schemeClr val="tx1"/>
                </a:solidFill>
              </a:rPr>
              <a:t>Implementation</a:t>
            </a:r>
          </a:p>
          <a:p>
            <a:pPr lvl="1">
              <a:buClr>
                <a:srgbClr val="007FA9"/>
              </a:buClr>
            </a:pPr>
            <a:r>
              <a:rPr lang="en-US" dirty="0">
                <a:solidFill>
                  <a:schemeClr val="tx1"/>
                </a:solidFill>
              </a:rPr>
              <a:t>Integration</a:t>
            </a:r>
          </a:p>
          <a:p>
            <a:pPr lvl="1">
              <a:buClr>
                <a:srgbClr val="007FA9"/>
              </a:buClr>
            </a:pPr>
            <a:r>
              <a:rPr lang="en-US" dirty="0">
                <a:solidFill>
                  <a:schemeClr val="tx1"/>
                </a:solidFill>
              </a:rPr>
              <a:t>Maintenance</a:t>
            </a:r>
          </a:p>
          <a:p>
            <a:pPr>
              <a:buClr>
                <a:srgbClr val="007FA9"/>
              </a:buClr>
            </a:pPr>
            <a:r>
              <a:rPr lang="en-US" dirty="0">
                <a:solidFill>
                  <a:schemeClr val="tx1"/>
                </a:solidFill>
              </a:rPr>
              <a:t>Modern software development is usually </a:t>
            </a:r>
            <a:r>
              <a:rPr lang="en-US" b="1" dirty="0">
                <a:solidFill>
                  <a:schemeClr val="tx1"/>
                </a:solidFill>
              </a:rPr>
              <a:t>incremental </a:t>
            </a:r>
            <a:r>
              <a:rPr lang="en-US" dirty="0">
                <a:solidFill>
                  <a:schemeClr val="tx1"/>
                </a:solidFill>
              </a:rPr>
              <a:t>and </a:t>
            </a:r>
            <a:r>
              <a:rPr lang="en-US" b="1" dirty="0">
                <a:solidFill>
                  <a:schemeClr val="tx1"/>
                </a:solidFill>
              </a:rPr>
              <a:t>iterative</a:t>
            </a:r>
          </a:p>
          <a:p>
            <a:pPr lvl="1">
              <a:buClr>
                <a:srgbClr val="007FA9"/>
              </a:buClr>
            </a:pPr>
            <a:r>
              <a:rPr lang="en-US" dirty="0">
                <a:solidFill>
                  <a:schemeClr val="tx1"/>
                </a:solidFill>
              </a:rPr>
              <a:t>Analysis and design may produce a </a:t>
            </a:r>
            <a:r>
              <a:rPr lang="en-US" b="1" dirty="0">
                <a:solidFill>
                  <a:schemeClr val="tx1"/>
                </a:solidFill>
              </a:rPr>
              <a:t>prototype </a:t>
            </a:r>
            <a:r>
              <a:rPr lang="en-US" dirty="0">
                <a:solidFill>
                  <a:schemeClr val="tx1"/>
                </a:solidFill>
              </a:rPr>
              <a:t>of a system for coding, and then back up to earlier phases to fill in more details after some testing</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70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(1 of 4)</a:t>
            </a:r>
          </a:p>
        </p:txBody>
      </p:sp>
      <p:sp>
        <p:nvSpPr>
          <p:cNvPr id="3" name="Content Placeholder 2"/>
          <p:cNvSpPr>
            <a:spLocks noGrp="1"/>
          </p:cNvSpPr>
          <p:nvPr>
            <p:ph idx="4294967295"/>
          </p:nvPr>
        </p:nvSpPr>
        <p:spPr>
          <a:xfrm>
            <a:off x="365125" y="1538818"/>
            <a:ext cx="8415338" cy="2462213"/>
          </a:xfrm>
        </p:spPr>
        <p:txBody>
          <a:bodyPr/>
          <a:lstStyle/>
          <a:p>
            <a:pPr>
              <a:buClr>
                <a:srgbClr val="007FA9"/>
              </a:buClr>
            </a:pPr>
            <a:r>
              <a:rPr lang="en-US" dirty="0">
                <a:solidFill>
                  <a:schemeClr val="tx1"/>
                </a:solidFill>
              </a:rPr>
              <a:t>A way to run a Python script:	</a:t>
            </a:r>
          </a:p>
          <a:p>
            <a:pPr lvl="1">
              <a:buClr>
                <a:srgbClr val="007FA9"/>
              </a:buClr>
            </a:pPr>
            <a:r>
              <a:rPr lang="en-US" dirty="0">
                <a:solidFill>
                  <a:schemeClr val="tx1"/>
                </a:solidFill>
              </a:rPr>
              <a:t>Open a terminal command prompt window</a:t>
            </a:r>
          </a:p>
          <a:p>
            <a:pPr lvl="1">
              <a:buClr>
                <a:srgbClr val="007FA9"/>
              </a:buClr>
            </a:pPr>
            <a:r>
              <a:rPr lang="en-US" dirty="0">
                <a:solidFill>
                  <a:schemeClr val="tx1"/>
                </a:solidFill>
              </a:rPr>
              <a:t>Click in the “Type here to search” box, type Command Prompt, and click Command Prompt in the list</a:t>
            </a:r>
          </a:p>
          <a:p>
            <a:pPr lvl="1">
              <a:buClr>
                <a:srgbClr val="007FA9"/>
              </a:buClr>
            </a:pPr>
            <a:r>
              <a:rPr lang="en-US" dirty="0">
                <a:solidFill>
                  <a:schemeClr val="tx1"/>
                </a:solidFill>
              </a:rPr>
              <a:t>Navigate or change directories until the prompt shows directory that contains the Python script</a:t>
            </a:r>
          </a:p>
          <a:p>
            <a:pPr lvl="1">
              <a:buClr>
                <a:srgbClr val="007FA9"/>
              </a:buClr>
            </a:pPr>
            <a:r>
              <a:rPr lang="en-US" dirty="0">
                <a:solidFill>
                  <a:schemeClr val="tx1"/>
                </a:solidFill>
              </a:rPr>
              <a:t>Run the script by entering:</a:t>
            </a:r>
          </a:p>
          <a:p>
            <a:pPr lvl="2">
              <a:buClr>
                <a:srgbClr val="007FA9"/>
              </a:buClr>
            </a:pPr>
            <a:r>
              <a:rPr lang="en-US" b="1" dirty="0">
                <a:solidFill>
                  <a:schemeClr val="tx1"/>
                </a:solidFill>
                <a:cs typeface="Courier New" panose="02070309020205020404" pitchFamily="49" charset="0"/>
              </a:rPr>
              <a:t>python3 scriptname.py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3393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(2 of 4)</a:t>
            </a:r>
          </a:p>
        </p:txBody>
      </p:sp>
      <p:pic>
        <p:nvPicPr>
          <p:cNvPr id="6" name="Picture 5" descr="Figure 2-5 A terminal window on a Macintosh. A terminal window on a Macintosh shows: Line 1: Last login, colon, M o n May 29, 07, colon, 58, colon, 28, on t t y s 0 0 0. Line 2: tiger, colon, tilde,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0"/>
            <a:ext cx="6184232" cy="2209800"/>
          </a:xfrm>
          <a:prstGeom prst="rect">
            <a:avLst/>
          </a:prstGeom>
        </p:spPr>
      </p:pic>
      <p:pic>
        <p:nvPicPr>
          <p:cNvPr id="7" name="Picture 6" descr="Figure 2-6 changing to another directory and list its contents. The figure shows how one can change to another directory and list its contents. Line 1: Last login, colon, M o n May 29, 07, colon, 58, colon, 28, on, t t y s 0 0 0. Line 2: tiger, colon, tilde, Lambert k $, c d, python files. Line 3: tiger, colon, python files, lambert k $, l s. Line 4: tax from, point, p y. Line 5: tiger, colon, python files, lambert k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962400"/>
            <a:ext cx="6180221" cy="2209800"/>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5416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(3 of 4)</a:t>
            </a:r>
          </a:p>
        </p:txBody>
      </p:sp>
      <p:pic>
        <p:nvPicPr>
          <p:cNvPr id="3" name="Picture 2" descr="Figure 2-7 Running a Python script in a terminal window. The figure shows how one can run a Python script in a terminal window. Line 1: Last login, colon, M o n May 29, 07, colon, 58, colon, 28, on, t t y s 000. Line 2: tiger, colon, tilde, lambert k $, c d, python files. Line 3: tiger, colon, python files lambert k $, l s. Line 4: tax form, point, p y. Line 5: tiger, colon, python files, lambert k $, python 3, tax form, point, p y. Line 6: Enter the gross income, colon, 25000. Line 7: Enter the number of dependents, colon, 2. Line 8: The income tax is $ 1800.0. Line 9: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590800"/>
            <a:ext cx="6614995" cy="236372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567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(4 of 4)</a:t>
            </a:r>
          </a:p>
        </p:txBody>
      </p:sp>
      <p:sp>
        <p:nvSpPr>
          <p:cNvPr id="3" name="Content Placeholder 2"/>
          <p:cNvSpPr>
            <a:spLocks noGrp="1"/>
          </p:cNvSpPr>
          <p:nvPr>
            <p:ph idx="1"/>
          </p:nvPr>
        </p:nvSpPr>
        <p:spPr>
          <a:xfrm>
            <a:off x="365125" y="1538818"/>
            <a:ext cx="8415338" cy="1782026"/>
          </a:xfrm>
        </p:spPr>
        <p:txBody>
          <a:bodyPr/>
          <a:lstStyle/>
          <a:p>
            <a:pPr>
              <a:buClr>
                <a:srgbClr val="007FA9"/>
              </a:buClr>
            </a:pPr>
            <a:r>
              <a:rPr lang="en-US" dirty="0">
                <a:solidFill>
                  <a:schemeClr val="tx1"/>
                </a:solidFill>
              </a:rPr>
              <a:t>Python installations enable you to launch Python scripts by double-clicking the files from the O</a:t>
            </a:r>
            <a:r>
              <a:rPr lang="en-US" sz="100" dirty="0">
                <a:solidFill>
                  <a:schemeClr val="tx1"/>
                </a:solidFill>
              </a:rPr>
              <a:t> </a:t>
            </a:r>
            <a:r>
              <a:rPr lang="en-US" dirty="0">
                <a:solidFill>
                  <a:schemeClr val="tx1"/>
                </a:solidFill>
              </a:rPr>
              <a:t>S’s file browser</a:t>
            </a:r>
          </a:p>
          <a:p>
            <a:pPr lvl="1">
              <a:buClr>
                <a:srgbClr val="007FA9"/>
              </a:buClr>
            </a:pPr>
            <a:r>
              <a:rPr lang="en-US" dirty="0">
                <a:solidFill>
                  <a:schemeClr val="tx1"/>
                </a:solidFill>
              </a:rPr>
              <a:t>May require </a:t>
            </a:r>
            <a:r>
              <a:rPr lang="en-US" b="1" dirty="0">
                <a:solidFill>
                  <a:schemeClr val="tx1"/>
                </a:solidFill>
              </a:rPr>
              <a:t>.py </a:t>
            </a:r>
            <a:r>
              <a:rPr lang="en-US" dirty="0">
                <a:solidFill>
                  <a:schemeClr val="tx1"/>
                </a:solidFill>
              </a:rPr>
              <a:t>file type to be set</a:t>
            </a:r>
          </a:p>
          <a:p>
            <a:pPr lvl="1">
              <a:buClr>
                <a:srgbClr val="007FA9"/>
              </a:buClr>
            </a:pPr>
            <a:r>
              <a:rPr lang="en-US" dirty="0">
                <a:solidFill>
                  <a:schemeClr val="tx1"/>
                </a:solidFill>
              </a:rPr>
              <a:t>Fly-by-window problem: Window will close automatically</a:t>
            </a:r>
          </a:p>
          <a:p>
            <a:pPr lvl="2"/>
            <a:r>
              <a:rPr lang="en-US" dirty="0">
                <a:solidFill>
                  <a:schemeClr val="tx1"/>
                </a:solidFill>
              </a:rPr>
              <a:t>Solution: Add an input statement at end of script that pauses until the user presses the enter or return key</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00062" y="3429000"/>
            <a:ext cx="6357938" cy="292388"/>
          </a:xfrm>
        </p:spPr>
        <p:txBody>
          <a:bodyPr/>
          <a:lstStyle/>
          <a:p>
            <a:pPr marL="0" indent="0">
              <a:buNone/>
            </a:pPr>
            <a:r>
              <a:rPr lang="en-US" b="1" dirty="0">
                <a:solidFill>
                  <a:schemeClr val="tx1"/>
                </a:solidFill>
                <a:cs typeface="Courier New" panose="02070309020205020404" pitchFamily="49" charset="0"/>
              </a:rPr>
              <a:t>Input(“Please press enter or return to quit the program. ”)</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881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2954655"/>
          </a:xfrm>
        </p:spPr>
        <p:txBody>
          <a:bodyPr/>
          <a:lstStyle/>
          <a:p>
            <a:pPr>
              <a:buClr>
                <a:srgbClr val="007FA9"/>
              </a:buClr>
            </a:pPr>
            <a:r>
              <a:rPr lang="en-US" dirty="0">
                <a:solidFill>
                  <a:schemeClr val="tx1"/>
                </a:solidFill>
              </a:rPr>
              <a:t>Waterfall model describes software development process in terms of several phases</a:t>
            </a:r>
          </a:p>
          <a:p>
            <a:pPr>
              <a:buClr>
                <a:srgbClr val="007FA9"/>
              </a:buClr>
            </a:pPr>
            <a:r>
              <a:rPr lang="en-US" dirty="0">
                <a:solidFill>
                  <a:schemeClr val="tx1"/>
                </a:solidFill>
              </a:rPr>
              <a:t>Literals are data values that can appear in program</a:t>
            </a:r>
          </a:p>
          <a:p>
            <a:pPr>
              <a:buClr>
                <a:srgbClr val="007FA9"/>
              </a:buClr>
            </a:pPr>
            <a:r>
              <a:rPr lang="en-US" dirty="0">
                <a:solidFill>
                  <a:schemeClr val="tx1"/>
                </a:solidFill>
              </a:rPr>
              <a:t>The string data type is used to represent text for input and output</a:t>
            </a:r>
          </a:p>
          <a:p>
            <a:pPr>
              <a:buClr>
                <a:srgbClr val="007FA9"/>
              </a:buClr>
            </a:pPr>
            <a:r>
              <a:rPr lang="en-US" dirty="0">
                <a:solidFill>
                  <a:schemeClr val="tx1"/>
                </a:solidFill>
              </a:rPr>
              <a:t>Escape characters begin with backslash and represent special characters such as delete key</a:t>
            </a:r>
          </a:p>
          <a:p>
            <a:pPr>
              <a:buClr>
                <a:srgbClr val="007FA9"/>
              </a:buClr>
            </a:pPr>
            <a:r>
              <a:rPr lang="en-US" dirty="0">
                <a:solidFill>
                  <a:schemeClr val="tx1"/>
                </a:solidFill>
              </a:rPr>
              <a:t>A doc</a:t>
            </a:r>
            <a:r>
              <a:rPr lang="en-US" sz="100" dirty="0">
                <a:solidFill>
                  <a:schemeClr val="tx1"/>
                </a:solidFill>
              </a:rPr>
              <a:t> </a:t>
            </a:r>
            <a:r>
              <a:rPr lang="en-US" dirty="0">
                <a:solidFill>
                  <a:schemeClr val="tx1"/>
                </a:solidFill>
              </a:rPr>
              <a:t>string is string enclosed by triple quotation marks and provides program documentation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dirty="0">
                <a:solidFill>
                  <a:schemeClr val="tx1"/>
                </a:solidFill>
              </a:rPr>
              <a:t>Comments are pieces of code not evaluated by the interpreter but can be read by programmers to obtain information about a program</a:t>
            </a:r>
          </a:p>
          <a:p>
            <a:pPr>
              <a:buClr>
                <a:srgbClr val="007FA9"/>
              </a:buClr>
            </a:pPr>
            <a:r>
              <a:rPr lang="en-US" dirty="0">
                <a:solidFill>
                  <a:schemeClr val="tx1"/>
                </a:solidFill>
              </a:rPr>
              <a:t>Variables are names that refer to values</a:t>
            </a:r>
          </a:p>
          <a:p>
            <a:pPr>
              <a:buClr>
                <a:srgbClr val="007FA9"/>
              </a:buClr>
            </a:pPr>
            <a:r>
              <a:rPr lang="en-US" dirty="0">
                <a:solidFill>
                  <a:schemeClr val="tx1"/>
                </a:solidFill>
              </a:rPr>
              <a:t>Some data types: </a:t>
            </a:r>
            <a:r>
              <a:rPr lang="en-US" b="1" dirty="0">
                <a:solidFill>
                  <a:schemeClr val="tx1"/>
                </a:solidFill>
              </a:rPr>
              <a:t>int </a:t>
            </a:r>
            <a:r>
              <a:rPr lang="en-US" dirty="0">
                <a:solidFill>
                  <a:schemeClr val="tx1"/>
                </a:solidFill>
              </a:rPr>
              <a:t>and </a:t>
            </a:r>
            <a:r>
              <a:rPr lang="en-US" b="1" dirty="0">
                <a:solidFill>
                  <a:schemeClr val="tx1"/>
                </a:solidFill>
              </a:rPr>
              <a:t>float</a:t>
            </a:r>
          </a:p>
          <a:p>
            <a:pPr>
              <a:buClr>
                <a:srgbClr val="007FA9"/>
              </a:buClr>
            </a:pPr>
            <a:r>
              <a:rPr lang="en-US" dirty="0">
                <a:solidFill>
                  <a:schemeClr val="tx1"/>
                </a:solidFill>
              </a:rPr>
              <a:t>Arithmetic operators are used to form arithmetic expressions</a:t>
            </a:r>
          </a:p>
          <a:p>
            <a:pPr lvl="1">
              <a:buClr>
                <a:srgbClr val="007FA9"/>
              </a:buClr>
            </a:pPr>
            <a:r>
              <a:rPr lang="en-US" dirty="0">
                <a:solidFill>
                  <a:schemeClr val="tx1"/>
                </a:solidFill>
              </a:rPr>
              <a:t>Operators are ranked in precedence</a:t>
            </a:r>
          </a:p>
          <a:p>
            <a:pPr>
              <a:buClr>
                <a:srgbClr val="007FA9"/>
              </a:buClr>
            </a:pPr>
            <a:r>
              <a:rPr lang="en-US" dirty="0">
                <a:solidFill>
                  <a:schemeClr val="tx1"/>
                </a:solidFill>
              </a:rPr>
              <a:t>Mixed-mode operations involve operands of different numeric data types</a:t>
            </a:r>
          </a:p>
          <a:p>
            <a:pPr>
              <a:buClr>
                <a:srgbClr val="007FA9"/>
              </a:buClr>
            </a:pPr>
            <a:r>
              <a:rPr lang="en-US" dirty="0">
                <a:solidFill>
                  <a:schemeClr val="tx1"/>
                </a:solidFill>
              </a:rPr>
              <a:t>Type conversion functions can be used to convert a value of one type to a value of another type after input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050066"/>
          </a:xfrm>
        </p:spPr>
        <p:txBody>
          <a:bodyPr/>
          <a:lstStyle/>
          <a:p>
            <a:pPr>
              <a:buClr>
                <a:srgbClr val="007FA9"/>
              </a:buClr>
            </a:pPr>
            <a:r>
              <a:rPr lang="en-US" dirty="0">
                <a:solidFill>
                  <a:schemeClr val="tx1"/>
                </a:solidFill>
              </a:rPr>
              <a:t>A function call consists of a function’s name and its arguments or parameters</a:t>
            </a:r>
          </a:p>
          <a:p>
            <a:pPr lvl="1">
              <a:buClr>
                <a:srgbClr val="007FA9"/>
              </a:buClr>
            </a:pPr>
            <a:r>
              <a:rPr lang="en-US" dirty="0">
                <a:solidFill>
                  <a:schemeClr val="tx1"/>
                </a:solidFill>
              </a:rPr>
              <a:t>May return a result value to the caller</a:t>
            </a:r>
          </a:p>
          <a:p>
            <a:pPr>
              <a:buClr>
                <a:srgbClr val="007FA9"/>
              </a:buClr>
            </a:pPr>
            <a:r>
              <a:rPr lang="en-US" dirty="0">
                <a:solidFill>
                  <a:schemeClr val="tx1"/>
                </a:solidFill>
              </a:rPr>
              <a:t>Python is a strongly typed language</a:t>
            </a:r>
          </a:p>
          <a:p>
            <a:pPr>
              <a:buClr>
                <a:srgbClr val="007FA9"/>
              </a:buClr>
            </a:pPr>
            <a:r>
              <a:rPr lang="en-US" dirty="0">
                <a:solidFill>
                  <a:schemeClr val="tx1"/>
                </a:solidFill>
              </a:rPr>
              <a:t>A module is a set of resources</a:t>
            </a:r>
          </a:p>
          <a:p>
            <a:pPr lvl="1">
              <a:buClr>
                <a:srgbClr val="007FA9"/>
              </a:buClr>
            </a:pPr>
            <a:r>
              <a:rPr lang="en-US" dirty="0">
                <a:solidFill>
                  <a:schemeClr val="tx1"/>
                </a:solidFill>
              </a:rPr>
              <a:t>Can be imported</a:t>
            </a:r>
          </a:p>
          <a:p>
            <a:pPr>
              <a:buClr>
                <a:srgbClr val="007FA9"/>
              </a:buClr>
            </a:pPr>
            <a:r>
              <a:rPr lang="en-US" dirty="0">
                <a:solidFill>
                  <a:schemeClr val="tx1"/>
                </a:solidFill>
              </a:rPr>
              <a:t>A semantic error occurs when the computer cannot perform the requested operation</a:t>
            </a:r>
          </a:p>
          <a:p>
            <a:pPr>
              <a:buClr>
                <a:srgbClr val="007FA9"/>
              </a:buClr>
            </a:pPr>
            <a:r>
              <a:rPr lang="en-US" dirty="0">
                <a:solidFill>
                  <a:schemeClr val="tx1"/>
                </a:solidFill>
              </a:rPr>
              <a:t>A logic error produces incorrect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(2 of 4)</a:t>
            </a:r>
          </a:p>
        </p:txBody>
      </p:sp>
      <p:pic>
        <p:nvPicPr>
          <p:cNvPr id="6" name="Picture 5" descr="Figure 2-1 The waterfall model of the software development process. The figure shows the waterfall model of the software development process. The Customer request flows into Analysis and then on to Design. Each step flows back a step for verification. The step following Design is Implementation. Then comes Integration and finally Maintenance. The last three undergo tests, and, like the previous steps, go back a step and then come down. Maintenance can refer back to every ste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60754"/>
            <a:ext cx="4340352" cy="40233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357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(3 of 4)</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Programs rarely work as hoped the first time they are run</a:t>
            </a:r>
          </a:p>
          <a:p>
            <a:pPr lvl="1">
              <a:buClr>
                <a:srgbClr val="007FA9"/>
              </a:buClr>
            </a:pPr>
            <a:r>
              <a:rPr lang="en-US" dirty="0">
                <a:solidFill>
                  <a:schemeClr val="tx1"/>
                </a:solidFill>
              </a:rPr>
              <a:t>Must perform extensive and careful testing</a:t>
            </a:r>
          </a:p>
          <a:p>
            <a:pPr lvl="1">
              <a:buClr>
                <a:srgbClr val="007FA9"/>
              </a:buClr>
            </a:pPr>
            <a:r>
              <a:rPr lang="en-US" dirty="0">
                <a:solidFill>
                  <a:schemeClr val="tx1"/>
                </a:solidFill>
              </a:rPr>
              <a:t>The cost of developing software is not spread equally over the phases</a:t>
            </a:r>
          </a:p>
        </p:txBody>
      </p:sp>
      <p:pic>
        <p:nvPicPr>
          <p:cNvPr id="5" name="Picture 4" descr="Figure 2-2 Relative costs of repairing mistakes that are found in different phases. The graph shows the relative costs of repairing mistakes that are found in different phases of a software development. The graph is plotted for software development phase versus cost of correcting a fault. The cost of correcting is approximately twofold from one phase to the next. The phases are: Analysis, Design, Implementation, Integration and Maintena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831902"/>
            <a:ext cx="5029200" cy="2994573"/>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48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(4 of 4)</a:t>
            </a:r>
          </a:p>
        </p:txBody>
      </p:sp>
      <p:pic>
        <p:nvPicPr>
          <p:cNvPr id="7" name="Picture 6" descr="Figure 2-3 Percentage of total cost incurred in each phase of the development process. The pie chart shows the Percentage of total cost incurred in each phase of the development process. Analysis, Design, Implementation and Integration cost 8% while Maintenance cost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447800"/>
            <a:ext cx="4535424" cy="43884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033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Strings, Assignment, and Comments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Text processing is by far the most common application of computing</a:t>
            </a:r>
          </a:p>
          <a:p>
            <a:pPr>
              <a:buClr>
                <a:srgbClr val="007FA9"/>
              </a:buClr>
            </a:pPr>
            <a:r>
              <a:rPr lang="en-US" dirty="0">
                <a:solidFill>
                  <a:schemeClr val="tx1"/>
                </a:solidFill>
              </a:rPr>
              <a:t>E-mail, text messaging, Web pages, and word processing all rely on and manipulate data consisting of strings of characters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19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(1 of 2)</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A </a:t>
            </a:r>
            <a:r>
              <a:rPr lang="en-US" b="1" dirty="0">
                <a:solidFill>
                  <a:schemeClr val="tx1"/>
                </a:solidFill>
              </a:rPr>
              <a:t>data type </a:t>
            </a:r>
            <a:r>
              <a:rPr lang="en-US" dirty="0">
                <a:solidFill>
                  <a:schemeClr val="tx1"/>
                </a:solidFill>
              </a:rPr>
              <a:t>consists of a set of values and a set of operations that can be performed on those values</a:t>
            </a:r>
          </a:p>
          <a:p>
            <a:pPr>
              <a:buClr>
                <a:srgbClr val="007FA9"/>
              </a:buClr>
            </a:pPr>
            <a:r>
              <a:rPr lang="en-US" dirty="0">
                <a:solidFill>
                  <a:schemeClr val="tx1"/>
                </a:solidFill>
              </a:rPr>
              <a:t>A </a:t>
            </a:r>
            <a:r>
              <a:rPr lang="en-US" b="1" dirty="0">
                <a:solidFill>
                  <a:schemeClr val="tx1"/>
                </a:solidFill>
              </a:rPr>
              <a:t>literal </a:t>
            </a:r>
            <a:r>
              <a:rPr lang="en-US" dirty="0">
                <a:solidFill>
                  <a:schemeClr val="tx1"/>
                </a:solidFill>
              </a:rPr>
              <a:t>is the way a value of a data type looks to a programmer</a:t>
            </a:r>
          </a:p>
          <a:p>
            <a:pPr>
              <a:buClr>
                <a:srgbClr val="007FA9"/>
              </a:buClr>
              <a:buFont typeface="Arial Unicode MS" panose="020B0604020202020204" pitchFamily="34" charset="-128"/>
              <a:buChar char="•"/>
            </a:pPr>
            <a:r>
              <a:rPr lang="en-US" b="1" dirty="0">
                <a:solidFill>
                  <a:schemeClr val="tx1"/>
                </a:solidFill>
              </a:rPr>
              <a:t>int</a:t>
            </a:r>
            <a:r>
              <a:rPr lang="en-US" dirty="0">
                <a:solidFill>
                  <a:schemeClr val="tx1"/>
                </a:solidFill>
              </a:rPr>
              <a:t> and </a:t>
            </a:r>
            <a:r>
              <a:rPr lang="en-US" b="1" dirty="0">
                <a:solidFill>
                  <a:schemeClr val="tx1"/>
                </a:solidFill>
              </a:rPr>
              <a:t>float</a:t>
            </a:r>
            <a:r>
              <a:rPr lang="en-US" dirty="0">
                <a:solidFill>
                  <a:schemeClr val="tx1"/>
                </a:solidFill>
              </a:rPr>
              <a:t> are </a:t>
            </a:r>
            <a:r>
              <a:rPr lang="en-US" b="1" dirty="0">
                <a:solidFill>
                  <a:schemeClr val="tx1"/>
                </a:solidFill>
              </a:rPr>
              <a:t>numeric data types</a:t>
            </a:r>
            <a:endParaRPr lang="en-US" dirty="0">
              <a:solidFill>
                <a:schemeClr val="tx1"/>
              </a:solidFill>
            </a:endParaRPr>
          </a:p>
          <a:p>
            <a:pPr lvl="1">
              <a:buClr>
                <a:srgbClr val="007FA9"/>
              </a:buClr>
            </a:pPr>
            <a:r>
              <a:rPr lang="en-US" dirty="0">
                <a:solidFill>
                  <a:schemeClr val="tx1"/>
                </a:solidFill>
              </a:rPr>
              <a:t>They represent numbers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0946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9d74761fff5e3b738f0e38efa90777a8d99f9bc"/>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16471</TotalTime>
  <Words>5086</Words>
  <Application>Microsoft Macintosh PowerPoint</Application>
  <PresentationFormat>On-screen Show (4:3)</PresentationFormat>
  <Paragraphs>437</Paragraphs>
  <Slides>46</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 Unicode MS</vt:lpstr>
      <vt:lpstr>Arial</vt:lpstr>
      <vt:lpstr>Calibri</vt:lpstr>
      <vt:lpstr>Calibri Light</vt:lpstr>
      <vt:lpstr>Office Theme</vt:lpstr>
      <vt:lpstr>Equation</vt:lpstr>
      <vt:lpstr>Fundamentals of Python: First Programs  Second Edition</vt:lpstr>
      <vt:lpstr>Objectives (1 of 2)</vt:lpstr>
      <vt:lpstr>Objectives (2 of 2)</vt:lpstr>
      <vt:lpstr>The Software Development Process (1 of 4)</vt:lpstr>
      <vt:lpstr>The Software Development Process (2 of 4)</vt:lpstr>
      <vt:lpstr>The Software Development Process (3 of 4)</vt:lpstr>
      <vt:lpstr>The Software Development Process (4 of 4)</vt:lpstr>
      <vt:lpstr>Strings, Assignment, and Comments</vt:lpstr>
      <vt:lpstr>Data Types (1 of 2)</vt:lpstr>
      <vt:lpstr>Data Types (2 of 2)</vt:lpstr>
      <vt:lpstr>String Literals (1 of 2)</vt:lpstr>
      <vt:lpstr>String Literals (2 of 2)</vt:lpstr>
      <vt:lpstr>Escape Sequences</vt:lpstr>
      <vt:lpstr>String Concatenation</vt:lpstr>
      <vt:lpstr>Variables and the Assignment Statement (1 of 3)</vt:lpstr>
      <vt:lpstr>Variables and the Assignment Statement (2 of 3)</vt:lpstr>
      <vt:lpstr>Variables and the Assignment Statement (3 of 3)</vt:lpstr>
      <vt:lpstr>Program Comments and Doc strings (1 of 3)</vt:lpstr>
      <vt:lpstr>Program Comments and Doc strings (2 of 3)</vt:lpstr>
      <vt:lpstr>Program Comments and Doc strings (3 of 3)</vt:lpstr>
      <vt:lpstr>Numeric Data Types and Character Sets</vt:lpstr>
      <vt:lpstr>Integers </vt:lpstr>
      <vt:lpstr>Floating-Point Numbers (1 of 2)</vt:lpstr>
      <vt:lpstr>Floating-Point Numbers (2 of 2)</vt:lpstr>
      <vt:lpstr>Character Sets</vt:lpstr>
      <vt:lpstr>Expressions</vt:lpstr>
      <vt:lpstr>Arithmetic Expressions (1 of 3)</vt:lpstr>
      <vt:lpstr>Arithmetic Expressions (2 of 3)</vt:lpstr>
      <vt:lpstr>Arithmetic Expressions (3 of 3)</vt:lpstr>
      <vt:lpstr>Mixed-Mode Arithmetic and Type Conversions (1 of 4)</vt:lpstr>
      <vt:lpstr>Mixed-Mode Arithmetic and Type Conversions (2 of 4)</vt:lpstr>
      <vt:lpstr>Mixed-Mode Arithmetic and Type Conversions (3 of 4)</vt:lpstr>
      <vt:lpstr>Mixed-Mode Arithmetic and Type Conversions (4 of 4)</vt:lpstr>
      <vt:lpstr>Using Functions and Modules</vt:lpstr>
      <vt:lpstr>Calling Functions: Arguments and Return Values</vt:lpstr>
      <vt:lpstr>The Math Module (1 of 2)</vt:lpstr>
      <vt:lpstr>The Math Module (2 of 2)</vt:lpstr>
      <vt:lpstr>The Main Module</vt:lpstr>
      <vt:lpstr>Program Format and Structure</vt:lpstr>
      <vt:lpstr>Running a Script from a Terminal Command Prompt (1 of 4)</vt:lpstr>
      <vt:lpstr>Running a Script from a Terminal Command Prompt (2 of 4)</vt:lpstr>
      <vt:lpstr>Running a Script from a Terminal Command Prompt (3 of 4)</vt:lpstr>
      <vt:lpstr>Running a Script from a Terminal Command Prompt (4 of 4)</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Jacqueline Chetty (Computer Science)</cp:lastModifiedBy>
  <cp:revision>756</cp:revision>
  <cp:lastPrinted>2010-11-12T17:54:40Z</cp:lastPrinted>
  <dcterms:created xsi:type="dcterms:W3CDTF">2007-02-15T20:50:52Z</dcterms:created>
  <dcterms:modified xsi:type="dcterms:W3CDTF">2023-09-24T18:56:40Z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