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665" r:id="rId2"/>
    <p:sldId id="510" r:id="rId3"/>
    <p:sldId id="530" r:id="rId4"/>
    <p:sldId id="533" r:id="rId5"/>
    <p:sldId id="625" r:id="rId6"/>
    <p:sldId id="513" r:id="rId7"/>
    <p:sldId id="534" r:id="rId8"/>
    <p:sldId id="666" r:id="rId9"/>
    <p:sldId id="667" r:id="rId10"/>
    <p:sldId id="668" r:id="rId11"/>
    <p:sldId id="669" r:id="rId12"/>
  </p:sldIdLst>
  <p:sldSz cx="9144000" cy="5143500" type="screen16x9"/>
  <p:notesSz cx="9144000" cy="6858000"/>
  <p:defaultTextStyle>
    <a:defPPr>
      <a:defRPr lang="en-GB"/>
    </a:defPPr>
    <a:lvl1pPr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002"/>
    <p:restoredTop sz="96327"/>
  </p:normalViewPr>
  <p:slideViewPr>
    <p:cSldViewPr>
      <p:cViewPr varScale="1">
        <p:scale>
          <a:sx n="61" d="100"/>
          <a:sy n="61" d="100"/>
        </p:scale>
        <p:origin x="208" y="15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3005DE-E800-0D40-AF91-DB98AFD6413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703FB574-0B8A-6C4C-B3F7-B4194D3CCF7F}"/>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35D0E37-7706-3747-8416-1AA88688CAE6}" type="datetimeFigureOut">
              <a:rPr lang="en-US" altLang="en-US"/>
              <a:pPr/>
              <a:t>11/3/23</a:t>
            </a:fld>
            <a:endParaRPr lang="en-US" altLang="en-US"/>
          </a:p>
        </p:txBody>
      </p:sp>
      <p:sp>
        <p:nvSpPr>
          <p:cNvPr id="4" name="Footer Placeholder 3">
            <a:extLst>
              <a:ext uri="{FF2B5EF4-FFF2-40B4-BE49-F238E27FC236}">
                <a16:creationId xmlns:a16="http://schemas.microsoft.com/office/drawing/2014/main" id="{33372416-767B-CC4E-B6F3-7589EE742562}"/>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0947ADE5-EC7E-B145-BCF7-A51596ACD2FA}"/>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C03765-7BA7-D74E-908A-866471AE27E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6638B2-BA78-1C45-9F76-6B9BD70B33E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0" hangingPunct="0">
              <a:defRPr sz="1200"/>
            </a:lvl1pPr>
          </a:lstStyle>
          <a:p>
            <a:pPr>
              <a:defRPr/>
            </a:pPr>
            <a:endParaRPr lang="en-GB"/>
          </a:p>
        </p:txBody>
      </p:sp>
      <p:sp>
        <p:nvSpPr>
          <p:cNvPr id="3" name="Date Placeholder 2">
            <a:extLst>
              <a:ext uri="{FF2B5EF4-FFF2-40B4-BE49-F238E27FC236}">
                <a16:creationId xmlns:a16="http://schemas.microsoft.com/office/drawing/2014/main" id="{1F89D368-4470-4B40-A77F-F42110675068}"/>
              </a:ext>
            </a:extLst>
          </p:cNvPr>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vl1pPr>
          </a:lstStyle>
          <a:p>
            <a:fld id="{0CECE499-62DD-F141-9612-2D6CBF44D052}" type="datetimeFigureOut">
              <a:rPr lang="en-GB" altLang="en-US"/>
              <a:pPr/>
              <a:t>03/11/2023</a:t>
            </a:fld>
            <a:endParaRPr lang="en-GB" altLang="en-US"/>
          </a:p>
        </p:txBody>
      </p:sp>
      <p:sp>
        <p:nvSpPr>
          <p:cNvPr id="4" name="Slide Image Placeholder 3">
            <a:extLst>
              <a:ext uri="{FF2B5EF4-FFF2-40B4-BE49-F238E27FC236}">
                <a16:creationId xmlns:a16="http://schemas.microsoft.com/office/drawing/2014/main" id="{7B56623A-5153-4242-A78B-928CBEE6FB71}"/>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BEA58AFE-5154-9F4B-AF3F-5AD5342D3013}"/>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B894BBC7-62A1-5748-B538-00887ABC0D1C}"/>
              </a:ext>
            </a:extLst>
          </p:cNvPr>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eaLnBrk="0" hangingPunct="0">
              <a:defRPr sz="1200"/>
            </a:lvl1pPr>
          </a:lstStyle>
          <a:p>
            <a:pPr>
              <a:defRPr/>
            </a:pPr>
            <a:endParaRPr lang="en-GB"/>
          </a:p>
        </p:txBody>
      </p:sp>
      <p:sp>
        <p:nvSpPr>
          <p:cNvPr id="7" name="Slide Number Placeholder 6">
            <a:extLst>
              <a:ext uri="{FF2B5EF4-FFF2-40B4-BE49-F238E27FC236}">
                <a16:creationId xmlns:a16="http://schemas.microsoft.com/office/drawing/2014/main" id="{03953200-587B-6749-9066-D291E2DA017B}"/>
              </a:ext>
            </a:extLst>
          </p:cNvPr>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653B28CC-E8FF-4643-A09E-DD487A6BD6FF}"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543050"/>
            <a:ext cx="6552728" cy="596652"/>
          </a:xfrm>
          <a:prstGeom prst="rect">
            <a:avLst/>
          </a:prstGeom>
        </p:spPr>
        <p:txBody>
          <a:bodyPr/>
          <a:lstStyle>
            <a:lvl1pPr>
              <a:defRPr>
                <a:solidFill>
                  <a:schemeClr val="tx1"/>
                </a:solidFill>
                <a:latin typeface="Georgia"/>
                <a:cs typeface="Georgia"/>
              </a:defRPr>
            </a:lvl1pPr>
          </a:lstStyle>
          <a:p>
            <a:r>
              <a:rPr lang="en-GB"/>
              <a:t>Click to edit Master title style</a:t>
            </a:r>
            <a:endParaRPr lang="en-GB" dirty="0"/>
          </a:p>
        </p:txBody>
      </p:sp>
      <p:sp>
        <p:nvSpPr>
          <p:cNvPr id="5" name="Text Placeholder 4"/>
          <p:cNvSpPr>
            <a:spLocks noGrp="1"/>
          </p:cNvSpPr>
          <p:nvPr>
            <p:ph type="body" sz="quarter" idx="10"/>
          </p:nvPr>
        </p:nvSpPr>
        <p:spPr>
          <a:xfrm>
            <a:off x="468313" y="2211388"/>
            <a:ext cx="6551612" cy="360362"/>
          </a:xfrm>
          <a:prstGeom prst="rect">
            <a:avLst/>
          </a:prstGeom>
        </p:spPr>
        <p:txBody>
          <a:bodyPr/>
          <a:lstStyle>
            <a:lvl1pPr>
              <a:defRPr sz="1600" baseline="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353196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411510"/>
            <a:ext cx="7772400" cy="857250"/>
          </a:xfrm>
          <a:prstGeom prst="rect">
            <a:avLst/>
          </a:prstGeom>
        </p:spPr>
        <p:txBody>
          <a:bodyPr/>
          <a:lstStyle>
            <a:lvl1pPr>
              <a:defRPr sz="2800">
                <a:solidFill>
                  <a:schemeClr val="tx1"/>
                </a:solidFill>
                <a:latin typeface="Georgia"/>
                <a:cs typeface="Georgia"/>
              </a:defRPr>
            </a:lvl1pPr>
          </a:lstStyle>
          <a:p>
            <a:r>
              <a:rPr lang="en-GB"/>
              <a:t>Click to edit Master title style</a:t>
            </a:r>
            <a:endParaRPr lang="en-GB" dirty="0"/>
          </a:p>
        </p:txBody>
      </p:sp>
      <p:sp>
        <p:nvSpPr>
          <p:cNvPr id="3" name="Content Placeholder 2"/>
          <p:cNvSpPr>
            <a:spLocks noGrp="1"/>
          </p:cNvSpPr>
          <p:nvPr>
            <p:ph idx="1"/>
          </p:nvPr>
        </p:nvSpPr>
        <p:spPr>
          <a:xfrm>
            <a:off x="395536" y="1347614"/>
            <a:ext cx="7772400" cy="2952328"/>
          </a:xfrm>
          <a:prstGeom prst="rect">
            <a:avLst/>
          </a:prstGeom>
        </p:spPr>
        <p:txBody>
          <a:bodyPr/>
          <a:lstStyle>
            <a:lvl1pPr marL="342900" indent="-342900">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GB"/>
              <a:t>Click to edit Master text styles</a:t>
            </a:r>
          </a:p>
        </p:txBody>
      </p:sp>
    </p:spTree>
    <p:extLst>
      <p:ext uri="{BB962C8B-B14F-4D97-AF65-F5344CB8AC3E}">
        <p14:creationId xmlns:p14="http://schemas.microsoft.com/office/powerpoint/2010/main" val="124770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Title 1"/>
          <p:cNvSpPr>
            <a:spLocks noGrp="1"/>
          </p:cNvSpPr>
          <p:nvPr>
            <p:ph type="title"/>
          </p:nvPr>
        </p:nvSpPr>
        <p:spPr>
          <a:xfrm>
            <a:off x="395536" y="411510"/>
            <a:ext cx="7772400" cy="857250"/>
          </a:xfrm>
          <a:prstGeom prst="rect">
            <a:avLst/>
          </a:prstGeom>
        </p:spPr>
        <p:txBody>
          <a:bodyPr/>
          <a:lstStyle>
            <a:lvl1pPr>
              <a:defRPr sz="2800">
                <a:solidFill>
                  <a:schemeClr val="tx1"/>
                </a:solidFill>
                <a:latin typeface="Georgia"/>
                <a:cs typeface="Georgia"/>
              </a:defRPr>
            </a:lvl1pPr>
          </a:lstStyle>
          <a:p>
            <a:r>
              <a:rPr lang="en-GB"/>
              <a:t>Click to edit Master title style</a:t>
            </a:r>
            <a:endParaRPr lang="en-GB" dirty="0"/>
          </a:p>
        </p:txBody>
      </p:sp>
      <p:sp>
        <p:nvSpPr>
          <p:cNvPr id="3" name="Content Placeholder 2"/>
          <p:cNvSpPr>
            <a:spLocks noGrp="1"/>
          </p:cNvSpPr>
          <p:nvPr>
            <p:ph idx="1"/>
          </p:nvPr>
        </p:nvSpPr>
        <p:spPr>
          <a:xfrm>
            <a:off x="395536" y="1347614"/>
            <a:ext cx="7772400" cy="3384376"/>
          </a:xfrm>
          <a:prstGeom prst="rect">
            <a:avLst/>
          </a:prstGeom>
        </p:spPr>
        <p:txBody>
          <a:bodyPr/>
          <a:lstStyle>
            <a:lvl1pPr marL="342900" indent="-342900">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GB"/>
              <a:t>Click to edit Master text styles</a:t>
            </a:r>
          </a:p>
        </p:txBody>
      </p:sp>
    </p:spTree>
    <p:extLst>
      <p:ext uri="{BB962C8B-B14F-4D97-AF65-F5344CB8AC3E}">
        <p14:creationId xmlns:p14="http://schemas.microsoft.com/office/powerpoint/2010/main" val="18192642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411907"/>
            <a:ext cx="4535165" cy="918269"/>
          </a:xfrm>
          <a:prstGeom prst="rect">
            <a:avLst/>
          </a:prstGeom>
        </p:spPr>
        <p:txBody>
          <a:bodyPr/>
          <a:lstStyle>
            <a:lvl1pPr>
              <a:defRPr sz="2800">
                <a:solidFill>
                  <a:schemeClr val="tx1"/>
                </a:solidFill>
                <a:latin typeface="Georgia"/>
                <a:cs typeface="Georgia"/>
              </a:defRPr>
            </a:lvl1pPr>
          </a:lstStyle>
          <a:p>
            <a:r>
              <a:rPr lang="en-GB"/>
              <a:t>Click to edit Master title style</a:t>
            </a:r>
            <a:endParaRPr lang="en-GB" dirty="0"/>
          </a:p>
        </p:txBody>
      </p:sp>
      <p:sp>
        <p:nvSpPr>
          <p:cNvPr id="3" name="Content Placeholder 2"/>
          <p:cNvSpPr>
            <a:spLocks noGrp="1"/>
          </p:cNvSpPr>
          <p:nvPr>
            <p:ph idx="1"/>
          </p:nvPr>
        </p:nvSpPr>
        <p:spPr>
          <a:xfrm>
            <a:off x="395536" y="1440607"/>
            <a:ext cx="4535165" cy="2715319"/>
          </a:xfrm>
          <a:prstGeom prst="rect">
            <a:avLst/>
          </a:prstGeom>
        </p:spPr>
        <p:txBody>
          <a:bodyPr/>
          <a:lstStyle>
            <a:lvl1pPr marL="342900" indent="-342900">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GB"/>
              <a:t>Click to edit Master text styles</a:t>
            </a:r>
          </a:p>
        </p:txBody>
      </p:sp>
      <p:sp>
        <p:nvSpPr>
          <p:cNvPr id="5" name="Picture Placeholder 4"/>
          <p:cNvSpPr>
            <a:spLocks noGrp="1"/>
          </p:cNvSpPr>
          <p:nvPr>
            <p:ph type="pic" sz="quarter" idx="10"/>
          </p:nvPr>
        </p:nvSpPr>
        <p:spPr>
          <a:xfrm>
            <a:off x="5129032" y="411510"/>
            <a:ext cx="1657350" cy="1657350"/>
          </a:xfrm>
          <a:prstGeom prst="rect">
            <a:avLst/>
          </a:prstGeom>
        </p:spPr>
        <p:txBody>
          <a:bodyPr/>
          <a:lstStyle/>
          <a:p>
            <a:pPr lvl="0"/>
            <a:r>
              <a:rPr lang="en-GB" noProof="0"/>
              <a:t>Click icon to add picture</a:t>
            </a:r>
            <a:endParaRPr lang="en-GB" noProof="0" dirty="0"/>
          </a:p>
        </p:txBody>
      </p:sp>
      <p:sp>
        <p:nvSpPr>
          <p:cNvPr id="6" name="Picture Placeholder 4"/>
          <p:cNvSpPr>
            <a:spLocks noGrp="1"/>
          </p:cNvSpPr>
          <p:nvPr>
            <p:ph type="pic" sz="quarter" idx="11"/>
          </p:nvPr>
        </p:nvSpPr>
        <p:spPr>
          <a:xfrm>
            <a:off x="6946925" y="2215474"/>
            <a:ext cx="1657350" cy="1657350"/>
          </a:xfrm>
          <a:prstGeom prst="rect">
            <a:avLst/>
          </a:prstGeom>
        </p:spPr>
        <p:txBody>
          <a:bodyPr/>
          <a:lstStyle/>
          <a:p>
            <a:pPr lvl="0"/>
            <a:r>
              <a:rPr lang="en-GB" noProof="0"/>
              <a:t>Click icon to add picture</a:t>
            </a:r>
          </a:p>
        </p:txBody>
      </p:sp>
      <p:sp>
        <p:nvSpPr>
          <p:cNvPr id="7" name="Picture Placeholder 4"/>
          <p:cNvSpPr>
            <a:spLocks noGrp="1"/>
          </p:cNvSpPr>
          <p:nvPr>
            <p:ph type="pic" sz="quarter" idx="12"/>
          </p:nvPr>
        </p:nvSpPr>
        <p:spPr>
          <a:xfrm>
            <a:off x="6946925" y="411510"/>
            <a:ext cx="1657350" cy="1657350"/>
          </a:xfrm>
          <a:prstGeom prst="rect">
            <a:avLst/>
          </a:prstGeom>
        </p:spPr>
        <p:txBody>
          <a:bodyPr/>
          <a:lstStyle/>
          <a:p>
            <a:pPr lvl="0"/>
            <a:r>
              <a:rPr lang="en-GB" noProof="0"/>
              <a:t>Click icon to add picture</a:t>
            </a:r>
          </a:p>
        </p:txBody>
      </p:sp>
      <p:sp>
        <p:nvSpPr>
          <p:cNvPr id="8" name="Picture Placeholder 4"/>
          <p:cNvSpPr>
            <a:spLocks noGrp="1"/>
          </p:cNvSpPr>
          <p:nvPr>
            <p:ph type="pic" sz="quarter" idx="13"/>
          </p:nvPr>
        </p:nvSpPr>
        <p:spPr>
          <a:xfrm>
            <a:off x="5126154" y="2221260"/>
            <a:ext cx="1657350" cy="1657350"/>
          </a:xfrm>
          <a:prstGeom prst="rect">
            <a:avLst/>
          </a:prstGeom>
        </p:spPr>
        <p:txBody>
          <a:bodyPr/>
          <a:lstStyle/>
          <a:p>
            <a:pPr lvl="0"/>
            <a:r>
              <a:rPr lang="en-GB" noProof="0"/>
              <a:t>Click icon to add picture</a:t>
            </a:r>
          </a:p>
        </p:txBody>
      </p:sp>
    </p:spTree>
    <p:extLst>
      <p:ext uri="{BB962C8B-B14F-4D97-AF65-F5344CB8AC3E}">
        <p14:creationId xmlns:p14="http://schemas.microsoft.com/office/powerpoint/2010/main" val="383514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411510"/>
            <a:ext cx="7772400" cy="857250"/>
          </a:xfrm>
          <a:prstGeom prst="rect">
            <a:avLst/>
          </a:prstGeom>
        </p:spPr>
        <p:txBody>
          <a:bodyPr/>
          <a:lstStyle>
            <a:lvl1pPr>
              <a:defRPr sz="2800">
                <a:solidFill>
                  <a:schemeClr val="tx1"/>
                </a:solidFill>
                <a:latin typeface="Georgia"/>
                <a:cs typeface="Georgia"/>
              </a:defRPr>
            </a:lvl1pPr>
          </a:lstStyle>
          <a:p>
            <a:r>
              <a:rPr lang="en-GB"/>
              <a:t>Click to edit Master title style</a:t>
            </a:r>
            <a:endParaRPr lang="en-GB" dirty="0"/>
          </a:p>
        </p:txBody>
      </p:sp>
      <p:sp>
        <p:nvSpPr>
          <p:cNvPr id="3" name="Content Placeholder 2"/>
          <p:cNvSpPr>
            <a:spLocks noGrp="1"/>
          </p:cNvSpPr>
          <p:nvPr>
            <p:ph idx="1"/>
          </p:nvPr>
        </p:nvSpPr>
        <p:spPr>
          <a:xfrm>
            <a:off x="395536" y="1347614"/>
            <a:ext cx="7772400" cy="2742009"/>
          </a:xfrm>
          <a:prstGeom prst="rect">
            <a:avLst/>
          </a:prstGeom>
        </p:spPr>
        <p:txBody>
          <a:bodyPr/>
          <a:lstStyle>
            <a:lvl1pPr marL="342900" indent="-342900">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GB"/>
              <a:t>Click to edit Master text styles</a:t>
            </a:r>
          </a:p>
        </p:txBody>
      </p:sp>
    </p:spTree>
    <p:extLst>
      <p:ext uri="{BB962C8B-B14F-4D97-AF65-F5344CB8AC3E}">
        <p14:creationId xmlns:p14="http://schemas.microsoft.com/office/powerpoint/2010/main" val="251111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322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Lst>
  <p:txStyles>
    <p:title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p:titleStyle>
    <p:body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5">
            <a:extLst>
              <a:ext uri="{FF2B5EF4-FFF2-40B4-BE49-F238E27FC236}">
                <a16:creationId xmlns:a16="http://schemas.microsoft.com/office/drawing/2014/main" id="{A3F557C3-A244-E497-BE0A-FC7EE080C761}"/>
              </a:ext>
            </a:extLst>
          </p:cNvPr>
          <p:cNvSpPr txBox="1">
            <a:spLocks noChangeArrowheads="1"/>
          </p:cNvSpPr>
          <p:nvPr/>
        </p:nvSpPr>
        <p:spPr bwMode="auto">
          <a:xfrm>
            <a:off x="1143002" y="1499711"/>
            <a:ext cx="6858000" cy="2073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Rockwell" panose="02060603020205020403" pitchFamily="18" charset="77"/>
              </a:defRPr>
            </a:lvl1pPr>
            <a:lvl2pPr marL="742950" indent="-285750">
              <a:defRPr>
                <a:solidFill>
                  <a:schemeClr val="tx1"/>
                </a:solidFill>
                <a:latin typeface="Rockwell" panose="02060603020205020403" pitchFamily="18" charset="77"/>
              </a:defRPr>
            </a:lvl2pPr>
            <a:lvl3pPr marL="1143000" indent="-228600">
              <a:defRPr>
                <a:solidFill>
                  <a:schemeClr val="tx1"/>
                </a:solidFill>
                <a:latin typeface="Rockwell" panose="02060603020205020403" pitchFamily="18" charset="77"/>
              </a:defRPr>
            </a:lvl3pPr>
            <a:lvl4pPr marL="1600200" indent="-228600">
              <a:defRPr>
                <a:solidFill>
                  <a:schemeClr val="tx1"/>
                </a:solidFill>
                <a:latin typeface="Rockwell" panose="02060603020205020403" pitchFamily="18" charset="77"/>
              </a:defRPr>
            </a:lvl4pPr>
            <a:lvl5pPr marL="2057400" indent="-228600">
              <a:defRPr>
                <a:solidFill>
                  <a:schemeClr val="tx1"/>
                </a:solidFill>
                <a:latin typeface="Rockwell" panose="02060603020205020403" pitchFamily="18" charset="77"/>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77"/>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77"/>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77"/>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77"/>
              </a:defRPr>
            </a:lvl9pPr>
          </a:lstStyle>
          <a:p>
            <a:pPr algn="ctr">
              <a:lnSpc>
                <a:spcPct val="90000"/>
              </a:lnSpc>
              <a:spcAft>
                <a:spcPts val="600"/>
              </a:spcAft>
            </a:pPr>
            <a:endParaRPr lang="en-US" altLang="en-US" sz="3000" kern="1200">
              <a:solidFill>
                <a:schemeClr val="tx1"/>
              </a:solidFill>
              <a:latin typeface="+mj-lt"/>
              <a:ea typeface="+mj-ea"/>
              <a:cs typeface="+mj-cs"/>
            </a:endParaRPr>
          </a:p>
          <a:p>
            <a:pPr algn="ctr">
              <a:lnSpc>
                <a:spcPct val="90000"/>
              </a:lnSpc>
              <a:spcAft>
                <a:spcPts val="600"/>
              </a:spcAft>
            </a:pPr>
            <a:endParaRPr lang="en-US" altLang="en-US" sz="3000" kern="1200">
              <a:solidFill>
                <a:schemeClr val="tx1"/>
              </a:solidFill>
              <a:latin typeface="+mj-lt"/>
              <a:ea typeface="+mj-ea"/>
              <a:cs typeface="+mj-cs"/>
            </a:endParaRPr>
          </a:p>
          <a:p>
            <a:pPr algn="ctr">
              <a:lnSpc>
                <a:spcPct val="90000"/>
              </a:lnSpc>
              <a:spcAft>
                <a:spcPts val="600"/>
              </a:spcAft>
            </a:pPr>
            <a:r>
              <a:rPr lang="en-US" altLang="en-US" sz="3000" kern="1200">
                <a:solidFill>
                  <a:schemeClr val="tx1"/>
                </a:solidFill>
                <a:latin typeface="+mj-lt"/>
                <a:ea typeface="+mj-ea"/>
                <a:cs typeface="+mj-cs"/>
              </a:rPr>
              <a:t>Into to python GUI</a:t>
            </a:r>
          </a:p>
          <a:p>
            <a:pPr algn="ctr">
              <a:lnSpc>
                <a:spcPct val="90000"/>
              </a:lnSpc>
              <a:spcAft>
                <a:spcPts val="600"/>
              </a:spcAft>
            </a:pPr>
            <a:r>
              <a:rPr lang="en-US" altLang="en-US" sz="3000" kern="1200">
                <a:solidFill>
                  <a:schemeClr val="tx1"/>
                </a:solidFill>
                <a:latin typeface="+mj-lt"/>
                <a:ea typeface="+mj-ea"/>
                <a:cs typeface="+mj-cs"/>
              </a:rPr>
              <a:t>Dr Mohammed Bahja  </a:t>
            </a:r>
          </a:p>
          <a:p>
            <a:pPr algn="ctr">
              <a:lnSpc>
                <a:spcPct val="90000"/>
              </a:lnSpc>
              <a:spcAft>
                <a:spcPts val="600"/>
              </a:spcAft>
            </a:pPr>
            <a:endParaRPr lang="en-US" altLang="en-US" sz="3000" kern="1200">
              <a:solidFill>
                <a:schemeClr val="tx1"/>
              </a:solidFill>
              <a:latin typeface="+mj-lt"/>
              <a:ea typeface="+mj-ea"/>
              <a:cs typeface="+mj-cs"/>
            </a:endParaRPr>
          </a:p>
          <a:p>
            <a:pPr algn="ctr">
              <a:lnSpc>
                <a:spcPct val="90000"/>
              </a:lnSpc>
              <a:spcAft>
                <a:spcPts val="600"/>
              </a:spcAft>
            </a:pPr>
            <a:endParaRPr lang="en-US" altLang="en-US" sz="3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0579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5C8D-646E-C000-5508-91ABF0657416}"/>
              </a:ext>
            </a:extLst>
          </p:cNvPr>
          <p:cNvSpPr txBox="1">
            <a:spLocks/>
          </p:cNvSpPr>
          <p:nvPr/>
        </p:nvSpPr>
        <p:spPr>
          <a:xfrm>
            <a:off x="395536" y="411510"/>
            <a:ext cx="2243064" cy="857250"/>
          </a:xfrm>
          <a:prstGeom prst="rect">
            <a:avLst/>
          </a:prstGeom>
        </p:spPr>
        <p:txBody>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rtl="1"/>
            <a:r>
              <a:rPr lang="en-GB" b="0" kern="0" dirty="0"/>
              <a:t>Widget options </a:t>
            </a:r>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395536" y="987574"/>
            <a:ext cx="813690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285750" indent="-285750">
              <a:buFont typeface="Arial" panose="020B0604020202020204" pitchFamily="34" charset="0"/>
              <a:buChar char="•"/>
            </a:pPr>
            <a:endParaRPr lang="en-GB" sz="1600" b="0" kern="0" dirty="0"/>
          </a:p>
        </p:txBody>
      </p:sp>
      <p:sp>
        <p:nvSpPr>
          <p:cNvPr id="13" name="Content Placeholder 2">
            <a:extLst>
              <a:ext uri="{FF2B5EF4-FFF2-40B4-BE49-F238E27FC236}">
                <a16:creationId xmlns:a16="http://schemas.microsoft.com/office/drawing/2014/main" id="{5D2B4584-7EA1-8577-1FFF-7A08586970DA}"/>
              </a:ext>
            </a:extLst>
          </p:cNvPr>
          <p:cNvSpPr txBox="1">
            <a:spLocks/>
          </p:cNvSpPr>
          <p:nvPr/>
        </p:nvSpPr>
        <p:spPr>
          <a:xfrm>
            <a:off x="0" y="2008826"/>
            <a:ext cx="224306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342900" indent="-342900">
              <a:buFont typeface="Arial" panose="020B0604020202020204" pitchFamily="34" charset="0"/>
              <a:buChar char="•"/>
            </a:pPr>
            <a:r>
              <a:rPr lang="en-GB" b="0" dirty="0">
                <a:solidFill>
                  <a:srgbClr val="1C1D1F"/>
                </a:solidFill>
                <a:latin typeface="udemy sans"/>
              </a:rPr>
              <a:t>Here is another example that shows how to use multiple widgets and layout managers to create a more complex </a:t>
            </a:r>
            <a:r>
              <a:rPr lang="en-GB" b="0" dirty="0" err="1">
                <a:solidFill>
                  <a:srgbClr val="1C1D1F"/>
                </a:solidFill>
                <a:latin typeface="udemy sans"/>
              </a:rPr>
              <a:t>Tkinter</a:t>
            </a:r>
            <a:r>
              <a:rPr lang="en-GB" b="0" dirty="0">
                <a:solidFill>
                  <a:srgbClr val="1C1D1F"/>
                </a:solidFill>
                <a:latin typeface="udemy sans"/>
              </a:rPr>
              <a:t> GUI</a:t>
            </a:r>
            <a:br>
              <a:rPr lang="en-GB" b="0" dirty="0">
                <a:solidFill>
                  <a:srgbClr val="1C1D1F"/>
                </a:solidFill>
                <a:latin typeface="udemy sans"/>
              </a:rPr>
            </a:br>
            <a:endParaRPr lang="en-GB" b="0" dirty="0">
              <a:solidFill>
                <a:srgbClr val="1C1D1F"/>
              </a:solidFill>
              <a:latin typeface="udemy sans"/>
            </a:endParaRPr>
          </a:p>
          <a:p>
            <a:pPr marL="342900" indent="-342900">
              <a:buFont typeface="Arial" panose="020B0604020202020204" pitchFamily="34" charset="0"/>
              <a:buChar char="•"/>
            </a:pPr>
            <a:r>
              <a:rPr lang="en-GB" b="0" dirty="0">
                <a:solidFill>
                  <a:srgbClr val="1C1D1F"/>
                </a:solidFill>
                <a:latin typeface="udemy sans"/>
              </a:rPr>
              <a:t>:</a:t>
            </a:r>
          </a:p>
          <a:p>
            <a:pPr marL="342900" indent="-342900">
              <a:buFont typeface="Arial" panose="020B0604020202020204" pitchFamily="34" charset="0"/>
              <a:buChar char="•"/>
            </a:pPr>
            <a:endParaRPr lang="en-GB" b="0" dirty="0">
              <a:solidFill>
                <a:srgbClr val="1C1D1F"/>
              </a:solidFill>
              <a:latin typeface="udemy sans"/>
            </a:endParaRPr>
          </a:p>
          <a:p>
            <a:endParaRPr lang="en-GB" b="0" dirty="0">
              <a:solidFill>
                <a:srgbClr val="1C1D1F"/>
              </a:solidFill>
              <a:latin typeface="udemy sans"/>
            </a:endParaRPr>
          </a:p>
        </p:txBody>
      </p:sp>
      <p:pic>
        <p:nvPicPr>
          <p:cNvPr id="6" name="Picture 5" descr="Graphical user interface, text, application&#10;&#10;Description automatically generated">
            <a:extLst>
              <a:ext uri="{FF2B5EF4-FFF2-40B4-BE49-F238E27FC236}">
                <a16:creationId xmlns:a16="http://schemas.microsoft.com/office/drawing/2014/main" id="{3EAD94C3-691D-D7AF-8B18-D3B6B89BE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721" y="123478"/>
            <a:ext cx="6677279" cy="4704960"/>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5C0303BD-9229-E599-B44B-872D8BFA6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402" y="524024"/>
            <a:ext cx="1714500" cy="927100"/>
          </a:xfrm>
          <a:prstGeom prst="rect">
            <a:avLst/>
          </a:prstGeom>
        </p:spPr>
      </p:pic>
    </p:spTree>
    <p:extLst>
      <p:ext uri="{BB962C8B-B14F-4D97-AF65-F5344CB8AC3E}">
        <p14:creationId xmlns:p14="http://schemas.microsoft.com/office/powerpoint/2010/main" val="40917043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5C8D-646E-C000-5508-91ABF0657416}"/>
              </a:ext>
            </a:extLst>
          </p:cNvPr>
          <p:cNvSpPr txBox="1">
            <a:spLocks/>
          </p:cNvSpPr>
          <p:nvPr/>
        </p:nvSpPr>
        <p:spPr>
          <a:xfrm>
            <a:off x="395536" y="411510"/>
            <a:ext cx="4464496" cy="857250"/>
          </a:xfrm>
          <a:prstGeom prst="rect">
            <a:avLst/>
          </a:prstGeom>
        </p:spPr>
        <p:txBody>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rtl="1"/>
            <a:r>
              <a:rPr lang="en-GB" b="0" kern="0" dirty="0"/>
              <a:t>Live coding </a:t>
            </a:r>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395536" y="987574"/>
            <a:ext cx="813690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285750" indent="-285750">
              <a:buFont typeface="Arial" panose="020B0604020202020204" pitchFamily="34" charset="0"/>
              <a:buChar char="•"/>
            </a:pPr>
            <a:endParaRPr lang="en-GB" sz="1600" b="0" kern="0" dirty="0"/>
          </a:p>
        </p:txBody>
      </p:sp>
      <p:sp>
        <p:nvSpPr>
          <p:cNvPr id="13" name="Content Placeholder 2">
            <a:extLst>
              <a:ext uri="{FF2B5EF4-FFF2-40B4-BE49-F238E27FC236}">
                <a16:creationId xmlns:a16="http://schemas.microsoft.com/office/drawing/2014/main" id="{5D2B4584-7EA1-8577-1FFF-7A08586970DA}"/>
              </a:ext>
            </a:extLst>
          </p:cNvPr>
          <p:cNvSpPr txBox="1">
            <a:spLocks/>
          </p:cNvSpPr>
          <p:nvPr/>
        </p:nvSpPr>
        <p:spPr>
          <a:xfrm>
            <a:off x="1259632" y="1419622"/>
            <a:ext cx="4572000"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342900" indent="-342900">
              <a:buFont typeface="Arial" panose="020B0604020202020204" pitchFamily="34" charset="0"/>
              <a:buChar char="•"/>
            </a:pPr>
            <a:r>
              <a:rPr lang="en-GB" b="0" dirty="0">
                <a:solidFill>
                  <a:srgbClr val="1C1D1F"/>
                </a:solidFill>
                <a:latin typeface="udemy sans"/>
              </a:rPr>
              <a:t>Let’s build a simple calculator together </a:t>
            </a:r>
          </a:p>
        </p:txBody>
      </p:sp>
      <p:pic>
        <p:nvPicPr>
          <p:cNvPr id="5" name="Picture 4" descr="Graphical user interface, application&#10;&#10;Description automatically generated">
            <a:extLst>
              <a:ext uri="{FF2B5EF4-FFF2-40B4-BE49-F238E27FC236}">
                <a16:creationId xmlns:a16="http://schemas.microsoft.com/office/drawing/2014/main" id="{7DA2050D-CF15-5B13-449F-0908BA136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300" y="1987252"/>
            <a:ext cx="2565400" cy="2895600"/>
          </a:xfrm>
          <a:prstGeom prst="rect">
            <a:avLst/>
          </a:prstGeom>
        </p:spPr>
      </p:pic>
    </p:spTree>
    <p:extLst>
      <p:ext uri="{BB962C8B-B14F-4D97-AF65-F5344CB8AC3E}">
        <p14:creationId xmlns:p14="http://schemas.microsoft.com/office/powerpoint/2010/main" val="29069037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12447"/>
            <a:ext cx="548639" cy="505095"/>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460465"/>
            <a:ext cx="8180615" cy="1420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95C8D-646E-C000-5508-91ABF0657416}"/>
              </a:ext>
            </a:extLst>
          </p:cNvPr>
          <p:cNvSpPr txBox="1">
            <a:spLocks/>
          </p:cNvSpPr>
          <p:nvPr/>
        </p:nvSpPr>
        <p:spPr>
          <a:xfrm>
            <a:off x="782723" y="607423"/>
            <a:ext cx="7457037" cy="1165860"/>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a:lnSpc>
                <a:spcPct val="90000"/>
              </a:lnSpc>
              <a:spcAft>
                <a:spcPts val="600"/>
              </a:spcAft>
            </a:pPr>
            <a:r>
              <a:rPr lang="en-US" altLang="en-US" b="0" kern="1200">
                <a:solidFill>
                  <a:schemeClr val="tx1"/>
                </a:solidFill>
                <a:latin typeface="+mj-lt"/>
                <a:ea typeface="+mj-ea"/>
                <a:cs typeface="+mj-cs"/>
              </a:rPr>
              <a:t>About Python GUI</a:t>
            </a:r>
            <a:endParaRPr lang="en-US" b="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783771" y="2263141"/>
            <a:ext cx="7455989" cy="2343494"/>
          </a:xfrm>
          <a:prstGeom prst="rect">
            <a:avLst/>
          </a:prstGeom>
        </p:spPr>
        <p:txBody>
          <a:bodyPr vert="horz" lIns="91440" tIns="45720" rIns="91440" bIns="45720" rtlCol="0" anchor="ctr">
            <a:normAutofit/>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571500" indent="-228600">
              <a:lnSpc>
                <a:spcPct val="90000"/>
              </a:lnSpc>
              <a:buFont typeface="Arial" panose="020B0604020202020204" pitchFamily="34" charset="0"/>
              <a:buChar char="•"/>
            </a:pPr>
            <a:r>
              <a:rPr lang="en-US" sz="1800" b="0">
                <a:ea typeface="+mn-ea"/>
                <a:cs typeface="+mn-cs"/>
              </a:rPr>
              <a:t>Python is an interactive programming which has multiple options for developing GUI (Graphical User Interface). Some of them are:</a:t>
            </a:r>
          </a:p>
          <a:p>
            <a:pPr marL="1028700" lvl="1" indent="-228600">
              <a:lnSpc>
                <a:spcPct val="90000"/>
              </a:lnSpc>
              <a:buFont typeface="Arial" panose="020B0604020202020204" pitchFamily="34" charset="0"/>
              <a:buChar char="•"/>
            </a:pPr>
            <a:r>
              <a:rPr lang="en-US" sz="1800" b="0">
                <a:ea typeface="+mn-ea"/>
              </a:rPr>
              <a:t>Kivy - Linux, Windows, OS X, Android, IOS, Raspberry Pi 2.</a:t>
            </a:r>
          </a:p>
          <a:p>
            <a:pPr marL="1028700" lvl="1" indent="-228600">
              <a:lnSpc>
                <a:spcPct val="90000"/>
              </a:lnSpc>
              <a:buFont typeface="Arial" panose="020B0604020202020204" pitchFamily="34" charset="0"/>
              <a:buChar char="•"/>
            </a:pPr>
            <a:r>
              <a:rPr lang="en-US" sz="1800" b="0">
                <a:ea typeface="+mn-ea"/>
              </a:rPr>
              <a:t>PyQT - Linux, Windows, OS X, Android, IOS 3. </a:t>
            </a:r>
          </a:p>
          <a:p>
            <a:pPr marL="1028700" lvl="1" indent="-228600">
              <a:lnSpc>
                <a:spcPct val="90000"/>
              </a:lnSpc>
              <a:buFont typeface="Arial" panose="020B0604020202020204" pitchFamily="34" charset="0"/>
              <a:buChar char="•"/>
            </a:pPr>
            <a:r>
              <a:rPr lang="en-US" sz="1800" b="0">
                <a:ea typeface="+mn-ea"/>
              </a:rPr>
              <a:t>PyForms - Linux, Windows, OS X 4. </a:t>
            </a:r>
          </a:p>
          <a:p>
            <a:pPr marL="1028700" lvl="1" indent="-228600">
              <a:lnSpc>
                <a:spcPct val="90000"/>
              </a:lnSpc>
              <a:buFont typeface="Arial" panose="020B0604020202020204" pitchFamily="34" charset="0"/>
              <a:buChar char="•"/>
            </a:pPr>
            <a:r>
              <a:rPr lang="en-US" sz="1800" b="0">
                <a:ea typeface="+mn-ea"/>
              </a:rPr>
              <a:t>WxPython - Linux, Windows, OS X 5. </a:t>
            </a:r>
          </a:p>
          <a:p>
            <a:pPr marL="1028700" lvl="1" indent="-228600">
              <a:lnSpc>
                <a:spcPct val="90000"/>
              </a:lnSpc>
              <a:buFont typeface="Arial" panose="020B0604020202020204" pitchFamily="34" charset="0"/>
              <a:buChar char="•"/>
            </a:pPr>
            <a:r>
              <a:rPr lang="en-US" sz="1800" b="0">
                <a:ea typeface="+mn-ea"/>
              </a:rPr>
              <a:t>Tkinter - Linux, Windows, OS X</a:t>
            </a:r>
          </a:p>
          <a:p>
            <a:pPr marL="571500" indent="-228600">
              <a:lnSpc>
                <a:spcPct val="90000"/>
              </a:lnSpc>
              <a:buFont typeface="Arial" panose="020B0604020202020204" pitchFamily="34" charset="0"/>
              <a:buChar char="•"/>
            </a:pPr>
            <a:endParaRPr lang="en-US" sz="1800" b="0">
              <a:ea typeface="+mn-ea"/>
              <a:cs typeface="+mn-cs"/>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4863984"/>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1618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95C8D-646E-C000-5508-91ABF0657416}"/>
              </a:ext>
            </a:extLst>
          </p:cNvPr>
          <p:cNvSpPr txBox="1">
            <a:spLocks/>
          </p:cNvSpPr>
          <p:nvPr/>
        </p:nvSpPr>
        <p:spPr>
          <a:xfrm>
            <a:off x="606478" y="290197"/>
            <a:ext cx="6927525" cy="891713"/>
          </a:xfrm>
          <a:prstGeom prst="rect">
            <a:avLst/>
          </a:prstGeom>
        </p:spPr>
        <p:txBody>
          <a:bodyPr vert="horz" lIns="91440" tIns="45720" rIns="91440" bIns="45720" rtlCol="0" anchor="b">
            <a:normAutofit/>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a:lnSpc>
                <a:spcPct val="90000"/>
              </a:lnSpc>
              <a:spcAft>
                <a:spcPts val="600"/>
              </a:spcAft>
            </a:pPr>
            <a:r>
              <a:rPr lang="en-US" sz="4100" b="0" kern="1200">
                <a:solidFill>
                  <a:schemeClr val="tx1"/>
                </a:solidFill>
                <a:latin typeface="+mj-lt"/>
                <a:ea typeface="+mj-ea"/>
                <a:cs typeface="+mj-cs"/>
              </a:rPr>
              <a:t>About Tkinter</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595245" y="1949631"/>
            <a:ext cx="7607751" cy="2576649"/>
          </a:xfrm>
          <a:prstGeom prst="rect">
            <a:avLst/>
          </a:prstGeom>
        </p:spPr>
        <p:txBody>
          <a:bodyPr vert="horz" lIns="91440" tIns="45720" rIns="91440" bIns="45720" rtlCol="0" anchor="ctr">
            <a:normAutofit/>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285750" indent="-228600">
              <a:lnSpc>
                <a:spcPct val="90000"/>
              </a:lnSpc>
              <a:buFont typeface="Arial" panose="020B0604020202020204" pitchFamily="34" charset="0"/>
              <a:buChar char="•"/>
            </a:pPr>
            <a:r>
              <a:rPr lang="en-US" sz="1500" b="0" i="0">
                <a:effectLst/>
                <a:ea typeface="+mn-ea"/>
                <a:cs typeface="+mn-cs"/>
              </a:rPr>
              <a:t>Tkinter is a Python module that provides a simple and easy-to-use interface to the Tk GUI toolkit. </a:t>
            </a:r>
          </a:p>
          <a:p>
            <a:pPr marL="285750" indent="-228600">
              <a:lnSpc>
                <a:spcPct val="90000"/>
              </a:lnSpc>
              <a:buFont typeface="Arial" panose="020B0604020202020204" pitchFamily="34" charset="0"/>
              <a:buChar char="•"/>
            </a:pPr>
            <a:r>
              <a:rPr lang="en-US" sz="1500" b="0" i="0">
                <a:effectLst/>
                <a:ea typeface="+mn-ea"/>
                <a:cs typeface="+mn-cs"/>
              </a:rPr>
              <a:t>Tkinter is the most commonly used Python module for creating graphical user interfaces (GUIs) and is included with the standard Python distribution.</a:t>
            </a:r>
          </a:p>
          <a:p>
            <a:pPr marL="285750" indent="-228600">
              <a:lnSpc>
                <a:spcPct val="90000"/>
              </a:lnSpc>
              <a:buFont typeface="Arial" panose="020B0604020202020204" pitchFamily="34" charset="0"/>
              <a:buChar char="•"/>
            </a:pPr>
            <a:r>
              <a:rPr lang="en-US" sz="1500" b="0" i="0">
                <a:effectLst/>
                <a:ea typeface="+mn-ea"/>
                <a:cs typeface="+mn-cs"/>
              </a:rPr>
              <a:t>It is written in Python and provides an interface to the Tcl/Tk GUI toolkit, which is used to create graphical user interface elements such as buttons, menus, and text fields. </a:t>
            </a:r>
          </a:p>
          <a:p>
            <a:pPr marL="285750" indent="-228600">
              <a:lnSpc>
                <a:spcPct val="90000"/>
              </a:lnSpc>
              <a:buFont typeface="Arial" panose="020B0604020202020204" pitchFamily="34" charset="0"/>
              <a:buChar char="•"/>
            </a:pPr>
            <a:r>
              <a:rPr lang="en-US" sz="1500" b="0" i="0">
                <a:effectLst/>
                <a:ea typeface="+mn-ea"/>
                <a:cs typeface="+mn-cs"/>
              </a:rPr>
              <a:t>With Tkinter, you can easily create simple and user-friendly graphical user interfaces for your Python applications.</a:t>
            </a:r>
          </a:p>
          <a:p>
            <a:pPr marL="285750" indent="-228600">
              <a:lnSpc>
                <a:spcPct val="90000"/>
              </a:lnSpc>
              <a:buFont typeface="Arial" panose="020B0604020202020204" pitchFamily="34" charset="0"/>
              <a:buChar char="•"/>
            </a:pPr>
            <a:r>
              <a:rPr lang="en-US" sz="1500">
                <a:ea typeface="+mn-ea"/>
                <a:cs typeface="+mn-cs"/>
              </a:rPr>
              <a:t>It’s built in library so no need to install. Just need to import.</a:t>
            </a:r>
            <a:br>
              <a:rPr lang="en-US" sz="1500">
                <a:ea typeface="+mn-ea"/>
                <a:cs typeface="+mn-cs"/>
              </a:rPr>
            </a:br>
            <a:endParaRPr lang="en-US" sz="1500" b="0">
              <a:ea typeface="+mn-ea"/>
              <a:cs typeface="+mn-cs"/>
            </a:endParaRPr>
          </a:p>
        </p:txBody>
      </p:sp>
    </p:spTree>
    <p:extLst>
      <p:ext uri="{BB962C8B-B14F-4D97-AF65-F5344CB8AC3E}">
        <p14:creationId xmlns:p14="http://schemas.microsoft.com/office/powerpoint/2010/main" val="35049118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755331" y="1999637"/>
            <a:ext cx="4395038" cy="395784"/>
            <a:chOff x="6081624" y="1998368"/>
            <a:chExt cx="5613457" cy="782175"/>
          </a:xfrm>
          <a:solidFill>
            <a:schemeClr val="accent4"/>
          </a:solidFill>
        </p:grpSpPr>
        <p:sp>
          <p:nvSpPr>
            <p:cNvPr id="16"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388422"/>
            <a:ext cx="8333796" cy="439347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95C8D-646E-C000-5508-91ABF0657416}"/>
              </a:ext>
            </a:extLst>
          </p:cNvPr>
          <p:cNvSpPr txBox="1">
            <a:spLocks/>
          </p:cNvSpPr>
          <p:nvPr/>
        </p:nvSpPr>
        <p:spPr>
          <a:xfrm>
            <a:off x="792768" y="691983"/>
            <a:ext cx="3780214" cy="877188"/>
          </a:xfrm>
          <a:prstGeom prst="rect">
            <a:avLst/>
          </a:prstGeom>
        </p:spPr>
        <p:txBody>
          <a:bodyPr vert="horz" lIns="91440" tIns="45720" rIns="91440" bIns="45720" rtlCol="0" anchor="b">
            <a:normAutofit/>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a:lnSpc>
                <a:spcPct val="90000"/>
              </a:lnSpc>
              <a:spcAft>
                <a:spcPts val="600"/>
              </a:spcAft>
            </a:pPr>
            <a:r>
              <a:rPr lang="en-US" sz="3000" b="0">
                <a:solidFill>
                  <a:schemeClr val="tx1"/>
                </a:solidFill>
                <a:latin typeface="+mj-lt"/>
                <a:ea typeface="+mj-ea"/>
                <a:cs typeface="+mj-cs"/>
              </a:rPr>
              <a:t>How it work?</a:t>
            </a:r>
          </a:p>
        </p:txBody>
      </p:sp>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1785" y="1697523"/>
            <a:ext cx="370332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791786" y="1881078"/>
            <a:ext cx="3780214" cy="2724370"/>
          </a:xfrm>
          <a:prstGeom prst="rect">
            <a:avLst/>
          </a:prstGeom>
        </p:spPr>
        <p:txBody>
          <a:bodyPr vert="horz" lIns="91440" tIns="45720" rIns="91440" bIns="45720" rtlCol="0" anchor="ctr">
            <a:normAutofit/>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342900" indent="-228600">
              <a:lnSpc>
                <a:spcPct val="90000"/>
              </a:lnSpc>
              <a:buFont typeface="Arial" panose="020B0604020202020204" pitchFamily="34" charset="0"/>
              <a:buChar char="•"/>
            </a:pPr>
            <a:r>
              <a:rPr lang="en-US" sz="1500" b="0">
                <a:ea typeface="+mn-ea"/>
                <a:cs typeface="+mn-cs"/>
              </a:rPr>
              <a:t>Tk() - To create a main window, tkinter offers a method Tk() </a:t>
            </a:r>
          </a:p>
          <a:p>
            <a:pPr marL="342900" indent="-228600">
              <a:lnSpc>
                <a:spcPct val="90000"/>
              </a:lnSpc>
              <a:buFont typeface="Arial" panose="020B0604020202020204" pitchFamily="34" charset="0"/>
              <a:buChar char="•"/>
            </a:pPr>
            <a:r>
              <a:rPr lang="en-US" sz="1500" b="0">
                <a:ea typeface="+mn-ea"/>
                <a:cs typeface="+mn-cs"/>
              </a:rPr>
              <a:t>mainloop() - is an infinite loop used to run the application, wait for an event to occur and process the event as long as the window is not closed.</a:t>
            </a:r>
          </a:p>
        </p:txBody>
      </p:sp>
      <p:pic>
        <p:nvPicPr>
          <p:cNvPr id="8" name="Picture 7" descr="A screenshot of a computer&#10;&#10;Description automatically generated with medium confidence">
            <a:extLst>
              <a:ext uri="{FF2B5EF4-FFF2-40B4-BE49-F238E27FC236}">
                <a16:creationId xmlns:a16="http://schemas.microsoft.com/office/drawing/2014/main" id="{1155FA47-96B7-030A-6026-438DE9CCE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000" y="705119"/>
            <a:ext cx="3291840" cy="1687067"/>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37571797-41DE-42F3-7C43-03DC04962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000" y="2871548"/>
            <a:ext cx="3291840" cy="1555394"/>
          </a:xfrm>
          <a:prstGeom prst="rect">
            <a:avLst/>
          </a:prstGeom>
        </p:spPr>
      </p:pic>
    </p:spTree>
    <p:extLst>
      <p:ext uri="{BB962C8B-B14F-4D97-AF65-F5344CB8AC3E}">
        <p14:creationId xmlns:p14="http://schemas.microsoft.com/office/powerpoint/2010/main" val="36937627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5C8D-646E-C000-5508-91ABF0657416}"/>
              </a:ext>
            </a:extLst>
          </p:cNvPr>
          <p:cNvSpPr txBox="1">
            <a:spLocks/>
          </p:cNvSpPr>
          <p:nvPr/>
        </p:nvSpPr>
        <p:spPr>
          <a:xfrm>
            <a:off x="395536" y="411510"/>
            <a:ext cx="7772400" cy="857250"/>
          </a:xfrm>
          <a:prstGeom prst="rect">
            <a:avLst/>
          </a:prstGeom>
        </p:spPr>
        <p:txBody>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r>
              <a:rPr lang="en-GB" b="0" dirty="0">
                <a:solidFill>
                  <a:schemeClr val="tx1"/>
                </a:solidFill>
              </a:rPr>
              <a:t>Widget</a:t>
            </a:r>
            <a:endParaRPr lang="en-GB" b="0" kern="0" dirty="0">
              <a:solidFill>
                <a:schemeClr val="tx1"/>
              </a:solidFill>
            </a:endParaRPr>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395536" y="987574"/>
            <a:ext cx="8136904" cy="2376264"/>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342900" indent="-342900">
              <a:buFont typeface="Arial" panose="020B0604020202020204" pitchFamily="34" charset="0"/>
              <a:buChar char="•"/>
            </a:pPr>
            <a:r>
              <a:rPr lang="en-GB" b="0">
                <a:solidFill>
                  <a:srgbClr val="1C1D1F"/>
                </a:solidFill>
                <a:latin typeface="udemy sans"/>
              </a:rPr>
              <a:t>Tkinter provides various controls, such as buttons, labels and text boxes used in a GUI application. </a:t>
            </a:r>
          </a:p>
          <a:p>
            <a:pPr marL="342900" indent="-342900">
              <a:buFont typeface="Arial" panose="020B0604020202020204" pitchFamily="34" charset="0"/>
              <a:buChar char="•"/>
            </a:pPr>
            <a:r>
              <a:rPr lang="en-GB" b="0">
                <a:solidFill>
                  <a:srgbClr val="1C1D1F"/>
                </a:solidFill>
                <a:latin typeface="udemy sans"/>
              </a:rPr>
              <a:t>There are currently 15 types of widgets in Tkinter</a:t>
            </a:r>
            <a:r>
              <a:rPr lang="en-GB"/>
              <a:t>.</a:t>
            </a:r>
            <a:endParaRPr lang="en-GB" b="0" dirty="0">
              <a:solidFill>
                <a:srgbClr val="1C1D1F"/>
              </a:solidFill>
              <a:latin typeface="udemy sans"/>
            </a:endParaRPr>
          </a:p>
        </p:txBody>
      </p:sp>
      <p:sp>
        <p:nvSpPr>
          <p:cNvPr id="4" name="TextBox 3">
            <a:extLst>
              <a:ext uri="{FF2B5EF4-FFF2-40B4-BE49-F238E27FC236}">
                <a16:creationId xmlns:a16="http://schemas.microsoft.com/office/drawing/2014/main" id="{575D063D-5A27-4498-AEF9-29EA2B948679}"/>
              </a:ext>
            </a:extLst>
          </p:cNvPr>
          <p:cNvSpPr txBox="1"/>
          <p:nvPr/>
        </p:nvSpPr>
        <p:spPr>
          <a:xfrm>
            <a:off x="424225" y="2355726"/>
            <a:ext cx="1907895" cy="1631216"/>
          </a:xfrm>
          <a:prstGeom prst="rect">
            <a:avLst/>
          </a:prstGeom>
          <a:noFill/>
        </p:spPr>
        <p:txBody>
          <a:bodyPr wrap="none" rtlCol="0">
            <a:spAutoFit/>
          </a:bodyPr>
          <a:lstStyle/>
          <a:p>
            <a:r>
              <a:rPr lang="en-US" sz="2000" b="0" dirty="0"/>
              <a:t>1. Button</a:t>
            </a:r>
          </a:p>
          <a:p>
            <a:r>
              <a:rPr lang="en-US" sz="2000" b="0" dirty="0"/>
              <a:t>2. Canvas</a:t>
            </a:r>
          </a:p>
          <a:p>
            <a:r>
              <a:rPr lang="en-US" sz="2000" b="0" dirty="0"/>
              <a:t>3. </a:t>
            </a:r>
            <a:r>
              <a:rPr lang="en-US" sz="2000" b="0" dirty="0" err="1"/>
              <a:t>Checkbutton</a:t>
            </a:r>
            <a:endParaRPr lang="en-US" sz="2000" b="0" dirty="0"/>
          </a:p>
          <a:p>
            <a:r>
              <a:rPr lang="en-US" sz="2000" b="0" dirty="0"/>
              <a:t>4. Entry</a:t>
            </a:r>
          </a:p>
          <a:p>
            <a:r>
              <a:rPr lang="en-US" sz="2000" b="0" dirty="0"/>
              <a:t>5. Frame</a:t>
            </a:r>
          </a:p>
        </p:txBody>
      </p:sp>
      <p:sp>
        <p:nvSpPr>
          <p:cNvPr id="6" name="TextBox 5">
            <a:extLst>
              <a:ext uri="{FF2B5EF4-FFF2-40B4-BE49-F238E27FC236}">
                <a16:creationId xmlns:a16="http://schemas.microsoft.com/office/drawing/2014/main" id="{C7CDEE28-3F4B-930C-20DD-B0528E5CBE31}"/>
              </a:ext>
            </a:extLst>
          </p:cNvPr>
          <p:cNvSpPr txBox="1"/>
          <p:nvPr/>
        </p:nvSpPr>
        <p:spPr>
          <a:xfrm>
            <a:off x="2859200" y="2345451"/>
            <a:ext cx="1821332" cy="1631216"/>
          </a:xfrm>
          <a:prstGeom prst="rect">
            <a:avLst/>
          </a:prstGeom>
          <a:noFill/>
        </p:spPr>
        <p:txBody>
          <a:bodyPr wrap="none" rtlCol="0">
            <a:spAutoFit/>
          </a:bodyPr>
          <a:lstStyle/>
          <a:p>
            <a:r>
              <a:rPr lang="en-US" sz="2000" b="0"/>
              <a:t>6. Label</a:t>
            </a:r>
          </a:p>
          <a:p>
            <a:r>
              <a:rPr lang="en-US" sz="2000" b="0"/>
              <a:t>7. Listbox</a:t>
            </a:r>
          </a:p>
          <a:p>
            <a:r>
              <a:rPr lang="en-US" sz="2000" b="0"/>
              <a:t>8. Menubutton</a:t>
            </a:r>
          </a:p>
          <a:p>
            <a:r>
              <a:rPr lang="en-US" sz="2000" b="0"/>
              <a:t>9. Menu</a:t>
            </a:r>
          </a:p>
          <a:p>
            <a:r>
              <a:rPr lang="en-US" sz="2000" b="0"/>
              <a:t>10. Message</a:t>
            </a:r>
            <a:endParaRPr lang="en-US" sz="2000" b="0" dirty="0"/>
          </a:p>
        </p:txBody>
      </p:sp>
      <p:sp>
        <p:nvSpPr>
          <p:cNvPr id="7" name="TextBox 6">
            <a:extLst>
              <a:ext uri="{FF2B5EF4-FFF2-40B4-BE49-F238E27FC236}">
                <a16:creationId xmlns:a16="http://schemas.microsoft.com/office/drawing/2014/main" id="{9A6BB482-7AC7-9D5B-A3F0-30E6DEDE2C5B}"/>
              </a:ext>
            </a:extLst>
          </p:cNvPr>
          <p:cNvSpPr txBox="1"/>
          <p:nvPr/>
        </p:nvSpPr>
        <p:spPr>
          <a:xfrm>
            <a:off x="5427740" y="2366000"/>
            <a:ext cx="1980029" cy="1631216"/>
          </a:xfrm>
          <a:prstGeom prst="rect">
            <a:avLst/>
          </a:prstGeom>
          <a:noFill/>
        </p:spPr>
        <p:txBody>
          <a:bodyPr wrap="none" rtlCol="0">
            <a:spAutoFit/>
          </a:bodyPr>
          <a:lstStyle/>
          <a:p>
            <a:r>
              <a:rPr lang="en-US" sz="2000" b="0"/>
              <a:t>11. Radiobutton</a:t>
            </a:r>
          </a:p>
          <a:p>
            <a:r>
              <a:rPr lang="en-US" sz="2000" b="0"/>
              <a:t>12. Scrollbar</a:t>
            </a:r>
          </a:p>
          <a:p>
            <a:r>
              <a:rPr lang="en-US" sz="2000" b="0"/>
              <a:t>13. Text</a:t>
            </a:r>
          </a:p>
          <a:p>
            <a:r>
              <a:rPr lang="en-US" sz="2000" b="0"/>
              <a:t>14. Toplevel</a:t>
            </a:r>
          </a:p>
          <a:p>
            <a:r>
              <a:rPr lang="en-US" sz="2000" b="0"/>
              <a:t>15. Photolmage</a:t>
            </a:r>
            <a:endParaRPr lang="en-US" sz="2000" b="0" dirty="0"/>
          </a:p>
        </p:txBody>
      </p:sp>
    </p:spTree>
    <p:extLst>
      <p:ext uri="{BB962C8B-B14F-4D97-AF65-F5344CB8AC3E}">
        <p14:creationId xmlns:p14="http://schemas.microsoft.com/office/powerpoint/2010/main" val="11083518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5C8D-646E-C000-5508-91ABF0657416}"/>
              </a:ext>
            </a:extLst>
          </p:cNvPr>
          <p:cNvSpPr txBox="1">
            <a:spLocks/>
          </p:cNvSpPr>
          <p:nvPr/>
        </p:nvSpPr>
        <p:spPr>
          <a:xfrm>
            <a:off x="395536" y="411510"/>
            <a:ext cx="7772400" cy="857250"/>
          </a:xfrm>
          <a:prstGeom prst="rect">
            <a:avLst/>
          </a:prstGeom>
        </p:spPr>
        <p:txBody>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rtl="1"/>
            <a:r>
              <a:rPr lang="en-GB" b="0" kern="0" dirty="0">
                <a:solidFill>
                  <a:schemeClr val="tx1"/>
                </a:solidFill>
              </a:rPr>
              <a:t>Geometry Configuration</a:t>
            </a:r>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395536" y="987574"/>
            <a:ext cx="813690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285750" indent="-285750">
              <a:buFont typeface="Arial" panose="020B0604020202020204" pitchFamily="34" charset="0"/>
              <a:buChar char="•"/>
            </a:pPr>
            <a:endParaRPr lang="en-GB" sz="1600" b="0" kern="0" dirty="0"/>
          </a:p>
        </p:txBody>
      </p:sp>
      <p:sp>
        <p:nvSpPr>
          <p:cNvPr id="13" name="Content Placeholder 2">
            <a:extLst>
              <a:ext uri="{FF2B5EF4-FFF2-40B4-BE49-F238E27FC236}">
                <a16:creationId xmlns:a16="http://schemas.microsoft.com/office/drawing/2014/main" id="{5D2B4584-7EA1-8577-1FFF-7A08586970DA}"/>
              </a:ext>
            </a:extLst>
          </p:cNvPr>
          <p:cNvSpPr txBox="1">
            <a:spLocks/>
          </p:cNvSpPr>
          <p:nvPr/>
        </p:nvSpPr>
        <p:spPr>
          <a:xfrm>
            <a:off x="700336" y="1292374"/>
            <a:ext cx="813690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algn="l">
              <a:buFontTx/>
              <a:buChar char="•"/>
            </a:pPr>
            <a:r>
              <a:rPr lang="en-GB" b="0" dirty="0">
                <a:solidFill>
                  <a:srgbClr val="1C1D1F"/>
                </a:solidFill>
                <a:latin typeface="udemy sans"/>
              </a:rPr>
              <a:t> </a:t>
            </a:r>
            <a:r>
              <a:rPr lang="en-GB" b="0" dirty="0" err="1">
                <a:solidFill>
                  <a:srgbClr val="1C1D1F"/>
                </a:solidFill>
                <a:latin typeface="udemy sans"/>
              </a:rPr>
              <a:t>Tkinter</a:t>
            </a:r>
            <a:r>
              <a:rPr lang="en-GB" b="0" dirty="0">
                <a:solidFill>
                  <a:srgbClr val="1C1D1F"/>
                </a:solidFill>
                <a:latin typeface="udemy sans"/>
              </a:rPr>
              <a:t> offers access to the geometric configuration of the widgets which can organize the widgets in the parent windows.</a:t>
            </a:r>
          </a:p>
          <a:p>
            <a:pPr algn="l">
              <a:buFontTx/>
              <a:buChar char="•"/>
            </a:pPr>
            <a:r>
              <a:rPr lang="en-GB" b="0" dirty="0">
                <a:solidFill>
                  <a:srgbClr val="1C1D1F"/>
                </a:solidFill>
                <a:latin typeface="udemy sans"/>
              </a:rPr>
              <a:t>There are mainly three geometry manager classes class.</a:t>
            </a:r>
          </a:p>
          <a:p>
            <a:pPr lvl="1">
              <a:buFontTx/>
              <a:buChar char="•"/>
            </a:pPr>
            <a:r>
              <a:rPr lang="en-US" altLang="en-US" b="0" dirty="0">
                <a:solidFill>
                  <a:srgbClr val="1C1D1F"/>
                </a:solidFill>
                <a:latin typeface="udemy sans"/>
              </a:rPr>
              <a:t>pack() - organizes the widgets in blocks</a:t>
            </a:r>
          </a:p>
          <a:p>
            <a:pPr lvl="1">
              <a:buFontTx/>
              <a:buChar char="•"/>
            </a:pPr>
            <a:r>
              <a:rPr lang="en-US" altLang="en-US" b="0" dirty="0">
                <a:solidFill>
                  <a:srgbClr val="1C1D1F"/>
                </a:solidFill>
                <a:latin typeface="udemy sans"/>
              </a:rPr>
              <a:t>grid() - organizes the widgets in grid (table-like structure)</a:t>
            </a:r>
          </a:p>
          <a:p>
            <a:pPr lvl="1">
              <a:buFontTx/>
              <a:buChar char="•"/>
            </a:pPr>
            <a:r>
              <a:rPr lang="en-US" altLang="en-US" b="0" dirty="0">
                <a:solidFill>
                  <a:srgbClr val="1C1D1F"/>
                </a:solidFill>
                <a:latin typeface="udemy sans"/>
              </a:rPr>
              <a:t>place() - organizes the widgets by placing them on specific positions</a:t>
            </a:r>
          </a:p>
        </p:txBody>
      </p:sp>
      <p:sp>
        <p:nvSpPr>
          <p:cNvPr id="4" name="TextBox 3">
            <a:extLst>
              <a:ext uri="{FF2B5EF4-FFF2-40B4-BE49-F238E27FC236}">
                <a16:creationId xmlns:a16="http://schemas.microsoft.com/office/drawing/2014/main" id="{70BD59FE-721D-AE76-EC9E-7E8FE8F760E3}"/>
              </a:ext>
            </a:extLst>
          </p:cNvPr>
          <p:cNvSpPr txBox="1"/>
          <p:nvPr/>
        </p:nvSpPr>
        <p:spPr>
          <a:xfrm>
            <a:off x="700336" y="3436679"/>
            <a:ext cx="7458748" cy="1015663"/>
          </a:xfrm>
          <a:prstGeom prst="rect">
            <a:avLst/>
          </a:prstGeom>
          <a:noFill/>
        </p:spPr>
        <p:txBody>
          <a:bodyPr wrap="square" rtlCol="0">
            <a:spAutoFit/>
          </a:bodyPr>
          <a:lstStyle/>
          <a:p>
            <a:pPr marL="342900" indent="-342900">
              <a:buFont typeface="Arial" panose="020B0604020202020204" pitchFamily="34" charset="0"/>
              <a:buChar char="•"/>
            </a:pPr>
            <a:r>
              <a:rPr lang="en-GB" sz="2000" b="0" dirty="0">
                <a:solidFill>
                  <a:srgbClr val="1C1D1F"/>
                </a:solidFill>
                <a:latin typeface="udemy sans"/>
                <a:ea typeface="ＭＳ Ｐゴシック" charset="0"/>
              </a:rPr>
              <a:t>Once a widget has been created, you can use </a:t>
            </a:r>
            <a:r>
              <a:rPr lang="en-GB" sz="2000" b="0" dirty="0" err="1">
                <a:solidFill>
                  <a:srgbClr val="1C1D1F"/>
                </a:solidFill>
                <a:latin typeface="udemy sans"/>
                <a:ea typeface="ＭＳ Ｐゴシック" charset="0"/>
              </a:rPr>
              <a:t>Tkinter</a:t>
            </a:r>
            <a:r>
              <a:rPr lang="en-GB" sz="2000" b="0" dirty="0">
                <a:solidFill>
                  <a:srgbClr val="1C1D1F"/>
                </a:solidFill>
                <a:latin typeface="udemy sans"/>
                <a:ea typeface="ＭＳ Ｐゴシック" charset="0"/>
              </a:rPr>
              <a:t> methods, such as pack(), grid(), and place(), to control the positioning and arrangement of the widget in the GUI. </a:t>
            </a:r>
            <a:endParaRPr lang="en-US" sz="1200" dirty="0"/>
          </a:p>
        </p:txBody>
      </p:sp>
    </p:spTree>
    <p:extLst>
      <p:ext uri="{BB962C8B-B14F-4D97-AF65-F5344CB8AC3E}">
        <p14:creationId xmlns:p14="http://schemas.microsoft.com/office/powerpoint/2010/main" val="8562998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95C8D-646E-C000-5508-91ABF0657416}"/>
              </a:ext>
            </a:extLst>
          </p:cNvPr>
          <p:cNvSpPr txBox="1">
            <a:spLocks/>
          </p:cNvSpPr>
          <p:nvPr/>
        </p:nvSpPr>
        <p:spPr>
          <a:xfrm>
            <a:off x="442170" y="642135"/>
            <a:ext cx="3420438" cy="846051"/>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a:lnSpc>
                <a:spcPct val="90000"/>
              </a:lnSpc>
              <a:spcAft>
                <a:spcPts val="600"/>
              </a:spcAft>
            </a:pPr>
            <a:r>
              <a:rPr lang="en-US" sz="2800" b="0">
                <a:solidFill>
                  <a:schemeClr val="tx1"/>
                </a:solidFill>
                <a:latin typeface="+mj-lt"/>
                <a:ea typeface="+mj-ea"/>
                <a:cs typeface="+mj-cs"/>
              </a:rPr>
              <a:t>How to add a Widget? </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5D2B4584-7EA1-8577-1FFF-7A08586970DA}"/>
              </a:ext>
            </a:extLst>
          </p:cNvPr>
          <p:cNvSpPr txBox="1">
            <a:spLocks/>
          </p:cNvSpPr>
          <p:nvPr/>
        </p:nvSpPr>
        <p:spPr>
          <a:xfrm>
            <a:off x="443039" y="1747878"/>
            <a:ext cx="3419569" cy="2984689"/>
          </a:xfrm>
          <a:prstGeom prst="rect">
            <a:avLst/>
          </a:prstGeom>
        </p:spPr>
        <p:txBody>
          <a:bodyPr vert="horz" lIns="91440" tIns="45720" rIns="91440" bIns="45720" rtlCol="0" anchor="ctr">
            <a:normAutofit/>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342900" indent="-228600">
              <a:lnSpc>
                <a:spcPct val="90000"/>
              </a:lnSpc>
              <a:buFont typeface="Arial" panose="020B0604020202020204" pitchFamily="34" charset="0"/>
              <a:buChar char="•"/>
            </a:pPr>
            <a:r>
              <a:rPr lang="en-US" sz="1500" b="0">
                <a:ea typeface="+mn-ea"/>
                <a:cs typeface="+mn-cs"/>
              </a:rPr>
              <a:t>To add a widget to a Tkinter GUI, you first need to create the widget using the appropriate Tkinter class, such as Button, Label, or Entry. </a:t>
            </a:r>
          </a:p>
          <a:p>
            <a:pPr marL="342900" indent="-228600">
              <a:lnSpc>
                <a:spcPct val="90000"/>
              </a:lnSpc>
              <a:buFont typeface="Arial" panose="020B0604020202020204" pitchFamily="34" charset="0"/>
              <a:buChar char="•"/>
            </a:pPr>
            <a:r>
              <a:rPr lang="en-US" sz="1500" b="0">
                <a:ea typeface="+mn-ea"/>
                <a:cs typeface="+mn-cs"/>
              </a:rPr>
              <a:t>Once the widget has been created, you can use a layout manager, such as pack() or grid(), to position the widget within the GUI.</a:t>
            </a:r>
          </a:p>
          <a:p>
            <a:pPr indent="-228600">
              <a:lnSpc>
                <a:spcPct val="90000"/>
              </a:lnSpc>
              <a:buFont typeface="Arial" panose="020B0604020202020204" pitchFamily="34" charset="0"/>
              <a:buChar char="•"/>
            </a:pPr>
            <a:br>
              <a:rPr lang="en-US" sz="1500">
                <a:ea typeface="+mn-ea"/>
                <a:cs typeface="+mn-cs"/>
              </a:rPr>
            </a:br>
            <a:endParaRPr lang="en-US" altLang="en-US" sz="1500">
              <a:ea typeface="+mn-ea"/>
              <a:cs typeface="+mn-cs"/>
            </a:endParaRPr>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00F7A486-837E-F1DF-7A91-CD9A8B492F0B}"/>
              </a:ext>
            </a:extLst>
          </p:cNvPr>
          <p:cNvPicPr>
            <a:picLocks noChangeAspect="1"/>
          </p:cNvPicPr>
          <p:nvPr/>
        </p:nvPicPr>
        <p:blipFill rotWithShape="1">
          <a:blip r:embed="rId2">
            <a:extLst>
              <a:ext uri="{28A0092B-C50C-407E-A947-70E740481C1C}">
                <a14:useLocalDpi xmlns:a14="http://schemas.microsoft.com/office/drawing/2010/main" val="0"/>
              </a:ext>
            </a:extLst>
          </a:blip>
          <a:srcRect l="18661" r="31823" b="-1"/>
          <a:stretch/>
        </p:blipFill>
        <p:spPr>
          <a:xfrm>
            <a:off x="4483341" y="599514"/>
            <a:ext cx="4069057" cy="3944472"/>
          </a:xfrm>
          <a:prstGeom prst="rect">
            <a:avLst/>
          </a:prstGeom>
        </p:spPr>
      </p:pic>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395536" y="987574"/>
            <a:ext cx="813690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285750" indent="-285750">
              <a:buFont typeface="Arial" panose="020B0604020202020204" pitchFamily="34" charset="0"/>
              <a:buChar char="•"/>
            </a:pPr>
            <a:endParaRPr lang="en-GB" sz="1600" b="0" kern="0" dirty="0"/>
          </a:p>
        </p:txBody>
      </p:sp>
    </p:spTree>
    <p:extLst>
      <p:ext uri="{BB962C8B-B14F-4D97-AF65-F5344CB8AC3E}">
        <p14:creationId xmlns:p14="http://schemas.microsoft.com/office/powerpoint/2010/main" val="38963412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95C8D-646E-C000-5508-91ABF0657416}"/>
              </a:ext>
            </a:extLst>
          </p:cNvPr>
          <p:cNvSpPr txBox="1">
            <a:spLocks/>
          </p:cNvSpPr>
          <p:nvPr/>
        </p:nvSpPr>
        <p:spPr>
          <a:xfrm>
            <a:off x="606478" y="290197"/>
            <a:ext cx="6927525" cy="891713"/>
          </a:xfrm>
          <a:prstGeom prst="rect">
            <a:avLst/>
          </a:prstGeom>
        </p:spPr>
        <p:txBody>
          <a:bodyPr vert="horz" lIns="91440" tIns="45720" rIns="91440" bIns="45720" rtlCol="0" anchor="b">
            <a:normAutofit/>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a:lnSpc>
                <a:spcPct val="90000"/>
              </a:lnSpc>
              <a:spcAft>
                <a:spcPts val="600"/>
              </a:spcAft>
            </a:pPr>
            <a:r>
              <a:rPr lang="en-US" sz="4100" b="0" kern="1200">
                <a:solidFill>
                  <a:schemeClr val="tx1"/>
                </a:solidFill>
                <a:latin typeface="+mj-lt"/>
                <a:ea typeface="+mj-ea"/>
                <a:cs typeface="+mj-cs"/>
              </a:rPr>
              <a:t>Widget options </a:t>
            </a: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5D2B4584-7EA1-8577-1FFF-7A08586970DA}"/>
              </a:ext>
            </a:extLst>
          </p:cNvPr>
          <p:cNvSpPr txBox="1">
            <a:spLocks/>
          </p:cNvSpPr>
          <p:nvPr/>
        </p:nvSpPr>
        <p:spPr>
          <a:xfrm>
            <a:off x="595245" y="1949631"/>
            <a:ext cx="7607751" cy="2576649"/>
          </a:xfrm>
          <a:prstGeom prst="rect">
            <a:avLst/>
          </a:prstGeom>
        </p:spPr>
        <p:txBody>
          <a:bodyPr vert="horz" lIns="91440" tIns="45720" rIns="91440" bIns="45720" rtlCol="0" anchor="ctr">
            <a:normAutofit/>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342900" indent="-228600">
              <a:lnSpc>
                <a:spcPct val="90000"/>
              </a:lnSpc>
              <a:buFont typeface="Arial" panose="020B0604020202020204" pitchFamily="34" charset="0"/>
              <a:buChar char="•"/>
            </a:pPr>
            <a:r>
              <a:rPr lang="en-US" sz="1400" b="0">
                <a:ea typeface="+mn-ea"/>
                <a:cs typeface="+mn-cs"/>
              </a:rPr>
              <a:t>Widget options are configuration settings that control the appearance and behavior of a widget in a Tkinter GUI. </a:t>
            </a:r>
          </a:p>
          <a:p>
            <a:pPr marL="342900" indent="-228600">
              <a:lnSpc>
                <a:spcPct val="90000"/>
              </a:lnSpc>
              <a:buFont typeface="Arial" panose="020B0604020202020204" pitchFamily="34" charset="0"/>
              <a:buChar char="•"/>
            </a:pPr>
            <a:r>
              <a:rPr lang="en-US" sz="1400" b="0">
                <a:ea typeface="+mn-ea"/>
                <a:cs typeface="+mn-cs"/>
              </a:rPr>
              <a:t>These options are specified when the widget is created using the appropriate Tkinter class. </a:t>
            </a:r>
          </a:p>
          <a:p>
            <a:pPr marL="342900" indent="-228600">
              <a:lnSpc>
                <a:spcPct val="90000"/>
              </a:lnSpc>
              <a:buFont typeface="Arial" panose="020B0604020202020204" pitchFamily="34" charset="0"/>
              <a:buChar char="•"/>
            </a:pPr>
            <a:r>
              <a:rPr lang="en-US" sz="1400" b="0">
                <a:ea typeface="+mn-ea"/>
                <a:cs typeface="+mn-cs"/>
              </a:rPr>
              <a:t>For example, the Button() class has options such as text and command that are used to set the label text and the function that should be called when the button is clicked, respectively.</a:t>
            </a:r>
          </a:p>
          <a:p>
            <a:pPr marL="342900" indent="-228600">
              <a:lnSpc>
                <a:spcPct val="90000"/>
              </a:lnSpc>
              <a:buFont typeface="Arial" panose="020B0604020202020204" pitchFamily="34" charset="0"/>
              <a:buChar char="•"/>
            </a:pPr>
            <a:r>
              <a:rPr lang="en-US" sz="1400" b="0">
                <a:ea typeface="+mn-ea"/>
                <a:cs typeface="+mn-cs"/>
              </a:rPr>
              <a:t>Each Tkinter widget class has a different set of options that can be used to customize the widget. Some common options that are shared by many widget classes include bg (background color), fg (foreground color), and font (font style and size). </a:t>
            </a:r>
            <a:br>
              <a:rPr lang="en-US" sz="1400" b="0">
                <a:ea typeface="+mn-ea"/>
                <a:cs typeface="+mn-cs"/>
              </a:rPr>
            </a:br>
            <a:br>
              <a:rPr lang="en-US" sz="1400" b="0">
                <a:ea typeface="+mn-ea"/>
                <a:cs typeface="+mn-cs"/>
              </a:rPr>
            </a:br>
            <a:endParaRPr lang="en-US" sz="1400" b="0">
              <a:ea typeface="+mn-ea"/>
              <a:cs typeface="+mn-cs"/>
            </a:endParaRPr>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395536" y="987574"/>
            <a:ext cx="813690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285750" indent="-285750">
              <a:buFont typeface="Arial" panose="020B0604020202020204" pitchFamily="34" charset="0"/>
              <a:buChar char="•"/>
            </a:pPr>
            <a:endParaRPr lang="en-GB" sz="1600" b="0" kern="0" dirty="0"/>
          </a:p>
        </p:txBody>
      </p:sp>
    </p:spTree>
    <p:extLst>
      <p:ext uri="{BB962C8B-B14F-4D97-AF65-F5344CB8AC3E}">
        <p14:creationId xmlns:p14="http://schemas.microsoft.com/office/powerpoint/2010/main" val="19793472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5C8D-646E-C000-5508-91ABF0657416}"/>
              </a:ext>
            </a:extLst>
          </p:cNvPr>
          <p:cNvSpPr txBox="1">
            <a:spLocks/>
          </p:cNvSpPr>
          <p:nvPr/>
        </p:nvSpPr>
        <p:spPr>
          <a:xfrm>
            <a:off x="395536" y="411510"/>
            <a:ext cx="2243064" cy="857250"/>
          </a:xfrm>
          <a:prstGeom prst="rect">
            <a:avLst/>
          </a:prstGeom>
        </p:spPr>
        <p:txBody>
          <a:bodyPr/>
          <a:lstStyle>
            <a:lvl1pPr algn="l" rtl="0" eaLnBrk="1" fontAlgn="base" hangingPunct="1">
              <a:spcBef>
                <a:spcPct val="0"/>
              </a:spcBef>
              <a:spcAft>
                <a:spcPct val="0"/>
              </a:spcAft>
              <a:defRPr sz="3600">
                <a:solidFill>
                  <a:srgbClr val="489EBD"/>
                </a:solidFill>
                <a:latin typeface="Georgia"/>
                <a:ea typeface="ＭＳ Ｐゴシック" charset="0"/>
                <a:cs typeface="Georgia"/>
              </a:defRPr>
            </a:lvl1pPr>
            <a:lvl2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2pPr>
            <a:lvl3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3pPr>
            <a:lvl4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4pPr>
            <a:lvl5pPr algn="l" rtl="0" eaLnBrk="1" fontAlgn="base" hangingPunct="1">
              <a:spcBef>
                <a:spcPct val="0"/>
              </a:spcBef>
              <a:spcAft>
                <a:spcPct val="0"/>
              </a:spcAft>
              <a:defRPr sz="3600">
                <a:solidFill>
                  <a:srgbClr val="489EBD"/>
                </a:solidFill>
                <a:latin typeface="Georgia" charset="0"/>
                <a:ea typeface="ＭＳ Ｐゴシック" charset="0"/>
                <a:cs typeface="Georgia" panose="02040502050405020303" pitchFamily="18" charset="0"/>
              </a:defRPr>
            </a:lvl5pPr>
            <a:lvl6pPr marL="457200" algn="l" rtl="0" eaLnBrk="1" fontAlgn="base" hangingPunct="1">
              <a:spcBef>
                <a:spcPct val="0"/>
              </a:spcBef>
              <a:spcAft>
                <a:spcPct val="0"/>
              </a:spcAft>
              <a:defRPr sz="4000">
                <a:solidFill>
                  <a:schemeClr val="tx2"/>
                </a:solidFill>
                <a:latin typeface="Times New Roman" pitchFamily="18" charset="0"/>
              </a:defRPr>
            </a:lvl6pPr>
            <a:lvl7pPr marL="914400" algn="l" rtl="0" eaLnBrk="1" fontAlgn="base" hangingPunct="1">
              <a:spcBef>
                <a:spcPct val="0"/>
              </a:spcBef>
              <a:spcAft>
                <a:spcPct val="0"/>
              </a:spcAft>
              <a:defRPr sz="4000">
                <a:solidFill>
                  <a:schemeClr val="tx2"/>
                </a:solidFill>
                <a:latin typeface="Times New Roman" pitchFamily="18" charset="0"/>
              </a:defRPr>
            </a:lvl7pPr>
            <a:lvl8pPr marL="1371600" algn="l" rtl="0" eaLnBrk="1" fontAlgn="base" hangingPunct="1">
              <a:spcBef>
                <a:spcPct val="0"/>
              </a:spcBef>
              <a:spcAft>
                <a:spcPct val="0"/>
              </a:spcAft>
              <a:defRPr sz="4000">
                <a:solidFill>
                  <a:schemeClr val="tx2"/>
                </a:solidFill>
                <a:latin typeface="Times New Roman" pitchFamily="18" charset="0"/>
              </a:defRPr>
            </a:lvl8pPr>
            <a:lvl9pPr marL="1828800" algn="l" rtl="0" eaLnBrk="1" fontAlgn="base" hangingPunct="1">
              <a:spcBef>
                <a:spcPct val="0"/>
              </a:spcBef>
              <a:spcAft>
                <a:spcPct val="0"/>
              </a:spcAft>
              <a:defRPr sz="4000">
                <a:solidFill>
                  <a:schemeClr val="tx2"/>
                </a:solidFill>
                <a:latin typeface="Times New Roman" pitchFamily="18" charset="0"/>
              </a:defRPr>
            </a:lvl9pPr>
          </a:lstStyle>
          <a:p>
            <a:pPr rtl="1"/>
            <a:r>
              <a:rPr lang="en-GB" b="0" kern="0" dirty="0"/>
              <a:t>Widget options </a:t>
            </a:r>
          </a:p>
        </p:txBody>
      </p:sp>
      <p:sp>
        <p:nvSpPr>
          <p:cNvPr id="3" name="Content Placeholder 2">
            <a:extLst>
              <a:ext uri="{FF2B5EF4-FFF2-40B4-BE49-F238E27FC236}">
                <a16:creationId xmlns:a16="http://schemas.microsoft.com/office/drawing/2014/main" id="{BD3D9540-63AE-07CF-92CF-BDB2D19A6EA1}"/>
              </a:ext>
            </a:extLst>
          </p:cNvPr>
          <p:cNvSpPr txBox="1">
            <a:spLocks/>
          </p:cNvSpPr>
          <p:nvPr/>
        </p:nvSpPr>
        <p:spPr>
          <a:xfrm>
            <a:off x="395536" y="987574"/>
            <a:ext cx="813690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285750" indent="-285750">
              <a:buFont typeface="Arial" panose="020B0604020202020204" pitchFamily="34" charset="0"/>
              <a:buChar char="•"/>
            </a:pPr>
            <a:endParaRPr lang="en-GB" sz="1600" b="0" kern="0" dirty="0"/>
          </a:p>
        </p:txBody>
      </p:sp>
      <p:sp>
        <p:nvSpPr>
          <p:cNvPr id="13" name="Content Placeholder 2">
            <a:extLst>
              <a:ext uri="{FF2B5EF4-FFF2-40B4-BE49-F238E27FC236}">
                <a16:creationId xmlns:a16="http://schemas.microsoft.com/office/drawing/2014/main" id="{5D2B4584-7EA1-8577-1FFF-7A08586970DA}"/>
              </a:ext>
            </a:extLst>
          </p:cNvPr>
          <p:cNvSpPr txBox="1">
            <a:spLocks/>
          </p:cNvSpPr>
          <p:nvPr/>
        </p:nvSpPr>
        <p:spPr>
          <a:xfrm>
            <a:off x="-16943" y="2256334"/>
            <a:ext cx="2243064" cy="3312368"/>
          </a:xfrm>
          <a:prstGeom prst="rect">
            <a:avLst/>
          </a:prstGeom>
        </p:spPr>
        <p:txBody>
          <a:bodyPr/>
          <a:lstStyle>
            <a:lvl1pPr algn="l" rtl="0" eaLnBrk="1" fontAlgn="base" hangingPunct="1">
              <a:spcBef>
                <a:spcPct val="20000"/>
              </a:spcBef>
              <a:spcAft>
                <a:spcPct val="0"/>
              </a:spcAft>
              <a:buClr>
                <a:srgbClr val="0A648F"/>
              </a:buClr>
              <a:buSzPct val="80000"/>
              <a:buFont typeface="Wingdings" pitchFamily="2" charset="2"/>
              <a:defRPr sz="2000">
                <a:solidFill>
                  <a:schemeClr val="tx1"/>
                </a:solidFill>
                <a:latin typeface="+mn-lt"/>
                <a:ea typeface="ＭＳ Ｐゴシック" charset="0"/>
                <a:cs typeface="ＭＳ Ｐゴシック" charset="0"/>
              </a:defRPr>
            </a:lvl1pPr>
            <a:lvl2pPr marL="457200" algn="l" rtl="0" eaLnBrk="1" fontAlgn="base" hangingPunct="1">
              <a:spcBef>
                <a:spcPct val="20000"/>
              </a:spcBef>
              <a:spcAft>
                <a:spcPct val="0"/>
              </a:spcAft>
              <a:buClr>
                <a:srgbClr val="0A648F"/>
              </a:buClr>
              <a:defRPr sz="1600">
                <a:solidFill>
                  <a:schemeClr val="tx1"/>
                </a:solidFill>
                <a:latin typeface="+mn-lt"/>
                <a:ea typeface="ＭＳ Ｐゴシック" charset="0"/>
              </a:defRPr>
            </a:lvl2pPr>
            <a:lvl3pPr marL="1143000" indent="-228600" algn="l" rtl="0" eaLnBrk="1" fontAlgn="base" hangingPunct="1">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1" fontAlgn="base" hangingPunct="1">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1" fontAlgn="base" hangingPunct="1">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eaLnBrk="1" fontAlgn="base" hangingPunct="1">
              <a:spcBef>
                <a:spcPct val="20000"/>
              </a:spcBef>
              <a:spcAft>
                <a:spcPct val="0"/>
              </a:spcAft>
              <a:buClr>
                <a:srgbClr val="CCFFFF"/>
              </a:buClr>
              <a:buSzPct val="90000"/>
              <a:buChar char="»"/>
              <a:defRPr sz="2800" b="1">
                <a:solidFill>
                  <a:schemeClr val="tx1"/>
                </a:solidFill>
                <a:latin typeface="+mn-lt"/>
              </a:defRPr>
            </a:lvl6pPr>
            <a:lvl7pPr marL="2971800" indent="-228600" algn="l" rtl="0" eaLnBrk="1" fontAlgn="base" hangingPunct="1">
              <a:spcBef>
                <a:spcPct val="20000"/>
              </a:spcBef>
              <a:spcAft>
                <a:spcPct val="0"/>
              </a:spcAft>
              <a:buClr>
                <a:srgbClr val="CCFFFF"/>
              </a:buClr>
              <a:buSzPct val="90000"/>
              <a:buChar char="»"/>
              <a:defRPr sz="2800" b="1">
                <a:solidFill>
                  <a:schemeClr val="tx1"/>
                </a:solidFill>
                <a:latin typeface="+mn-lt"/>
              </a:defRPr>
            </a:lvl7pPr>
            <a:lvl8pPr marL="3429000" indent="-228600" algn="l" rtl="0" eaLnBrk="1" fontAlgn="base" hangingPunct="1">
              <a:spcBef>
                <a:spcPct val="20000"/>
              </a:spcBef>
              <a:spcAft>
                <a:spcPct val="0"/>
              </a:spcAft>
              <a:buClr>
                <a:srgbClr val="CCFFFF"/>
              </a:buClr>
              <a:buSzPct val="90000"/>
              <a:buChar char="»"/>
              <a:defRPr sz="2800" b="1">
                <a:solidFill>
                  <a:schemeClr val="tx1"/>
                </a:solidFill>
                <a:latin typeface="+mn-lt"/>
              </a:defRPr>
            </a:lvl8pPr>
            <a:lvl9pPr marL="3886200" indent="-228600" algn="l" rtl="0" eaLnBrk="1" fontAlgn="base" hangingPunct="1">
              <a:spcBef>
                <a:spcPct val="20000"/>
              </a:spcBef>
              <a:spcAft>
                <a:spcPct val="0"/>
              </a:spcAft>
              <a:buClr>
                <a:srgbClr val="CCFFFF"/>
              </a:buClr>
              <a:buSzPct val="90000"/>
              <a:buChar char="»"/>
              <a:defRPr sz="2800" b="1">
                <a:solidFill>
                  <a:schemeClr val="tx1"/>
                </a:solidFill>
                <a:latin typeface="+mn-lt"/>
              </a:defRPr>
            </a:lvl9pPr>
          </a:lstStyle>
          <a:p>
            <a:pPr marL="342900" indent="-342900">
              <a:buFont typeface="Arial" panose="020B0604020202020204" pitchFamily="34" charset="0"/>
              <a:buChar char="•"/>
            </a:pPr>
            <a:r>
              <a:rPr lang="en-GB" b="0" dirty="0">
                <a:solidFill>
                  <a:srgbClr val="1C1D1F"/>
                </a:solidFill>
                <a:latin typeface="udemy sans"/>
              </a:rPr>
              <a:t>Here is an example of how to use widget options to customize the appearance and </a:t>
            </a:r>
            <a:r>
              <a:rPr lang="en-GB" b="0" dirty="0" err="1">
                <a:solidFill>
                  <a:srgbClr val="1C1D1F"/>
                </a:solidFill>
                <a:latin typeface="udemy sans"/>
              </a:rPr>
              <a:t>behavior</a:t>
            </a:r>
            <a:r>
              <a:rPr lang="en-GB" b="0" dirty="0">
                <a:solidFill>
                  <a:srgbClr val="1C1D1F"/>
                </a:solidFill>
                <a:latin typeface="udemy sans"/>
              </a:rPr>
              <a:t> of a </a:t>
            </a:r>
            <a:r>
              <a:rPr lang="en-GB" b="0" dirty="0" err="1">
                <a:solidFill>
                  <a:srgbClr val="1C1D1F"/>
                </a:solidFill>
                <a:latin typeface="udemy sans"/>
              </a:rPr>
              <a:t>Tkinter</a:t>
            </a:r>
            <a:r>
              <a:rPr lang="en-GB" b="0" dirty="0">
                <a:solidFill>
                  <a:srgbClr val="1C1D1F"/>
                </a:solidFill>
                <a:latin typeface="udemy sans"/>
              </a:rPr>
              <a:t> button:</a:t>
            </a:r>
          </a:p>
          <a:p>
            <a:endParaRPr lang="en-GB" b="0" dirty="0">
              <a:solidFill>
                <a:srgbClr val="1C1D1F"/>
              </a:solidFill>
              <a:latin typeface="udemy sans"/>
            </a:endParaRPr>
          </a:p>
        </p:txBody>
      </p:sp>
      <p:pic>
        <p:nvPicPr>
          <p:cNvPr id="5" name="Picture 4" descr="Graphical user interface, text, application&#10;&#10;Description automatically generated">
            <a:extLst>
              <a:ext uri="{FF2B5EF4-FFF2-40B4-BE49-F238E27FC236}">
                <a16:creationId xmlns:a16="http://schemas.microsoft.com/office/drawing/2014/main" id="{000805EE-2849-D533-D5FB-5DC1D63D3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612" y="0"/>
            <a:ext cx="6397388" cy="5143500"/>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650C1C94-89E6-4B11-1494-CA64094F9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08" y="653942"/>
            <a:ext cx="1877307" cy="1229636"/>
          </a:xfrm>
          <a:prstGeom prst="rect">
            <a:avLst/>
          </a:prstGeom>
        </p:spPr>
      </p:pic>
    </p:spTree>
    <p:extLst>
      <p:ext uri="{BB962C8B-B14F-4D97-AF65-F5344CB8AC3E}">
        <p14:creationId xmlns:p14="http://schemas.microsoft.com/office/powerpoint/2010/main" val="1445488386"/>
      </p:ext>
    </p:extLst>
  </p:cSld>
  <p:clrMapOvr>
    <a:masterClrMapping/>
  </p:clrMapOvr>
  <p:transition/>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Design</Template>
  <TotalTime>5400</TotalTime>
  <Words>677</Words>
  <Application>Microsoft Macintosh PowerPoint</Application>
  <PresentationFormat>On-screen Show (16:9)</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Georgia</vt:lpstr>
      <vt:lpstr>Times New Roman</vt:lpstr>
      <vt:lpstr>udemy sans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Structures</dc:title>
  <dc:creator>Phillip Smith (Computer Science)</dc:creator>
  <cp:lastModifiedBy>Mohammed Bahja (Computer Science)</cp:lastModifiedBy>
  <cp:revision>67</cp:revision>
  <cp:lastPrinted>2019-07-31T08:58:40Z</cp:lastPrinted>
  <dcterms:created xsi:type="dcterms:W3CDTF">2020-09-16T09:31:38Z</dcterms:created>
  <dcterms:modified xsi:type="dcterms:W3CDTF">2023-11-03T14:58:25Z</dcterms:modified>
</cp:coreProperties>
</file>