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30"/>
  </p:notesMasterIdLst>
  <p:handoutMasterIdLst>
    <p:handoutMasterId r:id="rId31"/>
  </p:handoutMasterIdLst>
  <p:sldIdLst>
    <p:sldId id="264" r:id="rId2"/>
    <p:sldId id="257" r:id="rId3"/>
    <p:sldId id="377" r:id="rId4"/>
    <p:sldId id="363" r:id="rId5"/>
    <p:sldId id="379" r:id="rId6"/>
    <p:sldId id="378" r:id="rId7"/>
    <p:sldId id="380" r:id="rId8"/>
    <p:sldId id="364" r:id="rId9"/>
    <p:sldId id="381" r:id="rId10"/>
    <p:sldId id="382" r:id="rId11"/>
    <p:sldId id="383" r:id="rId12"/>
    <p:sldId id="384" r:id="rId13"/>
    <p:sldId id="385" r:id="rId14"/>
    <p:sldId id="386" r:id="rId15"/>
    <p:sldId id="387" r:id="rId16"/>
    <p:sldId id="365" r:id="rId17"/>
    <p:sldId id="389" r:id="rId18"/>
    <p:sldId id="390" r:id="rId19"/>
    <p:sldId id="265" r:id="rId20"/>
    <p:sldId id="392" r:id="rId21"/>
    <p:sldId id="393" r:id="rId22"/>
    <p:sldId id="391" r:id="rId23"/>
    <p:sldId id="388" r:id="rId24"/>
    <p:sldId id="369" r:id="rId25"/>
    <p:sldId id="394" r:id="rId26"/>
    <p:sldId id="371" r:id="rId27"/>
    <p:sldId id="268" r:id="rId28"/>
    <p:sldId id="376"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96" autoAdjust="0"/>
    <p:restoredTop sz="72100" autoAdjust="0"/>
  </p:normalViewPr>
  <p:slideViewPr>
    <p:cSldViewPr snapToGrid="0" snapToObjects="1">
      <p:cViewPr varScale="1">
        <p:scale>
          <a:sx n="77" d="100"/>
          <a:sy n="77" d="100"/>
        </p:scale>
        <p:origin x="1160"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65" d="100"/>
          <a:sy n="65" d="100"/>
        </p:scale>
        <p:origin x="239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11/3/23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11/3/23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242930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Breakout Groups Activity to encourage students to solve problems collaboratively and to apply the real-world skill of evaluating, modifying, and debugging code created by another programmer.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a:p>
        </p:txBody>
      </p:sp>
    </p:spTree>
    <p:extLst>
      <p:ext uri="{BB962C8B-B14F-4D97-AF65-F5344CB8AC3E}">
        <p14:creationId xmlns:p14="http://schemas.microsoft.com/office/powerpoint/2010/main" val="2185256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Breakout Groups Activity to encourage students to solve problems collaboratively and to apply the real-world skill of evaluating, modifying, and debugging code created by another programmer.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22</a:t>
            </a:fld>
            <a:endParaRPr lang="en-US"/>
          </a:p>
        </p:txBody>
      </p:sp>
    </p:spTree>
    <p:extLst>
      <p:ext uri="{BB962C8B-B14F-4D97-AF65-F5344CB8AC3E}">
        <p14:creationId xmlns:p14="http://schemas.microsoft.com/office/powerpoint/2010/main" val="969434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Instructions: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Use the Knowledge Check questions to periodically pose a question to students during class to gauge how well they can recall the material that was presented. </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24</a:t>
            </a:fld>
            <a:endParaRPr lang="en-US"/>
          </a:p>
        </p:txBody>
      </p:sp>
    </p:spTree>
    <p:extLst>
      <p:ext uri="{BB962C8B-B14F-4D97-AF65-F5344CB8AC3E}">
        <p14:creationId xmlns:p14="http://schemas.microsoft.com/office/powerpoint/2010/main" val="1774246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Instructions: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Use the Knowledge Check questions to periodically pose a question to students during class to gauge how well they can recall the material that was presented. </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25</a:t>
            </a:fld>
            <a:endParaRPr lang="en-US"/>
          </a:p>
        </p:txBody>
      </p:sp>
    </p:spTree>
    <p:extLst>
      <p:ext uri="{BB962C8B-B14F-4D97-AF65-F5344CB8AC3E}">
        <p14:creationId xmlns:p14="http://schemas.microsoft.com/office/powerpoint/2010/main" val="43878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Instructions: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the Discussion activity to encourage group conversation about a related topic of interest.</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26</a:t>
            </a:fld>
            <a:endParaRPr lang="en-US"/>
          </a:p>
        </p:txBody>
      </p:sp>
    </p:spTree>
    <p:extLst>
      <p:ext uri="{BB962C8B-B14F-4D97-AF65-F5344CB8AC3E}">
        <p14:creationId xmlns:p14="http://schemas.microsoft.com/office/powerpoint/2010/main" val="1433548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Instructions: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Use the Self-Assessment question to encourage students to evaluate their progress or goals in the course, as well as determine how they might apply their learning or grow as an individual. </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27</a:t>
            </a:fld>
            <a:endParaRPr lang="en-US"/>
          </a:p>
        </p:txBody>
      </p:sp>
    </p:spTree>
    <p:extLst>
      <p:ext uri="{BB962C8B-B14F-4D97-AF65-F5344CB8AC3E}">
        <p14:creationId xmlns:p14="http://schemas.microsoft.com/office/powerpoint/2010/main" val="143688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Reiterate the learning objectives for the lesson. </a:t>
            </a:r>
            <a:r>
              <a:rPr lang="en-US"/>
              <a:t>Students should use this information to guide their studies and reinforcement of new concepts.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a:p>
        </p:txBody>
      </p:sp>
    </p:spTree>
    <p:extLst>
      <p:ext uri="{BB962C8B-B14F-4D97-AF65-F5344CB8AC3E}">
        <p14:creationId xmlns:p14="http://schemas.microsoft.com/office/powerpoint/2010/main" val="227792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Instructions: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Briefly review with students the major concepts you will be covering during this class. There are several objectives for every major A-Head section of the chapter.</a:t>
            </a:r>
            <a:r>
              <a:rPr lang="en-US" dirty="0"/>
              <a:t>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1812629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Instructions: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Briefly review with students the major concepts you will be covering during this class. There are several objectives for every major A-Head section of the chapter.</a:t>
            </a:r>
            <a:r>
              <a:rPr lang="en-US" dirty="0"/>
              <a:t>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a:t>
            </a:fld>
            <a:endParaRPr lang="en-US"/>
          </a:p>
        </p:txBody>
      </p:sp>
    </p:spTree>
    <p:extLst>
      <p:ext uri="{BB962C8B-B14F-4D97-AF65-F5344CB8AC3E}">
        <p14:creationId xmlns:p14="http://schemas.microsoft.com/office/powerpoint/2010/main" val="12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10-3 Common exceptions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a:t>
            </a:fld>
            <a:endParaRPr lang="en-US"/>
          </a:p>
        </p:txBody>
      </p:sp>
    </p:spTree>
    <p:extLst>
      <p:ext uri="{BB962C8B-B14F-4D97-AF65-F5344CB8AC3E}">
        <p14:creationId xmlns:p14="http://schemas.microsoft.com/office/powerpoint/2010/main" val="480271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11</a:t>
            </a:fld>
            <a:endParaRPr lang="en-US"/>
          </a:p>
        </p:txBody>
      </p:sp>
    </p:spTree>
    <p:extLst>
      <p:ext uri="{BB962C8B-B14F-4D97-AF65-F5344CB8AC3E}">
        <p14:creationId xmlns:p14="http://schemas.microsoft.com/office/powerpoint/2010/main" val="45695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Instructions: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Use the Knowledge Check questions to periodically pose a question to students during class to gauge how well they can recall the material that was presented. </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14</a:t>
            </a:fld>
            <a:endParaRPr lang="en-US"/>
          </a:p>
        </p:txBody>
      </p:sp>
    </p:spTree>
    <p:extLst>
      <p:ext uri="{BB962C8B-B14F-4D97-AF65-F5344CB8AC3E}">
        <p14:creationId xmlns:p14="http://schemas.microsoft.com/office/powerpoint/2010/main" val="72152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Instructions: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Use the Knowledge Check questions to periodically pose a question to students during class to gauge how well they can recall the material that was presented. </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15</a:t>
            </a:fld>
            <a:endParaRPr lang="en-US"/>
          </a:p>
        </p:txBody>
      </p:sp>
    </p:spTree>
    <p:extLst>
      <p:ext uri="{BB962C8B-B14F-4D97-AF65-F5344CB8AC3E}">
        <p14:creationId xmlns:p14="http://schemas.microsoft.com/office/powerpoint/2010/main" val="422816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Breakout Groups Activity to encourage students to solve problems collaboratively and to apply the real-world skill of evaluating, modifying, and debugging code created by another programmer.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19</a:t>
            </a:fld>
            <a:endParaRPr lang="en-US"/>
          </a:p>
        </p:txBody>
      </p:sp>
    </p:spTree>
    <p:extLst>
      <p:ext uri="{BB962C8B-B14F-4D97-AF65-F5344CB8AC3E}">
        <p14:creationId xmlns:p14="http://schemas.microsoft.com/office/powerpoint/2010/main" val="125367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Breakout Groups Activity to encourage students to solve problems collaboratively and to apply the real-world skill of evaluating, modifying, and debugging code created by another programmer.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20</a:t>
            </a:fld>
            <a:endParaRPr lang="en-US"/>
          </a:p>
        </p:txBody>
      </p:sp>
    </p:spTree>
    <p:extLst>
      <p:ext uri="{BB962C8B-B14F-4D97-AF65-F5344CB8AC3E}">
        <p14:creationId xmlns:p14="http://schemas.microsoft.com/office/powerpoint/2010/main" val="9628640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McMullen/Matthews/Parsons, Programming with Python, 1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a:p>
        </p:txBody>
      </p:sp>
    </p:spTree>
    <p:extLst>
      <p:ext uri="{BB962C8B-B14F-4D97-AF65-F5344CB8AC3E}">
        <p14:creationId xmlns:p14="http://schemas.microsoft.com/office/powerpoint/2010/main" val="2285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54CF366C-AFEC-4782-95B2-DC2FFC0F7116}"/>
              </a:ext>
            </a:extLst>
          </p:cNvPr>
          <p:cNvPicPr>
            <a:picLocks noChangeAspect="1"/>
          </p:cNvPicPr>
          <p:nvPr userDrawn="1"/>
        </p:nvPicPr>
        <p:blipFill>
          <a:blip r:embed="rId4"/>
          <a:stretch>
            <a:fillRect/>
          </a:stretch>
        </p:blipFill>
        <p:spPr>
          <a:xfrm>
            <a:off x="325054" y="337909"/>
            <a:ext cx="3346994" cy="4316342"/>
          </a:xfrm>
          <a:prstGeom prst="rect">
            <a:avLst/>
          </a:prstGeom>
        </p:spPr>
      </p:pic>
      <p:sp>
        <p:nvSpPr>
          <p:cNvPr id="7" name="TextBox 6">
            <a:extLst>
              <a:ext uri="{FF2B5EF4-FFF2-40B4-BE49-F238E27FC236}">
                <a16:creationId xmlns:a16="http://schemas.microsoft.com/office/drawing/2014/main" id="{9F46C568-7FDE-4316-92D1-EDE49418CC13}"/>
              </a:ext>
            </a:extLst>
          </p:cNvPr>
          <p:cNvSpPr txBox="1"/>
          <p:nvPr userDrawn="1"/>
        </p:nvSpPr>
        <p:spPr>
          <a:xfrm>
            <a:off x="3996909" y="3190012"/>
            <a:ext cx="6402683" cy="538609"/>
          </a:xfrm>
          <a:prstGeom prst="rect">
            <a:avLst/>
          </a:prstGeom>
          <a:noFill/>
          <a:effectLst/>
        </p:spPr>
        <p:txBody>
          <a:bodyPr wrap="square" lIns="0" tIns="0" rIns="0" rtlCol="0" anchor="b">
            <a:spAutoFit/>
          </a:bodyPr>
          <a:lstStyle/>
          <a:p>
            <a:r>
              <a:rPr lang="en-US" sz="3200" dirty="0">
                <a:solidFill>
                  <a:schemeClr val="bg1"/>
                </a:solidFill>
                <a:latin typeface="Open Sans" panose="020B0606030504020204" pitchFamily="34" charset="0"/>
                <a:ea typeface="Open Sans" panose="020B0606030504020204" pitchFamily="34" charset="0"/>
                <a:cs typeface="Open Sans" panose="020B0606030504020204" pitchFamily="34" charset="0"/>
              </a:rPr>
              <a:t>Programming with Python</a:t>
            </a:r>
          </a:p>
        </p:txBody>
      </p:sp>
      <p:sp>
        <p:nvSpPr>
          <p:cNvPr id="13" name="TextBox 12">
            <a:extLst>
              <a:ext uri="{FF2B5EF4-FFF2-40B4-BE49-F238E27FC236}">
                <a16:creationId xmlns:a16="http://schemas.microsoft.com/office/drawing/2014/main" id="{462F089D-702E-4C53-9A16-4D7AD075C45E}"/>
              </a:ext>
            </a:extLst>
          </p:cNvPr>
          <p:cNvSpPr txBox="1"/>
          <p:nvPr userDrawn="1"/>
        </p:nvSpPr>
        <p:spPr>
          <a:xfrm>
            <a:off x="2548955" y="6216994"/>
            <a:ext cx="8803908" cy="523220"/>
          </a:xfrm>
          <a:prstGeom prst="rect">
            <a:avLst/>
          </a:prstGeom>
          <a:noFill/>
          <a:effectLst/>
        </p:spPr>
        <p:txBody>
          <a:bodyPr wrap="square">
            <a:spAutoFit/>
          </a:bodyPr>
          <a:lstStyle/>
          <a:p>
            <a:r>
              <a:rPr lang="en-US" sz="1400" dirty="0">
                <a:solidFill>
                  <a:schemeClr val="bg1"/>
                </a:solidFill>
                <a:latin typeface="Arial" panose="020B0604020202020204" pitchFamily="34" charset="0"/>
                <a:cs typeface="Arial" panose="020B0604020202020204" pitchFamily="34" charset="0"/>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McMullen/Matthews/Parsons, Programming with Python, 1st Edition. © 2023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5" r:id="rId10"/>
    <p:sldLayoutId id="2147483723" r:id="rId11"/>
    <p:sldLayoutId id="2147483724" r:id="rId12"/>
    <p:sldLayoutId id="2147483713" r:id="rId13"/>
    <p:sldLayoutId id="2147483717" r:id="rId14"/>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6910" y="4035474"/>
            <a:ext cx="6402684" cy="672105"/>
          </a:xfrm>
        </p:spPr>
        <p:txBody>
          <a:bodyPr/>
          <a:lstStyle/>
          <a:p>
            <a:r>
              <a:rPr lang="en-US" dirty="0"/>
              <a:t>Module 10: Exceptions</a:t>
            </a:r>
          </a:p>
        </p:txBody>
      </p:sp>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4646-C60E-CF43-9889-2B84ECAF8623}"/>
              </a:ext>
            </a:extLst>
          </p:cNvPr>
          <p:cNvSpPr>
            <a:spLocks noGrp="1"/>
          </p:cNvSpPr>
          <p:nvPr>
            <p:ph type="title"/>
          </p:nvPr>
        </p:nvSpPr>
        <p:spPr/>
        <p:txBody>
          <a:bodyPr/>
          <a:lstStyle/>
          <a:p>
            <a:r>
              <a:rPr lang="en-US" dirty="0"/>
              <a:t>10.2 Dealing with Exceptions (3 of 6)</a:t>
            </a:r>
          </a:p>
        </p:txBody>
      </p:sp>
      <p:pic>
        <p:nvPicPr>
          <p:cNvPr id="6" name="Picture Placeholder 5" descr="Python code example that calls two functions that might throw exceptions. The following is the code. Program code. In the code, the words in the variable names are merged. Line 1. try, colon. Line 2, indented once. function 1 left parenthesis, right parenthesis. Line 3, indented once. print, left parenthesis, open quotes, Function 1 called, period, close quotes, right parenthesis. Line 4, indented once. function 2, left parenthesis, right parenthesis. Line 5, indented once. print, left parenthesis, open quotes, Function 2 called, period, close quotes, right parenthesis. Line 6. except, colon. Line 7, indented once. print, left parenthesis, open quotes, An exception was raised, period, close quotes, right parenthesis. Line 8. print, left parenthesis, open quotes, Continuing program, period, close quotes, right parenthesis.  The following is a description of how the try except block works. In line 2, it is checked if an exception occurred. If the answer is no, execution goes on to line 3. If the answer is yes, control goes to line 6. After line 3 is executed, the code goes on to execute line 4. Here again, a check is made if an exception has occurred. If the answer is no, execution goes on to line 5. If the answer is yes, the control goes to line 6. Once the control is in line 6, execution continues to line 7.&#10;">
            <a:extLst>
              <a:ext uri="{FF2B5EF4-FFF2-40B4-BE49-F238E27FC236}">
                <a16:creationId xmlns:a16="http://schemas.microsoft.com/office/drawing/2014/main" id="{65FCCD6F-4CB5-EE45-AAD7-B14301130855}"/>
              </a:ext>
            </a:extLst>
          </p:cNvPr>
          <p:cNvPicPr>
            <a:picLocks noGrp="1" noChangeAspect="1"/>
          </p:cNvPicPr>
          <p:nvPr>
            <p:ph type="pic" sz="quarter" idx="10"/>
          </p:nvPr>
        </p:nvPicPr>
        <p:blipFill>
          <a:blip r:embed="rId2"/>
          <a:stretch>
            <a:fillRect/>
          </a:stretch>
        </p:blipFill>
        <p:spPr>
          <a:xfrm>
            <a:off x="731520" y="1619556"/>
            <a:ext cx="8431664" cy="3261304"/>
          </a:xfrm>
        </p:spPr>
      </p:pic>
      <p:sp>
        <p:nvSpPr>
          <p:cNvPr id="4" name="Text Placeholder 3">
            <a:extLst>
              <a:ext uri="{FF2B5EF4-FFF2-40B4-BE49-F238E27FC236}">
                <a16:creationId xmlns:a16="http://schemas.microsoft.com/office/drawing/2014/main" id="{5A037334-C646-F141-B822-56B75068024F}"/>
              </a:ext>
            </a:extLst>
          </p:cNvPr>
          <p:cNvSpPr>
            <a:spLocks noGrp="1"/>
          </p:cNvSpPr>
          <p:nvPr>
            <p:ph type="body" sz="quarter" idx="11"/>
          </p:nvPr>
        </p:nvSpPr>
        <p:spPr>
          <a:xfrm>
            <a:off x="7485870" y="4880860"/>
            <a:ext cx="3976406" cy="672105"/>
          </a:xfrm>
        </p:spPr>
        <p:txBody>
          <a:bodyPr/>
          <a:lstStyle/>
          <a:p>
            <a:r>
              <a:rPr lang="en-US" dirty="0"/>
              <a:t>Figure 10-5 Python code flow example</a:t>
            </a:r>
          </a:p>
        </p:txBody>
      </p:sp>
    </p:spTree>
    <p:extLst>
      <p:ext uri="{BB962C8B-B14F-4D97-AF65-F5344CB8AC3E}">
        <p14:creationId xmlns:p14="http://schemas.microsoft.com/office/powerpoint/2010/main" val="131056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166C-DDB8-744B-B39F-55480E2BF218}"/>
              </a:ext>
            </a:extLst>
          </p:cNvPr>
          <p:cNvSpPr>
            <a:spLocks noGrp="1"/>
          </p:cNvSpPr>
          <p:nvPr>
            <p:ph type="title"/>
          </p:nvPr>
        </p:nvSpPr>
        <p:spPr/>
        <p:txBody>
          <a:bodyPr/>
          <a:lstStyle/>
          <a:p>
            <a:r>
              <a:rPr lang="en-US" dirty="0"/>
              <a:t>10.2 Dealing with Exceptions (4 of 6)</a:t>
            </a:r>
          </a:p>
        </p:txBody>
      </p:sp>
      <p:sp>
        <p:nvSpPr>
          <p:cNvPr id="7" name="Content Placeholder 6">
            <a:extLst>
              <a:ext uri="{FF2B5EF4-FFF2-40B4-BE49-F238E27FC236}">
                <a16:creationId xmlns:a16="http://schemas.microsoft.com/office/drawing/2014/main" id="{2F51D076-CBCC-9542-8964-C0E8C4F7A77E}"/>
              </a:ext>
            </a:extLst>
          </p:cNvPr>
          <p:cNvSpPr>
            <a:spLocks noGrp="1"/>
          </p:cNvSpPr>
          <p:nvPr>
            <p:ph idx="1"/>
          </p:nvPr>
        </p:nvSpPr>
        <p:spPr/>
        <p:txBody>
          <a:bodyPr/>
          <a:lstStyle/>
          <a:p>
            <a:r>
              <a:rPr lang="en-US" dirty="0"/>
              <a:t>Try and except blocks (continued)</a:t>
            </a:r>
          </a:p>
        </p:txBody>
      </p:sp>
      <p:sp>
        <p:nvSpPr>
          <p:cNvPr id="3" name="Text Placeholder 2">
            <a:extLst>
              <a:ext uri="{FF2B5EF4-FFF2-40B4-BE49-F238E27FC236}">
                <a16:creationId xmlns:a16="http://schemas.microsoft.com/office/drawing/2014/main" id="{74012E00-B210-8145-81DA-A7697B32C045}"/>
              </a:ext>
            </a:extLst>
          </p:cNvPr>
          <p:cNvSpPr>
            <a:spLocks noGrp="1"/>
          </p:cNvSpPr>
          <p:nvPr>
            <p:ph type="body" sz="quarter" idx="15"/>
          </p:nvPr>
        </p:nvSpPr>
        <p:spPr/>
        <p:txBody>
          <a:bodyPr>
            <a:normAutofit/>
          </a:bodyPr>
          <a:lstStyle/>
          <a:p>
            <a:r>
              <a:rPr lang="en-US" sz="2000" dirty="0">
                <a:solidFill>
                  <a:srgbClr val="004A78"/>
                </a:solidFill>
              </a:rPr>
              <a:t>Sample try-except block using a default exception:</a:t>
            </a:r>
          </a:p>
          <a:p>
            <a:r>
              <a:rPr lang="en-US" dirty="0">
                <a:solidFill>
                  <a:srgbClr val="004A78"/>
                </a:solidFill>
                <a:latin typeface="Courier New" panose="02070309020205020404" pitchFamily="49" charset="0"/>
                <a:cs typeface="Courier New" panose="02070309020205020404" pitchFamily="49" charset="0"/>
              </a:rPr>
              <a:t>from PIL import Image</a:t>
            </a:r>
            <a:br>
              <a:rPr lang="en-US" dirty="0">
                <a:solidFill>
                  <a:srgbClr val="004A78"/>
                </a:solidFill>
                <a:latin typeface="Courier New" panose="02070309020205020404" pitchFamily="49" charset="0"/>
                <a:cs typeface="Courier New" panose="02070309020205020404" pitchFamily="49" charset="0"/>
              </a:rPr>
            </a:br>
            <a:r>
              <a:rPr lang="en-US" dirty="0" err="1">
                <a:solidFill>
                  <a:srgbClr val="004A78"/>
                </a:solidFill>
                <a:latin typeface="Courier New" panose="02070309020205020404" pitchFamily="49" charset="0"/>
                <a:cs typeface="Courier New" panose="02070309020205020404" pitchFamily="49" charset="0"/>
              </a:rPr>
              <a:t>cat_image</a:t>
            </a:r>
            <a:r>
              <a:rPr lang="en-US" dirty="0">
                <a:solidFill>
                  <a:srgbClr val="004A78"/>
                </a:solidFill>
                <a:latin typeface="Courier New" panose="02070309020205020404" pitchFamily="49" charset="0"/>
                <a:cs typeface="Courier New" panose="02070309020205020404" pitchFamily="49" charset="0"/>
              </a:rPr>
              <a:t> = None</a:t>
            </a:r>
            <a:br>
              <a:rPr lang="en-US" dirty="0">
                <a:solidFill>
                  <a:srgbClr val="004A78"/>
                </a:solidFill>
                <a:latin typeface="Courier New" panose="02070309020205020404" pitchFamily="49" charset="0"/>
                <a:cs typeface="Courier New" panose="02070309020205020404" pitchFamily="49" charset="0"/>
              </a:rPr>
            </a:br>
            <a:r>
              <a:rPr lang="en-US" dirty="0">
                <a:solidFill>
                  <a:srgbClr val="004A78"/>
                </a:solidFill>
                <a:latin typeface="Courier New" panose="02070309020205020404" pitchFamily="49" charset="0"/>
                <a:cs typeface="Courier New" panose="02070309020205020404" pitchFamily="49" charset="0"/>
              </a:rPr>
              <a:t>try:</a:t>
            </a:r>
            <a:br>
              <a:rPr lang="en-US" dirty="0">
                <a:solidFill>
                  <a:srgbClr val="004A78"/>
                </a:solidFill>
                <a:latin typeface="Courier New" panose="02070309020205020404" pitchFamily="49" charset="0"/>
                <a:cs typeface="Courier New" panose="02070309020205020404" pitchFamily="49" charset="0"/>
              </a:rPr>
            </a:br>
            <a:r>
              <a:rPr lang="en-US" dirty="0">
                <a:solidFill>
                  <a:srgbClr val="004A78"/>
                </a:solidFill>
                <a:latin typeface="Courier New" panose="02070309020205020404" pitchFamily="49" charset="0"/>
                <a:cs typeface="Courier New" panose="02070309020205020404" pitchFamily="49" charset="0"/>
              </a:rPr>
              <a:t>    </a:t>
            </a:r>
            <a:r>
              <a:rPr lang="en-US" dirty="0" err="1">
                <a:solidFill>
                  <a:srgbClr val="004A78"/>
                </a:solidFill>
                <a:latin typeface="Courier New" panose="02070309020205020404" pitchFamily="49" charset="0"/>
                <a:cs typeface="Courier New" panose="02070309020205020404" pitchFamily="49" charset="0"/>
              </a:rPr>
              <a:t>cat_image</a:t>
            </a:r>
            <a:r>
              <a:rPr lang="en-US" dirty="0">
                <a:solidFill>
                  <a:srgbClr val="004A78"/>
                </a:solidFill>
                <a:latin typeface="Courier New" panose="02070309020205020404" pitchFamily="49" charset="0"/>
                <a:cs typeface="Courier New" panose="02070309020205020404" pitchFamily="49" charset="0"/>
              </a:rPr>
              <a:t> = </a:t>
            </a:r>
            <a:r>
              <a:rPr lang="en-US" dirty="0" err="1">
                <a:solidFill>
                  <a:srgbClr val="004A78"/>
                </a:solidFill>
                <a:latin typeface="Courier New" panose="02070309020205020404" pitchFamily="49" charset="0"/>
                <a:cs typeface="Courier New" panose="02070309020205020404" pitchFamily="49" charset="0"/>
              </a:rPr>
              <a:t>Image.open</a:t>
            </a:r>
            <a:r>
              <a:rPr lang="en-US" dirty="0">
                <a:solidFill>
                  <a:srgbClr val="004A78"/>
                </a:solidFill>
                <a:latin typeface="Courier New" panose="02070309020205020404" pitchFamily="49" charset="0"/>
                <a:cs typeface="Courier New" panose="02070309020205020404" pitchFamily="49" charset="0"/>
              </a:rPr>
              <a:t>("</a:t>
            </a:r>
            <a:r>
              <a:rPr lang="en-US" dirty="0" err="1">
                <a:solidFill>
                  <a:srgbClr val="004A78"/>
                </a:solidFill>
                <a:latin typeface="Courier New" panose="02070309020205020404" pitchFamily="49" charset="0"/>
                <a:cs typeface="Courier New" panose="02070309020205020404" pitchFamily="49" charset="0"/>
              </a:rPr>
              <a:t>cat.png</a:t>
            </a:r>
            <a:r>
              <a:rPr lang="en-US" dirty="0">
                <a:solidFill>
                  <a:srgbClr val="004A78"/>
                </a:solidFill>
                <a:latin typeface="Courier New" panose="02070309020205020404" pitchFamily="49" charset="0"/>
                <a:cs typeface="Courier New" panose="02070309020205020404" pitchFamily="49" charset="0"/>
              </a:rPr>
              <a:t>")</a:t>
            </a:r>
            <a:br>
              <a:rPr lang="en-US" dirty="0">
                <a:solidFill>
                  <a:srgbClr val="004A78"/>
                </a:solidFill>
                <a:latin typeface="Courier New" panose="02070309020205020404" pitchFamily="49" charset="0"/>
                <a:cs typeface="Courier New" panose="02070309020205020404" pitchFamily="49" charset="0"/>
              </a:rPr>
            </a:br>
            <a:r>
              <a:rPr lang="en-US" dirty="0">
                <a:solidFill>
                  <a:srgbClr val="004A78"/>
                </a:solidFill>
                <a:latin typeface="Courier New" panose="02070309020205020404" pitchFamily="49" charset="0"/>
                <a:cs typeface="Courier New" panose="02070309020205020404" pitchFamily="49" charset="0"/>
              </a:rPr>
              <a:t>    </a:t>
            </a:r>
            <a:r>
              <a:rPr lang="en-US" dirty="0" err="1">
                <a:solidFill>
                  <a:srgbClr val="004A78"/>
                </a:solidFill>
                <a:latin typeface="Courier New" panose="02070309020205020404" pitchFamily="49" charset="0"/>
                <a:cs typeface="Courier New" panose="02070309020205020404" pitchFamily="49" charset="0"/>
              </a:rPr>
              <a:t>cat_image.show</a:t>
            </a:r>
            <a:r>
              <a:rPr lang="en-US" dirty="0">
                <a:solidFill>
                  <a:srgbClr val="004A78"/>
                </a:solidFill>
                <a:latin typeface="Courier New" panose="02070309020205020404" pitchFamily="49" charset="0"/>
                <a:cs typeface="Courier New" panose="02070309020205020404" pitchFamily="49" charset="0"/>
              </a:rPr>
              <a:t>()</a:t>
            </a:r>
            <a:br>
              <a:rPr lang="en-US" dirty="0">
                <a:solidFill>
                  <a:srgbClr val="004A78"/>
                </a:solidFill>
                <a:latin typeface="Courier New" panose="02070309020205020404" pitchFamily="49" charset="0"/>
                <a:cs typeface="Courier New" panose="02070309020205020404" pitchFamily="49" charset="0"/>
              </a:rPr>
            </a:br>
            <a:r>
              <a:rPr lang="en-US" dirty="0">
                <a:solidFill>
                  <a:srgbClr val="004A78"/>
                </a:solidFill>
                <a:latin typeface="Courier New" panose="02070309020205020404" pitchFamily="49" charset="0"/>
                <a:cs typeface="Courier New" panose="02070309020205020404" pitchFamily="49" charset="0"/>
              </a:rPr>
              <a:t>except:</a:t>
            </a:r>
            <a:br>
              <a:rPr lang="en-US" dirty="0">
                <a:solidFill>
                  <a:srgbClr val="004A78"/>
                </a:solidFill>
                <a:latin typeface="Courier New" panose="02070309020205020404" pitchFamily="49" charset="0"/>
                <a:cs typeface="Courier New" panose="02070309020205020404" pitchFamily="49" charset="0"/>
              </a:rPr>
            </a:br>
            <a:r>
              <a:rPr lang="en-US" dirty="0">
                <a:solidFill>
                  <a:srgbClr val="004A78"/>
                </a:solidFill>
                <a:latin typeface="Courier New" panose="02070309020205020404" pitchFamily="49" charset="0"/>
                <a:cs typeface="Courier New" panose="02070309020205020404" pitchFamily="49" charset="0"/>
              </a:rPr>
              <a:t>    print("Could not display a cat picture.")</a:t>
            </a:r>
          </a:p>
        </p:txBody>
      </p:sp>
      <p:sp>
        <p:nvSpPr>
          <p:cNvPr id="8" name="Text Placeholder 7">
            <a:extLst>
              <a:ext uri="{FF2B5EF4-FFF2-40B4-BE49-F238E27FC236}">
                <a16:creationId xmlns:a16="http://schemas.microsoft.com/office/drawing/2014/main" id="{53C852A0-3726-4041-9917-FF8C7D2DCD51}"/>
              </a:ext>
            </a:extLst>
          </p:cNvPr>
          <p:cNvSpPr>
            <a:spLocks noGrp="1"/>
          </p:cNvSpPr>
          <p:nvPr>
            <p:ph type="body" sz="quarter" idx="18"/>
          </p:nvPr>
        </p:nvSpPr>
        <p:spPr/>
        <p:txBody>
          <a:bodyPr>
            <a:normAutofit/>
          </a:bodyPr>
          <a:lstStyle/>
          <a:p>
            <a:r>
              <a:rPr lang="en-US" sz="2000" dirty="0">
                <a:solidFill>
                  <a:srgbClr val="004A78"/>
                </a:solidFill>
              </a:rPr>
              <a:t>Sample try-except block using a specific exception:</a:t>
            </a:r>
          </a:p>
          <a:p>
            <a:r>
              <a:rPr lang="en-US" dirty="0">
                <a:solidFill>
                  <a:srgbClr val="004A78"/>
                </a:solidFill>
                <a:latin typeface="Courier New" panose="02070309020205020404" pitchFamily="49" charset="0"/>
                <a:cs typeface="Courier New" panose="02070309020205020404" pitchFamily="49" charset="0"/>
              </a:rPr>
              <a:t>from PIL import Image</a:t>
            </a:r>
            <a:br>
              <a:rPr lang="en-US" dirty="0">
                <a:solidFill>
                  <a:srgbClr val="004A78"/>
                </a:solidFill>
                <a:latin typeface="Courier New" panose="02070309020205020404" pitchFamily="49" charset="0"/>
                <a:cs typeface="Courier New" panose="02070309020205020404" pitchFamily="49" charset="0"/>
              </a:rPr>
            </a:br>
            <a:r>
              <a:rPr lang="en-US" dirty="0" err="1">
                <a:solidFill>
                  <a:srgbClr val="004A78"/>
                </a:solidFill>
                <a:latin typeface="Courier New" panose="02070309020205020404" pitchFamily="49" charset="0"/>
                <a:cs typeface="Courier New" panose="02070309020205020404" pitchFamily="49" charset="0"/>
              </a:rPr>
              <a:t>cat_image</a:t>
            </a:r>
            <a:r>
              <a:rPr lang="en-US" dirty="0">
                <a:solidFill>
                  <a:srgbClr val="004A78"/>
                </a:solidFill>
                <a:latin typeface="Courier New" panose="02070309020205020404" pitchFamily="49" charset="0"/>
                <a:cs typeface="Courier New" panose="02070309020205020404" pitchFamily="49" charset="0"/>
              </a:rPr>
              <a:t> = None</a:t>
            </a:r>
            <a:br>
              <a:rPr lang="en-US" dirty="0">
                <a:solidFill>
                  <a:srgbClr val="004A78"/>
                </a:solidFill>
                <a:latin typeface="Courier New" panose="02070309020205020404" pitchFamily="49" charset="0"/>
                <a:cs typeface="Courier New" panose="02070309020205020404" pitchFamily="49" charset="0"/>
              </a:rPr>
            </a:br>
            <a:r>
              <a:rPr lang="en-US" dirty="0">
                <a:solidFill>
                  <a:srgbClr val="004A78"/>
                </a:solidFill>
                <a:latin typeface="Courier New" panose="02070309020205020404" pitchFamily="49" charset="0"/>
                <a:cs typeface="Courier New" panose="02070309020205020404" pitchFamily="49" charset="0"/>
              </a:rPr>
              <a:t>try:</a:t>
            </a:r>
            <a:br>
              <a:rPr lang="en-US" dirty="0">
                <a:solidFill>
                  <a:srgbClr val="004A78"/>
                </a:solidFill>
                <a:latin typeface="Courier New" panose="02070309020205020404" pitchFamily="49" charset="0"/>
                <a:cs typeface="Courier New" panose="02070309020205020404" pitchFamily="49" charset="0"/>
              </a:rPr>
            </a:br>
            <a:r>
              <a:rPr lang="en-US" dirty="0">
                <a:solidFill>
                  <a:srgbClr val="004A78"/>
                </a:solidFill>
                <a:latin typeface="Courier New" panose="02070309020205020404" pitchFamily="49" charset="0"/>
                <a:cs typeface="Courier New" panose="02070309020205020404" pitchFamily="49" charset="0"/>
              </a:rPr>
              <a:t>   </a:t>
            </a:r>
            <a:r>
              <a:rPr lang="en-US" dirty="0" err="1">
                <a:solidFill>
                  <a:srgbClr val="004A78"/>
                </a:solidFill>
                <a:latin typeface="Courier New" panose="02070309020205020404" pitchFamily="49" charset="0"/>
                <a:cs typeface="Courier New" panose="02070309020205020404" pitchFamily="49" charset="0"/>
              </a:rPr>
              <a:t>cat_image</a:t>
            </a:r>
            <a:r>
              <a:rPr lang="en-US" dirty="0">
                <a:solidFill>
                  <a:srgbClr val="004A78"/>
                </a:solidFill>
                <a:latin typeface="Courier New" panose="02070309020205020404" pitchFamily="49" charset="0"/>
                <a:cs typeface="Courier New" panose="02070309020205020404" pitchFamily="49" charset="0"/>
              </a:rPr>
              <a:t> = </a:t>
            </a:r>
            <a:r>
              <a:rPr lang="en-US" dirty="0" err="1">
                <a:solidFill>
                  <a:srgbClr val="004A78"/>
                </a:solidFill>
                <a:latin typeface="Courier New" panose="02070309020205020404" pitchFamily="49" charset="0"/>
                <a:cs typeface="Courier New" panose="02070309020205020404" pitchFamily="49" charset="0"/>
              </a:rPr>
              <a:t>Image.open</a:t>
            </a:r>
            <a:r>
              <a:rPr lang="en-US" dirty="0">
                <a:solidFill>
                  <a:srgbClr val="004A78"/>
                </a:solidFill>
                <a:latin typeface="Courier New" panose="02070309020205020404" pitchFamily="49" charset="0"/>
                <a:cs typeface="Courier New" panose="02070309020205020404" pitchFamily="49" charset="0"/>
              </a:rPr>
              <a:t>("</a:t>
            </a:r>
            <a:r>
              <a:rPr lang="en-US" dirty="0" err="1">
                <a:solidFill>
                  <a:srgbClr val="004A78"/>
                </a:solidFill>
                <a:latin typeface="Courier New" panose="02070309020205020404" pitchFamily="49" charset="0"/>
                <a:cs typeface="Courier New" panose="02070309020205020404" pitchFamily="49" charset="0"/>
              </a:rPr>
              <a:t>cat.png</a:t>
            </a:r>
            <a:r>
              <a:rPr lang="en-US" dirty="0">
                <a:solidFill>
                  <a:srgbClr val="004A78"/>
                </a:solidFill>
                <a:latin typeface="Courier New" panose="02070309020205020404" pitchFamily="49" charset="0"/>
                <a:cs typeface="Courier New" panose="02070309020205020404" pitchFamily="49" charset="0"/>
              </a:rPr>
              <a:t>")</a:t>
            </a:r>
            <a:br>
              <a:rPr lang="en-US" dirty="0">
                <a:solidFill>
                  <a:srgbClr val="004A78"/>
                </a:solidFill>
                <a:latin typeface="Courier New" panose="02070309020205020404" pitchFamily="49" charset="0"/>
                <a:cs typeface="Courier New" panose="02070309020205020404" pitchFamily="49" charset="0"/>
              </a:rPr>
            </a:br>
            <a:r>
              <a:rPr lang="en-US" dirty="0">
                <a:solidFill>
                  <a:srgbClr val="004A78"/>
                </a:solidFill>
                <a:latin typeface="Courier New" panose="02070309020205020404" pitchFamily="49" charset="0"/>
                <a:cs typeface="Courier New" panose="02070309020205020404" pitchFamily="49" charset="0"/>
              </a:rPr>
              <a:t>   </a:t>
            </a:r>
            <a:r>
              <a:rPr lang="en-US" dirty="0" err="1">
                <a:solidFill>
                  <a:srgbClr val="004A78"/>
                </a:solidFill>
                <a:latin typeface="Courier New" panose="02070309020205020404" pitchFamily="49" charset="0"/>
                <a:cs typeface="Courier New" panose="02070309020205020404" pitchFamily="49" charset="0"/>
              </a:rPr>
              <a:t>cat_image.show</a:t>
            </a:r>
            <a:r>
              <a:rPr lang="en-US" dirty="0">
                <a:solidFill>
                  <a:srgbClr val="004A78"/>
                </a:solidFill>
                <a:latin typeface="Courier New" panose="02070309020205020404" pitchFamily="49" charset="0"/>
                <a:cs typeface="Courier New" panose="02070309020205020404" pitchFamily="49" charset="0"/>
              </a:rPr>
              <a:t>()</a:t>
            </a:r>
            <a:br>
              <a:rPr lang="en-US" dirty="0">
                <a:solidFill>
                  <a:srgbClr val="004A78"/>
                </a:solidFill>
                <a:latin typeface="Courier New" panose="02070309020205020404" pitchFamily="49" charset="0"/>
                <a:cs typeface="Courier New" panose="02070309020205020404" pitchFamily="49" charset="0"/>
              </a:rPr>
            </a:br>
            <a:r>
              <a:rPr lang="en-US" dirty="0">
                <a:solidFill>
                  <a:srgbClr val="004A78"/>
                </a:solidFill>
                <a:latin typeface="Courier New" panose="02070309020205020404" pitchFamily="49" charset="0"/>
                <a:cs typeface="Courier New" panose="02070309020205020404" pitchFamily="49" charset="0"/>
              </a:rPr>
              <a:t>except </a:t>
            </a:r>
            <a:r>
              <a:rPr lang="en-US" dirty="0" err="1">
                <a:solidFill>
                  <a:srgbClr val="004A78"/>
                </a:solidFill>
                <a:latin typeface="Courier New" panose="02070309020205020404" pitchFamily="49" charset="0"/>
                <a:cs typeface="Courier New" panose="02070309020205020404" pitchFamily="49" charset="0"/>
              </a:rPr>
              <a:t>FileNotFoundError</a:t>
            </a:r>
            <a:r>
              <a:rPr lang="en-US" dirty="0">
                <a:solidFill>
                  <a:srgbClr val="004A78"/>
                </a:solidFill>
                <a:latin typeface="Courier New" panose="02070309020205020404" pitchFamily="49" charset="0"/>
                <a:cs typeface="Courier New" panose="02070309020205020404" pitchFamily="49" charset="0"/>
              </a:rPr>
              <a:t>:</a:t>
            </a:r>
            <a:br>
              <a:rPr lang="en-US" dirty="0">
                <a:solidFill>
                  <a:srgbClr val="004A78"/>
                </a:solidFill>
                <a:latin typeface="Courier New" panose="02070309020205020404" pitchFamily="49" charset="0"/>
                <a:cs typeface="Courier New" panose="02070309020205020404" pitchFamily="49" charset="0"/>
              </a:rPr>
            </a:br>
            <a:r>
              <a:rPr lang="en-US" dirty="0">
                <a:solidFill>
                  <a:srgbClr val="004A78"/>
                </a:solidFill>
                <a:latin typeface="Courier New" panose="02070309020205020404" pitchFamily="49" charset="0"/>
                <a:cs typeface="Courier New" panose="02070309020205020404" pitchFamily="49" charset="0"/>
              </a:rPr>
              <a:t>   print("Could not find the cat picture file.")</a:t>
            </a:r>
          </a:p>
        </p:txBody>
      </p:sp>
    </p:spTree>
    <p:extLst>
      <p:ext uri="{BB962C8B-B14F-4D97-AF65-F5344CB8AC3E}">
        <p14:creationId xmlns:p14="http://schemas.microsoft.com/office/powerpoint/2010/main" val="347531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2609-91D7-094E-8CF0-66850B672456}"/>
              </a:ext>
            </a:extLst>
          </p:cNvPr>
          <p:cNvSpPr>
            <a:spLocks noGrp="1"/>
          </p:cNvSpPr>
          <p:nvPr>
            <p:ph type="title"/>
          </p:nvPr>
        </p:nvSpPr>
        <p:spPr/>
        <p:txBody>
          <a:bodyPr/>
          <a:lstStyle/>
          <a:p>
            <a:r>
              <a:rPr lang="en-US" dirty="0"/>
              <a:t>10.2 Dealing with Exceptions (5 of 6)</a:t>
            </a:r>
          </a:p>
        </p:txBody>
      </p:sp>
      <p:sp>
        <p:nvSpPr>
          <p:cNvPr id="3" name="Text Placeholder 2">
            <a:extLst>
              <a:ext uri="{FF2B5EF4-FFF2-40B4-BE49-F238E27FC236}">
                <a16:creationId xmlns:a16="http://schemas.microsoft.com/office/drawing/2014/main" id="{4637F4AB-BDA1-4A4B-8308-ED4E525C933B}"/>
              </a:ext>
            </a:extLst>
          </p:cNvPr>
          <p:cNvSpPr>
            <a:spLocks noGrp="1"/>
          </p:cNvSpPr>
          <p:nvPr>
            <p:ph type="body" sz="quarter" idx="17"/>
          </p:nvPr>
        </p:nvSpPr>
        <p:spPr/>
        <p:txBody>
          <a:bodyPr>
            <a:normAutofit/>
          </a:bodyPr>
          <a:lstStyle/>
          <a:p>
            <a:r>
              <a:rPr lang="en-US" dirty="0"/>
              <a:t>Try and except blocks (continued)</a:t>
            </a:r>
          </a:p>
          <a:p>
            <a:pPr lvl="1"/>
            <a:r>
              <a:rPr lang="en-US" dirty="0"/>
              <a:t>Sample try-except block with multiple </a:t>
            </a:r>
            <a:r>
              <a:rPr lang="en-US" dirty="0">
                <a:latin typeface="Courier New" panose="02070309020205020404" pitchFamily="49" charset="0"/>
                <a:cs typeface="Courier New" panose="02070309020205020404" pitchFamily="49" charset="0"/>
              </a:rPr>
              <a:t>except</a:t>
            </a:r>
            <a:r>
              <a:rPr lang="en-US" dirty="0"/>
              <a:t> statements (one per anticipated exception type):</a:t>
            </a:r>
            <a:br>
              <a:rPr lang="en-US" dirty="0"/>
            </a:br>
            <a:r>
              <a:rPr lang="en-US" dirty="0">
                <a:latin typeface="Courier New" panose="02070309020205020404" pitchFamily="49" charset="0"/>
                <a:cs typeface="Courier New" panose="02070309020205020404" pitchFamily="49" charset="0"/>
              </a:rPr>
              <a:t>from PIL import Image, </a:t>
            </a:r>
            <a:r>
              <a:rPr lang="en-US" dirty="0" err="1">
                <a:latin typeface="Courier New" panose="02070309020205020404" pitchFamily="49" charset="0"/>
                <a:cs typeface="Courier New" panose="02070309020205020404" pitchFamily="49" charset="0"/>
              </a:rPr>
              <a:t>UnidentifiedImageError</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cat_image</a:t>
            </a:r>
            <a:r>
              <a:rPr lang="en-US" dirty="0">
                <a:latin typeface="Courier New" panose="02070309020205020404" pitchFamily="49" charset="0"/>
                <a:cs typeface="Courier New" panose="02070309020205020404" pitchFamily="49" charset="0"/>
              </a:rPr>
              <a:t> = None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try: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cat_image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Image.open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cat.png</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cat_image.show</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except </a:t>
            </a:r>
            <a:r>
              <a:rPr lang="en-US" dirty="0" err="1">
                <a:latin typeface="Courier New" panose="02070309020205020404" pitchFamily="49" charset="0"/>
                <a:cs typeface="Courier New" panose="02070309020205020404" pitchFamily="49" charset="0"/>
              </a:rPr>
              <a:t>FileNotFoundError</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print("Could not find the cat picture file.")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except </a:t>
            </a:r>
            <a:r>
              <a:rPr lang="en-US" dirty="0" err="1">
                <a:latin typeface="Courier New" panose="02070309020205020404" pitchFamily="49" charset="0"/>
                <a:cs typeface="Courier New" panose="02070309020205020404" pitchFamily="49" charset="0"/>
              </a:rPr>
              <a:t>UnidentifiedImageError</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print("Could not identify the picture format.")</a:t>
            </a:r>
            <a:br>
              <a:rPr lang="en-US" dirty="0"/>
            </a:br>
            <a:endParaRPr lang="en-US" dirty="0"/>
          </a:p>
          <a:p>
            <a:pPr lvl="1"/>
            <a:r>
              <a:rPr lang="en-US" dirty="0"/>
              <a:t>Professional program design tries to keep only the lines of code that rely on exception-raising functions in the </a:t>
            </a:r>
            <a:r>
              <a:rPr lang="en-US" dirty="0">
                <a:latin typeface="Courier New" panose="02070309020205020404" pitchFamily="49" charset="0"/>
                <a:cs typeface="Courier New" panose="02070309020205020404" pitchFamily="49" charset="0"/>
              </a:rPr>
              <a:t>try</a:t>
            </a:r>
            <a:r>
              <a:rPr lang="en-US" dirty="0"/>
              <a:t> block</a:t>
            </a:r>
          </a:p>
        </p:txBody>
      </p:sp>
    </p:spTree>
    <p:extLst>
      <p:ext uri="{BB962C8B-B14F-4D97-AF65-F5344CB8AC3E}">
        <p14:creationId xmlns:p14="http://schemas.microsoft.com/office/powerpoint/2010/main" val="366235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0D1D-2812-4A4E-B2CB-8AEDDBDA8FFD}"/>
              </a:ext>
            </a:extLst>
          </p:cNvPr>
          <p:cNvSpPr>
            <a:spLocks noGrp="1"/>
          </p:cNvSpPr>
          <p:nvPr>
            <p:ph type="title"/>
          </p:nvPr>
        </p:nvSpPr>
        <p:spPr/>
        <p:txBody>
          <a:bodyPr/>
          <a:lstStyle/>
          <a:p>
            <a:r>
              <a:rPr lang="en-US" dirty="0"/>
              <a:t>10.2 Dealing with Exceptions (6 of 6)</a:t>
            </a:r>
          </a:p>
        </p:txBody>
      </p:sp>
      <p:pic>
        <p:nvPicPr>
          <p:cNvPr id="6" name="Picture Placeholder 5" descr="Program code. In the code, the words in the variable names are merged. &#10;Line 1. try, colon. &#10;Line 2. indented once, hash, Code that might raise. &#10;Line 3. indented once, hash, exceptions somewhere, period, period, period. &#10;Line 4. except Run time Error, colon. &#10;Line 5. indented once, print, left parenthesis, open double quotation mark, A run time error happened, period, close double quotation mark, right parenthesis. &#10;Line 6. except Attribute Error, colon. &#10;Line 7. indented once, print, left parenthesis, open double quotation mark, An attribute error happened, period, close double quotation mark, right parenthesis. &#10;Line 8. except, colon. &#10;Note: An except statement that does not specify an error type will catch any exception not caught by earlier except statements.&#10;Line 9. indented once, print, left parenthesis, open double quotation mark, Any other exception ends up here, period, close double quotation mark, right parenthesis.&#10;">
            <a:extLst>
              <a:ext uri="{FF2B5EF4-FFF2-40B4-BE49-F238E27FC236}">
                <a16:creationId xmlns:a16="http://schemas.microsoft.com/office/drawing/2014/main" id="{2F64D697-59C4-0642-BB67-3AD66CF9FD0F}"/>
              </a:ext>
            </a:extLst>
          </p:cNvPr>
          <p:cNvPicPr>
            <a:picLocks noGrp="1" noChangeAspect="1"/>
          </p:cNvPicPr>
          <p:nvPr>
            <p:ph type="pic" sz="quarter" idx="10"/>
          </p:nvPr>
        </p:nvPicPr>
        <p:blipFill>
          <a:blip r:embed="rId2"/>
          <a:stretch>
            <a:fillRect/>
          </a:stretch>
        </p:blipFill>
        <p:spPr>
          <a:xfrm>
            <a:off x="731521" y="1619556"/>
            <a:ext cx="7132319" cy="3259393"/>
          </a:xfrm>
        </p:spPr>
      </p:pic>
      <p:sp>
        <p:nvSpPr>
          <p:cNvPr id="4" name="Text Placeholder 3">
            <a:extLst>
              <a:ext uri="{FF2B5EF4-FFF2-40B4-BE49-F238E27FC236}">
                <a16:creationId xmlns:a16="http://schemas.microsoft.com/office/drawing/2014/main" id="{09A25117-83B4-CE4F-A143-333E8A5A731A}"/>
              </a:ext>
            </a:extLst>
          </p:cNvPr>
          <p:cNvSpPr>
            <a:spLocks noGrp="1"/>
          </p:cNvSpPr>
          <p:nvPr>
            <p:ph type="body" sz="quarter" idx="11"/>
          </p:nvPr>
        </p:nvSpPr>
        <p:spPr>
          <a:xfrm>
            <a:off x="7485870" y="4880860"/>
            <a:ext cx="3976406" cy="672105"/>
          </a:xfrm>
        </p:spPr>
        <p:txBody>
          <a:bodyPr/>
          <a:lstStyle/>
          <a:p>
            <a:r>
              <a:rPr lang="en-US" dirty="0"/>
              <a:t>Figure 10-13 General syntax for try-except blocks</a:t>
            </a:r>
          </a:p>
        </p:txBody>
      </p:sp>
    </p:spTree>
    <p:extLst>
      <p:ext uri="{BB962C8B-B14F-4D97-AF65-F5344CB8AC3E}">
        <p14:creationId xmlns:p14="http://schemas.microsoft.com/office/powerpoint/2010/main" val="3243457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78F3-86BA-5C4E-802E-2F114558CFA9}"/>
              </a:ext>
            </a:extLst>
          </p:cNvPr>
          <p:cNvSpPr>
            <a:spLocks noGrp="1"/>
          </p:cNvSpPr>
          <p:nvPr>
            <p:ph type="title"/>
          </p:nvPr>
        </p:nvSpPr>
        <p:spPr/>
        <p:txBody>
          <a:bodyPr/>
          <a:lstStyle/>
          <a:p>
            <a:r>
              <a:rPr lang="en-US" dirty="0"/>
              <a:t>Activity 10.1: Knowledge Check</a:t>
            </a:r>
          </a:p>
        </p:txBody>
      </p:sp>
      <p:sp>
        <p:nvSpPr>
          <p:cNvPr id="3" name="Text Placeholder 2">
            <a:extLst>
              <a:ext uri="{FF2B5EF4-FFF2-40B4-BE49-F238E27FC236}">
                <a16:creationId xmlns:a16="http://schemas.microsoft.com/office/drawing/2014/main" id="{841FD884-E938-C240-A958-189313599071}"/>
              </a:ext>
            </a:extLst>
          </p:cNvPr>
          <p:cNvSpPr>
            <a:spLocks noGrp="1"/>
          </p:cNvSpPr>
          <p:nvPr>
            <p:ph type="body" sz="quarter" idx="17"/>
          </p:nvPr>
        </p:nvSpPr>
        <p:spPr>
          <a:xfrm>
            <a:off x="743576" y="1186249"/>
            <a:ext cx="10711543" cy="4955059"/>
          </a:xfrm>
        </p:spPr>
        <p:txBody>
          <a:bodyPr>
            <a:normAutofit/>
          </a:bodyPr>
          <a:lstStyle/>
          <a:p>
            <a:pPr marL="457200" indent="-457200">
              <a:lnSpc>
                <a:spcPct val="110000"/>
              </a:lnSpc>
              <a:buFont typeface="+mj-lt"/>
              <a:buAutoNum type="arabicPeriod"/>
            </a:pPr>
            <a:r>
              <a:rPr lang="en-US" dirty="0"/>
              <a:t>A robust, well-written program checks for _____ and then responds to them appropriately so that it can detect and manage unexpected errors without coming to a halt.</a:t>
            </a:r>
            <a:br>
              <a:rPr lang="en-US" dirty="0"/>
            </a:br>
            <a:endParaRPr lang="en-US" dirty="0"/>
          </a:p>
          <a:p>
            <a:pPr marL="457200" indent="-457200">
              <a:lnSpc>
                <a:spcPct val="110000"/>
              </a:lnSpc>
              <a:buFont typeface="+mj-lt"/>
              <a:buAutoNum type="arabicPeriod"/>
            </a:pPr>
            <a:r>
              <a:rPr lang="en-US" dirty="0"/>
              <a:t>True or False: Using default exceptions makes it easier to catch a problem but harder to know how to fix it.</a:t>
            </a:r>
            <a:br>
              <a:rPr lang="en-US" dirty="0"/>
            </a:br>
            <a:endParaRPr lang="en-US" dirty="0"/>
          </a:p>
          <a:p>
            <a:pPr marL="457200" indent="-457200">
              <a:lnSpc>
                <a:spcPct val="110000"/>
              </a:lnSpc>
              <a:buFont typeface="+mj-lt"/>
              <a:buAutoNum type="arabicPeriod"/>
            </a:pPr>
            <a:r>
              <a:rPr lang="en-US" dirty="0"/>
              <a:t>In Python, you can use a program control flow called a(n) _____ that attempts to proceed as if conditions are normal but jumps to a different section of the program if an exception is raised.</a:t>
            </a:r>
            <a:br>
              <a:rPr lang="en-US" dirty="0"/>
            </a:br>
            <a:endParaRPr lang="en-US" dirty="0"/>
          </a:p>
          <a:p>
            <a:pPr marL="457200" indent="-457200">
              <a:lnSpc>
                <a:spcPct val="110000"/>
              </a:lnSpc>
              <a:buFont typeface="+mj-lt"/>
              <a:buAutoNum type="arabicPeriod"/>
            </a:pPr>
            <a:r>
              <a:rPr lang="en-US" dirty="0"/>
              <a:t>A program can include multiple _____ statements, one for each exception you expect the program to raise, and the first of these that matches the error condition will be selected.</a:t>
            </a:r>
            <a:br>
              <a:rPr lang="en-US" dirty="0"/>
            </a:b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87681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78F3-86BA-5C4E-802E-2F114558CFA9}"/>
              </a:ext>
            </a:extLst>
          </p:cNvPr>
          <p:cNvSpPr>
            <a:spLocks noGrp="1"/>
          </p:cNvSpPr>
          <p:nvPr>
            <p:ph type="title"/>
          </p:nvPr>
        </p:nvSpPr>
        <p:spPr/>
        <p:txBody>
          <a:bodyPr/>
          <a:lstStyle/>
          <a:p>
            <a:r>
              <a:rPr lang="en-US" dirty="0"/>
              <a:t>Activity 10.1: Knowledge Check Answers</a:t>
            </a:r>
          </a:p>
        </p:txBody>
      </p:sp>
      <p:sp>
        <p:nvSpPr>
          <p:cNvPr id="3" name="Text Placeholder 2">
            <a:extLst>
              <a:ext uri="{FF2B5EF4-FFF2-40B4-BE49-F238E27FC236}">
                <a16:creationId xmlns:a16="http://schemas.microsoft.com/office/drawing/2014/main" id="{841FD884-E938-C240-A958-189313599071}"/>
              </a:ext>
            </a:extLst>
          </p:cNvPr>
          <p:cNvSpPr>
            <a:spLocks noGrp="1"/>
          </p:cNvSpPr>
          <p:nvPr>
            <p:ph type="body" sz="quarter" idx="17"/>
          </p:nvPr>
        </p:nvSpPr>
        <p:spPr>
          <a:xfrm>
            <a:off x="743576" y="1037230"/>
            <a:ext cx="10711543" cy="4995270"/>
          </a:xfrm>
        </p:spPr>
        <p:txBody>
          <a:bodyPr>
            <a:normAutofit fontScale="92500" lnSpcReduction="10000"/>
          </a:bodyPr>
          <a:lstStyle/>
          <a:p>
            <a:pPr marL="457200" indent="-457200">
              <a:lnSpc>
                <a:spcPct val="110000"/>
              </a:lnSpc>
              <a:buFont typeface="+mj-lt"/>
              <a:buAutoNum type="arabicPeriod"/>
            </a:pPr>
            <a:r>
              <a:rPr lang="en-US" dirty="0"/>
              <a:t>A robust, well-written program checks for _____ and then responds to them appropriately so that it can detect and manage unexpected errors without coming to a halt.</a:t>
            </a:r>
            <a:br>
              <a:rPr lang="en-US" dirty="0"/>
            </a:br>
            <a:r>
              <a:rPr lang="en-US" b="1" dirty="0"/>
              <a:t>Answer: </a:t>
            </a:r>
            <a:r>
              <a:rPr lang="en-US" dirty="0"/>
              <a:t>exceptions</a:t>
            </a:r>
            <a:br>
              <a:rPr lang="en-US" dirty="0"/>
            </a:br>
            <a:endParaRPr lang="en-US" dirty="0"/>
          </a:p>
          <a:p>
            <a:pPr marL="457200" indent="-457200">
              <a:lnSpc>
                <a:spcPct val="110000"/>
              </a:lnSpc>
              <a:buFont typeface="+mj-lt"/>
              <a:buAutoNum type="arabicPeriod"/>
            </a:pPr>
            <a:r>
              <a:rPr lang="en-US" dirty="0"/>
              <a:t>True or False: Using default exceptions makes it easier to catch a problem but harder to know how to fix it.</a:t>
            </a:r>
            <a:br>
              <a:rPr lang="en-US" dirty="0"/>
            </a:br>
            <a:r>
              <a:rPr lang="en-US" b="1" dirty="0"/>
              <a:t>Answer:</a:t>
            </a:r>
            <a:r>
              <a:rPr lang="en-US" dirty="0"/>
              <a:t> True </a:t>
            </a:r>
            <a:br>
              <a:rPr lang="en-US" dirty="0"/>
            </a:br>
            <a:endParaRPr lang="en-US" dirty="0"/>
          </a:p>
          <a:p>
            <a:pPr marL="457200" indent="-457200">
              <a:lnSpc>
                <a:spcPct val="110000"/>
              </a:lnSpc>
              <a:buFont typeface="+mj-lt"/>
              <a:buAutoNum type="arabicPeriod"/>
            </a:pPr>
            <a:r>
              <a:rPr lang="en-US" dirty="0"/>
              <a:t>In Python, you can use a program control flow called a(n) _____ that attempts to proceed as if conditions are normal but jumps to a different section of the program if an exception is raised.</a:t>
            </a:r>
            <a:br>
              <a:rPr lang="en-US" dirty="0"/>
            </a:br>
            <a:r>
              <a:rPr lang="en-US" b="1" dirty="0"/>
              <a:t>Answer: </a:t>
            </a:r>
            <a:r>
              <a:rPr lang="en-US" dirty="0"/>
              <a:t>try-except block </a:t>
            </a:r>
            <a:br>
              <a:rPr lang="en-US" dirty="0"/>
            </a:br>
            <a:endParaRPr lang="en-US" dirty="0"/>
          </a:p>
          <a:p>
            <a:pPr marL="457200" indent="-457200">
              <a:lnSpc>
                <a:spcPct val="110000"/>
              </a:lnSpc>
              <a:buFont typeface="+mj-lt"/>
              <a:buAutoNum type="arabicPeriod"/>
            </a:pPr>
            <a:r>
              <a:rPr lang="en-US" dirty="0"/>
              <a:t>A program can include multiple _____ statements, one for each exception you expect the program to raise, and the first of these that matches the error condition will be selected.</a:t>
            </a:r>
            <a:br>
              <a:rPr lang="en-US" dirty="0"/>
            </a:br>
            <a:r>
              <a:rPr lang="en-US" b="1" dirty="0"/>
              <a:t>Answer: </a:t>
            </a:r>
            <a:r>
              <a:rPr lang="en-US" dirty="0">
                <a:latin typeface="Courier New" panose="02070309020205020404" pitchFamily="49" charset="0"/>
                <a:cs typeface="Courier New" panose="02070309020205020404" pitchFamily="49" charset="0"/>
              </a:rPr>
              <a:t>except</a:t>
            </a:r>
          </a:p>
        </p:txBody>
      </p:sp>
    </p:spTree>
    <p:extLst>
      <p:ext uri="{BB962C8B-B14F-4D97-AF65-F5344CB8AC3E}">
        <p14:creationId xmlns:p14="http://schemas.microsoft.com/office/powerpoint/2010/main" val="2874417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C5E9-0829-4D5D-9308-E6F85AFD0F87}"/>
              </a:ext>
            </a:extLst>
          </p:cNvPr>
          <p:cNvSpPr>
            <a:spLocks noGrp="1"/>
          </p:cNvSpPr>
          <p:nvPr>
            <p:ph type="title"/>
          </p:nvPr>
        </p:nvSpPr>
        <p:spPr/>
        <p:txBody>
          <a:bodyPr/>
          <a:lstStyle/>
          <a:p>
            <a:r>
              <a:rPr lang="en-US" dirty="0"/>
              <a:t>10.3 Using Exceptions (1 of 4)</a:t>
            </a:r>
            <a:br>
              <a:rPr lang="en-US" dirty="0"/>
            </a:br>
            <a:endParaRPr lang="en-US" dirty="0"/>
          </a:p>
        </p:txBody>
      </p:sp>
      <p:sp>
        <p:nvSpPr>
          <p:cNvPr id="3" name="Text Placeholder 2">
            <a:extLst>
              <a:ext uri="{FF2B5EF4-FFF2-40B4-BE49-F238E27FC236}">
                <a16:creationId xmlns:a16="http://schemas.microsoft.com/office/drawing/2014/main" id="{F6788F52-F372-4458-8AC8-AE5C56853734}"/>
              </a:ext>
            </a:extLst>
          </p:cNvPr>
          <p:cNvSpPr>
            <a:spLocks noGrp="1"/>
          </p:cNvSpPr>
          <p:nvPr>
            <p:ph type="body" sz="quarter" idx="17"/>
          </p:nvPr>
        </p:nvSpPr>
        <p:spPr/>
        <p:txBody>
          <a:bodyPr/>
          <a:lstStyle/>
          <a:p>
            <a:r>
              <a:rPr lang="en-US" dirty="0"/>
              <a:t>Raising exceptions</a:t>
            </a:r>
          </a:p>
          <a:p>
            <a:pPr lvl="1"/>
            <a:r>
              <a:rPr lang="en-US" dirty="0"/>
              <a:t>A </a:t>
            </a:r>
            <a:r>
              <a:rPr lang="en-US" dirty="0">
                <a:latin typeface="Courier New" panose="02070309020205020404" pitchFamily="49" charset="0"/>
                <a:cs typeface="Courier New" panose="02070309020205020404" pitchFamily="49" charset="0"/>
              </a:rPr>
              <a:t>raise</a:t>
            </a:r>
            <a:r>
              <a:rPr lang="en-US" dirty="0"/>
              <a:t> statement is used to raise an exception when a certain condition is met </a:t>
            </a:r>
          </a:p>
          <a:p>
            <a:pPr lvl="1"/>
            <a:r>
              <a:rPr lang="en-US" dirty="0"/>
              <a:t>When it executes, the program immediately stops your code and returns to where it was invoked with the exception information</a:t>
            </a:r>
          </a:p>
          <a:p>
            <a:pPr lvl="1"/>
            <a:r>
              <a:rPr lang="en-US" dirty="0"/>
              <a:t>Sample function that raises a specific exception for invalid user input:</a:t>
            </a:r>
            <a:br>
              <a:rPr lang="en-US" dirty="0"/>
            </a:br>
            <a:br>
              <a:rPr lang="en-US" dirty="0"/>
            </a:b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add_cream</a:t>
            </a:r>
            <a:r>
              <a:rPr lang="en-US" dirty="0">
                <a:latin typeface="Courier New" panose="02070309020205020404" pitchFamily="49" charset="0"/>
                <a:cs typeface="Courier New" panose="02070309020205020404" pitchFamily="49" charset="0"/>
              </a:rPr>
              <a:t>(amount):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 amount &lt;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raise </a:t>
            </a:r>
            <a:r>
              <a:rPr lang="en-US" dirty="0" err="1">
                <a:latin typeface="Courier New" panose="02070309020205020404" pitchFamily="49" charset="0"/>
                <a:cs typeface="Courier New" panose="02070309020205020404" pitchFamily="49" charset="0"/>
              </a:rPr>
              <a:t>ValueError</a:t>
            </a:r>
            <a:r>
              <a:rPr lang="en-US" dirty="0">
                <a:latin typeface="Courier New" panose="02070309020205020404" pitchFamily="49" charset="0"/>
                <a:cs typeface="Courier New" panose="02070309020205020404" pitchFamily="49" charset="0"/>
              </a:rPr>
              <a:t>("Cannot add negative amounts of cream.")</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global </a:t>
            </a:r>
            <a:r>
              <a:rPr lang="en-US" dirty="0" err="1">
                <a:latin typeface="Courier New" panose="02070309020205020404" pitchFamily="49" charset="0"/>
                <a:cs typeface="Courier New" panose="02070309020205020404" pitchFamily="49" charset="0"/>
              </a:rPr>
              <a:t>cream_amount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cream_amount</a:t>
            </a:r>
            <a:r>
              <a:rPr lang="en-US" dirty="0">
                <a:latin typeface="Courier New" panose="02070309020205020404" pitchFamily="49" charset="0"/>
                <a:cs typeface="Courier New" panose="02070309020205020404" pitchFamily="49" charset="0"/>
              </a:rPr>
              <a:t> += amount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print("Thanks for the", amount, "cups of cream!")</a:t>
            </a:r>
          </a:p>
        </p:txBody>
      </p:sp>
    </p:spTree>
    <p:extLst>
      <p:ext uri="{BB962C8B-B14F-4D97-AF65-F5344CB8AC3E}">
        <p14:creationId xmlns:p14="http://schemas.microsoft.com/office/powerpoint/2010/main" val="94139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C5E9-0829-4D5D-9308-E6F85AFD0F87}"/>
              </a:ext>
            </a:extLst>
          </p:cNvPr>
          <p:cNvSpPr>
            <a:spLocks noGrp="1"/>
          </p:cNvSpPr>
          <p:nvPr>
            <p:ph type="title"/>
          </p:nvPr>
        </p:nvSpPr>
        <p:spPr/>
        <p:txBody>
          <a:bodyPr/>
          <a:lstStyle/>
          <a:p>
            <a:r>
              <a:rPr lang="en-US" dirty="0"/>
              <a:t>10.3 Using Exceptions (2 of 4)</a:t>
            </a:r>
            <a:br>
              <a:rPr lang="en-US" dirty="0"/>
            </a:br>
            <a:endParaRPr lang="en-US" dirty="0"/>
          </a:p>
        </p:txBody>
      </p:sp>
      <p:sp>
        <p:nvSpPr>
          <p:cNvPr id="3" name="Text Placeholder 2">
            <a:extLst>
              <a:ext uri="{FF2B5EF4-FFF2-40B4-BE49-F238E27FC236}">
                <a16:creationId xmlns:a16="http://schemas.microsoft.com/office/drawing/2014/main" id="{F6788F52-F372-4458-8AC8-AE5C56853734}"/>
              </a:ext>
            </a:extLst>
          </p:cNvPr>
          <p:cNvSpPr>
            <a:spLocks noGrp="1"/>
          </p:cNvSpPr>
          <p:nvPr>
            <p:ph type="body" sz="quarter" idx="17"/>
          </p:nvPr>
        </p:nvSpPr>
        <p:spPr/>
        <p:txBody>
          <a:bodyPr/>
          <a:lstStyle/>
          <a:p>
            <a:r>
              <a:rPr lang="en-US" dirty="0"/>
              <a:t>Raising exceptions (continued)</a:t>
            </a:r>
          </a:p>
          <a:p>
            <a:pPr lvl="1"/>
            <a:r>
              <a:rPr lang="en-US" dirty="0"/>
              <a:t>Another sample function that raises specific exceptions for invalid user input:</a:t>
            </a:r>
            <a:br>
              <a:rPr lang="en-US" dirty="0"/>
            </a:br>
            <a:br>
              <a:rPr lang="en-US" dirty="0"/>
            </a:b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make_ice_cream</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global </a:t>
            </a:r>
            <a:r>
              <a:rPr lang="en-US" dirty="0" err="1">
                <a:latin typeface="Courier New" panose="02070309020205020404" pitchFamily="49" charset="0"/>
                <a:cs typeface="Courier New" panose="02070309020205020404" pitchFamily="49" charset="0"/>
              </a:rPr>
              <a:t>cream_amount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global </a:t>
            </a:r>
            <a:r>
              <a:rPr lang="en-US" dirty="0" err="1">
                <a:latin typeface="Courier New" panose="02070309020205020404" pitchFamily="49" charset="0"/>
                <a:cs typeface="Courier New" panose="02070309020205020404" pitchFamily="49" charset="0"/>
              </a:rPr>
              <a:t>ice_amount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cream_amount</a:t>
            </a:r>
            <a:r>
              <a:rPr lang="en-US" dirty="0">
                <a:latin typeface="Courier New" panose="02070309020205020404" pitchFamily="49" charset="0"/>
                <a:cs typeface="Courier New" panose="02070309020205020404" pitchFamily="49" charset="0"/>
              </a:rPr>
              <a:t> &lt;=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raise </a:t>
            </a:r>
            <a:r>
              <a:rPr lang="en-US" dirty="0" err="1">
                <a:latin typeface="Courier New" panose="02070309020205020404" pitchFamily="49" charset="0"/>
                <a:cs typeface="Courier New" panose="02070309020205020404" pitchFamily="49" charset="0"/>
              </a:rPr>
              <a:t>RuntimeError</a:t>
            </a:r>
            <a:r>
              <a:rPr lang="en-US" dirty="0">
                <a:latin typeface="Courier New" panose="02070309020205020404" pitchFamily="49" charset="0"/>
                <a:cs typeface="Courier New" panose="02070309020205020404" pitchFamily="49" charset="0"/>
              </a:rPr>
              <a:t>("Not enough cream to make ice cream.")</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ice_amount</a:t>
            </a:r>
            <a:r>
              <a:rPr lang="en-US" dirty="0">
                <a:latin typeface="Courier New" panose="02070309020205020404" pitchFamily="49" charset="0"/>
                <a:cs typeface="Courier New" panose="02070309020205020404" pitchFamily="49" charset="0"/>
              </a:rPr>
              <a:t> &lt;=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raise </a:t>
            </a:r>
            <a:r>
              <a:rPr lang="en-US" dirty="0" err="1">
                <a:latin typeface="Courier New" panose="02070309020205020404" pitchFamily="49" charset="0"/>
                <a:cs typeface="Courier New" panose="02070309020205020404" pitchFamily="49" charset="0"/>
              </a:rPr>
              <a:t>RuntimeError</a:t>
            </a:r>
            <a:r>
              <a:rPr lang="en-US" dirty="0">
                <a:latin typeface="Courier New" panose="02070309020205020404" pitchFamily="49" charset="0"/>
                <a:cs typeface="Courier New" panose="02070309020205020404" pitchFamily="49" charset="0"/>
              </a:rPr>
              <a:t>("Not enough ice to make ice cream.")</a:t>
            </a:r>
          </a:p>
        </p:txBody>
      </p:sp>
    </p:spTree>
    <p:extLst>
      <p:ext uri="{BB962C8B-B14F-4D97-AF65-F5344CB8AC3E}">
        <p14:creationId xmlns:p14="http://schemas.microsoft.com/office/powerpoint/2010/main" val="371556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C5E9-0829-4D5D-9308-E6F85AFD0F87}"/>
              </a:ext>
            </a:extLst>
          </p:cNvPr>
          <p:cNvSpPr>
            <a:spLocks noGrp="1"/>
          </p:cNvSpPr>
          <p:nvPr>
            <p:ph type="title"/>
          </p:nvPr>
        </p:nvSpPr>
        <p:spPr/>
        <p:txBody>
          <a:bodyPr/>
          <a:lstStyle/>
          <a:p>
            <a:r>
              <a:rPr lang="en-US" dirty="0"/>
              <a:t>10.3 Using Exceptions (3 of 4)</a:t>
            </a:r>
            <a:br>
              <a:rPr lang="en-US" dirty="0"/>
            </a:br>
            <a:endParaRPr lang="en-US" dirty="0"/>
          </a:p>
        </p:txBody>
      </p:sp>
      <p:sp>
        <p:nvSpPr>
          <p:cNvPr id="3" name="Text Placeholder 2">
            <a:extLst>
              <a:ext uri="{FF2B5EF4-FFF2-40B4-BE49-F238E27FC236}">
                <a16:creationId xmlns:a16="http://schemas.microsoft.com/office/drawing/2014/main" id="{F6788F52-F372-4458-8AC8-AE5C56853734}"/>
              </a:ext>
            </a:extLst>
          </p:cNvPr>
          <p:cNvSpPr>
            <a:spLocks noGrp="1"/>
          </p:cNvSpPr>
          <p:nvPr>
            <p:ph type="body" sz="quarter" idx="17"/>
          </p:nvPr>
        </p:nvSpPr>
        <p:spPr/>
        <p:txBody>
          <a:bodyPr>
            <a:normAutofit/>
          </a:bodyPr>
          <a:lstStyle/>
          <a:p>
            <a:r>
              <a:rPr lang="en-US" dirty="0"/>
              <a:t>Raising exceptions (continued)</a:t>
            </a:r>
          </a:p>
          <a:p>
            <a:pPr lvl="1"/>
            <a:r>
              <a:rPr lang="en-US" dirty="0"/>
              <a:t>Sample try-except block using the </a:t>
            </a:r>
            <a:r>
              <a:rPr lang="en-US" dirty="0">
                <a:latin typeface="Courier New" panose="02070309020205020404" pitchFamily="49" charset="0"/>
                <a:cs typeface="Courier New" panose="02070309020205020404" pitchFamily="49" charset="0"/>
              </a:rPr>
              <a:t>as</a:t>
            </a:r>
            <a:r>
              <a:rPr lang="en-US" dirty="0"/>
              <a:t> keyword to integrate error messages into code:</a:t>
            </a:r>
            <a:br>
              <a:rPr lang="en-US" dirty="0"/>
            </a:br>
            <a:r>
              <a:rPr lang="en-US" dirty="0">
                <a:latin typeface="Courier New" panose="02070309020205020404" pitchFamily="49" charset="0"/>
                <a:cs typeface="Courier New" panose="02070309020205020404" pitchFamily="49" charset="0"/>
              </a:rPr>
              <a:t>try: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 choice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make_ice_cream</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choice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amount = int(input("How much?&gt;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add_cream</a:t>
            </a:r>
            <a:r>
              <a:rPr lang="en-US" dirty="0">
                <a:latin typeface="Courier New" panose="02070309020205020404" pitchFamily="49" charset="0"/>
                <a:cs typeface="Courier New" panose="02070309020205020404" pitchFamily="49" charset="0"/>
              </a:rPr>
              <a:t>(amount)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choice == 3:</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amount = int(input("How much?&gt;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add_ice</a:t>
            </a:r>
            <a:r>
              <a:rPr lang="en-US" dirty="0">
                <a:latin typeface="Courier New" panose="02070309020205020404" pitchFamily="49" charset="0"/>
                <a:cs typeface="Courier New" panose="02070309020205020404" pitchFamily="49" charset="0"/>
              </a:rPr>
              <a:t>(amount)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except Exception as 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error_message</a:t>
            </a:r>
            <a:r>
              <a:rPr lang="en-US" dirty="0">
                <a:latin typeface="Courier New" panose="02070309020205020404" pitchFamily="49" charset="0"/>
                <a:cs typeface="Courier New" panose="02070309020205020404" pitchFamily="49" charset="0"/>
              </a:rPr>
              <a:t> = str(e)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error_message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00722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1713-9093-EA46-A654-803E99A3FAC5}"/>
              </a:ext>
            </a:extLst>
          </p:cNvPr>
          <p:cNvSpPr>
            <a:spLocks noGrp="1"/>
          </p:cNvSpPr>
          <p:nvPr>
            <p:ph type="title"/>
          </p:nvPr>
        </p:nvSpPr>
        <p:spPr/>
        <p:txBody>
          <a:bodyPr/>
          <a:lstStyle/>
          <a:p>
            <a:r>
              <a:rPr lang="en-US" dirty="0"/>
              <a:t>Activity 10.2: Breakout Groups: </a:t>
            </a:r>
            <a:br>
              <a:rPr lang="en-US" dirty="0"/>
            </a:br>
            <a:r>
              <a:rPr lang="en-US" dirty="0"/>
              <a:t>Make </a:t>
            </a:r>
            <a:r>
              <a:rPr lang="en-US" dirty="0" err="1"/>
              <a:t>Iceabella</a:t>
            </a:r>
            <a:r>
              <a:rPr lang="en-US" dirty="0"/>
              <a:t> Less Exceptional (1 of 3)</a:t>
            </a:r>
          </a:p>
        </p:txBody>
      </p:sp>
      <p:sp>
        <p:nvSpPr>
          <p:cNvPr id="3" name="Text Placeholder 2">
            <a:extLst>
              <a:ext uri="{FF2B5EF4-FFF2-40B4-BE49-F238E27FC236}">
                <a16:creationId xmlns:a16="http://schemas.microsoft.com/office/drawing/2014/main" id="{BAC5AB85-E869-D84F-A468-82051E62DFF2}"/>
              </a:ext>
            </a:extLst>
          </p:cNvPr>
          <p:cNvSpPr>
            <a:spLocks noGrp="1"/>
          </p:cNvSpPr>
          <p:nvPr>
            <p:ph type="body" sz="quarter" idx="17"/>
          </p:nvPr>
        </p:nvSpPr>
        <p:spPr/>
        <p:txBody>
          <a:bodyPr>
            <a:normAutofit/>
          </a:bodyPr>
          <a:lstStyle/>
          <a:p>
            <a:pPr marL="457200" indent="-457200">
              <a:buFont typeface="+mj-lt"/>
              <a:buAutoNum type="arabicPeriod"/>
            </a:pPr>
            <a:r>
              <a:rPr lang="en-US" dirty="0"/>
              <a:t>Form groups of two to four students.</a:t>
            </a:r>
            <a:br>
              <a:rPr lang="en-US" dirty="0"/>
            </a:br>
            <a:endParaRPr lang="en-US" dirty="0"/>
          </a:p>
          <a:p>
            <a:pPr marL="457200" indent="-457200">
              <a:buFont typeface="+mj-lt"/>
              <a:buAutoNum type="arabicPeriod"/>
            </a:pPr>
            <a:r>
              <a:rPr lang="en-US" dirty="0"/>
              <a:t>Modify the program in Figures 10-16 and 10-17 so that it handles one or more of the problems that currently raise an exception in some other way that does not make the program user’s experience worse. </a:t>
            </a:r>
            <a:br>
              <a:rPr lang="en-US" dirty="0"/>
            </a:br>
            <a:endParaRPr lang="en-US" dirty="0"/>
          </a:p>
          <a:p>
            <a:pPr marL="457200" indent="-457200">
              <a:buFont typeface="+mj-lt"/>
              <a:buAutoNum type="arabicPeriod"/>
            </a:pPr>
            <a:r>
              <a:rPr lang="en-US" dirty="0"/>
              <a:t>Try out your program with different inputs to confirm that the adjustments work as expected.</a:t>
            </a:r>
          </a:p>
        </p:txBody>
      </p:sp>
    </p:spTree>
    <p:extLst>
      <p:ext uri="{BB962C8B-B14F-4D97-AF65-F5344CB8AC3E}">
        <p14:creationId xmlns:p14="http://schemas.microsoft.com/office/powerpoint/2010/main" val="393633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75A92E-5774-034B-9888-7E613F2EFC79}"/>
              </a:ext>
            </a:extLst>
          </p:cNvPr>
          <p:cNvSpPr>
            <a:spLocks noGrp="1"/>
          </p:cNvSpPr>
          <p:nvPr>
            <p:ph type="title"/>
          </p:nvPr>
        </p:nvSpPr>
        <p:spPr/>
        <p:txBody>
          <a:bodyPr/>
          <a:lstStyle/>
          <a:p>
            <a:r>
              <a:rPr lang="en-US" dirty="0"/>
              <a:t>Module Objectives (1 of 2)</a:t>
            </a:r>
          </a:p>
        </p:txBody>
      </p:sp>
      <p:sp>
        <p:nvSpPr>
          <p:cNvPr id="5" name="Text Placeholder 4">
            <a:extLst>
              <a:ext uri="{FF2B5EF4-FFF2-40B4-BE49-F238E27FC236}">
                <a16:creationId xmlns:a16="http://schemas.microsoft.com/office/drawing/2014/main" id="{7AA44C1B-0469-B644-9070-DD08B0A3C784}"/>
              </a:ext>
            </a:extLst>
          </p:cNvPr>
          <p:cNvSpPr>
            <a:spLocks noGrp="1"/>
          </p:cNvSpPr>
          <p:nvPr>
            <p:ph type="body" sz="quarter" idx="17"/>
          </p:nvPr>
        </p:nvSpPr>
        <p:spPr/>
        <p:txBody>
          <a:bodyPr>
            <a:normAutofit/>
          </a:bodyPr>
          <a:lstStyle/>
          <a:p>
            <a:r>
              <a:rPr lang="en-US" dirty="0"/>
              <a:t>10.1 Defining Exceptions</a:t>
            </a:r>
          </a:p>
          <a:p>
            <a:pPr lvl="1"/>
            <a:r>
              <a:rPr lang="en-US" dirty="0"/>
              <a:t>10.1.1 Explain the use of exceptions being raised in situations where the computer cannot continue.</a:t>
            </a:r>
          </a:p>
          <a:p>
            <a:pPr lvl="1"/>
            <a:r>
              <a:rPr lang="en-US" dirty="0"/>
              <a:t>10.1.2 Define an exception as a triggered event.</a:t>
            </a:r>
          </a:p>
          <a:p>
            <a:pPr lvl="1"/>
            <a:r>
              <a:rPr lang="en-US" dirty="0"/>
              <a:t>10.1.3 Describe the difference between a logic error (can be found by reading the code) and a runtime error.</a:t>
            </a:r>
          </a:p>
          <a:p>
            <a:pPr lvl="1"/>
            <a:r>
              <a:rPr lang="en-US" dirty="0"/>
              <a:t>10.1.4 Define exception objects as packages of information about what happened.</a:t>
            </a:r>
          </a:p>
          <a:p>
            <a:pPr lvl="1"/>
            <a:r>
              <a:rPr lang="en-US" dirty="0"/>
              <a:t>10.1.5 Contrast default exceptions with specific exception types.</a:t>
            </a:r>
          </a:p>
          <a:p>
            <a:pPr lvl="1"/>
            <a:r>
              <a:rPr lang="en-US" dirty="0"/>
              <a:t>10.1.6 Explain that different types of exceptions represent different general errors.</a:t>
            </a:r>
          </a:p>
          <a:p>
            <a:pPr lvl="1"/>
            <a:r>
              <a:rPr lang="en-US" dirty="0"/>
              <a:t>10.1.7 Explain that certain languages have defined exception types.</a:t>
            </a:r>
          </a:p>
          <a:p>
            <a:r>
              <a:rPr lang="en-US" dirty="0"/>
              <a:t>10.2 Dealing with Exceptions</a:t>
            </a:r>
          </a:p>
          <a:p>
            <a:pPr lvl="1"/>
            <a:r>
              <a:rPr lang="en-US" dirty="0"/>
              <a:t>10.2.1 Explain trying and error handling as logical flow controls.</a:t>
            </a: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1713-9093-EA46-A654-803E99A3FAC5}"/>
              </a:ext>
            </a:extLst>
          </p:cNvPr>
          <p:cNvSpPr>
            <a:spLocks noGrp="1"/>
          </p:cNvSpPr>
          <p:nvPr>
            <p:ph type="title"/>
          </p:nvPr>
        </p:nvSpPr>
        <p:spPr/>
        <p:txBody>
          <a:bodyPr/>
          <a:lstStyle/>
          <a:p>
            <a:r>
              <a:rPr lang="en-US" dirty="0"/>
              <a:t>Activity 10.2: Breakout Groups: </a:t>
            </a:r>
            <a:br>
              <a:rPr lang="en-US" dirty="0"/>
            </a:br>
            <a:r>
              <a:rPr lang="en-US" dirty="0"/>
              <a:t>Make </a:t>
            </a:r>
            <a:r>
              <a:rPr lang="en-US" dirty="0" err="1"/>
              <a:t>Iceabella</a:t>
            </a:r>
            <a:r>
              <a:rPr lang="en-US" dirty="0"/>
              <a:t> Less Exceptional (2 of 3)</a:t>
            </a:r>
          </a:p>
        </p:txBody>
      </p:sp>
      <p:pic>
        <p:nvPicPr>
          <p:cNvPr id="7" name="Picture Placeholder 6" descr="Program code. In the code, the words in the variable names are merged. &#10;Line 1. cream, underscore, amount, equals, 0. &#10;Line 2. ice, underscore, amount, equals, 0. &#10;Line 3. d e f make, underscore, ice, underscore, cream, left parenthesis, right parenthesis, colon. &#10;Line 4. indented once, global cream, underscore, amount. &#10;Line 5. indented once, global ice, underscore, amount. &#10;Line 6. indented once, if cream, underscore, amount, less than, equals, 0, colon. &#10;Line 7. indented twice, raise Run time Error, left parenthesis, open double quotation mark, Not enough cream to make ice. &#10;Line 8. cream, period, close double quotation mark, right parenthesis. &#10;Line 9. indented once, e l i f ice, underscore, amount, less than, equals, 0, colon. &#10;Line 10. indented twice, raise Run time Error, left parenthesis, open double quotation mark, Not enough ice to make ice. &#10;Line 11. cream, period, close double quotation mark, right parenthesis. &#10;Line 12. indented once, cream, underscore, amount, dash, equals, 1. &#10;Line 13. indented once, ice, underscore, amount, dash, equals, 1. &#10;Line 14. indented once, print, left parenthesis, open double quotation mark, Ice cream was made, exclamation mark, close double quotation mark, right parenthesis. ">
            <a:extLst>
              <a:ext uri="{FF2B5EF4-FFF2-40B4-BE49-F238E27FC236}">
                <a16:creationId xmlns:a16="http://schemas.microsoft.com/office/drawing/2014/main" id="{420C81C2-C4F7-544E-A666-15BE99D9646C}"/>
              </a:ext>
            </a:extLst>
          </p:cNvPr>
          <p:cNvPicPr>
            <a:picLocks noGrp="1" noChangeAspect="1"/>
          </p:cNvPicPr>
          <p:nvPr>
            <p:ph type="pic" sz="quarter" idx="10"/>
          </p:nvPr>
        </p:nvPicPr>
        <p:blipFill rotWithShape="1">
          <a:blip r:embed="rId3"/>
          <a:srcRect b="47757"/>
          <a:stretch/>
        </p:blipFill>
        <p:spPr>
          <a:xfrm>
            <a:off x="733118" y="1618488"/>
            <a:ext cx="4956482" cy="4218475"/>
          </a:xfrm>
        </p:spPr>
      </p:pic>
      <p:pic>
        <p:nvPicPr>
          <p:cNvPr id="9" name="Picture 8" descr="Line 15. d e f add, underscore, cream, left parenthesis, amount, right parenthesis, colon. &#10;Line 16. indented once, if amount, less than, 0, colon. &#10;Line 17. indented twice, raise Value Error, left parenthesis, open double quotation mark, Cannot add negative amounts of. &#10;Line 18. cream, period, close double quotation mark, right parenthesis. &#10;Line 19. indented once, global cream, underscore, amount. &#10;Line 20. indented once, cream, underscore, amount, plus, equals, amount. &#10;Line 21. indented once, print, left parenthesis, open double quotation mark, Thanks for the, close double quotation mark, comma, amount, comma, open double quotation mark, cups of cream, exclamation mark, close double quotation mark, right parenthesis. &#10;Line 22. d e f add, underscore, ice, left parenthesis, amount, right parenthesis, colon. &#10;Line 23. indented once, if amount, less than, 0, colon. &#10;Line 24. indented twice, raise Value Error, left parenthesis, open double quotation mark, Cannot add negative amounts of. &#10;Line 25. ice, period, close double quotation mark, right parenthesis. &#10;Line 26. indented once, global ice, underscore, amount. &#10;Line 27. indented once, ice, underscore, amount, plus, equals, amount. &#10;Line 28. indented once, print, left parenthesis, open double quotation mark, Thanks for the, close double quotation mark, comma, amount, comma, close double quotation mark, cups of ice, exclamation mark, open double quotation mark, right parenthesis. &#10;">
            <a:extLst>
              <a:ext uri="{FF2B5EF4-FFF2-40B4-BE49-F238E27FC236}">
                <a16:creationId xmlns:a16="http://schemas.microsoft.com/office/drawing/2014/main" id="{D3336B06-CA12-964F-BD5C-4D1EC27C9ED2}"/>
              </a:ext>
            </a:extLst>
          </p:cNvPr>
          <p:cNvPicPr>
            <a:picLocks noChangeAspect="1"/>
          </p:cNvPicPr>
          <p:nvPr/>
        </p:nvPicPr>
        <p:blipFill rotWithShape="1">
          <a:blip r:embed="rId3"/>
          <a:srcRect t="55137" b="-1"/>
          <a:stretch/>
        </p:blipFill>
        <p:spPr>
          <a:xfrm>
            <a:off x="6390696" y="1635450"/>
            <a:ext cx="4963104" cy="3627430"/>
          </a:xfrm>
          <a:prstGeom prst="rect">
            <a:avLst/>
          </a:prstGeom>
        </p:spPr>
      </p:pic>
      <p:sp>
        <p:nvSpPr>
          <p:cNvPr id="5" name="Text Placeholder 4">
            <a:extLst>
              <a:ext uri="{FF2B5EF4-FFF2-40B4-BE49-F238E27FC236}">
                <a16:creationId xmlns:a16="http://schemas.microsoft.com/office/drawing/2014/main" id="{4ECEFB91-71D7-3440-90CF-408325F0E88D}"/>
              </a:ext>
            </a:extLst>
          </p:cNvPr>
          <p:cNvSpPr>
            <a:spLocks noGrp="1"/>
          </p:cNvSpPr>
          <p:nvPr>
            <p:ph type="body" sz="quarter" idx="11"/>
          </p:nvPr>
        </p:nvSpPr>
        <p:spPr>
          <a:xfrm>
            <a:off x="7485870" y="5612380"/>
            <a:ext cx="3976406" cy="672105"/>
          </a:xfrm>
        </p:spPr>
        <p:txBody>
          <a:bodyPr/>
          <a:lstStyle/>
          <a:p>
            <a:r>
              <a:rPr lang="en-US" dirty="0"/>
              <a:t>Figure 10-16 Adding an exception to the </a:t>
            </a:r>
            <a:r>
              <a:rPr lang="en-US" dirty="0" err="1">
                <a:latin typeface="Courier New" panose="02070309020205020404" pitchFamily="49" charset="0"/>
                <a:cs typeface="Courier New" panose="02070309020205020404" pitchFamily="49" charset="0"/>
              </a:rPr>
              <a:t>make_ice_cream</a:t>
            </a:r>
            <a:r>
              <a:rPr lang="en-US" dirty="0">
                <a:latin typeface="Courier New" panose="02070309020205020404" pitchFamily="49" charset="0"/>
                <a:cs typeface="Courier New" panose="02070309020205020404" pitchFamily="49" charset="0"/>
              </a:rPr>
              <a:t>()</a:t>
            </a:r>
            <a:r>
              <a:rPr lang="en-US" dirty="0"/>
              <a:t> function</a:t>
            </a:r>
          </a:p>
        </p:txBody>
      </p:sp>
    </p:spTree>
    <p:extLst>
      <p:ext uri="{BB962C8B-B14F-4D97-AF65-F5344CB8AC3E}">
        <p14:creationId xmlns:p14="http://schemas.microsoft.com/office/powerpoint/2010/main" val="1476251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1713-9093-EA46-A654-803E99A3FAC5}"/>
              </a:ext>
            </a:extLst>
          </p:cNvPr>
          <p:cNvSpPr>
            <a:spLocks noGrp="1"/>
          </p:cNvSpPr>
          <p:nvPr>
            <p:ph type="title"/>
          </p:nvPr>
        </p:nvSpPr>
        <p:spPr/>
        <p:txBody>
          <a:bodyPr/>
          <a:lstStyle/>
          <a:p>
            <a:r>
              <a:rPr lang="en-US" dirty="0"/>
              <a:t>Activity 10.2: Breakout Groups: </a:t>
            </a:r>
            <a:br>
              <a:rPr lang="en-US" dirty="0"/>
            </a:br>
            <a:r>
              <a:rPr lang="en-US" dirty="0"/>
              <a:t>Make </a:t>
            </a:r>
            <a:r>
              <a:rPr lang="en-US" dirty="0" err="1"/>
              <a:t>Iceabella</a:t>
            </a:r>
            <a:r>
              <a:rPr lang="en-US" dirty="0"/>
              <a:t> Less Exceptional (3 of 3)</a:t>
            </a:r>
          </a:p>
        </p:txBody>
      </p:sp>
      <p:pic>
        <p:nvPicPr>
          <p:cNvPr id="6" name="Picture Placeholder 5" descr="Program code. In the code, the words in the variable names are merged. &#10;Line 1. Hash, Main program. &#10;Line 2. choice, equals, dash, 1. &#10;Line 3. amount, equals, 0. &#10;Line 4. print, left parenthesis, open double quotation mark, Welcome to the Fantasy Ice Cream Shop, exclamation mark, What do you want to. &#10;Line 5. do, question mark, close double quotation mark, right parenthesis. &#10;Line 6. while choice, exclamation mark, equals, 0, colon. &#10;Line 7. indented once, print, left parenthesis, open double quotation mark, 1, colon, Make ice cream, close double quotation mark, right parenthesis. &#10;Line 8. indented once, print, left parenthesis, open double quotation mark, 2, colon, Add cream, close double quotation mark, right parenthesis. &#10;Line 9. indented once, print, left parenthesis, open double quotation mark, 3, colon, Add ice, close double quotation mark, right parenthesis. &#10;Line 10. indented once, print, left parenthesis, open double quotation mark, 0, colon, Quit, close double quotation mark, right parenthesis. &#10;Line 11. indented once, choice, equals, i n t, left parenthesis, input, left parenthesis, open double quotation mark, greater than, close double quotation mark, right parenthesis, right parenthesis. &#10;Line 12. indented once, try, colon. &#10;Line 13. indented twice, if choice, equals, equals 1, colon. &#10;Line 14. indented 3 times. make, underscore, ice, underscore, cream, left parenthesis, right parenthesis. &#10;Line 15. indented twice, e l i f choice, equals, equals 2, colon. &#10;Line 16. indented 3 times. amount, equals, i n t, left parenthesis, input, left parenthesis, open double quotation mark, How much, question mark, greater than, close double quotation mark, right parenthesis, right parenthesis. &#10;Line 17. indented 3 times. add, underscore, cream, left parenthesis, amount, right parenthesis. &#10;">
            <a:extLst>
              <a:ext uri="{FF2B5EF4-FFF2-40B4-BE49-F238E27FC236}">
                <a16:creationId xmlns:a16="http://schemas.microsoft.com/office/drawing/2014/main" id="{B327C3AB-CE9D-5643-848F-A8795421BFFA}"/>
              </a:ext>
            </a:extLst>
          </p:cNvPr>
          <p:cNvPicPr>
            <a:picLocks noGrp="1" noChangeAspect="1"/>
          </p:cNvPicPr>
          <p:nvPr>
            <p:ph type="pic" sz="quarter" idx="10"/>
          </p:nvPr>
        </p:nvPicPr>
        <p:blipFill rotWithShape="1">
          <a:blip r:embed="rId3"/>
          <a:srcRect b="26423"/>
          <a:stretch/>
        </p:blipFill>
        <p:spPr>
          <a:xfrm>
            <a:off x="733118" y="1618488"/>
            <a:ext cx="5207000" cy="4457192"/>
          </a:xfrm>
        </p:spPr>
      </p:pic>
      <p:pic>
        <p:nvPicPr>
          <p:cNvPr id="7" name="Picture Placeholder 5" descr="Line 18. indented twice, e l i f choice, equals, equals 3, colon. &#10;Line 19. indented 3 times. amount, equals, i n t, left parenthesis, input, left parenthesis, open double quotation mark, How much, question mark, greater than, close double quotation mark, right parenthesis, right parenthesis. &#10;Line 20. indented 3 times. add, underscore, ice, left parenthesis, amount, right parenthesis. &#10;Line 21. indented once, except Exception as e, colon. &#10;Line 22. indented twice, error, underscore, message, equals, s t r, left parenthesis, e, right parenthesis. &#10;Line 23. indented twice, print, left parenthesis, error, underscore, message, right parenthesis. &#10;Line 24. print, left parenthesis, right parenthesis. &#10;OUTPUT.&#10;This output shows an input sequence that does not trigger any exceptions. How would you trigger all four raise statements from Figure 10-16? &#10;Line 1. Welcome to the Fantasy Ice Cream Shop, exclamation mark, What do you want to do, question mark. &#10;Line 2. indented once, 1, colon, Make ice cream. &#10;Line 3. indented once, 2, colon, Add cream. &#10;Line 4. indented once, 3, colon, Add ice. &#10;Line 5. indented once, 0, colon, Quit. &#10;Line 6. greater than, 2, left bracket, Enter, right bracket. &#10;Line 7. How much, question mark, greater than, 10, left bracket, Enter, right bracket. &#10;Line 8. Thanks for the 10 cups of cream, exclamation mark. &#10;Line 9. indented once, 1, colon, Make ice cream. &#10;Line 10. indented once, 2, colon, Add cream. &#10;Line 11. indented once, 3, colon, Add ice. &#10;Line 12. indented once, 0, colon, Quit. &#10;Line 13. greater than, 3, left bracket, Enter, right bracket. &#10;Line 14. How much, question mark, greater than, 12, left bracket, Enter, right bracket. &#10;Line 15. Thanks for the 12 cups of ice, exclamation mark. &#10;Line 16. indented once, 1, colon, Make ice cream. &#10;Line 17. indented once, 2, colon, Add cream. &#10;Line 18. indented once, 3, colon, Add ice. &#10;Line 19. indented once, 0, colon, Quit. &#10;Line 20. greater than, 1, left bracket, Enter, right bracket. &#10;Line 21. Ice cream was made, exclamation mark. &#10;Line 22. indented once, 1, colon, Make ice cream. &#10;Line 23. indented once, 2, colon, Add cream. &#10;Line 24. indented once, 3, colon, Add ice. &#10;Line 25. indented once, 0, colon, Quit. &#10;Line 26. greater than, 0, left bracket, Enter, right bracket.">
            <a:extLst>
              <a:ext uri="{FF2B5EF4-FFF2-40B4-BE49-F238E27FC236}">
                <a16:creationId xmlns:a16="http://schemas.microsoft.com/office/drawing/2014/main" id="{15DE212D-E73C-5E46-978D-15D483AA33BB}"/>
              </a:ext>
            </a:extLst>
          </p:cNvPr>
          <p:cNvPicPr>
            <a:picLocks noChangeAspect="1"/>
          </p:cNvPicPr>
          <p:nvPr/>
        </p:nvPicPr>
        <p:blipFill rotWithShape="1">
          <a:blip r:embed="rId3"/>
          <a:srcRect t="73577"/>
          <a:stretch/>
        </p:blipFill>
        <p:spPr bwMode="auto">
          <a:xfrm>
            <a:off x="6251882" y="1618488"/>
            <a:ext cx="5207000" cy="1600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5" name="Text Placeholder 4">
            <a:extLst>
              <a:ext uri="{FF2B5EF4-FFF2-40B4-BE49-F238E27FC236}">
                <a16:creationId xmlns:a16="http://schemas.microsoft.com/office/drawing/2014/main" id="{4ECEFB91-71D7-3440-90CF-408325F0E88D}"/>
              </a:ext>
            </a:extLst>
          </p:cNvPr>
          <p:cNvSpPr>
            <a:spLocks noGrp="1"/>
          </p:cNvSpPr>
          <p:nvPr>
            <p:ph type="body" sz="quarter" idx="11"/>
          </p:nvPr>
        </p:nvSpPr>
        <p:spPr>
          <a:xfrm>
            <a:off x="7485870" y="4880860"/>
            <a:ext cx="3976406" cy="672105"/>
          </a:xfrm>
        </p:spPr>
        <p:txBody>
          <a:bodyPr/>
          <a:lstStyle/>
          <a:p>
            <a:r>
              <a:rPr lang="en-US" dirty="0"/>
              <a:t>Figure 10-17 Main </a:t>
            </a:r>
            <a:r>
              <a:rPr lang="en-US" dirty="0" err="1"/>
              <a:t>Iceabella</a:t>
            </a:r>
            <a:r>
              <a:rPr lang="en-US" dirty="0"/>
              <a:t> program</a:t>
            </a:r>
          </a:p>
        </p:txBody>
      </p:sp>
    </p:spTree>
    <p:extLst>
      <p:ext uri="{BB962C8B-B14F-4D97-AF65-F5344CB8AC3E}">
        <p14:creationId xmlns:p14="http://schemas.microsoft.com/office/powerpoint/2010/main" val="2872860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1713-9093-EA46-A654-803E99A3FAC5}"/>
              </a:ext>
            </a:extLst>
          </p:cNvPr>
          <p:cNvSpPr>
            <a:spLocks noGrp="1"/>
          </p:cNvSpPr>
          <p:nvPr>
            <p:ph type="title"/>
          </p:nvPr>
        </p:nvSpPr>
        <p:spPr/>
        <p:txBody>
          <a:bodyPr/>
          <a:lstStyle/>
          <a:p>
            <a:r>
              <a:rPr lang="en-US" dirty="0"/>
              <a:t>Activity 10.3: Breakout Groups: </a:t>
            </a:r>
            <a:br>
              <a:rPr lang="en-US" dirty="0"/>
            </a:br>
            <a:r>
              <a:rPr lang="en-US" dirty="0"/>
              <a:t>Make </a:t>
            </a:r>
            <a:r>
              <a:rPr lang="en-US" dirty="0" err="1"/>
              <a:t>Iceabella</a:t>
            </a:r>
            <a:r>
              <a:rPr lang="en-US" dirty="0"/>
              <a:t> More Exceptional</a:t>
            </a:r>
          </a:p>
        </p:txBody>
      </p:sp>
      <p:sp>
        <p:nvSpPr>
          <p:cNvPr id="3" name="Text Placeholder 2">
            <a:extLst>
              <a:ext uri="{FF2B5EF4-FFF2-40B4-BE49-F238E27FC236}">
                <a16:creationId xmlns:a16="http://schemas.microsoft.com/office/drawing/2014/main" id="{BAC5AB85-E869-D84F-A468-82051E62DFF2}"/>
              </a:ext>
            </a:extLst>
          </p:cNvPr>
          <p:cNvSpPr>
            <a:spLocks noGrp="1"/>
          </p:cNvSpPr>
          <p:nvPr>
            <p:ph type="body" sz="quarter" idx="17"/>
          </p:nvPr>
        </p:nvSpPr>
        <p:spPr/>
        <p:txBody>
          <a:bodyPr>
            <a:normAutofit/>
          </a:bodyPr>
          <a:lstStyle/>
          <a:p>
            <a:pPr marL="457200" indent="-457200">
              <a:buFont typeface="+mj-lt"/>
              <a:buAutoNum type="arabicPeriod"/>
            </a:pPr>
            <a:r>
              <a:rPr lang="en-US" dirty="0"/>
              <a:t>Form groups of two to four students.</a:t>
            </a:r>
            <a:br>
              <a:rPr lang="en-US" dirty="0"/>
            </a:br>
            <a:endParaRPr lang="en-US" dirty="0"/>
          </a:p>
          <a:p>
            <a:pPr marL="457200" indent="-457200">
              <a:buFont typeface="+mj-lt"/>
              <a:buAutoNum type="arabicPeriod"/>
            </a:pPr>
            <a:r>
              <a:rPr lang="en-US" dirty="0"/>
              <a:t>Imagine another problem you think the program in Figures 10-16 and 10-17 is likely to encounter while it is running. </a:t>
            </a:r>
            <a:br>
              <a:rPr lang="en-US" dirty="0"/>
            </a:br>
            <a:endParaRPr lang="en-US" dirty="0"/>
          </a:p>
          <a:p>
            <a:pPr marL="457200" indent="-457200">
              <a:buFont typeface="+mj-lt"/>
              <a:buAutoNum type="arabicPeriod"/>
            </a:pPr>
            <a:r>
              <a:rPr lang="en-US" dirty="0"/>
              <a:t>Modify the original program so that it throws another specific exception when this problem occurs. </a:t>
            </a:r>
            <a:br>
              <a:rPr lang="en-US" dirty="0"/>
            </a:br>
            <a:endParaRPr lang="en-US" dirty="0"/>
          </a:p>
          <a:p>
            <a:pPr marL="457200" indent="-457200">
              <a:buFont typeface="+mj-lt"/>
              <a:buAutoNum type="arabicPeriod"/>
            </a:pPr>
            <a:r>
              <a:rPr lang="en-US" dirty="0"/>
              <a:t>Test the program to confirm that the exception is raised in response to the intended trigger.</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610075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C5E9-0829-4D5D-9308-E6F85AFD0F87}"/>
              </a:ext>
            </a:extLst>
          </p:cNvPr>
          <p:cNvSpPr>
            <a:spLocks noGrp="1"/>
          </p:cNvSpPr>
          <p:nvPr>
            <p:ph type="title"/>
          </p:nvPr>
        </p:nvSpPr>
        <p:spPr/>
        <p:txBody>
          <a:bodyPr/>
          <a:lstStyle/>
          <a:p>
            <a:r>
              <a:rPr lang="en-US" dirty="0"/>
              <a:t>10.3 Using Exceptions (4 of 4)</a:t>
            </a:r>
            <a:br>
              <a:rPr lang="en-US" dirty="0"/>
            </a:br>
            <a:endParaRPr lang="en-US" dirty="0"/>
          </a:p>
        </p:txBody>
      </p:sp>
      <p:sp>
        <p:nvSpPr>
          <p:cNvPr id="3" name="Text Placeholder 2">
            <a:extLst>
              <a:ext uri="{FF2B5EF4-FFF2-40B4-BE49-F238E27FC236}">
                <a16:creationId xmlns:a16="http://schemas.microsoft.com/office/drawing/2014/main" id="{F6788F52-F372-4458-8AC8-AE5C56853734}"/>
              </a:ext>
            </a:extLst>
          </p:cNvPr>
          <p:cNvSpPr>
            <a:spLocks noGrp="1"/>
          </p:cNvSpPr>
          <p:nvPr>
            <p:ph type="body" sz="quarter" idx="17"/>
          </p:nvPr>
        </p:nvSpPr>
        <p:spPr/>
        <p:txBody>
          <a:bodyPr/>
          <a:lstStyle/>
          <a:p>
            <a:r>
              <a:rPr lang="en-US" dirty="0"/>
              <a:t>When to bail</a:t>
            </a:r>
          </a:p>
          <a:p>
            <a:pPr lvl="1"/>
            <a:r>
              <a:rPr lang="en-US" dirty="0"/>
              <a:t>Exceptions allow you to “bail out” of a piece of code that reaches a situation it can’t complete</a:t>
            </a:r>
          </a:p>
          <a:p>
            <a:pPr lvl="1"/>
            <a:r>
              <a:rPr lang="en-US" dirty="0"/>
              <a:t>When to use an exception is generally up to the programmer</a:t>
            </a:r>
          </a:p>
          <a:p>
            <a:pPr lvl="2"/>
            <a:r>
              <a:rPr lang="en-US" dirty="0"/>
              <a:t>A general guideline is to raise an exception when the provided input makes a request impossible—i.e., when assumptions are broken</a:t>
            </a:r>
          </a:p>
          <a:p>
            <a:pPr lvl="2"/>
            <a:r>
              <a:rPr lang="en-US" dirty="0"/>
              <a:t>Overly frequent exceptions might indicate a flaw in the program design or assumptions being made</a:t>
            </a:r>
          </a:p>
          <a:p>
            <a:pPr lvl="2"/>
            <a:r>
              <a:rPr lang="en-US" dirty="0"/>
              <a:t>For libraries, raising exceptions only when code cannot continue keeps code focused on its own goals while leaving other goals to other parts of the program</a:t>
            </a:r>
          </a:p>
        </p:txBody>
      </p:sp>
    </p:spTree>
    <p:extLst>
      <p:ext uri="{BB962C8B-B14F-4D97-AF65-F5344CB8AC3E}">
        <p14:creationId xmlns:p14="http://schemas.microsoft.com/office/powerpoint/2010/main" val="85282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78F3-86BA-5C4E-802E-2F114558CFA9}"/>
              </a:ext>
            </a:extLst>
          </p:cNvPr>
          <p:cNvSpPr>
            <a:spLocks noGrp="1"/>
          </p:cNvSpPr>
          <p:nvPr>
            <p:ph type="title"/>
          </p:nvPr>
        </p:nvSpPr>
        <p:spPr/>
        <p:txBody>
          <a:bodyPr/>
          <a:lstStyle/>
          <a:p>
            <a:r>
              <a:rPr lang="en-US" dirty="0"/>
              <a:t>Activity 10.4: Knowledge Check</a:t>
            </a:r>
          </a:p>
        </p:txBody>
      </p:sp>
      <p:sp>
        <p:nvSpPr>
          <p:cNvPr id="3" name="Text Placeholder 2">
            <a:extLst>
              <a:ext uri="{FF2B5EF4-FFF2-40B4-BE49-F238E27FC236}">
                <a16:creationId xmlns:a16="http://schemas.microsoft.com/office/drawing/2014/main" id="{841FD884-E938-C240-A958-189313599071}"/>
              </a:ext>
            </a:extLst>
          </p:cNvPr>
          <p:cNvSpPr>
            <a:spLocks noGrp="1"/>
          </p:cNvSpPr>
          <p:nvPr>
            <p:ph type="body" sz="quarter" idx="17"/>
          </p:nvPr>
        </p:nvSpPr>
        <p:spPr/>
        <p:txBody>
          <a:bodyPr/>
          <a:lstStyle/>
          <a:p>
            <a:pPr marL="457200" indent="-457200">
              <a:buFont typeface="+mj-lt"/>
              <a:buAutoNum type="arabicPeriod"/>
            </a:pPr>
            <a:r>
              <a:rPr lang="en-US" dirty="0"/>
              <a:t>A common method for raising exceptions is to use </a:t>
            </a:r>
            <a:r>
              <a:rPr lang="en-US" dirty="0">
                <a:latin typeface="Courier New" panose="02070309020205020404" pitchFamily="49" charset="0"/>
                <a:cs typeface="Courier New" panose="02070309020205020404" pitchFamily="49" charset="0"/>
              </a:rPr>
              <a:t>if</a:t>
            </a:r>
            <a:r>
              <a:rPr lang="en-US" dirty="0"/>
              <a:t> and/or </a:t>
            </a:r>
            <a:r>
              <a:rPr lang="en-US" dirty="0" err="1">
                <a:latin typeface="Courier New" panose="02070309020205020404" pitchFamily="49" charset="0"/>
                <a:cs typeface="Courier New" panose="02070309020205020404" pitchFamily="49" charset="0"/>
              </a:rPr>
              <a:t>elif</a:t>
            </a:r>
            <a:r>
              <a:rPr lang="en-US" dirty="0"/>
              <a:t> statements placed within _____ that raise when a certain condition is met.</a:t>
            </a:r>
            <a:br>
              <a:rPr lang="en-US" dirty="0"/>
            </a:br>
            <a:br>
              <a:rPr lang="en-US" dirty="0"/>
            </a:br>
            <a:br>
              <a:rPr lang="en-US" dirty="0"/>
            </a:br>
            <a:endParaRPr lang="en-US" dirty="0"/>
          </a:p>
          <a:p>
            <a:pPr marL="457200" indent="-457200">
              <a:buFont typeface="+mj-lt"/>
              <a:buAutoNum type="arabicPeriod"/>
            </a:pPr>
            <a:r>
              <a:rPr lang="en-US" dirty="0"/>
              <a:t>True or False: Well-designed functions typically throw exceptions on more than half the occasions when they are called.</a:t>
            </a:r>
            <a:br>
              <a:rPr lang="en-US" dirty="0"/>
            </a:br>
            <a:br>
              <a:rPr lang="en-US" dirty="0"/>
            </a:br>
            <a:endParaRPr lang="en-US" dirty="0"/>
          </a:p>
        </p:txBody>
      </p:sp>
    </p:spTree>
    <p:extLst>
      <p:ext uri="{BB962C8B-B14F-4D97-AF65-F5344CB8AC3E}">
        <p14:creationId xmlns:p14="http://schemas.microsoft.com/office/powerpoint/2010/main" val="3464260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78F3-86BA-5C4E-802E-2F114558CFA9}"/>
              </a:ext>
            </a:extLst>
          </p:cNvPr>
          <p:cNvSpPr>
            <a:spLocks noGrp="1"/>
          </p:cNvSpPr>
          <p:nvPr>
            <p:ph type="title"/>
          </p:nvPr>
        </p:nvSpPr>
        <p:spPr/>
        <p:txBody>
          <a:bodyPr/>
          <a:lstStyle/>
          <a:p>
            <a:r>
              <a:rPr lang="en-US" dirty="0"/>
              <a:t>Activity 10.4: Knowledge Check Answers</a:t>
            </a:r>
          </a:p>
        </p:txBody>
      </p:sp>
      <p:sp>
        <p:nvSpPr>
          <p:cNvPr id="3" name="Text Placeholder 2">
            <a:extLst>
              <a:ext uri="{FF2B5EF4-FFF2-40B4-BE49-F238E27FC236}">
                <a16:creationId xmlns:a16="http://schemas.microsoft.com/office/drawing/2014/main" id="{841FD884-E938-C240-A958-189313599071}"/>
              </a:ext>
            </a:extLst>
          </p:cNvPr>
          <p:cNvSpPr>
            <a:spLocks noGrp="1"/>
          </p:cNvSpPr>
          <p:nvPr>
            <p:ph type="body" sz="quarter" idx="17"/>
          </p:nvPr>
        </p:nvSpPr>
        <p:spPr/>
        <p:txBody>
          <a:bodyPr/>
          <a:lstStyle/>
          <a:p>
            <a:pPr marL="457200" indent="-457200">
              <a:buFont typeface="+mj-lt"/>
              <a:buAutoNum type="arabicPeriod"/>
            </a:pPr>
            <a:r>
              <a:rPr lang="en-US" dirty="0"/>
              <a:t>A common method for raising exceptions is to use </a:t>
            </a:r>
            <a:r>
              <a:rPr lang="en-US" dirty="0">
                <a:latin typeface="Courier New" panose="02070309020205020404" pitchFamily="49" charset="0"/>
                <a:cs typeface="Courier New" panose="02070309020205020404" pitchFamily="49" charset="0"/>
              </a:rPr>
              <a:t>if</a:t>
            </a:r>
            <a:r>
              <a:rPr lang="en-US" dirty="0"/>
              <a:t> and/or </a:t>
            </a:r>
            <a:r>
              <a:rPr lang="en-US" dirty="0" err="1">
                <a:latin typeface="Courier New" panose="02070309020205020404" pitchFamily="49" charset="0"/>
                <a:cs typeface="Courier New" panose="02070309020205020404" pitchFamily="49" charset="0"/>
              </a:rPr>
              <a:t>elif</a:t>
            </a:r>
            <a:r>
              <a:rPr lang="en-US" dirty="0"/>
              <a:t> statements placed within _____ that raise when a certain condition is met.</a:t>
            </a:r>
            <a:br>
              <a:rPr lang="en-US" dirty="0"/>
            </a:br>
            <a:br>
              <a:rPr lang="en-US" dirty="0"/>
            </a:br>
            <a:r>
              <a:rPr lang="en-US" b="1" dirty="0"/>
              <a:t>Answer:</a:t>
            </a:r>
            <a:r>
              <a:rPr lang="en-US" dirty="0"/>
              <a:t> functions </a:t>
            </a:r>
            <a:br>
              <a:rPr lang="en-US" dirty="0"/>
            </a:br>
            <a:endParaRPr lang="en-US" dirty="0"/>
          </a:p>
          <a:p>
            <a:pPr marL="457200" indent="-457200">
              <a:buFont typeface="+mj-lt"/>
              <a:buAutoNum type="arabicPeriod"/>
            </a:pPr>
            <a:r>
              <a:rPr lang="en-US" dirty="0"/>
              <a:t>True or False: Well-designed functions typically throw exceptions on more than half the occasions when they are called.</a:t>
            </a:r>
            <a:br>
              <a:rPr lang="en-US" dirty="0"/>
            </a:br>
            <a:br>
              <a:rPr lang="en-US" dirty="0"/>
            </a:br>
            <a:r>
              <a:rPr lang="en-US" b="1" dirty="0"/>
              <a:t>Answer: </a:t>
            </a:r>
            <a:r>
              <a:rPr lang="en-US" dirty="0"/>
              <a:t>False</a:t>
            </a:r>
          </a:p>
        </p:txBody>
      </p:sp>
    </p:spTree>
    <p:extLst>
      <p:ext uri="{BB962C8B-B14F-4D97-AF65-F5344CB8AC3E}">
        <p14:creationId xmlns:p14="http://schemas.microsoft.com/office/powerpoint/2010/main" val="69984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ECF3-BE1E-BE49-AAC2-E74EF62FA105}"/>
              </a:ext>
            </a:extLst>
          </p:cNvPr>
          <p:cNvSpPr>
            <a:spLocks noGrp="1"/>
          </p:cNvSpPr>
          <p:nvPr>
            <p:ph type="title"/>
          </p:nvPr>
        </p:nvSpPr>
        <p:spPr/>
        <p:txBody>
          <a:bodyPr/>
          <a:lstStyle/>
          <a:p>
            <a:r>
              <a:rPr lang="en-US" dirty="0"/>
              <a:t>Activity 10.5: Discussion</a:t>
            </a:r>
          </a:p>
        </p:txBody>
      </p:sp>
      <p:sp>
        <p:nvSpPr>
          <p:cNvPr id="3" name="Text Placeholder 2">
            <a:extLst>
              <a:ext uri="{FF2B5EF4-FFF2-40B4-BE49-F238E27FC236}">
                <a16:creationId xmlns:a16="http://schemas.microsoft.com/office/drawing/2014/main" id="{95BD2656-CDC0-5946-9366-036E8EA6ED9C}"/>
              </a:ext>
            </a:extLst>
          </p:cNvPr>
          <p:cNvSpPr>
            <a:spLocks noGrp="1"/>
          </p:cNvSpPr>
          <p:nvPr>
            <p:ph type="body" sz="quarter" idx="17"/>
          </p:nvPr>
        </p:nvSpPr>
        <p:spPr/>
        <p:txBody>
          <a:bodyPr/>
          <a:lstStyle/>
          <a:p>
            <a:pPr marL="457200" indent="-457200">
              <a:buFont typeface="+mj-lt"/>
              <a:buAutoNum type="arabicPeriod"/>
            </a:pPr>
            <a:r>
              <a:rPr lang="en-US" dirty="0"/>
              <a:t>Review the common specific exceptions listed in </a:t>
            </a:r>
            <a:r>
              <a:rPr lang="en-US" dirty="0">
                <a:hlinkClick r:id="rId3" action="ppaction://hlinksldjump"/>
              </a:rPr>
              <a:t>Figure 10-3</a:t>
            </a:r>
            <a:r>
              <a:rPr lang="en-US" dirty="0"/>
              <a:t>. Which of these exceptions would you expect to be raised by code that receives and works with user input? By code that interacts directly with other code but not with human users?</a:t>
            </a:r>
            <a:br>
              <a:rPr lang="en-US" dirty="0"/>
            </a:br>
            <a:endParaRPr lang="en-US" dirty="0"/>
          </a:p>
          <a:p>
            <a:pPr marL="457200" indent="-457200">
              <a:buFont typeface="+mj-lt"/>
              <a:buAutoNum type="arabicPeriod"/>
            </a:pPr>
            <a:r>
              <a:rPr lang="en-US" dirty="0"/>
              <a:t>Identify the types of control structures used in the “</a:t>
            </a:r>
            <a:r>
              <a:rPr lang="en-US" dirty="0" err="1"/>
              <a:t>Iceabella</a:t>
            </a:r>
            <a:r>
              <a:rPr lang="en-US" dirty="0"/>
              <a:t>” program discussed throughout Module 10. How is the try-except block similar to and different from the other control structures? Which control structures are nested within other program components?</a:t>
            </a:r>
          </a:p>
        </p:txBody>
      </p:sp>
    </p:spTree>
    <p:extLst>
      <p:ext uri="{BB962C8B-B14F-4D97-AF65-F5344CB8AC3E}">
        <p14:creationId xmlns:p14="http://schemas.microsoft.com/office/powerpoint/2010/main" val="3074880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6718-ABA1-AA4F-B81F-771C37E1D8ED}"/>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95748FDB-E333-E54F-B25C-33300EB879F0}"/>
              </a:ext>
            </a:extLst>
          </p:cNvPr>
          <p:cNvSpPr>
            <a:spLocks noGrp="1"/>
          </p:cNvSpPr>
          <p:nvPr>
            <p:ph type="body" sz="quarter" idx="17"/>
          </p:nvPr>
        </p:nvSpPr>
        <p:spPr/>
        <p:txBody>
          <a:bodyPr/>
          <a:lstStyle/>
          <a:p>
            <a:pPr marL="457200" indent="-457200">
              <a:buFont typeface="+mj-lt"/>
              <a:buAutoNum type="arabicPeriod"/>
            </a:pPr>
            <a:r>
              <a:rPr lang="en-US" dirty="0"/>
              <a:t>Have you noticed exceptions being raised by programs you have run as a user? If so, what do you remember about the experience and/or the types of errors that caused the exceptions to be raised?</a:t>
            </a:r>
            <a:br>
              <a:rPr lang="en-US" dirty="0"/>
            </a:br>
            <a:endParaRPr lang="en-US" dirty="0"/>
          </a:p>
          <a:p>
            <a:pPr marL="457200" indent="-457200">
              <a:buFont typeface="+mj-lt"/>
              <a:buAutoNum type="arabicPeriod"/>
            </a:pPr>
            <a:r>
              <a:rPr lang="en-US" dirty="0"/>
              <a:t>What is your perspective regarding when to raise exceptions versus when to write logic to handle problems gracefully without interrupting program flow?</a:t>
            </a:r>
          </a:p>
        </p:txBody>
      </p:sp>
    </p:spTree>
    <p:extLst>
      <p:ext uri="{BB962C8B-B14F-4D97-AF65-F5344CB8AC3E}">
        <p14:creationId xmlns:p14="http://schemas.microsoft.com/office/powerpoint/2010/main" val="3997679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C63F-DDDB-4F14-B101-955AF1DCB0F6}"/>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5575D475-2CBB-4140-AF37-3777B2B09177}"/>
              </a:ext>
            </a:extLst>
          </p:cNvPr>
          <p:cNvSpPr>
            <a:spLocks noGrp="1"/>
          </p:cNvSpPr>
          <p:nvPr>
            <p:ph type="body" sz="quarter" idx="17"/>
          </p:nvPr>
        </p:nvSpPr>
        <p:spPr/>
        <p:txBody>
          <a:bodyPr/>
          <a:lstStyle/>
          <a:p>
            <a:pPr marL="0" indent="0">
              <a:buNone/>
            </a:pPr>
            <a:r>
              <a:rPr lang="en-US" dirty="0"/>
              <a:t>Click the link to review the objectives for this presentation. </a:t>
            </a:r>
          </a:p>
          <a:p>
            <a:pPr marL="0" indent="0">
              <a:buNone/>
            </a:pPr>
            <a:r>
              <a:rPr lang="en-US" dirty="0">
                <a:hlinkClick r:id="rId3" action="ppaction://hlinksldjump"/>
              </a:rPr>
              <a:t>Link to Objectives</a:t>
            </a:r>
            <a:endParaRPr lang="en-US" dirty="0"/>
          </a:p>
        </p:txBody>
      </p:sp>
    </p:spTree>
    <p:extLst>
      <p:ext uri="{BB962C8B-B14F-4D97-AF65-F5344CB8AC3E}">
        <p14:creationId xmlns:p14="http://schemas.microsoft.com/office/powerpoint/2010/main" val="142261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75A92E-5774-034B-9888-7E613F2EFC79}"/>
              </a:ext>
            </a:extLst>
          </p:cNvPr>
          <p:cNvSpPr>
            <a:spLocks noGrp="1"/>
          </p:cNvSpPr>
          <p:nvPr>
            <p:ph type="title"/>
          </p:nvPr>
        </p:nvSpPr>
        <p:spPr/>
        <p:txBody>
          <a:bodyPr/>
          <a:lstStyle/>
          <a:p>
            <a:r>
              <a:rPr lang="en-US" dirty="0"/>
              <a:t>Module Objectives (2 of 2)</a:t>
            </a:r>
          </a:p>
        </p:txBody>
      </p:sp>
      <p:sp>
        <p:nvSpPr>
          <p:cNvPr id="5" name="Text Placeholder 4">
            <a:extLst>
              <a:ext uri="{FF2B5EF4-FFF2-40B4-BE49-F238E27FC236}">
                <a16:creationId xmlns:a16="http://schemas.microsoft.com/office/drawing/2014/main" id="{7AA44C1B-0469-B644-9070-DD08B0A3C784}"/>
              </a:ext>
            </a:extLst>
          </p:cNvPr>
          <p:cNvSpPr>
            <a:spLocks noGrp="1"/>
          </p:cNvSpPr>
          <p:nvPr>
            <p:ph type="body" sz="quarter" idx="17"/>
          </p:nvPr>
        </p:nvSpPr>
        <p:spPr/>
        <p:txBody>
          <a:bodyPr>
            <a:normAutofit/>
          </a:bodyPr>
          <a:lstStyle/>
          <a:p>
            <a:r>
              <a:rPr lang="en-US" dirty="0"/>
              <a:t>10.2 Dealing with Exceptions (continued)</a:t>
            </a:r>
          </a:p>
          <a:p>
            <a:pPr lvl="1"/>
            <a:r>
              <a:rPr lang="en-US" dirty="0"/>
              <a:t>10.2.2 Explain how code can try to achieve something.</a:t>
            </a:r>
          </a:p>
          <a:p>
            <a:pPr lvl="1"/>
            <a:r>
              <a:rPr lang="en-US" dirty="0"/>
              <a:t>10.2.3 Explain what happens when the code within a </a:t>
            </a:r>
            <a:r>
              <a:rPr lang="en-US" dirty="0">
                <a:latin typeface="Courier New" panose="02070309020205020404" pitchFamily="49" charset="0"/>
                <a:cs typeface="Courier New" panose="02070309020205020404" pitchFamily="49" charset="0"/>
              </a:rPr>
              <a:t>try</a:t>
            </a:r>
            <a:r>
              <a:rPr lang="en-US" dirty="0"/>
              <a:t> block fails.</a:t>
            </a:r>
          </a:p>
          <a:p>
            <a:pPr lvl="1"/>
            <a:r>
              <a:rPr lang="en-US" dirty="0"/>
              <a:t>10.2.4 Explain how to use catching for error handling.</a:t>
            </a:r>
          </a:p>
          <a:p>
            <a:pPr lvl="1"/>
            <a:r>
              <a:rPr lang="en-US" dirty="0"/>
              <a:t>10.2.5 Describe the difference between a general </a:t>
            </a:r>
            <a:r>
              <a:rPr lang="en-US" dirty="0">
                <a:latin typeface="Courier New" panose="02070309020205020404" pitchFamily="49" charset="0"/>
                <a:cs typeface="Courier New" panose="02070309020205020404" pitchFamily="49" charset="0"/>
              </a:rPr>
              <a:t>except</a:t>
            </a:r>
            <a:r>
              <a:rPr lang="en-US" dirty="0"/>
              <a:t> statement and exception specific statements.</a:t>
            </a:r>
          </a:p>
          <a:p>
            <a:pPr lvl="1"/>
            <a:r>
              <a:rPr lang="en-US" dirty="0"/>
              <a:t>10.2.6 Explain good design for including statements in the </a:t>
            </a:r>
            <a:r>
              <a:rPr lang="en-US" dirty="0">
                <a:latin typeface="Courier New" panose="02070309020205020404" pitchFamily="49" charset="0"/>
                <a:cs typeface="Courier New" panose="02070309020205020404" pitchFamily="49" charset="0"/>
              </a:rPr>
              <a:t>try</a:t>
            </a:r>
            <a:r>
              <a:rPr lang="en-US" dirty="0"/>
              <a:t> block.</a:t>
            </a:r>
          </a:p>
          <a:p>
            <a:r>
              <a:rPr lang="en-US" dirty="0"/>
              <a:t>10.3 Using Exceptions</a:t>
            </a:r>
          </a:p>
          <a:p>
            <a:pPr lvl="1"/>
            <a:r>
              <a:rPr lang="en-US" dirty="0"/>
              <a:t>10.3.1 Discuss the advantages and disadvantages of exception handling versus robust code.</a:t>
            </a:r>
          </a:p>
          <a:p>
            <a:pPr lvl="1"/>
            <a:r>
              <a:rPr lang="en-US" dirty="0"/>
              <a:t>10.3.2 Explain statements that cause exceptions.</a:t>
            </a:r>
          </a:p>
          <a:p>
            <a:pPr lvl="1"/>
            <a:r>
              <a:rPr lang="en-US" dirty="0"/>
              <a:t>10.3.3 Describe the best practices for adding exceptions to a program.</a:t>
            </a:r>
          </a:p>
          <a:p>
            <a:pPr lvl="1"/>
            <a:r>
              <a:rPr lang="en-US" dirty="0"/>
              <a:t>10.3.4 Trace the flow of execution through variations of </a:t>
            </a:r>
            <a:r>
              <a:rPr lang="en-US" dirty="0">
                <a:latin typeface="Courier New" panose="02070309020205020404" pitchFamily="49" charset="0"/>
                <a:cs typeface="Courier New" panose="02070309020205020404" pitchFamily="49" charset="0"/>
              </a:rPr>
              <a:t>try</a:t>
            </a:r>
            <a:r>
              <a:rPr lang="en-US" dirty="0"/>
              <a:t> block statements.</a:t>
            </a:r>
          </a:p>
        </p:txBody>
      </p:sp>
    </p:spTree>
    <p:extLst>
      <p:ext uri="{BB962C8B-B14F-4D97-AF65-F5344CB8AC3E}">
        <p14:creationId xmlns:p14="http://schemas.microsoft.com/office/powerpoint/2010/main" val="332247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4F19-B947-4CAC-B6BB-F6924DAD8E46}"/>
              </a:ext>
            </a:extLst>
          </p:cNvPr>
          <p:cNvSpPr>
            <a:spLocks noGrp="1"/>
          </p:cNvSpPr>
          <p:nvPr>
            <p:ph type="title"/>
          </p:nvPr>
        </p:nvSpPr>
        <p:spPr/>
        <p:txBody>
          <a:bodyPr/>
          <a:lstStyle/>
          <a:p>
            <a:r>
              <a:rPr lang="en-US" dirty="0"/>
              <a:t>10.1 Defining Exceptions (1 of 4)</a:t>
            </a:r>
            <a:br>
              <a:rPr lang="en-US" dirty="0"/>
            </a:br>
            <a:endParaRPr lang="en-US" dirty="0"/>
          </a:p>
        </p:txBody>
      </p:sp>
      <p:sp>
        <p:nvSpPr>
          <p:cNvPr id="3" name="Text Placeholder 2">
            <a:extLst>
              <a:ext uri="{FF2B5EF4-FFF2-40B4-BE49-F238E27FC236}">
                <a16:creationId xmlns:a16="http://schemas.microsoft.com/office/drawing/2014/main" id="{380349A5-B8F8-481B-87B2-833CA2249008}"/>
              </a:ext>
            </a:extLst>
          </p:cNvPr>
          <p:cNvSpPr>
            <a:spLocks noGrp="1"/>
          </p:cNvSpPr>
          <p:nvPr>
            <p:ph type="body" sz="quarter" idx="17"/>
          </p:nvPr>
        </p:nvSpPr>
        <p:spPr/>
        <p:txBody>
          <a:bodyPr/>
          <a:lstStyle/>
          <a:p>
            <a:r>
              <a:rPr lang="en-US" dirty="0"/>
              <a:t>Errors in code</a:t>
            </a:r>
          </a:p>
          <a:p>
            <a:pPr lvl="1"/>
            <a:r>
              <a:rPr lang="en-US" dirty="0"/>
              <a:t>General types of errors</a:t>
            </a:r>
          </a:p>
          <a:p>
            <a:pPr lvl="2"/>
            <a:r>
              <a:rPr lang="en-US" b="1" dirty="0"/>
              <a:t>Logic errors</a:t>
            </a:r>
            <a:r>
              <a:rPr lang="en-US" dirty="0"/>
              <a:t>: errors in code that do not prevent the code from running and/or producing output but result in incorrect behavior and/or output</a:t>
            </a:r>
          </a:p>
          <a:p>
            <a:pPr lvl="2"/>
            <a:r>
              <a:rPr lang="en-US" dirty="0"/>
              <a:t>Semantic errors: errors caught by the compiler</a:t>
            </a:r>
          </a:p>
          <a:p>
            <a:pPr lvl="2"/>
            <a:r>
              <a:rPr lang="en-US" dirty="0"/>
              <a:t>Runtime error: a flaw in the program that causes it to fail during execution</a:t>
            </a:r>
          </a:p>
          <a:p>
            <a:pPr lvl="1"/>
            <a:r>
              <a:rPr lang="en-US" b="1" dirty="0"/>
              <a:t>Exception</a:t>
            </a:r>
            <a:r>
              <a:rPr lang="en-US" dirty="0"/>
              <a:t>: an unexpected event that occurs as the program runs and prevents the program from completing execution</a:t>
            </a:r>
          </a:p>
          <a:p>
            <a:pPr lvl="2"/>
            <a:r>
              <a:rPr lang="en-US" dirty="0"/>
              <a:t>Also used to refer to the interruption triggered by the unexpected event</a:t>
            </a:r>
          </a:p>
          <a:p>
            <a:pPr lvl="2"/>
            <a:r>
              <a:rPr lang="en-US" dirty="0"/>
              <a:t>Also used to refer to a package of information indicating what went wrong (e.g., a numerical code, string description, or more complicated bundle of information)</a:t>
            </a:r>
          </a:p>
          <a:p>
            <a:pPr marL="457200" lvl="1" indent="0">
              <a:buNone/>
            </a:pPr>
            <a:endParaRPr lang="en-US" dirty="0"/>
          </a:p>
        </p:txBody>
      </p:sp>
    </p:spTree>
    <p:extLst>
      <p:ext uri="{BB962C8B-B14F-4D97-AF65-F5344CB8AC3E}">
        <p14:creationId xmlns:p14="http://schemas.microsoft.com/office/powerpoint/2010/main" val="62087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6919-BF11-8A42-9B21-5ED74CD256F1}"/>
              </a:ext>
            </a:extLst>
          </p:cNvPr>
          <p:cNvSpPr>
            <a:spLocks noGrp="1"/>
          </p:cNvSpPr>
          <p:nvPr>
            <p:ph type="title"/>
          </p:nvPr>
        </p:nvSpPr>
        <p:spPr/>
        <p:txBody>
          <a:bodyPr/>
          <a:lstStyle/>
          <a:p>
            <a:r>
              <a:rPr lang="en-US" dirty="0"/>
              <a:t>10.1 Defining Exceptions (2 of 4)</a:t>
            </a:r>
            <a:br>
              <a:rPr lang="en-US" dirty="0"/>
            </a:br>
            <a:endParaRPr lang="en-US" dirty="0"/>
          </a:p>
        </p:txBody>
      </p:sp>
      <p:pic>
        <p:nvPicPr>
          <p:cNvPr id="6" name="Picture Placeholder 5" descr="Communication in a program that has normal code and a block of code that could cause exceptions. The program itself has three sections. The main program, part of the main program that handles exceptions, and more of the main program. The main program runs or calls code that can cause exceptions. The code that may cause exceptions is encountered. When an exception occurs, help is asked for. If no exceptions occurred, then the program continues normally into the third section.&#10;">
            <a:extLst>
              <a:ext uri="{FF2B5EF4-FFF2-40B4-BE49-F238E27FC236}">
                <a16:creationId xmlns:a16="http://schemas.microsoft.com/office/drawing/2014/main" id="{10505F0B-9618-984E-B878-C7CDB26FDFC0}"/>
              </a:ext>
            </a:extLst>
          </p:cNvPr>
          <p:cNvPicPr>
            <a:picLocks noGrp="1" noChangeAspect="1"/>
          </p:cNvPicPr>
          <p:nvPr>
            <p:ph type="pic" sz="quarter" idx="10"/>
          </p:nvPr>
        </p:nvPicPr>
        <p:blipFill>
          <a:blip r:embed="rId2"/>
          <a:stretch>
            <a:fillRect/>
          </a:stretch>
        </p:blipFill>
        <p:spPr>
          <a:xfrm>
            <a:off x="731519" y="1619556"/>
            <a:ext cx="6579277" cy="4171643"/>
          </a:xfrm>
        </p:spPr>
      </p:pic>
      <p:sp>
        <p:nvSpPr>
          <p:cNvPr id="4" name="Text Placeholder 3">
            <a:extLst>
              <a:ext uri="{FF2B5EF4-FFF2-40B4-BE49-F238E27FC236}">
                <a16:creationId xmlns:a16="http://schemas.microsoft.com/office/drawing/2014/main" id="{37E72900-F43B-F64E-BA0F-1F878A8F626C}"/>
              </a:ext>
            </a:extLst>
          </p:cNvPr>
          <p:cNvSpPr>
            <a:spLocks noGrp="1"/>
          </p:cNvSpPr>
          <p:nvPr>
            <p:ph type="body" sz="quarter" idx="11"/>
          </p:nvPr>
        </p:nvSpPr>
        <p:spPr/>
        <p:txBody>
          <a:bodyPr/>
          <a:lstStyle/>
          <a:p>
            <a:r>
              <a:rPr lang="en-US" dirty="0"/>
              <a:t>Figure 10-2 Communication between normal code and code with exceptions</a:t>
            </a:r>
          </a:p>
        </p:txBody>
      </p:sp>
    </p:spTree>
    <p:extLst>
      <p:ext uri="{BB962C8B-B14F-4D97-AF65-F5344CB8AC3E}">
        <p14:creationId xmlns:p14="http://schemas.microsoft.com/office/powerpoint/2010/main" val="33454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4F19-B947-4CAC-B6BB-F6924DAD8E46}"/>
              </a:ext>
            </a:extLst>
          </p:cNvPr>
          <p:cNvSpPr>
            <a:spLocks noGrp="1"/>
          </p:cNvSpPr>
          <p:nvPr>
            <p:ph type="title"/>
          </p:nvPr>
        </p:nvSpPr>
        <p:spPr/>
        <p:txBody>
          <a:bodyPr/>
          <a:lstStyle/>
          <a:p>
            <a:r>
              <a:rPr lang="en-US" dirty="0"/>
              <a:t>10.1 Defining Exceptions (3 of 4)</a:t>
            </a:r>
            <a:br>
              <a:rPr lang="en-US" dirty="0"/>
            </a:br>
            <a:br>
              <a:rPr lang="en-US" dirty="0"/>
            </a:br>
            <a:endParaRPr lang="en-US" dirty="0"/>
          </a:p>
        </p:txBody>
      </p:sp>
      <p:sp>
        <p:nvSpPr>
          <p:cNvPr id="3" name="Text Placeholder 2">
            <a:extLst>
              <a:ext uri="{FF2B5EF4-FFF2-40B4-BE49-F238E27FC236}">
                <a16:creationId xmlns:a16="http://schemas.microsoft.com/office/drawing/2014/main" id="{380349A5-B8F8-481B-87B2-833CA2249008}"/>
              </a:ext>
            </a:extLst>
          </p:cNvPr>
          <p:cNvSpPr>
            <a:spLocks noGrp="1"/>
          </p:cNvSpPr>
          <p:nvPr>
            <p:ph type="body" sz="quarter" idx="17"/>
          </p:nvPr>
        </p:nvSpPr>
        <p:spPr/>
        <p:txBody>
          <a:bodyPr/>
          <a:lstStyle/>
          <a:p>
            <a:r>
              <a:rPr lang="en-US" dirty="0"/>
              <a:t>Exception types</a:t>
            </a:r>
          </a:p>
          <a:p>
            <a:pPr lvl="1"/>
            <a:r>
              <a:rPr lang="en-US" b="1" dirty="0"/>
              <a:t>Default exceptions</a:t>
            </a:r>
            <a:r>
              <a:rPr lang="en-US" dirty="0"/>
              <a:t>: nonspecific or general exceptions provided by programming languages that can be used for all problems, but don't provide context that would help solve the problems</a:t>
            </a:r>
          </a:p>
          <a:p>
            <a:pPr lvl="1"/>
            <a:r>
              <a:rPr lang="en-US" dirty="0"/>
              <a:t>Specific exceptions: exceptions that represent specific kinds of errors</a:t>
            </a:r>
          </a:p>
          <a:p>
            <a:pPr lvl="2"/>
            <a:r>
              <a:rPr lang="en-US" dirty="0"/>
              <a:t>They tell programmers the type of problem that happened, allowing them to find solutions faster</a:t>
            </a:r>
          </a:p>
          <a:p>
            <a:pPr lvl="2"/>
            <a:r>
              <a:rPr lang="en-US" dirty="0"/>
              <a:t>Many specific exceptions, which differ by programming language, are available</a:t>
            </a:r>
          </a:p>
          <a:p>
            <a:pPr lvl="2"/>
            <a:r>
              <a:rPr lang="en-US" dirty="0"/>
              <a:t>Most languages allow you to create your own exception types for special situations or to provide extra information about an error</a:t>
            </a:r>
          </a:p>
        </p:txBody>
      </p:sp>
    </p:spTree>
    <p:extLst>
      <p:ext uri="{BB962C8B-B14F-4D97-AF65-F5344CB8AC3E}">
        <p14:creationId xmlns:p14="http://schemas.microsoft.com/office/powerpoint/2010/main" val="137034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8D00-AEAE-0A40-A5B1-B9507CF0466D}"/>
              </a:ext>
            </a:extLst>
          </p:cNvPr>
          <p:cNvSpPr>
            <a:spLocks noGrp="1"/>
          </p:cNvSpPr>
          <p:nvPr>
            <p:ph type="title"/>
          </p:nvPr>
        </p:nvSpPr>
        <p:spPr/>
        <p:txBody>
          <a:bodyPr/>
          <a:lstStyle/>
          <a:p>
            <a:r>
              <a:rPr lang="en-US" dirty="0"/>
              <a:t>10.1 Defining Exceptions (4 of 4)</a:t>
            </a:r>
            <a:br>
              <a:rPr lang="en-US" dirty="0"/>
            </a:br>
            <a:br>
              <a:rPr lang="en-US" dirty="0"/>
            </a:br>
            <a:endParaRPr lang="en-US" dirty="0"/>
          </a:p>
        </p:txBody>
      </p:sp>
      <p:sp>
        <p:nvSpPr>
          <p:cNvPr id="5" name="Text Placeholder 4">
            <a:extLst>
              <a:ext uri="{FF2B5EF4-FFF2-40B4-BE49-F238E27FC236}">
                <a16:creationId xmlns:a16="http://schemas.microsoft.com/office/drawing/2014/main" id="{2A43E5D3-E45C-4E1C-AD81-B5930CECE7F4}"/>
              </a:ext>
            </a:extLst>
          </p:cNvPr>
          <p:cNvSpPr>
            <a:spLocks noGrp="1"/>
          </p:cNvSpPr>
          <p:nvPr>
            <p:ph type="body" sz="quarter" idx="16"/>
          </p:nvPr>
        </p:nvSpPr>
        <p:spPr>
          <a:xfrm>
            <a:off x="838200" y="5596255"/>
            <a:ext cx="10711543" cy="339850"/>
          </a:xfrm>
        </p:spPr>
        <p:txBody>
          <a:bodyPr/>
          <a:lstStyle/>
          <a:p>
            <a:r>
              <a:rPr lang="en-US" dirty="0"/>
              <a:t>Figure 10-3 Common exceptions</a:t>
            </a:r>
          </a:p>
          <a:p>
            <a:endParaRPr lang="en-US" dirty="0"/>
          </a:p>
        </p:txBody>
      </p:sp>
      <p:graphicFrame>
        <p:nvGraphicFramePr>
          <p:cNvPr id="4" name="Table 4">
            <a:extLst>
              <a:ext uri="{FF2B5EF4-FFF2-40B4-BE49-F238E27FC236}">
                <a16:creationId xmlns:a16="http://schemas.microsoft.com/office/drawing/2014/main" id="{4DB75C19-0EF6-0145-9509-E3326692D1B8}"/>
              </a:ext>
            </a:extLst>
          </p:cNvPr>
          <p:cNvGraphicFramePr>
            <a:graphicFrameLocks noGrp="1"/>
          </p:cNvGraphicFramePr>
          <p:nvPr>
            <p:ph type="tbl" sz="quarter" idx="4294967295"/>
            <p:extLst>
              <p:ext uri="{D42A27DB-BD31-4B8C-83A1-F6EECF244321}">
                <p14:modId xmlns:p14="http://schemas.microsoft.com/office/powerpoint/2010/main" val="3339425239"/>
              </p:ext>
            </p:extLst>
          </p:nvPr>
        </p:nvGraphicFramePr>
        <p:xfrm>
          <a:off x="838200" y="1460500"/>
          <a:ext cx="10515600" cy="3937000"/>
        </p:xfrm>
        <a:graphic>
          <a:graphicData uri="http://schemas.openxmlformats.org/drawingml/2006/table">
            <a:tbl>
              <a:tblPr firstRow="1" bandRow="1">
                <a:tableStyleId>{5C22544A-7EE6-4342-B048-85BDC9FD1C3A}</a:tableStyleId>
              </a:tblPr>
              <a:tblGrid>
                <a:gridCol w="2900680">
                  <a:extLst>
                    <a:ext uri="{9D8B030D-6E8A-4147-A177-3AD203B41FA5}">
                      <a16:colId xmlns:a16="http://schemas.microsoft.com/office/drawing/2014/main" val="1883136900"/>
                    </a:ext>
                  </a:extLst>
                </a:gridCol>
                <a:gridCol w="4389120">
                  <a:extLst>
                    <a:ext uri="{9D8B030D-6E8A-4147-A177-3AD203B41FA5}">
                      <a16:colId xmlns:a16="http://schemas.microsoft.com/office/drawing/2014/main" val="755414057"/>
                    </a:ext>
                  </a:extLst>
                </a:gridCol>
                <a:gridCol w="3225800">
                  <a:extLst>
                    <a:ext uri="{9D8B030D-6E8A-4147-A177-3AD203B41FA5}">
                      <a16:colId xmlns:a16="http://schemas.microsoft.com/office/drawing/2014/main" val="1555899812"/>
                    </a:ext>
                  </a:extLst>
                </a:gridCol>
              </a:tblGrid>
              <a:tr h="211205">
                <a:tc>
                  <a:txBody>
                    <a:bodyPr/>
                    <a:lstStyle/>
                    <a:p>
                      <a:r>
                        <a:rPr lang="en-US" dirty="0"/>
                        <a:t>Type</a:t>
                      </a:r>
                    </a:p>
                  </a:txBody>
                  <a:tcPr/>
                </a:tc>
                <a:tc>
                  <a:txBody>
                    <a:bodyPr/>
                    <a:lstStyle/>
                    <a:p>
                      <a:r>
                        <a:rPr lang="en-US" dirty="0"/>
                        <a:t>Situation</a:t>
                      </a:r>
                    </a:p>
                  </a:txBody>
                  <a:tcPr/>
                </a:tc>
                <a:tc>
                  <a:txBody>
                    <a:bodyPr/>
                    <a:lstStyle/>
                    <a:p>
                      <a:r>
                        <a:rPr lang="en-US" dirty="0"/>
                        <a:t>Example</a:t>
                      </a:r>
                    </a:p>
                  </a:txBody>
                  <a:tcPr/>
                </a:tc>
                <a:extLst>
                  <a:ext uri="{0D108BD9-81ED-4DB2-BD59-A6C34878D82A}">
                    <a16:rowId xmlns:a16="http://schemas.microsoft.com/office/drawing/2014/main" val="3111335604"/>
                  </a:ext>
                </a:extLst>
              </a:tr>
              <a:tr h="370840">
                <a:tc>
                  <a:txBody>
                    <a:bodyPr/>
                    <a:lstStyle/>
                    <a:p>
                      <a:r>
                        <a:rPr lang="en-US" dirty="0" err="1">
                          <a:latin typeface="Courier New" panose="02070309020205020404" pitchFamily="49" charset="0"/>
                          <a:cs typeface="Courier New" panose="02070309020205020404" pitchFamily="49" charset="0"/>
                        </a:rPr>
                        <a:t>IndexError</a:t>
                      </a:r>
                      <a:endParaRPr lang="en-US" dirty="0">
                        <a:latin typeface="Courier New" panose="02070309020205020404" pitchFamily="49" charset="0"/>
                        <a:cs typeface="Courier New" panose="02070309020205020404" pitchFamily="49" charset="0"/>
                      </a:endParaRPr>
                    </a:p>
                  </a:txBody>
                  <a:tcPr/>
                </a:tc>
                <a:tc>
                  <a:txBody>
                    <a:bodyPr/>
                    <a:lstStyle/>
                    <a:p>
                      <a:r>
                        <a:rPr lang="en-US" dirty="0"/>
                        <a:t>An index is outside an appropriate range</a:t>
                      </a:r>
                    </a:p>
                  </a:txBody>
                  <a:tcPr/>
                </a:tc>
                <a:tc>
                  <a:txBody>
                    <a:bodyPr/>
                    <a:lstStyle/>
                    <a:p>
                      <a:r>
                        <a:rPr lang="en-US" dirty="0">
                          <a:latin typeface="Courier New" panose="02070309020205020404" pitchFamily="49" charset="0"/>
                          <a:cs typeface="Courier New" panose="02070309020205020404" pitchFamily="49" charset="0"/>
                        </a:rPr>
                        <a:t>numbers = []</a:t>
                      </a:r>
                    </a:p>
                    <a:p>
                      <a:r>
                        <a:rPr lang="en-US" dirty="0">
                          <a:latin typeface="Courier New" panose="02070309020205020404" pitchFamily="49" charset="0"/>
                          <a:cs typeface="Courier New" panose="02070309020205020404" pitchFamily="49" charset="0"/>
                        </a:rPr>
                        <a:t>numbers[2]</a:t>
                      </a:r>
                    </a:p>
                  </a:txBody>
                  <a:tcPr/>
                </a:tc>
                <a:extLst>
                  <a:ext uri="{0D108BD9-81ED-4DB2-BD59-A6C34878D82A}">
                    <a16:rowId xmlns:a16="http://schemas.microsoft.com/office/drawing/2014/main" val="2492119178"/>
                  </a:ext>
                </a:extLst>
              </a:tr>
              <a:tr h="370840">
                <a:tc>
                  <a:txBody>
                    <a:bodyPr/>
                    <a:lstStyle/>
                    <a:p>
                      <a:r>
                        <a:rPr lang="en-US" dirty="0" err="1">
                          <a:latin typeface="Courier New" panose="02070309020205020404" pitchFamily="49" charset="0"/>
                          <a:cs typeface="Courier New" panose="02070309020205020404" pitchFamily="49" charset="0"/>
                        </a:rPr>
                        <a:t>NotImplementedError</a:t>
                      </a:r>
                      <a:endParaRPr lang="en-US" dirty="0">
                        <a:latin typeface="Courier New" panose="02070309020205020404" pitchFamily="49" charset="0"/>
                        <a:cs typeface="Courier New" panose="02070309020205020404" pitchFamily="49" charset="0"/>
                      </a:endParaRPr>
                    </a:p>
                  </a:txBody>
                  <a:tcPr/>
                </a:tc>
                <a:tc>
                  <a:txBody>
                    <a:bodyPr/>
                    <a:lstStyle/>
                    <a:p>
                      <a:r>
                        <a:rPr lang="en-US" dirty="0"/>
                        <a:t>A function or method was not implemented but other program code attempts to run it</a:t>
                      </a:r>
                    </a:p>
                  </a:txBody>
                  <a:tcPr/>
                </a:tc>
                <a:tc>
                  <a:txBody>
                    <a:bodyPr/>
                    <a:lstStyle/>
                    <a:p>
                      <a:r>
                        <a:rPr lang="en-US" dirty="0" err="1">
                          <a:latin typeface="Courier New" panose="02070309020205020404" pitchFamily="49" charset="0"/>
                          <a:cs typeface="Courier New" panose="02070309020205020404" pitchFamily="49" charset="0"/>
                        </a:rPr>
                        <a:t>nonexistent_function</a:t>
                      </a:r>
                      <a:r>
                        <a:rPr lang="en-US"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411092622"/>
                  </a:ext>
                </a:extLst>
              </a:tr>
              <a:tr h="370840">
                <a:tc>
                  <a:txBody>
                    <a:bodyPr/>
                    <a:lstStyle/>
                    <a:p>
                      <a:r>
                        <a:rPr lang="en-US" dirty="0" err="1">
                          <a:latin typeface="Courier New" panose="02070309020205020404" pitchFamily="49" charset="0"/>
                          <a:cs typeface="Courier New" panose="02070309020205020404" pitchFamily="49" charset="0"/>
                        </a:rPr>
                        <a:t>RuntimeError</a:t>
                      </a:r>
                      <a:endParaRPr lang="en-US" dirty="0">
                        <a:latin typeface="Courier New" panose="02070309020205020404" pitchFamily="49" charset="0"/>
                        <a:cs typeface="Courier New" panose="02070309020205020404" pitchFamily="49" charset="0"/>
                      </a:endParaRPr>
                    </a:p>
                  </a:txBody>
                  <a:tcPr/>
                </a:tc>
                <a:tc>
                  <a:txBody>
                    <a:bodyPr/>
                    <a:lstStyle/>
                    <a:p>
                      <a:r>
                        <a:rPr lang="en-US" dirty="0"/>
                        <a:t>An error happens that does not fit any other exception type</a:t>
                      </a:r>
                    </a:p>
                  </a:txBody>
                  <a:tcPr/>
                </a:tc>
                <a:tc>
                  <a:txBody>
                    <a:bodyPr/>
                    <a:lstStyle/>
                    <a:p>
                      <a:r>
                        <a:rPr lang="en-US" dirty="0" err="1">
                          <a:latin typeface="Courier New" panose="02070309020205020404" pitchFamily="49" charset="0"/>
                          <a:cs typeface="Courier New" panose="02070309020205020404" pitchFamily="49" charset="0"/>
                        </a:rPr>
                        <a:t>set_color</a:t>
                      </a:r>
                      <a:r>
                        <a:rPr lang="en-US" dirty="0">
                          <a:latin typeface="Courier New" panose="02070309020205020404" pitchFamily="49" charset="0"/>
                          <a:cs typeface="Courier New" panose="02070309020205020404" pitchFamily="49" charset="0"/>
                        </a:rPr>
                        <a:t>("cat")</a:t>
                      </a:r>
                    </a:p>
                  </a:txBody>
                  <a:tcPr/>
                </a:tc>
                <a:extLst>
                  <a:ext uri="{0D108BD9-81ED-4DB2-BD59-A6C34878D82A}">
                    <a16:rowId xmlns:a16="http://schemas.microsoft.com/office/drawing/2014/main" val="2435943574"/>
                  </a:ext>
                </a:extLst>
              </a:tr>
              <a:tr h="370840">
                <a:tc>
                  <a:txBody>
                    <a:bodyPr/>
                    <a:lstStyle/>
                    <a:p>
                      <a:r>
                        <a:rPr lang="en-US" dirty="0" err="1">
                          <a:latin typeface="Courier New" panose="02070309020205020404" pitchFamily="49" charset="0"/>
                          <a:cs typeface="Courier New" panose="02070309020205020404" pitchFamily="49" charset="0"/>
                        </a:rPr>
                        <a:t>TypeError</a:t>
                      </a:r>
                      <a:endParaRPr lang="en-US" dirty="0">
                        <a:latin typeface="Courier New" panose="02070309020205020404" pitchFamily="49" charset="0"/>
                        <a:cs typeface="Courier New" panose="02070309020205020404" pitchFamily="49" charset="0"/>
                      </a:endParaRPr>
                    </a:p>
                  </a:txBody>
                  <a:tcPr/>
                </a:tc>
                <a:tc>
                  <a:txBody>
                    <a:bodyPr/>
                    <a:lstStyle/>
                    <a:p>
                      <a:r>
                        <a:rPr lang="en-US" dirty="0"/>
                        <a:t>A function or method is given an argument that has an incorrect type</a:t>
                      </a:r>
                    </a:p>
                  </a:txBody>
                  <a:tcPr/>
                </a:tc>
                <a:tc>
                  <a:txBody>
                    <a:bodyPr/>
                    <a:lstStyle/>
                    <a:p>
                      <a:r>
                        <a:rPr lang="en-US" dirty="0" err="1">
                          <a:latin typeface="Courier New" panose="02070309020205020404" pitchFamily="49" charset="0"/>
                          <a:cs typeface="Courier New" panose="02070309020205020404" pitchFamily="49" charset="0"/>
                        </a:rPr>
                        <a:t>square_root</a:t>
                      </a:r>
                      <a:r>
                        <a:rPr lang="en-US" dirty="0">
                          <a:latin typeface="Courier New" panose="02070309020205020404" pitchFamily="49" charset="0"/>
                          <a:cs typeface="Courier New" panose="02070309020205020404" pitchFamily="49" charset="0"/>
                        </a:rPr>
                        <a:t>("cat")</a:t>
                      </a:r>
                    </a:p>
                    <a:p>
                      <a:r>
                        <a:rPr lang="en-US" dirty="0" err="1">
                          <a:latin typeface="Courier New" panose="02070309020205020404" pitchFamily="49" charset="0"/>
                          <a:cs typeface="Courier New" panose="02070309020205020404" pitchFamily="49" charset="0"/>
                        </a:rPr>
                        <a:t>set_name</a:t>
                      </a:r>
                      <a:r>
                        <a:rPr lang="en-US" dirty="0">
                          <a:latin typeface="Courier New" panose="02070309020205020404" pitchFamily="49" charset="0"/>
                          <a:cs typeface="Courier New" panose="02070309020205020404" pitchFamily="49" charset="0"/>
                        </a:rPr>
                        <a:t>(5)</a:t>
                      </a:r>
                    </a:p>
                  </a:txBody>
                  <a:tcPr/>
                </a:tc>
                <a:extLst>
                  <a:ext uri="{0D108BD9-81ED-4DB2-BD59-A6C34878D82A}">
                    <a16:rowId xmlns:a16="http://schemas.microsoft.com/office/drawing/2014/main" val="2152872246"/>
                  </a:ext>
                </a:extLst>
              </a:tr>
              <a:tr h="370840">
                <a:tc>
                  <a:txBody>
                    <a:bodyPr/>
                    <a:lstStyle/>
                    <a:p>
                      <a:r>
                        <a:rPr lang="en-US" dirty="0" err="1">
                          <a:latin typeface="Courier New" panose="02070309020205020404" pitchFamily="49" charset="0"/>
                          <a:cs typeface="Courier New" panose="02070309020205020404" pitchFamily="49" charset="0"/>
                        </a:rPr>
                        <a:t>ValueError</a:t>
                      </a:r>
                      <a:endParaRPr lang="en-US" dirty="0">
                        <a:latin typeface="Courier New" panose="02070309020205020404" pitchFamily="49" charset="0"/>
                        <a:cs typeface="Courier New" panose="02070309020205020404" pitchFamily="49" charset="0"/>
                      </a:endParaRPr>
                    </a:p>
                  </a:txBody>
                  <a:tcPr/>
                </a:tc>
                <a:tc>
                  <a:txBody>
                    <a:bodyPr/>
                    <a:lstStyle/>
                    <a:p>
                      <a:r>
                        <a:rPr lang="en-US" dirty="0"/>
                        <a:t>A function or method is given an argument that has an incorrect value</a:t>
                      </a:r>
                    </a:p>
                  </a:txBody>
                  <a:tcPr/>
                </a:tc>
                <a:tc>
                  <a:txBody>
                    <a:bodyPr/>
                    <a:lstStyle/>
                    <a:p>
                      <a:r>
                        <a:rPr lang="en-US" dirty="0" err="1">
                          <a:latin typeface="Courier New" panose="02070309020205020404" pitchFamily="49" charset="0"/>
                          <a:cs typeface="Courier New" panose="02070309020205020404" pitchFamily="49" charset="0"/>
                        </a:rPr>
                        <a:t>square_root</a:t>
                      </a:r>
                      <a:r>
                        <a:rPr lang="en-US" dirty="0">
                          <a:latin typeface="Courier New" panose="02070309020205020404" pitchFamily="49" charset="0"/>
                          <a:cs typeface="Courier New" panose="02070309020205020404" pitchFamily="49" charset="0"/>
                        </a:rPr>
                        <a:t>(-5)</a:t>
                      </a:r>
                    </a:p>
                    <a:p>
                      <a:r>
                        <a:rPr lang="en-US" dirty="0" err="1">
                          <a:latin typeface="Courier New" panose="02070309020205020404" pitchFamily="49" charset="0"/>
                          <a:cs typeface="Courier New" panose="02070309020205020404" pitchFamily="49" charset="0"/>
                        </a:rPr>
                        <a:t>set_age</a:t>
                      </a:r>
                      <a:r>
                        <a:rPr lang="en-US" dirty="0">
                          <a:latin typeface="Courier New" panose="02070309020205020404" pitchFamily="49" charset="0"/>
                          <a:cs typeface="Courier New" panose="02070309020205020404" pitchFamily="49" charset="0"/>
                        </a:rPr>
                        <a:t>(-12)</a:t>
                      </a:r>
                    </a:p>
                  </a:txBody>
                  <a:tcPr/>
                </a:tc>
                <a:extLst>
                  <a:ext uri="{0D108BD9-81ED-4DB2-BD59-A6C34878D82A}">
                    <a16:rowId xmlns:a16="http://schemas.microsoft.com/office/drawing/2014/main" val="3582339584"/>
                  </a:ext>
                </a:extLst>
              </a:tr>
              <a:tr h="370840">
                <a:tc>
                  <a:txBody>
                    <a:bodyPr/>
                    <a:lstStyle/>
                    <a:p>
                      <a:r>
                        <a:rPr lang="en-US" dirty="0" err="1">
                          <a:latin typeface="Courier New" panose="02070309020205020404" pitchFamily="49" charset="0"/>
                          <a:cs typeface="Courier New" panose="02070309020205020404" pitchFamily="49" charset="0"/>
                        </a:rPr>
                        <a:t>ZeroDivisionError</a:t>
                      </a:r>
                      <a:endParaRPr lang="en-US" dirty="0">
                        <a:latin typeface="Courier New" panose="02070309020205020404" pitchFamily="49" charset="0"/>
                        <a:cs typeface="Courier New" panose="02070309020205020404" pitchFamily="49" charset="0"/>
                      </a:endParaRPr>
                    </a:p>
                  </a:txBody>
                  <a:tcPr/>
                </a:tc>
                <a:tc>
                  <a:txBody>
                    <a:bodyPr/>
                    <a:lstStyle/>
                    <a:p>
                      <a:r>
                        <a:rPr lang="en-US" dirty="0"/>
                        <a:t>An attempt to divide by zero was made</a:t>
                      </a:r>
                    </a:p>
                  </a:txBody>
                  <a:tcPr/>
                </a:tc>
                <a:tc>
                  <a:txBody>
                    <a:bodyPr/>
                    <a:lstStyle/>
                    <a:p>
                      <a:r>
                        <a:rPr lang="en-US" dirty="0">
                          <a:latin typeface="Courier New" panose="02070309020205020404" pitchFamily="49" charset="0"/>
                          <a:cs typeface="Courier New" panose="02070309020205020404" pitchFamily="49" charset="0"/>
                        </a:rPr>
                        <a:t>x = 4 / 0</a:t>
                      </a:r>
                    </a:p>
                  </a:txBody>
                  <a:tcPr/>
                </a:tc>
                <a:extLst>
                  <a:ext uri="{0D108BD9-81ED-4DB2-BD59-A6C34878D82A}">
                    <a16:rowId xmlns:a16="http://schemas.microsoft.com/office/drawing/2014/main" val="3533641692"/>
                  </a:ext>
                </a:extLst>
              </a:tr>
            </a:tbl>
          </a:graphicData>
        </a:graphic>
      </p:graphicFrame>
    </p:spTree>
    <p:extLst>
      <p:ext uri="{BB962C8B-B14F-4D97-AF65-F5344CB8AC3E}">
        <p14:creationId xmlns:p14="http://schemas.microsoft.com/office/powerpoint/2010/main" val="11283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A16F-AC74-425B-A308-80916933BE3D}"/>
              </a:ext>
            </a:extLst>
          </p:cNvPr>
          <p:cNvSpPr>
            <a:spLocks noGrp="1"/>
          </p:cNvSpPr>
          <p:nvPr>
            <p:ph type="title"/>
          </p:nvPr>
        </p:nvSpPr>
        <p:spPr/>
        <p:txBody>
          <a:bodyPr/>
          <a:lstStyle/>
          <a:p>
            <a:r>
              <a:rPr lang="en-US" dirty="0"/>
              <a:t>10.2 Dealing with Exceptions (1 of 6)</a:t>
            </a:r>
          </a:p>
        </p:txBody>
      </p:sp>
      <p:sp>
        <p:nvSpPr>
          <p:cNvPr id="3" name="Text Placeholder 2">
            <a:extLst>
              <a:ext uri="{FF2B5EF4-FFF2-40B4-BE49-F238E27FC236}">
                <a16:creationId xmlns:a16="http://schemas.microsoft.com/office/drawing/2014/main" id="{D5E13CA6-35B3-48DA-AA42-EA93552703CF}"/>
              </a:ext>
            </a:extLst>
          </p:cNvPr>
          <p:cNvSpPr>
            <a:spLocks noGrp="1"/>
          </p:cNvSpPr>
          <p:nvPr>
            <p:ph type="body" sz="quarter" idx="17"/>
          </p:nvPr>
        </p:nvSpPr>
        <p:spPr/>
        <p:txBody>
          <a:bodyPr>
            <a:normAutofit/>
          </a:bodyPr>
          <a:lstStyle/>
          <a:p>
            <a:r>
              <a:rPr lang="en-US" dirty="0"/>
              <a:t>Handling others’ exceptions</a:t>
            </a:r>
          </a:p>
          <a:p>
            <a:pPr lvl="1"/>
            <a:r>
              <a:rPr lang="en-US" dirty="0"/>
              <a:t>Programmers make their code </a:t>
            </a:r>
            <a:r>
              <a:rPr lang="en-US" b="1" dirty="0"/>
              <a:t>raise</a:t>
            </a:r>
            <a:r>
              <a:rPr lang="en-US" dirty="0"/>
              <a:t> exceptions when certain conditions are true</a:t>
            </a:r>
          </a:p>
          <a:p>
            <a:pPr lvl="1"/>
            <a:r>
              <a:rPr lang="en-US" dirty="0"/>
              <a:t>Generally, to work with exceptions, programs </a:t>
            </a:r>
            <a:r>
              <a:rPr lang="en-US" b="1" dirty="0"/>
              <a:t>try</a:t>
            </a:r>
            <a:r>
              <a:rPr lang="en-US" dirty="0"/>
              <a:t> to do something and catch any exceptions that were thrown in the code</a:t>
            </a:r>
          </a:p>
          <a:p>
            <a:r>
              <a:rPr lang="en-US" dirty="0"/>
              <a:t>Try and except blocks</a:t>
            </a:r>
          </a:p>
          <a:p>
            <a:pPr lvl="1"/>
            <a:r>
              <a:rPr lang="en-US" b="1" dirty="0"/>
              <a:t>Try-except block</a:t>
            </a:r>
            <a:r>
              <a:rPr lang="en-US" dirty="0"/>
              <a:t> (a.k.a. try-catch block): a program flow control used for trying and catching exceptions that consists of two parts: the </a:t>
            </a:r>
            <a:r>
              <a:rPr lang="en-US" dirty="0">
                <a:latin typeface="Courier New" panose="02070309020205020404" pitchFamily="49" charset="0"/>
                <a:cs typeface="Courier New" panose="02070309020205020404" pitchFamily="49" charset="0"/>
              </a:rPr>
              <a:t>try</a:t>
            </a:r>
            <a:r>
              <a:rPr lang="en-US" dirty="0"/>
              <a:t> block and the </a:t>
            </a:r>
            <a:r>
              <a:rPr lang="en-US" dirty="0">
                <a:latin typeface="Courier New" panose="02070309020205020404" pitchFamily="49" charset="0"/>
                <a:cs typeface="Courier New" panose="02070309020205020404" pitchFamily="49" charset="0"/>
              </a:rPr>
              <a:t>except</a:t>
            </a:r>
            <a:r>
              <a:rPr lang="en-US" dirty="0"/>
              <a:t> block</a:t>
            </a:r>
            <a:endParaRPr lang="en-US" b="1" dirty="0"/>
          </a:p>
          <a:p>
            <a:pPr lvl="2"/>
            <a:r>
              <a:rPr lang="en-US" dirty="0"/>
              <a:t>The </a:t>
            </a:r>
            <a:r>
              <a:rPr lang="en-US" dirty="0">
                <a:latin typeface="Courier New" panose="02070309020205020404" pitchFamily="49" charset="0"/>
                <a:cs typeface="Courier New" panose="02070309020205020404" pitchFamily="49" charset="0"/>
              </a:rPr>
              <a:t>try</a:t>
            </a:r>
            <a:r>
              <a:rPr lang="en-US" dirty="0"/>
              <a:t> code attempts to proceed as if conditions are normal and nothing disrupts the program flow</a:t>
            </a:r>
          </a:p>
          <a:p>
            <a:pPr lvl="2"/>
            <a:r>
              <a:rPr lang="en-US" dirty="0"/>
              <a:t>If an exception is thrown in the </a:t>
            </a:r>
            <a:r>
              <a:rPr lang="en-US" dirty="0">
                <a:latin typeface="Courier New" panose="02070309020205020404" pitchFamily="49" charset="0"/>
                <a:cs typeface="Courier New" panose="02070309020205020404" pitchFamily="49" charset="0"/>
              </a:rPr>
              <a:t>try</a:t>
            </a:r>
            <a:r>
              <a:rPr lang="en-US" dirty="0"/>
              <a:t> block, the program flow moves to the </a:t>
            </a:r>
            <a:r>
              <a:rPr lang="en-US" dirty="0">
                <a:latin typeface="Courier New" panose="02070309020205020404" pitchFamily="49" charset="0"/>
                <a:cs typeface="Courier New" panose="02070309020205020404" pitchFamily="49" charset="0"/>
              </a:rPr>
              <a:t>except</a:t>
            </a:r>
            <a:r>
              <a:rPr lang="en-US" dirty="0"/>
              <a:t> block</a:t>
            </a:r>
          </a:p>
          <a:p>
            <a:pPr lvl="2"/>
            <a:r>
              <a:rPr lang="en-US" dirty="0"/>
              <a:t>Unlike an if-else statement, a </a:t>
            </a:r>
            <a:r>
              <a:rPr lang="en-US" dirty="0">
                <a:latin typeface="Courier New" panose="02070309020205020404" pitchFamily="49" charset="0"/>
                <a:cs typeface="Courier New" panose="02070309020205020404" pitchFamily="49" charset="0"/>
              </a:rPr>
              <a:t>try</a:t>
            </a:r>
            <a:r>
              <a:rPr lang="en-US" dirty="0"/>
              <a:t> block stops executing code when it detects an exception; the </a:t>
            </a:r>
            <a:r>
              <a:rPr lang="en-US" dirty="0">
                <a:latin typeface="Courier New" panose="02070309020205020404" pitchFamily="49" charset="0"/>
                <a:cs typeface="Courier New" panose="02070309020205020404" pitchFamily="49" charset="0"/>
              </a:rPr>
              <a:t>except</a:t>
            </a:r>
            <a:r>
              <a:rPr lang="en-US" dirty="0"/>
              <a:t> block may or may not allow execution to resume</a:t>
            </a:r>
          </a:p>
        </p:txBody>
      </p:sp>
    </p:spTree>
    <p:extLst>
      <p:ext uri="{BB962C8B-B14F-4D97-AF65-F5344CB8AC3E}">
        <p14:creationId xmlns:p14="http://schemas.microsoft.com/office/powerpoint/2010/main" val="97758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467C-724B-454E-8C92-1E767EAB4529}"/>
              </a:ext>
            </a:extLst>
          </p:cNvPr>
          <p:cNvSpPr>
            <a:spLocks noGrp="1"/>
          </p:cNvSpPr>
          <p:nvPr>
            <p:ph type="title"/>
          </p:nvPr>
        </p:nvSpPr>
        <p:spPr/>
        <p:txBody>
          <a:bodyPr/>
          <a:lstStyle/>
          <a:p>
            <a:r>
              <a:rPr lang="en-US" dirty="0"/>
              <a:t>10.2 Dealing with Exceptions (2 of 6)</a:t>
            </a:r>
          </a:p>
        </p:txBody>
      </p:sp>
      <p:pic>
        <p:nvPicPr>
          <p:cNvPr id="6" name="Picture Placeholder 5" descr="A flowchart depicting the logic flow in a try-catch block. Step 1: main program. Step 2: try block. Go to Step 3 when an exception is raised at any point, otherwise go to Step 4. Step 3: except block. Step 4: program continues.&#10;">
            <a:extLst>
              <a:ext uri="{FF2B5EF4-FFF2-40B4-BE49-F238E27FC236}">
                <a16:creationId xmlns:a16="http://schemas.microsoft.com/office/drawing/2014/main" id="{990B5874-996E-EA43-BA3F-3F75F774906F}"/>
              </a:ext>
            </a:extLst>
          </p:cNvPr>
          <p:cNvPicPr>
            <a:picLocks noGrp="1" noChangeAspect="1"/>
          </p:cNvPicPr>
          <p:nvPr>
            <p:ph type="pic" sz="quarter" idx="10"/>
          </p:nvPr>
        </p:nvPicPr>
        <p:blipFill>
          <a:blip r:embed="rId2"/>
          <a:stretch>
            <a:fillRect/>
          </a:stretch>
        </p:blipFill>
        <p:spPr>
          <a:xfrm>
            <a:off x="733118" y="1618487"/>
            <a:ext cx="4814242" cy="4526825"/>
          </a:xfrm>
        </p:spPr>
      </p:pic>
      <p:sp>
        <p:nvSpPr>
          <p:cNvPr id="4" name="Text Placeholder 3">
            <a:extLst>
              <a:ext uri="{FF2B5EF4-FFF2-40B4-BE49-F238E27FC236}">
                <a16:creationId xmlns:a16="http://schemas.microsoft.com/office/drawing/2014/main" id="{F666B993-6F37-E94D-A1B0-719743897C53}"/>
              </a:ext>
            </a:extLst>
          </p:cNvPr>
          <p:cNvSpPr>
            <a:spLocks noGrp="1"/>
          </p:cNvSpPr>
          <p:nvPr>
            <p:ph type="body" sz="quarter" idx="11"/>
          </p:nvPr>
        </p:nvSpPr>
        <p:spPr/>
        <p:txBody>
          <a:bodyPr/>
          <a:lstStyle/>
          <a:p>
            <a:r>
              <a:rPr lang="en-US" dirty="0"/>
              <a:t>Figure 10-4 Try-except block logic flow</a:t>
            </a:r>
          </a:p>
        </p:txBody>
      </p:sp>
    </p:spTree>
    <p:extLst>
      <p:ext uri="{BB962C8B-B14F-4D97-AF65-F5344CB8AC3E}">
        <p14:creationId xmlns:p14="http://schemas.microsoft.com/office/powerpoint/2010/main" val="2572619490"/>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Accessible_PPT_Template_Cengage</Template>
  <TotalTime>0</TotalTime>
  <Words>2707</Words>
  <Application>Microsoft Macintosh PowerPoint</Application>
  <PresentationFormat>Widescreen</PresentationFormat>
  <Paragraphs>185</Paragraphs>
  <Slides>28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vt:lpstr>
      <vt:lpstr>Calibri</vt:lpstr>
      <vt:lpstr>Courier New</vt:lpstr>
      <vt:lpstr>Helvetica</vt:lpstr>
      <vt:lpstr>Open Sans</vt:lpstr>
      <vt:lpstr>Summer Font</vt:lpstr>
      <vt:lpstr>Office Theme</vt:lpstr>
      <vt:lpstr>Module 10: Exceptions</vt:lpstr>
      <vt:lpstr>Module Objectives (1 of 2)</vt:lpstr>
      <vt:lpstr>Module Objectives (2 of 2)</vt:lpstr>
      <vt:lpstr>10.1 Defining Exceptions (1 of 4) </vt:lpstr>
      <vt:lpstr>10.1 Defining Exceptions (2 of 4) </vt:lpstr>
      <vt:lpstr>10.1 Defining Exceptions (3 of 4)  </vt:lpstr>
      <vt:lpstr>10.1 Defining Exceptions (4 of 4)  </vt:lpstr>
      <vt:lpstr>10.2 Dealing with Exceptions (1 of 6)</vt:lpstr>
      <vt:lpstr>10.2 Dealing with Exceptions (2 of 6)</vt:lpstr>
      <vt:lpstr>10.2 Dealing with Exceptions (3 of 6)</vt:lpstr>
      <vt:lpstr>10.2 Dealing with Exceptions (4 of 6)</vt:lpstr>
      <vt:lpstr>10.2 Dealing with Exceptions (5 of 6)</vt:lpstr>
      <vt:lpstr>10.2 Dealing with Exceptions (6 of 6)</vt:lpstr>
      <vt:lpstr>Activity 10.1: Knowledge Check</vt:lpstr>
      <vt:lpstr>Activity 10.1: Knowledge Check Answers</vt:lpstr>
      <vt:lpstr>10.3 Using Exceptions (1 of 4) </vt:lpstr>
      <vt:lpstr>10.3 Using Exceptions (2 of 4) </vt:lpstr>
      <vt:lpstr>10.3 Using Exceptions (3 of 4) </vt:lpstr>
      <vt:lpstr>Activity 10.2: Breakout Groups:  Make Iceabella Less Exceptional (1 of 3)</vt:lpstr>
      <vt:lpstr>Activity 10.2: Breakout Groups:  Make Iceabella Less Exceptional (2 of 3)</vt:lpstr>
      <vt:lpstr>Activity 10.2: Breakout Groups:  Make Iceabella Less Exceptional (3 of 3)</vt:lpstr>
      <vt:lpstr>Activity 10.3: Breakout Groups:  Make Iceabella More Exceptional</vt:lpstr>
      <vt:lpstr>10.3 Using Exceptions (4 of 4) </vt:lpstr>
      <vt:lpstr>Activity 10.4: Knowledge Check</vt:lpstr>
      <vt:lpstr>Activity 10.4: Knowledge Check Answers</vt:lpstr>
      <vt:lpstr>Activity 10.5: Discussion</vt:lpstr>
      <vt:lpstr>Self-Assessment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2021-09-26T17:01:24Z</dcterms:created>
  <dcterms:modified xsi:type="dcterms:W3CDTF">2023-11-03T12:40:35Z</dcterms:modified>
</cp:coreProperties>
</file>