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9"/>
  </p:notesMasterIdLst>
  <p:sldIdLst>
    <p:sldId id="256" r:id="rId2"/>
    <p:sldId id="259" r:id="rId3"/>
    <p:sldId id="278" r:id="rId4"/>
    <p:sldId id="298" r:id="rId5"/>
    <p:sldId id="299" r:id="rId6"/>
    <p:sldId id="300" r:id="rId7"/>
    <p:sldId id="301" r:id="rId8"/>
    <p:sldId id="302" r:id="rId9"/>
    <p:sldId id="303" r:id="rId10"/>
    <p:sldId id="304" r:id="rId11"/>
    <p:sldId id="306" r:id="rId12"/>
    <p:sldId id="308" r:id="rId13"/>
    <p:sldId id="307" r:id="rId14"/>
    <p:sldId id="309" r:id="rId15"/>
    <p:sldId id="310" r:id="rId16"/>
    <p:sldId id="312" r:id="rId17"/>
    <p:sldId id="313" r:id="rId18"/>
    <p:sldId id="314" r:id="rId19"/>
    <p:sldId id="315" r:id="rId20"/>
    <p:sldId id="316" r:id="rId21"/>
    <p:sldId id="305" r:id="rId22"/>
    <p:sldId id="325" r:id="rId23"/>
    <p:sldId id="317" r:id="rId24"/>
    <p:sldId id="324" r:id="rId25"/>
    <p:sldId id="318" r:id="rId26"/>
    <p:sldId id="326" r:id="rId27"/>
    <p:sldId id="327" r:id="rId28"/>
    <p:sldId id="319" r:id="rId29"/>
    <p:sldId id="320" r:id="rId30"/>
    <p:sldId id="329" r:id="rId31"/>
    <p:sldId id="331" r:id="rId32"/>
    <p:sldId id="330" r:id="rId33"/>
    <p:sldId id="321" r:id="rId34"/>
    <p:sldId id="322" r:id="rId35"/>
    <p:sldId id="328" r:id="rId36"/>
    <p:sldId id="332" r:id="rId37"/>
    <p:sldId id="333" r:id="rId38"/>
  </p:sldIdLst>
  <p:sldSz cx="9144000" cy="5143500" type="screen16x9"/>
  <p:notesSz cx="6858000" cy="9144000"/>
  <p:embeddedFontLst>
    <p:embeddedFont>
      <p:font typeface="Comic Sans MS" panose="030F0902030302020204" pitchFamily="66" charset="0"/>
      <p:regular r:id="rId40"/>
    </p:embeddedFont>
    <p:embeddedFont>
      <p:font typeface="Consolas" panose="020B0609020204030204" pitchFamily="49" charset="0"/>
      <p:regular r:id="rId41"/>
      <p:bold r:id="rId42"/>
      <p:italic r:id="rId43"/>
      <p:boldItalic r:id="rId44"/>
    </p:embeddedFont>
    <p:embeddedFont>
      <p:font typeface="Roboto" panose="02000000000000000000" pitchFamily="2" charset="0"/>
      <p:regular r:id="rId45"/>
      <p:bold r:id="rId46"/>
      <p:italic r:id="rId47"/>
      <p:boldItalic r:id="rId48"/>
    </p:embeddedFont>
    <p:embeddedFont>
      <p:font typeface="Source Sans Pro" panose="020B050303040302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B350"/>
    <a:srgbClr val="FFDB62"/>
    <a:srgbClr val="F4CC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93EDAA-88F6-46E9-B29A-D7C8C9C8D4AD}">
  <a:tblStyle styleId="{9793EDAA-88F6-46E9-B29A-D7C8C9C8D4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p:restoredTop sz="94704"/>
  </p:normalViewPr>
  <p:slideViewPr>
    <p:cSldViewPr snapToGrid="0">
      <p:cViewPr varScale="1">
        <p:scale>
          <a:sx n="140" d="100"/>
          <a:sy n="140" d="100"/>
        </p:scale>
        <p:origin x="80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766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5791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8571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373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0460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7468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916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120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883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6491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cbd9d2920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cbd9d2920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7754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88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862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627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855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4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1196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390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375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925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cbd9d2920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cbd9d2920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2029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15339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7139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81811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3640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70635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3736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4623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789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31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241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672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040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1635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d6bb91894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d6bb9189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5072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8"/>
        <p:cNvGrpSpPr/>
        <p:nvPr/>
      </p:nvGrpSpPr>
      <p:grpSpPr>
        <a:xfrm>
          <a:off x="0" y="0"/>
          <a:ext cx="0" cy="0"/>
          <a:chOff x="0" y="0"/>
          <a:chExt cx="0" cy="0"/>
        </a:xfrm>
      </p:grpSpPr>
      <p:sp>
        <p:nvSpPr>
          <p:cNvPr id="69" name="Google Shape;69;p1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
        <p:nvSpPr>
          <p:cNvPr id="56" name="Google Shape;56;p10"/>
          <p:cNvSpPr txBox="1"/>
          <p:nvPr/>
        </p:nvSpPr>
        <p:spPr>
          <a:xfrm>
            <a:off x="102400" y="4728000"/>
            <a:ext cx="6819600" cy="415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500" dirty="0">
                <a:solidFill>
                  <a:schemeClr val="lt1"/>
                </a:solidFill>
                <a:latin typeface="Roboto"/>
                <a:ea typeface="Roboto"/>
                <a:cs typeface="Roboto"/>
                <a:sym typeface="Roboto"/>
              </a:rPr>
              <a:t>Classes and Objects</a:t>
            </a:r>
            <a:endParaRPr sz="1500" dirty="0">
              <a:solidFill>
                <a:schemeClr val="lt1"/>
              </a:solidFill>
              <a:latin typeface="Roboto"/>
              <a:ea typeface="Roboto"/>
              <a:cs typeface="Roboto"/>
              <a:sym typeface="Roboto"/>
            </a:endParaRPr>
          </a:p>
        </p:txBody>
      </p:sp>
      <p:sp>
        <p:nvSpPr>
          <p:cNvPr id="57" name="Google Shape;57;p10"/>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dk2"/>
              </a:buClr>
              <a:buSzPts val="3200"/>
              <a:buNone/>
              <a:defRPr>
                <a:solidFill>
                  <a:schemeClr val="dk2"/>
                </a:solidFill>
              </a:defRPr>
            </a:lvl1pPr>
            <a:lvl2pPr lvl="1" rtl="0">
              <a:spcBef>
                <a:spcPts val="0"/>
              </a:spcBef>
              <a:spcAft>
                <a:spcPts val="0"/>
              </a:spcAft>
              <a:buClr>
                <a:schemeClr val="dk2"/>
              </a:buClr>
              <a:buSzPts val="3200"/>
              <a:buNone/>
              <a:defRPr>
                <a:solidFill>
                  <a:schemeClr val="dk2"/>
                </a:solidFill>
              </a:defRPr>
            </a:lvl2pPr>
            <a:lvl3pPr lvl="2" rtl="0">
              <a:spcBef>
                <a:spcPts val="0"/>
              </a:spcBef>
              <a:spcAft>
                <a:spcPts val="0"/>
              </a:spcAft>
              <a:buClr>
                <a:schemeClr val="dk2"/>
              </a:buClr>
              <a:buSzPts val="3200"/>
              <a:buNone/>
              <a:defRPr>
                <a:solidFill>
                  <a:schemeClr val="dk2"/>
                </a:solidFill>
              </a:defRPr>
            </a:lvl3pPr>
            <a:lvl4pPr lvl="3" rtl="0">
              <a:spcBef>
                <a:spcPts val="0"/>
              </a:spcBef>
              <a:spcAft>
                <a:spcPts val="0"/>
              </a:spcAft>
              <a:buClr>
                <a:schemeClr val="dk2"/>
              </a:buClr>
              <a:buSzPts val="3200"/>
              <a:buNone/>
              <a:defRPr>
                <a:solidFill>
                  <a:schemeClr val="dk2"/>
                </a:solidFill>
              </a:defRPr>
            </a:lvl4pPr>
            <a:lvl5pPr lvl="4" rtl="0">
              <a:spcBef>
                <a:spcPts val="0"/>
              </a:spcBef>
              <a:spcAft>
                <a:spcPts val="0"/>
              </a:spcAft>
              <a:buClr>
                <a:schemeClr val="dk2"/>
              </a:buClr>
              <a:buSzPts val="3200"/>
              <a:buNone/>
              <a:defRPr>
                <a:solidFill>
                  <a:schemeClr val="dk2"/>
                </a:solidFill>
              </a:defRPr>
            </a:lvl5pPr>
            <a:lvl6pPr lvl="5" rtl="0">
              <a:spcBef>
                <a:spcPts val="0"/>
              </a:spcBef>
              <a:spcAft>
                <a:spcPts val="0"/>
              </a:spcAft>
              <a:buClr>
                <a:schemeClr val="dk2"/>
              </a:buClr>
              <a:buSzPts val="3200"/>
              <a:buNone/>
              <a:defRPr>
                <a:solidFill>
                  <a:schemeClr val="dk2"/>
                </a:solidFill>
              </a:defRPr>
            </a:lvl6pPr>
            <a:lvl7pPr lvl="6" rtl="0">
              <a:spcBef>
                <a:spcPts val="0"/>
              </a:spcBef>
              <a:spcAft>
                <a:spcPts val="0"/>
              </a:spcAft>
              <a:buClr>
                <a:schemeClr val="dk2"/>
              </a:buClr>
              <a:buSzPts val="3200"/>
              <a:buNone/>
              <a:defRPr>
                <a:solidFill>
                  <a:schemeClr val="dk2"/>
                </a:solidFill>
              </a:defRPr>
            </a:lvl7pPr>
            <a:lvl8pPr lvl="7" rtl="0">
              <a:spcBef>
                <a:spcPts val="0"/>
              </a:spcBef>
              <a:spcAft>
                <a:spcPts val="0"/>
              </a:spcAft>
              <a:buClr>
                <a:schemeClr val="dk2"/>
              </a:buClr>
              <a:buSzPts val="3200"/>
              <a:buNone/>
              <a:defRPr>
                <a:solidFill>
                  <a:schemeClr val="dk2"/>
                </a:solidFill>
              </a:defRPr>
            </a:lvl8pPr>
            <a:lvl9pPr lvl="8" rtl="0">
              <a:spcBef>
                <a:spcPts val="0"/>
              </a:spcBef>
              <a:spcAft>
                <a:spcPts val="0"/>
              </a:spcAft>
              <a:buClr>
                <a:schemeClr val="dk2"/>
              </a:buClr>
              <a:buSzPts val="3200"/>
              <a:buNone/>
              <a:defRPr>
                <a:solidFill>
                  <a:schemeClr val="dk2"/>
                </a:solidFill>
              </a:defRPr>
            </a:lvl9pPr>
          </a:lstStyle>
          <a:p>
            <a:endParaRPr/>
          </a:p>
        </p:txBody>
      </p:sp>
      <p:sp>
        <p:nvSpPr>
          <p:cNvPr id="58" name="Google Shape;58;p10"/>
          <p:cNvSpPr txBox="1">
            <a:spLocks noGrp="1"/>
          </p:cNvSpPr>
          <p:nvPr>
            <p:ph type="body" idx="1"/>
          </p:nvPr>
        </p:nvSpPr>
        <p:spPr>
          <a:xfrm>
            <a:off x="460950" y="1345325"/>
            <a:ext cx="8222100" cy="3084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lnSpc>
                <a:spcPct val="150000"/>
              </a:lnSpc>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372955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0"/>
              </a:spcBef>
              <a:spcAft>
                <a:spcPts val="0"/>
              </a:spcAft>
              <a:buClr>
                <a:schemeClr val="lt1"/>
              </a:buClr>
              <a:buSzPts val="1200"/>
              <a:buChar char="○"/>
              <a:defRPr sz="1200">
                <a:solidFill>
                  <a:schemeClr val="lt1"/>
                </a:solidFill>
              </a:defRPr>
            </a:lvl2pPr>
            <a:lvl3pPr marL="1371600" lvl="2" indent="-304800" rtl="0">
              <a:spcBef>
                <a:spcPts val="0"/>
              </a:spcBef>
              <a:spcAft>
                <a:spcPts val="0"/>
              </a:spcAft>
              <a:buClr>
                <a:schemeClr val="lt1"/>
              </a:buClr>
              <a:buSzPts val="1200"/>
              <a:buChar char="■"/>
              <a:defRPr sz="1200">
                <a:solidFill>
                  <a:schemeClr val="lt1"/>
                </a:solidFill>
              </a:defRPr>
            </a:lvl3pPr>
            <a:lvl4pPr marL="1828800" lvl="3" indent="-304800" rtl="0">
              <a:spcBef>
                <a:spcPts val="0"/>
              </a:spcBef>
              <a:spcAft>
                <a:spcPts val="0"/>
              </a:spcAft>
              <a:buClr>
                <a:schemeClr val="lt1"/>
              </a:buClr>
              <a:buSzPts val="1200"/>
              <a:buChar char="●"/>
              <a:defRPr sz="1200">
                <a:solidFill>
                  <a:schemeClr val="lt1"/>
                </a:solidFill>
              </a:defRPr>
            </a:lvl4pPr>
            <a:lvl5pPr marL="2286000" lvl="4" indent="-304800" rtl="0">
              <a:spcBef>
                <a:spcPts val="0"/>
              </a:spcBef>
              <a:spcAft>
                <a:spcPts val="0"/>
              </a:spcAft>
              <a:buClr>
                <a:schemeClr val="lt1"/>
              </a:buClr>
              <a:buSzPts val="1200"/>
              <a:buChar char="○"/>
              <a:defRPr sz="1200">
                <a:solidFill>
                  <a:schemeClr val="lt1"/>
                </a:solidFill>
              </a:defRPr>
            </a:lvl5pPr>
            <a:lvl6pPr marL="2743200" lvl="5" indent="-304800" rtl="0">
              <a:spcBef>
                <a:spcPts val="0"/>
              </a:spcBef>
              <a:spcAft>
                <a:spcPts val="0"/>
              </a:spcAft>
              <a:buClr>
                <a:schemeClr val="lt1"/>
              </a:buClr>
              <a:buSzPts val="1200"/>
              <a:buChar char="■"/>
              <a:defRPr sz="1200">
                <a:solidFill>
                  <a:schemeClr val="lt1"/>
                </a:solidFill>
              </a:defRPr>
            </a:lvl6pPr>
            <a:lvl7pPr marL="3200400" lvl="6" indent="-304800" rtl="0">
              <a:spcBef>
                <a:spcPts val="0"/>
              </a:spcBef>
              <a:spcAft>
                <a:spcPts val="0"/>
              </a:spcAft>
              <a:buClr>
                <a:schemeClr val="lt1"/>
              </a:buClr>
              <a:buSzPts val="1200"/>
              <a:buChar char="●"/>
              <a:defRPr sz="1200">
                <a:solidFill>
                  <a:schemeClr val="lt1"/>
                </a:solidFill>
              </a:defRPr>
            </a:lvl7pPr>
            <a:lvl8pPr marL="3657600" lvl="7" indent="-304800" rtl="0">
              <a:spcBef>
                <a:spcPts val="0"/>
              </a:spcBef>
              <a:spcAft>
                <a:spcPts val="0"/>
              </a:spcAft>
              <a:buClr>
                <a:schemeClr val="lt1"/>
              </a:buClr>
              <a:buSzPts val="1200"/>
              <a:buChar char="○"/>
              <a:defRPr sz="1200">
                <a:solidFill>
                  <a:schemeClr val="lt1"/>
                </a:solidFill>
              </a:defRPr>
            </a:lvl8pPr>
            <a:lvl9pPr marL="4114800" lvl="8" indent="-304800" rtl="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1">
  <p:cSld name="CAPTION_ONLY_1">
    <p:spTree>
      <p:nvGrpSpPr>
        <p:cNvPr id="1" name="Shape 59"/>
        <p:cNvGrpSpPr/>
        <p:nvPr/>
      </p:nvGrpSpPr>
      <p:grpSpPr>
        <a:xfrm>
          <a:off x="0" y="0"/>
          <a:ext cx="0" cy="0"/>
          <a:chOff x="0" y="0"/>
          <a:chExt cx="0" cy="0"/>
        </a:xfrm>
      </p:grpSpPr>
      <p:sp>
        <p:nvSpPr>
          <p:cNvPr id="60" name="Google Shape;60;p11"/>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1"/>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
        <p:nvSpPr>
          <p:cNvPr id="63" name="Google Shape;63;p11"/>
          <p:cNvSpPr txBox="1"/>
          <p:nvPr/>
        </p:nvSpPr>
        <p:spPr>
          <a:xfrm>
            <a:off x="107350" y="4745450"/>
            <a:ext cx="524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64"/>
        <p:cNvGrpSpPr/>
        <p:nvPr/>
      </p:nvGrpSpPr>
      <p:grpSpPr>
        <a:xfrm>
          <a:off x="0" y="0"/>
          <a:ext cx="0" cy="0"/>
          <a:chOff x="0" y="0"/>
          <a:chExt cx="0" cy="0"/>
        </a:xfrm>
      </p:grpSpPr>
      <p:sp>
        <p:nvSpPr>
          <p:cNvPr id="65" name="Google Shape;65;p12"/>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6" name="Google Shape;66;p12"/>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7" name="Google Shape;67;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3200" dirty="0"/>
              <a:t>Introduction to Python Classes and Objects</a:t>
            </a:r>
            <a:endParaRPr dirty="0"/>
          </a:p>
        </p:txBody>
      </p:sp>
      <p:sp>
        <p:nvSpPr>
          <p:cNvPr id="75" name="Google Shape;75;p14"/>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en-GB" dirty="0"/>
              <a:t>Mubashir Ali</a:t>
            </a:r>
            <a:endParaRPr dirty="0"/>
          </a:p>
          <a:p>
            <a:pPr marL="0" lvl="0" indent="0" algn="ctr" rtl="0">
              <a:spcBef>
                <a:spcPts val="0"/>
              </a:spcBef>
              <a:spcAft>
                <a:spcPts val="0"/>
              </a:spcAft>
              <a:buNone/>
            </a:pPr>
            <a:r>
              <a:rPr lang="en-GB" dirty="0"/>
              <a:t>m.ali.16@bham.ac.uk</a:t>
            </a:r>
            <a:endParaRPr dirty="0"/>
          </a:p>
        </p:txBody>
      </p:sp>
      <p:sp>
        <p:nvSpPr>
          <p:cNvPr id="76" name="Google Shape;76;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a:t>
            </a:fld>
            <a:endParaRPr/>
          </a:p>
        </p:txBody>
      </p:sp>
      <p:pic>
        <p:nvPicPr>
          <p:cNvPr id="13" name="Picture 12">
            <a:extLst>
              <a:ext uri="{FF2B5EF4-FFF2-40B4-BE49-F238E27FC236}">
                <a16:creationId xmlns:a16="http://schemas.microsoft.com/office/drawing/2014/main" id="{BB838D37-FB59-E00F-5B08-A61F8BDF2670}"/>
              </a:ext>
            </a:extLst>
          </p:cNvPr>
          <p:cNvPicPr>
            <a:picLocks noChangeAspect="1"/>
          </p:cNvPicPr>
          <p:nvPr/>
        </p:nvPicPr>
        <p:blipFill>
          <a:blip r:embed="rId3"/>
          <a:stretch>
            <a:fillRect/>
          </a:stretch>
        </p:blipFill>
        <p:spPr>
          <a:xfrm>
            <a:off x="-1113458" y="-861152"/>
            <a:ext cx="5450565" cy="35081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10</a:t>
            </a:fld>
            <a:endParaRPr/>
          </a:p>
        </p:txBody>
      </p:sp>
      <p:sp>
        <p:nvSpPr>
          <p:cNvPr id="197" name="Google Shape;197;p31"/>
          <p:cNvSpPr txBox="1">
            <a:spLocks noGrp="1"/>
          </p:cNvSpPr>
          <p:nvPr>
            <p:ph type="title"/>
          </p:nvPr>
        </p:nvSpPr>
        <p:spPr>
          <a:xfrm>
            <a:off x="575791" y="70746"/>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OOP - Class</a:t>
            </a:r>
            <a:endParaRPr dirty="0"/>
          </a:p>
        </p:txBody>
      </p:sp>
      <p:sp>
        <p:nvSpPr>
          <p:cNvPr id="198" name="Google Shape;198;p31"/>
          <p:cNvSpPr txBox="1">
            <a:spLocks noGrp="1"/>
          </p:cNvSpPr>
          <p:nvPr>
            <p:ph type="body" idx="1"/>
          </p:nvPr>
        </p:nvSpPr>
        <p:spPr>
          <a:xfrm>
            <a:off x="655304" y="795469"/>
            <a:ext cx="8222100" cy="3721210"/>
          </a:xfrm>
          <a:prstGeom prst="rect">
            <a:avLst/>
          </a:prstGeom>
          <a:solidFill>
            <a:schemeClr val="bg1"/>
          </a:solidFill>
        </p:spPr>
        <p:txBody>
          <a:bodyPr spcFirstLastPara="1" wrap="square" lIns="91425" tIns="91425" rIns="91425" bIns="91425" anchor="t" anchorCtr="0">
            <a:normAutofit/>
          </a:bodyPr>
          <a:lstStyle/>
          <a:p>
            <a:pPr marL="114300" indent="0" algn="just">
              <a:lnSpc>
                <a:spcPct val="150000"/>
              </a:lnSpc>
              <a:buNone/>
            </a:pPr>
            <a:endParaRPr lang="en-GB" dirty="0">
              <a:solidFill>
                <a:schemeClr val="bg2"/>
              </a:solidFill>
            </a:endParaRPr>
          </a:p>
          <a:p>
            <a:pPr algn="just">
              <a:lnSpc>
                <a:spcPct val="150000"/>
              </a:lnSpc>
            </a:pPr>
            <a:endParaRPr lang="en-US" altLang="en-US" dirty="0">
              <a:solidFill>
                <a:schemeClr val="bg2"/>
              </a:solidFill>
            </a:endParaRPr>
          </a:p>
        </p:txBody>
      </p:sp>
      <p:pic>
        <p:nvPicPr>
          <p:cNvPr id="7" name="Picture 6" descr="Text&#10;&#10;Description automatically generated with low confidence">
            <a:extLst>
              <a:ext uri="{FF2B5EF4-FFF2-40B4-BE49-F238E27FC236}">
                <a16:creationId xmlns:a16="http://schemas.microsoft.com/office/drawing/2014/main" id="{CD2BD70F-EFE2-B83E-C4D9-FA09C870E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3140" y="795468"/>
            <a:ext cx="4126427" cy="3721211"/>
          </a:xfrm>
          <a:prstGeom prst="rect">
            <a:avLst/>
          </a:prstGeom>
        </p:spPr>
      </p:pic>
    </p:spTree>
    <p:extLst>
      <p:ext uri="{BB962C8B-B14F-4D97-AF65-F5344CB8AC3E}">
        <p14:creationId xmlns:p14="http://schemas.microsoft.com/office/powerpoint/2010/main" val="2068631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11</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Class</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a:bodyPr>
          <a:lstStyle/>
          <a:p>
            <a:pPr>
              <a:lnSpc>
                <a:spcPct val="150000"/>
              </a:lnSpc>
            </a:pPr>
            <a:r>
              <a:rPr lang="en-GB" dirty="0">
                <a:solidFill>
                  <a:schemeClr val="bg2"/>
                </a:solidFill>
              </a:rPr>
              <a:t>Why classes act like blueprints to create objects?</a:t>
            </a:r>
          </a:p>
          <a:p>
            <a:pPr>
              <a:lnSpc>
                <a:spcPct val="150000"/>
              </a:lnSpc>
            </a:pPr>
            <a:r>
              <a:rPr lang="en-GB" dirty="0">
                <a:solidFill>
                  <a:schemeClr val="bg2"/>
                </a:solidFill>
              </a:rPr>
              <a:t>Why classes are important in Object-Oriented Programming?</a:t>
            </a:r>
          </a:p>
          <a:p>
            <a:pPr>
              <a:lnSpc>
                <a:spcPct val="150000"/>
              </a:lnSpc>
            </a:pPr>
            <a:r>
              <a:rPr lang="en-GB" dirty="0">
                <a:solidFill>
                  <a:schemeClr val="bg2"/>
                </a:solidFill>
              </a:rPr>
              <a:t>How to identify classes in a problem statement?</a:t>
            </a:r>
          </a:p>
          <a:p>
            <a:pPr>
              <a:lnSpc>
                <a:spcPct val="150000"/>
              </a:lnSpc>
            </a:pPr>
            <a:r>
              <a:rPr lang="en-GB" dirty="0">
                <a:solidFill>
                  <a:schemeClr val="bg2"/>
                </a:solidFill>
              </a:rPr>
              <a:t>How to define a class in Python?</a:t>
            </a:r>
          </a:p>
        </p:txBody>
      </p:sp>
    </p:spTree>
    <p:extLst>
      <p:ext uri="{BB962C8B-B14F-4D97-AF65-F5344CB8AC3E}">
        <p14:creationId xmlns:p14="http://schemas.microsoft.com/office/powerpoint/2010/main" val="2283340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12</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Class</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a:bodyPr>
          <a:lstStyle/>
          <a:p>
            <a:pPr>
              <a:lnSpc>
                <a:spcPct val="150000"/>
              </a:lnSpc>
            </a:pPr>
            <a:r>
              <a:rPr lang="en-GB" dirty="0">
                <a:solidFill>
                  <a:schemeClr val="bg2"/>
                </a:solidFill>
              </a:rPr>
              <a:t>They act like “blueprints” that describe the </a:t>
            </a:r>
            <a:r>
              <a:rPr lang="en-GB" dirty="0">
                <a:solidFill>
                  <a:schemeClr val="tx1"/>
                </a:solidFill>
              </a:rPr>
              <a:t>state and behaviour </a:t>
            </a:r>
            <a:r>
              <a:rPr lang="en-GB" dirty="0">
                <a:solidFill>
                  <a:schemeClr val="bg2"/>
                </a:solidFill>
              </a:rPr>
              <a:t>of a real-world object.</a:t>
            </a:r>
          </a:p>
          <a:p>
            <a:pPr>
              <a:lnSpc>
                <a:spcPct val="150000"/>
              </a:lnSpc>
            </a:pPr>
            <a:r>
              <a:rPr lang="en-GB" dirty="0">
                <a:solidFill>
                  <a:schemeClr val="bg2"/>
                </a:solidFill>
              </a:rPr>
              <a:t>They are used to represent </a:t>
            </a:r>
            <a:r>
              <a:rPr lang="en-GB" dirty="0">
                <a:solidFill>
                  <a:schemeClr val="tx1"/>
                </a:solidFill>
              </a:rPr>
              <a:t>real-world objects or entities</a:t>
            </a:r>
            <a:r>
              <a:rPr lang="en-GB" dirty="0">
                <a:solidFill>
                  <a:schemeClr val="bg2"/>
                </a:solidFill>
              </a:rPr>
              <a:t> relevant to the </a:t>
            </a:r>
            <a:r>
              <a:rPr lang="en-GB" dirty="0">
                <a:solidFill>
                  <a:schemeClr val="tx1"/>
                </a:solidFill>
              </a:rPr>
              <a:t>context of a program</a:t>
            </a:r>
            <a:r>
              <a:rPr lang="en-GB" dirty="0">
                <a:solidFill>
                  <a:schemeClr val="bg2"/>
                </a:solidFill>
              </a:rPr>
              <a:t>.</a:t>
            </a:r>
          </a:p>
          <a:p>
            <a:pPr>
              <a:lnSpc>
                <a:spcPct val="150000"/>
              </a:lnSpc>
            </a:pPr>
            <a:r>
              <a:rPr lang="en-GB" dirty="0">
                <a:solidFill>
                  <a:schemeClr val="bg2"/>
                </a:solidFill>
              </a:rPr>
              <a:t>For example, </a:t>
            </a:r>
            <a:r>
              <a:rPr lang="en-GB" dirty="0">
                <a:solidFill>
                  <a:schemeClr val="tx1"/>
                </a:solidFill>
              </a:rPr>
              <a:t>houses</a:t>
            </a:r>
            <a:r>
              <a:rPr lang="en-GB" dirty="0">
                <a:solidFill>
                  <a:schemeClr val="bg2"/>
                </a:solidFill>
              </a:rPr>
              <a:t>, </a:t>
            </a:r>
            <a:r>
              <a:rPr lang="en-GB" dirty="0">
                <a:solidFill>
                  <a:schemeClr val="tx1"/>
                </a:solidFill>
              </a:rPr>
              <a:t>bank accounts</a:t>
            </a:r>
            <a:r>
              <a:rPr lang="en-GB" dirty="0">
                <a:solidFill>
                  <a:schemeClr val="bg2"/>
                </a:solidFill>
              </a:rPr>
              <a:t>, </a:t>
            </a:r>
            <a:r>
              <a:rPr lang="en-GB" dirty="0">
                <a:solidFill>
                  <a:schemeClr val="tx1"/>
                </a:solidFill>
              </a:rPr>
              <a:t>employees</a:t>
            </a:r>
            <a:r>
              <a:rPr lang="en-GB" dirty="0">
                <a:solidFill>
                  <a:schemeClr val="bg2"/>
                </a:solidFill>
              </a:rPr>
              <a:t>, </a:t>
            </a:r>
            <a:r>
              <a:rPr lang="en-GB" dirty="0">
                <a:solidFill>
                  <a:schemeClr val="tx1"/>
                </a:solidFill>
              </a:rPr>
              <a:t>clients</a:t>
            </a:r>
            <a:r>
              <a:rPr lang="en-GB" dirty="0">
                <a:solidFill>
                  <a:schemeClr val="bg2"/>
                </a:solidFill>
              </a:rPr>
              <a:t>, </a:t>
            </a:r>
            <a:r>
              <a:rPr lang="en-GB" dirty="0">
                <a:solidFill>
                  <a:schemeClr val="tx1"/>
                </a:solidFill>
              </a:rPr>
              <a:t>cars</a:t>
            </a:r>
            <a:r>
              <a:rPr lang="en-GB" dirty="0">
                <a:solidFill>
                  <a:schemeClr val="bg2"/>
                </a:solidFill>
              </a:rPr>
              <a:t>, </a:t>
            </a:r>
            <a:r>
              <a:rPr lang="en-GB" dirty="0">
                <a:solidFill>
                  <a:schemeClr val="tx1"/>
                </a:solidFill>
              </a:rPr>
              <a:t>products</a:t>
            </a:r>
            <a:r>
              <a:rPr lang="en-GB" dirty="0">
                <a:solidFill>
                  <a:schemeClr val="bg2"/>
                </a:solidFill>
              </a:rPr>
              <a:t>.</a:t>
            </a:r>
          </a:p>
          <a:p>
            <a:pPr>
              <a:lnSpc>
                <a:spcPct val="150000"/>
              </a:lnSpc>
            </a:pPr>
            <a:endParaRPr lang="en-GB" dirty="0">
              <a:solidFill>
                <a:schemeClr val="bg2"/>
              </a:solidFill>
            </a:endParaRPr>
          </a:p>
        </p:txBody>
      </p:sp>
    </p:spTree>
    <p:extLst>
      <p:ext uri="{BB962C8B-B14F-4D97-AF65-F5344CB8AC3E}">
        <p14:creationId xmlns:p14="http://schemas.microsoft.com/office/powerpoint/2010/main" val="2531718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Key Components of a Class</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a:bodyPr>
          <a:lstStyle/>
          <a:p>
            <a:pPr>
              <a:lnSpc>
                <a:spcPct val="150000"/>
              </a:lnSpc>
            </a:pPr>
            <a:r>
              <a:rPr lang="en-GB" dirty="0">
                <a:solidFill>
                  <a:schemeClr val="tx1">
                    <a:lumMod val="75000"/>
                  </a:schemeClr>
                </a:solidFill>
              </a:rPr>
              <a:t>Class Attributes</a:t>
            </a:r>
          </a:p>
          <a:p>
            <a:pPr lvl="1"/>
            <a:r>
              <a:rPr lang="en-GB" dirty="0">
                <a:solidFill>
                  <a:schemeClr val="bg2"/>
                </a:solidFill>
              </a:rPr>
              <a:t>Variable that store data</a:t>
            </a:r>
          </a:p>
          <a:p>
            <a:pPr>
              <a:lnSpc>
                <a:spcPct val="150000"/>
              </a:lnSpc>
            </a:pPr>
            <a:endParaRPr lang="en-GB" dirty="0">
              <a:solidFill>
                <a:schemeClr val="bg2"/>
              </a:solidFill>
            </a:endParaRPr>
          </a:p>
          <a:p>
            <a:pPr>
              <a:lnSpc>
                <a:spcPct val="150000"/>
              </a:lnSpc>
            </a:pPr>
            <a:r>
              <a:rPr lang="en-GB" dirty="0">
                <a:solidFill>
                  <a:schemeClr val="tx1">
                    <a:lumMod val="75000"/>
                  </a:schemeClr>
                </a:solidFill>
              </a:rPr>
              <a:t>Methods</a:t>
            </a:r>
          </a:p>
          <a:p>
            <a:pPr lvl="1"/>
            <a:r>
              <a:rPr lang="en-GB" dirty="0">
                <a:solidFill>
                  <a:schemeClr val="bg2"/>
                </a:solidFill>
              </a:rPr>
              <a:t>Functions that perform actions on the data</a:t>
            </a:r>
          </a:p>
          <a:p>
            <a:pPr>
              <a:lnSpc>
                <a:spcPct val="150000"/>
              </a:lnSpc>
            </a:pPr>
            <a:endParaRPr lang="en-GB" dirty="0">
              <a:solidFill>
                <a:schemeClr val="bg2"/>
              </a:solidFill>
            </a:endParaRPr>
          </a:p>
          <a:p>
            <a:pPr>
              <a:lnSpc>
                <a:spcPct val="150000"/>
              </a:lnSpc>
            </a:pPr>
            <a:r>
              <a:rPr lang="en-GB" dirty="0">
                <a:solidFill>
                  <a:schemeClr val="accent3"/>
                </a:solidFill>
              </a:rPr>
              <a:t>Object(Instance)</a:t>
            </a:r>
          </a:p>
          <a:p>
            <a:pPr lvl="1"/>
            <a:r>
              <a:rPr lang="en-GB" dirty="0">
                <a:solidFill>
                  <a:schemeClr val="bg2"/>
                </a:solidFill>
              </a:rPr>
              <a:t>A specific instance created from a class</a:t>
            </a:r>
          </a:p>
        </p:txBody>
      </p:sp>
    </p:spTree>
    <p:extLst>
      <p:ext uri="{BB962C8B-B14F-4D97-AF65-F5344CB8AC3E}">
        <p14:creationId xmlns:p14="http://schemas.microsoft.com/office/powerpoint/2010/main" val="868497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14</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Guidelines of a class</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a:bodyPr>
          <a:lstStyle/>
          <a:p>
            <a:pPr>
              <a:lnSpc>
                <a:spcPct val="150000"/>
              </a:lnSpc>
            </a:pPr>
            <a:r>
              <a:rPr lang="en-GB" dirty="0">
                <a:solidFill>
                  <a:schemeClr val="bg2"/>
                </a:solidFill>
              </a:rPr>
              <a:t>Class names are typically nouns. They should start with an uppercase letter. For example: </a:t>
            </a:r>
            <a:r>
              <a:rPr lang="en-GB" dirty="0">
                <a:solidFill>
                  <a:schemeClr val="tx1">
                    <a:lumMod val="75000"/>
                  </a:schemeClr>
                </a:solidFill>
              </a:rPr>
              <a:t>House</a:t>
            </a:r>
            <a:r>
              <a:rPr lang="en-GB" dirty="0">
                <a:solidFill>
                  <a:schemeClr val="bg2"/>
                </a:solidFill>
              </a:rPr>
              <a:t>, </a:t>
            </a:r>
            <a:r>
              <a:rPr lang="en-GB" dirty="0">
                <a:solidFill>
                  <a:schemeClr val="tx1">
                    <a:lumMod val="75000"/>
                  </a:schemeClr>
                </a:solidFill>
              </a:rPr>
              <a:t>Human</a:t>
            </a:r>
            <a:r>
              <a:rPr lang="en-GB" dirty="0">
                <a:solidFill>
                  <a:schemeClr val="bg2"/>
                </a:solidFill>
              </a:rPr>
              <a:t>, </a:t>
            </a:r>
            <a:r>
              <a:rPr lang="en-GB" dirty="0">
                <a:solidFill>
                  <a:schemeClr val="tx1">
                    <a:lumMod val="75000"/>
                  </a:schemeClr>
                </a:solidFill>
              </a:rPr>
              <a:t>Dog</a:t>
            </a:r>
            <a:r>
              <a:rPr lang="en-GB" dirty="0">
                <a:solidFill>
                  <a:schemeClr val="bg2"/>
                </a:solidFill>
              </a:rPr>
              <a:t>, </a:t>
            </a:r>
            <a:r>
              <a:rPr lang="en-GB" dirty="0">
                <a:solidFill>
                  <a:schemeClr val="tx1">
                    <a:lumMod val="75000"/>
                  </a:schemeClr>
                </a:solidFill>
              </a:rPr>
              <a:t>Account etc</a:t>
            </a:r>
            <a:r>
              <a:rPr lang="en-GB" dirty="0">
                <a:solidFill>
                  <a:schemeClr val="bg2"/>
                </a:solidFill>
              </a:rPr>
              <a:t>.</a:t>
            </a:r>
          </a:p>
          <a:p>
            <a:pPr>
              <a:lnSpc>
                <a:spcPct val="150000"/>
              </a:lnSpc>
            </a:pPr>
            <a:r>
              <a:rPr lang="en-GB" dirty="0">
                <a:solidFill>
                  <a:schemeClr val="bg2"/>
                </a:solidFill>
              </a:rPr>
              <a:t>If the name has more than one word, each word should be capitalized following the </a:t>
            </a:r>
            <a:r>
              <a:rPr lang="en-GB" dirty="0" err="1">
                <a:solidFill>
                  <a:schemeClr val="bg2"/>
                </a:solidFill>
              </a:rPr>
              <a:t>PascalCase</a:t>
            </a:r>
            <a:r>
              <a:rPr lang="en-GB" dirty="0">
                <a:solidFill>
                  <a:schemeClr val="bg2"/>
                </a:solidFill>
              </a:rPr>
              <a:t> naming convention.</a:t>
            </a:r>
          </a:p>
          <a:p>
            <a:pPr lvl="1"/>
            <a:r>
              <a:rPr lang="en-GB" dirty="0" err="1">
                <a:solidFill>
                  <a:schemeClr val="tx1">
                    <a:lumMod val="75000"/>
                  </a:schemeClr>
                </a:solidFill>
              </a:rPr>
              <a:t>SavingAccount</a:t>
            </a:r>
            <a:r>
              <a:rPr lang="en-GB" dirty="0">
                <a:solidFill>
                  <a:schemeClr val="tx1">
                    <a:lumMod val="75000"/>
                  </a:schemeClr>
                </a:solidFill>
              </a:rPr>
              <a:t>, HelloWorld etc. </a:t>
            </a:r>
          </a:p>
        </p:txBody>
      </p:sp>
    </p:spTree>
    <p:extLst>
      <p:ext uri="{BB962C8B-B14F-4D97-AF65-F5344CB8AC3E}">
        <p14:creationId xmlns:p14="http://schemas.microsoft.com/office/powerpoint/2010/main" val="310972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Objects</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a:bodyPr>
          <a:lstStyle/>
          <a:p>
            <a:pPr algn="just">
              <a:lnSpc>
                <a:spcPct val="150000"/>
              </a:lnSpc>
            </a:pPr>
            <a:r>
              <a:rPr lang="en-US" dirty="0">
                <a:solidFill>
                  <a:schemeClr val="bg2"/>
                </a:solidFill>
              </a:rPr>
              <a:t>An object is a combination of variables (also </a:t>
            </a:r>
            <a:r>
              <a:rPr lang="en-US" dirty="0">
                <a:solidFill>
                  <a:schemeClr val="tx1"/>
                </a:solidFill>
              </a:rPr>
              <a:t>called attributes </a:t>
            </a:r>
            <a:r>
              <a:rPr lang="en-US" dirty="0">
                <a:solidFill>
                  <a:schemeClr val="bg2"/>
                </a:solidFill>
              </a:rPr>
              <a:t>or </a:t>
            </a:r>
            <a:r>
              <a:rPr lang="en-US" dirty="0">
                <a:solidFill>
                  <a:schemeClr val="tx1"/>
                </a:solidFill>
              </a:rPr>
              <a:t>instance</a:t>
            </a:r>
            <a:r>
              <a:rPr lang="en-US" dirty="0">
                <a:solidFill>
                  <a:schemeClr val="bg2"/>
                </a:solidFill>
              </a:rPr>
              <a:t> </a:t>
            </a:r>
            <a:r>
              <a:rPr lang="en-US" dirty="0">
                <a:solidFill>
                  <a:schemeClr val="tx1"/>
                </a:solidFill>
              </a:rPr>
              <a:t>variables</a:t>
            </a:r>
            <a:r>
              <a:rPr lang="en-US" dirty="0">
                <a:solidFill>
                  <a:schemeClr val="bg2"/>
                </a:solidFill>
              </a:rPr>
              <a:t> or </a:t>
            </a:r>
            <a:r>
              <a:rPr lang="en-US" dirty="0">
                <a:solidFill>
                  <a:schemeClr val="tx1"/>
                </a:solidFill>
              </a:rPr>
              <a:t>object variables</a:t>
            </a:r>
            <a:r>
              <a:rPr lang="en-US" dirty="0">
                <a:solidFill>
                  <a:schemeClr val="bg2"/>
                </a:solidFill>
              </a:rPr>
              <a:t>) and behaviors (i.e., </a:t>
            </a:r>
            <a:r>
              <a:rPr lang="en-US" dirty="0">
                <a:solidFill>
                  <a:schemeClr val="tx1"/>
                </a:solidFill>
              </a:rPr>
              <a:t>functions</a:t>
            </a:r>
            <a:r>
              <a:rPr lang="en-US" dirty="0">
                <a:solidFill>
                  <a:schemeClr val="bg2"/>
                </a:solidFill>
              </a:rPr>
              <a:t>, which are referred to as </a:t>
            </a:r>
            <a:r>
              <a:rPr lang="en-US" dirty="0">
                <a:solidFill>
                  <a:schemeClr val="tx1"/>
                </a:solidFill>
              </a:rPr>
              <a:t>methods</a:t>
            </a:r>
            <a:r>
              <a:rPr lang="en-US" dirty="0">
                <a:solidFill>
                  <a:schemeClr val="bg2"/>
                </a:solidFill>
              </a:rPr>
              <a:t> in the object context)</a:t>
            </a:r>
          </a:p>
          <a:p>
            <a:pPr marL="114300" indent="0" algn="just">
              <a:lnSpc>
                <a:spcPct val="150000"/>
              </a:lnSpc>
              <a:buNone/>
            </a:pPr>
            <a:endParaRPr lang="en-US" dirty="0">
              <a:solidFill>
                <a:schemeClr val="bg2"/>
              </a:solidFill>
            </a:endParaRPr>
          </a:p>
          <a:p>
            <a:pPr algn="just">
              <a:lnSpc>
                <a:spcPct val="150000"/>
              </a:lnSpc>
            </a:pPr>
            <a:r>
              <a:rPr lang="en-US" dirty="0">
                <a:solidFill>
                  <a:schemeClr val="bg2"/>
                </a:solidFill>
              </a:rPr>
              <a:t>Called an instance of a class. </a:t>
            </a:r>
          </a:p>
          <a:p>
            <a:pPr algn="just">
              <a:lnSpc>
                <a:spcPct val="150000"/>
              </a:lnSpc>
            </a:pPr>
            <a:endParaRPr lang="en-US" dirty="0">
              <a:solidFill>
                <a:schemeClr val="bg2"/>
              </a:solidFill>
            </a:endParaRPr>
          </a:p>
          <a:p>
            <a:pPr algn="just">
              <a:lnSpc>
                <a:spcPct val="150000"/>
              </a:lnSpc>
            </a:pPr>
            <a:r>
              <a:rPr lang="en-US" dirty="0">
                <a:solidFill>
                  <a:schemeClr val="accent3"/>
                </a:solidFill>
              </a:rPr>
              <a:t>In Python everything is an Object.</a:t>
            </a:r>
          </a:p>
        </p:txBody>
      </p:sp>
    </p:spTree>
    <p:extLst>
      <p:ext uri="{BB962C8B-B14F-4D97-AF65-F5344CB8AC3E}">
        <p14:creationId xmlns:p14="http://schemas.microsoft.com/office/powerpoint/2010/main" val="1990602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16</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How to Identify Classes and Objects</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a:bodyPr>
          <a:lstStyle/>
          <a:p>
            <a:pPr algn="just">
              <a:lnSpc>
                <a:spcPct val="150000"/>
              </a:lnSpc>
            </a:pPr>
            <a:r>
              <a:rPr lang="en-GB" dirty="0">
                <a:solidFill>
                  <a:schemeClr val="bg2"/>
                </a:solidFill>
              </a:rPr>
              <a:t>We start with an initial description of the problem, and from that description, </a:t>
            </a:r>
            <a:r>
              <a:rPr lang="en-GB" dirty="0">
                <a:solidFill>
                  <a:schemeClr val="tx1"/>
                </a:solidFill>
              </a:rPr>
              <a:t>we have to identify</a:t>
            </a:r>
          </a:p>
          <a:p>
            <a:pPr algn="just">
              <a:lnSpc>
                <a:spcPct val="150000"/>
              </a:lnSpc>
            </a:pPr>
            <a:r>
              <a:rPr lang="en-GB" dirty="0">
                <a:solidFill>
                  <a:schemeClr val="bg2"/>
                </a:solidFill>
              </a:rPr>
              <a:t>The objects that will be relevant for our program or system.</a:t>
            </a:r>
          </a:p>
          <a:p>
            <a:pPr algn="just">
              <a:lnSpc>
                <a:spcPct val="150000"/>
              </a:lnSpc>
            </a:pPr>
            <a:r>
              <a:rPr lang="en-GB" dirty="0">
                <a:solidFill>
                  <a:schemeClr val="bg2"/>
                </a:solidFill>
              </a:rPr>
              <a:t>You will write down a written description of all the elements of the problem in your own words, and then you will have to extract the elements that are relevant to the system or program.</a:t>
            </a:r>
          </a:p>
          <a:p>
            <a:pPr marL="114300" indent="0" algn="just">
              <a:lnSpc>
                <a:spcPct val="150000"/>
              </a:lnSpc>
              <a:buNone/>
            </a:pPr>
            <a:endParaRPr lang="en-GB" dirty="0">
              <a:solidFill>
                <a:schemeClr val="bg2"/>
              </a:solidFill>
            </a:endParaRPr>
          </a:p>
          <a:p>
            <a:pPr algn="just">
              <a:lnSpc>
                <a:spcPct val="150000"/>
              </a:lnSpc>
            </a:pPr>
            <a:r>
              <a:rPr lang="en-GB" sz="1800" kern="0" dirty="0">
                <a:solidFill>
                  <a:schemeClr val="tx1"/>
                </a:solidFill>
              </a:rPr>
              <a:t>This is what we usually call a problem statement.</a:t>
            </a:r>
          </a:p>
          <a:p>
            <a:pPr algn="just">
              <a:lnSpc>
                <a:spcPct val="150000"/>
              </a:lnSpc>
            </a:pPr>
            <a:endParaRPr lang="en-GB" dirty="0">
              <a:solidFill>
                <a:schemeClr val="bg2"/>
              </a:solidFill>
            </a:endParaRPr>
          </a:p>
          <a:p>
            <a:pPr algn="just">
              <a:lnSpc>
                <a:spcPct val="150000"/>
              </a:lnSpc>
            </a:pPr>
            <a:endParaRPr lang="en-GB" dirty="0">
              <a:solidFill>
                <a:schemeClr val="bg2"/>
              </a:solidFill>
            </a:endParaRPr>
          </a:p>
          <a:p>
            <a:pPr algn="just">
              <a:lnSpc>
                <a:spcPct val="150000"/>
              </a:lnSpc>
            </a:pPr>
            <a:endParaRPr lang="en-US" dirty="0">
              <a:solidFill>
                <a:schemeClr val="accent3"/>
              </a:solidFill>
            </a:endParaRPr>
          </a:p>
        </p:txBody>
      </p:sp>
    </p:spTree>
    <p:extLst>
      <p:ext uri="{BB962C8B-B14F-4D97-AF65-F5344CB8AC3E}">
        <p14:creationId xmlns:p14="http://schemas.microsoft.com/office/powerpoint/2010/main" val="2811611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Problem statement</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a:bodyPr>
          <a:lstStyle/>
          <a:p>
            <a:pPr algn="just">
              <a:lnSpc>
                <a:spcPct val="150000"/>
              </a:lnSpc>
            </a:pPr>
            <a:r>
              <a:rPr lang="en-US" dirty="0">
                <a:solidFill>
                  <a:schemeClr val="bg2"/>
                </a:solidFill>
              </a:rPr>
              <a:t>Our store serves fast food. The items sold include pizza, burgers and hot dogs. We also sell soda, water and French fries. Clients may choose to buy one or more items. If they choose to buy more than one item, then they receive a special discount of 20 percent. The store has five employees.</a:t>
            </a:r>
          </a:p>
          <a:p>
            <a:pPr algn="just">
              <a:lnSpc>
                <a:spcPct val="150000"/>
              </a:lnSpc>
            </a:pPr>
            <a:endParaRPr lang="en-GB" dirty="0">
              <a:solidFill>
                <a:schemeClr val="bg2"/>
              </a:solidFill>
            </a:endParaRPr>
          </a:p>
          <a:p>
            <a:pPr algn="just">
              <a:lnSpc>
                <a:spcPct val="150000"/>
              </a:lnSpc>
            </a:pPr>
            <a:endParaRPr lang="en-GB" dirty="0">
              <a:solidFill>
                <a:schemeClr val="bg2"/>
              </a:solidFill>
            </a:endParaRPr>
          </a:p>
          <a:p>
            <a:pPr algn="just">
              <a:lnSpc>
                <a:spcPct val="150000"/>
              </a:lnSpc>
            </a:pPr>
            <a:endParaRPr lang="en-US" dirty="0">
              <a:solidFill>
                <a:schemeClr val="accent3"/>
              </a:solidFill>
            </a:endParaRPr>
          </a:p>
        </p:txBody>
      </p:sp>
    </p:spTree>
    <p:extLst>
      <p:ext uri="{BB962C8B-B14F-4D97-AF65-F5344CB8AC3E}">
        <p14:creationId xmlns:p14="http://schemas.microsoft.com/office/powerpoint/2010/main" val="384353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Problem statement</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a:bodyPr>
          <a:lstStyle/>
          <a:p>
            <a:pPr algn="just">
              <a:lnSpc>
                <a:spcPct val="150000"/>
              </a:lnSpc>
            </a:pPr>
            <a:r>
              <a:rPr lang="en-US" dirty="0">
                <a:solidFill>
                  <a:schemeClr val="bg2"/>
                </a:solidFill>
              </a:rPr>
              <a:t>Our store serves fast </a:t>
            </a:r>
            <a:r>
              <a:rPr lang="en-US" dirty="0">
                <a:solidFill>
                  <a:schemeClr val="bg2"/>
                </a:solidFill>
                <a:highlight>
                  <a:srgbClr val="FFFF00"/>
                </a:highlight>
              </a:rPr>
              <a:t>food</a:t>
            </a:r>
            <a:r>
              <a:rPr lang="en-US" dirty="0">
                <a:solidFill>
                  <a:schemeClr val="bg2"/>
                </a:solidFill>
              </a:rPr>
              <a:t>. The items sold include </a:t>
            </a:r>
            <a:r>
              <a:rPr lang="en-US" dirty="0">
                <a:solidFill>
                  <a:schemeClr val="bg2"/>
                </a:solidFill>
                <a:highlight>
                  <a:srgbClr val="FFFF00"/>
                </a:highlight>
              </a:rPr>
              <a:t>pizza</a:t>
            </a:r>
            <a:r>
              <a:rPr lang="en-US" dirty="0">
                <a:solidFill>
                  <a:schemeClr val="bg2"/>
                </a:solidFill>
              </a:rPr>
              <a:t>, </a:t>
            </a:r>
            <a:r>
              <a:rPr lang="en-US" dirty="0">
                <a:solidFill>
                  <a:schemeClr val="bg2"/>
                </a:solidFill>
                <a:highlight>
                  <a:srgbClr val="FFFF00"/>
                </a:highlight>
              </a:rPr>
              <a:t>burgers</a:t>
            </a:r>
            <a:r>
              <a:rPr lang="en-US" dirty="0">
                <a:solidFill>
                  <a:schemeClr val="bg2"/>
                </a:solidFill>
              </a:rPr>
              <a:t> and </a:t>
            </a:r>
            <a:r>
              <a:rPr lang="en-US" dirty="0">
                <a:solidFill>
                  <a:schemeClr val="bg2"/>
                </a:solidFill>
                <a:highlight>
                  <a:srgbClr val="FFFF00"/>
                </a:highlight>
              </a:rPr>
              <a:t>hot dogs</a:t>
            </a:r>
            <a:r>
              <a:rPr lang="en-US" dirty="0">
                <a:solidFill>
                  <a:schemeClr val="bg2"/>
                </a:solidFill>
              </a:rPr>
              <a:t>. We also sell </a:t>
            </a:r>
            <a:r>
              <a:rPr lang="en-US" dirty="0">
                <a:solidFill>
                  <a:schemeClr val="bg2"/>
                </a:solidFill>
                <a:highlight>
                  <a:srgbClr val="FFFF00"/>
                </a:highlight>
              </a:rPr>
              <a:t>soda</a:t>
            </a:r>
            <a:r>
              <a:rPr lang="en-US" dirty="0">
                <a:solidFill>
                  <a:schemeClr val="bg2"/>
                </a:solidFill>
              </a:rPr>
              <a:t>, </a:t>
            </a:r>
            <a:r>
              <a:rPr lang="en-US" dirty="0">
                <a:solidFill>
                  <a:schemeClr val="bg2"/>
                </a:solidFill>
                <a:highlight>
                  <a:srgbClr val="FFFF00"/>
                </a:highlight>
              </a:rPr>
              <a:t>water</a:t>
            </a:r>
            <a:r>
              <a:rPr lang="en-US" dirty="0">
                <a:solidFill>
                  <a:schemeClr val="bg2"/>
                </a:solidFill>
              </a:rPr>
              <a:t> and </a:t>
            </a:r>
            <a:r>
              <a:rPr lang="en-US" dirty="0">
                <a:solidFill>
                  <a:schemeClr val="bg2"/>
                </a:solidFill>
                <a:highlight>
                  <a:srgbClr val="FFFF00"/>
                </a:highlight>
              </a:rPr>
              <a:t>French fries</a:t>
            </a:r>
            <a:r>
              <a:rPr lang="en-US" dirty="0">
                <a:solidFill>
                  <a:schemeClr val="bg2"/>
                </a:solidFill>
              </a:rPr>
              <a:t>. </a:t>
            </a:r>
            <a:r>
              <a:rPr lang="en-US" dirty="0">
                <a:solidFill>
                  <a:schemeClr val="bg2"/>
                </a:solidFill>
                <a:highlight>
                  <a:srgbClr val="FFFF00"/>
                </a:highlight>
              </a:rPr>
              <a:t>Clients</a:t>
            </a:r>
            <a:r>
              <a:rPr lang="en-US" dirty="0">
                <a:solidFill>
                  <a:schemeClr val="bg2"/>
                </a:solidFill>
              </a:rPr>
              <a:t> may choose to buy one or more items. If they choose to buy more than one item, then they receive a special discount of 20 percent. The store has five </a:t>
            </a:r>
            <a:r>
              <a:rPr lang="en-US" dirty="0">
                <a:solidFill>
                  <a:schemeClr val="bg2"/>
                </a:solidFill>
                <a:highlight>
                  <a:srgbClr val="FFFF00"/>
                </a:highlight>
              </a:rPr>
              <a:t>employees</a:t>
            </a:r>
            <a:r>
              <a:rPr lang="en-US" dirty="0">
                <a:solidFill>
                  <a:schemeClr val="bg2"/>
                </a:solidFill>
              </a:rPr>
              <a:t>.</a:t>
            </a:r>
          </a:p>
          <a:p>
            <a:pPr algn="just">
              <a:lnSpc>
                <a:spcPct val="150000"/>
              </a:lnSpc>
            </a:pPr>
            <a:endParaRPr lang="en-GB" dirty="0">
              <a:solidFill>
                <a:schemeClr val="bg2"/>
              </a:solidFill>
            </a:endParaRPr>
          </a:p>
          <a:p>
            <a:pPr algn="just">
              <a:lnSpc>
                <a:spcPct val="150000"/>
              </a:lnSpc>
            </a:pPr>
            <a:endParaRPr lang="en-GB" dirty="0">
              <a:solidFill>
                <a:schemeClr val="bg2"/>
              </a:solidFill>
            </a:endParaRPr>
          </a:p>
          <a:p>
            <a:pPr algn="just">
              <a:lnSpc>
                <a:spcPct val="150000"/>
              </a:lnSpc>
            </a:pPr>
            <a:endParaRPr lang="en-US" dirty="0">
              <a:solidFill>
                <a:schemeClr val="accent3"/>
              </a:solidFill>
            </a:endParaRPr>
          </a:p>
        </p:txBody>
      </p:sp>
    </p:spTree>
    <p:extLst>
      <p:ext uri="{BB962C8B-B14F-4D97-AF65-F5344CB8AC3E}">
        <p14:creationId xmlns:p14="http://schemas.microsoft.com/office/powerpoint/2010/main" val="2381929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19</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Problem statement</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a:bodyPr>
          <a:lstStyle/>
          <a:p>
            <a:pPr algn="just">
              <a:lnSpc>
                <a:spcPct val="150000"/>
              </a:lnSpc>
            </a:pPr>
            <a:r>
              <a:rPr lang="en-US" dirty="0">
                <a:solidFill>
                  <a:schemeClr val="bg2"/>
                </a:solidFill>
              </a:rPr>
              <a:t>Our store serves fast </a:t>
            </a:r>
            <a:r>
              <a:rPr lang="en-US" dirty="0">
                <a:solidFill>
                  <a:schemeClr val="accent3"/>
                </a:solidFill>
                <a:highlight>
                  <a:srgbClr val="FFFF00"/>
                </a:highlight>
              </a:rPr>
              <a:t>food</a:t>
            </a:r>
            <a:r>
              <a:rPr lang="en-US" dirty="0">
                <a:solidFill>
                  <a:schemeClr val="bg2"/>
                </a:solidFill>
              </a:rPr>
              <a:t>. The items sold include </a:t>
            </a:r>
            <a:r>
              <a:rPr lang="en-US" dirty="0">
                <a:solidFill>
                  <a:schemeClr val="bg2"/>
                </a:solidFill>
                <a:highlight>
                  <a:srgbClr val="FFFF00"/>
                </a:highlight>
              </a:rPr>
              <a:t>pizza</a:t>
            </a:r>
            <a:r>
              <a:rPr lang="en-US" dirty="0">
                <a:solidFill>
                  <a:schemeClr val="bg2"/>
                </a:solidFill>
              </a:rPr>
              <a:t>, </a:t>
            </a:r>
            <a:r>
              <a:rPr lang="en-US" dirty="0">
                <a:solidFill>
                  <a:schemeClr val="bg2"/>
                </a:solidFill>
                <a:highlight>
                  <a:srgbClr val="FFFF00"/>
                </a:highlight>
              </a:rPr>
              <a:t>burgers</a:t>
            </a:r>
            <a:r>
              <a:rPr lang="en-US" dirty="0">
                <a:solidFill>
                  <a:schemeClr val="bg2"/>
                </a:solidFill>
              </a:rPr>
              <a:t> and </a:t>
            </a:r>
            <a:r>
              <a:rPr lang="en-US" dirty="0">
                <a:solidFill>
                  <a:schemeClr val="bg2"/>
                </a:solidFill>
                <a:highlight>
                  <a:srgbClr val="FFFF00"/>
                </a:highlight>
              </a:rPr>
              <a:t>hot dogs</a:t>
            </a:r>
            <a:r>
              <a:rPr lang="en-US" dirty="0">
                <a:solidFill>
                  <a:schemeClr val="bg2"/>
                </a:solidFill>
              </a:rPr>
              <a:t>. We also sell </a:t>
            </a:r>
            <a:r>
              <a:rPr lang="en-US" dirty="0">
                <a:solidFill>
                  <a:schemeClr val="bg2"/>
                </a:solidFill>
                <a:highlight>
                  <a:srgbClr val="FFFF00"/>
                </a:highlight>
              </a:rPr>
              <a:t>soda</a:t>
            </a:r>
            <a:r>
              <a:rPr lang="en-US" dirty="0">
                <a:solidFill>
                  <a:schemeClr val="bg2"/>
                </a:solidFill>
              </a:rPr>
              <a:t>, </a:t>
            </a:r>
            <a:r>
              <a:rPr lang="en-US" dirty="0">
                <a:solidFill>
                  <a:schemeClr val="bg2"/>
                </a:solidFill>
                <a:highlight>
                  <a:srgbClr val="FFFF00"/>
                </a:highlight>
              </a:rPr>
              <a:t>water</a:t>
            </a:r>
            <a:r>
              <a:rPr lang="en-US" dirty="0">
                <a:solidFill>
                  <a:schemeClr val="bg2"/>
                </a:solidFill>
              </a:rPr>
              <a:t> and </a:t>
            </a:r>
            <a:r>
              <a:rPr lang="en-US" dirty="0">
                <a:solidFill>
                  <a:schemeClr val="bg2"/>
                </a:solidFill>
                <a:highlight>
                  <a:srgbClr val="FFFF00"/>
                </a:highlight>
              </a:rPr>
              <a:t>French fries</a:t>
            </a:r>
            <a:r>
              <a:rPr lang="en-US" dirty="0">
                <a:solidFill>
                  <a:schemeClr val="bg2"/>
                </a:solidFill>
              </a:rPr>
              <a:t>. </a:t>
            </a:r>
            <a:r>
              <a:rPr lang="en-US" dirty="0">
                <a:solidFill>
                  <a:schemeClr val="bg2"/>
                </a:solidFill>
                <a:highlight>
                  <a:srgbClr val="FFFF00"/>
                </a:highlight>
              </a:rPr>
              <a:t>Clients</a:t>
            </a:r>
            <a:r>
              <a:rPr lang="en-US" dirty="0">
                <a:solidFill>
                  <a:schemeClr val="bg2"/>
                </a:solidFill>
              </a:rPr>
              <a:t> may choose to buy one or more items. If they choose to buy more than one item, then they receive a special discount of 20 percent. The store has five </a:t>
            </a:r>
            <a:r>
              <a:rPr lang="en-US" dirty="0">
                <a:solidFill>
                  <a:schemeClr val="bg2"/>
                </a:solidFill>
                <a:highlight>
                  <a:srgbClr val="FFFF00"/>
                </a:highlight>
              </a:rPr>
              <a:t>employees</a:t>
            </a:r>
            <a:r>
              <a:rPr lang="en-US" dirty="0">
                <a:solidFill>
                  <a:schemeClr val="bg2"/>
                </a:solidFill>
              </a:rPr>
              <a:t>.</a:t>
            </a:r>
          </a:p>
          <a:p>
            <a:pPr marL="114300" indent="0" algn="just">
              <a:lnSpc>
                <a:spcPct val="150000"/>
              </a:lnSpc>
              <a:buNone/>
            </a:pPr>
            <a:endParaRPr lang="en-GB" dirty="0">
              <a:solidFill>
                <a:schemeClr val="bg2"/>
              </a:solidFill>
            </a:endParaRPr>
          </a:p>
          <a:p>
            <a:pPr algn="just">
              <a:lnSpc>
                <a:spcPct val="150000"/>
              </a:lnSpc>
            </a:pPr>
            <a:endParaRPr lang="en-GB" dirty="0">
              <a:solidFill>
                <a:schemeClr val="bg2"/>
              </a:solidFill>
            </a:endParaRPr>
          </a:p>
          <a:p>
            <a:pPr algn="just">
              <a:lnSpc>
                <a:spcPct val="150000"/>
              </a:lnSpc>
            </a:pPr>
            <a:endParaRPr lang="en-US" dirty="0">
              <a:solidFill>
                <a:schemeClr val="accent3"/>
              </a:solidFill>
            </a:endParaRPr>
          </a:p>
        </p:txBody>
      </p:sp>
    </p:spTree>
    <p:extLst>
      <p:ext uri="{BB962C8B-B14F-4D97-AF65-F5344CB8AC3E}">
        <p14:creationId xmlns:p14="http://schemas.microsoft.com/office/powerpoint/2010/main" val="58974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Learning Outcomes</a:t>
            </a:r>
            <a:endParaRPr dirty="0"/>
          </a:p>
        </p:txBody>
      </p:sp>
      <p:sp>
        <p:nvSpPr>
          <p:cNvPr id="98" name="Google Shape;98;p17"/>
          <p:cNvSpPr txBox="1">
            <a:spLocks noGrp="1"/>
          </p:cNvSpPr>
          <p:nvPr>
            <p:ph type="body" idx="1"/>
          </p:nvPr>
        </p:nvSpPr>
        <p:spPr>
          <a:xfrm>
            <a:off x="471900" y="1770434"/>
            <a:ext cx="8222100" cy="3025302"/>
          </a:xfrm>
          <a:prstGeom prst="rect">
            <a:avLst/>
          </a:prstGeom>
        </p:spPr>
        <p:txBody>
          <a:bodyPr spcFirstLastPara="1" wrap="square" lIns="91425" tIns="91425" rIns="91425" bIns="91425" anchor="t" anchorCtr="0">
            <a:normAutofit lnSpcReduction="10000"/>
          </a:bodyPr>
          <a:lstStyle/>
          <a:p>
            <a:pPr marL="114300" indent="0">
              <a:lnSpc>
                <a:spcPct val="150000"/>
              </a:lnSpc>
              <a:buNone/>
            </a:pPr>
            <a:r>
              <a:rPr lang="en-GB" dirty="0"/>
              <a:t>By the end of this lesson, you should be able to:</a:t>
            </a:r>
          </a:p>
          <a:p>
            <a:pPr>
              <a:lnSpc>
                <a:spcPct val="150000"/>
              </a:lnSpc>
              <a:buFont typeface="Roboto"/>
              <a:buAutoNum type="arabicPeriod"/>
            </a:pPr>
            <a:r>
              <a:rPr lang="en-GB" b="0" kern="0" dirty="0"/>
              <a:t>What Object-Oriented Programming (OOP) is</a:t>
            </a:r>
          </a:p>
          <a:p>
            <a:pPr>
              <a:lnSpc>
                <a:spcPct val="150000"/>
              </a:lnSpc>
              <a:buFont typeface="Roboto"/>
              <a:buAutoNum type="arabicPeriod"/>
            </a:pPr>
            <a:r>
              <a:rPr lang="en-GB" b="0" kern="0" dirty="0"/>
              <a:t>The concept of "programming paradigm.”</a:t>
            </a:r>
          </a:p>
          <a:p>
            <a:pPr>
              <a:lnSpc>
                <a:spcPct val="150000"/>
              </a:lnSpc>
              <a:buFont typeface="Roboto"/>
              <a:buAutoNum type="arabicPeriod"/>
            </a:pPr>
            <a:r>
              <a:rPr lang="en-GB" b="0" kern="0" dirty="0"/>
              <a:t>The advantages of Object-Oriented Programming.</a:t>
            </a:r>
            <a:endParaRPr lang="en-GB" dirty="0"/>
          </a:p>
          <a:p>
            <a:pPr marL="457200" lvl="0" indent="-342900" algn="l" rtl="0">
              <a:lnSpc>
                <a:spcPct val="150000"/>
              </a:lnSpc>
              <a:spcBef>
                <a:spcPts val="0"/>
              </a:spcBef>
              <a:spcAft>
                <a:spcPts val="0"/>
              </a:spcAft>
              <a:buSzPts val="1800"/>
              <a:buAutoNum type="arabicPeriod"/>
            </a:pPr>
            <a:r>
              <a:rPr lang="en-GB" dirty="0"/>
              <a:t>What are Classes and Objects? </a:t>
            </a:r>
          </a:p>
          <a:p>
            <a:pPr>
              <a:lnSpc>
                <a:spcPct val="160000"/>
              </a:lnSpc>
              <a:buFont typeface="Roboto"/>
              <a:buAutoNum type="arabicPeriod"/>
            </a:pPr>
            <a:r>
              <a:rPr lang="en-GB" dirty="0"/>
              <a:t>Defining a Class</a:t>
            </a:r>
          </a:p>
          <a:p>
            <a:pPr>
              <a:lnSpc>
                <a:spcPct val="160000"/>
              </a:lnSpc>
              <a:buFont typeface="Roboto"/>
              <a:buAutoNum type="arabicPeriod"/>
            </a:pPr>
            <a:r>
              <a:rPr lang="en-GB" dirty="0"/>
              <a:t>Creating Objects (Instances)</a:t>
            </a:r>
          </a:p>
        </p:txBody>
      </p:sp>
      <p:sp>
        <p:nvSpPr>
          <p:cNvPr id="99" name="Google Shape;99;p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20</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Questions</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a:bodyPr>
          <a:lstStyle/>
          <a:p>
            <a:pPr algn="just">
              <a:lnSpc>
                <a:spcPct val="150000"/>
              </a:lnSpc>
            </a:pPr>
            <a:r>
              <a:rPr lang="en-GB" dirty="0">
                <a:solidFill>
                  <a:schemeClr val="bg2"/>
                </a:solidFill>
              </a:rPr>
              <a:t>Is the term that you selected needed for the scope of the project?</a:t>
            </a:r>
          </a:p>
          <a:p>
            <a:pPr algn="just">
              <a:lnSpc>
                <a:spcPct val="150000"/>
              </a:lnSpc>
            </a:pPr>
            <a:r>
              <a:rPr lang="en-GB" dirty="0">
                <a:solidFill>
                  <a:schemeClr val="bg2"/>
                </a:solidFill>
              </a:rPr>
              <a:t>Does the term represent an example of a class ?</a:t>
            </a:r>
          </a:p>
          <a:p>
            <a:pPr algn="just">
              <a:lnSpc>
                <a:spcPct val="150000"/>
              </a:lnSpc>
            </a:pPr>
            <a:r>
              <a:rPr lang="en-GB" dirty="0">
                <a:solidFill>
                  <a:schemeClr val="bg2"/>
                </a:solidFill>
              </a:rPr>
              <a:t>Is this class important for the program that we are creating?</a:t>
            </a:r>
          </a:p>
          <a:p>
            <a:pPr algn="just">
              <a:lnSpc>
                <a:spcPct val="150000"/>
              </a:lnSpc>
            </a:pPr>
            <a:endParaRPr lang="en-GB" dirty="0">
              <a:solidFill>
                <a:schemeClr val="bg2"/>
              </a:solidFill>
            </a:endParaRPr>
          </a:p>
          <a:p>
            <a:pPr algn="just">
              <a:lnSpc>
                <a:spcPct val="150000"/>
              </a:lnSpc>
            </a:pPr>
            <a:endParaRPr lang="en-US" dirty="0">
              <a:solidFill>
                <a:schemeClr val="accent3"/>
              </a:solidFill>
            </a:endParaRPr>
          </a:p>
        </p:txBody>
      </p:sp>
    </p:spTree>
    <p:extLst>
      <p:ext uri="{BB962C8B-B14F-4D97-AF65-F5344CB8AC3E}">
        <p14:creationId xmlns:p14="http://schemas.microsoft.com/office/powerpoint/2010/main" val="3947379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21</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Defining A Class</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a:bodyPr>
          <a:lstStyle/>
          <a:p>
            <a:pPr>
              <a:lnSpc>
                <a:spcPct val="150000"/>
              </a:lnSpc>
            </a:pPr>
            <a:r>
              <a:rPr lang="en-GB" sz="1600" dirty="0">
                <a:solidFill>
                  <a:schemeClr val="bg2"/>
                </a:solidFill>
              </a:rPr>
              <a:t>Classes in Python can be defined by the keyword class, which is followed by the name of the class and a colon.</a:t>
            </a:r>
          </a:p>
          <a:p>
            <a:pPr marL="114300" indent="0">
              <a:lnSpc>
                <a:spcPct val="150000"/>
              </a:lnSpc>
              <a:buNone/>
            </a:pPr>
            <a:r>
              <a:rPr lang="en-US" altLang="en-US" dirty="0">
                <a:solidFill>
                  <a:schemeClr val="bg2"/>
                </a:solidFill>
              </a:rPr>
              <a:t>﻿</a:t>
            </a:r>
          </a:p>
          <a:p>
            <a:pPr marL="114300" indent="0" algn="ctr">
              <a:lnSpc>
                <a:spcPct val="100000"/>
              </a:lnSpc>
              <a:buNone/>
            </a:pPr>
            <a:endParaRPr lang="en-GB" sz="1800" b="0" i="0" dirty="0">
              <a:effectLst/>
              <a:latin typeface="Source Sans Pro" panose="020B0503030403020204" pitchFamily="34" charset="0"/>
            </a:endParaRPr>
          </a:p>
          <a:p>
            <a:pPr>
              <a:lnSpc>
                <a:spcPct val="150000"/>
              </a:lnSpc>
            </a:pPr>
            <a:endParaRPr lang="en-GB" sz="1600" dirty="0">
              <a:solidFill>
                <a:schemeClr val="bg2"/>
              </a:solidFill>
            </a:endParaRPr>
          </a:p>
          <a:p>
            <a:pPr>
              <a:lnSpc>
                <a:spcPct val="150000"/>
              </a:lnSpc>
            </a:pPr>
            <a:endParaRPr lang="en-GB" sz="1600" dirty="0">
              <a:solidFill>
                <a:schemeClr val="bg2"/>
              </a:solidFill>
            </a:endParaRPr>
          </a:p>
          <a:p>
            <a:pPr>
              <a:lnSpc>
                <a:spcPct val="150000"/>
              </a:lnSpc>
            </a:pPr>
            <a:endParaRPr lang="en-GB" sz="1600" dirty="0">
              <a:solidFill>
                <a:schemeClr val="bg2"/>
              </a:solidFill>
            </a:endParaRPr>
          </a:p>
          <a:p>
            <a:pPr>
              <a:lnSpc>
                <a:spcPct val="150000"/>
              </a:lnSpc>
            </a:pPr>
            <a:r>
              <a:rPr lang="en-GB" sz="1600" dirty="0">
                <a:solidFill>
                  <a:schemeClr val="bg2"/>
                </a:solidFill>
              </a:rPr>
              <a:t>Indented code below the class definition is considered part of the class body.</a:t>
            </a:r>
            <a:endParaRPr lang="en-US" altLang="en-US" sz="1600" dirty="0">
              <a:solidFill>
                <a:schemeClr val="bg2"/>
              </a:solidFill>
            </a:endParaRPr>
          </a:p>
        </p:txBody>
      </p:sp>
      <p:pic>
        <p:nvPicPr>
          <p:cNvPr id="4" name="Picture 3" descr="A white background with black text&#10;&#10;Description automatically generated">
            <a:extLst>
              <a:ext uri="{FF2B5EF4-FFF2-40B4-BE49-F238E27FC236}">
                <a16:creationId xmlns:a16="http://schemas.microsoft.com/office/drawing/2014/main" id="{9DDDFE8A-76A4-BCDD-EA0A-2CBDEC452D07}"/>
              </a:ext>
            </a:extLst>
          </p:cNvPr>
          <p:cNvPicPr>
            <a:picLocks noChangeAspect="1"/>
          </p:cNvPicPr>
          <p:nvPr/>
        </p:nvPicPr>
        <p:blipFill>
          <a:blip r:embed="rId3"/>
          <a:stretch>
            <a:fillRect/>
          </a:stretch>
        </p:blipFill>
        <p:spPr>
          <a:xfrm>
            <a:off x="1889314" y="2122775"/>
            <a:ext cx="5578285" cy="1346200"/>
          </a:xfrm>
          <a:prstGeom prst="rect">
            <a:avLst/>
          </a:prstGeom>
        </p:spPr>
      </p:pic>
      <p:pic>
        <p:nvPicPr>
          <p:cNvPr id="6" name="Picture 5" descr="A close-up of a number&#10;&#10;Description automatically generated">
            <a:extLst>
              <a:ext uri="{FF2B5EF4-FFF2-40B4-BE49-F238E27FC236}">
                <a16:creationId xmlns:a16="http://schemas.microsoft.com/office/drawing/2014/main" id="{0E448082-57DF-77F3-F111-270E4BD0C4E2}"/>
              </a:ext>
            </a:extLst>
          </p:cNvPr>
          <p:cNvPicPr>
            <a:picLocks noChangeAspect="1"/>
          </p:cNvPicPr>
          <p:nvPr/>
        </p:nvPicPr>
        <p:blipFill>
          <a:blip r:embed="rId4"/>
          <a:stretch>
            <a:fillRect/>
          </a:stretch>
        </p:blipFill>
        <p:spPr>
          <a:xfrm>
            <a:off x="5676531" y="2122775"/>
            <a:ext cx="2578100" cy="1092200"/>
          </a:xfrm>
          <a:prstGeom prst="rect">
            <a:avLst/>
          </a:prstGeom>
        </p:spPr>
      </p:pic>
    </p:spTree>
    <p:extLst>
      <p:ext uri="{BB962C8B-B14F-4D97-AF65-F5344CB8AC3E}">
        <p14:creationId xmlns:p14="http://schemas.microsoft.com/office/powerpoint/2010/main" val="2067429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22</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Creating an Object of Class</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a:bodyPr>
          <a:lstStyle/>
          <a:p>
            <a:pPr>
              <a:lnSpc>
                <a:spcPct val="150000"/>
              </a:lnSpc>
            </a:pPr>
            <a:r>
              <a:rPr lang="en-US" altLang="en-US" sz="1600" dirty="0">
                <a:solidFill>
                  <a:schemeClr val="bg2"/>
                </a:solidFill>
              </a:rPr>
              <a:t>Creating an object from a class is called </a:t>
            </a:r>
            <a:r>
              <a:rPr lang="en-US" altLang="en-US" sz="1600" dirty="0">
                <a:solidFill>
                  <a:schemeClr val="tx1"/>
                </a:solidFill>
              </a:rPr>
              <a:t>instantiating</a:t>
            </a:r>
            <a:r>
              <a:rPr lang="en-US" altLang="en-US" sz="1600" dirty="0">
                <a:solidFill>
                  <a:schemeClr val="bg2"/>
                </a:solidFill>
              </a:rPr>
              <a:t> an object.</a:t>
            </a:r>
          </a:p>
          <a:p>
            <a:pPr>
              <a:lnSpc>
                <a:spcPct val="150000"/>
              </a:lnSpc>
            </a:pPr>
            <a:r>
              <a:rPr lang="en-US" altLang="en-US" sz="1600" dirty="0">
                <a:solidFill>
                  <a:schemeClr val="bg2"/>
                </a:solidFill>
              </a:rPr>
              <a:t>As soon as an object is instantiated, memory is allocated to them.</a:t>
            </a:r>
          </a:p>
          <a:p>
            <a:pPr>
              <a:lnSpc>
                <a:spcPct val="150000"/>
              </a:lnSpc>
            </a:pPr>
            <a:endParaRPr lang="en-US" altLang="en-US" sz="1600" dirty="0">
              <a:solidFill>
                <a:schemeClr val="bg2"/>
              </a:solidFill>
            </a:endParaRPr>
          </a:p>
          <a:p>
            <a:pPr>
              <a:lnSpc>
                <a:spcPct val="150000"/>
              </a:lnSpc>
            </a:pPr>
            <a:r>
              <a:rPr lang="en-US" altLang="en-US" sz="1600" b="1" dirty="0">
                <a:solidFill>
                  <a:schemeClr val="bg2"/>
                </a:solidFill>
              </a:rPr>
              <a:t>Format:</a:t>
            </a:r>
            <a:r>
              <a:rPr lang="en-US" altLang="en-US" sz="1600" dirty="0">
                <a:solidFill>
                  <a:schemeClr val="bg2"/>
                </a:solidFill>
              </a:rPr>
              <a:t> </a:t>
            </a:r>
          </a:p>
          <a:p>
            <a:pPr lvl="1"/>
            <a:endParaRPr lang="en-US" altLang="en-US" sz="1800" i="1" kern="1200" dirty="0">
              <a:solidFill>
                <a:schemeClr val="tx2"/>
              </a:solidFill>
              <a:latin typeface="Consolas" panose="020B0609020204030204" pitchFamily="49" charset="0"/>
              <a:ea typeface="MS PGothic" panose="020B0600070205080204" pitchFamily="34" charset="-128"/>
              <a:cs typeface="Consolas" panose="020B0609020204030204" pitchFamily="49" charset="0"/>
            </a:endParaRPr>
          </a:p>
          <a:p>
            <a:pPr>
              <a:lnSpc>
                <a:spcPct val="150000"/>
              </a:lnSpc>
            </a:pPr>
            <a:r>
              <a:rPr lang="en-US" altLang="en-US" sz="1600" b="1" dirty="0">
                <a:solidFill>
                  <a:schemeClr val="bg2"/>
                </a:solidFill>
              </a:rPr>
              <a:t>Example:</a:t>
            </a:r>
          </a:p>
          <a:p>
            <a:pPr lvl="1"/>
            <a:endParaRPr lang="en-US" altLang="en-US" sz="1800" i="1" kern="1200" dirty="0">
              <a:solidFill>
                <a:schemeClr val="tx1"/>
              </a:solidFill>
              <a:latin typeface="Consolas" panose="020B0609020204030204" pitchFamily="49" charset="0"/>
              <a:ea typeface="MS PGothic" panose="020B0600070205080204" pitchFamily="34" charset="-128"/>
              <a:cs typeface="Consolas" panose="020B0609020204030204" pitchFamily="49" charset="0"/>
            </a:endParaRPr>
          </a:p>
          <a:p>
            <a:pPr marL="1485900" lvl="3" indent="0">
              <a:lnSpc>
                <a:spcPct val="150000"/>
              </a:lnSpc>
              <a:buNone/>
            </a:pPr>
            <a:endParaRPr lang="en-US" altLang="en-US" dirty="0">
              <a:solidFill>
                <a:schemeClr val="tx1">
                  <a:lumMod val="75000"/>
                </a:schemeClr>
              </a:solidFill>
            </a:endParaRPr>
          </a:p>
        </p:txBody>
      </p:sp>
      <p:pic>
        <p:nvPicPr>
          <p:cNvPr id="8" name="Picture 7">
            <a:extLst>
              <a:ext uri="{FF2B5EF4-FFF2-40B4-BE49-F238E27FC236}">
                <a16:creationId xmlns:a16="http://schemas.microsoft.com/office/drawing/2014/main" id="{92502629-6109-567D-A770-1A765AA0EBC7}"/>
              </a:ext>
            </a:extLst>
          </p:cNvPr>
          <p:cNvPicPr>
            <a:picLocks noChangeAspect="1"/>
          </p:cNvPicPr>
          <p:nvPr/>
        </p:nvPicPr>
        <p:blipFill>
          <a:blip r:embed="rId3"/>
          <a:stretch>
            <a:fillRect/>
          </a:stretch>
        </p:blipFill>
        <p:spPr>
          <a:xfrm>
            <a:off x="1956341" y="2628543"/>
            <a:ext cx="5461000" cy="279400"/>
          </a:xfrm>
          <a:prstGeom prst="rect">
            <a:avLst/>
          </a:prstGeom>
        </p:spPr>
      </p:pic>
      <p:pic>
        <p:nvPicPr>
          <p:cNvPr id="10" name="Picture 9">
            <a:extLst>
              <a:ext uri="{FF2B5EF4-FFF2-40B4-BE49-F238E27FC236}">
                <a16:creationId xmlns:a16="http://schemas.microsoft.com/office/drawing/2014/main" id="{FCFECFCB-47C1-A265-AB13-21D8B7B62D44}"/>
              </a:ext>
            </a:extLst>
          </p:cNvPr>
          <p:cNvPicPr>
            <a:picLocks noChangeAspect="1"/>
          </p:cNvPicPr>
          <p:nvPr/>
        </p:nvPicPr>
        <p:blipFill>
          <a:blip r:embed="rId4"/>
          <a:stretch>
            <a:fillRect/>
          </a:stretch>
        </p:blipFill>
        <p:spPr>
          <a:xfrm>
            <a:off x="2047688" y="3535943"/>
            <a:ext cx="5461000" cy="279400"/>
          </a:xfrm>
          <a:prstGeom prst="rect">
            <a:avLst/>
          </a:prstGeom>
        </p:spPr>
      </p:pic>
    </p:spTree>
    <p:extLst>
      <p:ext uri="{BB962C8B-B14F-4D97-AF65-F5344CB8AC3E}">
        <p14:creationId xmlns:p14="http://schemas.microsoft.com/office/powerpoint/2010/main" val="4293707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23</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A class with no data and no methods</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a:bodyPr>
          <a:lstStyle/>
          <a:p>
            <a:pPr>
              <a:lnSpc>
                <a:spcPct val="150000"/>
              </a:lnSpc>
            </a:pPr>
            <a:r>
              <a:rPr lang="en-US" altLang="en-US" sz="1600" dirty="0">
                <a:solidFill>
                  <a:schemeClr val="bg2"/>
                </a:solidFill>
              </a:rPr>
              <a:t>A very simple class. The objects hold no data and have no methods</a:t>
            </a:r>
          </a:p>
          <a:p>
            <a:pPr marL="1485900" lvl="3" indent="0">
              <a:lnSpc>
                <a:spcPct val="150000"/>
              </a:lnSpc>
              <a:buNone/>
            </a:pPr>
            <a:endParaRPr lang="en-US" altLang="en-US" dirty="0">
              <a:solidFill>
                <a:schemeClr val="tx1">
                  <a:lumMod val="75000"/>
                </a:schemeClr>
              </a:solidFill>
            </a:endParaRPr>
          </a:p>
          <a:p>
            <a:pPr marL="1485900" lvl="3" indent="0">
              <a:lnSpc>
                <a:spcPct val="150000"/>
              </a:lnSpc>
              <a:buNone/>
            </a:pPr>
            <a:endParaRPr lang="en-US" altLang="en-US" dirty="0">
              <a:solidFill>
                <a:schemeClr val="tx1">
                  <a:lumMod val="75000"/>
                </a:schemeClr>
              </a:solidFill>
            </a:endParaRPr>
          </a:p>
          <a:p>
            <a:pPr marL="114300" indent="0">
              <a:lnSpc>
                <a:spcPct val="100000"/>
              </a:lnSpc>
              <a:buNone/>
            </a:pPr>
            <a:endParaRPr lang="en-GB" sz="1800" b="0" i="0" dirty="0">
              <a:effectLst/>
              <a:latin typeface="Source Sans Pro" panose="020B0503030403020204" pitchFamily="34" charset="0"/>
            </a:endParaRPr>
          </a:p>
          <a:p>
            <a:pPr marL="114300" indent="0">
              <a:lnSpc>
                <a:spcPct val="100000"/>
              </a:lnSpc>
              <a:buNone/>
            </a:pPr>
            <a:endParaRPr lang="en-GB" sz="1800" b="0" i="0" dirty="0">
              <a:effectLst/>
              <a:latin typeface="Source Sans Pro" panose="020B0503030403020204" pitchFamily="34" charset="0"/>
            </a:endParaRPr>
          </a:p>
          <a:p>
            <a:pPr algn="just">
              <a:lnSpc>
                <a:spcPct val="150000"/>
              </a:lnSpc>
            </a:pPr>
            <a:r>
              <a:rPr lang="en-GB" sz="1600" dirty="0">
                <a:solidFill>
                  <a:schemeClr val="tx1">
                    <a:lumMod val="75000"/>
                  </a:schemeClr>
                </a:solidFill>
              </a:rPr>
              <a:t>'pass</a:t>
            </a:r>
            <a:r>
              <a:rPr lang="en-GB" sz="1600" dirty="0">
                <a:solidFill>
                  <a:schemeClr val="bg2"/>
                </a:solidFill>
              </a:rPr>
              <a:t>' is commonly used as placeholders, in the place of code whose implementation we may skip for the time being. "pass" allows us to run the code without throwing an error in Python.</a:t>
            </a:r>
            <a:endParaRPr lang="en-US" altLang="en-US" sz="1600" dirty="0">
              <a:solidFill>
                <a:schemeClr val="bg2"/>
              </a:solidFill>
            </a:endParaRPr>
          </a:p>
        </p:txBody>
      </p:sp>
      <p:pic>
        <p:nvPicPr>
          <p:cNvPr id="5" name="Picture 4">
            <a:extLst>
              <a:ext uri="{FF2B5EF4-FFF2-40B4-BE49-F238E27FC236}">
                <a16:creationId xmlns:a16="http://schemas.microsoft.com/office/drawing/2014/main" id="{84CFB349-E902-2BF6-41FA-ECECB5DAA672}"/>
              </a:ext>
            </a:extLst>
          </p:cNvPr>
          <p:cNvPicPr>
            <a:picLocks noChangeAspect="1"/>
          </p:cNvPicPr>
          <p:nvPr/>
        </p:nvPicPr>
        <p:blipFill>
          <a:blip r:embed="rId3"/>
          <a:stretch>
            <a:fillRect/>
          </a:stretch>
        </p:blipFill>
        <p:spPr>
          <a:xfrm>
            <a:off x="2723030" y="1776214"/>
            <a:ext cx="5562600" cy="609600"/>
          </a:xfrm>
          <a:prstGeom prst="rect">
            <a:avLst/>
          </a:prstGeom>
        </p:spPr>
      </p:pic>
    </p:spTree>
    <p:extLst>
      <p:ext uri="{BB962C8B-B14F-4D97-AF65-F5344CB8AC3E}">
        <p14:creationId xmlns:p14="http://schemas.microsoft.com/office/powerpoint/2010/main" val="557174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24</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But classes have attributes and methods </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a:bodyPr>
          <a:lstStyle/>
          <a:p>
            <a:pPr marL="114300" indent="0">
              <a:lnSpc>
                <a:spcPct val="150000"/>
              </a:lnSpc>
              <a:buNone/>
            </a:pPr>
            <a:endParaRPr lang="en-US" altLang="en-US" sz="1600" dirty="0">
              <a:solidFill>
                <a:schemeClr val="bg2"/>
              </a:solidFill>
            </a:endParaRPr>
          </a:p>
          <a:p>
            <a:pPr>
              <a:lnSpc>
                <a:spcPct val="150000"/>
              </a:lnSpc>
            </a:pPr>
            <a:endParaRPr lang="en-US" altLang="en-US" sz="1600" dirty="0">
              <a:solidFill>
                <a:schemeClr val="bg2"/>
              </a:solidFill>
            </a:endParaRPr>
          </a:p>
          <a:p>
            <a:pPr marL="1485900" lvl="3" indent="0">
              <a:lnSpc>
                <a:spcPct val="150000"/>
              </a:lnSpc>
              <a:buNone/>
            </a:pPr>
            <a:endParaRPr lang="en-US" altLang="en-US" dirty="0">
              <a:solidFill>
                <a:schemeClr val="tx1">
                  <a:lumMod val="75000"/>
                </a:schemeClr>
              </a:solidFill>
            </a:endParaRPr>
          </a:p>
        </p:txBody>
      </p:sp>
      <p:sp>
        <p:nvSpPr>
          <p:cNvPr id="2" name="Rectangle 5">
            <a:extLst>
              <a:ext uri="{FF2B5EF4-FFF2-40B4-BE49-F238E27FC236}">
                <a16:creationId xmlns:a16="http://schemas.microsoft.com/office/drawing/2014/main" id="{E9E46214-40D1-C546-FA2F-793A503198AD}"/>
              </a:ext>
            </a:extLst>
          </p:cNvPr>
          <p:cNvSpPr>
            <a:spLocks noChangeArrowheads="1"/>
          </p:cNvSpPr>
          <p:nvPr/>
        </p:nvSpPr>
        <p:spPr bwMode="auto">
          <a:xfrm>
            <a:off x="968936" y="1256943"/>
            <a:ext cx="1930400" cy="1511300"/>
          </a:xfrm>
          <a:prstGeom prst="rect">
            <a:avLst/>
          </a:prstGeom>
          <a:solidFill>
            <a:srgbClr val="FFFFE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r>
              <a:rPr lang="en-US" altLang="en-US" sz="1600" b="1" dirty="0">
                <a:latin typeface="Comic Sans MS" panose="030F0902030302020204" pitchFamily="66" charset="0"/>
              </a:rPr>
              <a:t>ATTRIBUTES</a:t>
            </a:r>
          </a:p>
          <a:p>
            <a:pPr eaLnBrk="1" hangingPunct="1"/>
            <a:r>
              <a:rPr lang="en-US" altLang="en-US" sz="1600" b="1" dirty="0">
                <a:solidFill>
                  <a:srgbClr val="FF0000"/>
                </a:solidFill>
                <a:latin typeface="Comic Sans MS" panose="030F0902030302020204" pitchFamily="66" charset="0"/>
              </a:rPr>
              <a:t>Name: </a:t>
            </a:r>
          </a:p>
          <a:p>
            <a:pPr eaLnBrk="1" hangingPunct="1"/>
            <a:r>
              <a:rPr lang="en-US" altLang="en-US" sz="1600" b="1" dirty="0">
                <a:solidFill>
                  <a:srgbClr val="FF0000"/>
                </a:solidFill>
                <a:latin typeface="Comic Sans MS" panose="030F0902030302020204" pitchFamily="66" charset="0"/>
              </a:rPr>
              <a:t>Phone: </a:t>
            </a:r>
          </a:p>
          <a:p>
            <a:pPr eaLnBrk="1" hangingPunct="1"/>
            <a:r>
              <a:rPr lang="en-US" altLang="en-US" sz="1600" b="1" dirty="0">
                <a:solidFill>
                  <a:srgbClr val="FF0000"/>
                </a:solidFill>
                <a:latin typeface="Comic Sans MS" panose="030F0902030302020204" pitchFamily="66" charset="0"/>
              </a:rPr>
              <a:t>Email: </a:t>
            </a:r>
          </a:p>
          <a:p>
            <a:pPr eaLnBrk="1" hangingPunct="1"/>
            <a:r>
              <a:rPr lang="en-US" altLang="en-US" sz="1600" b="1" dirty="0">
                <a:solidFill>
                  <a:srgbClr val="FF0000"/>
                </a:solidFill>
                <a:latin typeface="Comic Sans MS" panose="030F0902030302020204" pitchFamily="66" charset="0"/>
              </a:rPr>
              <a:t>Purchases</a:t>
            </a:r>
            <a:r>
              <a:rPr lang="en-US" altLang="en-US" sz="1600" dirty="0">
                <a:latin typeface="Comic Sans MS" panose="030F0902030302020204" pitchFamily="66" charset="0"/>
              </a:rPr>
              <a:t>:</a:t>
            </a:r>
          </a:p>
        </p:txBody>
      </p:sp>
      <p:sp>
        <p:nvSpPr>
          <p:cNvPr id="3" name="Rectangle 7">
            <a:extLst>
              <a:ext uri="{FF2B5EF4-FFF2-40B4-BE49-F238E27FC236}">
                <a16:creationId xmlns:a16="http://schemas.microsoft.com/office/drawing/2014/main" id="{A267C817-25CF-56C1-FF01-34F7ADFC0855}"/>
              </a:ext>
            </a:extLst>
          </p:cNvPr>
          <p:cNvSpPr>
            <a:spLocks noChangeArrowheads="1"/>
          </p:cNvSpPr>
          <p:nvPr/>
        </p:nvSpPr>
        <p:spPr bwMode="auto">
          <a:xfrm>
            <a:off x="6244666" y="1256943"/>
            <a:ext cx="1930400" cy="1511300"/>
          </a:xfrm>
          <a:prstGeom prst="rect">
            <a:avLst/>
          </a:prstGeom>
          <a:solidFill>
            <a:srgbClr val="FFFFE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r>
              <a:rPr lang="en-US" altLang="en-US" sz="1600" b="1" dirty="0">
                <a:latin typeface="Comic Sans MS" panose="030F0902030302020204" pitchFamily="66" charset="0"/>
                <a:cs typeface="Consolas" panose="020B0609020204030204" pitchFamily="49" charset="0"/>
              </a:rPr>
              <a:t>BEHAVIORS</a:t>
            </a:r>
          </a:p>
          <a:p>
            <a:r>
              <a:rPr lang="en-US" altLang="en-US" sz="1600" b="1" dirty="0">
                <a:solidFill>
                  <a:srgbClr val="FF0000"/>
                </a:solidFill>
                <a:latin typeface="Comic Sans MS" panose="030F0902030302020204" pitchFamily="66" charset="0"/>
              </a:rPr>
              <a:t>Open account</a:t>
            </a:r>
          </a:p>
          <a:p>
            <a:r>
              <a:rPr lang="en-US" altLang="en-US" sz="1600" b="1" dirty="0">
                <a:solidFill>
                  <a:srgbClr val="FF0000"/>
                </a:solidFill>
                <a:latin typeface="Comic Sans MS" panose="030F0902030302020204" pitchFamily="66" charset="0"/>
              </a:rPr>
              <a:t>Buy investments</a:t>
            </a:r>
          </a:p>
          <a:p>
            <a:r>
              <a:rPr lang="en-US" altLang="en-US" sz="1600" b="1" dirty="0">
                <a:solidFill>
                  <a:srgbClr val="FF0000"/>
                </a:solidFill>
                <a:latin typeface="Comic Sans MS" panose="030F0902030302020204" pitchFamily="66" charset="0"/>
              </a:rPr>
              <a:t>Sell investments</a:t>
            </a:r>
          </a:p>
          <a:p>
            <a:r>
              <a:rPr lang="en-US" altLang="en-US" sz="1600" b="1" dirty="0">
                <a:solidFill>
                  <a:srgbClr val="FF0000"/>
                </a:solidFill>
                <a:latin typeface="Comic Sans MS" panose="030F0902030302020204" pitchFamily="66" charset="0"/>
              </a:rPr>
              <a:t>Close account </a:t>
            </a:r>
          </a:p>
          <a:p>
            <a:pPr eaLnBrk="1" hangingPunct="1"/>
            <a:endParaRPr lang="en-US" altLang="en-US" sz="1600" dirty="0">
              <a:latin typeface="Arial" panose="020B0604020202020204" pitchFamily="34" charset="0"/>
            </a:endParaRPr>
          </a:p>
        </p:txBody>
      </p:sp>
      <p:pic>
        <p:nvPicPr>
          <p:cNvPr id="8" name="Picture 7" descr="A person with brown hair&#10;&#10;Description automatically generated">
            <a:extLst>
              <a:ext uri="{FF2B5EF4-FFF2-40B4-BE49-F238E27FC236}">
                <a16:creationId xmlns:a16="http://schemas.microsoft.com/office/drawing/2014/main" id="{ADA21E72-006C-360C-7D3A-9723095CDB54}"/>
              </a:ext>
            </a:extLst>
          </p:cNvPr>
          <p:cNvPicPr>
            <a:picLocks noChangeAspect="1"/>
          </p:cNvPicPr>
          <p:nvPr/>
        </p:nvPicPr>
        <p:blipFill>
          <a:blip r:embed="rId3"/>
          <a:stretch>
            <a:fillRect/>
          </a:stretch>
        </p:blipFill>
        <p:spPr>
          <a:xfrm>
            <a:off x="3688980" y="2946660"/>
            <a:ext cx="1600200" cy="1447800"/>
          </a:xfrm>
          <a:prstGeom prst="rect">
            <a:avLst/>
          </a:prstGeom>
        </p:spPr>
      </p:pic>
      <p:cxnSp>
        <p:nvCxnSpPr>
          <p:cNvPr id="10" name="Straight Connector 9">
            <a:extLst>
              <a:ext uri="{FF2B5EF4-FFF2-40B4-BE49-F238E27FC236}">
                <a16:creationId xmlns:a16="http://schemas.microsoft.com/office/drawing/2014/main" id="{C7E122A0-E1F0-84D9-C553-7147BDC25656}"/>
              </a:ext>
            </a:extLst>
          </p:cNvPr>
          <p:cNvCxnSpPr>
            <a:cxnSpLocks/>
          </p:cNvCxnSpPr>
          <p:nvPr/>
        </p:nvCxnSpPr>
        <p:spPr>
          <a:xfrm>
            <a:off x="2106706" y="2777955"/>
            <a:ext cx="2169459" cy="676445"/>
          </a:xfrm>
          <a:prstGeom prst="line">
            <a:avLst/>
          </a:prstGeom>
          <a:ln w="31750">
            <a:solidFill>
              <a:schemeClr val="bg2"/>
            </a:solidFill>
            <a:prstDash val="dash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8E9432F-8F05-BC95-94D9-94DDD7411A81}"/>
              </a:ext>
            </a:extLst>
          </p:cNvPr>
          <p:cNvCxnSpPr>
            <a:cxnSpLocks/>
          </p:cNvCxnSpPr>
          <p:nvPr/>
        </p:nvCxnSpPr>
        <p:spPr>
          <a:xfrm flipV="1">
            <a:off x="4688541" y="2823233"/>
            <a:ext cx="1773219" cy="631167"/>
          </a:xfrm>
          <a:prstGeom prst="line">
            <a:avLst/>
          </a:prstGeom>
          <a:ln w="31750">
            <a:solidFill>
              <a:schemeClr val="bg2"/>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197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25</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Accessing and changing class attributes</a:t>
            </a:r>
            <a:endParaRPr dirty="0"/>
          </a:p>
        </p:txBody>
      </p:sp>
      <p:sp>
        <p:nvSpPr>
          <p:cNvPr id="198" name="Google Shape;198;p31"/>
          <p:cNvSpPr txBox="1">
            <a:spLocks noGrp="1"/>
          </p:cNvSpPr>
          <p:nvPr>
            <p:ph type="body" idx="1"/>
          </p:nvPr>
        </p:nvSpPr>
        <p:spPr>
          <a:xfrm>
            <a:off x="575791" y="1009635"/>
            <a:ext cx="8222100" cy="3499287"/>
          </a:xfrm>
          <a:prstGeom prst="rect">
            <a:avLst/>
          </a:prstGeom>
          <a:solidFill>
            <a:schemeClr val="bg1"/>
          </a:solidFill>
        </p:spPr>
        <p:txBody>
          <a:bodyPr spcFirstLastPara="1" wrap="square" lIns="91425" tIns="91425" rIns="91425" bIns="91425" anchor="t" anchorCtr="0">
            <a:normAutofit/>
          </a:bodyPr>
          <a:lstStyle/>
          <a:p>
            <a:pPr>
              <a:lnSpc>
                <a:spcPct val="150000"/>
              </a:lnSpc>
            </a:pPr>
            <a:endParaRPr lang="en-US" altLang="en-US" sz="1600" dirty="0">
              <a:solidFill>
                <a:schemeClr val="bg2"/>
              </a:solidFill>
            </a:endParaRPr>
          </a:p>
          <a:p>
            <a:pPr lvl="1"/>
            <a:endParaRPr lang="en-US" altLang="en-US" sz="1800" i="1" kern="1200" dirty="0">
              <a:solidFill>
                <a:schemeClr val="tx2"/>
              </a:solidFill>
              <a:latin typeface="Consolas" panose="020B0609020204030204" pitchFamily="49" charset="0"/>
              <a:ea typeface="MS PGothic" panose="020B0600070205080204" pitchFamily="34" charset="-128"/>
              <a:cs typeface="Consolas" panose="020B0609020204030204" pitchFamily="49" charset="0"/>
            </a:endParaRPr>
          </a:p>
          <a:p>
            <a:pPr lvl="1"/>
            <a:endParaRPr lang="en-US" altLang="en-US" sz="1800" i="1" kern="1200" dirty="0">
              <a:solidFill>
                <a:schemeClr val="tx1"/>
              </a:solidFill>
              <a:latin typeface="Consolas" panose="020B0609020204030204" pitchFamily="49" charset="0"/>
              <a:ea typeface="MS PGothic" panose="020B0600070205080204" pitchFamily="34" charset="-128"/>
              <a:cs typeface="Consolas" panose="020B0609020204030204" pitchFamily="49" charset="0"/>
            </a:endParaRPr>
          </a:p>
          <a:p>
            <a:pPr marL="1485900" lvl="3" indent="0">
              <a:lnSpc>
                <a:spcPct val="150000"/>
              </a:lnSpc>
              <a:buNone/>
            </a:pPr>
            <a:endParaRPr lang="en-US" altLang="en-US" dirty="0">
              <a:solidFill>
                <a:schemeClr val="tx1">
                  <a:lumMod val="75000"/>
                </a:schemeClr>
              </a:solidFill>
            </a:endParaRPr>
          </a:p>
        </p:txBody>
      </p:sp>
      <p:pic>
        <p:nvPicPr>
          <p:cNvPr id="12" name="Picture 11" descr="A screenshot of a computer&#10;&#10;Description automatically generated">
            <a:extLst>
              <a:ext uri="{FF2B5EF4-FFF2-40B4-BE49-F238E27FC236}">
                <a16:creationId xmlns:a16="http://schemas.microsoft.com/office/drawing/2014/main" id="{CE5C0C95-9689-A724-B18C-D553F03E5E4C}"/>
              </a:ext>
            </a:extLst>
          </p:cNvPr>
          <p:cNvPicPr>
            <a:picLocks noChangeAspect="1"/>
          </p:cNvPicPr>
          <p:nvPr/>
        </p:nvPicPr>
        <p:blipFill>
          <a:blip r:embed="rId3"/>
          <a:stretch>
            <a:fillRect/>
          </a:stretch>
        </p:blipFill>
        <p:spPr>
          <a:xfrm>
            <a:off x="977152" y="1183341"/>
            <a:ext cx="2698203" cy="2083642"/>
          </a:xfrm>
          <a:prstGeom prst="rect">
            <a:avLst/>
          </a:prstGeom>
        </p:spPr>
      </p:pic>
      <p:sp>
        <p:nvSpPr>
          <p:cNvPr id="13" name="Rectangle 12">
            <a:extLst>
              <a:ext uri="{FF2B5EF4-FFF2-40B4-BE49-F238E27FC236}">
                <a16:creationId xmlns:a16="http://schemas.microsoft.com/office/drawing/2014/main" id="{75A24A8D-8A54-C5CA-84FB-DC70F8BD5405}"/>
              </a:ext>
            </a:extLst>
          </p:cNvPr>
          <p:cNvSpPr>
            <a:spLocks noChangeArrowheads="1"/>
          </p:cNvSpPr>
          <p:nvPr/>
        </p:nvSpPr>
        <p:spPr bwMode="auto">
          <a:xfrm>
            <a:off x="5033684" y="2433250"/>
            <a:ext cx="2317376" cy="276999"/>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en-US" sz="1200" dirty="0">
                <a:solidFill>
                  <a:schemeClr val="tx1">
                    <a:lumMod val="75000"/>
                  </a:schemeClr>
                </a:solidFill>
                <a:latin typeface="Consolas" panose="020B0609020204030204" pitchFamily="49" charset="0"/>
                <a:cs typeface="Consolas" panose="020B0609020204030204" pitchFamily="49" charset="0"/>
              </a:rPr>
              <a:t>name = “Phill”</a:t>
            </a:r>
          </a:p>
        </p:txBody>
      </p:sp>
      <p:sp>
        <p:nvSpPr>
          <p:cNvPr id="14" name="Rectangle 13">
            <a:extLst>
              <a:ext uri="{FF2B5EF4-FFF2-40B4-BE49-F238E27FC236}">
                <a16:creationId xmlns:a16="http://schemas.microsoft.com/office/drawing/2014/main" id="{0CA7E98D-09C0-2B84-AE5D-FBE60DC0D9B4}"/>
              </a:ext>
            </a:extLst>
          </p:cNvPr>
          <p:cNvSpPr>
            <a:spLocks noChangeArrowheads="1"/>
          </p:cNvSpPr>
          <p:nvPr/>
        </p:nvSpPr>
        <p:spPr bwMode="auto">
          <a:xfrm>
            <a:off x="4128724" y="3898326"/>
            <a:ext cx="2317376" cy="276999"/>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en-US" sz="1200" dirty="0">
                <a:solidFill>
                  <a:schemeClr val="tx1">
                    <a:lumMod val="75000"/>
                  </a:schemeClr>
                </a:solidFill>
                <a:latin typeface="Consolas" panose="020B0609020204030204" pitchFamily="49" charset="0"/>
                <a:cs typeface="Consolas" panose="020B0609020204030204" pitchFamily="49" charset="0"/>
              </a:rPr>
              <a:t>name = “Todd”</a:t>
            </a:r>
          </a:p>
        </p:txBody>
      </p:sp>
      <p:cxnSp>
        <p:nvCxnSpPr>
          <p:cNvPr id="16" name="Straight Arrow Connector 15">
            <a:extLst>
              <a:ext uri="{FF2B5EF4-FFF2-40B4-BE49-F238E27FC236}">
                <a16:creationId xmlns:a16="http://schemas.microsoft.com/office/drawing/2014/main" id="{C4E98893-C58F-15FC-2AA3-BB7343EC9FDF}"/>
              </a:ext>
            </a:extLst>
          </p:cNvPr>
          <p:cNvCxnSpPr>
            <a:cxnSpLocks/>
          </p:cNvCxnSpPr>
          <p:nvPr/>
        </p:nvCxnSpPr>
        <p:spPr>
          <a:xfrm flipV="1">
            <a:off x="4128724" y="1965434"/>
            <a:ext cx="1452269" cy="40753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1EB7889-397B-DF07-4DA8-DC3B1922E103}"/>
              </a:ext>
            </a:extLst>
          </p:cNvPr>
          <p:cNvCxnSpPr>
            <a:cxnSpLocks/>
          </p:cNvCxnSpPr>
          <p:nvPr/>
        </p:nvCxnSpPr>
        <p:spPr>
          <a:xfrm>
            <a:off x="4128724" y="3261701"/>
            <a:ext cx="904960" cy="22283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870D18C-EB62-3F62-CD86-9C0F336E539F}"/>
              </a:ext>
            </a:extLst>
          </p:cNvPr>
          <p:cNvSpPr/>
          <p:nvPr/>
        </p:nvSpPr>
        <p:spPr>
          <a:xfrm>
            <a:off x="950261" y="2327116"/>
            <a:ext cx="3151572" cy="44388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9D5F5A2-C916-3681-8456-41B3378DEED3}"/>
              </a:ext>
            </a:extLst>
          </p:cNvPr>
          <p:cNvSpPr/>
          <p:nvPr/>
        </p:nvSpPr>
        <p:spPr>
          <a:xfrm>
            <a:off x="950261" y="2818101"/>
            <a:ext cx="3151572" cy="44388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D16C94A-9B5D-AB46-9375-8D7208AB34F0}"/>
              </a:ext>
            </a:extLst>
          </p:cNvPr>
          <p:cNvSpPr/>
          <p:nvPr/>
        </p:nvSpPr>
        <p:spPr>
          <a:xfrm>
            <a:off x="5580993" y="1492469"/>
            <a:ext cx="1397876" cy="690579"/>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Accessing class attribute</a:t>
            </a:r>
          </a:p>
        </p:txBody>
      </p:sp>
      <p:cxnSp>
        <p:nvCxnSpPr>
          <p:cNvPr id="8" name="Straight Arrow Connector 7">
            <a:extLst>
              <a:ext uri="{FF2B5EF4-FFF2-40B4-BE49-F238E27FC236}">
                <a16:creationId xmlns:a16="http://schemas.microsoft.com/office/drawing/2014/main" id="{5A3A2479-7CC3-F21E-BB4A-78BA62010455}"/>
              </a:ext>
            </a:extLst>
          </p:cNvPr>
          <p:cNvCxnSpPr>
            <a:cxnSpLocks/>
          </p:cNvCxnSpPr>
          <p:nvPr/>
        </p:nvCxnSpPr>
        <p:spPr>
          <a:xfrm flipV="1">
            <a:off x="4128724" y="2549058"/>
            <a:ext cx="904960" cy="2269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248972E-D74E-7B89-DD4F-F0A744002657}"/>
              </a:ext>
            </a:extLst>
          </p:cNvPr>
          <p:cNvSpPr/>
          <p:nvPr/>
        </p:nvSpPr>
        <p:spPr>
          <a:xfrm>
            <a:off x="5051986" y="3045030"/>
            <a:ext cx="1397876" cy="690579"/>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Changing class attribute</a:t>
            </a:r>
          </a:p>
        </p:txBody>
      </p:sp>
      <p:cxnSp>
        <p:nvCxnSpPr>
          <p:cNvPr id="18" name="Straight Arrow Connector 17">
            <a:extLst>
              <a:ext uri="{FF2B5EF4-FFF2-40B4-BE49-F238E27FC236}">
                <a16:creationId xmlns:a16="http://schemas.microsoft.com/office/drawing/2014/main" id="{C8CB5990-8DD3-AF19-5E03-845308E222F8}"/>
              </a:ext>
            </a:extLst>
          </p:cNvPr>
          <p:cNvCxnSpPr>
            <a:cxnSpLocks/>
          </p:cNvCxnSpPr>
          <p:nvPr/>
        </p:nvCxnSpPr>
        <p:spPr>
          <a:xfrm>
            <a:off x="3449560" y="3296801"/>
            <a:ext cx="796619" cy="61797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46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26</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Defining class methods – instance methods</a:t>
            </a:r>
            <a:endParaRPr dirty="0"/>
          </a:p>
        </p:txBody>
      </p:sp>
      <p:sp>
        <p:nvSpPr>
          <p:cNvPr id="198" name="Google Shape;198;p31"/>
          <p:cNvSpPr txBox="1">
            <a:spLocks noGrp="1"/>
          </p:cNvSpPr>
          <p:nvPr>
            <p:ph type="body" idx="1"/>
          </p:nvPr>
        </p:nvSpPr>
        <p:spPr>
          <a:xfrm>
            <a:off x="575791" y="1009635"/>
            <a:ext cx="8222100" cy="3499287"/>
          </a:xfrm>
          <a:prstGeom prst="rect">
            <a:avLst/>
          </a:prstGeom>
          <a:solidFill>
            <a:schemeClr val="bg1"/>
          </a:solidFill>
        </p:spPr>
        <p:txBody>
          <a:bodyPr spcFirstLastPara="1" wrap="square" lIns="91425" tIns="91425" rIns="91425" bIns="91425" anchor="t" anchorCtr="0">
            <a:normAutofit/>
          </a:bodyPr>
          <a:lstStyle/>
          <a:p>
            <a:pPr marL="114300" indent="0">
              <a:lnSpc>
                <a:spcPct val="150000"/>
              </a:lnSpc>
              <a:buNone/>
            </a:pPr>
            <a:r>
              <a:rPr lang="en-GB" sz="1600" dirty="0">
                <a:solidFill>
                  <a:schemeClr val="bg2"/>
                </a:solidFill>
              </a:rPr>
              <a:t>An instance method is a function defined within a class that can only be called from instances of that class.</a:t>
            </a:r>
            <a:endParaRPr lang="en-US" altLang="en-US" sz="1600" dirty="0">
              <a:solidFill>
                <a:schemeClr val="bg2"/>
              </a:solidFill>
            </a:endParaRPr>
          </a:p>
          <a:p>
            <a:pPr marL="114300" indent="0">
              <a:lnSpc>
                <a:spcPct val="150000"/>
              </a:lnSpc>
              <a:buNone/>
            </a:pPr>
            <a:r>
              <a:rPr lang="en-US" altLang="en-US" b="1" dirty="0">
                <a:solidFill>
                  <a:schemeClr val="bg2"/>
                </a:solidFill>
              </a:rPr>
              <a:t>Format:</a:t>
            </a:r>
          </a:p>
          <a:p>
            <a:pPr lvl="1"/>
            <a:endParaRPr lang="en-US" altLang="en-US" sz="1800" i="1" kern="1200" dirty="0">
              <a:solidFill>
                <a:schemeClr val="tx2"/>
              </a:solidFill>
              <a:latin typeface="Consolas" panose="020B0609020204030204" pitchFamily="49" charset="0"/>
              <a:ea typeface="MS PGothic" panose="020B0600070205080204" pitchFamily="34" charset="-128"/>
              <a:cs typeface="Consolas" panose="020B0609020204030204" pitchFamily="49" charset="0"/>
            </a:endParaRPr>
          </a:p>
          <a:p>
            <a:pPr lvl="1"/>
            <a:endParaRPr lang="en-US" altLang="en-US" sz="1800" i="1" kern="1200" dirty="0">
              <a:solidFill>
                <a:schemeClr val="tx1"/>
              </a:solidFill>
              <a:latin typeface="Consolas" panose="020B0609020204030204" pitchFamily="49" charset="0"/>
              <a:ea typeface="MS PGothic" panose="020B0600070205080204" pitchFamily="34" charset="-128"/>
              <a:cs typeface="Consolas" panose="020B0609020204030204" pitchFamily="49" charset="0"/>
            </a:endParaRPr>
          </a:p>
          <a:p>
            <a:pPr marL="1485900" lvl="3" indent="0">
              <a:lnSpc>
                <a:spcPct val="150000"/>
              </a:lnSpc>
              <a:buNone/>
            </a:pPr>
            <a:endParaRPr lang="en-US" altLang="en-US" dirty="0">
              <a:solidFill>
                <a:schemeClr val="tx1">
                  <a:lumMod val="75000"/>
                </a:schemeClr>
              </a:solidFill>
            </a:endParaRPr>
          </a:p>
        </p:txBody>
      </p:sp>
      <p:pic>
        <p:nvPicPr>
          <p:cNvPr id="3" name="Picture 2" descr="A close-up of a symbol&#10;&#10;Description automatically generated">
            <a:extLst>
              <a:ext uri="{FF2B5EF4-FFF2-40B4-BE49-F238E27FC236}">
                <a16:creationId xmlns:a16="http://schemas.microsoft.com/office/drawing/2014/main" id="{CA345DCA-2663-F6D6-FB12-E26E01B6C46F}"/>
              </a:ext>
            </a:extLst>
          </p:cNvPr>
          <p:cNvPicPr>
            <a:picLocks noChangeAspect="1"/>
          </p:cNvPicPr>
          <p:nvPr/>
        </p:nvPicPr>
        <p:blipFill>
          <a:blip r:embed="rId3"/>
          <a:stretch>
            <a:fillRect/>
          </a:stretch>
        </p:blipFill>
        <p:spPr>
          <a:xfrm>
            <a:off x="1682750" y="2296392"/>
            <a:ext cx="5778500" cy="825500"/>
          </a:xfrm>
          <a:prstGeom prst="rect">
            <a:avLst/>
          </a:prstGeom>
        </p:spPr>
      </p:pic>
      <p:sp>
        <p:nvSpPr>
          <p:cNvPr id="4" name="Text Box 8">
            <a:extLst>
              <a:ext uri="{FF2B5EF4-FFF2-40B4-BE49-F238E27FC236}">
                <a16:creationId xmlns:a16="http://schemas.microsoft.com/office/drawing/2014/main" id="{91D67509-D95E-4052-633F-104474C78015}"/>
              </a:ext>
            </a:extLst>
          </p:cNvPr>
          <p:cNvSpPr txBox="1">
            <a:spLocks noChangeArrowheads="1"/>
          </p:cNvSpPr>
          <p:nvPr/>
        </p:nvSpPr>
        <p:spPr bwMode="auto">
          <a:xfrm>
            <a:off x="5580534" y="3495294"/>
            <a:ext cx="2987675" cy="738664"/>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pPr>
            <a:r>
              <a:rPr lang="en-US" altLang="en-US" dirty="0">
                <a:solidFill>
                  <a:srgbClr val="FF0000"/>
                </a:solidFill>
                <a:latin typeface="Roboto"/>
                <a:ea typeface="Roboto"/>
                <a:cs typeface="Roboto"/>
                <a:sym typeface="Roboto"/>
              </a:rPr>
              <a:t>Unlike functions, every method of a class must have the </a:t>
            </a:r>
            <a:r>
              <a:rPr lang="en-US" altLang="ja-JP" u="sng" dirty="0">
                <a:solidFill>
                  <a:schemeClr val="tx1">
                    <a:lumMod val="75000"/>
                  </a:schemeClr>
                </a:solidFill>
                <a:latin typeface="Roboto"/>
                <a:ea typeface="Roboto"/>
                <a:cs typeface="Roboto"/>
                <a:sym typeface="Roboto"/>
              </a:rPr>
              <a:t>self</a:t>
            </a:r>
            <a:r>
              <a:rPr lang="en-US" altLang="ja-JP" dirty="0">
                <a:solidFill>
                  <a:srgbClr val="FF0000"/>
                </a:solidFill>
                <a:latin typeface="Roboto"/>
                <a:ea typeface="Roboto"/>
                <a:cs typeface="Roboto"/>
                <a:sym typeface="Roboto"/>
              </a:rPr>
              <a:t> parameter (more on this later)</a:t>
            </a:r>
            <a:endParaRPr lang="en-US" altLang="en-US" dirty="0">
              <a:solidFill>
                <a:srgbClr val="FF0000"/>
              </a:solidFill>
              <a:latin typeface="Roboto"/>
              <a:ea typeface="Roboto"/>
              <a:cs typeface="Roboto"/>
              <a:sym typeface="Roboto"/>
            </a:endParaRPr>
          </a:p>
        </p:txBody>
      </p:sp>
      <p:cxnSp>
        <p:nvCxnSpPr>
          <p:cNvPr id="5" name="Straight Arrow Connector 4">
            <a:extLst>
              <a:ext uri="{FF2B5EF4-FFF2-40B4-BE49-F238E27FC236}">
                <a16:creationId xmlns:a16="http://schemas.microsoft.com/office/drawing/2014/main" id="{36221AC8-FE6C-78C1-FCAE-E74123FF969C}"/>
              </a:ext>
            </a:extLst>
          </p:cNvPr>
          <p:cNvCxnSpPr>
            <a:cxnSpLocks/>
          </p:cNvCxnSpPr>
          <p:nvPr/>
        </p:nvCxnSpPr>
        <p:spPr>
          <a:xfrm flipH="1" flipV="1">
            <a:off x="4898134" y="2759278"/>
            <a:ext cx="801330" cy="736016"/>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885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27</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Defining class methods</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a:bodyPr>
          <a:lstStyle/>
          <a:p>
            <a:pPr marL="114300" indent="0">
              <a:lnSpc>
                <a:spcPct val="150000"/>
              </a:lnSpc>
              <a:buNone/>
            </a:pPr>
            <a:endParaRPr lang="en-US" altLang="en-US" sz="1600" dirty="0">
              <a:solidFill>
                <a:schemeClr val="bg2"/>
              </a:solidFill>
            </a:endParaRPr>
          </a:p>
          <a:p>
            <a:pPr marL="1485900" lvl="3" indent="0">
              <a:lnSpc>
                <a:spcPct val="150000"/>
              </a:lnSpc>
              <a:buNone/>
            </a:pPr>
            <a:endParaRPr lang="en-US" altLang="en-US" dirty="0">
              <a:solidFill>
                <a:schemeClr val="tx1">
                  <a:lumMod val="75000"/>
                </a:schemeClr>
              </a:solidFill>
            </a:endParaRPr>
          </a:p>
          <a:p>
            <a:pPr marL="1485900" lvl="3" indent="0">
              <a:lnSpc>
                <a:spcPct val="150000"/>
              </a:lnSpc>
              <a:buNone/>
            </a:pPr>
            <a:endParaRPr lang="en-US" altLang="en-US" dirty="0">
              <a:solidFill>
                <a:schemeClr val="tx1">
                  <a:lumMod val="75000"/>
                </a:schemeClr>
              </a:solidFill>
            </a:endParaRPr>
          </a:p>
        </p:txBody>
      </p:sp>
      <p:pic>
        <p:nvPicPr>
          <p:cNvPr id="6" name="Picture 5" descr="A computer screen shot of a code&#10;&#10;Description automatically generated">
            <a:extLst>
              <a:ext uri="{FF2B5EF4-FFF2-40B4-BE49-F238E27FC236}">
                <a16:creationId xmlns:a16="http://schemas.microsoft.com/office/drawing/2014/main" id="{8B37342A-53F3-70ED-B0B2-2F6347C380BF}"/>
              </a:ext>
            </a:extLst>
          </p:cNvPr>
          <p:cNvPicPr>
            <a:picLocks noChangeAspect="1"/>
          </p:cNvPicPr>
          <p:nvPr/>
        </p:nvPicPr>
        <p:blipFill>
          <a:blip r:embed="rId3"/>
          <a:stretch>
            <a:fillRect/>
          </a:stretch>
        </p:blipFill>
        <p:spPr>
          <a:xfrm>
            <a:off x="839470" y="1181100"/>
            <a:ext cx="5778500" cy="2374900"/>
          </a:xfrm>
          <a:prstGeom prst="rect">
            <a:avLst/>
          </a:prstGeom>
        </p:spPr>
      </p:pic>
      <p:sp>
        <p:nvSpPr>
          <p:cNvPr id="8" name="Rectangle 7">
            <a:extLst>
              <a:ext uri="{FF2B5EF4-FFF2-40B4-BE49-F238E27FC236}">
                <a16:creationId xmlns:a16="http://schemas.microsoft.com/office/drawing/2014/main" id="{C1CFB30D-E1D1-B189-3804-880487C691B6}"/>
              </a:ext>
            </a:extLst>
          </p:cNvPr>
          <p:cNvSpPr>
            <a:spLocks noChangeArrowheads="1"/>
          </p:cNvSpPr>
          <p:nvPr/>
        </p:nvSpPr>
        <p:spPr bwMode="auto">
          <a:xfrm>
            <a:off x="4686841" y="2734652"/>
            <a:ext cx="2972396" cy="276999"/>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en-US" sz="1200" dirty="0">
                <a:latin typeface="Consolas" panose="020B0609020204030204" pitchFamily="49" charset="0"/>
                <a:cs typeface="Consolas" panose="020B0609020204030204" pitchFamily="49" charset="0"/>
              </a:rPr>
              <a:t>My name is... I have no name :(</a:t>
            </a:r>
          </a:p>
        </p:txBody>
      </p:sp>
      <p:sp>
        <p:nvSpPr>
          <p:cNvPr id="10" name="Rectangle 9">
            <a:extLst>
              <a:ext uri="{FF2B5EF4-FFF2-40B4-BE49-F238E27FC236}">
                <a16:creationId xmlns:a16="http://schemas.microsoft.com/office/drawing/2014/main" id="{CC14204A-994A-7375-7396-FB2369C69AB5}"/>
              </a:ext>
            </a:extLst>
          </p:cNvPr>
          <p:cNvSpPr>
            <a:spLocks noChangeArrowheads="1"/>
          </p:cNvSpPr>
          <p:nvPr/>
        </p:nvSpPr>
        <p:spPr bwMode="auto">
          <a:xfrm>
            <a:off x="4686841" y="3265891"/>
            <a:ext cx="2972396" cy="276999"/>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en-US" sz="1200" dirty="0">
                <a:latin typeface="Consolas" panose="020B0609020204030204" pitchFamily="49" charset="0"/>
                <a:cs typeface="Consolas" panose="020B0609020204030204" pitchFamily="49" charset="0"/>
              </a:rPr>
              <a:t>My name is... Big Smilly  :D</a:t>
            </a:r>
          </a:p>
        </p:txBody>
      </p:sp>
      <p:cxnSp>
        <p:nvCxnSpPr>
          <p:cNvPr id="11" name="Straight Arrow Connector 10">
            <a:extLst>
              <a:ext uri="{FF2B5EF4-FFF2-40B4-BE49-F238E27FC236}">
                <a16:creationId xmlns:a16="http://schemas.microsoft.com/office/drawing/2014/main" id="{3C8614D8-5E14-5E7E-89FC-6139B084FE6B}"/>
              </a:ext>
            </a:extLst>
          </p:cNvPr>
          <p:cNvCxnSpPr>
            <a:cxnSpLocks/>
            <a:endCxn id="8" idx="1"/>
          </p:cNvCxnSpPr>
          <p:nvPr/>
        </p:nvCxnSpPr>
        <p:spPr>
          <a:xfrm>
            <a:off x="2519486" y="2873152"/>
            <a:ext cx="2167355"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6458E1D-934D-EBCD-AD21-3CA51222D915}"/>
              </a:ext>
            </a:extLst>
          </p:cNvPr>
          <p:cNvCxnSpPr>
            <a:cxnSpLocks/>
          </p:cNvCxnSpPr>
          <p:nvPr/>
        </p:nvCxnSpPr>
        <p:spPr>
          <a:xfrm>
            <a:off x="2519486" y="3413268"/>
            <a:ext cx="2154789"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425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28</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Creating multiple Object of a Class</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fontScale="77500" lnSpcReduction="20000"/>
          </a:bodyPr>
          <a:lstStyle/>
          <a:p>
            <a:r>
              <a:rPr lang="en-US" dirty="0">
                <a:solidFill>
                  <a:schemeClr val="bg2"/>
                </a:solidFill>
              </a:rPr>
              <a:t>After defining a class, you can create any number of objects out of it</a:t>
            </a:r>
          </a:p>
          <a:p>
            <a:pPr>
              <a:lnSpc>
                <a:spcPct val="150000"/>
              </a:lnSpc>
            </a:pPr>
            <a:endParaRPr lang="en-US" altLang="en-US" sz="1600" dirty="0">
              <a:solidFill>
                <a:schemeClr val="bg2"/>
              </a:solidFill>
            </a:endParaRPr>
          </a:p>
          <a:p>
            <a:pPr>
              <a:lnSpc>
                <a:spcPct val="150000"/>
              </a:lnSpc>
            </a:pPr>
            <a:endParaRPr lang="en-US" altLang="en-US" sz="1600" dirty="0">
              <a:solidFill>
                <a:schemeClr val="bg2"/>
              </a:solidFill>
            </a:endParaRPr>
          </a:p>
          <a:p>
            <a:pPr>
              <a:lnSpc>
                <a:spcPct val="150000"/>
              </a:lnSpc>
            </a:pPr>
            <a:endParaRPr lang="en-US" altLang="en-US" sz="1600" dirty="0">
              <a:solidFill>
                <a:schemeClr val="bg2"/>
              </a:solidFill>
            </a:endParaRPr>
          </a:p>
          <a:p>
            <a:pPr>
              <a:lnSpc>
                <a:spcPct val="150000"/>
              </a:lnSpc>
            </a:pPr>
            <a:endParaRPr lang="en-US" altLang="en-US" sz="1600" dirty="0">
              <a:solidFill>
                <a:schemeClr val="bg2"/>
              </a:solidFill>
            </a:endParaRPr>
          </a:p>
          <a:p>
            <a:pPr marL="114300" indent="0">
              <a:lnSpc>
                <a:spcPct val="150000"/>
              </a:lnSpc>
              <a:buNone/>
            </a:pPr>
            <a:endParaRPr lang="en-US" altLang="en-US" sz="1600" dirty="0">
              <a:solidFill>
                <a:schemeClr val="bg2"/>
              </a:solidFill>
            </a:endParaRPr>
          </a:p>
          <a:p>
            <a:pPr marL="114300" indent="0">
              <a:lnSpc>
                <a:spcPct val="150000"/>
              </a:lnSpc>
              <a:buNone/>
            </a:pPr>
            <a:endParaRPr lang="en-US" altLang="en-US" sz="1600" dirty="0">
              <a:solidFill>
                <a:schemeClr val="bg2"/>
              </a:solidFill>
            </a:endParaRPr>
          </a:p>
          <a:p>
            <a:pPr marL="114300" indent="0">
              <a:buNone/>
            </a:pPr>
            <a:endParaRPr lang="en-US" sz="1600" dirty="0">
              <a:solidFill>
                <a:schemeClr val="bg2"/>
              </a:solidFill>
            </a:endParaRPr>
          </a:p>
          <a:p>
            <a:pPr marL="114300" indent="0">
              <a:buNone/>
            </a:pPr>
            <a:endParaRPr lang="en-US" sz="1600" dirty="0">
              <a:solidFill>
                <a:schemeClr val="bg2"/>
              </a:solidFill>
            </a:endParaRPr>
          </a:p>
          <a:p>
            <a:pPr marL="114300" indent="0">
              <a:buNone/>
            </a:pPr>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r>
              <a:rPr lang="en-US" dirty="0">
                <a:solidFill>
                  <a:schemeClr val="bg2"/>
                </a:solidFill>
              </a:rPr>
              <a:t>But all of the above humans have the same name!</a:t>
            </a:r>
          </a:p>
          <a:p>
            <a:pPr lvl="1"/>
            <a:r>
              <a:rPr lang="en-US" sz="1600" dirty="0">
                <a:solidFill>
                  <a:schemeClr val="bg2"/>
                </a:solidFill>
              </a:rPr>
              <a:t>How can we have human objects with different names?</a:t>
            </a:r>
          </a:p>
          <a:p>
            <a:pPr lvl="1"/>
            <a:endParaRPr lang="en-US" sz="1200" dirty="0">
              <a:solidFill>
                <a:schemeClr val="bg2"/>
              </a:solidFill>
            </a:endParaRPr>
          </a:p>
          <a:p>
            <a:pPr lvl="1"/>
            <a:endParaRPr lang="en-US" sz="1200" dirty="0">
              <a:solidFill>
                <a:schemeClr val="bg2"/>
              </a:solidFill>
            </a:endParaRPr>
          </a:p>
          <a:p>
            <a:pPr marL="114300" indent="0">
              <a:lnSpc>
                <a:spcPct val="150000"/>
              </a:lnSpc>
              <a:buNone/>
            </a:pPr>
            <a:endParaRPr lang="en-US" altLang="en-US" sz="1600" b="1" dirty="0">
              <a:solidFill>
                <a:schemeClr val="bg2"/>
              </a:solidFill>
            </a:endParaRPr>
          </a:p>
          <a:p>
            <a:pPr lvl="1"/>
            <a:endParaRPr lang="en-US" altLang="en-US" sz="1800" i="1" kern="1200" dirty="0">
              <a:solidFill>
                <a:schemeClr val="tx1"/>
              </a:solidFill>
              <a:latin typeface="Consolas" panose="020B0609020204030204" pitchFamily="49" charset="0"/>
              <a:ea typeface="MS PGothic" panose="020B0600070205080204" pitchFamily="34" charset="-128"/>
              <a:cs typeface="Consolas" panose="020B0609020204030204" pitchFamily="49" charset="0"/>
            </a:endParaRPr>
          </a:p>
          <a:p>
            <a:pPr marL="1485900" lvl="3" indent="0">
              <a:lnSpc>
                <a:spcPct val="150000"/>
              </a:lnSpc>
              <a:buNone/>
            </a:pPr>
            <a:endParaRPr lang="en-US" altLang="en-US" dirty="0">
              <a:solidFill>
                <a:schemeClr val="tx1">
                  <a:lumMod val="75000"/>
                </a:schemeClr>
              </a:solidFill>
            </a:endParaRPr>
          </a:p>
        </p:txBody>
      </p:sp>
      <p:pic>
        <p:nvPicPr>
          <p:cNvPr id="11" name="Picture 10" descr="A computer screen shot of a computer code&#10;&#10;Description automatically generated">
            <a:extLst>
              <a:ext uri="{FF2B5EF4-FFF2-40B4-BE49-F238E27FC236}">
                <a16:creationId xmlns:a16="http://schemas.microsoft.com/office/drawing/2014/main" id="{193FC97A-48CC-5FDF-1C68-895BCD772909}"/>
              </a:ext>
            </a:extLst>
          </p:cNvPr>
          <p:cNvPicPr>
            <a:picLocks noChangeAspect="1"/>
          </p:cNvPicPr>
          <p:nvPr/>
        </p:nvPicPr>
        <p:blipFill>
          <a:blip r:embed="rId3"/>
          <a:stretch>
            <a:fillRect/>
          </a:stretch>
        </p:blipFill>
        <p:spPr>
          <a:xfrm>
            <a:off x="1211730" y="1482538"/>
            <a:ext cx="4013200" cy="2178424"/>
          </a:xfrm>
          <a:prstGeom prst="rect">
            <a:avLst/>
          </a:prstGeom>
        </p:spPr>
      </p:pic>
      <p:cxnSp>
        <p:nvCxnSpPr>
          <p:cNvPr id="16" name="Straight Arrow Connector 15">
            <a:extLst>
              <a:ext uri="{FF2B5EF4-FFF2-40B4-BE49-F238E27FC236}">
                <a16:creationId xmlns:a16="http://schemas.microsoft.com/office/drawing/2014/main" id="{B1446A12-AAF0-1F61-1F9F-CBEB5025868A}"/>
              </a:ext>
            </a:extLst>
          </p:cNvPr>
          <p:cNvCxnSpPr>
            <a:cxnSpLocks/>
          </p:cNvCxnSpPr>
          <p:nvPr/>
        </p:nvCxnSpPr>
        <p:spPr>
          <a:xfrm>
            <a:off x="3614063" y="2571750"/>
            <a:ext cx="1685906"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0758315-2EBB-DDE2-85CF-1AFB70BAF1C8}"/>
              </a:ext>
            </a:extLst>
          </p:cNvPr>
          <p:cNvCxnSpPr>
            <a:cxnSpLocks/>
          </p:cNvCxnSpPr>
          <p:nvPr/>
        </p:nvCxnSpPr>
        <p:spPr>
          <a:xfrm>
            <a:off x="3614063" y="3053444"/>
            <a:ext cx="1685906"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72CBCF2-22A4-9E4F-9F33-78D830B143B1}"/>
              </a:ext>
            </a:extLst>
          </p:cNvPr>
          <p:cNvCxnSpPr>
            <a:cxnSpLocks/>
          </p:cNvCxnSpPr>
          <p:nvPr/>
        </p:nvCxnSpPr>
        <p:spPr>
          <a:xfrm>
            <a:off x="3614063" y="3544953"/>
            <a:ext cx="1685906"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E779AAA-A6A8-472F-AFDA-27164137A320}"/>
              </a:ext>
            </a:extLst>
          </p:cNvPr>
          <p:cNvSpPr>
            <a:spLocks noChangeArrowheads="1"/>
          </p:cNvSpPr>
          <p:nvPr/>
        </p:nvSpPr>
        <p:spPr bwMode="auto">
          <a:xfrm>
            <a:off x="5299969" y="2405680"/>
            <a:ext cx="2317376" cy="276999"/>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en-US" sz="1200" dirty="0">
                <a:solidFill>
                  <a:schemeClr val="tx1">
                    <a:lumMod val="75000"/>
                  </a:schemeClr>
                </a:solidFill>
                <a:latin typeface="Consolas" panose="020B0609020204030204" pitchFamily="49" charset="0"/>
                <a:cs typeface="Consolas" panose="020B0609020204030204" pitchFamily="49" charset="0"/>
              </a:rPr>
              <a:t>name = “Phillip”</a:t>
            </a:r>
          </a:p>
        </p:txBody>
      </p:sp>
      <p:sp>
        <p:nvSpPr>
          <p:cNvPr id="7" name="Rectangle 6">
            <a:extLst>
              <a:ext uri="{FF2B5EF4-FFF2-40B4-BE49-F238E27FC236}">
                <a16:creationId xmlns:a16="http://schemas.microsoft.com/office/drawing/2014/main" id="{9C05F847-ED71-F346-948E-F5C24ECF647D}"/>
              </a:ext>
            </a:extLst>
          </p:cNvPr>
          <p:cNvSpPr>
            <a:spLocks noChangeArrowheads="1"/>
          </p:cNvSpPr>
          <p:nvPr/>
        </p:nvSpPr>
        <p:spPr bwMode="auto">
          <a:xfrm>
            <a:off x="5299969" y="2883701"/>
            <a:ext cx="2317376" cy="276999"/>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en-US" sz="1200" dirty="0">
                <a:solidFill>
                  <a:schemeClr val="tx1">
                    <a:lumMod val="75000"/>
                  </a:schemeClr>
                </a:solidFill>
                <a:latin typeface="Consolas" panose="020B0609020204030204" pitchFamily="49" charset="0"/>
                <a:cs typeface="Consolas" panose="020B0609020204030204" pitchFamily="49" charset="0"/>
              </a:rPr>
              <a:t>name = “Phillip”</a:t>
            </a:r>
          </a:p>
        </p:txBody>
      </p:sp>
      <p:sp>
        <p:nvSpPr>
          <p:cNvPr id="8" name="Rectangle 7">
            <a:extLst>
              <a:ext uri="{FF2B5EF4-FFF2-40B4-BE49-F238E27FC236}">
                <a16:creationId xmlns:a16="http://schemas.microsoft.com/office/drawing/2014/main" id="{86114E3A-CBF6-9417-E626-1EA9C9A3F057}"/>
              </a:ext>
            </a:extLst>
          </p:cNvPr>
          <p:cNvSpPr>
            <a:spLocks noChangeArrowheads="1"/>
          </p:cNvSpPr>
          <p:nvPr/>
        </p:nvSpPr>
        <p:spPr bwMode="auto">
          <a:xfrm>
            <a:off x="5299969" y="3384710"/>
            <a:ext cx="2317376" cy="276999"/>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en-US" sz="1200" dirty="0">
                <a:solidFill>
                  <a:schemeClr val="tx1">
                    <a:lumMod val="75000"/>
                  </a:schemeClr>
                </a:solidFill>
                <a:latin typeface="Consolas" panose="020B0609020204030204" pitchFamily="49" charset="0"/>
                <a:cs typeface="Consolas" panose="020B0609020204030204" pitchFamily="49" charset="0"/>
              </a:rPr>
              <a:t>name = “Phillip”</a:t>
            </a:r>
          </a:p>
        </p:txBody>
      </p:sp>
    </p:spTree>
    <p:extLst>
      <p:ext uri="{BB962C8B-B14F-4D97-AF65-F5344CB8AC3E}">
        <p14:creationId xmlns:p14="http://schemas.microsoft.com/office/powerpoint/2010/main" val="2582809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29</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Class Constructor  __init__ method</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a:bodyPr>
          <a:lstStyle/>
          <a:p>
            <a:pPr>
              <a:lnSpc>
                <a:spcPct val="150000"/>
              </a:lnSpc>
            </a:pPr>
            <a:r>
              <a:rPr lang="en-US" sz="1600" dirty="0">
                <a:solidFill>
                  <a:schemeClr val="bg2"/>
                </a:solidFill>
              </a:rPr>
              <a:t>All classes in Python have a function called </a:t>
            </a:r>
            <a:r>
              <a:rPr lang="en-US" sz="1600" dirty="0">
                <a:solidFill>
                  <a:schemeClr val="tx1"/>
                </a:solidFill>
              </a:rPr>
              <a:t>__init__(), </a:t>
            </a:r>
            <a:r>
              <a:rPr lang="en-US" sz="1600" dirty="0">
                <a:solidFill>
                  <a:schemeClr val="bg2"/>
                </a:solidFill>
              </a:rPr>
              <a:t>which is always executed when the class is being initiated (i.e., an object out of it is created).</a:t>
            </a:r>
          </a:p>
          <a:p>
            <a:pPr>
              <a:lnSpc>
                <a:spcPct val="150000"/>
              </a:lnSpc>
            </a:pPr>
            <a:r>
              <a:rPr lang="en-GB" sz="1600" dirty="0">
                <a:solidFill>
                  <a:schemeClr val="bg2"/>
                </a:solidFill>
              </a:rPr>
              <a:t>The properties that all Human class objects must have, are defined in a </a:t>
            </a:r>
            <a:r>
              <a:rPr lang="en-GB" sz="1600" dirty="0">
                <a:solidFill>
                  <a:schemeClr val="tx1"/>
                </a:solidFill>
              </a:rPr>
              <a:t>__init__()</a:t>
            </a:r>
            <a:r>
              <a:rPr lang="en-GB" sz="1600" dirty="0">
                <a:solidFill>
                  <a:schemeClr val="bg2"/>
                </a:solidFill>
              </a:rPr>
              <a:t> method. </a:t>
            </a:r>
          </a:p>
          <a:p>
            <a:pPr>
              <a:lnSpc>
                <a:spcPct val="150000"/>
              </a:lnSpc>
            </a:pPr>
            <a:r>
              <a:rPr lang="en-US" sz="1600" dirty="0">
                <a:solidFill>
                  <a:schemeClr val="bg2"/>
                </a:solidFill>
              </a:rPr>
              <a:t>You can use the </a:t>
            </a:r>
            <a:r>
              <a:rPr lang="en-US" sz="1600" dirty="0">
                <a:solidFill>
                  <a:schemeClr val="tx1"/>
                </a:solidFill>
              </a:rPr>
              <a:t>__init__() </a:t>
            </a:r>
            <a:r>
              <a:rPr lang="en-US" sz="1600" dirty="0">
                <a:solidFill>
                  <a:schemeClr val="bg2"/>
                </a:solidFill>
              </a:rPr>
              <a:t>function to assign values </a:t>
            </a:r>
            <a:r>
              <a:rPr lang="en-GB" sz="1600" dirty="0">
                <a:solidFill>
                  <a:schemeClr val="bg2"/>
                </a:solidFill>
              </a:rPr>
              <a:t>to the data members when an object is created for the class.</a:t>
            </a:r>
          </a:p>
          <a:p>
            <a:endParaRPr lang="en-US" sz="1600" dirty="0">
              <a:solidFill>
                <a:schemeClr val="bg2"/>
              </a:solidFill>
            </a:endParaRPr>
          </a:p>
          <a:p>
            <a:endParaRPr lang="en-US" sz="1200" dirty="0">
              <a:solidFill>
                <a:schemeClr val="bg2"/>
              </a:solidFill>
            </a:endParaRPr>
          </a:p>
          <a:p>
            <a:pPr lvl="1"/>
            <a:endParaRPr lang="en-US" sz="1200" dirty="0">
              <a:solidFill>
                <a:schemeClr val="bg2"/>
              </a:solidFill>
            </a:endParaRPr>
          </a:p>
          <a:p>
            <a:pPr marL="114300" indent="0">
              <a:lnSpc>
                <a:spcPct val="150000"/>
              </a:lnSpc>
              <a:buNone/>
            </a:pPr>
            <a:endParaRPr lang="en-US" altLang="en-US" sz="1600" b="1" dirty="0">
              <a:solidFill>
                <a:schemeClr val="bg2"/>
              </a:solidFill>
            </a:endParaRPr>
          </a:p>
          <a:p>
            <a:pPr lvl="1"/>
            <a:endParaRPr lang="en-US" altLang="en-US" sz="1800" i="1" kern="1200" dirty="0">
              <a:solidFill>
                <a:schemeClr val="tx1"/>
              </a:solidFill>
              <a:latin typeface="Consolas" panose="020B0609020204030204" pitchFamily="49" charset="0"/>
              <a:ea typeface="MS PGothic" panose="020B0600070205080204" pitchFamily="34" charset="-128"/>
              <a:cs typeface="Consolas" panose="020B0609020204030204" pitchFamily="49" charset="0"/>
            </a:endParaRPr>
          </a:p>
          <a:p>
            <a:pPr marL="1485900" lvl="3" indent="0">
              <a:lnSpc>
                <a:spcPct val="150000"/>
              </a:lnSpc>
              <a:buNone/>
            </a:pPr>
            <a:endParaRPr lang="en-US" altLang="en-US" dirty="0">
              <a:solidFill>
                <a:schemeClr val="tx1">
                  <a:lumMod val="75000"/>
                </a:schemeClr>
              </a:solidFill>
            </a:endParaRPr>
          </a:p>
        </p:txBody>
      </p:sp>
    </p:spTree>
    <p:extLst>
      <p:ext uri="{BB962C8B-B14F-4D97-AF65-F5344CB8AC3E}">
        <p14:creationId xmlns:p14="http://schemas.microsoft.com/office/powerpoint/2010/main" val="427738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Learning Outcomes</a:t>
            </a:r>
            <a:endParaRPr dirty="0"/>
          </a:p>
        </p:txBody>
      </p:sp>
      <p:sp>
        <p:nvSpPr>
          <p:cNvPr id="98" name="Google Shape;98;p17"/>
          <p:cNvSpPr txBox="1">
            <a:spLocks noGrp="1"/>
          </p:cNvSpPr>
          <p:nvPr>
            <p:ph type="body" idx="1"/>
          </p:nvPr>
        </p:nvSpPr>
        <p:spPr>
          <a:xfrm>
            <a:off x="471900" y="1770434"/>
            <a:ext cx="8222100" cy="3025302"/>
          </a:xfrm>
          <a:prstGeom prst="rect">
            <a:avLst/>
          </a:prstGeom>
        </p:spPr>
        <p:txBody>
          <a:bodyPr spcFirstLastPara="1" wrap="square" lIns="91425" tIns="91425" rIns="91425" bIns="91425" anchor="t" anchorCtr="0">
            <a:normAutofit/>
          </a:bodyPr>
          <a:lstStyle/>
          <a:p>
            <a:pPr marL="114300" indent="0">
              <a:lnSpc>
                <a:spcPct val="150000"/>
              </a:lnSpc>
              <a:buNone/>
            </a:pPr>
            <a:r>
              <a:rPr lang="en-GB" dirty="0"/>
              <a:t>7. Instance Methods</a:t>
            </a:r>
          </a:p>
          <a:p>
            <a:pPr marL="114300" indent="0">
              <a:lnSpc>
                <a:spcPct val="150000"/>
              </a:lnSpc>
              <a:buNone/>
            </a:pPr>
            <a:r>
              <a:rPr lang="en-GB" dirty="0"/>
              <a:t>8. Constructors (init method)</a:t>
            </a:r>
          </a:p>
          <a:p>
            <a:pPr marL="114300" indent="0">
              <a:lnSpc>
                <a:spcPct val="150000"/>
              </a:lnSpc>
              <a:buNone/>
            </a:pPr>
            <a:r>
              <a:rPr lang="en-GB" dirty="0"/>
              <a:t>9. The Self </a:t>
            </a:r>
          </a:p>
          <a:p>
            <a:pPr marL="114300" indent="0">
              <a:lnSpc>
                <a:spcPct val="150000"/>
              </a:lnSpc>
              <a:buNone/>
            </a:pPr>
            <a:r>
              <a:rPr lang="en-GB" dirty="0"/>
              <a:t>10. Class Attributes vs. Instance Attributes</a:t>
            </a:r>
          </a:p>
          <a:p>
            <a:pPr marL="114300" indent="0">
              <a:lnSpc>
                <a:spcPct val="150000"/>
              </a:lnSpc>
              <a:buNone/>
            </a:pPr>
            <a:r>
              <a:rPr lang="en-GB" dirty="0"/>
              <a:t>11. Class with constructor and instance method</a:t>
            </a:r>
          </a:p>
          <a:p>
            <a:pPr marL="114300" indent="0">
              <a:lnSpc>
                <a:spcPct val="150000"/>
              </a:lnSpc>
              <a:buNone/>
            </a:pPr>
            <a:endParaRPr lang="en-GB" dirty="0"/>
          </a:p>
          <a:p>
            <a:pPr marL="114300" indent="0">
              <a:lnSpc>
                <a:spcPct val="150000"/>
              </a:lnSpc>
              <a:buNone/>
            </a:pPr>
            <a:endParaRPr lang="en-GB" dirty="0"/>
          </a:p>
        </p:txBody>
      </p:sp>
      <p:sp>
        <p:nvSpPr>
          <p:cNvPr id="99" name="Google Shape;99;p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a:t>
            </a:fld>
            <a:endParaRPr/>
          </a:p>
        </p:txBody>
      </p:sp>
    </p:spTree>
    <p:extLst>
      <p:ext uri="{BB962C8B-B14F-4D97-AF65-F5344CB8AC3E}">
        <p14:creationId xmlns:p14="http://schemas.microsoft.com/office/powerpoint/2010/main" val="2511173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30</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Class Constructor  __init__ method</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a:bodyPr>
          <a:lstStyle/>
          <a:p>
            <a:pPr>
              <a:lnSpc>
                <a:spcPct val="150000"/>
              </a:lnSpc>
            </a:pPr>
            <a:endParaRPr lang="en-US" altLang="en-US" sz="1600" dirty="0">
              <a:solidFill>
                <a:schemeClr val="bg2"/>
              </a:solidFill>
            </a:endParaRPr>
          </a:p>
          <a:p>
            <a:pPr>
              <a:lnSpc>
                <a:spcPct val="150000"/>
              </a:lnSpc>
            </a:pPr>
            <a:endParaRPr lang="en-US" altLang="en-US" sz="1600" dirty="0">
              <a:solidFill>
                <a:schemeClr val="bg2"/>
              </a:solidFill>
            </a:endParaRPr>
          </a:p>
          <a:p>
            <a:pPr>
              <a:lnSpc>
                <a:spcPct val="150000"/>
              </a:lnSpc>
            </a:pPr>
            <a:endParaRPr lang="en-US" altLang="en-US" sz="1600" dirty="0">
              <a:solidFill>
                <a:schemeClr val="bg2"/>
              </a:solidFill>
            </a:endParaRPr>
          </a:p>
          <a:p>
            <a:pPr>
              <a:lnSpc>
                <a:spcPct val="150000"/>
              </a:lnSpc>
            </a:pPr>
            <a:endParaRPr lang="en-US" altLang="en-US" sz="1600" dirty="0">
              <a:solidFill>
                <a:schemeClr val="bg2"/>
              </a:solidFill>
            </a:endParaRPr>
          </a:p>
          <a:p>
            <a:pPr marL="114300" indent="0">
              <a:lnSpc>
                <a:spcPct val="150000"/>
              </a:lnSpc>
              <a:buNone/>
            </a:pPr>
            <a:endParaRPr lang="en-US" altLang="en-US" sz="1600" dirty="0">
              <a:solidFill>
                <a:schemeClr val="bg2"/>
              </a:solidFill>
            </a:endParaRPr>
          </a:p>
          <a:p>
            <a:pPr marL="114300" indent="0">
              <a:lnSpc>
                <a:spcPct val="150000"/>
              </a:lnSpc>
              <a:buNone/>
            </a:pPr>
            <a:endParaRPr lang="en-US" altLang="en-US" sz="1600" dirty="0">
              <a:solidFill>
                <a:schemeClr val="bg2"/>
              </a:solidFill>
            </a:endParaRPr>
          </a:p>
          <a:p>
            <a:pPr marL="114300" indent="0">
              <a:buNone/>
            </a:pPr>
            <a:endParaRPr lang="en-US" sz="1600" dirty="0">
              <a:solidFill>
                <a:schemeClr val="bg2"/>
              </a:solidFill>
            </a:endParaRPr>
          </a:p>
          <a:p>
            <a:pPr marL="114300" indent="0">
              <a:buNone/>
            </a:pPr>
            <a:endParaRPr lang="en-US" sz="1600" dirty="0">
              <a:solidFill>
                <a:schemeClr val="bg2"/>
              </a:solidFill>
            </a:endParaRPr>
          </a:p>
          <a:p>
            <a:pPr marL="114300" indent="0">
              <a:buNone/>
            </a:pPr>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pPr lvl="1"/>
            <a:endParaRPr lang="en-US" sz="1200" dirty="0">
              <a:solidFill>
                <a:schemeClr val="bg2"/>
              </a:solidFill>
            </a:endParaRPr>
          </a:p>
          <a:p>
            <a:pPr lvl="1"/>
            <a:endParaRPr lang="en-US" sz="1200" dirty="0">
              <a:solidFill>
                <a:schemeClr val="bg2"/>
              </a:solidFill>
            </a:endParaRPr>
          </a:p>
          <a:p>
            <a:pPr marL="114300" indent="0">
              <a:lnSpc>
                <a:spcPct val="150000"/>
              </a:lnSpc>
              <a:buNone/>
            </a:pPr>
            <a:endParaRPr lang="en-US" altLang="en-US" sz="1600" b="1" dirty="0">
              <a:solidFill>
                <a:schemeClr val="bg2"/>
              </a:solidFill>
            </a:endParaRPr>
          </a:p>
          <a:p>
            <a:pPr lvl="1"/>
            <a:endParaRPr lang="en-US" altLang="en-US" sz="1800" i="1" kern="1200" dirty="0">
              <a:solidFill>
                <a:schemeClr val="tx1"/>
              </a:solidFill>
              <a:latin typeface="Consolas" panose="020B0609020204030204" pitchFamily="49" charset="0"/>
              <a:ea typeface="MS PGothic" panose="020B0600070205080204" pitchFamily="34" charset="-128"/>
              <a:cs typeface="Consolas" panose="020B0609020204030204" pitchFamily="49" charset="0"/>
            </a:endParaRPr>
          </a:p>
          <a:p>
            <a:pPr marL="1485900" lvl="3" indent="0">
              <a:lnSpc>
                <a:spcPct val="150000"/>
              </a:lnSpc>
              <a:buNone/>
            </a:pPr>
            <a:endParaRPr lang="en-US" altLang="en-US" dirty="0">
              <a:solidFill>
                <a:schemeClr val="tx1">
                  <a:lumMod val="75000"/>
                </a:schemeClr>
              </a:solidFill>
            </a:endParaRPr>
          </a:p>
        </p:txBody>
      </p:sp>
      <p:pic>
        <p:nvPicPr>
          <p:cNvPr id="9" name="Picture 8" descr="A close-up of a white background&#10;&#10;Description automatically generated">
            <a:extLst>
              <a:ext uri="{FF2B5EF4-FFF2-40B4-BE49-F238E27FC236}">
                <a16:creationId xmlns:a16="http://schemas.microsoft.com/office/drawing/2014/main" id="{C7BD384C-6035-9A5E-B410-04FFED25E257}"/>
              </a:ext>
            </a:extLst>
          </p:cNvPr>
          <p:cNvPicPr>
            <a:picLocks noChangeAspect="1"/>
          </p:cNvPicPr>
          <p:nvPr/>
        </p:nvPicPr>
        <p:blipFill>
          <a:blip r:embed="rId3"/>
          <a:stretch>
            <a:fillRect/>
          </a:stretch>
        </p:blipFill>
        <p:spPr>
          <a:xfrm>
            <a:off x="746835" y="1323736"/>
            <a:ext cx="5715000" cy="1333500"/>
          </a:xfrm>
          <a:prstGeom prst="rect">
            <a:avLst/>
          </a:prstGeom>
        </p:spPr>
      </p:pic>
      <p:pic>
        <p:nvPicPr>
          <p:cNvPr id="12" name="Picture 11">
            <a:extLst>
              <a:ext uri="{FF2B5EF4-FFF2-40B4-BE49-F238E27FC236}">
                <a16:creationId xmlns:a16="http://schemas.microsoft.com/office/drawing/2014/main" id="{3216C271-898D-C784-3EDE-F4ABB57A12C9}"/>
              </a:ext>
            </a:extLst>
          </p:cNvPr>
          <p:cNvPicPr>
            <a:picLocks noChangeAspect="1"/>
          </p:cNvPicPr>
          <p:nvPr/>
        </p:nvPicPr>
        <p:blipFill>
          <a:blip r:embed="rId4"/>
          <a:stretch>
            <a:fillRect/>
          </a:stretch>
        </p:blipFill>
        <p:spPr>
          <a:xfrm>
            <a:off x="838200" y="3130361"/>
            <a:ext cx="3733800" cy="304800"/>
          </a:xfrm>
          <a:prstGeom prst="rect">
            <a:avLst/>
          </a:prstGeom>
        </p:spPr>
      </p:pic>
    </p:spTree>
    <p:extLst>
      <p:ext uri="{BB962C8B-B14F-4D97-AF65-F5344CB8AC3E}">
        <p14:creationId xmlns:p14="http://schemas.microsoft.com/office/powerpoint/2010/main" val="641935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31</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Constructors in Python</a:t>
            </a:r>
            <a:endParaRPr dirty="0"/>
          </a:p>
        </p:txBody>
      </p:sp>
      <p:sp>
        <p:nvSpPr>
          <p:cNvPr id="198" name="Google Shape;198;p31"/>
          <p:cNvSpPr txBox="1">
            <a:spLocks noGrp="1"/>
          </p:cNvSpPr>
          <p:nvPr>
            <p:ph type="body" idx="1"/>
          </p:nvPr>
        </p:nvSpPr>
        <p:spPr>
          <a:xfrm>
            <a:off x="575791" y="1145219"/>
            <a:ext cx="8222100" cy="3372668"/>
          </a:xfrm>
          <a:prstGeom prst="rect">
            <a:avLst/>
          </a:prstGeom>
          <a:solidFill>
            <a:schemeClr val="bg1"/>
          </a:solidFill>
        </p:spPr>
        <p:txBody>
          <a:bodyPr spcFirstLastPara="1" wrap="square" lIns="91425" tIns="91425" rIns="91425" bIns="91425" anchor="t" anchorCtr="0">
            <a:normAutofit/>
          </a:bodyPr>
          <a:lstStyle/>
          <a:p>
            <a:pPr>
              <a:lnSpc>
                <a:spcPct val="150000"/>
              </a:lnSpc>
            </a:pPr>
            <a:r>
              <a:rPr lang="en-GB" sz="1600" dirty="0">
                <a:solidFill>
                  <a:schemeClr val="bg2"/>
                </a:solidFill>
              </a:rPr>
              <a:t>Parameterized Constructor</a:t>
            </a:r>
          </a:p>
          <a:p>
            <a:pPr>
              <a:lnSpc>
                <a:spcPct val="150000"/>
              </a:lnSpc>
            </a:pPr>
            <a:endParaRPr lang="en-GB" sz="1600" dirty="0">
              <a:solidFill>
                <a:schemeClr val="bg2"/>
              </a:solidFill>
            </a:endParaRPr>
          </a:p>
          <a:p>
            <a:pPr>
              <a:lnSpc>
                <a:spcPct val="150000"/>
              </a:lnSpc>
            </a:pPr>
            <a:r>
              <a:rPr lang="en-GB" sz="1600" dirty="0">
                <a:solidFill>
                  <a:schemeClr val="bg2"/>
                </a:solidFill>
              </a:rPr>
              <a:t>Non-Parameterized Constructor</a:t>
            </a:r>
          </a:p>
          <a:p>
            <a:pPr>
              <a:lnSpc>
                <a:spcPct val="150000"/>
              </a:lnSpc>
            </a:pPr>
            <a:endParaRPr lang="en-GB" sz="1600" dirty="0">
              <a:solidFill>
                <a:schemeClr val="bg2"/>
              </a:solidFill>
            </a:endParaRPr>
          </a:p>
          <a:p>
            <a:pPr>
              <a:lnSpc>
                <a:spcPct val="150000"/>
              </a:lnSpc>
            </a:pPr>
            <a:r>
              <a:rPr lang="en-US" sz="1600" dirty="0">
                <a:solidFill>
                  <a:schemeClr val="bg2"/>
                </a:solidFill>
              </a:rPr>
              <a:t>Default constructor</a:t>
            </a:r>
          </a:p>
          <a:p>
            <a:pPr>
              <a:lnSpc>
                <a:spcPct val="150000"/>
              </a:lnSpc>
            </a:pPr>
            <a:endParaRPr lang="en-GB" sz="1600" dirty="0">
              <a:solidFill>
                <a:schemeClr val="bg2"/>
              </a:solidFill>
            </a:endParaRPr>
          </a:p>
          <a:p>
            <a:pPr marL="114300" indent="0">
              <a:lnSpc>
                <a:spcPct val="150000"/>
              </a:lnSpc>
              <a:buNone/>
            </a:pPr>
            <a:endParaRPr lang="en-US" sz="1600" dirty="0">
              <a:solidFill>
                <a:schemeClr val="bg2"/>
              </a:solidFill>
            </a:endParaRPr>
          </a:p>
          <a:p>
            <a:endParaRPr lang="en-US" sz="1200" dirty="0">
              <a:solidFill>
                <a:schemeClr val="bg2"/>
              </a:solidFill>
            </a:endParaRPr>
          </a:p>
          <a:p>
            <a:pPr lvl="1"/>
            <a:endParaRPr lang="en-US" sz="1200" dirty="0">
              <a:solidFill>
                <a:schemeClr val="bg2"/>
              </a:solidFill>
            </a:endParaRPr>
          </a:p>
          <a:p>
            <a:pPr marL="114300" indent="0">
              <a:lnSpc>
                <a:spcPct val="150000"/>
              </a:lnSpc>
              <a:buNone/>
            </a:pPr>
            <a:endParaRPr lang="en-US" altLang="en-US" sz="1600" b="1" dirty="0">
              <a:solidFill>
                <a:schemeClr val="bg2"/>
              </a:solidFill>
            </a:endParaRPr>
          </a:p>
          <a:p>
            <a:pPr lvl="1"/>
            <a:endParaRPr lang="en-US" altLang="en-US" sz="1800" i="1" kern="1200" dirty="0">
              <a:solidFill>
                <a:schemeClr val="tx1"/>
              </a:solidFill>
              <a:latin typeface="Consolas" panose="020B0609020204030204" pitchFamily="49" charset="0"/>
              <a:ea typeface="MS PGothic" panose="020B0600070205080204" pitchFamily="34" charset="-128"/>
              <a:cs typeface="Consolas" panose="020B0609020204030204" pitchFamily="49" charset="0"/>
            </a:endParaRPr>
          </a:p>
          <a:p>
            <a:pPr marL="1485900" lvl="3" indent="0">
              <a:lnSpc>
                <a:spcPct val="150000"/>
              </a:lnSpc>
              <a:buNone/>
            </a:pPr>
            <a:endParaRPr lang="en-US" altLang="en-US" dirty="0">
              <a:solidFill>
                <a:schemeClr val="tx1">
                  <a:lumMod val="75000"/>
                </a:schemeClr>
              </a:solidFill>
            </a:endParaRPr>
          </a:p>
        </p:txBody>
      </p:sp>
    </p:spTree>
    <p:extLst>
      <p:ext uri="{BB962C8B-B14F-4D97-AF65-F5344CB8AC3E}">
        <p14:creationId xmlns:p14="http://schemas.microsoft.com/office/powerpoint/2010/main" val="3493235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32</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How to define __init__() in Human class:</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a:bodyPr>
          <a:lstStyle/>
          <a:p>
            <a:pPr>
              <a:lnSpc>
                <a:spcPct val="150000"/>
              </a:lnSpc>
            </a:pPr>
            <a:endParaRPr lang="en-US" altLang="en-US" sz="1600" dirty="0">
              <a:solidFill>
                <a:schemeClr val="bg2"/>
              </a:solidFill>
            </a:endParaRPr>
          </a:p>
          <a:p>
            <a:pPr>
              <a:lnSpc>
                <a:spcPct val="150000"/>
              </a:lnSpc>
            </a:pPr>
            <a:endParaRPr lang="en-US" altLang="en-US" sz="1600" dirty="0">
              <a:solidFill>
                <a:schemeClr val="bg2"/>
              </a:solidFill>
            </a:endParaRPr>
          </a:p>
          <a:p>
            <a:pPr>
              <a:lnSpc>
                <a:spcPct val="150000"/>
              </a:lnSpc>
            </a:pPr>
            <a:endParaRPr lang="en-US" altLang="en-US" sz="1600" dirty="0">
              <a:solidFill>
                <a:schemeClr val="bg2"/>
              </a:solidFill>
            </a:endParaRPr>
          </a:p>
          <a:p>
            <a:pPr>
              <a:lnSpc>
                <a:spcPct val="150000"/>
              </a:lnSpc>
            </a:pPr>
            <a:endParaRPr lang="en-US" altLang="en-US" sz="1600" dirty="0">
              <a:solidFill>
                <a:schemeClr val="bg2"/>
              </a:solidFill>
            </a:endParaRPr>
          </a:p>
          <a:p>
            <a:pPr marL="114300" indent="0">
              <a:lnSpc>
                <a:spcPct val="150000"/>
              </a:lnSpc>
              <a:buNone/>
            </a:pPr>
            <a:endParaRPr lang="en-US" altLang="en-US" sz="1600" dirty="0">
              <a:solidFill>
                <a:schemeClr val="bg2"/>
              </a:solidFill>
            </a:endParaRPr>
          </a:p>
          <a:p>
            <a:pPr marL="114300" indent="0">
              <a:lnSpc>
                <a:spcPct val="150000"/>
              </a:lnSpc>
              <a:buNone/>
            </a:pPr>
            <a:endParaRPr lang="en-US" altLang="en-US" sz="1600" dirty="0">
              <a:solidFill>
                <a:schemeClr val="bg2"/>
              </a:solidFill>
            </a:endParaRPr>
          </a:p>
          <a:p>
            <a:pPr marL="114300" indent="0">
              <a:buNone/>
            </a:pPr>
            <a:endParaRPr lang="en-US" sz="1600" dirty="0">
              <a:solidFill>
                <a:schemeClr val="bg2"/>
              </a:solidFill>
            </a:endParaRPr>
          </a:p>
          <a:p>
            <a:pPr marL="114300" indent="0">
              <a:buNone/>
            </a:pPr>
            <a:endParaRPr lang="en-US" sz="1600" dirty="0">
              <a:solidFill>
                <a:schemeClr val="bg2"/>
              </a:solidFill>
            </a:endParaRPr>
          </a:p>
          <a:p>
            <a:pPr marL="114300" indent="0">
              <a:buNone/>
            </a:pPr>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pPr lvl="1"/>
            <a:endParaRPr lang="en-US" sz="1200" dirty="0">
              <a:solidFill>
                <a:schemeClr val="bg2"/>
              </a:solidFill>
            </a:endParaRPr>
          </a:p>
          <a:p>
            <a:pPr lvl="1"/>
            <a:endParaRPr lang="en-US" sz="1200" dirty="0">
              <a:solidFill>
                <a:schemeClr val="bg2"/>
              </a:solidFill>
            </a:endParaRPr>
          </a:p>
          <a:p>
            <a:pPr marL="114300" indent="0">
              <a:lnSpc>
                <a:spcPct val="150000"/>
              </a:lnSpc>
              <a:buNone/>
            </a:pPr>
            <a:endParaRPr lang="en-US" altLang="en-US" sz="1600" b="1" dirty="0">
              <a:solidFill>
                <a:schemeClr val="bg2"/>
              </a:solidFill>
            </a:endParaRPr>
          </a:p>
          <a:p>
            <a:pPr lvl="1"/>
            <a:endParaRPr lang="en-US" altLang="en-US" sz="1800" i="1" kern="1200" dirty="0">
              <a:solidFill>
                <a:schemeClr val="tx1"/>
              </a:solidFill>
              <a:latin typeface="Consolas" panose="020B0609020204030204" pitchFamily="49" charset="0"/>
              <a:ea typeface="MS PGothic" panose="020B0600070205080204" pitchFamily="34" charset="-128"/>
              <a:cs typeface="Consolas" panose="020B0609020204030204" pitchFamily="49" charset="0"/>
            </a:endParaRPr>
          </a:p>
          <a:p>
            <a:pPr marL="1485900" lvl="3" indent="0">
              <a:lnSpc>
                <a:spcPct val="150000"/>
              </a:lnSpc>
              <a:buNone/>
            </a:pPr>
            <a:endParaRPr lang="en-US" altLang="en-US" dirty="0">
              <a:solidFill>
                <a:schemeClr val="tx1">
                  <a:lumMod val="75000"/>
                </a:schemeClr>
              </a:solidFill>
            </a:endParaRPr>
          </a:p>
        </p:txBody>
      </p:sp>
      <p:pic>
        <p:nvPicPr>
          <p:cNvPr id="3" name="Picture 2" descr="A computer screen shot of a computer code&#10;&#10;Description automatically generated">
            <a:extLst>
              <a:ext uri="{FF2B5EF4-FFF2-40B4-BE49-F238E27FC236}">
                <a16:creationId xmlns:a16="http://schemas.microsoft.com/office/drawing/2014/main" id="{B143107C-A0FE-9C8F-56FC-A60A729032BF}"/>
              </a:ext>
            </a:extLst>
          </p:cNvPr>
          <p:cNvPicPr>
            <a:picLocks noChangeAspect="1"/>
          </p:cNvPicPr>
          <p:nvPr/>
        </p:nvPicPr>
        <p:blipFill>
          <a:blip r:embed="rId3"/>
          <a:stretch>
            <a:fillRect/>
          </a:stretch>
        </p:blipFill>
        <p:spPr>
          <a:xfrm>
            <a:off x="1052232" y="1276350"/>
            <a:ext cx="4457700" cy="2590800"/>
          </a:xfrm>
          <a:prstGeom prst="rect">
            <a:avLst/>
          </a:prstGeom>
        </p:spPr>
      </p:pic>
      <p:cxnSp>
        <p:nvCxnSpPr>
          <p:cNvPr id="8" name="Straight Arrow Connector 7">
            <a:extLst>
              <a:ext uri="{FF2B5EF4-FFF2-40B4-BE49-F238E27FC236}">
                <a16:creationId xmlns:a16="http://schemas.microsoft.com/office/drawing/2014/main" id="{4BD9B3FC-2147-0451-1C9B-299E5080140B}"/>
              </a:ext>
            </a:extLst>
          </p:cNvPr>
          <p:cNvCxnSpPr>
            <a:cxnSpLocks/>
          </p:cNvCxnSpPr>
          <p:nvPr/>
        </p:nvCxnSpPr>
        <p:spPr>
          <a:xfrm flipH="1" flipV="1">
            <a:off x="3546082" y="1723492"/>
            <a:ext cx="2385172" cy="56776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85C01F7-4BEC-0007-5FD7-A78F8EC48CCF}"/>
              </a:ext>
            </a:extLst>
          </p:cNvPr>
          <p:cNvSpPr txBox="1"/>
          <p:nvPr/>
        </p:nvSpPr>
        <p:spPr>
          <a:xfrm>
            <a:off x="5931254" y="2029579"/>
            <a:ext cx="2445315" cy="738664"/>
          </a:xfrm>
          <a:prstGeom prst="rect">
            <a:avLst/>
          </a:prstGeom>
          <a:noFill/>
          <a:ln w="12700">
            <a:solidFill>
              <a:schemeClr val="bg2"/>
            </a:solidFill>
          </a:ln>
        </p:spPr>
        <p:txBody>
          <a:bodyPr wrap="square" rtlCol="0">
            <a:spAutoFit/>
          </a:bodyPr>
          <a:lstStyle/>
          <a:p>
            <a:r>
              <a:rPr lang="en-US" i="1" dirty="0">
                <a:solidFill>
                  <a:srgbClr val="C00000"/>
                </a:solidFill>
              </a:rPr>
              <a:t>The constructor should always  have the keyword </a:t>
            </a:r>
            <a:r>
              <a:rPr lang="en-US" i="1" u="sng" dirty="0">
                <a:solidFill>
                  <a:schemeClr val="tx1">
                    <a:lumMod val="75000"/>
                  </a:schemeClr>
                </a:solidFill>
              </a:rPr>
              <a:t>self</a:t>
            </a:r>
            <a:r>
              <a:rPr lang="en-US" i="1" dirty="0">
                <a:solidFill>
                  <a:srgbClr val="C00000"/>
                </a:solidFill>
              </a:rPr>
              <a:t> as its  first parameter </a:t>
            </a:r>
          </a:p>
        </p:txBody>
      </p:sp>
      <p:sp>
        <p:nvSpPr>
          <p:cNvPr id="11" name="Rectangle 10">
            <a:extLst>
              <a:ext uri="{FF2B5EF4-FFF2-40B4-BE49-F238E27FC236}">
                <a16:creationId xmlns:a16="http://schemas.microsoft.com/office/drawing/2014/main" id="{57981353-7C8E-15DA-AA77-287F477BE0E3}"/>
              </a:ext>
            </a:extLst>
          </p:cNvPr>
          <p:cNvSpPr>
            <a:spLocks noChangeArrowheads="1"/>
          </p:cNvSpPr>
          <p:nvPr/>
        </p:nvSpPr>
        <p:spPr bwMode="auto">
          <a:xfrm>
            <a:off x="3353772" y="2605439"/>
            <a:ext cx="779534" cy="276999"/>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en-US" sz="1200" dirty="0">
                <a:solidFill>
                  <a:schemeClr val="tx1">
                    <a:lumMod val="75000"/>
                  </a:schemeClr>
                </a:solidFill>
                <a:latin typeface="Consolas" panose="020B0609020204030204" pitchFamily="49" charset="0"/>
                <a:cs typeface="Consolas" panose="020B0609020204030204" pitchFamily="49" charset="0"/>
              </a:rPr>
              <a:t>Phillip</a:t>
            </a:r>
          </a:p>
        </p:txBody>
      </p:sp>
      <p:sp>
        <p:nvSpPr>
          <p:cNvPr id="12" name="Rectangle 11">
            <a:extLst>
              <a:ext uri="{FF2B5EF4-FFF2-40B4-BE49-F238E27FC236}">
                <a16:creationId xmlns:a16="http://schemas.microsoft.com/office/drawing/2014/main" id="{AC42386D-3992-017E-250B-9765FC0F40B3}"/>
              </a:ext>
            </a:extLst>
          </p:cNvPr>
          <p:cNvSpPr>
            <a:spLocks noChangeArrowheads="1"/>
          </p:cNvSpPr>
          <p:nvPr/>
        </p:nvSpPr>
        <p:spPr bwMode="auto">
          <a:xfrm>
            <a:off x="3506781" y="3103205"/>
            <a:ext cx="779534" cy="276999"/>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en-US" sz="1200" dirty="0">
                <a:solidFill>
                  <a:schemeClr val="tx1">
                    <a:lumMod val="75000"/>
                  </a:schemeClr>
                </a:solidFill>
                <a:latin typeface="Consolas" panose="020B0609020204030204" pitchFamily="49" charset="0"/>
                <a:cs typeface="Consolas" panose="020B0609020204030204" pitchFamily="49" charset="0"/>
              </a:rPr>
              <a:t>Todd</a:t>
            </a:r>
          </a:p>
        </p:txBody>
      </p:sp>
      <p:sp>
        <p:nvSpPr>
          <p:cNvPr id="13" name="Rectangle 12">
            <a:extLst>
              <a:ext uri="{FF2B5EF4-FFF2-40B4-BE49-F238E27FC236}">
                <a16:creationId xmlns:a16="http://schemas.microsoft.com/office/drawing/2014/main" id="{BD4A5508-A625-BD8A-C260-8C34AAC22104}"/>
              </a:ext>
            </a:extLst>
          </p:cNvPr>
          <p:cNvSpPr>
            <a:spLocks noChangeArrowheads="1"/>
          </p:cNvSpPr>
          <p:nvPr/>
        </p:nvSpPr>
        <p:spPr bwMode="auto">
          <a:xfrm>
            <a:off x="3156315" y="3679019"/>
            <a:ext cx="779534" cy="276999"/>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en-US" sz="1200" dirty="0">
                <a:solidFill>
                  <a:schemeClr val="tx1">
                    <a:lumMod val="75000"/>
                  </a:schemeClr>
                </a:solidFill>
                <a:latin typeface="Consolas" panose="020B0609020204030204" pitchFamily="49" charset="0"/>
                <a:cs typeface="Consolas" panose="020B0609020204030204" pitchFamily="49" charset="0"/>
              </a:rPr>
              <a:t>Jakub</a:t>
            </a:r>
          </a:p>
        </p:txBody>
      </p:sp>
    </p:spTree>
    <p:extLst>
      <p:ext uri="{BB962C8B-B14F-4D97-AF65-F5344CB8AC3E}">
        <p14:creationId xmlns:p14="http://schemas.microsoft.com/office/powerpoint/2010/main" val="1725163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33</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How to define __init__() in Human class:</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a:bodyPr>
          <a:lstStyle/>
          <a:p>
            <a:pPr marL="114300" indent="0">
              <a:buNone/>
            </a:pPr>
            <a:endParaRPr lang="en-US" sz="1200" dirty="0">
              <a:solidFill>
                <a:schemeClr val="bg2"/>
              </a:solidFill>
            </a:endParaRPr>
          </a:p>
          <a:p>
            <a:pPr lvl="1"/>
            <a:endParaRPr lang="en-US" sz="1200" dirty="0">
              <a:solidFill>
                <a:schemeClr val="bg2"/>
              </a:solidFill>
            </a:endParaRPr>
          </a:p>
          <a:p>
            <a:pPr marL="114300" indent="0">
              <a:lnSpc>
                <a:spcPct val="150000"/>
              </a:lnSpc>
              <a:buNone/>
            </a:pPr>
            <a:endParaRPr lang="en-US" altLang="en-US" sz="1600" b="1" dirty="0">
              <a:solidFill>
                <a:schemeClr val="bg2"/>
              </a:solidFill>
            </a:endParaRPr>
          </a:p>
          <a:p>
            <a:pPr lvl="1"/>
            <a:endParaRPr lang="en-US" altLang="en-US" sz="1800" i="1" kern="1200" dirty="0">
              <a:solidFill>
                <a:schemeClr val="tx1"/>
              </a:solidFill>
              <a:latin typeface="Consolas" panose="020B0609020204030204" pitchFamily="49" charset="0"/>
              <a:ea typeface="MS PGothic" panose="020B0600070205080204" pitchFamily="34" charset="-128"/>
              <a:cs typeface="Consolas" panose="020B0609020204030204" pitchFamily="49" charset="0"/>
            </a:endParaRPr>
          </a:p>
          <a:p>
            <a:pPr marL="1485900" lvl="3" indent="0">
              <a:lnSpc>
                <a:spcPct val="150000"/>
              </a:lnSpc>
              <a:buNone/>
            </a:pPr>
            <a:endParaRPr lang="en-US" altLang="en-US" dirty="0">
              <a:solidFill>
                <a:schemeClr val="tx1">
                  <a:lumMod val="75000"/>
                </a:schemeClr>
              </a:solidFill>
            </a:endParaRPr>
          </a:p>
        </p:txBody>
      </p:sp>
      <p:pic>
        <p:nvPicPr>
          <p:cNvPr id="3" name="Picture 2" descr="A text on a white background&#10;&#10;Description automatically generated">
            <a:extLst>
              <a:ext uri="{FF2B5EF4-FFF2-40B4-BE49-F238E27FC236}">
                <a16:creationId xmlns:a16="http://schemas.microsoft.com/office/drawing/2014/main" id="{CB64CC6C-19B3-B85D-6820-27D7EC17812C}"/>
              </a:ext>
            </a:extLst>
          </p:cNvPr>
          <p:cNvPicPr>
            <a:picLocks noChangeAspect="1"/>
          </p:cNvPicPr>
          <p:nvPr/>
        </p:nvPicPr>
        <p:blipFill>
          <a:blip r:embed="rId3"/>
          <a:stretch>
            <a:fillRect/>
          </a:stretch>
        </p:blipFill>
        <p:spPr>
          <a:xfrm>
            <a:off x="1843327" y="1517110"/>
            <a:ext cx="4546600" cy="1625600"/>
          </a:xfrm>
          <a:prstGeom prst="rect">
            <a:avLst/>
          </a:prstGeom>
        </p:spPr>
      </p:pic>
      <p:cxnSp>
        <p:nvCxnSpPr>
          <p:cNvPr id="5" name="Straight Arrow Connector 4">
            <a:extLst>
              <a:ext uri="{FF2B5EF4-FFF2-40B4-BE49-F238E27FC236}">
                <a16:creationId xmlns:a16="http://schemas.microsoft.com/office/drawing/2014/main" id="{1ADDC4DB-408D-3084-A10C-080A03D7184A}"/>
              </a:ext>
            </a:extLst>
          </p:cNvPr>
          <p:cNvCxnSpPr>
            <a:cxnSpLocks/>
          </p:cNvCxnSpPr>
          <p:nvPr/>
        </p:nvCxnSpPr>
        <p:spPr>
          <a:xfrm flipH="1" flipV="1">
            <a:off x="3098307" y="2427134"/>
            <a:ext cx="2876589" cy="858659"/>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4B7CFE5-745C-45FE-55FD-2D003531372E}"/>
              </a:ext>
            </a:extLst>
          </p:cNvPr>
          <p:cNvSpPr txBox="1"/>
          <p:nvPr/>
        </p:nvSpPr>
        <p:spPr>
          <a:xfrm>
            <a:off x="5933440" y="3171746"/>
            <a:ext cx="2749610" cy="738664"/>
          </a:xfrm>
          <a:prstGeom prst="rect">
            <a:avLst/>
          </a:prstGeom>
          <a:noFill/>
          <a:ln w="12700">
            <a:solidFill>
              <a:schemeClr val="bg2"/>
            </a:solidFill>
          </a:ln>
        </p:spPr>
        <p:txBody>
          <a:bodyPr wrap="square" rtlCol="0">
            <a:spAutoFit/>
          </a:bodyPr>
          <a:lstStyle/>
          <a:p>
            <a:r>
              <a:rPr lang="en-US" sz="1400" dirty="0">
                <a:solidFill>
                  <a:srgbClr val="C00000"/>
                </a:solidFill>
              </a:rPr>
              <a:t>Every attribute in a class should be always prefaced with </a:t>
            </a:r>
            <a:br>
              <a:rPr lang="en-US" sz="1400" dirty="0">
                <a:solidFill>
                  <a:srgbClr val="C00000"/>
                </a:solidFill>
              </a:rPr>
            </a:br>
            <a:r>
              <a:rPr lang="en-US" sz="1400" i="1" u="sng" dirty="0">
                <a:solidFill>
                  <a:schemeClr val="tx1">
                    <a:lumMod val="75000"/>
                  </a:schemeClr>
                </a:solidFill>
              </a:rPr>
              <a:t>self</a:t>
            </a:r>
            <a:r>
              <a:rPr lang="en-US" sz="1400" dirty="0">
                <a:solidFill>
                  <a:srgbClr val="C00000"/>
                </a:solidFill>
              </a:rPr>
              <a:t> upon accessing it</a:t>
            </a:r>
          </a:p>
        </p:txBody>
      </p:sp>
    </p:spTree>
    <p:extLst>
      <p:ext uri="{BB962C8B-B14F-4D97-AF65-F5344CB8AC3E}">
        <p14:creationId xmlns:p14="http://schemas.microsoft.com/office/powerpoint/2010/main" val="4057777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34</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The self</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a:bodyPr>
          <a:lstStyle/>
          <a:p>
            <a:pPr>
              <a:lnSpc>
                <a:spcPct val="150000"/>
              </a:lnSpc>
            </a:pPr>
            <a:r>
              <a:rPr lang="en-US" sz="1600" dirty="0">
                <a:solidFill>
                  <a:schemeClr val="bg2"/>
                </a:solidFill>
              </a:rPr>
              <a:t>﻿The first argument of every method is a reference to the current instance of the class.</a:t>
            </a:r>
          </a:p>
          <a:p>
            <a:pPr>
              <a:lnSpc>
                <a:spcPct val="150000"/>
              </a:lnSpc>
            </a:pPr>
            <a:r>
              <a:rPr lang="en-US" sz="1600" dirty="0">
                <a:solidFill>
                  <a:schemeClr val="bg2"/>
                </a:solidFill>
              </a:rPr>
              <a:t>﻿By convention, we name this argument </a:t>
            </a:r>
            <a:r>
              <a:rPr lang="en-US" sz="1600" dirty="0">
                <a:solidFill>
                  <a:schemeClr val="tx1">
                    <a:lumMod val="75000"/>
                  </a:schemeClr>
                </a:solidFill>
              </a:rPr>
              <a:t>self.</a:t>
            </a:r>
          </a:p>
          <a:p>
            <a:pPr>
              <a:lnSpc>
                <a:spcPct val="150000"/>
              </a:lnSpc>
            </a:pPr>
            <a:r>
              <a:rPr lang="en-US" sz="1600" dirty="0">
                <a:solidFill>
                  <a:schemeClr val="bg2"/>
                </a:solidFill>
              </a:rPr>
              <a:t>In __init__, </a:t>
            </a:r>
            <a:r>
              <a:rPr lang="en-US" sz="1600" i="1" dirty="0">
                <a:solidFill>
                  <a:schemeClr val="tx1">
                    <a:lumMod val="75000"/>
                  </a:schemeClr>
                </a:solidFill>
              </a:rPr>
              <a:t>self </a:t>
            </a:r>
            <a:r>
              <a:rPr lang="en-US" sz="1600" dirty="0">
                <a:solidFill>
                  <a:schemeClr val="bg2"/>
                </a:solidFill>
              </a:rPr>
              <a:t>refers</a:t>
            </a:r>
            <a:r>
              <a:rPr lang="en-US" sz="1600" dirty="0">
                <a:solidFill>
                  <a:schemeClr val="tx1">
                    <a:lumMod val="75000"/>
                  </a:schemeClr>
                </a:solidFill>
              </a:rPr>
              <a:t> </a:t>
            </a:r>
            <a:r>
              <a:rPr lang="en-US" sz="1600" dirty="0">
                <a:solidFill>
                  <a:schemeClr val="bg2"/>
                </a:solidFill>
              </a:rPr>
              <a:t>to the object ﻿currently being created; ﻿so, in other class methods, it refers to the instance whose method was called.</a:t>
            </a:r>
          </a:p>
          <a:p>
            <a:pPr>
              <a:lnSpc>
                <a:spcPct val="150000"/>
              </a:lnSpc>
            </a:pPr>
            <a:r>
              <a:rPr lang="en-US" sz="1600" i="1" dirty="0">
                <a:solidFill>
                  <a:schemeClr val="tx1">
                    <a:lumMod val="75000"/>
                  </a:schemeClr>
                </a:solidFill>
              </a:rPr>
              <a:t>﻿</a:t>
            </a:r>
            <a:r>
              <a:rPr lang="en-US" sz="1600" dirty="0">
                <a:solidFill>
                  <a:schemeClr val="bg2"/>
                </a:solidFill>
              </a:rPr>
              <a:t>Similar to the keyword </a:t>
            </a:r>
            <a:r>
              <a:rPr lang="en-US" sz="1600" dirty="0">
                <a:solidFill>
                  <a:schemeClr val="tx1">
                    <a:lumMod val="75000"/>
                  </a:schemeClr>
                </a:solidFill>
              </a:rPr>
              <a:t>this</a:t>
            </a:r>
            <a:r>
              <a:rPr lang="en-US" sz="1600" dirty="0">
                <a:solidFill>
                  <a:schemeClr val="bg2"/>
                </a:solidFill>
              </a:rPr>
              <a:t> in Java or C++.</a:t>
            </a:r>
          </a:p>
          <a:p>
            <a:pPr>
              <a:lnSpc>
                <a:spcPct val="150000"/>
              </a:lnSpc>
            </a:pPr>
            <a:r>
              <a:rPr lang="en-US" sz="1600" dirty="0">
                <a:solidFill>
                  <a:schemeClr val="bg2"/>
                </a:solidFill>
              </a:rPr>
              <a:t>﻿But Python uses </a:t>
            </a:r>
            <a:r>
              <a:rPr lang="en-US" sz="1600" dirty="0">
                <a:solidFill>
                  <a:schemeClr val="tx1">
                    <a:lumMod val="75000"/>
                  </a:schemeClr>
                </a:solidFill>
              </a:rPr>
              <a:t>self</a:t>
            </a:r>
            <a:r>
              <a:rPr lang="en-US" sz="1600" dirty="0">
                <a:solidFill>
                  <a:schemeClr val="bg2"/>
                </a:solidFill>
              </a:rPr>
              <a:t> more often than Java uses </a:t>
            </a:r>
            <a:r>
              <a:rPr lang="en-US" sz="1600" dirty="0">
                <a:solidFill>
                  <a:schemeClr val="tx1">
                    <a:lumMod val="75000"/>
                  </a:schemeClr>
                </a:solidFill>
              </a:rPr>
              <a:t>this.</a:t>
            </a:r>
          </a:p>
          <a:p>
            <a:endParaRPr lang="en-US" sz="1200" dirty="0">
              <a:solidFill>
                <a:schemeClr val="bg2"/>
              </a:solidFill>
            </a:endParaRPr>
          </a:p>
          <a:p>
            <a:pPr lvl="1"/>
            <a:endParaRPr lang="en-US" sz="1200" dirty="0">
              <a:solidFill>
                <a:schemeClr val="bg2"/>
              </a:solidFill>
            </a:endParaRPr>
          </a:p>
          <a:p>
            <a:pPr marL="114300" indent="0">
              <a:lnSpc>
                <a:spcPct val="150000"/>
              </a:lnSpc>
              <a:buNone/>
            </a:pPr>
            <a:endParaRPr lang="en-US" altLang="en-US" sz="1600" b="1" dirty="0">
              <a:solidFill>
                <a:schemeClr val="bg2"/>
              </a:solidFill>
            </a:endParaRPr>
          </a:p>
          <a:p>
            <a:pPr lvl="1"/>
            <a:endParaRPr lang="en-US" altLang="en-US" sz="1800" i="1" kern="1200" dirty="0">
              <a:solidFill>
                <a:schemeClr val="tx1"/>
              </a:solidFill>
              <a:latin typeface="Consolas" panose="020B0609020204030204" pitchFamily="49" charset="0"/>
              <a:ea typeface="MS PGothic" panose="020B0600070205080204" pitchFamily="34" charset="-128"/>
              <a:cs typeface="Consolas" panose="020B0609020204030204" pitchFamily="49" charset="0"/>
            </a:endParaRPr>
          </a:p>
          <a:p>
            <a:pPr marL="1485900" lvl="3" indent="0">
              <a:lnSpc>
                <a:spcPct val="150000"/>
              </a:lnSpc>
              <a:buNone/>
            </a:pPr>
            <a:endParaRPr lang="en-US" altLang="en-US" dirty="0">
              <a:solidFill>
                <a:schemeClr val="tx1">
                  <a:lumMod val="75000"/>
                </a:schemeClr>
              </a:solidFill>
            </a:endParaRPr>
          </a:p>
        </p:txBody>
      </p:sp>
    </p:spTree>
    <p:extLst>
      <p:ext uri="{BB962C8B-B14F-4D97-AF65-F5344CB8AC3E}">
        <p14:creationId xmlns:p14="http://schemas.microsoft.com/office/powerpoint/2010/main" val="1516260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35</a:t>
            </a:fld>
            <a:endParaRPr/>
          </a:p>
        </p:txBody>
      </p:sp>
      <p:sp>
        <p:nvSpPr>
          <p:cNvPr id="197" name="Google Shape;197;p31"/>
          <p:cNvSpPr txBox="1">
            <a:spLocks noGrp="1"/>
          </p:cNvSpPr>
          <p:nvPr>
            <p:ph type="title"/>
          </p:nvPr>
        </p:nvSpPr>
        <p:spPr>
          <a:xfrm>
            <a:off x="460950" y="241763"/>
            <a:ext cx="8222100" cy="599101"/>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dirty="0"/>
              <a:t>How to access values using objects</a:t>
            </a:r>
            <a:endParaRPr dirty="0"/>
          </a:p>
        </p:txBody>
      </p:sp>
      <p:sp>
        <p:nvSpPr>
          <p:cNvPr id="198" name="Google Shape;198;p31"/>
          <p:cNvSpPr txBox="1">
            <a:spLocks noGrp="1"/>
          </p:cNvSpPr>
          <p:nvPr>
            <p:ph type="body" idx="1"/>
          </p:nvPr>
        </p:nvSpPr>
        <p:spPr>
          <a:xfrm>
            <a:off x="575791" y="822106"/>
            <a:ext cx="8222100" cy="3743544"/>
          </a:xfrm>
          <a:prstGeom prst="rect">
            <a:avLst/>
          </a:prstGeom>
          <a:solidFill>
            <a:schemeClr val="bg1"/>
          </a:solidFill>
        </p:spPr>
        <p:txBody>
          <a:bodyPr spcFirstLastPara="1" wrap="square" lIns="91425" tIns="91425" rIns="91425" bIns="91425" anchor="t" anchorCtr="0">
            <a:normAutofit/>
          </a:bodyPr>
          <a:lstStyle/>
          <a:p>
            <a:pPr marL="114300" indent="0">
              <a:lnSpc>
                <a:spcPct val="150000"/>
              </a:lnSpc>
              <a:buNone/>
            </a:pPr>
            <a:endParaRPr lang="en-US" sz="1200" dirty="0">
              <a:solidFill>
                <a:schemeClr val="bg2"/>
              </a:solidFill>
            </a:endParaRPr>
          </a:p>
          <a:p>
            <a:pPr lvl="1"/>
            <a:endParaRPr lang="en-US" sz="1200" dirty="0">
              <a:solidFill>
                <a:schemeClr val="bg2"/>
              </a:solidFill>
            </a:endParaRPr>
          </a:p>
          <a:p>
            <a:pPr marL="114300" indent="0">
              <a:lnSpc>
                <a:spcPct val="150000"/>
              </a:lnSpc>
              <a:buNone/>
            </a:pPr>
            <a:endParaRPr lang="en-US" altLang="en-US" sz="1600" b="1" dirty="0">
              <a:solidFill>
                <a:schemeClr val="bg2"/>
              </a:solidFill>
            </a:endParaRPr>
          </a:p>
          <a:p>
            <a:pPr lvl="1"/>
            <a:endParaRPr lang="en-US" altLang="en-US" sz="1800" i="1" kern="1200" dirty="0">
              <a:solidFill>
                <a:schemeClr val="tx1"/>
              </a:solidFill>
              <a:latin typeface="Consolas" panose="020B0609020204030204" pitchFamily="49" charset="0"/>
              <a:ea typeface="MS PGothic" panose="020B0600070205080204" pitchFamily="34" charset="-128"/>
              <a:cs typeface="Consolas" panose="020B0609020204030204" pitchFamily="49" charset="0"/>
            </a:endParaRPr>
          </a:p>
          <a:p>
            <a:pPr marL="1485900" lvl="3" indent="0">
              <a:lnSpc>
                <a:spcPct val="150000"/>
              </a:lnSpc>
              <a:buNone/>
            </a:pPr>
            <a:endParaRPr lang="en-US" altLang="en-US" dirty="0">
              <a:solidFill>
                <a:schemeClr val="tx1">
                  <a:lumMod val="75000"/>
                </a:schemeClr>
              </a:solidFill>
            </a:endParaRPr>
          </a:p>
        </p:txBody>
      </p:sp>
      <p:pic>
        <p:nvPicPr>
          <p:cNvPr id="5" name="Picture 4" descr="A computer screen shot of a computer code&#10;&#10;Description automatically generated">
            <a:extLst>
              <a:ext uri="{FF2B5EF4-FFF2-40B4-BE49-F238E27FC236}">
                <a16:creationId xmlns:a16="http://schemas.microsoft.com/office/drawing/2014/main" id="{F3B56EF7-2BEF-A1A4-197A-CE0A77D61CC0}"/>
              </a:ext>
            </a:extLst>
          </p:cNvPr>
          <p:cNvPicPr>
            <a:picLocks noChangeAspect="1"/>
          </p:cNvPicPr>
          <p:nvPr/>
        </p:nvPicPr>
        <p:blipFill>
          <a:blip r:embed="rId3"/>
          <a:stretch>
            <a:fillRect/>
          </a:stretch>
        </p:blipFill>
        <p:spPr>
          <a:xfrm>
            <a:off x="680426" y="840865"/>
            <a:ext cx="5778500" cy="3743544"/>
          </a:xfrm>
          <a:prstGeom prst="rect">
            <a:avLst/>
          </a:prstGeom>
        </p:spPr>
      </p:pic>
      <p:sp>
        <p:nvSpPr>
          <p:cNvPr id="16" name="Rectangle 15">
            <a:extLst>
              <a:ext uri="{FF2B5EF4-FFF2-40B4-BE49-F238E27FC236}">
                <a16:creationId xmlns:a16="http://schemas.microsoft.com/office/drawing/2014/main" id="{FFB48A4E-D2CA-3D8C-8C48-B7202FB29E93}"/>
              </a:ext>
            </a:extLst>
          </p:cNvPr>
          <p:cNvSpPr>
            <a:spLocks noChangeArrowheads="1"/>
          </p:cNvSpPr>
          <p:nvPr/>
        </p:nvSpPr>
        <p:spPr bwMode="auto">
          <a:xfrm>
            <a:off x="2531611" y="3577823"/>
            <a:ext cx="779534" cy="276999"/>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en-US" sz="1200" dirty="0">
                <a:solidFill>
                  <a:schemeClr val="tx1">
                    <a:lumMod val="75000"/>
                  </a:schemeClr>
                </a:solidFill>
                <a:latin typeface="Consolas" panose="020B0609020204030204" pitchFamily="49" charset="0"/>
                <a:cs typeface="Consolas" panose="020B0609020204030204" pitchFamily="49" charset="0"/>
              </a:rPr>
              <a:t>Todd</a:t>
            </a:r>
          </a:p>
        </p:txBody>
      </p:sp>
      <p:sp>
        <p:nvSpPr>
          <p:cNvPr id="17" name="Rectangle 16">
            <a:extLst>
              <a:ext uri="{FF2B5EF4-FFF2-40B4-BE49-F238E27FC236}">
                <a16:creationId xmlns:a16="http://schemas.microsoft.com/office/drawing/2014/main" id="{151B9824-E86B-9A2C-225C-90EFD5030965}"/>
              </a:ext>
            </a:extLst>
          </p:cNvPr>
          <p:cNvSpPr>
            <a:spLocks noChangeArrowheads="1"/>
          </p:cNvSpPr>
          <p:nvPr/>
        </p:nvSpPr>
        <p:spPr bwMode="auto">
          <a:xfrm>
            <a:off x="2518995" y="3864383"/>
            <a:ext cx="779534" cy="276999"/>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en-US" sz="1200" dirty="0">
                <a:solidFill>
                  <a:schemeClr val="tx1">
                    <a:lumMod val="75000"/>
                  </a:schemeClr>
                </a:solidFill>
                <a:latin typeface="Consolas" panose="020B0609020204030204" pitchFamily="49" charset="0"/>
                <a:cs typeface="Consolas" panose="020B0609020204030204" pitchFamily="49" charset="0"/>
              </a:rPr>
              <a:t>25</a:t>
            </a:r>
          </a:p>
        </p:txBody>
      </p:sp>
      <p:sp>
        <p:nvSpPr>
          <p:cNvPr id="18" name="Rectangle 17">
            <a:extLst>
              <a:ext uri="{FF2B5EF4-FFF2-40B4-BE49-F238E27FC236}">
                <a16:creationId xmlns:a16="http://schemas.microsoft.com/office/drawing/2014/main" id="{74CDC33C-1868-0E0B-AD02-766DFF886E55}"/>
              </a:ext>
            </a:extLst>
          </p:cNvPr>
          <p:cNvSpPr>
            <a:spLocks noChangeArrowheads="1"/>
          </p:cNvSpPr>
          <p:nvPr/>
        </p:nvSpPr>
        <p:spPr bwMode="auto">
          <a:xfrm>
            <a:off x="2513740" y="4100863"/>
            <a:ext cx="779534" cy="276999"/>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en-US" sz="1200" dirty="0">
                <a:solidFill>
                  <a:schemeClr val="tx1">
                    <a:lumMod val="75000"/>
                  </a:schemeClr>
                </a:solidFill>
                <a:latin typeface="Consolas" panose="020B0609020204030204" pitchFamily="49" charset="0"/>
                <a:cs typeface="Consolas" panose="020B0609020204030204" pitchFamily="49" charset="0"/>
              </a:rPr>
              <a:t>Silvia</a:t>
            </a:r>
          </a:p>
        </p:txBody>
      </p:sp>
      <p:sp>
        <p:nvSpPr>
          <p:cNvPr id="19" name="Rectangle 18">
            <a:extLst>
              <a:ext uri="{FF2B5EF4-FFF2-40B4-BE49-F238E27FC236}">
                <a16:creationId xmlns:a16="http://schemas.microsoft.com/office/drawing/2014/main" id="{9D0CCF80-21E4-0603-9433-F93F46631272}"/>
              </a:ext>
            </a:extLst>
          </p:cNvPr>
          <p:cNvSpPr>
            <a:spLocks noChangeArrowheads="1"/>
          </p:cNvSpPr>
          <p:nvPr/>
        </p:nvSpPr>
        <p:spPr bwMode="auto">
          <a:xfrm>
            <a:off x="2508485" y="4336920"/>
            <a:ext cx="779534" cy="276999"/>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en-US" sz="1200" dirty="0">
                <a:solidFill>
                  <a:schemeClr val="tx1">
                    <a:lumMod val="75000"/>
                  </a:schemeClr>
                </a:solidFill>
                <a:latin typeface="Consolas" panose="020B0609020204030204" pitchFamily="49" charset="0"/>
                <a:cs typeface="Consolas" panose="020B0609020204030204" pitchFamily="49" charset="0"/>
              </a:rPr>
              <a:t>24</a:t>
            </a:r>
          </a:p>
        </p:txBody>
      </p:sp>
    </p:spTree>
    <p:extLst>
      <p:ext uri="{BB962C8B-B14F-4D97-AF65-F5344CB8AC3E}">
        <p14:creationId xmlns:p14="http://schemas.microsoft.com/office/powerpoint/2010/main" val="3006597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36</a:t>
            </a:fld>
            <a:endParaRPr/>
          </a:p>
        </p:txBody>
      </p:sp>
      <p:sp>
        <p:nvSpPr>
          <p:cNvPr id="197" name="Google Shape;197;p31"/>
          <p:cNvSpPr txBox="1">
            <a:spLocks noGrp="1"/>
          </p:cNvSpPr>
          <p:nvPr>
            <p:ph type="title"/>
          </p:nvPr>
        </p:nvSpPr>
        <p:spPr>
          <a:xfrm>
            <a:off x="460950" y="241763"/>
            <a:ext cx="8222100" cy="599101"/>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dirty="0"/>
              <a:t>Human class with __init__ and instance methods</a:t>
            </a:r>
            <a:endParaRPr dirty="0"/>
          </a:p>
        </p:txBody>
      </p:sp>
      <p:sp>
        <p:nvSpPr>
          <p:cNvPr id="198" name="Google Shape;198;p31"/>
          <p:cNvSpPr txBox="1">
            <a:spLocks noGrp="1"/>
          </p:cNvSpPr>
          <p:nvPr>
            <p:ph type="body" idx="1"/>
          </p:nvPr>
        </p:nvSpPr>
        <p:spPr>
          <a:xfrm>
            <a:off x="575791" y="822106"/>
            <a:ext cx="8222100" cy="3743544"/>
          </a:xfrm>
          <a:prstGeom prst="rect">
            <a:avLst/>
          </a:prstGeom>
          <a:solidFill>
            <a:schemeClr val="bg1"/>
          </a:solidFill>
        </p:spPr>
        <p:txBody>
          <a:bodyPr spcFirstLastPara="1" wrap="square" lIns="91425" tIns="91425" rIns="91425" bIns="91425" anchor="t" anchorCtr="0">
            <a:normAutofit/>
          </a:bodyPr>
          <a:lstStyle/>
          <a:p>
            <a:pPr marL="114300" indent="0">
              <a:lnSpc>
                <a:spcPct val="150000"/>
              </a:lnSpc>
              <a:buNone/>
            </a:pPr>
            <a:endParaRPr lang="en-US" sz="1200" dirty="0">
              <a:solidFill>
                <a:schemeClr val="bg2"/>
              </a:solidFill>
            </a:endParaRPr>
          </a:p>
          <a:p>
            <a:pPr lvl="1"/>
            <a:endParaRPr lang="en-US" sz="1200" dirty="0">
              <a:solidFill>
                <a:schemeClr val="bg2"/>
              </a:solidFill>
            </a:endParaRPr>
          </a:p>
          <a:p>
            <a:pPr marL="114300" indent="0">
              <a:lnSpc>
                <a:spcPct val="150000"/>
              </a:lnSpc>
              <a:buNone/>
            </a:pPr>
            <a:endParaRPr lang="en-US" altLang="en-US" sz="1600" b="1" dirty="0">
              <a:solidFill>
                <a:schemeClr val="bg2"/>
              </a:solidFill>
            </a:endParaRPr>
          </a:p>
          <a:p>
            <a:pPr lvl="1"/>
            <a:endParaRPr lang="en-US" altLang="en-US" sz="1800" i="1" kern="1200" dirty="0">
              <a:solidFill>
                <a:schemeClr val="tx1"/>
              </a:solidFill>
              <a:latin typeface="Consolas" panose="020B0609020204030204" pitchFamily="49" charset="0"/>
              <a:ea typeface="MS PGothic" panose="020B0600070205080204" pitchFamily="34" charset="-128"/>
              <a:cs typeface="Consolas" panose="020B0609020204030204" pitchFamily="49" charset="0"/>
            </a:endParaRPr>
          </a:p>
          <a:p>
            <a:pPr marL="1485900" lvl="3" indent="0">
              <a:lnSpc>
                <a:spcPct val="150000"/>
              </a:lnSpc>
              <a:buNone/>
            </a:pPr>
            <a:endParaRPr lang="en-US" altLang="en-US" dirty="0">
              <a:solidFill>
                <a:schemeClr val="tx1">
                  <a:lumMod val="75000"/>
                </a:schemeClr>
              </a:solidFill>
            </a:endParaRPr>
          </a:p>
        </p:txBody>
      </p:sp>
      <p:pic>
        <p:nvPicPr>
          <p:cNvPr id="6" name="Picture 5" descr="A computer screen shot of a computer program&#10;&#10;Description automatically generated">
            <a:extLst>
              <a:ext uri="{FF2B5EF4-FFF2-40B4-BE49-F238E27FC236}">
                <a16:creationId xmlns:a16="http://schemas.microsoft.com/office/drawing/2014/main" id="{E96120A4-1298-48FD-A755-ACE7400B6625}"/>
              </a:ext>
            </a:extLst>
          </p:cNvPr>
          <p:cNvPicPr>
            <a:picLocks noChangeAspect="1"/>
          </p:cNvPicPr>
          <p:nvPr/>
        </p:nvPicPr>
        <p:blipFill>
          <a:blip r:embed="rId3"/>
          <a:stretch>
            <a:fillRect/>
          </a:stretch>
        </p:blipFill>
        <p:spPr>
          <a:xfrm>
            <a:off x="575790" y="832912"/>
            <a:ext cx="6969997" cy="3357425"/>
          </a:xfrm>
          <a:prstGeom prst="rect">
            <a:avLst/>
          </a:prstGeom>
        </p:spPr>
      </p:pic>
    </p:spTree>
    <p:extLst>
      <p:ext uri="{BB962C8B-B14F-4D97-AF65-F5344CB8AC3E}">
        <p14:creationId xmlns:p14="http://schemas.microsoft.com/office/powerpoint/2010/main" val="3510278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37</a:t>
            </a:fld>
            <a:endParaRPr/>
          </a:p>
        </p:txBody>
      </p:sp>
      <p:sp>
        <p:nvSpPr>
          <p:cNvPr id="197" name="Google Shape;197;p31"/>
          <p:cNvSpPr txBox="1">
            <a:spLocks noGrp="1"/>
          </p:cNvSpPr>
          <p:nvPr>
            <p:ph type="title"/>
          </p:nvPr>
        </p:nvSpPr>
        <p:spPr>
          <a:xfrm>
            <a:off x="460950" y="241763"/>
            <a:ext cx="8222100" cy="599101"/>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dirty="0"/>
              <a:t>Human class with __init__ and instance methods</a:t>
            </a:r>
            <a:endParaRPr dirty="0"/>
          </a:p>
        </p:txBody>
      </p:sp>
      <p:sp>
        <p:nvSpPr>
          <p:cNvPr id="198" name="Google Shape;198;p31"/>
          <p:cNvSpPr txBox="1">
            <a:spLocks noGrp="1"/>
          </p:cNvSpPr>
          <p:nvPr>
            <p:ph type="body" idx="1"/>
          </p:nvPr>
        </p:nvSpPr>
        <p:spPr>
          <a:xfrm>
            <a:off x="575791" y="822106"/>
            <a:ext cx="8222100" cy="3743544"/>
          </a:xfrm>
          <a:prstGeom prst="rect">
            <a:avLst/>
          </a:prstGeom>
          <a:solidFill>
            <a:schemeClr val="bg1"/>
          </a:solidFill>
        </p:spPr>
        <p:txBody>
          <a:bodyPr spcFirstLastPara="1" wrap="square" lIns="91425" tIns="91425" rIns="91425" bIns="91425" anchor="t" anchorCtr="0">
            <a:normAutofit/>
          </a:bodyPr>
          <a:lstStyle/>
          <a:p>
            <a:pPr marL="114300" indent="0">
              <a:lnSpc>
                <a:spcPct val="150000"/>
              </a:lnSpc>
              <a:buNone/>
            </a:pPr>
            <a:endParaRPr lang="en-US" sz="1200" dirty="0">
              <a:solidFill>
                <a:schemeClr val="bg2"/>
              </a:solidFill>
            </a:endParaRPr>
          </a:p>
          <a:p>
            <a:pPr lvl="1"/>
            <a:endParaRPr lang="en-US" sz="1200" dirty="0">
              <a:solidFill>
                <a:schemeClr val="bg2"/>
              </a:solidFill>
            </a:endParaRPr>
          </a:p>
          <a:p>
            <a:pPr marL="114300" indent="0">
              <a:lnSpc>
                <a:spcPct val="150000"/>
              </a:lnSpc>
              <a:buNone/>
            </a:pPr>
            <a:endParaRPr lang="en-US" altLang="en-US" sz="1600" b="1" dirty="0">
              <a:solidFill>
                <a:schemeClr val="bg2"/>
              </a:solidFill>
            </a:endParaRPr>
          </a:p>
          <a:p>
            <a:pPr lvl="1"/>
            <a:endParaRPr lang="en-US" altLang="en-US" sz="1800" i="1" kern="1200" dirty="0">
              <a:solidFill>
                <a:schemeClr val="tx1"/>
              </a:solidFill>
              <a:latin typeface="Consolas" panose="020B0609020204030204" pitchFamily="49" charset="0"/>
              <a:ea typeface="MS PGothic" panose="020B0600070205080204" pitchFamily="34" charset="-128"/>
              <a:cs typeface="Consolas" panose="020B0609020204030204" pitchFamily="49" charset="0"/>
            </a:endParaRPr>
          </a:p>
          <a:p>
            <a:pPr marL="1485900" lvl="3" indent="0">
              <a:lnSpc>
                <a:spcPct val="150000"/>
              </a:lnSpc>
              <a:buNone/>
            </a:pPr>
            <a:endParaRPr lang="en-US" altLang="en-US" dirty="0">
              <a:solidFill>
                <a:schemeClr val="tx1">
                  <a:lumMod val="75000"/>
                </a:schemeClr>
              </a:solidFill>
            </a:endParaRPr>
          </a:p>
        </p:txBody>
      </p:sp>
      <p:pic>
        <p:nvPicPr>
          <p:cNvPr id="3" name="Picture 2" descr="A computer code with text&#10;&#10;Description automatically generated with medium confidence">
            <a:extLst>
              <a:ext uri="{FF2B5EF4-FFF2-40B4-BE49-F238E27FC236}">
                <a16:creationId xmlns:a16="http://schemas.microsoft.com/office/drawing/2014/main" id="{6151987A-EEB1-C17E-2BF0-264D9CCC4238}"/>
              </a:ext>
            </a:extLst>
          </p:cNvPr>
          <p:cNvPicPr>
            <a:picLocks noChangeAspect="1"/>
          </p:cNvPicPr>
          <p:nvPr/>
        </p:nvPicPr>
        <p:blipFill>
          <a:blip r:embed="rId3"/>
          <a:stretch>
            <a:fillRect/>
          </a:stretch>
        </p:blipFill>
        <p:spPr>
          <a:xfrm>
            <a:off x="584533" y="840864"/>
            <a:ext cx="6527800" cy="1943100"/>
          </a:xfrm>
          <a:prstGeom prst="rect">
            <a:avLst/>
          </a:prstGeom>
        </p:spPr>
      </p:pic>
      <p:pic>
        <p:nvPicPr>
          <p:cNvPr id="5" name="Picture 4" descr="A close up of black text&#10;&#10;Description automatically generated">
            <a:extLst>
              <a:ext uri="{FF2B5EF4-FFF2-40B4-BE49-F238E27FC236}">
                <a16:creationId xmlns:a16="http://schemas.microsoft.com/office/drawing/2014/main" id="{972AC4F8-F9D0-C2A6-FB6F-AEDAA6BC4E14}"/>
              </a:ext>
            </a:extLst>
          </p:cNvPr>
          <p:cNvPicPr>
            <a:picLocks noChangeAspect="1"/>
          </p:cNvPicPr>
          <p:nvPr/>
        </p:nvPicPr>
        <p:blipFill>
          <a:blip r:embed="rId4"/>
          <a:stretch>
            <a:fillRect/>
          </a:stretch>
        </p:blipFill>
        <p:spPr>
          <a:xfrm>
            <a:off x="1285870" y="3202783"/>
            <a:ext cx="4396223" cy="658800"/>
          </a:xfrm>
          <a:prstGeom prst="rect">
            <a:avLst/>
          </a:prstGeom>
        </p:spPr>
      </p:pic>
    </p:spTree>
    <p:extLst>
      <p:ext uri="{BB962C8B-B14F-4D97-AF65-F5344CB8AC3E}">
        <p14:creationId xmlns:p14="http://schemas.microsoft.com/office/powerpoint/2010/main" val="3633799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Object Oriented Programming</a:t>
            </a:r>
            <a:endParaRPr dirty="0"/>
          </a:p>
        </p:txBody>
      </p:sp>
      <p:sp>
        <p:nvSpPr>
          <p:cNvPr id="198" name="Google Shape;198;p31"/>
          <p:cNvSpPr txBox="1">
            <a:spLocks noGrp="1"/>
          </p:cNvSpPr>
          <p:nvPr>
            <p:ph type="body" idx="1"/>
          </p:nvPr>
        </p:nvSpPr>
        <p:spPr>
          <a:xfrm>
            <a:off x="460950" y="1111624"/>
            <a:ext cx="8222100" cy="3499287"/>
          </a:xfrm>
          <a:prstGeom prst="rect">
            <a:avLst/>
          </a:prstGeom>
          <a:solidFill>
            <a:schemeClr val="bg1"/>
          </a:solidFill>
        </p:spPr>
        <p:txBody>
          <a:bodyPr spcFirstLastPara="1" wrap="square" lIns="91425" tIns="91425" rIns="91425" bIns="91425" anchor="t" anchorCtr="0">
            <a:normAutofit/>
          </a:bodyPr>
          <a:lstStyle/>
          <a:p>
            <a:pPr algn="just">
              <a:lnSpc>
                <a:spcPct val="200000"/>
              </a:lnSpc>
            </a:pPr>
            <a:r>
              <a:rPr lang="en-GB" dirty="0"/>
              <a:t>A </a:t>
            </a:r>
            <a:r>
              <a:rPr lang="en-GB" dirty="0">
                <a:solidFill>
                  <a:schemeClr val="tx1">
                    <a:lumMod val="75000"/>
                  </a:schemeClr>
                </a:solidFill>
              </a:rPr>
              <a:t>programming paradigm</a:t>
            </a:r>
            <a:r>
              <a:rPr lang="en-GB" dirty="0">
                <a:solidFill>
                  <a:srgbClr val="FF0000"/>
                </a:solidFill>
              </a:rPr>
              <a:t> </a:t>
            </a:r>
            <a:r>
              <a:rPr lang="en-GB" dirty="0"/>
              <a:t>that organizes software design around objects.</a:t>
            </a:r>
          </a:p>
          <a:p>
            <a:pPr algn="just">
              <a:lnSpc>
                <a:spcPct val="200000"/>
              </a:lnSpc>
            </a:pPr>
            <a:r>
              <a:rPr lang="en-GB" dirty="0">
                <a:solidFill>
                  <a:schemeClr val="tx1">
                    <a:lumMod val="75000"/>
                  </a:schemeClr>
                </a:solidFill>
              </a:rPr>
              <a:t>Objects</a:t>
            </a:r>
            <a:r>
              <a:rPr lang="en-GB" dirty="0"/>
              <a:t> will be the main elements of this programming paradigm.</a:t>
            </a:r>
          </a:p>
          <a:p>
            <a:pPr algn="just">
              <a:lnSpc>
                <a:spcPct val="200000"/>
              </a:lnSpc>
            </a:pPr>
            <a:r>
              <a:rPr lang="en-GB" dirty="0"/>
              <a:t>But what is </a:t>
            </a:r>
            <a:r>
              <a:rPr lang="en-GB" dirty="0">
                <a:solidFill>
                  <a:schemeClr val="tx1">
                    <a:lumMod val="75000"/>
                  </a:schemeClr>
                </a:solidFill>
              </a:rPr>
              <a:t>programming paradigm ?</a:t>
            </a:r>
          </a:p>
          <a:p>
            <a:pPr lvl="1" algn="just">
              <a:lnSpc>
                <a:spcPct val="200000"/>
              </a:lnSpc>
            </a:pPr>
            <a:r>
              <a:rPr lang="en-GB" b="0" kern="0" dirty="0"/>
              <a:t>A programming paradigm is an approach that we use to solve problems with our code.</a:t>
            </a:r>
          </a:p>
          <a:p>
            <a:pPr lvl="1" algn="just">
              <a:lnSpc>
                <a:spcPct val="200000"/>
              </a:lnSpc>
            </a:pPr>
            <a:r>
              <a:rPr lang="en-GB" b="0" kern="0" dirty="0"/>
              <a:t>A style or "way" of programming.</a:t>
            </a:r>
          </a:p>
          <a:p>
            <a:pPr lvl="1" algn="just">
              <a:lnSpc>
                <a:spcPct val="200000"/>
              </a:lnSpc>
            </a:pPr>
            <a:r>
              <a:rPr lang="en-GB" b="0" kern="0" dirty="0"/>
              <a:t>There are many programming paradigms</a:t>
            </a:r>
            <a:endParaRPr lang="en-GB" dirty="0">
              <a:solidFill>
                <a:srgbClr val="FF0000"/>
              </a:solidFill>
            </a:endParaRPr>
          </a:p>
        </p:txBody>
      </p:sp>
    </p:spTree>
    <p:extLst>
      <p:ext uri="{BB962C8B-B14F-4D97-AF65-F5344CB8AC3E}">
        <p14:creationId xmlns:p14="http://schemas.microsoft.com/office/powerpoint/2010/main" val="143423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Programming Paradigms</a:t>
            </a:r>
            <a:endParaRPr dirty="0"/>
          </a:p>
        </p:txBody>
      </p:sp>
      <p:sp>
        <p:nvSpPr>
          <p:cNvPr id="198" name="Google Shape;198;p31"/>
          <p:cNvSpPr txBox="1">
            <a:spLocks noGrp="1"/>
          </p:cNvSpPr>
          <p:nvPr>
            <p:ph type="body" idx="1"/>
          </p:nvPr>
        </p:nvSpPr>
        <p:spPr>
          <a:xfrm>
            <a:off x="460950" y="1111624"/>
            <a:ext cx="8222100" cy="3499287"/>
          </a:xfrm>
          <a:prstGeom prst="rect">
            <a:avLst/>
          </a:prstGeom>
          <a:solidFill>
            <a:schemeClr val="bg1"/>
          </a:solidFill>
        </p:spPr>
        <p:txBody>
          <a:bodyPr spcFirstLastPara="1" wrap="square" lIns="91425" tIns="91425" rIns="91425" bIns="91425" anchor="t" anchorCtr="0">
            <a:normAutofit/>
          </a:bodyPr>
          <a:lstStyle/>
          <a:p>
            <a:pPr algn="just">
              <a:lnSpc>
                <a:spcPct val="150000"/>
              </a:lnSpc>
            </a:pPr>
            <a:r>
              <a:rPr lang="en-GB" b="1" dirty="0">
                <a:solidFill>
                  <a:schemeClr val="bg2"/>
                </a:solidFill>
              </a:rPr>
              <a:t>Procedural Programming: ﻿</a:t>
            </a:r>
            <a:r>
              <a:rPr lang="en-GB" dirty="0">
                <a:solidFill>
                  <a:schemeClr val="bg2"/>
                </a:solidFill>
              </a:rPr>
              <a:t>writing programs made of </a:t>
            </a:r>
            <a:r>
              <a:rPr lang="en-GB" dirty="0">
                <a:solidFill>
                  <a:schemeClr val="tx1">
                    <a:lumMod val="75000"/>
                  </a:schemeClr>
                </a:solidFill>
              </a:rPr>
              <a:t>functions</a:t>
            </a:r>
            <a:r>
              <a:rPr lang="en-GB" dirty="0">
                <a:solidFill>
                  <a:schemeClr val="bg2"/>
                </a:solidFill>
              </a:rPr>
              <a:t> that perform specific tasks</a:t>
            </a:r>
          </a:p>
          <a:p>
            <a:pPr lvl="1" algn="just">
              <a:buFont typeface="Wingdings" pitchFamily="2" charset="2"/>
              <a:buChar char="Ø"/>
            </a:pPr>
            <a:r>
              <a:rPr lang="en-GB" dirty="0">
                <a:solidFill>
                  <a:schemeClr val="bg2"/>
                </a:solidFill>
              </a:rPr>
              <a:t>﻿Procedures (functions) typically operate on data items that are separate from the procedures</a:t>
            </a:r>
          </a:p>
          <a:p>
            <a:pPr lvl="1" algn="just">
              <a:buFont typeface="Wingdings" pitchFamily="2" charset="2"/>
              <a:buChar char="Ø"/>
            </a:pPr>
            <a:r>
              <a:rPr lang="en-GB" dirty="0">
                <a:solidFill>
                  <a:schemeClr val="bg2"/>
                </a:solidFill>
              </a:rPr>
              <a:t>﻿Data items commonly passed from one procedure to another</a:t>
            </a:r>
          </a:p>
          <a:p>
            <a:pPr lvl="1" algn="just">
              <a:buFont typeface="Wingdings" pitchFamily="2" charset="2"/>
              <a:buChar char="Ø"/>
            </a:pPr>
            <a:r>
              <a:rPr lang="en-GB" dirty="0">
                <a:solidFill>
                  <a:schemeClr val="bg2"/>
                </a:solidFill>
              </a:rPr>
              <a:t>﻿Focus: to create procedures that operate on the program’s data</a:t>
            </a:r>
          </a:p>
          <a:p>
            <a:pPr marL="344900" lvl="1" indent="0" algn="just">
              <a:lnSpc>
                <a:spcPct val="100000"/>
              </a:lnSpc>
              <a:buNone/>
            </a:pPr>
            <a:endParaRPr lang="en-GB" dirty="0">
              <a:solidFill>
                <a:schemeClr val="bg2"/>
              </a:solidFill>
            </a:endParaRPr>
          </a:p>
          <a:p>
            <a:pPr algn="just">
              <a:lnSpc>
                <a:spcPct val="150000"/>
              </a:lnSpc>
            </a:pPr>
            <a:r>
              <a:rPr lang="en-GB" b="1" dirty="0">
                <a:solidFill>
                  <a:schemeClr val="bg2"/>
                </a:solidFill>
              </a:rPr>
              <a:t>Object-Oriented:  ﻿</a:t>
            </a:r>
            <a:r>
              <a:rPr lang="en-US" altLang="en-US" dirty="0">
                <a:solidFill>
                  <a:schemeClr val="bg2"/>
                </a:solidFill>
              </a:rPr>
              <a:t>combining data and functionality and wrap it inside what is called an object. </a:t>
            </a:r>
          </a:p>
        </p:txBody>
      </p:sp>
    </p:spTree>
    <p:extLst>
      <p:ext uri="{BB962C8B-B14F-4D97-AF65-F5344CB8AC3E}">
        <p14:creationId xmlns:p14="http://schemas.microsoft.com/office/powerpoint/2010/main" val="294508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6</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Object-Oriented Programming</a:t>
            </a:r>
            <a:endParaRPr dirty="0"/>
          </a:p>
        </p:txBody>
      </p:sp>
      <p:sp>
        <p:nvSpPr>
          <p:cNvPr id="198" name="Google Shape;198;p31"/>
          <p:cNvSpPr txBox="1">
            <a:spLocks noGrp="1"/>
          </p:cNvSpPr>
          <p:nvPr>
            <p:ph type="body" idx="1"/>
          </p:nvPr>
        </p:nvSpPr>
        <p:spPr>
          <a:xfrm>
            <a:off x="460950" y="1111624"/>
            <a:ext cx="8222100" cy="3499287"/>
          </a:xfrm>
          <a:prstGeom prst="rect">
            <a:avLst/>
          </a:prstGeom>
          <a:solidFill>
            <a:schemeClr val="bg1"/>
          </a:solidFill>
        </p:spPr>
        <p:txBody>
          <a:bodyPr spcFirstLastPara="1" wrap="square" lIns="91425" tIns="91425" rIns="91425" bIns="91425" anchor="t" anchorCtr="0">
            <a:normAutofit/>
          </a:bodyPr>
          <a:lstStyle/>
          <a:p>
            <a:pPr algn="just">
              <a:lnSpc>
                <a:spcPct val="150000"/>
              </a:lnSpc>
            </a:pPr>
            <a:r>
              <a:rPr lang="en-GB" altLang="en-US" dirty="0">
                <a:solidFill>
                  <a:schemeClr val="bg2"/>
                </a:solidFill>
              </a:rPr>
              <a:t>Object-oriented programming (OOP) ﻿involves programming using </a:t>
            </a:r>
            <a:r>
              <a:rPr lang="en-GB" altLang="en-US" dirty="0">
                <a:solidFill>
                  <a:schemeClr val="tx1">
                    <a:lumMod val="75000"/>
                  </a:schemeClr>
                </a:solidFill>
              </a:rPr>
              <a:t>objects</a:t>
            </a:r>
            <a:r>
              <a:rPr lang="en-GB" altLang="en-US" dirty="0">
                <a:solidFill>
                  <a:schemeClr val="bg2"/>
                </a:solidFill>
              </a:rPr>
              <a:t>.</a:t>
            </a:r>
          </a:p>
          <a:p>
            <a:pPr algn="just">
              <a:lnSpc>
                <a:spcPct val="150000"/>
              </a:lnSpc>
            </a:pPr>
            <a:r>
              <a:rPr lang="en-US" altLang="en-US" dirty="0">
                <a:solidFill>
                  <a:schemeClr val="bg2"/>
                </a:solidFill>
              </a:rPr>
              <a:t>﻿An object represents an </a:t>
            </a:r>
            <a:r>
              <a:rPr lang="en-US" altLang="en-US" dirty="0">
                <a:solidFill>
                  <a:schemeClr val="tx1">
                    <a:lumMod val="75000"/>
                  </a:schemeClr>
                </a:solidFill>
              </a:rPr>
              <a:t>entity in the real world</a:t>
            </a:r>
            <a:r>
              <a:rPr lang="en-US" altLang="en-US" dirty="0">
                <a:solidFill>
                  <a:schemeClr val="bg2"/>
                </a:solidFill>
              </a:rPr>
              <a:t> that can be distinctly identified. For example, a student, a desk, a circle, a button, and even a loan can all be viewed as objects.</a:t>
            </a:r>
          </a:p>
          <a:p>
            <a:pPr algn="just">
              <a:lnSpc>
                <a:spcPct val="150000"/>
              </a:lnSpc>
            </a:pPr>
            <a:r>
              <a:rPr lang="en-US" altLang="en-US" dirty="0">
                <a:solidFill>
                  <a:schemeClr val="bg2"/>
                </a:solidFill>
              </a:rPr>
              <a:t>An object has a </a:t>
            </a:r>
            <a:r>
              <a:rPr lang="en-US" altLang="en-US" dirty="0">
                <a:solidFill>
                  <a:schemeClr val="tx1">
                    <a:lumMod val="75000"/>
                  </a:schemeClr>
                </a:solidFill>
              </a:rPr>
              <a:t>unique identity</a:t>
            </a:r>
            <a:r>
              <a:rPr lang="en-US" altLang="en-US" dirty="0">
                <a:solidFill>
                  <a:schemeClr val="bg2"/>
                </a:solidFill>
              </a:rPr>
              <a:t>, </a:t>
            </a:r>
            <a:r>
              <a:rPr lang="en-US" altLang="en-US" dirty="0">
                <a:solidFill>
                  <a:schemeClr val="tx1">
                    <a:lumMod val="75000"/>
                  </a:schemeClr>
                </a:solidFill>
              </a:rPr>
              <a:t>state</a:t>
            </a:r>
            <a:r>
              <a:rPr lang="en-US" altLang="en-US" dirty="0">
                <a:solidFill>
                  <a:schemeClr val="bg2"/>
                </a:solidFill>
              </a:rPr>
              <a:t>, and </a:t>
            </a:r>
            <a:r>
              <a:rPr lang="en-US" altLang="en-US" dirty="0">
                <a:solidFill>
                  <a:schemeClr val="tx1">
                    <a:lumMod val="75000"/>
                  </a:schemeClr>
                </a:solidFill>
              </a:rPr>
              <a:t>behaviors</a:t>
            </a:r>
            <a:r>
              <a:rPr lang="en-US" altLang="en-US" dirty="0">
                <a:solidFill>
                  <a:schemeClr val="bg2"/>
                </a:solidFill>
              </a:rPr>
              <a:t>.</a:t>
            </a:r>
          </a:p>
          <a:p>
            <a:pPr lvl="1" algn="just"/>
            <a:r>
              <a:rPr lang="en-US" altLang="en-US" dirty="0">
                <a:solidFill>
                  <a:schemeClr val="bg2"/>
                </a:solidFill>
              </a:rPr>
              <a:t>Identity – Unique Name</a:t>
            </a:r>
          </a:p>
          <a:p>
            <a:pPr lvl="1" algn="just"/>
            <a:r>
              <a:rPr lang="en-US" altLang="en-US" dirty="0">
                <a:solidFill>
                  <a:schemeClr val="bg2"/>
                </a:solidFill>
              </a:rPr>
              <a:t>State – data fields (also known as properties)</a:t>
            </a:r>
          </a:p>
          <a:p>
            <a:pPr lvl="1" algn="just"/>
            <a:r>
              <a:rPr lang="en-US" altLang="en-US" dirty="0">
                <a:solidFill>
                  <a:schemeClr val="bg2"/>
                </a:solidFill>
              </a:rPr>
              <a:t>Behavior – a set of methods</a:t>
            </a:r>
          </a:p>
        </p:txBody>
      </p:sp>
    </p:spTree>
    <p:extLst>
      <p:ext uri="{BB962C8B-B14F-4D97-AF65-F5344CB8AC3E}">
        <p14:creationId xmlns:p14="http://schemas.microsoft.com/office/powerpoint/2010/main" val="413590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7</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Advantages of OOP</a:t>
            </a:r>
            <a:endParaRPr dirty="0"/>
          </a:p>
        </p:txBody>
      </p:sp>
      <p:sp>
        <p:nvSpPr>
          <p:cNvPr id="198" name="Google Shape;198;p31"/>
          <p:cNvSpPr txBox="1">
            <a:spLocks noGrp="1"/>
          </p:cNvSpPr>
          <p:nvPr>
            <p:ph type="body" idx="1"/>
          </p:nvPr>
        </p:nvSpPr>
        <p:spPr>
          <a:xfrm>
            <a:off x="460950" y="1111624"/>
            <a:ext cx="8222100" cy="3499287"/>
          </a:xfrm>
          <a:prstGeom prst="rect">
            <a:avLst/>
          </a:prstGeom>
          <a:solidFill>
            <a:schemeClr val="bg1"/>
          </a:solidFill>
        </p:spPr>
        <p:txBody>
          <a:bodyPr spcFirstLastPara="1" wrap="square" lIns="91425" tIns="91425" rIns="91425" bIns="91425" anchor="t" anchorCtr="0">
            <a:normAutofit/>
          </a:bodyPr>
          <a:lstStyle/>
          <a:p>
            <a:pPr algn="just">
              <a:lnSpc>
                <a:spcPct val="150000"/>
              </a:lnSpc>
            </a:pPr>
            <a:r>
              <a:rPr lang="en-GB" sz="1600" b="1" dirty="0">
                <a:solidFill>
                  <a:schemeClr val="bg2"/>
                </a:solidFill>
              </a:rPr>
              <a:t>Modularity</a:t>
            </a:r>
          </a:p>
          <a:p>
            <a:pPr lvl="1" algn="just"/>
            <a:r>
              <a:rPr lang="en-GB" dirty="0">
                <a:solidFill>
                  <a:schemeClr val="bg2"/>
                </a:solidFill>
              </a:rPr>
              <a:t>OOP promotes modularity by </a:t>
            </a:r>
            <a:r>
              <a:rPr lang="en-GB" dirty="0">
                <a:solidFill>
                  <a:schemeClr val="tx1"/>
                </a:solidFill>
              </a:rPr>
              <a:t>breaking down complex systems</a:t>
            </a:r>
            <a:r>
              <a:rPr lang="en-GB" dirty="0">
                <a:solidFill>
                  <a:schemeClr val="bg2"/>
                </a:solidFill>
              </a:rPr>
              <a:t> into smaller, manageable modules (classes and objects).</a:t>
            </a:r>
          </a:p>
          <a:p>
            <a:pPr algn="just"/>
            <a:r>
              <a:rPr lang="en-GB" sz="1600" b="1" dirty="0">
                <a:solidFill>
                  <a:schemeClr val="bg2"/>
                </a:solidFill>
              </a:rPr>
              <a:t>Reusability</a:t>
            </a:r>
          </a:p>
          <a:p>
            <a:pPr lvl="1" algn="just"/>
            <a:r>
              <a:rPr lang="en-GB" dirty="0">
                <a:solidFill>
                  <a:schemeClr val="bg2"/>
                </a:solidFill>
              </a:rPr>
              <a:t>The </a:t>
            </a:r>
            <a:r>
              <a:rPr lang="en-GB" dirty="0">
                <a:solidFill>
                  <a:schemeClr val="tx1"/>
                </a:solidFill>
              </a:rPr>
              <a:t>classes and objects can be reused</a:t>
            </a:r>
            <a:r>
              <a:rPr lang="en-GB" dirty="0">
                <a:solidFill>
                  <a:schemeClr val="bg2"/>
                </a:solidFill>
              </a:rPr>
              <a:t> in other parts of the program or in different programs, enhancing code reusability and reducing redundancy.</a:t>
            </a:r>
          </a:p>
          <a:p>
            <a:pPr algn="just"/>
            <a:r>
              <a:rPr lang="en-GB" sz="1600" b="1" dirty="0">
                <a:solidFill>
                  <a:schemeClr val="bg2"/>
                </a:solidFill>
              </a:rPr>
              <a:t>Maintenance and Scalability</a:t>
            </a:r>
          </a:p>
          <a:p>
            <a:pPr lvl="1" algn="just"/>
            <a:r>
              <a:rPr lang="en-GB" sz="1600" b="0" i="0" dirty="0">
                <a:solidFill>
                  <a:srgbClr val="374151"/>
                </a:solidFill>
                <a:effectLst/>
                <a:latin typeface="Söhne"/>
              </a:rPr>
              <a:t>OOP code is </a:t>
            </a:r>
            <a:r>
              <a:rPr lang="en-GB" sz="1600" b="0" i="0" dirty="0">
                <a:solidFill>
                  <a:schemeClr val="tx1"/>
                </a:solidFill>
                <a:effectLst/>
                <a:latin typeface="Söhne"/>
              </a:rPr>
              <a:t>easier to maintain</a:t>
            </a:r>
            <a:r>
              <a:rPr lang="en-GB" sz="1600" b="0" i="0" dirty="0">
                <a:solidFill>
                  <a:srgbClr val="374151"/>
                </a:solidFill>
                <a:effectLst/>
                <a:latin typeface="Söhne"/>
              </a:rPr>
              <a:t>, as </a:t>
            </a:r>
            <a:r>
              <a:rPr lang="en-GB" sz="1600" b="0" i="0" dirty="0">
                <a:solidFill>
                  <a:schemeClr val="tx1"/>
                </a:solidFill>
                <a:effectLst/>
                <a:latin typeface="Söhne"/>
              </a:rPr>
              <a:t>changes can be localized</a:t>
            </a:r>
            <a:r>
              <a:rPr lang="en-GB" sz="1600" b="0" i="0" dirty="0">
                <a:solidFill>
                  <a:srgbClr val="374151"/>
                </a:solidFill>
                <a:effectLst/>
                <a:latin typeface="Söhne"/>
              </a:rPr>
              <a:t> to specific classes or objects. This helps in enhancing scalability and reducing the likelihood of introducing errors or bugs.</a:t>
            </a:r>
            <a:endParaRPr lang="en-GB" sz="1200" b="1" dirty="0">
              <a:solidFill>
                <a:schemeClr val="bg2"/>
              </a:solidFill>
            </a:endParaRPr>
          </a:p>
          <a:p>
            <a:pPr algn="just"/>
            <a:endParaRPr lang="en-GB" dirty="0">
              <a:solidFill>
                <a:schemeClr val="bg2"/>
              </a:solidFill>
            </a:endParaRPr>
          </a:p>
          <a:p>
            <a:pPr algn="just"/>
            <a:endParaRPr lang="en-US" altLang="en-US" dirty="0">
              <a:solidFill>
                <a:schemeClr val="bg2"/>
              </a:solidFill>
            </a:endParaRPr>
          </a:p>
        </p:txBody>
      </p:sp>
    </p:spTree>
    <p:extLst>
      <p:ext uri="{BB962C8B-B14F-4D97-AF65-F5344CB8AC3E}">
        <p14:creationId xmlns:p14="http://schemas.microsoft.com/office/powerpoint/2010/main" val="334540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Advantages of OOP</a:t>
            </a:r>
            <a:endParaRPr dirty="0"/>
          </a:p>
        </p:txBody>
      </p:sp>
      <p:sp>
        <p:nvSpPr>
          <p:cNvPr id="198" name="Google Shape;198;p31"/>
          <p:cNvSpPr txBox="1">
            <a:spLocks noGrp="1"/>
          </p:cNvSpPr>
          <p:nvPr>
            <p:ph type="body" idx="1"/>
          </p:nvPr>
        </p:nvSpPr>
        <p:spPr>
          <a:xfrm>
            <a:off x="460950" y="1111624"/>
            <a:ext cx="8222100" cy="3499287"/>
          </a:xfrm>
          <a:prstGeom prst="rect">
            <a:avLst/>
          </a:prstGeom>
          <a:solidFill>
            <a:schemeClr val="bg1"/>
          </a:solidFill>
        </p:spPr>
        <p:txBody>
          <a:bodyPr spcFirstLastPara="1" wrap="square" lIns="91425" tIns="91425" rIns="91425" bIns="91425" anchor="t" anchorCtr="0">
            <a:normAutofit/>
          </a:bodyPr>
          <a:lstStyle/>
          <a:p>
            <a:pPr algn="just">
              <a:lnSpc>
                <a:spcPct val="150000"/>
              </a:lnSpc>
            </a:pPr>
            <a:r>
              <a:rPr lang="en-GB" sz="1600" b="1" dirty="0">
                <a:solidFill>
                  <a:schemeClr val="bg2"/>
                </a:solidFill>
              </a:rPr>
              <a:t>Collaborative Development:</a:t>
            </a:r>
          </a:p>
          <a:p>
            <a:pPr lvl="1" algn="just"/>
            <a:r>
              <a:rPr lang="en-GB" dirty="0">
                <a:solidFill>
                  <a:schemeClr val="bg2"/>
                </a:solidFill>
              </a:rPr>
              <a:t>OOP promotes OOP allows for collaborative development, as </a:t>
            </a:r>
            <a:r>
              <a:rPr lang="en-GB" dirty="0">
                <a:solidFill>
                  <a:schemeClr val="tx1"/>
                </a:solidFill>
              </a:rPr>
              <a:t>different programmers can work on different classes or objects simultaneously</a:t>
            </a:r>
            <a:r>
              <a:rPr lang="en-GB" dirty="0">
                <a:solidFill>
                  <a:schemeClr val="bg2"/>
                </a:solidFill>
              </a:rPr>
              <a:t>, improving productivity and enabling larger software projects to be developed efficiently.</a:t>
            </a:r>
          </a:p>
          <a:p>
            <a:pPr algn="just">
              <a:lnSpc>
                <a:spcPct val="150000"/>
              </a:lnSpc>
            </a:pPr>
            <a:r>
              <a:rPr lang="en-GB" sz="1600" b="1" dirty="0">
                <a:solidFill>
                  <a:schemeClr val="bg2"/>
                </a:solidFill>
              </a:rPr>
              <a:t>Improved Problem Solving</a:t>
            </a:r>
          </a:p>
          <a:p>
            <a:pPr lvl="1" algn="just"/>
            <a:r>
              <a:rPr lang="en-GB" dirty="0">
                <a:solidFill>
                  <a:schemeClr val="bg2"/>
                </a:solidFill>
              </a:rPr>
              <a:t>OOP allows to </a:t>
            </a:r>
            <a:r>
              <a:rPr lang="en-GB" dirty="0">
                <a:solidFill>
                  <a:schemeClr val="tx1"/>
                </a:solidFill>
              </a:rPr>
              <a:t>break down complex problems into smaller, more manageable components</a:t>
            </a:r>
            <a:r>
              <a:rPr lang="en-GB" dirty="0">
                <a:solidFill>
                  <a:schemeClr val="bg2"/>
                </a:solidFill>
              </a:rPr>
              <a:t>, leading to a more organized and structured approach to problem-solving.</a:t>
            </a:r>
          </a:p>
          <a:p>
            <a:pPr algn="just">
              <a:lnSpc>
                <a:spcPct val="150000"/>
              </a:lnSpc>
            </a:pPr>
            <a:r>
              <a:rPr lang="en-GB" sz="1600" b="1" dirty="0">
                <a:solidFill>
                  <a:schemeClr val="bg2"/>
                </a:solidFill>
              </a:rPr>
              <a:t>Ease of Testing and Debugging:</a:t>
            </a:r>
          </a:p>
          <a:p>
            <a:pPr lvl="1" algn="just"/>
            <a:r>
              <a:rPr lang="en-GB" dirty="0">
                <a:solidFill>
                  <a:schemeClr val="bg2"/>
                </a:solidFill>
              </a:rPr>
              <a:t>OOP code is generally easier to test and debug </a:t>
            </a:r>
            <a:r>
              <a:rPr lang="en-GB" dirty="0">
                <a:solidFill>
                  <a:schemeClr val="tx1"/>
                </a:solidFill>
              </a:rPr>
              <a:t>due to its modularity</a:t>
            </a:r>
            <a:r>
              <a:rPr lang="en-GB" dirty="0">
                <a:solidFill>
                  <a:schemeClr val="bg2"/>
                </a:solidFill>
              </a:rPr>
              <a:t>.</a:t>
            </a:r>
          </a:p>
          <a:p>
            <a:pPr algn="just"/>
            <a:endParaRPr lang="en-US" altLang="en-US" dirty="0">
              <a:solidFill>
                <a:schemeClr val="bg2"/>
              </a:solidFill>
            </a:endParaRPr>
          </a:p>
        </p:txBody>
      </p:sp>
    </p:spTree>
    <p:extLst>
      <p:ext uri="{BB962C8B-B14F-4D97-AF65-F5344CB8AC3E}">
        <p14:creationId xmlns:p14="http://schemas.microsoft.com/office/powerpoint/2010/main" val="1537940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a:t>
            </a:fld>
            <a:endParaRPr/>
          </a:p>
        </p:txBody>
      </p:sp>
      <p:sp>
        <p:nvSpPr>
          <p:cNvPr id="197" name="Google Shape;197;p31"/>
          <p:cNvSpPr txBox="1">
            <a:spLocks noGrp="1"/>
          </p:cNvSpPr>
          <p:nvPr>
            <p:ph type="title"/>
          </p:nvPr>
        </p:nvSpPr>
        <p:spPr>
          <a:xfrm>
            <a:off x="460950" y="2509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What is Class?</a:t>
            </a:r>
            <a:endParaRPr dirty="0"/>
          </a:p>
        </p:txBody>
      </p:sp>
      <p:sp>
        <p:nvSpPr>
          <p:cNvPr id="198" name="Google Shape;198;p31"/>
          <p:cNvSpPr txBox="1">
            <a:spLocks noGrp="1"/>
          </p:cNvSpPr>
          <p:nvPr>
            <p:ph type="body" idx="1"/>
          </p:nvPr>
        </p:nvSpPr>
        <p:spPr>
          <a:xfrm>
            <a:off x="575791" y="1018600"/>
            <a:ext cx="8222100" cy="3499287"/>
          </a:xfrm>
          <a:prstGeom prst="rect">
            <a:avLst/>
          </a:prstGeom>
          <a:solidFill>
            <a:schemeClr val="bg1"/>
          </a:solidFill>
        </p:spPr>
        <p:txBody>
          <a:bodyPr spcFirstLastPara="1" wrap="square" lIns="91425" tIns="91425" rIns="91425" bIns="91425" anchor="t" anchorCtr="0">
            <a:normAutofit/>
          </a:bodyPr>
          <a:lstStyle/>
          <a:p>
            <a:pPr algn="just">
              <a:lnSpc>
                <a:spcPct val="150000"/>
              </a:lnSpc>
            </a:pPr>
            <a:r>
              <a:rPr lang="en-US" altLang="en-US" dirty="0">
                <a:solidFill>
                  <a:schemeClr val="bg2"/>
                </a:solidFill>
              </a:rPr>
              <a:t>A class is a </a:t>
            </a:r>
            <a:r>
              <a:rPr lang="en-US" altLang="en-US" dirty="0">
                <a:solidFill>
                  <a:schemeClr val="tx1">
                    <a:lumMod val="75000"/>
                  </a:schemeClr>
                </a:solidFill>
              </a:rPr>
              <a:t>blueprint</a:t>
            </a:r>
            <a:r>
              <a:rPr lang="en-US" altLang="en-US" dirty="0">
                <a:solidFill>
                  <a:schemeClr val="bg2"/>
                </a:solidFill>
              </a:rPr>
              <a:t> for creating objects.</a:t>
            </a:r>
          </a:p>
          <a:p>
            <a:pPr algn="just">
              <a:lnSpc>
                <a:spcPct val="150000"/>
              </a:lnSpc>
            </a:pPr>
            <a:r>
              <a:rPr lang="en-US" altLang="en-US" dirty="0">
                <a:solidFill>
                  <a:schemeClr val="bg2"/>
                </a:solidFill>
              </a:rPr>
              <a:t>It is simply a template that we construct object from it.</a:t>
            </a:r>
          </a:p>
          <a:p>
            <a:pPr algn="just">
              <a:lnSpc>
                <a:spcPct val="150000"/>
              </a:lnSpc>
            </a:pPr>
            <a:r>
              <a:rPr lang="en-GB" dirty="0">
                <a:solidFill>
                  <a:schemeClr val="bg2"/>
                </a:solidFill>
              </a:rPr>
              <a:t>It defines the properties (attributes) and </a:t>
            </a:r>
            <a:r>
              <a:rPr lang="en-GB" dirty="0" err="1">
                <a:solidFill>
                  <a:schemeClr val="bg2"/>
                </a:solidFill>
              </a:rPr>
              <a:t>behaviors</a:t>
            </a:r>
            <a:r>
              <a:rPr lang="en-GB" dirty="0">
                <a:solidFill>
                  <a:schemeClr val="bg2"/>
                </a:solidFill>
              </a:rPr>
              <a:t> (methods) that objects of that class will have.</a:t>
            </a:r>
          </a:p>
          <a:p>
            <a:pPr algn="just">
              <a:lnSpc>
                <a:spcPct val="150000"/>
              </a:lnSpc>
            </a:pPr>
            <a:endParaRPr lang="en-GB" dirty="0">
              <a:solidFill>
                <a:schemeClr val="bg2"/>
              </a:solidFill>
            </a:endParaRPr>
          </a:p>
          <a:p>
            <a:pPr algn="just">
              <a:lnSpc>
                <a:spcPct val="150000"/>
              </a:lnSpc>
            </a:pPr>
            <a:endParaRPr lang="en-US" altLang="en-US" dirty="0">
              <a:solidFill>
                <a:schemeClr val="bg2"/>
              </a:solidFill>
            </a:endParaRPr>
          </a:p>
        </p:txBody>
      </p:sp>
      <p:pic>
        <p:nvPicPr>
          <p:cNvPr id="2" name="Picture 2" descr="Object Oriented Programming Principles and Concepts Explained!">
            <a:extLst>
              <a:ext uri="{FF2B5EF4-FFF2-40B4-BE49-F238E27FC236}">
                <a16:creationId xmlns:a16="http://schemas.microsoft.com/office/drawing/2014/main" id="{864D582A-4FED-CB06-D25C-634C0284BE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5553" y="2305877"/>
            <a:ext cx="3669605" cy="224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115201"/>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6721</TotalTime>
  <Words>1677</Words>
  <Application>Microsoft Macintosh PowerPoint</Application>
  <PresentationFormat>On-screen Show (16:9)</PresentationFormat>
  <Paragraphs>303</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Wingdings</vt:lpstr>
      <vt:lpstr>Source Sans Pro</vt:lpstr>
      <vt:lpstr>Roboto</vt:lpstr>
      <vt:lpstr>Söhne</vt:lpstr>
      <vt:lpstr>Arial</vt:lpstr>
      <vt:lpstr>Comic Sans MS</vt:lpstr>
      <vt:lpstr>Consolas</vt:lpstr>
      <vt:lpstr>Material</vt:lpstr>
      <vt:lpstr>Introduction to Python Classes and Objects</vt:lpstr>
      <vt:lpstr>Learning Outcomes</vt:lpstr>
      <vt:lpstr>Learning Outcomes</vt:lpstr>
      <vt:lpstr>Object Oriented Programming</vt:lpstr>
      <vt:lpstr>Programming Paradigms</vt:lpstr>
      <vt:lpstr>Object-Oriented Programming</vt:lpstr>
      <vt:lpstr>Advantages of OOP</vt:lpstr>
      <vt:lpstr>Advantages of OOP</vt:lpstr>
      <vt:lpstr>What is Class?</vt:lpstr>
      <vt:lpstr>OOP - Class</vt:lpstr>
      <vt:lpstr>Class</vt:lpstr>
      <vt:lpstr>Class</vt:lpstr>
      <vt:lpstr>Key Components of a Class</vt:lpstr>
      <vt:lpstr>Guidelines of a class</vt:lpstr>
      <vt:lpstr>Objects</vt:lpstr>
      <vt:lpstr>How to Identify Classes and Objects</vt:lpstr>
      <vt:lpstr>Problem statement</vt:lpstr>
      <vt:lpstr>Problem statement</vt:lpstr>
      <vt:lpstr>Problem statement</vt:lpstr>
      <vt:lpstr>Questions</vt:lpstr>
      <vt:lpstr>Defining A Class</vt:lpstr>
      <vt:lpstr>Creating an Object of Class</vt:lpstr>
      <vt:lpstr>A class with no data and no methods</vt:lpstr>
      <vt:lpstr>But classes have attributes and methods </vt:lpstr>
      <vt:lpstr>Accessing and changing class attributes</vt:lpstr>
      <vt:lpstr>Defining class methods – instance methods</vt:lpstr>
      <vt:lpstr>Defining class methods</vt:lpstr>
      <vt:lpstr>Creating multiple Object of a Class</vt:lpstr>
      <vt:lpstr>Class Constructor  __init__ method</vt:lpstr>
      <vt:lpstr>Class Constructor  __init__ method</vt:lpstr>
      <vt:lpstr>Constructors in Python</vt:lpstr>
      <vt:lpstr>How to define __init__() in Human class:</vt:lpstr>
      <vt:lpstr>How to define __init__() in Human class:</vt:lpstr>
      <vt:lpstr>The self</vt:lpstr>
      <vt:lpstr>How to access values using objects</vt:lpstr>
      <vt:lpstr>Human class with __init__ and instance methods</vt:lpstr>
      <vt:lpstr>Human class with __init__ and instance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cp:lastModifiedBy>Mubashir Ali (Computer Science)</cp:lastModifiedBy>
  <cp:revision>569</cp:revision>
  <cp:lastPrinted>2023-09-28T12:56:01Z</cp:lastPrinted>
  <dcterms:modified xsi:type="dcterms:W3CDTF">2023-11-13T14:47:44Z</dcterms:modified>
</cp:coreProperties>
</file>