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309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07" r:id="rId51"/>
    <p:sldId id="310" r:id="rId52"/>
  </p:sldIdLst>
  <p:sldSz cx="9144000" cy="6858000" type="screen4x3"/>
  <p:notesSz cx="9372600" cy="7086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ette Stillwell" initials="NBS" lastIdx="5" clrIdx="0"/>
  <p:cmAuthor id="1" name="Gerald Titchener" initials="GT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9"/>
    <a:srgbClr val="1B70A5"/>
    <a:srgbClr val="FFFFFF"/>
    <a:srgbClr val="96CDEE"/>
    <a:srgbClr val="0F3F5D"/>
    <a:srgbClr val="01773A"/>
    <a:srgbClr val="156B13"/>
    <a:srgbClr val="008000"/>
    <a:srgbClr val="F2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99" autoAdjust="0"/>
    <p:restoredTop sz="86443" autoAdjust="0"/>
  </p:normalViewPr>
  <p:slideViewPr>
    <p:cSldViewPr>
      <p:cViewPr varScale="1">
        <p:scale>
          <a:sx n="96" d="100"/>
          <a:sy n="96" d="100"/>
        </p:scale>
        <p:origin x="3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10/10/2017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2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4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1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0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1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9" name="Picture 18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24" name="Picture 23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25" name="Picture 24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69" y="448408"/>
            <a:ext cx="5719687" cy="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 descr="Audi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20" name="Picture 19" descr="Swirl_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21" name="Picture 20" descr="Swirl_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2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3235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7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747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2438400"/>
            <a:ext cx="8415338" cy="747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81000" y="3426884"/>
            <a:ext cx="8415338" cy="747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3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66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2072218"/>
            <a:ext cx="8415338" cy="366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81000" y="2605618"/>
            <a:ext cx="8415338" cy="366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381000" y="3215218"/>
            <a:ext cx="8415338" cy="366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423862" y="3886200"/>
            <a:ext cx="8415338" cy="366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381000" y="4510618"/>
            <a:ext cx="8415338" cy="366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3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9" r:id="rId4"/>
    <p:sldLayoutId id="2147483757" r:id="rId5"/>
    <p:sldLayoutId id="2147483758" r:id="rId6"/>
    <p:sldLayoutId id="2147483755" r:id="rId7"/>
    <p:sldLayoutId id="2147483756" r:id="rId8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357216"/>
            <a:ext cx="7747000" cy="732508"/>
          </a:xfrm>
        </p:spPr>
        <p:txBody>
          <a:bodyPr/>
          <a:lstStyle/>
          <a:p>
            <a:r>
              <a:rPr lang="en-US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Python: First Programs </a:t>
            </a:r>
            <a:br>
              <a:rPr lang="en-US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98500" y="3352800"/>
            <a:ext cx="7747000" cy="797141"/>
          </a:xfrm>
        </p:spPr>
        <p:txBody>
          <a:bodyPr/>
          <a:lstStyle/>
          <a:p>
            <a:pPr marL="0" indent="0" algn="ctr">
              <a:buNone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9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with Classes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7216" y="6284825"/>
            <a:ext cx="5562600" cy="366183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_init_ Method and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623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Most classes include the </a:t>
            </a:r>
            <a:r>
              <a:rPr lang="en-US" b="1" dirty="0">
                <a:solidFill>
                  <a:schemeClr val="tx1"/>
                </a:solidFill>
              </a:rPr>
              <a:t>__init__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55362" y="1896454"/>
            <a:ext cx="8415338" cy="1578894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__init__(self, name, number):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“““All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scores are initially 0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self.name = name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self.scores = []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for count in range(number):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self.scores.append(0)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4754" y="3614870"/>
            <a:ext cx="8415338" cy="2175980"/>
          </a:xfrm>
        </p:spPr>
        <p:txBody>
          <a:bodyPr/>
          <a:lstStyle/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Class’s </a:t>
            </a:r>
            <a:r>
              <a:rPr lang="en-US" b="1" dirty="0">
                <a:solidFill>
                  <a:schemeClr val="tx1"/>
                </a:solidFill>
              </a:rPr>
              <a:t>constructor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Runs automatically when user instantiates the class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Example: </a:t>
            </a:r>
            <a:r>
              <a:rPr lang="en-US" b="1" dirty="0">
                <a:solidFill>
                  <a:schemeClr val="tx1"/>
                </a:solidFill>
              </a:rPr>
              <a:t>s = </a:t>
            </a:r>
            <a:r>
              <a:rPr lang="en-US" b="1" dirty="0" smtClean="0">
                <a:solidFill>
                  <a:schemeClr val="tx1"/>
                </a:solidFill>
              </a:rPr>
              <a:t>Student(“Juan”, </a:t>
            </a:r>
            <a:r>
              <a:rPr lang="en-US" b="1" dirty="0">
                <a:solidFill>
                  <a:schemeClr val="tx1"/>
                </a:solidFill>
              </a:rPr>
              <a:t>5)</a:t>
            </a: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Instance variables</a:t>
            </a:r>
            <a:r>
              <a:rPr lang="en-US" dirty="0">
                <a:solidFill>
                  <a:schemeClr val="tx1"/>
                </a:solidFill>
              </a:rPr>
              <a:t> represent object attributes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Serve as storage for object state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Scope is the entire class </a:t>
            </a:r>
            <a:r>
              <a:rPr lang="en-US" dirty="0" smtClean="0">
                <a:solidFill>
                  <a:schemeClr val="tx1"/>
                </a:solidFill>
              </a:rPr>
              <a:t>definition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3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_str_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Classes usually include an </a:t>
            </a:r>
            <a:r>
              <a:rPr lang="en-US" b="1" dirty="0">
                <a:solidFill>
                  <a:schemeClr val="tx1"/>
                </a:solidFill>
              </a:rPr>
              <a:t>__str__ </a:t>
            </a:r>
            <a:r>
              <a:rPr lang="en-US" dirty="0">
                <a:solidFill>
                  <a:schemeClr val="tx1"/>
                </a:solidFill>
              </a:rPr>
              <a:t>method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Builds and returns a string representation of an object’s 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state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2243984"/>
            <a:ext cx="8415338" cy="1056058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__str__(self) 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“““Returns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string representation of the student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 "Name: " + self.name +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“\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nScores: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”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+ \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  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 ”.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join(map(str, self.scores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))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3908" y="3566587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</a:t>
            </a:r>
            <a:r>
              <a:rPr lang="en-US" b="1" dirty="0">
                <a:solidFill>
                  <a:schemeClr val="tx1"/>
                </a:solidFill>
              </a:rPr>
              <a:t>str </a:t>
            </a:r>
            <a:r>
              <a:rPr lang="en-US" dirty="0">
                <a:solidFill>
                  <a:schemeClr val="tx1"/>
                </a:solidFill>
              </a:rPr>
              <a:t>function is called with an object, that object’s </a:t>
            </a:r>
            <a:r>
              <a:rPr lang="en-US" b="1" dirty="0">
                <a:solidFill>
                  <a:schemeClr val="tx1"/>
                </a:solidFill>
              </a:rPr>
              <a:t>__str__ </a:t>
            </a:r>
            <a:r>
              <a:rPr lang="en-US" dirty="0">
                <a:solidFill>
                  <a:schemeClr val="tx1"/>
                </a:solidFill>
              </a:rPr>
              <a:t>method is automatically invoked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Perhaps the most important use of </a:t>
            </a:r>
            <a:r>
              <a:rPr lang="en-US" b="1" dirty="0">
                <a:solidFill>
                  <a:schemeClr val="tx1"/>
                </a:solidFill>
              </a:rPr>
              <a:t>__str__ </a:t>
            </a:r>
            <a:r>
              <a:rPr lang="en-US" dirty="0">
                <a:solidFill>
                  <a:schemeClr val="tx1"/>
                </a:solidFill>
              </a:rPr>
              <a:t>is in </a:t>
            </a:r>
            <a:r>
              <a:rPr lang="en-US" dirty="0" smtClean="0">
                <a:solidFill>
                  <a:schemeClr val="tx1"/>
                </a:solidFill>
              </a:rPr>
              <a:t>debugging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71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Accessors and Mutators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Methods that allow a user to observe but not change the state of an object are called </a:t>
            </a:r>
            <a:r>
              <a:rPr lang="en-US" b="1" dirty="0">
                <a:solidFill>
                  <a:schemeClr val="tx1"/>
                </a:solidFill>
              </a:rPr>
              <a:t>accessors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Methods that allow a user to modify an object’s state are called </a:t>
            </a:r>
            <a:r>
              <a:rPr lang="en-US" b="1" dirty="0" smtClean="0">
                <a:solidFill>
                  <a:schemeClr val="tx1"/>
                </a:solidFill>
              </a:rPr>
              <a:t>mutators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2649908"/>
            <a:ext cx="8415338" cy="94679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setScore(self, i, score):</a:t>
            </a:r>
          </a:p>
          <a:p>
            <a:pPr marL="228600" lvl="1" indent="0"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“““Resets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i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th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score, counting from 1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self.scores[i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−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1]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scor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81000" y="3876940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Tip: if there’s no need to modify an attribute (e.g., a student’s name), do not include a method to do </a:t>
            </a:r>
            <a:r>
              <a:rPr lang="en-US" dirty="0" smtClean="0">
                <a:solidFill>
                  <a:schemeClr val="tx1"/>
                </a:solidFill>
              </a:rPr>
              <a:t>that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6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Lifetime of Objects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lifetime of an object’s instance variables is the lifetime of that object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An object becomes a candidate for the graveyard when it can no longer be </a:t>
            </a:r>
            <a:r>
              <a:rPr lang="en-US" dirty="0" smtClean="0">
                <a:solidFill>
                  <a:schemeClr val="tx1"/>
                </a:solidFill>
              </a:rPr>
              <a:t>referenced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72454" y="2667000"/>
            <a:ext cx="8415338" cy="3277820"/>
          </a:xfrm>
        </p:spPr>
        <p:txBody>
          <a:bodyPr/>
          <a:lstStyle/>
          <a:p>
            <a:pPr marL="228600" lvl="1" indent="0"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 =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Student(“Sam”,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10)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cscilll = [s]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cscilll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[&lt;__main__.Student instance at 0xllba2b0&gt;]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&lt;__main__.Student instance at 0xllba2b0&gt;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 = None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cscilll.pop()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&lt;__main__.Student instance at 0xllba2b0&gt;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print(s)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None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cscilll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[]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92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Lifetime of Objects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895630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From previous code, the student object still exists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But the Python virtual machine will eventually recycle its storage during a process called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garbage collection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 of Thumb for Defining a Simple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55481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Before writing a line of code, think about the behavior and attributes of the objects of new class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Choose an appropriate class name and develop a short list of the methods available to users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Write a short script that appears to use the new class in an appropriate way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Choose appropriate data structures for attributes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Fill in class template with </a:t>
            </a:r>
            <a:r>
              <a:rPr lang="en-US" b="1" dirty="0">
                <a:solidFill>
                  <a:schemeClr val="tx1"/>
                </a:solidFill>
              </a:rPr>
              <a:t>__init__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__str__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Complete and test remaining methods incrementally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Document your code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549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Data-Modeling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As you have seen, objects and classes are useful for modeling objects in the real world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this section, we explore several other </a:t>
            </a:r>
            <a:r>
              <a:rPr lang="en-US" dirty="0" smtClean="0">
                <a:solidFill>
                  <a:schemeClr val="tx1"/>
                </a:solidFill>
              </a:rPr>
              <a:t>examples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50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Rational number </a:t>
            </a:r>
            <a:r>
              <a:rPr lang="en-US" dirty="0">
                <a:solidFill>
                  <a:schemeClr val="tx1"/>
                </a:solidFill>
              </a:rPr>
              <a:t>consists of two integer parts, a numerator and a denominator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Examples: 1/2, 2/3, etc.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Python has no built-in type for rational numbers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We will build a new class named </a:t>
            </a:r>
            <a:r>
              <a:rPr lang="en-US" b="1" dirty="0" smtClean="0">
                <a:solidFill>
                  <a:schemeClr val="tx1"/>
                </a:solidFill>
              </a:rPr>
              <a:t>Rational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3014530"/>
            <a:ext cx="8415338" cy="2634952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oneHalf = Rational(1, 2)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oneSixth = Rational(1, 6)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print(oneHalf)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1/2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print(oneHalf + oneSixth)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2/3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oneHalf == oneSixth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False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oneHalf &gt; oneSixth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619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 Number Arithmetic and Operator Overloading (1 of 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56912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Method 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_add_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_sub_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_mul_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_div_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_mod_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062" y="4724400"/>
            <a:ext cx="8415338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Object on which the method is called corresponds to the left operand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For example, the code </a:t>
            </a:r>
            <a:r>
              <a:rPr lang="en-US" b="1" dirty="0">
                <a:solidFill>
                  <a:schemeClr val="tx1"/>
                </a:solidFill>
              </a:rPr>
              <a:t>x + y </a:t>
            </a:r>
            <a:r>
              <a:rPr lang="en-US" dirty="0">
                <a:solidFill>
                  <a:schemeClr val="tx1"/>
                </a:solidFill>
              </a:rPr>
              <a:t>is actually shorthand for the code </a:t>
            </a:r>
            <a:r>
              <a:rPr lang="en-US" b="1" dirty="0">
                <a:solidFill>
                  <a:schemeClr val="tx1"/>
                </a:solidFill>
              </a:rPr>
              <a:t>x.__add__(y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6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 Number Arithmetic and Operator Overloading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062" y="1134454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overload an arithmetic operator, you define a new method using the appropriate method name 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Code for each method applies a rule of rational number arithmetic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37386"/>
              </p:ext>
            </p:extLst>
          </p:nvPr>
        </p:nvGraphicFramePr>
        <p:xfrm>
          <a:off x="1143000" y="2286000"/>
          <a:ext cx="6096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5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Type of Operation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Rule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4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Addition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</a:rPr>
                        <a:t>n sub 1 over d sub 1, + n sub 2 over d sub 2 = left parenthesis, n sub 1 d sub 2 + n sub 2 d sub 1, right parenthesis, over d sub 1 d sub 2.</a:t>
                      </a:r>
                      <a:endParaRPr lang="en-US" sz="1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Subtraction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</a:rPr>
                        <a:t>n sub 1 over d sub 1, minus n sub 2 over d sub 2 = left parenthesis, n sub 1 d sub 2 minus n sub 2 d sub 1, right parenthesis, over d sub 1 d sub 2.</a:t>
                      </a:r>
                      <a:endParaRPr lang="en-US" sz="1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89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Multiplication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</a:rPr>
                        <a:t>n sub 1 over d sub 1, times, n sub 2 over d sub 2 = left parenthesis, n sub 1 d sub 2 times n sub 2 d sub 1, right parenthesis, over d sub 1 d sub 2.</a:t>
                      </a:r>
                      <a:endParaRPr lang="en-US" sz="1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410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Division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</a:rPr>
                        <a:t>n sub 1 over d sub 1, over, n sub 2 over d sub 2 = left parenthesis, n sub 1 d sub d, right parenthesis, over, d sub 1 n sub 2.</a:t>
                      </a:r>
                      <a:endParaRPr lang="en-US" sz="1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110018"/>
              </p:ext>
            </p:extLst>
          </p:nvPr>
        </p:nvGraphicFramePr>
        <p:xfrm>
          <a:off x="4277429" y="2813784"/>
          <a:ext cx="1758986" cy="570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Equation" r:id="rId3" imgW="1371600" imgH="444240" progId="Equation.DSMT4">
                  <p:embed/>
                </p:oleObj>
              </mc:Choice>
              <mc:Fallback>
                <p:oleObj name="Equation" r:id="rId3" imgW="1371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7429" y="2813784"/>
                        <a:ext cx="1758986" cy="570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471000"/>
              </p:ext>
            </p:extLst>
          </p:nvPr>
        </p:nvGraphicFramePr>
        <p:xfrm>
          <a:off x="4314587" y="3446092"/>
          <a:ext cx="17557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Equation" r:id="rId5" imgW="1396800" imgH="444240" progId="Equation.DSMT4">
                  <p:embed/>
                </p:oleObj>
              </mc:Choice>
              <mc:Fallback>
                <p:oleObj name="Equation" r:id="rId5" imgW="1396800" imgH="4442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4587" y="3446092"/>
                        <a:ext cx="175577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514205"/>
              </p:ext>
            </p:extLst>
          </p:nvPr>
        </p:nvGraphicFramePr>
        <p:xfrm>
          <a:off x="4327022" y="4089400"/>
          <a:ext cx="17240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Equation" r:id="rId7" imgW="1371600" imgH="444240" progId="Equation.DSMT4">
                  <p:embed/>
                </p:oleObj>
              </mc:Choice>
              <mc:Fallback>
                <p:oleObj name="Equation" r:id="rId7" imgW="1371600" imgH="4442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27022" y="4089400"/>
                        <a:ext cx="172402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279309"/>
              </p:ext>
            </p:extLst>
          </p:nvPr>
        </p:nvGraphicFramePr>
        <p:xfrm>
          <a:off x="4354792" y="4815972"/>
          <a:ext cx="927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Equation" r:id="rId9" imgW="736560" imgH="838080" progId="Equation.DSMT4">
                  <p:embed/>
                </p:oleObj>
              </mc:Choice>
              <mc:Fallback>
                <p:oleObj name="Equation" r:id="rId9" imgW="736560" imgH="8380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54792" y="4815972"/>
                        <a:ext cx="927100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7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/>
          <a:lstStyle/>
          <a:p>
            <a:r>
              <a:rPr lang="en-US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(1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280076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9.1</a:t>
            </a:r>
            <a:r>
              <a:rPr lang="en-US" dirty="0" smtClean="0">
                <a:solidFill>
                  <a:schemeClr val="tx1"/>
                </a:solidFill>
              </a:rPr>
              <a:t> Determine </a:t>
            </a:r>
            <a:r>
              <a:rPr lang="en-US" dirty="0">
                <a:solidFill>
                  <a:schemeClr val="tx1"/>
                </a:solidFill>
              </a:rPr>
              <a:t>the attributes and behavior of a class of objects required by a program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9.2</a:t>
            </a:r>
            <a:r>
              <a:rPr lang="en-US" dirty="0" smtClean="0">
                <a:solidFill>
                  <a:schemeClr val="tx1"/>
                </a:solidFill>
              </a:rPr>
              <a:t> List </a:t>
            </a:r>
            <a:r>
              <a:rPr lang="en-US" dirty="0">
                <a:solidFill>
                  <a:schemeClr val="tx1"/>
                </a:solidFill>
              </a:rPr>
              <a:t>the methods, including their parameters and return types, that realize the behavior of a class of objects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9.3</a:t>
            </a:r>
            <a:r>
              <a:rPr lang="en-US" dirty="0" smtClean="0">
                <a:solidFill>
                  <a:schemeClr val="tx1"/>
                </a:solidFill>
              </a:rPr>
              <a:t> Choose </a:t>
            </a:r>
            <a:r>
              <a:rPr lang="en-US" dirty="0">
                <a:solidFill>
                  <a:schemeClr val="tx1"/>
                </a:solidFill>
              </a:rPr>
              <a:t>the appropriate data structures to represent the attributes of a class of objects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9.4</a:t>
            </a:r>
            <a:r>
              <a:rPr lang="en-US" dirty="0" smtClean="0">
                <a:solidFill>
                  <a:schemeClr val="tx1"/>
                </a:solidFill>
              </a:rPr>
              <a:t> Define </a:t>
            </a:r>
            <a:r>
              <a:rPr lang="en-US" dirty="0">
                <a:solidFill>
                  <a:schemeClr val="tx1"/>
                </a:solidFill>
              </a:rPr>
              <a:t>a constructor, instance variables, and methods for a class of </a:t>
            </a:r>
            <a:r>
              <a:rPr lang="en-US" dirty="0" smtClean="0">
                <a:solidFill>
                  <a:schemeClr val="tx1"/>
                </a:solidFill>
              </a:rPr>
              <a:t>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4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 Number Arithmetic and Operator Overloading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105192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__add__(self, other):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“““Returns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sum of the numbers.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self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is the left operand and other is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the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right operand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newNumer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= self.numer * other.denom + \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	   other.numer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* self.denom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newDenom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= self.denom * other.denom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return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Rational(newNumer, newDenom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3810000"/>
            <a:ext cx="8415338" cy="895630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Operator overloading </a:t>
            </a:r>
            <a:r>
              <a:rPr lang="en-US" dirty="0">
                <a:solidFill>
                  <a:schemeClr val="tx1"/>
                </a:solidFill>
              </a:rPr>
              <a:t>is another example of an abstraction mechanism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We can use operators with single, standard meanings even though the underlying operations vary from data type to data </a:t>
            </a:r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65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Methods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30262"/>
              </p:ext>
            </p:extLst>
          </p:nvPr>
        </p:nvGraphicFramePr>
        <p:xfrm>
          <a:off x="1447800" y="2286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Equals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_eq_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Not equals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_ne_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Less than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_lt_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Less than or equal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_le_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Greater than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_gt_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Greater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than or equal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_ge_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19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Equality and the _eq_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295400"/>
            <a:ext cx="8415338" cy="58862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Not all objects are comparable using &lt; or &gt;, but any two objects can be compared for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!=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1973305"/>
            <a:ext cx="8415338" cy="3190489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twoThirds &lt; </a:t>
            </a:r>
            <a:r>
              <a:rPr lang="en-US" b="1" dirty="0" smtClean="0">
                <a:solidFill>
                  <a:schemeClr val="tx1"/>
                </a:solidFill>
              </a:rPr>
              <a:t>“hi there” </a:t>
            </a:r>
            <a:r>
              <a:rPr lang="en-US" dirty="0">
                <a:solidFill>
                  <a:schemeClr val="tx1"/>
                </a:solidFill>
              </a:rPr>
              <a:t>should generate an error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twoThirds != </a:t>
            </a:r>
            <a:r>
              <a:rPr lang="en-US" b="1" dirty="0" smtClean="0">
                <a:solidFill>
                  <a:schemeClr val="tx1"/>
                </a:solidFill>
              </a:rPr>
              <a:t>“hi there” </a:t>
            </a:r>
            <a:r>
              <a:rPr lang="en-US" dirty="0">
                <a:solidFill>
                  <a:schemeClr val="tx1"/>
                </a:solidFill>
              </a:rPr>
              <a:t>should return </a:t>
            </a:r>
            <a:r>
              <a:rPr lang="en-US" b="1" dirty="0">
                <a:solidFill>
                  <a:schemeClr val="tx1"/>
                </a:solidFill>
              </a:rPr>
              <a:t>True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__eq__(self, other):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“““Tests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self and other for equality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if self is other: # Object identity?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	  return 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elif type(self) != type(other): # Types match?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return False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return self.numer == other.numer and \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	  self.denom ==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other.denom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81000" y="5346431"/>
            <a:ext cx="8415338" cy="58862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Include </a:t>
            </a:r>
            <a:r>
              <a:rPr lang="en-US" b="1" dirty="0">
                <a:solidFill>
                  <a:schemeClr val="tx1"/>
                </a:solidFill>
              </a:rPr>
              <a:t>__eq__ </a:t>
            </a:r>
            <a:r>
              <a:rPr lang="en-US" dirty="0">
                <a:solidFill>
                  <a:schemeClr val="tx1"/>
                </a:solidFill>
              </a:rPr>
              <a:t>in any class where a comparison for equality uses a criterion other than object </a:t>
            </a:r>
            <a:r>
              <a:rPr lang="en-US" dirty="0" smtClean="0">
                <a:solidFill>
                  <a:schemeClr val="tx1"/>
                </a:solidFill>
              </a:rPr>
              <a:t>identity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58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Savings Accounts and Class Variables (1 of 4)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726105"/>
              </p:ext>
            </p:extLst>
          </p:nvPr>
        </p:nvGraphicFramePr>
        <p:xfrm>
          <a:off x="1447800" y="1524000"/>
          <a:ext cx="6324601" cy="392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5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SavingsAccount Method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What It Does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 = SavingsAccount(name, pin,</a:t>
                      </a:r>
                    </a:p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balance = 0.0)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new account with the given name, PIN, and balance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a.deposit(amount)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Deposits the given amount to the account’s balance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a.withdraw(amount)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Withdraws the given amount from the account’s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a.getBalance()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account’s balance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a.getName()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account’s name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a.getPin()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account’s PIN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a.computeInterest()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Computes the account’s interest and deposits it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a.__str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__()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 as str(a). Returns the string representation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the account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803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Savings Accounts and Class Variables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231612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Code for SavingsAccount: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1676400"/>
            <a:ext cx="8415338" cy="4447371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“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File: savingsaccount.py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This module defines the SavingsAccount class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class SavingsAccount(object):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“““This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class represents a savings account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with the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owner’s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name, PIN, and balance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RATE = 0.02 # Single rate for all accounts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__init__(self, name, pin, balance = 0.0):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self.name = name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self.pin = pin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self.balance = balance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__str__(self) 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“““Returns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 string rep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result =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‘Name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: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’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+ self.name +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‘\n’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result +=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‘PIN: ’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+ self.pin +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‘\n’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result +=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‘Balance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: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’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+ str(self.balance)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result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040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Savings Accounts and Class Variables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295400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Code for SavingsAccount (continued):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1690197"/>
            <a:ext cx="8415338" cy="3745641"/>
          </a:xfrm>
        </p:spPr>
        <p:txBody>
          <a:bodyPr/>
          <a:lstStyle/>
          <a:p>
            <a:pPr marL="228600" lvl="1" indent="0"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getBalance(self):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“““Returns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 current balance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 self.balance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getName(self):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“““Returns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 current name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 self.name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getPin(self):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“““Returns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 current pin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 self.pin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deposit(self, amount):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“““Deposits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 given amount and returns None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self.balance += amount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None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Savings Accounts and Class Variables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419174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Code for SavingsAccount (continued):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1811708"/>
            <a:ext cx="8415338" cy="3979551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withdraw(self, amount):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“““Withdraws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 given amount.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Returns None if successful, or an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error message if unsuccessful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if amount &lt; 0: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return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“Amount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must be &gt;=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0”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elif self.balance &lt; amount: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return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“Insufficient funds”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self.balance -= amount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return None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computeInterest(self):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“““Computes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, deposits, and returns the interest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interest = self.balance * SavingsAccount.RATE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self.deposit(interest)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interest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58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Putting the Accounts into a Bank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947234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from bank import Bank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from savingsaccount import SavingsAccount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bank = Bank()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bank.add(SavingsAccount(“Wilma”, “1001”,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4000.00))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bank.add(SavingsAccount(“Fred”, “1002”,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1000.00))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print(bank)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Name: Fred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PIN: 1002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Balance: 1000.00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Name: Wilma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PIN: 1001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Balance: 4000.00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account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bank.get(“Wilma”, “1000”)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print(account)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60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Putting the Accounts into a Bank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4473532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account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bank.get(“Wilma”, “1001”)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 (account)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Name: Wilma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PIN: 1001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Balance: 4000.00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account.deposit(25.00)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print(account)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Name: Wilma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PIN: 1001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Balance: 4025.00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print(bank)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Name: Fred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PIN: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1002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Balance: 1000.00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Name: Wilma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PIN: 1001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Balance: 4025.00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59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IN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Putting the Accounts into a Bank (3 of 3)</a:t>
            </a:r>
            <a:endParaRPr lang="en-US" sz="2800" b="1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32085"/>
              </p:ext>
            </p:extLst>
          </p:nvPr>
        </p:nvGraphicFramePr>
        <p:xfrm>
          <a:off x="1605177" y="1371600"/>
          <a:ext cx="6096000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Bank Method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What It Does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 = Bank()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bank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b.add(account)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Adds the given account to the bank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b.remove(name, pin)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Removes the account with the given name and pin from the bank and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account. If the account is not in the bank, returns None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b.get(name, pin)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account associated with the name and pin if it’s in the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bank. Otherwise, returns None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b.computelnterest()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Computes the interest on each account, deposits it in that account,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returns the total interest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b.__str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__()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 as str(b). Returns a string representation of the bank (all the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accounts)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94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/>
          <a:lstStyle/>
          <a:p>
            <a:r>
              <a:rPr lang="en-US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(2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266226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9.5</a:t>
            </a:r>
            <a:r>
              <a:rPr lang="en-US" dirty="0" smtClean="0">
                <a:solidFill>
                  <a:schemeClr val="tx1"/>
                </a:solidFill>
              </a:rPr>
              <a:t> Recognize </a:t>
            </a:r>
            <a:r>
              <a:rPr lang="en-US" dirty="0">
                <a:solidFill>
                  <a:schemeClr val="tx1"/>
                </a:solidFill>
              </a:rPr>
              <a:t>the need for a class variable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9.6</a:t>
            </a:r>
            <a:r>
              <a:rPr lang="en-US" dirty="0" smtClean="0">
                <a:solidFill>
                  <a:schemeClr val="tx1"/>
                </a:solidFill>
              </a:rPr>
              <a:t> Define </a:t>
            </a:r>
            <a:r>
              <a:rPr lang="en-US" dirty="0">
                <a:solidFill>
                  <a:schemeClr val="tx1"/>
                </a:solidFill>
              </a:rPr>
              <a:t>a method that returns the string representation of an object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9.7</a:t>
            </a:r>
            <a:r>
              <a:rPr lang="en-US" dirty="0" smtClean="0">
                <a:solidFill>
                  <a:schemeClr val="tx1"/>
                </a:solidFill>
              </a:rPr>
              <a:t> Define </a:t>
            </a:r>
            <a:r>
              <a:rPr lang="en-US" dirty="0">
                <a:solidFill>
                  <a:schemeClr val="tx1"/>
                </a:solidFill>
              </a:rPr>
              <a:t>methods for object equality and comparisons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9.8</a:t>
            </a:r>
            <a:r>
              <a:rPr lang="en-US" dirty="0" smtClean="0">
                <a:solidFill>
                  <a:schemeClr val="tx1"/>
                </a:solidFill>
              </a:rPr>
              <a:t> Exploit </a:t>
            </a:r>
            <a:r>
              <a:rPr lang="en-US" dirty="0">
                <a:solidFill>
                  <a:schemeClr val="tx1"/>
                </a:solidFill>
              </a:rPr>
              <a:t>inheritance and polymorphism when developing classes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9.9</a:t>
            </a:r>
            <a:r>
              <a:rPr lang="en-US" dirty="0" smtClean="0">
                <a:solidFill>
                  <a:schemeClr val="tx1"/>
                </a:solidFill>
              </a:rPr>
              <a:t> Transfer </a:t>
            </a:r>
            <a:r>
              <a:rPr lang="en-US" dirty="0">
                <a:solidFill>
                  <a:schemeClr val="tx1"/>
                </a:solidFill>
              </a:rPr>
              <a:t>objects to and from </a:t>
            </a:r>
            <a:r>
              <a:rPr lang="en-US" dirty="0" smtClean="0">
                <a:solidFill>
                  <a:schemeClr val="tx1"/>
                </a:solidFill>
              </a:rPr>
              <a:t>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521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pickle for Permanent Storage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92486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pickle</a:t>
            </a:r>
            <a:r>
              <a:rPr lang="en-US" dirty="0">
                <a:solidFill>
                  <a:schemeClr val="tx1"/>
                </a:solidFill>
              </a:rPr>
              <a:t> allows programmer to save and load objects using a process called </a:t>
            </a:r>
            <a:r>
              <a:rPr lang="en-US" b="1" dirty="0">
                <a:solidFill>
                  <a:schemeClr val="tx1"/>
                </a:solidFill>
              </a:rPr>
              <a:t>pickling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Python takes care of all of the conversion </a:t>
            </a:r>
            <a:r>
              <a:rPr lang="en-US" dirty="0" smtClean="0">
                <a:solidFill>
                  <a:schemeClr val="tx1"/>
                </a:solidFill>
              </a:rPr>
              <a:t>details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2513886"/>
            <a:ext cx="8415338" cy="3424399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import pickle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save(self, fileName = None):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“““Saves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pickled accounts to a file. The parameter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allows the user to change filenames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if fileName != None: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  self.fileName = fileName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elif self.fileName == None: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  return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fileObj = open(self. fileName,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“wb”)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for account in self.accounts.values():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  pickle.dump(account, fileObj)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fileObj.close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78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of Objects and the try-except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341596"/>
            <a:ext cx="8415338" cy="4678204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try: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&lt;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statements&gt;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except &lt;exception type&gt;: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&lt;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statements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&gt;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def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__init__(self, fileName = None):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 “““Creates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a new dictionary to hold the accounts.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If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a filename is provided, loads the accounts from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a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file of pickled accounts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self.accounts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{}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self.fileName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fileName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if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fileName != None: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   fileObj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open(fileName,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“rb”)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    while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True: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try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  account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pickle.load(fileObj)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  self.add(account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except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EOFError: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	    fileObj.close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  break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41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Playing Cards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13181"/>
            <a:ext cx="8415338" cy="29623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Use of the </a:t>
            </a:r>
            <a:r>
              <a:rPr lang="en-US" b="1" dirty="0">
                <a:solidFill>
                  <a:schemeClr val="tx1"/>
                </a:solidFill>
              </a:rPr>
              <a:t>Card </a:t>
            </a:r>
            <a:r>
              <a:rPr lang="en-US" dirty="0">
                <a:solidFill>
                  <a:schemeClr val="tx1"/>
                </a:solidFill>
              </a:rPr>
              <a:t>class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55362" y="1888622"/>
            <a:ext cx="8415338" cy="2108654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threeOfSpades = Card(3, "Spades")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jackOfSpades = Card(11, "Spades")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print(jackOfSpades)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Jack of Spades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threeOfSpades.rank &lt; jackOfSpades.rank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print(jackOfSpades.rank, jackOfSpades.suit)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11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Spades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3908" y="4251673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Because the attributes are only accessed and never modified, we do not include any methods other than </a:t>
            </a:r>
            <a:r>
              <a:rPr lang="en-US" b="1" dirty="0">
                <a:solidFill>
                  <a:schemeClr val="tx1"/>
                </a:solidFill>
              </a:rPr>
              <a:t>__str__ </a:t>
            </a:r>
            <a:r>
              <a:rPr lang="en-US" dirty="0">
                <a:solidFill>
                  <a:schemeClr val="tx1"/>
                </a:solidFill>
              </a:rPr>
              <a:t>for string representation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card is little more than a container of two data </a:t>
            </a:r>
            <a:r>
              <a:rPr lang="en-US" dirty="0" smtClean="0">
                <a:solidFill>
                  <a:schemeClr val="tx1"/>
                </a:solidFill>
              </a:rPr>
              <a:t>values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13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Playing Cards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250826"/>
            <a:ext cx="8415338" cy="4912114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class Card(object):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    “““A </a:t>
            </a:r>
            <a:r>
              <a:rPr lang="en-US" sz="1400" b="1" dirty="0">
                <a:solidFill>
                  <a:schemeClr val="tx1"/>
                </a:solidFill>
              </a:rPr>
              <a:t>card object with a suit and rank</a:t>
            </a:r>
            <a:r>
              <a:rPr lang="en-US" sz="1400" b="1" dirty="0" smtClean="0">
                <a:solidFill>
                  <a:schemeClr val="tx1"/>
                </a:solidFill>
              </a:rPr>
              <a:t>.”””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    RANKS </a:t>
            </a:r>
            <a:r>
              <a:rPr lang="en-US" sz="1400" b="1" dirty="0">
                <a:solidFill>
                  <a:schemeClr val="tx1"/>
                </a:solidFill>
              </a:rPr>
              <a:t>= (1, 2, 3, 4, 5, 6, 7, 8, 9, 10, 11, 12, 13)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    SUITS </a:t>
            </a:r>
            <a:r>
              <a:rPr lang="en-US" sz="1400" b="1" dirty="0">
                <a:solidFill>
                  <a:schemeClr val="tx1"/>
                </a:solidFill>
              </a:rPr>
              <a:t>= (“Spades”, “</a:t>
            </a:r>
            <a:r>
              <a:rPr lang="en-US" sz="1400" b="1" dirty="0" smtClean="0">
                <a:solidFill>
                  <a:schemeClr val="tx1"/>
                </a:solidFill>
              </a:rPr>
              <a:t>Diamonds</a:t>
            </a:r>
            <a:r>
              <a:rPr lang="en-US" sz="1400" b="1" dirty="0">
                <a:solidFill>
                  <a:schemeClr val="tx1"/>
                </a:solidFill>
              </a:rPr>
              <a:t>”, “</a:t>
            </a:r>
            <a:r>
              <a:rPr lang="en-US" sz="1400" b="1" dirty="0" smtClean="0">
                <a:solidFill>
                  <a:schemeClr val="tx1"/>
                </a:solidFill>
              </a:rPr>
              <a:t>Hearts</a:t>
            </a:r>
            <a:r>
              <a:rPr lang="en-US" sz="1400" b="1" dirty="0">
                <a:solidFill>
                  <a:schemeClr val="tx1"/>
                </a:solidFill>
              </a:rPr>
              <a:t>”, “</a:t>
            </a:r>
            <a:r>
              <a:rPr lang="en-US" sz="1400" b="1" dirty="0" smtClean="0">
                <a:solidFill>
                  <a:schemeClr val="tx1"/>
                </a:solidFill>
              </a:rPr>
              <a:t>Clubs”)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 def </a:t>
            </a:r>
            <a:r>
              <a:rPr lang="en-US" sz="1400" b="1" dirty="0">
                <a:solidFill>
                  <a:schemeClr val="tx1"/>
                </a:solidFill>
              </a:rPr>
              <a:t>__init__(self, rank, suit):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 “““Creates </a:t>
            </a:r>
            <a:r>
              <a:rPr lang="en-US" sz="1400" b="1" dirty="0">
                <a:solidFill>
                  <a:schemeClr val="tx1"/>
                </a:solidFill>
              </a:rPr>
              <a:t>a card with the given rank and suit. 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         self.rank </a:t>
            </a:r>
            <a:r>
              <a:rPr lang="en-US" sz="1400" b="1" dirty="0">
                <a:solidFill>
                  <a:schemeClr val="tx1"/>
                </a:solidFill>
              </a:rPr>
              <a:t>= rank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         self.suit </a:t>
            </a:r>
            <a:r>
              <a:rPr lang="en-US" sz="1400" b="1" dirty="0">
                <a:solidFill>
                  <a:schemeClr val="tx1"/>
                </a:solidFill>
              </a:rPr>
              <a:t>= </a:t>
            </a:r>
            <a:r>
              <a:rPr lang="en-US" sz="1400" b="1" dirty="0" smtClean="0">
                <a:solidFill>
                  <a:schemeClr val="tx1"/>
                </a:solidFill>
              </a:rPr>
              <a:t>suit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 def </a:t>
            </a:r>
            <a:r>
              <a:rPr lang="en-US" sz="1400" b="1" dirty="0">
                <a:solidFill>
                  <a:schemeClr val="tx1"/>
                </a:solidFill>
              </a:rPr>
              <a:t>__str__(self) 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 “““Returns </a:t>
            </a:r>
            <a:r>
              <a:rPr lang="en-US" sz="1400" b="1" dirty="0">
                <a:solidFill>
                  <a:schemeClr val="tx1"/>
                </a:solidFill>
              </a:rPr>
              <a:t>the string representation of a card. 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        if </a:t>
            </a:r>
            <a:r>
              <a:rPr lang="en-US" sz="1400" b="1" dirty="0">
                <a:solidFill>
                  <a:schemeClr val="tx1"/>
                </a:solidFill>
              </a:rPr>
              <a:t>self.rank == 1: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	rank </a:t>
            </a:r>
            <a:r>
              <a:rPr lang="en-US" sz="1400" b="1" dirty="0">
                <a:solidFill>
                  <a:schemeClr val="tx1"/>
                </a:solidFill>
              </a:rPr>
              <a:t>= </a:t>
            </a:r>
            <a:r>
              <a:rPr lang="en-US" sz="1400" b="1" dirty="0" smtClean="0">
                <a:solidFill>
                  <a:schemeClr val="tx1"/>
                </a:solidFill>
              </a:rPr>
              <a:t>“Ace</a:t>
            </a:r>
            <a:r>
              <a:rPr lang="en-US" sz="1400" b="1" dirty="0">
                <a:solidFill>
                  <a:schemeClr val="tx1"/>
                </a:solidFill>
              </a:rPr>
              <a:t>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        elif </a:t>
            </a:r>
            <a:r>
              <a:rPr lang="en-US" sz="1400" b="1" dirty="0">
                <a:solidFill>
                  <a:schemeClr val="tx1"/>
                </a:solidFill>
              </a:rPr>
              <a:t>self.rank == 11: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	rank </a:t>
            </a:r>
            <a:r>
              <a:rPr lang="en-US" sz="1400" b="1" dirty="0">
                <a:solidFill>
                  <a:schemeClr val="tx1"/>
                </a:solidFill>
              </a:rPr>
              <a:t>= </a:t>
            </a:r>
            <a:r>
              <a:rPr lang="en-US" sz="1400" b="1" dirty="0" smtClean="0">
                <a:solidFill>
                  <a:schemeClr val="tx1"/>
                </a:solidFill>
              </a:rPr>
              <a:t>“Jack</a:t>
            </a:r>
            <a:r>
              <a:rPr lang="en-US" sz="1400" b="1" dirty="0">
                <a:solidFill>
                  <a:schemeClr val="tx1"/>
                </a:solidFill>
              </a:rPr>
              <a:t>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        elif </a:t>
            </a:r>
            <a:r>
              <a:rPr lang="en-US" sz="1400" b="1" dirty="0">
                <a:solidFill>
                  <a:schemeClr val="tx1"/>
                </a:solidFill>
              </a:rPr>
              <a:t>self.rank == 12: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	rank </a:t>
            </a:r>
            <a:r>
              <a:rPr lang="en-US" sz="1400" b="1" dirty="0">
                <a:solidFill>
                  <a:schemeClr val="tx1"/>
                </a:solidFill>
              </a:rPr>
              <a:t>= </a:t>
            </a:r>
            <a:r>
              <a:rPr lang="en-US" sz="1400" b="1" dirty="0" smtClean="0">
                <a:solidFill>
                  <a:schemeClr val="tx1"/>
                </a:solidFill>
              </a:rPr>
              <a:t>“Queen</a:t>
            </a:r>
            <a:r>
              <a:rPr lang="en-US" sz="1400" b="1" dirty="0">
                <a:solidFill>
                  <a:schemeClr val="tx1"/>
                </a:solidFill>
              </a:rPr>
              <a:t>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        elif </a:t>
            </a:r>
            <a:r>
              <a:rPr lang="en-US" sz="1400" b="1" dirty="0">
                <a:solidFill>
                  <a:schemeClr val="tx1"/>
                </a:solidFill>
              </a:rPr>
              <a:t>self.rank == 13: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	rank </a:t>
            </a:r>
            <a:r>
              <a:rPr lang="en-US" sz="1400" b="1" dirty="0">
                <a:solidFill>
                  <a:schemeClr val="tx1"/>
                </a:solidFill>
              </a:rPr>
              <a:t>= </a:t>
            </a:r>
            <a:r>
              <a:rPr lang="en-US" sz="1400" b="1" dirty="0" smtClean="0">
                <a:solidFill>
                  <a:schemeClr val="tx1"/>
                </a:solidFill>
              </a:rPr>
              <a:t>“King</a:t>
            </a:r>
            <a:r>
              <a:rPr lang="en-US" sz="1400" b="1" dirty="0">
                <a:solidFill>
                  <a:schemeClr val="tx1"/>
                </a:solidFill>
              </a:rPr>
              <a:t>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        else</a:t>
            </a:r>
            <a:r>
              <a:rPr lang="en-US" sz="1400" b="1" dirty="0">
                <a:solidFill>
                  <a:schemeClr val="tx1"/>
                </a:solidFill>
              </a:rPr>
              <a:t>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	rank </a:t>
            </a:r>
            <a:r>
              <a:rPr lang="en-US" sz="1400" b="1" dirty="0">
                <a:solidFill>
                  <a:schemeClr val="tx1"/>
                </a:solidFill>
              </a:rPr>
              <a:t>= self.rank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        return </a:t>
            </a:r>
            <a:r>
              <a:rPr lang="en-US" sz="1400" b="1" dirty="0">
                <a:solidFill>
                  <a:schemeClr val="tx1"/>
                </a:solidFill>
              </a:rPr>
              <a:t>str(rank) + </a:t>
            </a:r>
            <a:r>
              <a:rPr lang="en-US" sz="1400" b="1" dirty="0" smtClean="0">
                <a:solidFill>
                  <a:schemeClr val="tx1"/>
                </a:solidFill>
              </a:rPr>
              <a:t>“of </a:t>
            </a:r>
            <a:r>
              <a:rPr lang="en-US" sz="1400" b="1" dirty="0">
                <a:solidFill>
                  <a:schemeClr val="tx1"/>
                </a:solidFill>
              </a:rPr>
              <a:t>” + self.suit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617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Playing Cards (3 of 4)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32343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Unlike an individual card, a deck has significant behavior that can be specified in an interface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One can shuffle the deck, deal a card, and determine the number of cards left in </a:t>
            </a:r>
            <a:r>
              <a:rPr lang="en-US" dirty="0" smtClean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3908" y="2921238"/>
            <a:ext cx="8415338" cy="3161250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deck = Deck()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print(deck)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--- the print reps of 52 cards, in order of suit and rank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deck.shuffle()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len(deck)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52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while len(deck) &gt; 0: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card = deck.deal()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print(card)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--- the print reps of 52 randomly ordered cards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len(deck)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46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Playing Cards (4 of 4)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59567"/>
              </p:ext>
            </p:extLst>
          </p:nvPr>
        </p:nvGraphicFramePr>
        <p:xfrm>
          <a:off x="1447800" y="1905000"/>
          <a:ext cx="60960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Deck Method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What It Does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 = Deck()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deck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d.__len__()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 as len(d). Returns the number of cards currently in the deck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d.shuffle()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Shuffles the cards in the deck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d.deal()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the deck is not empty, removes and returns the topmost card.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Otherwise,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None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d.__str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 as str(d). Returns a string representation of the deck (all the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cards in it)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88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a New Data Structure: The Two-Dimensional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52503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A useful data structure: </a:t>
            </a:r>
            <a:r>
              <a:rPr lang="en-US" b="1" dirty="0" smtClean="0">
                <a:solidFill>
                  <a:schemeClr val="tx1"/>
                </a:solidFill>
              </a:rPr>
              <a:t>two-dimensional grid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A grid organizes items by position in rows and columns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In this section, we develop a new class called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Grid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For applications that require grids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504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Interface of the Grid Class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00362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The constructor or operation to create a grid allows you to specify the width, the height, and an optional initial fill value for all of the positions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Default fill value is None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You access or replace an item at a given position by specifying the row and column of that position, using the notation:</a:t>
            </a:r>
          </a:p>
          <a:p>
            <a:pPr lvl="1">
              <a:buClr>
                <a:srgbClr val="007FA9"/>
              </a:buClr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grid[&lt;row&gt;] [&lt;column&gt;]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99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Interface of the Grid Class (2 of 2)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17635"/>
              </p:ext>
            </p:extLst>
          </p:nvPr>
        </p:nvGraphicFramePr>
        <p:xfrm>
          <a:off x="1447800" y="1905000"/>
          <a:ext cx="6096000" cy="32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Grid Method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What It Does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 = Grid(rows, columns,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fillValue = None)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new Grid object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g.getHeight()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number of rows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g.getWidth()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number of columns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g.__str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 as str(g). Returns the string representation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g.__getitem__(row)[column]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 as g.[row][column]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g.find(value)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(row, column) if value is found, or None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otherwise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514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the Grid Class: Instance Variables for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44094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Implementation of a class provides the code for the methods in its interface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As well as the instance variables needed to track the data contained in objects of that class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Next step is to choose the data structures that will represent the two-dimensional structure within a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Grid </a:t>
            </a:r>
            <a:r>
              <a:rPr lang="en-US" dirty="0" smtClean="0">
                <a:solidFill>
                  <a:schemeClr val="tx1"/>
                </a:solidFill>
              </a:rPr>
              <a:t>object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A single instance variable named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self.data</a:t>
            </a:r>
            <a:r>
              <a:rPr lang="en-US" dirty="0" smtClean="0">
                <a:solidFill>
                  <a:schemeClr val="tx1"/>
                </a:solidFill>
              </a:rPr>
              <a:t> holds the top-level list of rows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Each item within this list will be a list of the columns in that row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Other two methods: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_init_, which initializes the instance variables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_str_, which allows you to view the data during testing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45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Inside Objects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517886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Programmers who use objects and classes know: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The interface </a:t>
            </a:r>
            <a:r>
              <a:rPr lang="en-US" dirty="0">
                <a:solidFill>
                  <a:schemeClr val="tx1"/>
                </a:solidFill>
              </a:rPr>
              <a:t>that can be used with a class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The state </a:t>
            </a:r>
            <a:r>
              <a:rPr lang="en-US" dirty="0">
                <a:solidFill>
                  <a:schemeClr val="tx1"/>
                </a:solidFill>
              </a:rPr>
              <a:t>of an object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How to instantiate a class to obtain an object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Objects are abstractions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Package their state and methods in a single entity that can be referenced with a name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Class definition is like a blueprint for each of the objects of that </a:t>
            </a:r>
            <a:r>
              <a:rPr lang="en-US" dirty="0" smtClean="0">
                <a:solidFill>
                  <a:schemeClr val="tx1"/>
                </a:solidFill>
              </a:rPr>
              <a:t>class and contains: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Definitions of all of the methods that its objects recognize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Descriptions of the data structures used to maintain the state of an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17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the Grid Class: Subscript and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20521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Subscript operator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used to access an item at a grid position or to replace it there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In the case of access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The subscript appears within an expression, as in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grid[1] [2]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Search operation named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find</a:t>
            </a:r>
            <a:r>
              <a:rPr lang="en-US" dirty="0" smtClean="0">
                <a:solidFill>
                  <a:schemeClr val="tx1"/>
                </a:solidFill>
              </a:rPr>
              <a:t> must loop through the grid’s list of lists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Until it finds the target item or runs out of items to examine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22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Structuring Classes with Inheritance and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28705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Most object-oriented languages require the programmer to master the following techniques: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Data encapsulation:</a:t>
            </a:r>
            <a:r>
              <a:rPr lang="en-US" dirty="0">
                <a:solidFill>
                  <a:schemeClr val="tx1"/>
                </a:solidFill>
              </a:rPr>
              <a:t> Restricting manipulation of an object’s state by external users to a set of method calls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Inheritance:</a:t>
            </a:r>
            <a:r>
              <a:rPr lang="en-US" dirty="0">
                <a:solidFill>
                  <a:schemeClr val="tx1"/>
                </a:solidFill>
              </a:rPr>
              <a:t> Allowing a class to automatically reuse/ and extend code of similar but more general classes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Polymorphism:</a:t>
            </a:r>
            <a:r>
              <a:rPr lang="en-US" dirty="0">
                <a:solidFill>
                  <a:schemeClr val="tx1"/>
                </a:solidFill>
              </a:rPr>
              <a:t> Allowing several different classes to use the same general method names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Python’s syntax doesn’t enforce data encapsulation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Inheritance and polymorphism are built into </a:t>
            </a:r>
            <a:r>
              <a:rPr lang="en-US" dirty="0" smtClean="0">
                <a:solidFill>
                  <a:schemeClr val="tx1"/>
                </a:solidFill>
              </a:rPr>
              <a:t>Python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96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Inheritance Hierarchies and Modeling (1 of 2)</a:t>
            </a:r>
          </a:p>
        </p:txBody>
      </p:sp>
      <p:pic>
        <p:nvPicPr>
          <p:cNvPr id="5" name="Picture 4" descr="Figure 9-5 Ay simplified hierarchy of objects in the natural world.  The living thing and the inanimate object are 2 groups of the physical object. Living thing, has 2 branches, mammal and insect. Under mammal is cat. Under insect is ant. Inanimate object, has 2 branches, stone and asteroid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81200"/>
            <a:ext cx="5166360" cy="3335001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324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Inheritance Hierarchies and Modeling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73866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Python, all classes automatically extend the built-in </a:t>
            </a:r>
            <a:r>
              <a:rPr lang="en-US" b="1" dirty="0">
                <a:solidFill>
                  <a:schemeClr val="tx1"/>
                </a:solidFill>
              </a:rPr>
              <a:t>object </a:t>
            </a:r>
            <a:r>
              <a:rPr lang="en-US" dirty="0">
                <a:solidFill>
                  <a:schemeClr val="tx1"/>
                </a:solidFill>
              </a:rPr>
              <a:t>class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It is possible to extend any existing class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524854" y="2370032"/>
            <a:ext cx="5181600" cy="266611"/>
          </a:xfrm>
        </p:spPr>
        <p:txBody>
          <a:bodyPr/>
          <a:lstStyle/>
          <a:p>
            <a:pPr marL="0" lvl="1" indent="0">
              <a:spcBef>
                <a:spcPts val="1200"/>
              </a:spcBef>
              <a:buClr>
                <a:schemeClr val="accent2"/>
              </a:buClr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class &lt;new class name&gt;(&lt;existing parent class name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&gt;):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81000" y="2768838"/>
            <a:ext cx="8415338" cy="171123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Example: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PhysicalObject </a:t>
            </a:r>
            <a:r>
              <a:rPr lang="en-US" dirty="0">
                <a:solidFill>
                  <a:schemeClr val="tx1"/>
                </a:solidFill>
              </a:rPr>
              <a:t>would extend </a:t>
            </a:r>
            <a:r>
              <a:rPr lang="en-US" b="1" dirty="0">
                <a:solidFill>
                  <a:schemeClr val="tx1"/>
                </a:solidFill>
              </a:rPr>
              <a:t>object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LivingThing </a:t>
            </a:r>
            <a:r>
              <a:rPr lang="en-US" dirty="0">
                <a:solidFill>
                  <a:schemeClr val="tx1"/>
                </a:solidFill>
              </a:rPr>
              <a:t>would extend </a:t>
            </a:r>
            <a:r>
              <a:rPr lang="en-US" b="1" dirty="0">
                <a:solidFill>
                  <a:schemeClr val="tx1"/>
                </a:solidFill>
              </a:rPr>
              <a:t>PhysicalObject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Inheritance hierarchies provide an abstraction mechanism that allows the programmer to avoid reinventing the wheel or writing redundant </a:t>
            </a:r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78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1: A Restricted Savings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04635"/>
            <a:ext cx="8415338" cy="3040832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account =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RestrictedSavingsAccount(“Ken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”, “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1001”,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500.00)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print(account)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Name: Ken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PIN: 1001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Balance: 500.0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account.getBalance()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500.0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count in range(3):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account.withdraw(100)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account.withdraw(50)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‘No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more withdrawals this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month’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account.resetCounter()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account.withdraw(50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4638841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call a method in the parent class from within a method with the same name in a subclass: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592508" y="5334000"/>
            <a:ext cx="6019800" cy="263149"/>
          </a:xfrm>
        </p:spPr>
        <p:txBody>
          <a:bodyPr/>
          <a:lstStyle/>
          <a:p>
            <a:pPr marL="0" lvl="1" indent="0">
              <a:spcBef>
                <a:spcPts val="1200"/>
              </a:spcBef>
              <a:buClr>
                <a:schemeClr val="accent2"/>
              </a:buClr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&lt;parent class name&gt;.&lt;method name&gt;(self, &lt;other arguments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&gt;)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910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2: The Dealer and a Player in the Game of Blackjack (1 of 2)</a:t>
            </a:r>
          </a:p>
        </p:txBody>
      </p:sp>
      <p:pic>
        <p:nvPicPr>
          <p:cNvPr id="5" name="Picture 4" descr="Figure 9-6 The Classes in blackjack game application. The relationship between the classes in the blackjack game is as follows. A deck can have 0 to 52 cards. A blackjack has 1 deck, 1 player, and 1 dealer. The dealer is a subclass of the player. Both the player and the dealer are dependent on the card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82" y="1600200"/>
            <a:ext cx="5533644" cy="4433684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3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2: The Dealer and a Player in the Game of Blackjack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384990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An object belonging to </a:t>
            </a:r>
            <a:r>
              <a:rPr lang="en-US" b="1" dirty="0">
                <a:solidFill>
                  <a:schemeClr val="tx1"/>
                </a:solidFill>
              </a:rPr>
              <a:t>Blackjack </a:t>
            </a:r>
            <a:r>
              <a:rPr lang="en-US" dirty="0">
                <a:solidFill>
                  <a:schemeClr val="tx1"/>
                </a:solidFill>
              </a:rPr>
              <a:t>class sets up the game and manages the interactions with </a:t>
            </a:r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46816" y="1988318"/>
            <a:ext cx="8415338" cy="4213846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from blackjack import Blackjack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game = Blackjack()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game.play()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Player: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2 of Spades, 5 of Spades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7 points Dealer: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5 of Hearts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Do you want a hit? [y/n]: 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Player: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2 of Spades, 5 of Spades, King of Hearts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17 points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Do you want a hit? [y/n]: 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Dealer: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5 of Hearts, Queen of Hearts, 7 of Diamonds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22 points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Dealer busts and you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win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66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Polymorphic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305246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We subclass when two classes share a substantial amount of </a:t>
            </a:r>
            <a:r>
              <a:rPr lang="en-US" b="1" dirty="0">
                <a:solidFill>
                  <a:schemeClr val="tx1"/>
                </a:solidFill>
              </a:rPr>
              <a:t>abstract behavior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classes have similar sets of methods/operations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subclass usually adds something extra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two classes may have the same interface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One or more methods in subclass override the definitions of the same methods in the superclass to provide specialized versions of the abstract behavior</a:t>
            </a:r>
          </a:p>
          <a:p>
            <a:pPr lvl="2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Polymorphic methods </a:t>
            </a:r>
            <a:r>
              <a:rPr lang="en-US" dirty="0">
                <a:solidFill>
                  <a:schemeClr val="tx1"/>
                </a:solidFill>
              </a:rPr>
              <a:t>(e.g., the </a:t>
            </a:r>
            <a:r>
              <a:rPr lang="en-US" b="1" dirty="0">
                <a:solidFill>
                  <a:schemeClr val="tx1"/>
                </a:solidFill>
              </a:rPr>
              <a:t>__str__ </a:t>
            </a:r>
            <a:r>
              <a:rPr lang="en-US" dirty="0">
                <a:solidFill>
                  <a:schemeClr val="tx1"/>
                </a:solidFill>
              </a:rPr>
              <a:t>method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52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Costs and Benefits of Object-Oriented Programming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602764"/>
          </a:xfrm>
        </p:spPr>
        <p:txBody>
          <a:bodyPr/>
          <a:lstStyle/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Imperative programming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Code consists of I/O, assignment, and control (selection/iteration) statements</a:t>
            </a:r>
          </a:p>
          <a:p>
            <a:pPr lvl="1"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Does not scale well</a:t>
            </a: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Improvement: Embedding sequences of imperative code in function definitions or subprograms</a:t>
            </a:r>
          </a:p>
          <a:p>
            <a:pPr lvl="1"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Procedural programming</a:t>
            </a: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Functional programming</a:t>
            </a:r>
            <a:r>
              <a:rPr lang="en-US" dirty="0">
                <a:solidFill>
                  <a:schemeClr val="tx1"/>
                </a:solidFill>
              </a:rPr>
              <a:t> views a program as a set of cooperating functions</a:t>
            </a:r>
          </a:p>
          <a:p>
            <a:pPr lvl="1"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No assignment </a:t>
            </a:r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55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Costs and Benefits of Object-Oriented Programming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606867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Functional programming does not conveniently model situations where data must change state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Object-oriented programming attempts to control the complexity of a program while still modeling data that change their state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Divides up data into units called objects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Well-designed objects decrease likelihood that system will break when changes are made within a component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Can be overused and abused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Example: The Student Class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444812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course-management application needs to represent information about students in a </a:t>
            </a:r>
            <a:r>
              <a:rPr lang="en-US" dirty="0" smtClean="0">
                <a:solidFill>
                  <a:schemeClr val="tx1"/>
                </a:solidFill>
              </a:rPr>
              <a:t>course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81000" y="2073064"/>
            <a:ext cx="8415338" cy="3979551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from student import Student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 =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Student(“Maria”,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5)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print(s)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Name: Maria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Scores: 0 0 0 0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s.setScore(1, 100)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print(s)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Name: Maria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Scores: 100 0 0 0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s.getHighScore()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100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s.getAverage()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20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s.getScore(1)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100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s.getName()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'Maria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'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136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38554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simple class definition consists of a header and a set of method definitions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addition to methods, a class can also include instance variables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Constructor or </a:t>
            </a:r>
            <a:r>
              <a:rPr lang="en-US" b="1" dirty="0">
                <a:solidFill>
                  <a:schemeClr val="tx1"/>
                </a:solidFill>
              </a:rPr>
              <a:t>__init__ </a:t>
            </a:r>
            <a:r>
              <a:rPr lang="en-US" dirty="0">
                <a:solidFill>
                  <a:schemeClr val="tx1"/>
                </a:solidFill>
              </a:rPr>
              <a:t>method is called when a class is instantiated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method contains a header and a body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An instance variable is introduced and referenced like any other variable, but is always prefixed with </a:t>
            </a:r>
            <a:r>
              <a:rPr lang="en-US" b="1" dirty="0">
                <a:solidFill>
                  <a:schemeClr val="tx1"/>
                </a:solidFill>
              </a:rPr>
              <a:t>self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Some standard operators can be overloaded for use with new classes of objects</a:t>
            </a: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a program can no longer reference an object, it is considered dead and its storage is recycled by the garbage </a:t>
            </a:r>
            <a:r>
              <a:rPr lang="en-US" dirty="0" smtClean="0">
                <a:solidFill>
                  <a:schemeClr val="tx1"/>
                </a:solidFill>
              </a:rPr>
              <a:t>collector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4299639"/>
          </a:xfrm>
        </p:spPr>
        <p:txBody>
          <a:bodyPr/>
          <a:lstStyle/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class variable is a name for a value that all instances of a class share in common</a:t>
            </a: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Pickling is the process of converting an object to a form that can be saved to permanent file storage</a:t>
            </a: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try-except </a:t>
            </a:r>
            <a:r>
              <a:rPr lang="en-US" dirty="0">
                <a:solidFill>
                  <a:schemeClr val="tx1"/>
                </a:solidFill>
              </a:rPr>
              <a:t>statement is used to catch and handle </a:t>
            </a:r>
            <a:r>
              <a:rPr lang="en-US" dirty="0" smtClean="0">
                <a:solidFill>
                  <a:schemeClr val="tx1"/>
                </a:solidFill>
              </a:rPr>
              <a:t>exceptions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Most important features of OO programming: encapsulation, inheritance, and polymorphism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Encapsulation restricts access to an object’s data to users of the methods of its class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Inheritance allows one class to pick up the attributes and behavior of another class for free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Polymorphism allows methods in several different classes to have the same headers</a:t>
            </a: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data model is a set of classes that are responsible for managing the data of a </a:t>
            </a:r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91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Example: The Student Class (2 of 3)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88182"/>
              </p:ext>
            </p:extLst>
          </p:nvPr>
        </p:nvGraphicFramePr>
        <p:xfrm>
          <a:off x="1447800" y="1752600"/>
          <a:ext cx="6096000" cy="35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Student Method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What It Does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 = Student(name, number)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Student object with the given name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number of scores. Each score is initially 0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s.getName()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student’s name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s.getScore(i)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student’s </a:t>
                      </a:r>
                      <a:r>
                        <a:rPr lang="en-US" sz="14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 score, i must range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1 through the number of scores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s.setScore(i, score)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Resets the student’s </a:t>
                      </a:r>
                      <a:r>
                        <a:rPr lang="en-US" sz="14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 score to score, i must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 from 1 through the number of scores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s.getAverage()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student’s average score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s.getHighScore()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student’s highest score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s.__str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()__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 as str(s). Returns a string representation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the student’s information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67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Example: The Student Class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Syntax of a simple class definition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1896454"/>
            <a:ext cx="8415338" cy="105605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class &lt;class name&gt;(&lt;parent class name&gt;):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&lt;method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definition−1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…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&lt;method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definition−n&gt;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81000" y="3107108"/>
            <a:ext cx="8415338" cy="1672766"/>
          </a:xfrm>
        </p:spPr>
        <p:txBody>
          <a:bodyPr/>
          <a:lstStyle/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Class name is a Python identifier</a:t>
            </a:r>
          </a:p>
          <a:p>
            <a:pPr lvl="2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Typically capitalized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Python classes are organized in a tree-like </a:t>
            </a:r>
            <a:r>
              <a:rPr lang="en-US" b="1" dirty="0">
                <a:solidFill>
                  <a:schemeClr val="tx1"/>
                </a:solidFill>
              </a:rPr>
              <a:t>class hierarchy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At the top, or root, of this tree is the </a:t>
            </a:r>
            <a:r>
              <a:rPr lang="en-US" b="1" dirty="0">
                <a:solidFill>
                  <a:schemeClr val="tx1"/>
                </a:solidFill>
              </a:rPr>
              <a:t>object</a:t>
            </a:r>
            <a:r>
              <a:rPr lang="en-US" dirty="0">
                <a:solidFill>
                  <a:schemeClr val="tx1"/>
                </a:solidFill>
              </a:rPr>
              <a:t> class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Some terminology: </a:t>
            </a:r>
            <a:r>
              <a:rPr lang="en-US" b="1" dirty="0">
                <a:solidFill>
                  <a:schemeClr val="tx1"/>
                </a:solidFill>
              </a:rPr>
              <a:t>subclass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parent </a:t>
            </a:r>
            <a:r>
              <a:rPr lang="en-US" b="1" dirty="0" smtClean="0">
                <a:solidFill>
                  <a:schemeClr val="tx1"/>
                </a:solidFill>
              </a:rPr>
              <a:t>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31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32525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Docstrings can appear at three levels: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Module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Just after class header</a:t>
            </a:r>
          </a:p>
          <a:p>
            <a:pPr lvl="2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describe its purpose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After each method header</a:t>
            </a:r>
          </a:p>
          <a:p>
            <a:pPr lvl="2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Serve same role as they do for function definitions</a:t>
            </a: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help(Student)</a:t>
            </a:r>
            <a:r>
              <a:rPr lang="en-US" dirty="0">
                <a:solidFill>
                  <a:schemeClr val="tx1"/>
                </a:solidFill>
              </a:rPr>
              <a:t> prints the documentation for the class and all of its </a:t>
            </a:r>
            <a:r>
              <a:rPr lang="en-US" dirty="0" smtClean="0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4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17779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Method definitions are indented below class header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Syntax of method definitions similar to functions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Can have required and/or default arguments, return values, create/use temporary variables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Returns </a:t>
            </a:r>
            <a:r>
              <a:rPr lang="en-US" b="1" dirty="0">
                <a:solidFill>
                  <a:schemeClr val="tx1"/>
                </a:solidFill>
              </a:rPr>
              <a:t>None </a:t>
            </a:r>
            <a:r>
              <a:rPr lang="en-US" dirty="0">
                <a:solidFill>
                  <a:schemeClr val="tx1"/>
                </a:solidFill>
              </a:rPr>
              <a:t>when no </a:t>
            </a: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dirty="0">
                <a:solidFill>
                  <a:schemeClr val="tx1"/>
                </a:solidFill>
              </a:rPr>
              <a:t>statement is used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Each method definition must include a first parameter named </a:t>
            </a:r>
            <a:r>
              <a:rPr lang="en-US" b="1" dirty="0">
                <a:solidFill>
                  <a:schemeClr val="tx1"/>
                </a:solidFill>
              </a:rPr>
              <a:t>self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Example: </a:t>
            </a:r>
            <a:r>
              <a:rPr lang="en-US" b="1" dirty="0">
                <a:solidFill>
                  <a:schemeClr val="tx1"/>
                </a:solidFill>
              </a:rPr>
              <a:t>s.getScore(4)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Binds the parameter </a:t>
            </a:r>
            <a:r>
              <a:rPr lang="en-US" b="1" dirty="0">
                <a:solidFill>
                  <a:schemeClr val="tx1"/>
                </a:solidFill>
              </a:rPr>
              <a:t>self </a:t>
            </a:r>
            <a:r>
              <a:rPr lang="en-US" dirty="0">
                <a:solidFill>
                  <a:schemeClr val="tx1"/>
                </a:solidFill>
              </a:rPr>
              <a:t>in the method </a:t>
            </a:r>
            <a:r>
              <a:rPr lang="en-US" b="1" dirty="0">
                <a:solidFill>
                  <a:schemeClr val="tx1"/>
                </a:solidFill>
              </a:rPr>
              <a:t>getScore </a:t>
            </a:r>
            <a:r>
              <a:rPr lang="en-US" dirty="0">
                <a:solidFill>
                  <a:schemeClr val="tx1"/>
                </a:solidFill>
              </a:rPr>
              <a:t>to the </a:t>
            </a:r>
            <a:r>
              <a:rPr lang="en-US" b="1" dirty="0">
                <a:solidFill>
                  <a:schemeClr val="tx1"/>
                </a:solidFill>
              </a:rPr>
              <a:t>Student </a:t>
            </a:r>
            <a:r>
              <a:rPr lang="en-US" dirty="0">
                <a:solidFill>
                  <a:schemeClr val="tx1"/>
                </a:solidFill>
              </a:rPr>
              <a:t>object referenced by the variable </a:t>
            </a:r>
            <a:r>
              <a:rPr lang="en-US" b="1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6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27608</TotalTime>
  <Words>6650</Words>
  <Application>Microsoft Office PowerPoint</Application>
  <PresentationFormat>On-screen Show (4:3)</PresentationFormat>
  <Paragraphs>669</Paragraphs>
  <Slides>51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ＭＳ Ｐゴシック</vt:lpstr>
      <vt:lpstr>Arial</vt:lpstr>
      <vt:lpstr>Calibri</vt:lpstr>
      <vt:lpstr>Calibri Light</vt:lpstr>
      <vt:lpstr>Courier New</vt:lpstr>
      <vt:lpstr>Office Theme</vt:lpstr>
      <vt:lpstr>Equation</vt:lpstr>
      <vt:lpstr>Fundamentals of Python: First Programs  Second Edition</vt:lpstr>
      <vt:lpstr>Objectives (1 of 2)</vt:lpstr>
      <vt:lpstr>Objectives (2 of 2)</vt:lpstr>
      <vt:lpstr>Getting Inside Objects and Classes</vt:lpstr>
      <vt:lpstr>A First Example: The Student Class (1 of 3)</vt:lpstr>
      <vt:lpstr>A First Example: The Student Class (2 of 3)</vt:lpstr>
      <vt:lpstr>A First Example: The Student Class (3 of 3)</vt:lpstr>
      <vt:lpstr>Docstrings</vt:lpstr>
      <vt:lpstr>Method Definitions</vt:lpstr>
      <vt:lpstr>The _init_ Method and Instance Variables</vt:lpstr>
      <vt:lpstr>The _str_ Method</vt:lpstr>
      <vt:lpstr>Accessors and Mutators</vt:lpstr>
      <vt:lpstr>The Lifetime of Objects (1 of 2)</vt:lpstr>
      <vt:lpstr>The Lifetime of Objects (2 of 2)</vt:lpstr>
      <vt:lpstr>Rules of Thumb for Defining a Simple Class</vt:lpstr>
      <vt:lpstr>Data-Modeling Examples</vt:lpstr>
      <vt:lpstr>Rational Numbers</vt:lpstr>
      <vt:lpstr>Rational Number Arithmetic and Operator Overloading (1 of 3)</vt:lpstr>
      <vt:lpstr>Rational Number Arithmetic and Operator Overloading (2 of 3)</vt:lpstr>
      <vt:lpstr>Rational Number Arithmetic and Operator Overloading (3 of 3)</vt:lpstr>
      <vt:lpstr>Comparison Methods</vt:lpstr>
      <vt:lpstr>Equality and the _eq_ Method</vt:lpstr>
      <vt:lpstr>Savings Accounts and Class Variables (1 of 4)</vt:lpstr>
      <vt:lpstr>Savings Accounts and Class Variables (2 of 4)</vt:lpstr>
      <vt:lpstr>Savings Accounts and Class Variables (3 of 4)</vt:lpstr>
      <vt:lpstr>Savings Accounts and Class Variables (4 of 4)</vt:lpstr>
      <vt:lpstr>Putting the Accounts into a Bank (1 of 3)</vt:lpstr>
      <vt:lpstr>Putting the Accounts into a Bank (2 of 3)</vt:lpstr>
      <vt:lpstr>Putting the Accounts into a Bank (3 of 3)</vt:lpstr>
      <vt:lpstr>Using pickle for Permanent Storage of Objects</vt:lpstr>
      <vt:lpstr>Input of Objects and the try-except Statement</vt:lpstr>
      <vt:lpstr>Playing Cards (1 of 4)</vt:lpstr>
      <vt:lpstr>Playing Cards (2 of 4)</vt:lpstr>
      <vt:lpstr>Playing Cards (3 of 4)</vt:lpstr>
      <vt:lpstr>Playing Cards (4 of 4)</vt:lpstr>
      <vt:lpstr>Building a New Data Structure: The Two-Dimensional Grid</vt:lpstr>
      <vt:lpstr>The Interface of the Grid Class (1 of 2)</vt:lpstr>
      <vt:lpstr>The Interface of the Grid Class (2 of 2)</vt:lpstr>
      <vt:lpstr>The Implementation of the Grid Class: Instance Variables for the Data</vt:lpstr>
      <vt:lpstr>The Implementation of the Grid Class: Subscript and Search</vt:lpstr>
      <vt:lpstr>Structuring Classes with Inheritance and Polymorphism</vt:lpstr>
      <vt:lpstr>Inheritance Hierarchies and Modeling (1 of 2)</vt:lpstr>
      <vt:lpstr>Inheritance Hierarchies and Modeling (2 of 2)</vt:lpstr>
      <vt:lpstr>Example 1: A Restricted Savings Account</vt:lpstr>
      <vt:lpstr>Example 2: The Dealer and a Player in the Game of Blackjack (1 of 2)</vt:lpstr>
      <vt:lpstr>Example 2: The Dealer and a Player in the Game of Blackjack (2 of 2)</vt:lpstr>
      <vt:lpstr>Polymorphic Methods</vt:lpstr>
      <vt:lpstr>The Costs and Benefits of Object-Oriented Programming (1 of 2)</vt:lpstr>
      <vt:lpstr>The Costs and Benefits of Object-Oriented Programming (2 of 2)</vt:lpstr>
      <vt:lpstr>Chapter Summary (1 of 2)</vt:lpstr>
      <vt:lpstr>Chapter Summary (2 of 2)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Python: First Programs, 2e</dc:title>
  <dc:creator>Author</dc:creator>
  <cp:lastModifiedBy>Dasthakeerbasha, A</cp:lastModifiedBy>
  <cp:revision>1039</cp:revision>
  <cp:lastPrinted>2010-11-12T17:54:40Z</cp:lastPrinted>
  <dcterms:created xsi:type="dcterms:W3CDTF">2007-02-15T20:50:52Z</dcterms:created>
  <dcterms:modified xsi:type="dcterms:W3CDTF">2017-10-10T10:41:52Z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732539425</vt:i4>
  </property>
  <property fmtid="{D5CDD505-2E9C-101B-9397-08002B2CF9AE}" pid="3" name="_NewReviewCycle">
    <vt:lpwstr/>
  </property>
  <property fmtid="{D5CDD505-2E9C-101B-9397-08002B2CF9AE}" pid="4" name="_EmailSubject">
    <vt:lpwstr>Cengage Branding/Accessibility </vt:lpwstr>
  </property>
  <property fmtid="{D5CDD505-2E9C-101B-9397-08002B2CF9AE}" pid="5" name="_AuthorEmail">
    <vt:lpwstr>maria.garguilo@cengage.com</vt:lpwstr>
  </property>
  <property fmtid="{D5CDD505-2E9C-101B-9397-08002B2CF9AE}" pid="6" name="_AuthorEmailDisplayName">
    <vt:lpwstr>Garguilo, Maria</vt:lpwstr>
  </property>
  <property fmtid="{D5CDD505-2E9C-101B-9397-08002B2CF9AE}" pid="7" name="_PreviousAdHocReviewCycleID">
    <vt:i4>1933890983</vt:i4>
  </property>
</Properties>
</file>