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92" y="1110"/>
      </p:cViewPr>
      <p:guideLst>
        <p:guide orient="horz" pos="9535"/>
        <p:guide pos="134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39D370B-74E8-4EF5-8335-AF3B679A19D6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1081752-1F94-4EA5-8B8B-ED09373FA48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1836792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080080" y="1865484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668240" y="10918080"/>
            <a:ext cx="18367920" cy="1465524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668240" y="10918080"/>
            <a:ext cx="18367920" cy="1465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68240" y="9090360"/>
            <a:ext cx="18367920" cy="1831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668240" y="666360"/>
            <a:ext cx="32389200" cy="1102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18311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080080" y="1865484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66824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080080" y="9090360"/>
            <a:ext cx="896328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668240" y="18654840"/>
            <a:ext cx="18367920" cy="8734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-23400" y="0"/>
            <a:ext cx="30539160" cy="911124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CustomShape 2"/>
          <p:cNvSpPr/>
          <p:nvPr/>
        </p:nvSpPr>
        <p:spPr>
          <a:xfrm>
            <a:off x="-248040" y="16361280"/>
            <a:ext cx="42937920" cy="47059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668240" y="666360"/>
            <a:ext cx="32389200" cy="23770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10030">
                <a:solidFill>
                  <a:srgbClr val="000000"/>
                </a:solidFill>
                <a:latin typeface="Calibri"/>
              </a:rPr>
              <a:t>Click to edit the title text formatINSERT MAIN HEADING (MAX 120PT ALL CAPS)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668240" y="9090360"/>
            <a:ext cx="18367920" cy="18311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Seventh Outline LevelHeading (First level)</a:t>
            </a:r>
            <a:endParaRPr/>
          </a:p>
          <a:p>
            <a:r>
              <a:rPr lang="en-US" sz="2679">
                <a:solidFill>
                  <a:srgbClr val="000000"/>
                </a:solidFill>
                <a:latin typeface="Calibri"/>
              </a:rPr>
              <a:t>Body (Second level)</a:t>
            </a:r>
            <a:endParaRPr/>
          </a:p>
          <a:p>
            <a:r>
              <a:rPr lang="en-US" sz="3679" b="1">
                <a:solidFill>
                  <a:srgbClr val="007A53"/>
                </a:solidFill>
                <a:latin typeface="Calibri"/>
              </a:rPr>
              <a:t>Heading 2 (Third level)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68240" y="6730920"/>
            <a:ext cx="32457240" cy="1847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679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679">
                <a:solidFill>
                  <a:srgbClr val="000000"/>
                </a:solidFill>
                <a:latin typeface="Calibri"/>
              </a:rPr>
              <a:t>Seventh Outline LevelClick to edit Introduction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1668240" y="3203640"/>
            <a:ext cx="32389200" cy="728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179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4179">
                <a:solidFill>
                  <a:srgbClr val="000000"/>
                </a:solidFill>
                <a:latin typeface="Calibri"/>
              </a:rPr>
              <a:t>Seventh Outline LevelInsert Subtitle [Calibri 50pt]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668240" y="4139280"/>
            <a:ext cx="32389200" cy="820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339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339">
                <a:solidFill>
                  <a:srgbClr val="000000"/>
                </a:solidFill>
                <a:latin typeface="Calibri"/>
              </a:rPr>
              <a:t>Seventh Outline LevelInsert Author and Affiliation details [Calibri 28pt]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22725720" y="9090360"/>
            <a:ext cx="18409320" cy="18311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5020" b="1">
                <a:solidFill>
                  <a:srgbClr val="000000"/>
                </a:solidFill>
                <a:latin typeface="Calibri"/>
              </a:rPr>
              <a:t>Seventh Outline LevelHeading (First level)</a:t>
            </a:r>
            <a:endParaRPr/>
          </a:p>
          <a:p>
            <a:r>
              <a:rPr lang="en-US" sz="2679">
                <a:solidFill>
                  <a:srgbClr val="000000"/>
                </a:solidFill>
                <a:latin typeface="Calibri"/>
              </a:rPr>
              <a:t>Body (Second level)</a:t>
            </a:r>
            <a:endParaRPr/>
          </a:p>
          <a:p>
            <a:r>
              <a:rPr lang="en-US" sz="3679" b="1">
                <a:solidFill>
                  <a:srgbClr val="007A53"/>
                </a:solidFill>
                <a:latin typeface="Calibri"/>
              </a:rPr>
              <a:t>Heading 2 (Third level)</a:t>
            </a:r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3777080" y="24145920"/>
            <a:ext cx="5902920" cy="963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70" b="1">
                <a:solidFill>
                  <a:srgbClr val="FF0000"/>
                </a:solidFill>
                <a:latin typeface="Calibri"/>
              </a:rPr>
              <a:t>Further information: </a:t>
            </a:r>
            <a:r>
              <a:rPr lang="en-US" sz="2870">
                <a:solidFill>
                  <a:srgbClr val="FF0000"/>
                </a:solidFill>
                <a:latin typeface="Calibri"/>
              </a:rPr>
              <a:t>Insert your contact details.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3777080" y="25260840"/>
            <a:ext cx="5902920" cy="227304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70" b="1">
                <a:solidFill>
                  <a:srgbClr val="FF0000"/>
                </a:solidFill>
                <a:latin typeface="Calibri"/>
              </a:rPr>
              <a:t>References &amp; acknowledgements: </a:t>
            </a:r>
            <a:r>
              <a:rPr lang="en-US" sz="2870">
                <a:solidFill>
                  <a:srgbClr val="FF0000"/>
                </a:solidFill>
                <a:latin typeface="Calibri"/>
              </a:rPr>
              <a:t>Can appear below the bottom ribbon if you don’t have enough room on your poster.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7129440" y="28663920"/>
            <a:ext cx="19936800" cy="1417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39" b="1">
                <a:solidFill>
                  <a:srgbClr val="1E9BFF"/>
                </a:solidFill>
                <a:latin typeface="Calibri"/>
              </a:rPr>
              <a:t>References</a:t>
            </a:r>
            <a:endParaRPr/>
          </a:p>
          <a:p>
            <a:pPr>
              <a:lnSpc>
                <a:spcPct val="100000"/>
              </a:lnSpc>
            </a:pPr>
            <a:r>
              <a:rPr lang="en-US" sz="1670">
                <a:solidFill>
                  <a:srgbClr val="000000"/>
                </a:solidFill>
                <a:latin typeface="Calibri"/>
              </a:rPr>
              <a:t>[1] Miller B P, Fredrikson L, So B. An empirical study of the reliablity of UNIX utilities. Communications of the ACM, 1990,33(2):32.</a:t>
            </a:r>
            <a:endParaRPr/>
          </a:p>
          <a:p>
            <a:pPr>
              <a:lnSpc>
                <a:spcPct val="100000"/>
              </a:lnSpc>
            </a:pPr>
            <a:r>
              <a:rPr lang="en-US" sz="1670">
                <a:solidFill>
                  <a:srgbClr val="000000"/>
                </a:solidFill>
                <a:latin typeface="Calibri"/>
              </a:rPr>
              <a:t>[2] Gittins J, Jones, D, A dynamic allocation index for the discounted multarmed bandit problem, in Progress in Statistics, Amsterdam, Netherland: North-Holland, vol.9, pp. 241-266, 1974.</a:t>
            </a:r>
            <a:endParaRPr/>
          </a:p>
          <a:p>
            <a:pPr>
              <a:lnSpc>
                <a:spcPct val="100000"/>
              </a:lnSpc>
            </a:pPr>
            <a:r>
              <a:rPr lang="en-US" sz="1670">
                <a:solidFill>
                  <a:srgbClr val="000000"/>
                </a:solidFill>
                <a:latin typeface="Calibri"/>
              </a:rPr>
              <a:t>[3] Chakrabarti D, Kumar R, Filip R, Eli U, Mortal Multi-Armed Bandits, in Advances in Neural Information Processing Systems 21, Curran Associates, Inc., pp. 2730280, 2009 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1658160" y="1005480"/>
            <a:ext cx="33810840" cy="18903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9600" b="1" dirty="0">
                <a:solidFill>
                  <a:srgbClr val="000000"/>
                </a:solidFill>
                <a:latin typeface="Calibri"/>
              </a:rPr>
              <a:t>On Scheduling of </a:t>
            </a:r>
            <a:r>
              <a:rPr lang="en-US" sz="9600" b="1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9600" b="1" dirty="0">
                <a:solidFill>
                  <a:srgbClr val="000000"/>
                </a:solidFill>
                <a:latin typeface="Calibri"/>
              </a:rPr>
              <a:t> Test</a:t>
            </a:r>
            <a:endParaRPr b="1" dirty="0"/>
          </a:p>
        </p:txBody>
      </p:sp>
      <p:sp>
        <p:nvSpPr>
          <p:cNvPr id="51" name="TextShape 5"/>
          <p:cNvSpPr txBox="1"/>
          <p:nvPr/>
        </p:nvSpPr>
        <p:spPr>
          <a:xfrm>
            <a:off x="2504519" y="4754880"/>
            <a:ext cx="37685556" cy="20674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520" i="1" dirty="0">
                <a:solidFill>
                  <a:srgbClr val="000000"/>
                </a:solidFill>
                <a:latin typeface="Calibri"/>
              </a:rPr>
              <a:t>In order to improve the efficiency of </a:t>
            </a:r>
            <a:r>
              <a:rPr lang="en-US" sz="4520" i="1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 test, </a:t>
            </a:r>
            <a:r>
              <a:rPr lang="en-US" sz="4520" i="1" dirty="0" smtClean="0">
                <a:solidFill>
                  <a:srgbClr val="000000"/>
                </a:solidFill>
                <a:latin typeface="Calibri"/>
              </a:rPr>
              <a:t>we study the 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problem of scheduling policy </a:t>
            </a:r>
            <a:r>
              <a:rPr lang="en-US" sz="4520" i="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the context of multi-armed bandit problem.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520" i="1" dirty="0" smtClean="0">
                <a:solidFill>
                  <a:srgbClr val="000000"/>
                </a:solidFill>
                <a:latin typeface="Calibri"/>
              </a:rPr>
              <a:t>We investigate a 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new and more practical crash </a:t>
            </a:r>
            <a:r>
              <a:rPr lang="en-US" sz="4520" i="1" dirty="0" smtClean="0">
                <a:solidFill>
                  <a:srgbClr val="000000"/>
                </a:solidFill>
                <a:latin typeface="Calibri"/>
              </a:rPr>
              <a:t>model by simulation 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in which finite unique crashes could be potentially </a:t>
            </a:r>
            <a:r>
              <a:rPr lang="en-US" sz="4520" i="1" dirty="0" smtClean="0">
                <a:solidFill>
                  <a:srgbClr val="000000"/>
                </a:solidFill>
                <a:latin typeface="Calibri"/>
              </a:rPr>
              <a:t>triggered.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520" i="1" dirty="0">
                <a:solidFill>
                  <a:srgbClr val="000000"/>
                </a:solidFill>
                <a:latin typeface="Calibri"/>
              </a:rPr>
              <a:t>The results figure that the scheduling problem in </a:t>
            </a:r>
            <a:r>
              <a:rPr lang="en-US" sz="4520" i="1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 test is complicated that the optimal policy will depend on the accurate </a:t>
            </a:r>
            <a:r>
              <a:rPr lang="en-US" sz="4520" i="1" dirty="0" err="1">
                <a:solidFill>
                  <a:srgbClr val="000000"/>
                </a:solidFill>
                <a:latin typeface="Calibri"/>
              </a:rPr>
              <a:t>modelling</a:t>
            </a:r>
            <a:r>
              <a:rPr lang="en-US" sz="4520" i="1" dirty="0">
                <a:solidFill>
                  <a:srgbClr val="000000"/>
                </a:solidFill>
                <a:latin typeface="Calibri"/>
              </a:rPr>
              <a:t> the nature of crashes.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2" name="TextShape 6"/>
          <p:cNvSpPr txBox="1"/>
          <p:nvPr/>
        </p:nvSpPr>
        <p:spPr>
          <a:xfrm>
            <a:off x="1730160" y="3009960"/>
            <a:ext cx="33810840" cy="1275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dirty="0" err="1">
                <a:solidFill>
                  <a:srgbClr val="000000"/>
                </a:solidFill>
                <a:latin typeface="Calibri" pitchFamily="34" charset="0"/>
              </a:rPr>
              <a:t>Hongbo</a:t>
            </a:r>
            <a:r>
              <a:rPr lang="en-US" sz="4000" b="1" dirty="0">
                <a:solidFill>
                  <a:srgbClr val="000000"/>
                </a:solidFill>
                <a:latin typeface="Calibri" pitchFamily="34" charset="0"/>
              </a:rPr>
              <a:t> Zhang</a:t>
            </a:r>
            <a:endParaRPr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Calibri"/>
              </a:rPr>
              <a:t>Supervisors: 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Steve Blackburn, Tony Hosking, Shane </a:t>
            </a:r>
            <a:r>
              <a:rPr lang="en-US" sz="4000" dirty="0" err="1">
                <a:solidFill>
                  <a:srgbClr val="000000"/>
                </a:solidFill>
                <a:latin typeface="Calibri"/>
              </a:rPr>
              <a:t>Magrath</a:t>
            </a:r>
            <a:endParaRPr sz="4000" dirty="0"/>
          </a:p>
        </p:txBody>
      </p:sp>
      <p:sp>
        <p:nvSpPr>
          <p:cNvPr id="53" name="CustomShape 7"/>
          <p:cNvSpPr/>
          <p:nvPr/>
        </p:nvSpPr>
        <p:spPr>
          <a:xfrm>
            <a:off x="1763280" y="28663920"/>
            <a:ext cx="4513680" cy="83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39" b="1" dirty="0">
                <a:solidFill>
                  <a:srgbClr val="1E9BFF"/>
                </a:solidFill>
                <a:latin typeface="Calibri"/>
              </a:rPr>
              <a:t>FOR FURTHER INFORMATION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70" dirty="0" err="1" smtClean="0">
                <a:solidFill>
                  <a:srgbClr val="000000"/>
                </a:solidFill>
                <a:latin typeface="Calibri"/>
              </a:rPr>
              <a:t>Hongbo</a:t>
            </a:r>
            <a:r>
              <a:rPr lang="en-US" sz="1670" dirty="0" smtClean="0">
                <a:solidFill>
                  <a:srgbClr val="000000"/>
                </a:solidFill>
                <a:latin typeface="Calibri"/>
              </a:rPr>
              <a:t> Zhang</a:t>
            </a:r>
          </a:p>
          <a:p>
            <a:pPr>
              <a:lnSpc>
                <a:spcPct val="100000"/>
              </a:lnSpc>
            </a:pPr>
            <a:r>
              <a:rPr lang="en-US" sz="1670" dirty="0" smtClean="0">
                <a:solidFill>
                  <a:srgbClr val="000000"/>
                </a:solidFill>
                <a:latin typeface="Calibri"/>
              </a:rPr>
              <a:t>u6170245@anu.edu.au</a:t>
            </a:r>
            <a:endParaRPr dirty="0"/>
          </a:p>
        </p:txBody>
      </p:sp>
      <p:pic>
        <p:nvPicPr>
          <p:cNvPr id="54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5299440" y="1744200"/>
            <a:ext cx="5838840" cy="2000880"/>
          </a:xfrm>
          <a:prstGeom prst="rect">
            <a:avLst/>
          </a:prstGeom>
          <a:ln>
            <a:noFill/>
          </a:ln>
        </p:spPr>
      </p:pic>
      <p:sp>
        <p:nvSpPr>
          <p:cNvPr id="55" name="CustomShape 8"/>
          <p:cNvSpPr/>
          <p:nvPr/>
        </p:nvSpPr>
        <p:spPr>
          <a:xfrm>
            <a:off x="1667880" y="7439400"/>
            <a:ext cx="9488880" cy="73410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defTabSz="4157960">
              <a:lnSpc>
                <a:spcPct val="100000"/>
              </a:lnSpc>
              <a:spcBef>
                <a:spcPts val="6000"/>
              </a:spcBef>
              <a:spcAft>
                <a:spcPts val="1200"/>
              </a:spcAft>
            </a:pPr>
            <a:r>
              <a:rPr lang="en-US" sz="4400" b="1" dirty="0" err="1">
                <a:latin typeface="Calibri" pitchFamily="34" charset="0"/>
              </a:rPr>
              <a:t>Fuzzing</a:t>
            </a:r>
            <a:r>
              <a:rPr lang="en-US" sz="4400" b="1" dirty="0">
                <a:latin typeface="Calibri" pitchFamily="34" charset="0"/>
              </a:rPr>
              <a:t> Test and Our </a:t>
            </a:r>
            <a:r>
              <a:rPr lang="en-US" sz="4400" b="1" dirty="0" smtClean="0">
                <a:latin typeface="Calibri" pitchFamily="34" charset="0"/>
              </a:rPr>
              <a:t>Focus</a:t>
            </a:r>
            <a:endParaRPr lang="en-AU" sz="4400" b="1" dirty="0" smtClean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(Fuzz test) is a testing technique by providing lots of random input data into tested programs, so that the flaws could be found and located. By the way, Miller found more than 25% programs in UNIX could be crashed by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[1].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In order to improve the efficiency of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there are lots of open questions such as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techniques, seed selection policy, scheduling policy and so on. In this work, we will focus on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scheduling policy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test.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Scheduling policy can be studied by various approach,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including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theory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simulation and experiment. We will study this problem by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simulation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pic>
        <p:nvPicPr>
          <p:cNvPr id="56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232480" y="28780200"/>
            <a:ext cx="930240" cy="936720"/>
          </a:xfrm>
          <a:prstGeom prst="rect">
            <a:avLst/>
          </a:prstGeom>
          <a:ln>
            <a:noFill/>
          </a:ln>
        </p:spPr>
      </p:pic>
      <p:pic>
        <p:nvPicPr>
          <p:cNvPr id="5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4214040" y="28780200"/>
            <a:ext cx="881280" cy="936720"/>
          </a:xfrm>
          <a:prstGeom prst="rect">
            <a:avLst/>
          </a:prstGeom>
          <a:ln>
            <a:noFill/>
          </a:ln>
        </p:spPr>
      </p:pic>
      <p:sp>
        <p:nvSpPr>
          <p:cNvPr id="58" name="CustomShape 9"/>
          <p:cNvSpPr/>
          <p:nvPr/>
        </p:nvSpPr>
        <p:spPr>
          <a:xfrm>
            <a:off x="1613555" y="14994730"/>
            <a:ext cx="9473040" cy="81439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Calibri" pitchFamily="34" charset="0"/>
              </a:rPr>
              <a:t>Crash </a:t>
            </a:r>
            <a:r>
              <a:rPr lang="en-US" sz="4400" b="1" dirty="0" smtClean="0">
                <a:latin typeface="Calibri" pitchFamily="34" charset="0"/>
              </a:rPr>
              <a:t>Models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need to model the flaws mathematically in the study of simulation. The accuracy of model will be important. However, it is too difficult to build a bug model. Consequently, we will focus on crashes.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Crash 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will be built and studied in this work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 marL="266700" indent="-266700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Bernoulli Model</a:t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is the most naïve crash model that any seed in 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will cause infinite number of crashes with the same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probability.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266700" indent="-266700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Limited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Crashes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Model</a:t>
            </a:r>
            <a:br>
              <a:rPr lang="en-US" sz="3200" dirty="0" smtClean="0">
                <a:solidFill>
                  <a:srgbClr val="000000"/>
                </a:solidFill>
                <a:latin typeface="Calibri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This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model improves the naïve model in two aspects.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Liberation Serif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probability of triggering a further crash will decrease once it has already found one.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Liberation Serif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number of crashes triggered by a given seed will be finite. </a:t>
            </a:r>
            <a:endParaRPr dirty="0"/>
          </a:p>
        </p:txBody>
      </p:sp>
      <p:sp>
        <p:nvSpPr>
          <p:cNvPr id="59" name="Line 10"/>
          <p:cNvSpPr/>
          <p:nvPr/>
        </p:nvSpPr>
        <p:spPr>
          <a:xfrm>
            <a:off x="1658160" y="28098720"/>
            <a:ext cx="39460320" cy="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</p:sp>
      <p:sp>
        <p:nvSpPr>
          <p:cNvPr id="60" name="CustomShape 11"/>
          <p:cNvSpPr/>
          <p:nvPr/>
        </p:nvSpPr>
        <p:spPr>
          <a:xfrm>
            <a:off x="31546077" y="7414200"/>
            <a:ext cx="9584642" cy="55088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520" b="1" dirty="0">
                <a:solidFill>
                  <a:srgbClr val="000000"/>
                </a:solidFill>
                <a:latin typeface="Calibri"/>
              </a:rPr>
              <a:t>Result: Limited Crashes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As the work by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Gittins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[2], follow the leader is the optimal policy in Bernoulli model. However, in the limited crashes model, it is not the case.  </a:t>
            </a:r>
            <a:endParaRPr dirty="0"/>
          </a:p>
          <a:p>
            <a:pPr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n&gt;n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*, being similar to the naive Bernoulli crash model, follow the leader policy works best among all the policies used in the simulation. </a:t>
            </a:r>
            <a:endParaRPr dirty="0"/>
          </a:p>
          <a:p>
            <a:pPr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n&lt;n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*, the follow the leader doesn't perform the optimal. </a:t>
            </a:r>
            <a:endParaRPr dirty="0"/>
          </a:p>
          <a:p>
            <a:pPr algn="just">
              <a:lnSpc>
                <a:spcPct val="100000"/>
              </a:lnSpc>
              <a:buSzPct val="45000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here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n* is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maximun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expected number of crashes found in 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campaign.</a:t>
            </a:r>
            <a:endParaRPr dirty="0"/>
          </a:p>
        </p:txBody>
      </p:sp>
      <p:sp>
        <p:nvSpPr>
          <p:cNvPr id="61" name="CustomShape 12"/>
          <p:cNvSpPr/>
          <p:nvPr/>
        </p:nvSpPr>
        <p:spPr>
          <a:xfrm>
            <a:off x="31617514" y="14044618"/>
            <a:ext cx="9804805" cy="4379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Result: Decay Factor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For small decay factor, follow the leader wins. However, for large decay factor, it is not the case.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 smaller decay factor will favor the policy which finds crashes earlier in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. In this case, exploration is more important than exploitation. For large decay factor, the situation changes.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If decay factor is 1, it decays to Bernoulli's case. </a:t>
            </a:r>
            <a:endParaRPr dirty="0"/>
          </a:p>
        </p:txBody>
      </p:sp>
      <p:sp>
        <p:nvSpPr>
          <p:cNvPr id="62" name="CustomShape 13"/>
          <p:cNvSpPr/>
          <p:nvPr/>
        </p:nvSpPr>
        <p:spPr>
          <a:xfrm>
            <a:off x="1542117" y="23995918"/>
            <a:ext cx="9787006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Result: </a:t>
            </a: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  <a:ea typeface="DejaVu Sans"/>
              </a:rPr>
              <a:t>α-</a:t>
            </a: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Upper </a:t>
            </a:r>
            <a:r>
              <a:rPr lang="en-US" sz="4400" b="1" dirty="0">
                <a:solidFill>
                  <a:srgbClr val="000000"/>
                </a:solidFill>
                <a:latin typeface="Calibri"/>
              </a:rPr>
              <a:t>Confidential Bound I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 mean term and variation term compete in UCB1. Therefore, the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α</a:t>
            </a:r>
            <a:r>
              <a:rPr lang="en-US" sz="32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presents the competing between exploration and exploitation</a:t>
            </a:r>
            <a:endParaRPr dirty="0"/>
          </a:p>
          <a:p>
            <a:pPr marL="363538" indent="-363538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For Bernoulli case, follow the leader is the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optimal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363538" indent="-363538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limited crashes case, it is not.</a:t>
            </a:r>
            <a:endParaRPr dirty="0"/>
          </a:p>
        </p:txBody>
      </p:sp>
      <p:sp>
        <p:nvSpPr>
          <p:cNvPr id="63" name="Line 14"/>
          <p:cNvSpPr/>
          <p:nvPr/>
        </p:nvSpPr>
        <p:spPr>
          <a:xfrm>
            <a:off x="1564920" y="4624200"/>
            <a:ext cx="39460320" cy="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</p:sp>
      <p:sp>
        <p:nvSpPr>
          <p:cNvPr id="64" name="Line 15"/>
          <p:cNvSpPr/>
          <p:nvPr/>
        </p:nvSpPr>
        <p:spPr>
          <a:xfrm>
            <a:off x="1671480" y="6640560"/>
            <a:ext cx="39460320" cy="0"/>
          </a:xfrm>
          <a:prstGeom prst="line">
            <a:avLst/>
          </a:prstGeom>
          <a:ln w="9360">
            <a:solidFill>
              <a:srgbClr val="1E9BFF"/>
            </a:solidFill>
            <a:round/>
          </a:ln>
        </p:spPr>
      </p:sp>
      <p:sp>
        <p:nvSpPr>
          <p:cNvPr id="65" name="CustomShape 16"/>
          <p:cNvSpPr/>
          <p:nvPr/>
        </p:nvSpPr>
        <p:spPr>
          <a:xfrm>
            <a:off x="31546077" y="18852382"/>
            <a:ext cx="9967682" cy="87868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Discussion</a:t>
            </a:r>
            <a:endParaRPr dirty="0"/>
          </a:p>
          <a:p>
            <a:pPr marL="266700" indent="-266700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More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exploitation, less exploration.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In the more realistic limited crashes model, the total number of crashes expected in 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campaign will be low due to both the low probability of triggering a crash and limited number of crashes potentially triggered by a seed. Therefore, the balance in exploration and exploitation changes. Finally, it affects the optimal scheduling policy, and can explain all the results above. </a:t>
            </a:r>
            <a:endParaRPr dirty="0"/>
          </a:p>
          <a:p>
            <a:pPr marL="266700" indent="-266700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Mortal bandit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. This problem can be studied in the context of multi-arm bandit problem, especially, mortal bandit problem [3], in which the bandit has finite lifetime.</a:t>
            </a:r>
            <a:endParaRPr dirty="0"/>
          </a:p>
          <a:p>
            <a:pPr marL="266700" indent="-266700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Bug model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. However, crash model is different from bug model. A bug model should be built for further studies.</a:t>
            </a:r>
            <a:endParaRPr dirty="0"/>
          </a:p>
          <a:p>
            <a:pPr marL="266700" indent="-266700" algn="just">
              <a:buSzPct val="10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 results figure that the scheduling problem in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fuzzing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test is complicated that the optimal policy will depend on the accurate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modelling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the nature of crashes.</a:t>
            </a:r>
            <a:endParaRPr dirty="0"/>
          </a:p>
        </p:txBody>
      </p:sp>
      <p:grpSp>
        <p:nvGrpSpPr>
          <p:cNvPr id="37" name="组合 36"/>
          <p:cNvGrpSpPr/>
          <p:nvPr/>
        </p:nvGrpSpPr>
        <p:grpSpPr>
          <a:xfrm>
            <a:off x="12839615" y="7207988"/>
            <a:ext cx="17283174" cy="5600850"/>
            <a:chOff x="13125367" y="7207988"/>
            <a:chExt cx="17283174" cy="5600850"/>
          </a:xfrm>
        </p:grpSpPr>
        <p:pic>
          <p:nvPicPr>
            <p:cNvPr id="68" name="图片 6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2197993" y="7207988"/>
              <a:ext cx="8062200" cy="5029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图片 6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3125367" y="7350864"/>
              <a:ext cx="8062200" cy="502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CustomShape 17"/>
            <p:cNvSpPr/>
            <p:nvPr/>
          </p:nvSpPr>
          <p:spPr>
            <a:xfrm>
              <a:off x="14972461" y="12565838"/>
              <a:ext cx="1543608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Left: a </a:t>
              </a:r>
              <a:r>
                <a:rPr lang="en-US" sz="1600" dirty="0" err="1">
                  <a:solidFill>
                    <a:srgbClr val="000000"/>
                  </a:solidFill>
                  <a:latin typeface="Calibri"/>
                </a:rPr>
                <a:t>fuzzing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simulation with a crash model with infinite number of crashes. Right: a simulation with limited crash model triggering 5 crashes at most </a:t>
              </a:r>
              <a:endParaRPr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910693" y="13341116"/>
            <a:ext cx="20069616" cy="5654142"/>
            <a:chOff x="13196445" y="13341116"/>
            <a:chExt cx="20069616" cy="5654142"/>
          </a:xfrm>
        </p:grpSpPr>
        <p:pic>
          <p:nvPicPr>
            <p:cNvPr id="66" name="图片 6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3196445" y="13341116"/>
              <a:ext cx="8062560" cy="5011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图片 66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2187699" y="13341116"/>
              <a:ext cx="8062560" cy="5011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5" name="CustomShape 18"/>
            <p:cNvSpPr/>
            <p:nvPr/>
          </p:nvSpPr>
          <p:spPr>
            <a:xfrm>
              <a:off x="17829981" y="18752258"/>
              <a:ext cx="15436080" cy="243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Left: a </a:t>
              </a:r>
              <a:r>
                <a:rPr lang="en-US" sz="1600" dirty="0" err="1">
                  <a:solidFill>
                    <a:srgbClr val="000000"/>
                  </a:solidFill>
                  <a:latin typeface="Calibri"/>
                </a:rPr>
                <a:t>fuzzing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simulation with decay factor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λ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DejaVu Sans"/>
                </a:rPr>
                <a:t>=0.3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. Right: a simulation with decay factor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λ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DejaVu Sans"/>
                </a:rPr>
                <a:t>=0.9</a:t>
              </a:r>
              <a:endParaRPr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115073" y="22495720"/>
            <a:ext cx="18007848" cy="5315818"/>
            <a:chOff x="13400825" y="22495720"/>
            <a:chExt cx="18007848" cy="5315818"/>
          </a:xfrm>
        </p:grpSpPr>
        <p:sp>
          <p:nvSpPr>
            <p:cNvPr id="76" name="CustomShape 19"/>
            <p:cNvSpPr/>
            <p:nvPr/>
          </p:nvSpPr>
          <p:spPr>
            <a:xfrm>
              <a:off x="15972593" y="27567818"/>
              <a:ext cx="15436080" cy="24372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Left: .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α-UCB1 with 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DejaVu Sans"/>
                </a:rPr>
                <a:t>a crash model with infinite number of crashes.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Right: a simulation with limited crashed model triggering 5 crashes at most.</a:t>
              </a:r>
              <a:endParaRPr dirty="0"/>
            </a:p>
          </p:txBody>
        </p:sp>
        <p:pic>
          <p:nvPicPr>
            <p:cNvPr id="33" name="图片 3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2402014" y="22495720"/>
              <a:ext cx="7786741" cy="43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图片 3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3400825" y="22567158"/>
              <a:ext cx="7786742" cy="432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组合 38"/>
          <p:cNvGrpSpPr/>
          <p:nvPr/>
        </p:nvGrpSpPr>
        <p:grpSpPr>
          <a:xfrm>
            <a:off x="12757883" y="19642959"/>
            <a:ext cx="17788062" cy="2709885"/>
            <a:chOff x="13043635" y="19642959"/>
            <a:chExt cx="17788062" cy="2709885"/>
          </a:xfrm>
        </p:grpSpPr>
        <p:sp>
          <p:nvSpPr>
            <p:cNvPr id="77" name="CustomShape 20"/>
            <p:cNvSpPr/>
            <p:nvPr/>
          </p:nvSpPr>
          <p:spPr>
            <a:xfrm>
              <a:off x="17101343" y="21866484"/>
              <a:ext cx="10658520" cy="48636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Calibri"/>
                </a:rPr>
                <a:t>Left</a:t>
              </a:r>
              <a:r>
                <a:rPr lang="en-US" sz="1600" dirty="0" smtClean="0">
                  <a:solidFill>
                    <a:srgbClr val="000000"/>
                  </a:solidFill>
                  <a:latin typeface="Calibri"/>
                </a:rPr>
                <a:t>:  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naïve Bernoulli crash model.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  <a:latin typeface="DejaVu Sans"/>
                  <a:ea typeface="DejaVu Sans"/>
                </a:rPr>
                <a:t>Right:</a:t>
              </a:r>
              <a:r>
                <a:rPr lang="en-US" sz="1600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a more practical limited crashes model, where </a:t>
              </a:r>
              <a:r>
                <a:rPr lang="en-US" sz="1600" dirty="0">
                  <a:solidFill>
                    <a:srgbClr val="000000"/>
                  </a:solidFill>
                  <a:latin typeface="DejaVu Sans"/>
                  <a:ea typeface="DejaVu Sans"/>
                </a:rPr>
                <a:t>λ is decay factor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</a:rPr>
                <a:t>.</a:t>
              </a:r>
              <a:endParaRPr dirty="0"/>
            </a:p>
          </p:txBody>
        </p:sp>
        <p:pic>
          <p:nvPicPr>
            <p:cNvPr id="35" name="图片 34" descr="model0.TI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43635" y="19642959"/>
              <a:ext cx="8640000" cy="1566877"/>
            </a:xfrm>
            <a:prstGeom prst="rect">
              <a:avLst/>
            </a:prstGeom>
          </p:spPr>
        </p:pic>
        <p:pic>
          <p:nvPicPr>
            <p:cNvPr id="36" name="图片 35" descr="model0.TI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191701" y="19642959"/>
              <a:ext cx="8639996" cy="15668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885</Words>
  <PresentationFormat>自定义</PresentationFormat>
  <Paragraphs>48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20</cp:revision>
  <dcterms:modified xsi:type="dcterms:W3CDTF">2017-02-08T20:13:52Z</dcterms:modified>
</cp:coreProperties>
</file>