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82" r:id="rId6"/>
    <p:sldId id="293" r:id="rId7"/>
    <p:sldId id="284" r:id="rId8"/>
    <p:sldId id="285" r:id="rId9"/>
    <p:sldId id="259" r:id="rId10"/>
    <p:sldId id="287" r:id="rId11"/>
    <p:sldId id="288" r:id="rId12"/>
    <p:sldId id="260" r:id="rId13"/>
    <p:sldId id="292" r:id="rId14"/>
    <p:sldId id="261" r:id="rId15"/>
    <p:sldId id="262" r:id="rId16"/>
    <p:sldId id="291" r:id="rId17"/>
    <p:sldId id="263" r:id="rId18"/>
    <p:sldId id="276" r:id="rId19"/>
    <p:sldId id="277" r:id="rId20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7F44-9470-4539-A469-019E8057D966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679B6-CAD6-40A0-B0E9-C4EA66C5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17948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513908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179483" y="6513908"/>
            <a:ext cx="3962399" cy="342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68312" y="4652962"/>
            <a:ext cx="828039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68312" y="1919288"/>
            <a:ext cx="8207375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916113"/>
            <a:ext cx="4038599" cy="421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48200" y="1916113"/>
            <a:ext cx="4038599" cy="421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1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 rot="5400000">
            <a:off x="4987925" y="2416175"/>
            <a:ext cx="5360988" cy="2058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 rot="5400000">
            <a:off x="791368" y="431006"/>
            <a:ext cx="5360988" cy="6029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2466974" y="-93663"/>
            <a:ext cx="421004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652962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ANU_LOGO_WH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15886"/>
            <a:ext cx="1511299" cy="525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1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1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ANU_LOGO_WHIT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8312" y="115886"/>
            <a:ext cx="1511299" cy="5254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68312" y="1919286"/>
            <a:ext cx="8207375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On Scheduling of </a:t>
            </a:r>
            <a:r>
              <a:rPr lang="en-US" dirty="0" err="1" smtClean="0"/>
              <a:t>Fuzzing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468312" y="4652962"/>
            <a:ext cx="8280399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 smtClean="0"/>
              <a:t>Hongbo</a:t>
            </a:r>
            <a:r>
              <a:rPr lang="en-US" sz="2000" b="1" dirty="0" smtClean="0"/>
              <a:t> Zhang  </a:t>
            </a:r>
            <a:r>
              <a:rPr lang="en-US" sz="2000" dirty="0" smtClean="0"/>
              <a:t>ANU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dirty="0" err="1" smtClean="0"/>
              <a:t>Superadvisors</a:t>
            </a:r>
            <a:r>
              <a:rPr lang="en-US" sz="2000" b="1" dirty="0" smtClean="0"/>
              <a:t>: </a:t>
            </a:r>
            <a:r>
              <a:rPr lang="en-US" sz="2000" dirty="0" smtClean="0"/>
              <a:t>Steve Blackburn, Tony Hosking, Shane </a:t>
            </a:r>
            <a:r>
              <a:rPr lang="en-US" sz="2000" dirty="0" err="1" smtClean="0"/>
              <a:t>Magrath</a:t>
            </a:r>
            <a:r>
              <a:rPr lang="en-US" b="1" dirty="0" smtClean="0"/>
              <a:t> 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/>
              <a:t>Feb 13 2017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 smtClean="0"/>
              <a:t>Sydney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Crash Model</a:t>
            </a:r>
            <a:endParaRPr lang="en-US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85794" y="4089575"/>
            <a:ext cx="8686800" cy="19826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None/>
            </a:pPr>
            <a:r>
              <a:rPr lang="en-US" dirty="0" smtClean="0"/>
              <a:t>Limited Crashes Model</a:t>
            </a:r>
            <a:r>
              <a:rPr lang="el-GR" dirty="0" smtClean="0">
                <a:latin typeface="Times New Roman"/>
                <a:cs typeface="Times New Roman"/>
              </a:rPr>
              <a:t> </a:t>
            </a:r>
            <a:endParaRPr lang="en-US" dirty="0" smtClean="0">
              <a:latin typeface="Times New Roman"/>
              <a:cs typeface="Times New Roman"/>
            </a:endParaRP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l-GR" sz="2800" dirty="0" smtClean="0">
                <a:latin typeface="Times New Roman"/>
                <a:cs typeface="Times New Roman"/>
              </a:rPr>
              <a:t>λ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+mj-lt"/>
                <a:cs typeface="Times New Roman"/>
              </a:rPr>
              <a:t>is decay parameter</a:t>
            </a: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Times New Roman"/>
              </a:rPr>
              <a:t>n is unique crashes triggered by a seed potentially</a:t>
            </a: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Times New Roman"/>
              </a:rPr>
              <a:t>p is much smaller than 1.</a:t>
            </a: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Times New Roman"/>
              </a:rPr>
              <a:t>All of them are unknown as a priori.</a:t>
            </a:r>
            <a:endParaRPr lang="en-US" sz="2800" dirty="0" smtClean="0">
              <a:latin typeface="+mj-lt"/>
            </a:endParaRPr>
          </a:p>
          <a:p>
            <a:pPr marL="514350" indent="-514350">
              <a:spcBef>
                <a:spcPts val="0"/>
              </a:spcBef>
            </a:pP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10</a:t>
            </a:fld>
            <a:endParaRPr lang="en-US" dirty="0"/>
          </a:p>
        </p:txBody>
      </p:sp>
      <p:pic>
        <p:nvPicPr>
          <p:cNvPr id="5" name="图片 4" descr="model0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8" y="1928802"/>
            <a:ext cx="8639996" cy="15668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Result: Limited Crashes Model</a:t>
            </a:r>
            <a:endParaRPr lang="en-US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28596" y="4572008"/>
            <a:ext cx="8229600" cy="13396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None/>
            </a:pPr>
            <a:r>
              <a:rPr lang="en-US" dirty="0" smtClean="0"/>
              <a:t>	    n -&gt; </a:t>
            </a:r>
            <a:r>
              <a:rPr lang="en-US" dirty="0" smtClean="0">
                <a:latin typeface="Times New Roman"/>
                <a:cs typeface="Times New Roman"/>
              </a:rPr>
              <a:t>∞				</a:t>
            </a:r>
            <a:r>
              <a:rPr lang="en-US" dirty="0" smtClean="0">
                <a:latin typeface="+mj-lt"/>
                <a:cs typeface="Times New Roman"/>
              </a:rPr>
              <a:t>n = 5</a:t>
            </a:r>
            <a:endParaRPr lang="en-US" dirty="0" smtClean="0">
              <a:latin typeface="+mj-l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11</a:t>
            </a:fld>
            <a:endParaRPr 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837694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14282" y="1838314"/>
            <a:ext cx="432000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Result: Limited Crashes Model</a:t>
            </a:r>
            <a:endParaRPr lang="en-US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28596" y="4572008"/>
            <a:ext cx="8229600" cy="13396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None/>
            </a:pPr>
            <a:r>
              <a:rPr lang="en-US" dirty="0" smtClean="0"/>
              <a:t>	    n -&gt; </a:t>
            </a:r>
            <a:r>
              <a:rPr lang="en-US" dirty="0" smtClean="0">
                <a:latin typeface="Times New Roman"/>
                <a:cs typeface="Times New Roman"/>
              </a:rPr>
              <a:t>∞				</a:t>
            </a:r>
            <a:r>
              <a:rPr lang="en-US" dirty="0" smtClean="0">
                <a:latin typeface="+mj-lt"/>
                <a:cs typeface="Times New Roman"/>
              </a:rPr>
              <a:t>n = 5</a:t>
            </a:r>
            <a:endParaRPr lang="en-US" dirty="0" smtClean="0">
              <a:latin typeface="+mj-lt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Exploration vs. Exploitation</a:t>
            </a: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A critical number n*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12</a:t>
            </a:fld>
            <a:endParaRPr 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837694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14282" y="1838314"/>
            <a:ext cx="432000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Result: Decay factor</a:t>
            </a:r>
            <a:endParaRPr lang="en-US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4429132"/>
            <a:ext cx="8401080" cy="15540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l-GR" dirty="0" smtClean="0">
                <a:latin typeface="Times New Roman"/>
                <a:cs typeface="Times New Roman"/>
              </a:rPr>
              <a:t> λ</a:t>
            </a:r>
            <a:r>
              <a:rPr lang="en-US" dirty="0" smtClean="0">
                <a:latin typeface="Times New Roman"/>
                <a:cs typeface="Times New Roman"/>
              </a:rPr>
              <a:t> = 0.3 				</a:t>
            </a:r>
            <a:r>
              <a:rPr lang="el-GR" dirty="0" smtClean="0">
                <a:latin typeface="Times New Roman"/>
                <a:cs typeface="Times New Roman"/>
              </a:rPr>
              <a:t> λ</a:t>
            </a:r>
            <a:r>
              <a:rPr lang="en-US" dirty="0" smtClean="0">
                <a:latin typeface="Times New Roman"/>
                <a:cs typeface="Times New Roman"/>
              </a:rPr>
              <a:t> = 0.9</a:t>
            </a: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n &gt;&gt; n*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Crashes are expected to be found earlier for smaller </a:t>
            </a:r>
            <a:r>
              <a:rPr lang="el-GR" dirty="0" smtClean="0">
                <a:latin typeface="Times New Roman"/>
                <a:cs typeface="Times New Roman"/>
              </a:rPr>
              <a:t>λ</a:t>
            </a:r>
            <a:r>
              <a:rPr lang="en-US" dirty="0" smtClean="0">
                <a:latin typeface="+mj-lt"/>
                <a:cs typeface="Times New Roman"/>
              </a:rPr>
              <a:t>, hence favor more exploration</a:t>
            </a:r>
            <a:endParaRPr lang="en-US" dirty="0">
              <a:latin typeface="+mj-lt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13</a:t>
            </a:fld>
            <a:endParaRPr lang="en-US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3152" y="1837694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580690" y="1837694"/>
            <a:ext cx="432000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Result: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/>
              <a:t>-UCB1</a:t>
            </a:r>
            <a:endParaRPr lang="en-US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To see “explore vs. exploit” more clearly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UCB1     : 	Mean	+	Variance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         		Exploit		Explore 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l-GR" dirty="0" smtClean="0">
                <a:latin typeface="Times New Roman"/>
                <a:cs typeface="Times New Roman"/>
              </a:rPr>
              <a:t>α </a:t>
            </a:r>
            <a:r>
              <a:rPr lang="en-US" dirty="0" smtClean="0">
                <a:latin typeface="Times New Roman"/>
                <a:cs typeface="Times New Roman"/>
              </a:rPr>
              <a:t>-</a:t>
            </a:r>
            <a:r>
              <a:rPr lang="en-US" dirty="0" smtClean="0"/>
              <a:t>UCB1 :	        </a:t>
            </a:r>
            <a:r>
              <a:rPr lang="el-GR" dirty="0" smtClean="0">
                <a:latin typeface="Times New Roman"/>
                <a:cs typeface="Times New Roman"/>
              </a:rPr>
              <a:t>α×</a:t>
            </a:r>
            <a:r>
              <a:rPr lang="en-US" dirty="0" smtClean="0"/>
              <a:t>Mean	+	Variance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514350" lvl="0" indent="-514350" rtl="0">
              <a:spcBef>
                <a:spcPts val="0"/>
              </a:spcBef>
              <a:buNone/>
            </a:pPr>
            <a:endParaRPr lang="en-US" dirty="0" smtClean="0"/>
          </a:p>
          <a:p>
            <a:pPr marL="514350" lvl="0" indent="-514350" rtl="0">
              <a:spcBef>
                <a:spcPts val="0"/>
              </a:spcBef>
              <a:buAutoNum type="arabicPeriod"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Retrieve from https://au.pinterest.com/pin/150729918751441146/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355966" y="4000504"/>
            <a:ext cx="100013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6357156" y="3999710"/>
            <a:ext cx="100013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Result: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/>
              <a:t>-UCB1</a:t>
            </a:r>
            <a:endParaRPr lang="en-US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4929199"/>
            <a:ext cx="8229600" cy="14287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None/>
            </a:pPr>
            <a:r>
              <a:rPr lang="en-US" dirty="0" smtClean="0"/>
              <a:t>	    n -&gt; </a:t>
            </a:r>
            <a:r>
              <a:rPr lang="en-US" dirty="0" smtClean="0">
                <a:latin typeface="Times New Roman"/>
                <a:cs typeface="Times New Roman"/>
              </a:rPr>
              <a:t>∞				</a:t>
            </a:r>
            <a:r>
              <a:rPr lang="en-US" dirty="0" smtClean="0">
                <a:latin typeface="+mj-lt"/>
                <a:cs typeface="Times New Roman"/>
              </a:rPr>
              <a:t>n = 5</a:t>
            </a:r>
            <a:endParaRPr lang="en-US" dirty="0" smtClean="0">
              <a:latin typeface="+mj-lt"/>
            </a:endParaRPr>
          </a:p>
          <a:p>
            <a:pPr marL="514350" lvl="0" indent="-514350" rtl="0">
              <a:spcBef>
                <a:spcPts val="0"/>
              </a:spcBef>
              <a:buNone/>
            </a:pPr>
            <a:endParaRPr lang="en-US" dirty="0" smtClean="0"/>
          </a:p>
          <a:p>
            <a:pPr marL="514350" lvl="0" indent="-514350" rtl="0">
              <a:spcBef>
                <a:spcPts val="0"/>
              </a:spcBef>
              <a:buAutoNum type="arabicPeriod"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15</a:t>
            </a:fld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3438" y="2000240"/>
            <a:ext cx="3724073" cy="2520000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9507" y="2000240"/>
            <a:ext cx="3904986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Exploration vs. Exploitation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Accurate crash modeling is essential in designing a scheduling policy.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Mortal multi-arm bandits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Bug model</a:t>
            </a:r>
          </a:p>
          <a:p>
            <a:pPr marL="457200" lvl="0" indent="-228600" rtl="0">
              <a:spcBef>
                <a:spcPts val="0"/>
              </a:spcBef>
            </a:pPr>
            <a:endParaRPr lang="en-US" sz="14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sz="7200" dirty="0"/>
              <a:t>THANKS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Appendix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n*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1100" dirty="0"/>
              <a:t>		 	 	 		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 b="1" dirty="0"/>
              <a:t>		</a:t>
            </a:r>
            <a:r>
              <a:rPr lang="en-US" sz="1100" dirty="0"/>
              <a:t>				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1100" dirty="0"/>
              <a:t>					 				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34375"/>
              <a:buNone/>
            </a:pP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18</a:t>
            </a:fld>
            <a:endParaRPr lang="en-US"/>
          </a:p>
        </p:txBody>
      </p:sp>
      <p:pic>
        <p:nvPicPr>
          <p:cNvPr id="5" name="图片 4" descr="nstar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4868"/>
            <a:ext cx="9144000" cy="16882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8101011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Overview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916111"/>
            <a:ext cx="8229600" cy="421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800" dirty="0" smtClean="0"/>
              <a:t>Problem</a:t>
            </a:r>
            <a:endParaRPr lang="en-US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800" dirty="0" smtClean="0"/>
              <a:t>Model</a:t>
            </a:r>
            <a:endParaRPr lang="en-US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800" dirty="0" smtClean="0"/>
              <a:t>Result</a:t>
            </a:r>
            <a:endParaRPr lang="en-US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800" dirty="0" smtClean="0"/>
              <a:t>Discussion</a:t>
            </a:r>
            <a:endParaRPr lang="en-US"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Fuzzing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 descr="fuzz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8" y="1699237"/>
            <a:ext cx="8640000" cy="3444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Fuzzing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4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 descr="fuzz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8" y="1699237"/>
            <a:ext cx="8640000" cy="3444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71736" y="2421248"/>
            <a:ext cx="11430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26016" y="2571744"/>
            <a:ext cx="122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Scheduler</a:t>
            </a:r>
            <a:endParaRPr lang="en-US" sz="2000" b="1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Fuzzing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5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 descr="fuzz.TIF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289718" y="1699237"/>
            <a:ext cx="8640000" cy="34442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grpSp>
        <p:nvGrpSpPr>
          <p:cNvPr id="2" name="组合 8"/>
          <p:cNvGrpSpPr/>
          <p:nvPr/>
        </p:nvGrpSpPr>
        <p:grpSpPr>
          <a:xfrm>
            <a:off x="2526016" y="2421248"/>
            <a:ext cx="1229686" cy="785818"/>
            <a:chOff x="2526016" y="2421248"/>
            <a:chExt cx="1229686" cy="785818"/>
          </a:xfrm>
        </p:grpSpPr>
        <p:sp>
          <p:nvSpPr>
            <p:cNvPr id="7" name="矩形 6"/>
            <p:cNvSpPr/>
            <p:nvPr/>
          </p:nvSpPr>
          <p:spPr>
            <a:xfrm>
              <a:off x="2571736" y="2421248"/>
              <a:ext cx="114300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26016" y="2571744"/>
              <a:ext cx="1229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Times New Roman" pitchFamily="18" charset="0"/>
                </a:rPr>
                <a:t>Scheduler</a:t>
              </a:r>
              <a:endParaRPr lang="en-US" sz="2000" b="1" dirty="0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371672" y="5187054"/>
            <a:ext cx="4586546" cy="1214446"/>
            <a:chOff x="342644" y="5187054"/>
            <a:chExt cx="4586546" cy="1214446"/>
          </a:xfrm>
        </p:grpSpPr>
        <p:grpSp>
          <p:nvGrpSpPr>
            <p:cNvPr id="4" name="组合 18"/>
            <p:cNvGrpSpPr/>
            <p:nvPr/>
          </p:nvGrpSpPr>
          <p:grpSpPr>
            <a:xfrm>
              <a:off x="471006" y="5434251"/>
              <a:ext cx="4366572" cy="795345"/>
              <a:chOff x="357158" y="5562613"/>
              <a:chExt cx="4366572" cy="795345"/>
            </a:xfrm>
          </p:grpSpPr>
          <p:grpSp>
            <p:nvGrpSpPr>
              <p:cNvPr id="9" name="组合 9"/>
              <p:cNvGrpSpPr/>
              <p:nvPr/>
            </p:nvGrpSpPr>
            <p:grpSpPr>
              <a:xfrm>
                <a:off x="3366408" y="5562613"/>
                <a:ext cx="1357322" cy="785818"/>
                <a:chOff x="2106242" y="2421248"/>
                <a:chExt cx="1357322" cy="785818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2194372" y="2421248"/>
                  <a:ext cx="1143008" cy="7858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106242" y="2571744"/>
                  <a:ext cx="13573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itchFamily="34" charset="0"/>
                      <a:cs typeface="Times New Roman" pitchFamily="18" charset="0"/>
                    </a:rPr>
                    <a:t>Simulation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" name="组合 12"/>
              <p:cNvGrpSpPr/>
              <p:nvPr/>
            </p:nvGrpSpPr>
            <p:grpSpPr>
              <a:xfrm>
                <a:off x="357158" y="5572140"/>
                <a:ext cx="1229686" cy="785818"/>
                <a:chOff x="2526016" y="2421248"/>
                <a:chExt cx="1229686" cy="78581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2571736" y="2421248"/>
                  <a:ext cx="1143008" cy="785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526016" y="2571744"/>
                  <a:ext cx="1229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itchFamily="34" charset="0"/>
                      <a:cs typeface="Times New Roman" pitchFamily="18" charset="0"/>
                    </a:rPr>
                    <a:t>Theory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3" name="组合 15"/>
              <p:cNvGrpSpPr/>
              <p:nvPr/>
            </p:nvGrpSpPr>
            <p:grpSpPr>
              <a:xfrm>
                <a:off x="1871144" y="5567377"/>
                <a:ext cx="1229686" cy="785818"/>
                <a:chOff x="2325490" y="2421248"/>
                <a:chExt cx="1229686" cy="78581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371210" y="2421248"/>
                  <a:ext cx="1143008" cy="785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325490" y="2426011"/>
                  <a:ext cx="122968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itchFamily="34" charset="0"/>
                      <a:cs typeface="Times New Roman" pitchFamily="18" charset="0"/>
                    </a:rPr>
                    <a:t>Experi-ment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0" name="圆角矩形 19"/>
            <p:cNvSpPr/>
            <p:nvPr/>
          </p:nvSpPr>
          <p:spPr>
            <a:xfrm>
              <a:off x="342644" y="5187054"/>
              <a:ext cx="4586546" cy="121444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>
            <a:off x="1857356" y="4071942"/>
            <a:ext cx="1785950" cy="21431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Fuzzing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6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 descr="fuzz.TIF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289718" y="1699237"/>
            <a:ext cx="8640000" cy="34442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grpSp>
        <p:nvGrpSpPr>
          <p:cNvPr id="2" name="组合 8"/>
          <p:cNvGrpSpPr/>
          <p:nvPr/>
        </p:nvGrpSpPr>
        <p:grpSpPr>
          <a:xfrm>
            <a:off x="2526016" y="2421248"/>
            <a:ext cx="1229686" cy="785818"/>
            <a:chOff x="2526016" y="2421248"/>
            <a:chExt cx="1229686" cy="785818"/>
          </a:xfrm>
        </p:grpSpPr>
        <p:sp>
          <p:nvSpPr>
            <p:cNvPr id="7" name="矩形 6"/>
            <p:cNvSpPr/>
            <p:nvPr/>
          </p:nvSpPr>
          <p:spPr>
            <a:xfrm>
              <a:off x="2571736" y="2421248"/>
              <a:ext cx="114300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26016" y="2571744"/>
              <a:ext cx="1229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Times New Roman" pitchFamily="18" charset="0"/>
                </a:rPr>
                <a:t>Scheduler</a:t>
              </a:r>
              <a:endParaRPr lang="en-US" sz="2000" b="1" dirty="0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1672" y="5187054"/>
            <a:ext cx="4586546" cy="1214446"/>
            <a:chOff x="342644" y="5187054"/>
            <a:chExt cx="4586546" cy="1214446"/>
          </a:xfrm>
        </p:grpSpPr>
        <p:grpSp>
          <p:nvGrpSpPr>
            <p:cNvPr id="4" name="组合 18"/>
            <p:cNvGrpSpPr/>
            <p:nvPr/>
          </p:nvGrpSpPr>
          <p:grpSpPr>
            <a:xfrm>
              <a:off x="471006" y="5434251"/>
              <a:ext cx="4366572" cy="795345"/>
              <a:chOff x="357158" y="5562613"/>
              <a:chExt cx="4366572" cy="795345"/>
            </a:xfrm>
          </p:grpSpPr>
          <p:grpSp>
            <p:nvGrpSpPr>
              <p:cNvPr id="9" name="组合 9"/>
              <p:cNvGrpSpPr/>
              <p:nvPr/>
            </p:nvGrpSpPr>
            <p:grpSpPr>
              <a:xfrm>
                <a:off x="3366408" y="5562613"/>
                <a:ext cx="1357322" cy="785818"/>
                <a:chOff x="2106242" y="2421248"/>
                <a:chExt cx="1357322" cy="785818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2194372" y="2421248"/>
                  <a:ext cx="1143008" cy="7858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106242" y="2571744"/>
                  <a:ext cx="13573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itchFamily="34" charset="0"/>
                      <a:cs typeface="Times New Roman" pitchFamily="18" charset="0"/>
                    </a:rPr>
                    <a:t>Simulation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" name="组合 12"/>
              <p:cNvGrpSpPr/>
              <p:nvPr/>
            </p:nvGrpSpPr>
            <p:grpSpPr>
              <a:xfrm>
                <a:off x="357158" y="5572140"/>
                <a:ext cx="1229686" cy="785818"/>
                <a:chOff x="2526016" y="2421248"/>
                <a:chExt cx="1229686" cy="78581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2571736" y="2421248"/>
                  <a:ext cx="1143008" cy="785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526016" y="2571744"/>
                  <a:ext cx="1229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itchFamily="34" charset="0"/>
                      <a:cs typeface="Times New Roman" pitchFamily="18" charset="0"/>
                    </a:rPr>
                    <a:t>Theory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3" name="组合 15"/>
              <p:cNvGrpSpPr/>
              <p:nvPr/>
            </p:nvGrpSpPr>
            <p:grpSpPr>
              <a:xfrm>
                <a:off x="1871144" y="5567377"/>
                <a:ext cx="1229686" cy="785818"/>
                <a:chOff x="2325490" y="2421248"/>
                <a:chExt cx="1229686" cy="78581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371210" y="2421248"/>
                  <a:ext cx="1143008" cy="785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325490" y="2426011"/>
                  <a:ext cx="122968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itchFamily="34" charset="0"/>
                      <a:cs typeface="Times New Roman" pitchFamily="18" charset="0"/>
                    </a:rPr>
                    <a:t>Experi-ment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0" name="圆角矩形 19"/>
            <p:cNvSpPr/>
            <p:nvPr/>
          </p:nvSpPr>
          <p:spPr>
            <a:xfrm>
              <a:off x="342644" y="5187054"/>
              <a:ext cx="4586546" cy="121444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>
            <a:off x="1857356" y="4071942"/>
            <a:ext cx="1785950" cy="21431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786446" y="5156894"/>
            <a:ext cx="3000396" cy="1214446"/>
            <a:chOff x="5786446" y="5214950"/>
            <a:chExt cx="3000396" cy="1214446"/>
          </a:xfrm>
        </p:grpSpPr>
        <p:grpSp>
          <p:nvGrpSpPr>
            <p:cNvPr id="25" name="组合 8"/>
            <p:cNvGrpSpPr/>
            <p:nvPr/>
          </p:nvGrpSpPr>
          <p:grpSpPr>
            <a:xfrm>
              <a:off x="5958350" y="5443778"/>
              <a:ext cx="1229686" cy="785818"/>
              <a:chOff x="2526016" y="2421248"/>
              <a:chExt cx="1229686" cy="78581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571736" y="2421248"/>
                <a:ext cx="1143008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26016" y="2455638"/>
                <a:ext cx="1229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Crash</a:t>
                </a:r>
              </a:p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Model</a:t>
                </a:r>
                <a:endParaRPr lang="en-US" sz="2000" b="1" dirty="0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8" name="组合 8"/>
            <p:cNvGrpSpPr/>
            <p:nvPr/>
          </p:nvGrpSpPr>
          <p:grpSpPr>
            <a:xfrm>
              <a:off x="7384846" y="5428132"/>
              <a:ext cx="1229686" cy="785818"/>
              <a:chOff x="2526016" y="2421248"/>
              <a:chExt cx="1229686" cy="78581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571736" y="2421248"/>
                <a:ext cx="1143008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26016" y="2441118"/>
                <a:ext cx="1229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Bug</a:t>
                </a:r>
              </a:p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Model</a:t>
                </a:r>
                <a:endParaRPr lang="en-US" sz="2000" b="1" dirty="0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5786446" y="5214950"/>
              <a:ext cx="3000396" cy="121444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直接箭头连接符 33"/>
          <p:cNvCxnSpPr>
            <a:endCxn id="31" idx="1"/>
          </p:cNvCxnSpPr>
          <p:nvPr/>
        </p:nvCxnSpPr>
        <p:spPr>
          <a:xfrm flipV="1">
            <a:off x="4643438" y="5764117"/>
            <a:ext cx="1143008" cy="22338"/>
          </a:xfrm>
          <a:prstGeom prst="straightConnector1">
            <a:avLst/>
          </a:prstGeom>
          <a:ln w="57150">
            <a:solidFill>
              <a:schemeClr val="accent1">
                <a:lumMod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Fuzzing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7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 descr="fuzz.TIF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289718" y="1699237"/>
            <a:ext cx="8640000" cy="34442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grpSp>
        <p:nvGrpSpPr>
          <p:cNvPr id="2" name="组合 8"/>
          <p:cNvGrpSpPr/>
          <p:nvPr/>
        </p:nvGrpSpPr>
        <p:grpSpPr>
          <a:xfrm>
            <a:off x="2526016" y="2421248"/>
            <a:ext cx="1229686" cy="785818"/>
            <a:chOff x="2526016" y="2421248"/>
            <a:chExt cx="1229686" cy="785818"/>
          </a:xfrm>
        </p:grpSpPr>
        <p:sp>
          <p:nvSpPr>
            <p:cNvPr id="7" name="矩形 6"/>
            <p:cNvSpPr/>
            <p:nvPr/>
          </p:nvSpPr>
          <p:spPr>
            <a:xfrm>
              <a:off x="2571736" y="2421248"/>
              <a:ext cx="114300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26016" y="2571744"/>
              <a:ext cx="1229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Times New Roman" pitchFamily="18" charset="0"/>
                </a:rPr>
                <a:t>Scheduler</a:t>
              </a:r>
              <a:endParaRPr lang="en-US" sz="2000" b="1" dirty="0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371672" y="5187054"/>
            <a:ext cx="4586546" cy="1214446"/>
            <a:chOff x="342644" y="5187054"/>
            <a:chExt cx="4586546" cy="1214446"/>
          </a:xfrm>
        </p:grpSpPr>
        <p:grpSp>
          <p:nvGrpSpPr>
            <p:cNvPr id="4" name="组合 18"/>
            <p:cNvGrpSpPr/>
            <p:nvPr/>
          </p:nvGrpSpPr>
          <p:grpSpPr>
            <a:xfrm>
              <a:off x="471006" y="5434251"/>
              <a:ext cx="4366572" cy="795345"/>
              <a:chOff x="357158" y="5562613"/>
              <a:chExt cx="4366572" cy="795345"/>
            </a:xfrm>
          </p:grpSpPr>
          <p:grpSp>
            <p:nvGrpSpPr>
              <p:cNvPr id="9" name="组合 9"/>
              <p:cNvGrpSpPr/>
              <p:nvPr/>
            </p:nvGrpSpPr>
            <p:grpSpPr>
              <a:xfrm>
                <a:off x="3366408" y="5562613"/>
                <a:ext cx="1357322" cy="785818"/>
                <a:chOff x="2106242" y="2421248"/>
                <a:chExt cx="1357322" cy="785818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2194372" y="2421248"/>
                  <a:ext cx="1143008" cy="7858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106242" y="2571744"/>
                  <a:ext cx="13573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itchFamily="34" charset="0"/>
                      <a:cs typeface="Times New Roman" pitchFamily="18" charset="0"/>
                    </a:rPr>
                    <a:t>Simulation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" name="组合 12"/>
              <p:cNvGrpSpPr/>
              <p:nvPr/>
            </p:nvGrpSpPr>
            <p:grpSpPr>
              <a:xfrm>
                <a:off x="357158" y="5572140"/>
                <a:ext cx="1229686" cy="785818"/>
                <a:chOff x="2526016" y="2421248"/>
                <a:chExt cx="1229686" cy="78581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2571736" y="2421248"/>
                  <a:ext cx="1143008" cy="785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526016" y="2571744"/>
                  <a:ext cx="1229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itchFamily="34" charset="0"/>
                      <a:cs typeface="Times New Roman" pitchFamily="18" charset="0"/>
                    </a:rPr>
                    <a:t>Theory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3" name="组合 15"/>
              <p:cNvGrpSpPr/>
              <p:nvPr/>
            </p:nvGrpSpPr>
            <p:grpSpPr>
              <a:xfrm>
                <a:off x="1871144" y="5567377"/>
                <a:ext cx="1229686" cy="785818"/>
                <a:chOff x="2325490" y="2421248"/>
                <a:chExt cx="1229686" cy="78581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371210" y="2421248"/>
                  <a:ext cx="1143008" cy="785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325490" y="2426011"/>
                  <a:ext cx="122968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itchFamily="34" charset="0"/>
                      <a:cs typeface="Times New Roman" pitchFamily="18" charset="0"/>
                    </a:rPr>
                    <a:t>Experi-ment</a:t>
                  </a:r>
                  <a:endParaRPr lang="en-US" sz="2000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0" name="圆角矩形 19"/>
            <p:cNvSpPr/>
            <p:nvPr/>
          </p:nvSpPr>
          <p:spPr>
            <a:xfrm>
              <a:off x="342644" y="5187054"/>
              <a:ext cx="4586546" cy="121444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>
            <a:off x="1857356" y="4071942"/>
            <a:ext cx="1785950" cy="21431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34"/>
          <p:cNvGrpSpPr/>
          <p:nvPr/>
        </p:nvGrpSpPr>
        <p:grpSpPr>
          <a:xfrm>
            <a:off x="5786446" y="5156894"/>
            <a:ext cx="3000396" cy="1214446"/>
            <a:chOff x="5786446" y="5214950"/>
            <a:chExt cx="3000396" cy="1214446"/>
          </a:xfrm>
        </p:grpSpPr>
        <p:grpSp>
          <p:nvGrpSpPr>
            <p:cNvPr id="19" name="组合 8"/>
            <p:cNvGrpSpPr/>
            <p:nvPr/>
          </p:nvGrpSpPr>
          <p:grpSpPr>
            <a:xfrm>
              <a:off x="5958350" y="5443778"/>
              <a:ext cx="1229686" cy="785818"/>
              <a:chOff x="2526016" y="2421248"/>
              <a:chExt cx="1229686" cy="78581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571736" y="2421248"/>
                <a:ext cx="1143008" cy="785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26016" y="2455638"/>
                <a:ext cx="1229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Crash</a:t>
                </a:r>
              </a:p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Model</a:t>
                </a:r>
                <a:endParaRPr lang="en-US" sz="2000" b="1" dirty="0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组合 8"/>
            <p:cNvGrpSpPr/>
            <p:nvPr/>
          </p:nvGrpSpPr>
          <p:grpSpPr>
            <a:xfrm>
              <a:off x="7384846" y="5428132"/>
              <a:ext cx="1229686" cy="785818"/>
              <a:chOff x="2526016" y="2421248"/>
              <a:chExt cx="1229686" cy="78581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571736" y="2421248"/>
                <a:ext cx="1143008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26016" y="2441118"/>
                <a:ext cx="1229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Bug</a:t>
                </a:r>
              </a:p>
              <a:p>
                <a:pPr algn="ctr"/>
                <a:r>
                  <a:rPr lang="en-US" sz="2000" b="1" dirty="0" smtClean="0">
                    <a:latin typeface="Calibri" pitchFamily="34" charset="0"/>
                    <a:cs typeface="Times New Roman" pitchFamily="18" charset="0"/>
                  </a:rPr>
                  <a:t>Model</a:t>
                </a:r>
                <a:endParaRPr lang="en-US" sz="2000" b="1" dirty="0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5786446" y="5214950"/>
              <a:ext cx="3000396" cy="121444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直接箭头连接符 33"/>
          <p:cNvCxnSpPr>
            <a:endCxn id="31" idx="1"/>
          </p:cNvCxnSpPr>
          <p:nvPr/>
        </p:nvCxnSpPr>
        <p:spPr>
          <a:xfrm flipV="1">
            <a:off x="4643438" y="5764117"/>
            <a:ext cx="1143008" cy="22338"/>
          </a:xfrm>
          <a:prstGeom prst="straightConnector1">
            <a:avLst/>
          </a:prstGeom>
          <a:ln w="57150">
            <a:solidFill>
              <a:schemeClr val="accent1">
                <a:lumMod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4089575"/>
            <a:ext cx="8229600" cy="19826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None/>
            </a:pPr>
            <a:r>
              <a:rPr lang="en-US" dirty="0" smtClean="0"/>
              <a:t>Bernoulli Model</a:t>
            </a:r>
          </a:p>
          <a:p>
            <a:pPr marL="514350" indent="-514350">
              <a:spcBef>
                <a:spcPts val="0"/>
              </a:spcBef>
            </a:pP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8</a:t>
            </a:fld>
            <a:endParaRPr lang="en-US" dirty="0"/>
          </a:p>
        </p:txBody>
      </p:sp>
      <p:pic>
        <p:nvPicPr>
          <p:cNvPr id="5" name="图片 4" descr="model0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6" y="1928802"/>
            <a:ext cx="8640000" cy="15668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Crash Model</a:t>
            </a:r>
            <a:endParaRPr lang="en-US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4089575"/>
            <a:ext cx="8229600" cy="19826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None/>
            </a:pPr>
            <a:r>
              <a:rPr lang="en-US" dirty="0" smtClean="0"/>
              <a:t>Bernoulli Model</a:t>
            </a: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Infinite is impossible</a:t>
            </a: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Probability to find a new unique crash should be decrease</a:t>
            </a:r>
            <a:r>
              <a:rPr lang="en-US" dirty="0" smtClean="0"/>
              <a:t>.</a:t>
            </a:r>
          </a:p>
          <a:p>
            <a:pPr marL="514350" lvl="0" indent="-514350">
              <a:spcBef>
                <a:spcPts val="0"/>
              </a:spcBef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spcBef>
                <a:spcPts val="0"/>
              </a:spcBef>
            </a:pP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101011" y="6597650"/>
            <a:ext cx="585900" cy="216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9</a:t>
            </a:fld>
            <a:endParaRPr lang="en-US" dirty="0"/>
          </a:p>
        </p:txBody>
      </p:sp>
      <p:pic>
        <p:nvPicPr>
          <p:cNvPr id="5" name="图片 4" descr="model0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6" y="1928802"/>
            <a:ext cx="8640000" cy="15668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205</Words>
  <PresentationFormat>全屏显示(4:3)</PresentationFormat>
  <Paragraphs>139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1_ANUPowerpointTemplate2010</vt:lpstr>
      <vt:lpstr>ANUPowerpointTemplate2010</vt:lpstr>
      <vt:lpstr>On Scheduling of Fuzzing Test</vt:lpstr>
      <vt:lpstr>Overview</vt:lpstr>
      <vt:lpstr>Fuzzing Test</vt:lpstr>
      <vt:lpstr>Fuzzing Test</vt:lpstr>
      <vt:lpstr>Fuzzing Test</vt:lpstr>
      <vt:lpstr>Fuzzing Test</vt:lpstr>
      <vt:lpstr>Fuzzing Test</vt:lpstr>
      <vt:lpstr>Model</vt:lpstr>
      <vt:lpstr>Crash Model</vt:lpstr>
      <vt:lpstr>Crash Model</vt:lpstr>
      <vt:lpstr>Result: Limited Crashes Model</vt:lpstr>
      <vt:lpstr>Result: Limited Crashes Model</vt:lpstr>
      <vt:lpstr>Result: Decay factor</vt:lpstr>
      <vt:lpstr>Result: α-UCB1</vt:lpstr>
      <vt:lpstr>Result: α-UCB1</vt:lpstr>
      <vt:lpstr>Discussion</vt:lpstr>
      <vt:lpstr>幻灯片 17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Communication I</dc:title>
  <cp:lastModifiedBy>微软用户</cp:lastModifiedBy>
  <cp:revision>68</cp:revision>
  <dcterms:modified xsi:type="dcterms:W3CDTF">2017-02-08T19:17:02Z</dcterms:modified>
</cp:coreProperties>
</file>