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03763" cy="30275213"/>
  <p:notesSz cx="6797675" cy="9926638"/>
  <p:defaultTextStyle>
    <a:defPPr>
      <a:defRPr lang="en-US"/>
    </a:defPPr>
    <a:lvl1pPr marL="0" algn="l" defTabSz="4156784" rtl="0" eaLnBrk="1" latinLnBrk="0" hangingPunct="1">
      <a:defRPr sz="8199" kern="1200">
        <a:solidFill>
          <a:schemeClr val="tx1"/>
        </a:solidFill>
        <a:latin typeface="+mn-lt"/>
        <a:ea typeface="+mn-ea"/>
        <a:cs typeface="+mn-cs"/>
      </a:defRPr>
    </a:lvl1pPr>
    <a:lvl2pPr marL="2078392" algn="l" defTabSz="4156784" rtl="0" eaLnBrk="1" latinLnBrk="0" hangingPunct="1">
      <a:defRPr sz="8199" kern="1200">
        <a:solidFill>
          <a:schemeClr val="tx1"/>
        </a:solidFill>
        <a:latin typeface="+mn-lt"/>
        <a:ea typeface="+mn-ea"/>
        <a:cs typeface="+mn-cs"/>
      </a:defRPr>
    </a:lvl2pPr>
    <a:lvl3pPr marL="4156784" algn="l" defTabSz="4156784" rtl="0" eaLnBrk="1" latinLnBrk="0" hangingPunct="1">
      <a:defRPr sz="8199" kern="1200">
        <a:solidFill>
          <a:schemeClr val="tx1"/>
        </a:solidFill>
        <a:latin typeface="+mn-lt"/>
        <a:ea typeface="+mn-ea"/>
        <a:cs typeface="+mn-cs"/>
      </a:defRPr>
    </a:lvl3pPr>
    <a:lvl4pPr marL="6235171" algn="l" defTabSz="4156784" rtl="0" eaLnBrk="1" latinLnBrk="0" hangingPunct="1">
      <a:defRPr sz="8199" kern="1200">
        <a:solidFill>
          <a:schemeClr val="tx1"/>
        </a:solidFill>
        <a:latin typeface="+mn-lt"/>
        <a:ea typeface="+mn-ea"/>
        <a:cs typeface="+mn-cs"/>
      </a:defRPr>
    </a:lvl4pPr>
    <a:lvl5pPr marL="8313563" algn="l" defTabSz="4156784" rtl="0" eaLnBrk="1" latinLnBrk="0" hangingPunct="1">
      <a:defRPr sz="8199" kern="1200">
        <a:solidFill>
          <a:schemeClr val="tx1"/>
        </a:solidFill>
        <a:latin typeface="+mn-lt"/>
        <a:ea typeface="+mn-ea"/>
        <a:cs typeface="+mn-cs"/>
      </a:defRPr>
    </a:lvl5pPr>
    <a:lvl6pPr marL="10391955" algn="l" defTabSz="4156784" rtl="0" eaLnBrk="1" latinLnBrk="0" hangingPunct="1">
      <a:defRPr sz="8199" kern="1200">
        <a:solidFill>
          <a:schemeClr val="tx1"/>
        </a:solidFill>
        <a:latin typeface="+mn-lt"/>
        <a:ea typeface="+mn-ea"/>
        <a:cs typeface="+mn-cs"/>
      </a:defRPr>
    </a:lvl6pPr>
    <a:lvl7pPr marL="12470342" algn="l" defTabSz="4156784" rtl="0" eaLnBrk="1" latinLnBrk="0" hangingPunct="1">
      <a:defRPr sz="8199" kern="1200">
        <a:solidFill>
          <a:schemeClr val="tx1"/>
        </a:solidFill>
        <a:latin typeface="+mn-lt"/>
        <a:ea typeface="+mn-ea"/>
        <a:cs typeface="+mn-cs"/>
      </a:defRPr>
    </a:lvl7pPr>
    <a:lvl8pPr marL="14548734" algn="l" defTabSz="4156784" rtl="0" eaLnBrk="1" latinLnBrk="0" hangingPunct="1">
      <a:defRPr sz="8199" kern="1200">
        <a:solidFill>
          <a:schemeClr val="tx1"/>
        </a:solidFill>
        <a:latin typeface="+mn-lt"/>
        <a:ea typeface="+mn-ea"/>
        <a:cs typeface="+mn-cs"/>
      </a:defRPr>
    </a:lvl8pPr>
    <a:lvl9pPr marL="16627126" algn="l" defTabSz="4156784" rtl="0" eaLnBrk="1" latinLnBrk="0" hangingPunct="1">
      <a:defRPr sz="8199"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015B588-6FFD-A540-8D11-5E1B8049D54B}">
          <p14:sldIdLst>
            <p14:sldId id="256"/>
          </p14:sldIdLst>
        </p14:section>
      </p14:sectionLst>
    </p:ext>
    <p:ext uri="{EFAFB233-063F-42B5-8137-9DF3F51BA10A}">
      <p15:sldGuideLst xmlns:p15="http://schemas.microsoft.com/office/powerpoint/2012/main">
        <p15:guide id="1" orient="horz" pos="2913" userDrawn="1">
          <p15:clr>
            <a:srgbClr val="A4A3A4"/>
          </p15:clr>
        </p15:guide>
        <p15:guide id="2" orient="horz" pos="17246" userDrawn="1">
          <p15:clr>
            <a:srgbClr val="A4A3A4"/>
          </p15:clr>
        </p15:guide>
        <p15:guide id="3" orient="horz" pos="17923" userDrawn="1">
          <p15:clr>
            <a:srgbClr val="A4A3A4"/>
          </p15:clr>
        </p15:guide>
        <p15:guide id="4" orient="horz" pos="4183" userDrawn="1">
          <p15:clr>
            <a:srgbClr val="A4A3A4"/>
          </p15:clr>
        </p15:guide>
        <p15:guide id="5" pos="13482" userDrawn="1">
          <p15:clr>
            <a:srgbClr val="A4A3A4"/>
          </p15:clr>
        </p15:guide>
        <p15:guide id="6" pos="1049" userDrawn="1">
          <p15:clr>
            <a:srgbClr val="A4A3A4"/>
          </p15:clr>
        </p15:guide>
        <p15:guide id="7" pos="25914" userDrawn="1">
          <p15:clr>
            <a:srgbClr val="A4A3A4"/>
          </p15:clr>
        </p15:guide>
        <p15:guide id="8" pos="12647" userDrawn="1">
          <p15:clr>
            <a:srgbClr val="A4A3A4"/>
          </p15:clr>
        </p15:guide>
        <p15:guide id="9" pos="143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4D4D4"/>
    <a:srgbClr val="FFFFFF"/>
    <a:srgbClr val="FFA76D"/>
    <a:srgbClr val="FF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5" autoAdjust="0"/>
    <p:restoredTop sz="93722"/>
  </p:normalViewPr>
  <p:slideViewPr>
    <p:cSldViewPr>
      <p:cViewPr>
        <p:scale>
          <a:sx n="51" d="100"/>
          <a:sy n="51" d="100"/>
        </p:scale>
        <p:origin x="-3976" y="-5104"/>
      </p:cViewPr>
      <p:guideLst>
        <p:guide orient="horz" pos="2913"/>
        <p:guide orient="horz" pos="17246"/>
        <p:guide orient="horz" pos="17923"/>
        <p:guide orient="horz" pos="4183"/>
        <p:guide pos="13482"/>
        <p:guide pos="1049"/>
        <p:guide pos="25914"/>
        <p:guide pos="12647"/>
        <p:guide pos="1431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teveb:Desktop:wt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400"/>
            </a:pPr>
            <a:r>
              <a:rPr lang="en-US" sz="2400" dirty="0"/>
              <a:t>spectral-</a:t>
            </a:r>
            <a:r>
              <a:rPr lang="en-US" sz="2400" dirty="0" smtClean="0"/>
              <a:t>norm</a:t>
            </a:r>
            <a:endParaRPr lang="en-US" sz="2400" dirty="0"/>
          </a:p>
        </c:rich>
      </c:tx>
      <c:layout/>
      <c:overlay val="0"/>
    </c:title>
    <c:autoTitleDeleted val="0"/>
    <c:plotArea>
      <c:layout/>
      <c:barChart>
        <c:barDir val="col"/>
        <c:grouping val="clustered"/>
        <c:varyColors val="0"/>
        <c:ser>
          <c:idx val="0"/>
          <c:order val="0"/>
          <c:spPr>
            <a:solidFill>
              <a:srgbClr val="3366FF"/>
            </a:solidFill>
          </c:spPr>
          <c:invertIfNegative val="0"/>
          <c:cat>
            <c:strRef>
              <c:f>'mandelbrot (2)'!$A$2:$A$15</c:f>
              <c:strCache>
                <c:ptCount val="14"/>
                <c:pt idx="0">
                  <c:v>C++ g++</c:v>
                </c:pt>
                <c:pt idx="1">
                  <c:v>Fortran</c:v>
                </c:pt>
                <c:pt idx="2">
                  <c:v>C gcc</c:v>
                </c:pt>
                <c:pt idx="3">
                  <c:v>Ada</c:v>
                </c:pt>
                <c:pt idx="4">
                  <c:v>Lisp</c:v>
                </c:pt>
                <c:pt idx="5">
                  <c:v>Haskell GHC</c:v>
                </c:pt>
                <c:pt idx="6">
                  <c:v>Java 7</c:v>
                </c:pt>
                <c:pt idx="7">
                  <c:v>Go</c:v>
                </c:pt>
                <c:pt idx="8">
                  <c:v>C# mono</c:v>
                </c:pt>
                <c:pt idx="9">
                  <c:v>Erlang</c:v>
                </c:pt>
                <c:pt idx="10">
                  <c:v>PHP</c:v>
                </c:pt>
                <c:pt idx="11">
                  <c:v>Ruby jruby</c:v>
                </c:pt>
                <c:pt idx="12">
                  <c:v>Perl</c:v>
                </c:pt>
                <c:pt idx="13">
                  <c:v>Python</c:v>
                </c:pt>
              </c:strCache>
            </c:strRef>
          </c:cat>
          <c:val>
            <c:numRef>
              <c:f>'mandelbrot (2)'!$E$2:$E$15</c:f>
              <c:numCache>
                <c:formatCode>0</c:formatCode>
                <c:ptCount val="14"/>
                <c:pt idx="0">
                  <c:v>1.0</c:v>
                </c:pt>
                <c:pt idx="1">
                  <c:v>1.0</c:v>
                </c:pt>
                <c:pt idx="2">
                  <c:v>1.01</c:v>
                </c:pt>
                <c:pt idx="3">
                  <c:v>1.195</c:v>
                </c:pt>
                <c:pt idx="4">
                  <c:v>2.01</c:v>
                </c:pt>
                <c:pt idx="5">
                  <c:v>2.03</c:v>
                </c:pt>
                <c:pt idx="6">
                  <c:v>2.1</c:v>
                </c:pt>
                <c:pt idx="7">
                  <c:v>2.655</c:v>
                </c:pt>
                <c:pt idx="8">
                  <c:v>3.785</c:v>
                </c:pt>
                <c:pt idx="9">
                  <c:v>5.755</c:v>
                </c:pt>
                <c:pt idx="10">
                  <c:v>54.43</c:v>
                </c:pt>
                <c:pt idx="11">
                  <c:v>93.83</c:v>
                </c:pt>
                <c:pt idx="12">
                  <c:v>114.945</c:v>
                </c:pt>
                <c:pt idx="13">
                  <c:v>134.16</c:v>
                </c:pt>
              </c:numCache>
            </c:numRef>
          </c:val>
        </c:ser>
        <c:dLbls>
          <c:showLegendKey val="0"/>
          <c:showVal val="0"/>
          <c:showCatName val="0"/>
          <c:showSerName val="0"/>
          <c:showPercent val="0"/>
          <c:showBubbleSize val="0"/>
        </c:dLbls>
        <c:gapWidth val="80"/>
        <c:axId val="1595545808"/>
        <c:axId val="1595547856"/>
      </c:barChart>
      <c:catAx>
        <c:axId val="1595545808"/>
        <c:scaling>
          <c:orientation val="minMax"/>
        </c:scaling>
        <c:delete val="0"/>
        <c:axPos val="b"/>
        <c:numFmt formatCode="General" sourceLinked="0"/>
        <c:majorTickMark val="out"/>
        <c:minorTickMark val="none"/>
        <c:tickLblPos val="nextTo"/>
        <c:txPr>
          <a:bodyPr/>
          <a:lstStyle/>
          <a:p>
            <a:pPr>
              <a:defRPr sz="1800" b="1"/>
            </a:pPr>
            <a:endParaRPr lang="en-US"/>
          </a:p>
        </c:txPr>
        <c:crossAx val="1595547856"/>
        <c:crosses val="autoZero"/>
        <c:auto val="1"/>
        <c:lblAlgn val="ctr"/>
        <c:lblOffset val="100"/>
        <c:noMultiLvlLbl val="0"/>
      </c:catAx>
      <c:valAx>
        <c:axId val="1595547856"/>
        <c:scaling>
          <c:logBase val="10.0"/>
          <c:orientation val="minMax"/>
        </c:scaling>
        <c:delete val="0"/>
        <c:axPos val="l"/>
        <c:majorGridlines/>
        <c:title>
          <c:tx>
            <c:rich>
              <a:bodyPr rot="-5400000" vert="horz"/>
              <a:lstStyle/>
              <a:p>
                <a:pPr>
                  <a:defRPr sz="1800" b="1"/>
                </a:pPr>
                <a:r>
                  <a:rPr lang="en-US" sz="1800" b="1" i="0" baseline="0" dirty="0" smtClean="0">
                    <a:effectLst/>
                  </a:rPr>
                  <a:t>elapsed time/best (log)</a:t>
                </a:r>
                <a:endParaRPr lang="en-US" sz="1800" b="1" dirty="0">
                  <a:effectLst/>
                </a:endParaRPr>
              </a:p>
            </c:rich>
          </c:tx>
          <c:layout/>
          <c:overlay val="0"/>
        </c:title>
        <c:numFmt formatCode="0" sourceLinked="1"/>
        <c:majorTickMark val="out"/>
        <c:minorTickMark val="none"/>
        <c:tickLblPos val="nextTo"/>
        <c:crossAx val="1595545808"/>
        <c:crosses val="autoZero"/>
        <c:crossBetween val="between"/>
      </c:valAx>
    </c:plotArea>
    <c:plotVisOnly val="1"/>
    <c:dispBlanksAs val="gap"/>
    <c:showDLblsOverMax val="0"/>
  </c:chart>
  <c:spPr>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78642EC-72FF-DC4E-AC37-C4E29DBCEE40}" type="datetimeFigureOut">
              <a:rPr lang="en-AU" smtClean="0"/>
              <a:t>2/12/16</a:t>
            </a:fld>
            <a:endParaRPr lang="en-AU" dirty="0"/>
          </a:p>
        </p:txBody>
      </p:sp>
      <p:sp>
        <p:nvSpPr>
          <p:cNvPr id="4" name="Slide Image Placeholder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1159026-8446-F64A-9CF6-9B32C97D6DF9}" type="slidenum">
              <a:rPr lang="en-AU" smtClean="0"/>
              <a:t>‹#›</a:t>
            </a:fld>
            <a:endParaRPr lang="en-AU" dirty="0"/>
          </a:p>
        </p:txBody>
      </p:sp>
    </p:spTree>
    <p:extLst>
      <p:ext uri="{BB962C8B-B14F-4D97-AF65-F5344CB8AC3E}">
        <p14:creationId xmlns:p14="http://schemas.microsoft.com/office/powerpoint/2010/main" val="1905336133"/>
      </p:ext>
    </p:extLst>
  </p:cSld>
  <p:clrMap bg1="lt1" tx1="dk1" bg2="lt2" tx2="dk2" accent1="accent1" accent2="accent2" accent3="accent3" accent4="accent4" accent5="accent5" accent6="accent6" hlink="hlink" folHlink="folHlink"/>
  <p:notesStyle>
    <a:lvl1pPr marL="0" algn="l" defTabSz="914142" rtl="0" eaLnBrk="1" latinLnBrk="0" hangingPunct="1">
      <a:defRPr sz="1202" kern="1200">
        <a:solidFill>
          <a:schemeClr val="tx1"/>
        </a:solidFill>
        <a:latin typeface="+mn-lt"/>
        <a:ea typeface="+mn-ea"/>
        <a:cs typeface="+mn-cs"/>
      </a:defRPr>
    </a:lvl1pPr>
    <a:lvl2pPr marL="457069" algn="l" defTabSz="914142" rtl="0" eaLnBrk="1" latinLnBrk="0" hangingPunct="1">
      <a:defRPr sz="1202" kern="1200">
        <a:solidFill>
          <a:schemeClr val="tx1"/>
        </a:solidFill>
        <a:latin typeface="+mn-lt"/>
        <a:ea typeface="+mn-ea"/>
        <a:cs typeface="+mn-cs"/>
      </a:defRPr>
    </a:lvl2pPr>
    <a:lvl3pPr marL="914142" algn="l" defTabSz="914142" rtl="0" eaLnBrk="1" latinLnBrk="0" hangingPunct="1">
      <a:defRPr sz="1202" kern="1200">
        <a:solidFill>
          <a:schemeClr val="tx1"/>
        </a:solidFill>
        <a:latin typeface="+mn-lt"/>
        <a:ea typeface="+mn-ea"/>
        <a:cs typeface="+mn-cs"/>
      </a:defRPr>
    </a:lvl3pPr>
    <a:lvl4pPr marL="1371211" algn="l" defTabSz="914142" rtl="0" eaLnBrk="1" latinLnBrk="0" hangingPunct="1">
      <a:defRPr sz="1202" kern="1200">
        <a:solidFill>
          <a:schemeClr val="tx1"/>
        </a:solidFill>
        <a:latin typeface="+mn-lt"/>
        <a:ea typeface="+mn-ea"/>
        <a:cs typeface="+mn-cs"/>
      </a:defRPr>
    </a:lvl4pPr>
    <a:lvl5pPr marL="1828280" algn="l" defTabSz="914142" rtl="0" eaLnBrk="1" latinLnBrk="0" hangingPunct="1">
      <a:defRPr sz="1202" kern="1200">
        <a:solidFill>
          <a:schemeClr val="tx1"/>
        </a:solidFill>
        <a:latin typeface="+mn-lt"/>
        <a:ea typeface="+mn-ea"/>
        <a:cs typeface="+mn-cs"/>
      </a:defRPr>
    </a:lvl5pPr>
    <a:lvl6pPr marL="2285353" algn="l" defTabSz="914142" rtl="0" eaLnBrk="1" latinLnBrk="0" hangingPunct="1">
      <a:defRPr sz="1202" kern="1200">
        <a:solidFill>
          <a:schemeClr val="tx1"/>
        </a:solidFill>
        <a:latin typeface="+mn-lt"/>
        <a:ea typeface="+mn-ea"/>
        <a:cs typeface="+mn-cs"/>
      </a:defRPr>
    </a:lvl6pPr>
    <a:lvl7pPr marL="2742422" algn="l" defTabSz="914142" rtl="0" eaLnBrk="1" latinLnBrk="0" hangingPunct="1">
      <a:defRPr sz="1202" kern="1200">
        <a:solidFill>
          <a:schemeClr val="tx1"/>
        </a:solidFill>
        <a:latin typeface="+mn-lt"/>
        <a:ea typeface="+mn-ea"/>
        <a:cs typeface="+mn-cs"/>
      </a:defRPr>
    </a:lvl7pPr>
    <a:lvl8pPr marL="3199496" algn="l" defTabSz="914142" rtl="0" eaLnBrk="1" latinLnBrk="0" hangingPunct="1">
      <a:defRPr sz="1202" kern="1200">
        <a:solidFill>
          <a:schemeClr val="tx1"/>
        </a:solidFill>
        <a:latin typeface="+mn-lt"/>
        <a:ea typeface="+mn-ea"/>
        <a:cs typeface="+mn-cs"/>
      </a:defRPr>
    </a:lvl8pPr>
    <a:lvl9pPr marL="3656564" algn="l" defTabSz="914142" rtl="0" eaLnBrk="1" latinLnBrk="0" hangingPunct="1">
      <a:defRPr sz="12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0288" y="1241425"/>
            <a:ext cx="4737100" cy="334962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1159026-8446-F64A-9CF6-9B32C97D6DF9}" type="slidenum">
              <a:rPr lang="en-AU" smtClean="0"/>
              <a:t>1</a:t>
            </a:fld>
            <a:endParaRPr lang="en-AU" dirty="0"/>
          </a:p>
        </p:txBody>
      </p:sp>
    </p:spTree>
    <p:extLst>
      <p:ext uri="{BB962C8B-B14F-4D97-AF65-F5344CB8AC3E}">
        <p14:creationId xmlns:p14="http://schemas.microsoft.com/office/powerpoint/2010/main" val="185572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green ba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68201" y="666275"/>
            <a:ext cx="32389454" cy="2377606"/>
          </a:xfrm>
        </p:spPr>
        <p:txBody>
          <a:bodyPr anchor="b" anchorCtr="0">
            <a:noAutofit/>
          </a:bodyPr>
          <a:lstStyle>
            <a:lvl1pPr>
              <a:lnSpc>
                <a:spcPct val="90000"/>
              </a:lnSpc>
              <a:defRPr sz="10031">
                <a:solidFill>
                  <a:schemeClr val="tx1"/>
                </a:solidFill>
              </a:defRPr>
            </a:lvl1pPr>
          </a:lstStyle>
          <a:p>
            <a:r>
              <a:rPr lang="en-US" dirty="0" smtClean="0"/>
              <a:t>INSERT MAIN HEADING (MAX 120PT ALL CAPS)</a:t>
            </a:r>
            <a:endParaRPr lang="en-AU" dirty="0"/>
          </a:p>
        </p:txBody>
      </p:sp>
      <p:sp>
        <p:nvSpPr>
          <p:cNvPr id="3" name="Content Placeholder 2"/>
          <p:cNvSpPr>
            <a:spLocks noGrp="1"/>
          </p:cNvSpPr>
          <p:nvPr>
            <p:ph sz="half" idx="1" hasCustomPrompt="1"/>
          </p:nvPr>
        </p:nvSpPr>
        <p:spPr>
          <a:xfrm>
            <a:off x="1668203" y="9090187"/>
            <a:ext cx="18368445" cy="18311586"/>
          </a:xfrm>
        </p:spPr>
        <p:txBody>
          <a:bodyPr>
            <a:normAutofit/>
          </a:bodyPr>
          <a:lstStyle>
            <a:lvl1pPr marL="0" indent="0">
              <a:spcBef>
                <a:spcPts val="4770"/>
              </a:spcBef>
              <a:spcAft>
                <a:spcPts val="955"/>
              </a:spcAft>
              <a:buNone/>
              <a:defRPr sz="5015" b="1" baseline="0">
                <a:solidFill>
                  <a:schemeClr val="tx1"/>
                </a:solidFill>
              </a:defRPr>
            </a:lvl1pPr>
            <a:lvl2pPr marL="0" indent="0">
              <a:spcBef>
                <a:spcPts val="716"/>
              </a:spcBef>
              <a:spcAft>
                <a:spcPts val="716"/>
              </a:spcAft>
              <a:buNone/>
              <a:defRPr sz="2675" baseline="0"/>
            </a:lvl2pPr>
            <a:lvl3pPr marL="0" indent="0">
              <a:spcBef>
                <a:spcPts val="3342"/>
              </a:spcBef>
              <a:spcAft>
                <a:spcPts val="955"/>
              </a:spcAft>
              <a:buNone/>
              <a:defRPr sz="3678" b="1">
                <a:solidFill>
                  <a:schemeClr val="accent2"/>
                </a:solidFill>
              </a:defRPr>
            </a:lvl3pPr>
            <a:lvl4pPr>
              <a:defRPr sz="2865"/>
            </a:lvl4pPr>
            <a:lvl5pPr>
              <a:defRPr sz="2865"/>
            </a:lvl5pPr>
            <a:lvl6pPr>
              <a:defRPr sz="6521"/>
            </a:lvl6pPr>
            <a:lvl7pPr>
              <a:defRPr sz="6521"/>
            </a:lvl7pPr>
            <a:lvl8pPr>
              <a:defRPr sz="6521"/>
            </a:lvl8pPr>
            <a:lvl9pPr>
              <a:defRPr sz="6521"/>
            </a:lvl9pPr>
          </a:lstStyle>
          <a:p>
            <a:pPr lvl="0"/>
            <a:r>
              <a:rPr lang="en-US" dirty="0" smtClean="0"/>
              <a:t>Heading (First level)</a:t>
            </a:r>
          </a:p>
          <a:p>
            <a:pPr lvl="1"/>
            <a:r>
              <a:rPr lang="en-US" dirty="0" smtClean="0"/>
              <a:t>Body (Second level)</a:t>
            </a:r>
          </a:p>
          <a:p>
            <a:pPr lvl="2"/>
            <a:r>
              <a:rPr lang="en-US" dirty="0" smtClean="0"/>
              <a:t>Heading 2 (Third level)</a:t>
            </a:r>
          </a:p>
        </p:txBody>
      </p:sp>
      <p:sp>
        <p:nvSpPr>
          <p:cNvPr id="9" name="Text Placeholder 8"/>
          <p:cNvSpPr>
            <a:spLocks noGrp="1"/>
          </p:cNvSpPr>
          <p:nvPr>
            <p:ph type="body" sz="quarter" idx="10" hasCustomPrompt="1"/>
          </p:nvPr>
        </p:nvSpPr>
        <p:spPr>
          <a:xfrm>
            <a:off x="1668204" y="6730942"/>
            <a:ext cx="32457493" cy="1847374"/>
          </a:xfrm>
        </p:spPr>
        <p:txBody>
          <a:bodyPr>
            <a:normAutofit/>
          </a:bodyPr>
          <a:lstStyle>
            <a:lvl1pPr marL="0" indent="0">
              <a:buNone/>
              <a:defRPr sz="3678">
                <a:solidFill>
                  <a:schemeClr val="tx1"/>
                </a:solidFill>
              </a:defRPr>
            </a:lvl1pPr>
          </a:lstStyle>
          <a:p>
            <a:pPr lvl="0"/>
            <a:r>
              <a:rPr lang="en-US" dirty="0" smtClean="0"/>
              <a:t>Click to edit Introduction</a:t>
            </a:r>
          </a:p>
        </p:txBody>
      </p:sp>
      <p:sp>
        <p:nvSpPr>
          <p:cNvPr id="11" name="Text Placeholder 10"/>
          <p:cNvSpPr>
            <a:spLocks noGrp="1"/>
          </p:cNvSpPr>
          <p:nvPr>
            <p:ph type="body" sz="quarter" idx="11" hasCustomPrompt="1"/>
          </p:nvPr>
        </p:nvSpPr>
        <p:spPr>
          <a:xfrm>
            <a:off x="1668201" y="3203501"/>
            <a:ext cx="32389454" cy="728707"/>
          </a:xfrm>
        </p:spPr>
        <p:txBody>
          <a:bodyPr>
            <a:noAutofit/>
          </a:bodyPr>
          <a:lstStyle>
            <a:lvl1pPr marL="0" indent="0">
              <a:buNone/>
              <a:defRPr sz="4180" baseline="0">
                <a:solidFill>
                  <a:schemeClr val="tx1"/>
                </a:solidFill>
              </a:defRPr>
            </a:lvl1pPr>
          </a:lstStyle>
          <a:p>
            <a:pPr lvl="0"/>
            <a:r>
              <a:rPr lang="en-US" dirty="0" smtClean="0"/>
              <a:t>Insert Subtitle [Calibri 50pt]</a:t>
            </a:r>
          </a:p>
        </p:txBody>
      </p:sp>
      <p:sp>
        <p:nvSpPr>
          <p:cNvPr id="13" name="Text Placeholder 12"/>
          <p:cNvSpPr>
            <a:spLocks noGrp="1"/>
          </p:cNvSpPr>
          <p:nvPr>
            <p:ph type="body" sz="quarter" idx="12" hasCustomPrompt="1"/>
          </p:nvPr>
        </p:nvSpPr>
        <p:spPr>
          <a:xfrm>
            <a:off x="1668201" y="4139352"/>
            <a:ext cx="32389454" cy="820954"/>
          </a:xfrm>
        </p:spPr>
        <p:txBody>
          <a:bodyPr>
            <a:normAutofit/>
          </a:bodyPr>
          <a:lstStyle>
            <a:lvl1pPr marL="0" indent="0">
              <a:buNone/>
              <a:defRPr sz="2341">
                <a:solidFill>
                  <a:schemeClr val="tx1"/>
                </a:solidFill>
              </a:defRPr>
            </a:lvl1pPr>
          </a:lstStyle>
          <a:p>
            <a:pPr lvl="0"/>
            <a:r>
              <a:rPr lang="en-US" dirty="0" smtClean="0"/>
              <a:t>Insert Author and Affiliation details [Calibri 28pt]</a:t>
            </a:r>
          </a:p>
        </p:txBody>
      </p:sp>
      <p:sp>
        <p:nvSpPr>
          <p:cNvPr id="14" name="Content Placeholder 2"/>
          <p:cNvSpPr>
            <a:spLocks noGrp="1"/>
          </p:cNvSpPr>
          <p:nvPr>
            <p:ph sz="half" idx="13" hasCustomPrompt="1"/>
          </p:nvPr>
        </p:nvSpPr>
        <p:spPr>
          <a:xfrm>
            <a:off x="22725899" y="9090187"/>
            <a:ext cx="18409667" cy="18311586"/>
          </a:xfrm>
        </p:spPr>
        <p:txBody>
          <a:bodyPr>
            <a:normAutofit/>
          </a:bodyPr>
          <a:lstStyle>
            <a:lvl1pPr marL="0" indent="0">
              <a:spcBef>
                <a:spcPts val="4770"/>
              </a:spcBef>
              <a:spcAft>
                <a:spcPts val="955"/>
              </a:spcAft>
              <a:buNone/>
              <a:defRPr sz="5015" b="1" baseline="0">
                <a:solidFill>
                  <a:schemeClr val="tx1"/>
                </a:solidFill>
              </a:defRPr>
            </a:lvl1pPr>
            <a:lvl2pPr marL="0" indent="0">
              <a:spcBef>
                <a:spcPts val="716"/>
              </a:spcBef>
              <a:spcAft>
                <a:spcPts val="716"/>
              </a:spcAft>
              <a:buNone/>
              <a:defRPr sz="2675" baseline="0"/>
            </a:lvl2pPr>
            <a:lvl3pPr marL="0" indent="0">
              <a:spcBef>
                <a:spcPts val="3342"/>
              </a:spcBef>
              <a:spcAft>
                <a:spcPts val="955"/>
              </a:spcAft>
              <a:buNone/>
              <a:defRPr sz="3678" b="1">
                <a:solidFill>
                  <a:schemeClr val="accent2"/>
                </a:solidFill>
              </a:defRPr>
            </a:lvl3pPr>
            <a:lvl4pPr>
              <a:defRPr sz="2865"/>
            </a:lvl4pPr>
            <a:lvl5pPr>
              <a:defRPr sz="2865"/>
            </a:lvl5pPr>
            <a:lvl6pPr>
              <a:defRPr sz="6521"/>
            </a:lvl6pPr>
            <a:lvl7pPr>
              <a:defRPr sz="6521"/>
            </a:lvl7pPr>
            <a:lvl8pPr>
              <a:defRPr sz="6521"/>
            </a:lvl8pPr>
            <a:lvl9pPr>
              <a:defRPr sz="6521"/>
            </a:lvl9pPr>
          </a:lstStyle>
          <a:p>
            <a:pPr lvl="0"/>
            <a:r>
              <a:rPr lang="en-US" dirty="0" smtClean="0"/>
              <a:t>Heading (First level)</a:t>
            </a:r>
          </a:p>
          <a:p>
            <a:pPr lvl="1"/>
            <a:r>
              <a:rPr lang="en-US" dirty="0" smtClean="0"/>
              <a:t>Body (Second level)</a:t>
            </a:r>
          </a:p>
          <a:p>
            <a:pPr lvl="2"/>
            <a:r>
              <a:rPr lang="en-US" dirty="0" smtClean="0"/>
              <a:t>Heading 2 (Third level)</a:t>
            </a:r>
          </a:p>
          <a:p>
            <a:pPr lvl="1"/>
            <a:endParaRPr lang="en-US" dirty="0" smtClean="0"/>
          </a:p>
        </p:txBody>
      </p:sp>
    </p:spTree>
    <p:extLst>
      <p:ext uri="{BB962C8B-B14F-4D97-AF65-F5344CB8AC3E}">
        <p14:creationId xmlns:p14="http://schemas.microsoft.com/office/powerpoint/2010/main" val="5584842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ster black banner">
    <p:spTree>
      <p:nvGrpSpPr>
        <p:cNvPr id="1" name=""/>
        <p:cNvGrpSpPr/>
        <p:nvPr/>
      </p:nvGrpSpPr>
      <p:grpSpPr>
        <a:xfrm>
          <a:off x="0" y="0"/>
          <a:ext cx="0" cy="0"/>
          <a:chOff x="0" y="0"/>
          <a:chExt cx="0" cy="0"/>
        </a:xfrm>
      </p:grpSpPr>
      <p:sp>
        <p:nvSpPr>
          <p:cNvPr id="15" name="Rectangle 14"/>
          <p:cNvSpPr/>
          <p:nvPr userDrawn="1"/>
        </p:nvSpPr>
        <p:spPr>
          <a:xfrm>
            <a:off x="1" y="0"/>
            <a:ext cx="42803763" cy="61378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82" dirty="0"/>
          </a:p>
        </p:txBody>
      </p:sp>
      <p:pic>
        <p:nvPicPr>
          <p:cNvPr id="3081" name="Picture 9"/>
          <p:cNvPicPr>
            <a:picLocks noChangeAspect="1" noChangeArrowheads="1"/>
          </p:cNvPicPr>
          <p:nvPr userDrawn="1"/>
        </p:nvPicPr>
        <p:blipFill>
          <a:blip r:embed="rId2" cstate="print"/>
          <a:srcRect t="20954" b="50044"/>
          <a:stretch>
            <a:fillRect/>
          </a:stretch>
        </p:blipFill>
        <p:spPr bwMode="auto">
          <a:xfrm>
            <a:off x="2" y="3"/>
            <a:ext cx="42811070" cy="6106235"/>
          </a:xfrm>
          <a:prstGeom prst="rect">
            <a:avLst/>
          </a:prstGeom>
          <a:noFill/>
          <a:ln w="9525">
            <a:noFill/>
            <a:miter lim="800000"/>
            <a:headEnd/>
            <a:tailEnd/>
          </a:ln>
          <a:effectLst/>
        </p:spPr>
      </p:pic>
      <p:sp>
        <p:nvSpPr>
          <p:cNvPr id="2" name="Title 1"/>
          <p:cNvSpPr>
            <a:spLocks noGrp="1"/>
          </p:cNvSpPr>
          <p:nvPr>
            <p:ph type="title" hasCustomPrompt="1"/>
          </p:nvPr>
        </p:nvSpPr>
        <p:spPr>
          <a:xfrm>
            <a:off x="1668201" y="666275"/>
            <a:ext cx="32389454" cy="2377606"/>
          </a:xfrm>
        </p:spPr>
        <p:txBody>
          <a:bodyPr anchor="b" anchorCtr="0">
            <a:noAutofit/>
          </a:bodyPr>
          <a:lstStyle>
            <a:lvl1pPr>
              <a:lnSpc>
                <a:spcPct val="90000"/>
              </a:lnSpc>
              <a:defRPr sz="9544"/>
            </a:lvl1pPr>
          </a:lstStyle>
          <a:p>
            <a:r>
              <a:rPr lang="en-US" dirty="0" smtClean="0"/>
              <a:t>INSERT MAIN HEADING (MAX 120PT ALL CAPS)</a:t>
            </a:r>
            <a:endParaRPr lang="en-AU" dirty="0"/>
          </a:p>
        </p:txBody>
      </p:sp>
      <p:sp>
        <p:nvSpPr>
          <p:cNvPr id="3" name="Content Placeholder 2"/>
          <p:cNvSpPr>
            <a:spLocks noGrp="1"/>
          </p:cNvSpPr>
          <p:nvPr>
            <p:ph sz="half" idx="1" hasCustomPrompt="1"/>
          </p:nvPr>
        </p:nvSpPr>
        <p:spPr>
          <a:xfrm>
            <a:off x="1668203" y="9090187"/>
            <a:ext cx="18368445" cy="18311586"/>
          </a:xfrm>
        </p:spPr>
        <p:txBody>
          <a:bodyPr>
            <a:normAutofit/>
          </a:bodyPr>
          <a:lstStyle>
            <a:lvl1pPr marL="0" indent="0">
              <a:spcBef>
                <a:spcPts val="4770"/>
              </a:spcBef>
              <a:spcAft>
                <a:spcPts val="955"/>
              </a:spcAft>
              <a:buNone/>
              <a:defRPr sz="4770" b="1" baseline="0">
                <a:solidFill>
                  <a:schemeClr val="tx1"/>
                </a:solidFill>
              </a:defRPr>
            </a:lvl1pPr>
            <a:lvl2pPr marL="0" indent="0">
              <a:spcBef>
                <a:spcPts val="716"/>
              </a:spcBef>
              <a:spcAft>
                <a:spcPts val="716"/>
              </a:spcAft>
              <a:buNone/>
              <a:defRPr sz="2547" baseline="0"/>
            </a:lvl2pPr>
            <a:lvl3pPr marL="0" indent="0">
              <a:spcBef>
                <a:spcPts val="3342"/>
              </a:spcBef>
              <a:spcAft>
                <a:spcPts val="955"/>
              </a:spcAft>
              <a:buNone/>
              <a:defRPr sz="3501" b="1">
                <a:solidFill>
                  <a:schemeClr val="accent2"/>
                </a:solidFill>
              </a:defRPr>
            </a:lvl3pPr>
            <a:lvl4pPr>
              <a:defRPr sz="2865"/>
            </a:lvl4pPr>
            <a:lvl5pPr>
              <a:defRPr sz="2865"/>
            </a:lvl5pPr>
            <a:lvl6pPr>
              <a:defRPr sz="6521"/>
            </a:lvl6pPr>
            <a:lvl7pPr>
              <a:defRPr sz="6521"/>
            </a:lvl7pPr>
            <a:lvl8pPr>
              <a:defRPr sz="6521"/>
            </a:lvl8pPr>
            <a:lvl9pPr>
              <a:defRPr sz="6521"/>
            </a:lvl9pPr>
          </a:lstStyle>
          <a:p>
            <a:pPr lvl="0"/>
            <a:r>
              <a:rPr lang="en-US" dirty="0" smtClean="0"/>
              <a:t>Heading (First level)</a:t>
            </a:r>
          </a:p>
          <a:p>
            <a:pPr lvl="1"/>
            <a:r>
              <a:rPr lang="en-US" dirty="0" smtClean="0"/>
              <a:t>Body (Second level)</a:t>
            </a:r>
          </a:p>
          <a:p>
            <a:pPr lvl="2"/>
            <a:r>
              <a:rPr lang="en-US" dirty="0" smtClean="0"/>
              <a:t>Heading 2 (Third level)</a:t>
            </a:r>
          </a:p>
        </p:txBody>
      </p:sp>
      <p:sp>
        <p:nvSpPr>
          <p:cNvPr id="9" name="Text Placeholder 8"/>
          <p:cNvSpPr>
            <a:spLocks noGrp="1"/>
          </p:cNvSpPr>
          <p:nvPr>
            <p:ph type="body" sz="quarter" idx="10" hasCustomPrompt="1"/>
          </p:nvPr>
        </p:nvSpPr>
        <p:spPr>
          <a:xfrm>
            <a:off x="1668204" y="6730942"/>
            <a:ext cx="32457493" cy="1847374"/>
          </a:xfrm>
        </p:spPr>
        <p:txBody>
          <a:bodyPr>
            <a:normAutofit/>
          </a:bodyPr>
          <a:lstStyle>
            <a:lvl1pPr marL="0" indent="0">
              <a:buNone/>
              <a:defRPr sz="3501">
                <a:solidFill>
                  <a:schemeClr val="tx1"/>
                </a:solidFill>
              </a:defRPr>
            </a:lvl1pPr>
          </a:lstStyle>
          <a:p>
            <a:pPr lvl="0"/>
            <a:r>
              <a:rPr lang="en-US" dirty="0" smtClean="0"/>
              <a:t>Click to edit Introduction</a:t>
            </a:r>
          </a:p>
        </p:txBody>
      </p:sp>
      <p:sp>
        <p:nvSpPr>
          <p:cNvPr id="11" name="Text Placeholder 10"/>
          <p:cNvSpPr>
            <a:spLocks noGrp="1"/>
          </p:cNvSpPr>
          <p:nvPr>
            <p:ph type="body" sz="quarter" idx="11" hasCustomPrompt="1"/>
          </p:nvPr>
        </p:nvSpPr>
        <p:spPr>
          <a:xfrm>
            <a:off x="1668201" y="3203501"/>
            <a:ext cx="32389454" cy="728707"/>
          </a:xfrm>
        </p:spPr>
        <p:txBody>
          <a:bodyPr>
            <a:noAutofit/>
          </a:bodyPr>
          <a:lstStyle>
            <a:lvl1pPr marL="0" indent="0">
              <a:buNone/>
              <a:defRPr sz="3974" baseline="0">
                <a:solidFill>
                  <a:schemeClr val="accent1"/>
                </a:solidFill>
              </a:defRPr>
            </a:lvl1pPr>
          </a:lstStyle>
          <a:p>
            <a:pPr lvl="0"/>
            <a:r>
              <a:rPr lang="en-US" dirty="0" smtClean="0"/>
              <a:t>Insert Subtitle [Calibri 50pt]</a:t>
            </a:r>
          </a:p>
        </p:txBody>
      </p:sp>
      <p:sp>
        <p:nvSpPr>
          <p:cNvPr id="13" name="Text Placeholder 12"/>
          <p:cNvSpPr>
            <a:spLocks noGrp="1"/>
          </p:cNvSpPr>
          <p:nvPr>
            <p:ph type="body" sz="quarter" idx="12" hasCustomPrompt="1"/>
          </p:nvPr>
        </p:nvSpPr>
        <p:spPr>
          <a:xfrm>
            <a:off x="1668201" y="4139352"/>
            <a:ext cx="32389454" cy="852374"/>
          </a:xfrm>
        </p:spPr>
        <p:txBody>
          <a:bodyPr>
            <a:normAutofit/>
          </a:bodyPr>
          <a:lstStyle>
            <a:lvl1pPr marL="0" indent="0">
              <a:buNone/>
              <a:defRPr sz="2228">
                <a:solidFill>
                  <a:schemeClr val="accent1"/>
                </a:solidFill>
              </a:defRPr>
            </a:lvl1pPr>
          </a:lstStyle>
          <a:p>
            <a:pPr lvl="0"/>
            <a:r>
              <a:rPr lang="en-US" dirty="0" smtClean="0"/>
              <a:t>Insert Author and Affiliation details [Calibri 28pt]</a:t>
            </a:r>
          </a:p>
        </p:txBody>
      </p:sp>
      <p:sp>
        <p:nvSpPr>
          <p:cNvPr id="14" name="Content Placeholder 2"/>
          <p:cNvSpPr>
            <a:spLocks noGrp="1"/>
          </p:cNvSpPr>
          <p:nvPr>
            <p:ph sz="half" idx="13" hasCustomPrompt="1"/>
          </p:nvPr>
        </p:nvSpPr>
        <p:spPr>
          <a:xfrm>
            <a:off x="22725899" y="9090187"/>
            <a:ext cx="18409667" cy="18311586"/>
          </a:xfrm>
        </p:spPr>
        <p:txBody>
          <a:bodyPr>
            <a:normAutofit/>
          </a:bodyPr>
          <a:lstStyle>
            <a:lvl1pPr marL="0" indent="0">
              <a:spcBef>
                <a:spcPts val="4770"/>
              </a:spcBef>
              <a:spcAft>
                <a:spcPts val="955"/>
              </a:spcAft>
              <a:buNone/>
              <a:defRPr sz="4770" b="1" baseline="0">
                <a:solidFill>
                  <a:schemeClr val="tx1"/>
                </a:solidFill>
              </a:defRPr>
            </a:lvl1pPr>
            <a:lvl2pPr marL="0" indent="0">
              <a:spcBef>
                <a:spcPts val="716"/>
              </a:spcBef>
              <a:spcAft>
                <a:spcPts val="716"/>
              </a:spcAft>
              <a:buNone/>
              <a:defRPr sz="2547" baseline="0"/>
            </a:lvl2pPr>
            <a:lvl3pPr marL="0" indent="0">
              <a:spcBef>
                <a:spcPts val="3342"/>
              </a:spcBef>
              <a:spcAft>
                <a:spcPts val="955"/>
              </a:spcAft>
              <a:buNone/>
              <a:defRPr sz="3501" b="1">
                <a:solidFill>
                  <a:schemeClr val="accent2"/>
                </a:solidFill>
              </a:defRPr>
            </a:lvl3pPr>
            <a:lvl4pPr>
              <a:defRPr sz="2865"/>
            </a:lvl4pPr>
            <a:lvl5pPr>
              <a:defRPr sz="2865"/>
            </a:lvl5pPr>
            <a:lvl6pPr>
              <a:defRPr sz="6521"/>
            </a:lvl6pPr>
            <a:lvl7pPr>
              <a:defRPr sz="6521"/>
            </a:lvl7pPr>
            <a:lvl8pPr>
              <a:defRPr sz="6521"/>
            </a:lvl8pPr>
            <a:lvl9pPr>
              <a:defRPr sz="6521"/>
            </a:lvl9pPr>
          </a:lstStyle>
          <a:p>
            <a:pPr lvl="0"/>
            <a:r>
              <a:rPr lang="en-US" dirty="0" smtClean="0"/>
              <a:t>Heading (First level)</a:t>
            </a:r>
          </a:p>
          <a:p>
            <a:pPr lvl="1"/>
            <a:r>
              <a:rPr lang="en-US" dirty="0" smtClean="0"/>
              <a:t>Body (Second level)</a:t>
            </a:r>
          </a:p>
          <a:p>
            <a:pPr lvl="2"/>
            <a:r>
              <a:rPr lang="en-US" dirty="0" smtClean="0"/>
              <a:t>Heading 2 (Third level)</a:t>
            </a:r>
          </a:p>
          <a:p>
            <a:pPr lvl="1"/>
            <a:endParaRPr lang="en-US" dirty="0" smtClean="0"/>
          </a:p>
        </p:txBody>
      </p:sp>
      <p:sp>
        <p:nvSpPr>
          <p:cNvPr id="17" name="TextBox 16"/>
          <p:cNvSpPr txBox="1"/>
          <p:nvPr userDrawn="1"/>
        </p:nvSpPr>
        <p:spPr>
          <a:xfrm>
            <a:off x="1668201" y="5147194"/>
            <a:ext cx="17813583" cy="391967"/>
          </a:xfrm>
          <a:prstGeom prst="rect">
            <a:avLst/>
          </a:prstGeom>
          <a:noFill/>
        </p:spPr>
        <p:txBody>
          <a:bodyPr wrap="square" lIns="0" tIns="0" rIns="0" bIns="0" rtlCol="0">
            <a:spAutoFit/>
          </a:bodyPr>
          <a:lstStyle/>
          <a:p>
            <a:r>
              <a:rPr lang="en-AU" sz="2547" b="1" dirty="0" smtClean="0">
                <a:solidFill>
                  <a:schemeClr val="accent1"/>
                </a:solidFill>
              </a:rPr>
              <a:t>www.data61.csiro.au</a:t>
            </a:r>
            <a:endParaRPr lang="en-AU" sz="2547" b="1" dirty="0">
              <a:solidFill>
                <a:schemeClr val="accent1"/>
              </a:solidFill>
            </a:endParaRPr>
          </a:p>
        </p:txBody>
      </p:sp>
      <p:pic>
        <p:nvPicPr>
          <p:cNvPr id="16" name="Picture 2"/>
          <p:cNvPicPr>
            <a:picLocks noChangeAspect="1" noChangeArrowheads="1"/>
          </p:cNvPicPr>
          <p:nvPr userDrawn="1"/>
        </p:nvPicPr>
        <p:blipFill>
          <a:blip r:embed="rId3" cstate="print"/>
          <a:stretch>
            <a:fillRect/>
          </a:stretch>
        </p:blipFill>
        <p:spPr bwMode="auto">
          <a:xfrm>
            <a:off x="35205358" y="1151817"/>
            <a:ext cx="5930207" cy="3590433"/>
          </a:xfrm>
          <a:prstGeom prst="rect">
            <a:avLst/>
          </a:prstGeom>
          <a:noFill/>
          <a:ln>
            <a:noFill/>
          </a:ln>
        </p:spPr>
      </p:pic>
      <p:sp>
        <p:nvSpPr>
          <p:cNvPr id="20" name="Rectangle 19"/>
          <p:cNvSpPr/>
          <p:nvPr userDrawn="1"/>
        </p:nvSpPr>
        <p:spPr>
          <a:xfrm>
            <a:off x="1" y="6011056"/>
            <a:ext cx="42803763" cy="128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82" dirty="0"/>
          </a:p>
        </p:txBody>
      </p:sp>
    </p:spTree>
    <p:extLst>
      <p:ext uri="{BB962C8B-B14F-4D97-AF65-F5344CB8AC3E}">
        <p14:creationId xmlns:p14="http://schemas.microsoft.com/office/powerpoint/2010/main" val="5584842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68203" y="1098257"/>
            <a:ext cx="39467368" cy="2377606"/>
          </a:xfrm>
          <a:prstGeom prst="rect">
            <a:avLst/>
          </a:prstGeom>
        </p:spPr>
        <p:txBody>
          <a:bodyPr vert="horz" lIns="0" tIns="0" rIns="0" bIns="0" rtlCol="0" anchor="t">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1668201" y="9090187"/>
            <a:ext cx="39467363" cy="18311586"/>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3" name="AutoShape 22"/>
          <p:cNvSpPr>
            <a:spLocks noChangeAspect="1" noChangeArrowheads="1" noTextEdit="1"/>
          </p:cNvSpPr>
          <p:nvPr/>
        </p:nvSpPr>
        <p:spPr bwMode="auto">
          <a:xfrm>
            <a:off x="-23320" y="3"/>
            <a:ext cx="30539661" cy="911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706" tIns="36354" rIns="72706" bIns="36354" numCol="1" anchor="t" anchorCtr="0" compatLnSpc="1">
            <a:prstTxWarp prst="textNoShape">
              <a:avLst/>
            </a:prstTxWarp>
          </a:bodyPr>
          <a:lstStyle/>
          <a:p>
            <a:endParaRPr lang="en-AU" sz="1282" dirty="0"/>
          </a:p>
        </p:txBody>
      </p:sp>
      <p:sp>
        <p:nvSpPr>
          <p:cNvPr id="7" name="AutoShape 7"/>
          <p:cNvSpPr>
            <a:spLocks noChangeAspect="1" noChangeArrowheads="1" noTextEdit="1"/>
          </p:cNvSpPr>
          <p:nvPr/>
        </p:nvSpPr>
        <p:spPr bwMode="auto">
          <a:xfrm>
            <a:off x="-247907" y="16361380"/>
            <a:ext cx="42938115" cy="4706199"/>
          </a:xfrm>
          <a:prstGeom prst="rect">
            <a:avLst/>
          </a:prstGeom>
          <a:noFill/>
          <a:ln w="9525">
            <a:noFill/>
            <a:miter lim="800000"/>
            <a:headEnd/>
            <a:tailEnd/>
          </a:ln>
        </p:spPr>
        <p:txBody>
          <a:bodyPr vert="horz" wrap="square" lIns="72706" tIns="36354" rIns="72706" bIns="36354" numCol="1" anchor="t" anchorCtr="0" compatLnSpc="1">
            <a:prstTxWarp prst="textNoShape">
              <a:avLst/>
            </a:prstTxWarp>
          </a:bodyPr>
          <a:lstStyle/>
          <a:p>
            <a:endParaRPr lang="en-AU" sz="1282" dirty="0"/>
          </a:p>
        </p:txBody>
      </p:sp>
    </p:spTree>
    <p:extLst>
      <p:ext uri="{BB962C8B-B14F-4D97-AF65-F5344CB8AC3E}">
        <p14:creationId xmlns:p14="http://schemas.microsoft.com/office/powerpoint/2010/main" val="4137612013"/>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txStyles>
    <p:titleStyle>
      <a:lvl1pPr algn="l" defTabSz="3306692" rtl="0" eaLnBrk="1" latinLnBrk="0" hangingPunct="1">
        <a:spcBef>
          <a:spcPct val="0"/>
        </a:spcBef>
        <a:buNone/>
        <a:defRPr sz="13916" kern="1200">
          <a:solidFill>
            <a:schemeClr val="bg1"/>
          </a:solidFill>
          <a:latin typeface="+mj-lt"/>
          <a:ea typeface="+mj-ea"/>
          <a:cs typeface="+mj-cs"/>
        </a:defRPr>
      </a:lvl1pPr>
    </p:titleStyle>
    <p:bodyStyle>
      <a:lvl1pPr marL="1240010" indent="-1240010" algn="l" defTabSz="3306692" rtl="0" eaLnBrk="1" latinLnBrk="0" hangingPunct="1">
        <a:spcBef>
          <a:spcPct val="20000"/>
        </a:spcBef>
        <a:buFont typeface="Arial" pitchFamily="34" charset="0"/>
        <a:buChar char="•"/>
        <a:defRPr sz="11613" kern="1200">
          <a:solidFill>
            <a:schemeClr val="tx1"/>
          </a:solidFill>
          <a:latin typeface="+mn-lt"/>
          <a:ea typeface="+mn-ea"/>
          <a:cs typeface="+mn-cs"/>
        </a:defRPr>
      </a:lvl1pPr>
      <a:lvl2pPr marL="2686686" indent="-1033343" algn="l" defTabSz="3306692" rtl="0" eaLnBrk="1" latinLnBrk="0" hangingPunct="1">
        <a:spcBef>
          <a:spcPct val="20000"/>
        </a:spcBef>
        <a:buFont typeface="Arial" pitchFamily="34" charset="0"/>
        <a:buChar char="–"/>
        <a:defRPr sz="10101" kern="1200">
          <a:solidFill>
            <a:schemeClr val="tx1"/>
          </a:solidFill>
          <a:latin typeface="+mn-lt"/>
          <a:ea typeface="+mn-ea"/>
          <a:cs typeface="+mn-cs"/>
        </a:defRPr>
      </a:lvl2pPr>
      <a:lvl3pPr marL="4133368" indent="-826672" algn="l" defTabSz="3306692" rtl="0" eaLnBrk="1" latinLnBrk="0" hangingPunct="1">
        <a:spcBef>
          <a:spcPct val="20000"/>
        </a:spcBef>
        <a:buFont typeface="Arial" pitchFamily="34" charset="0"/>
        <a:buChar char="•"/>
        <a:defRPr sz="8669" kern="1200">
          <a:solidFill>
            <a:schemeClr val="tx1"/>
          </a:solidFill>
          <a:latin typeface="+mn-lt"/>
          <a:ea typeface="+mn-ea"/>
          <a:cs typeface="+mn-cs"/>
        </a:defRPr>
      </a:lvl3pPr>
      <a:lvl4pPr marL="5786711" indent="-826672" algn="l" defTabSz="3306692" rtl="0" eaLnBrk="1" latinLnBrk="0" hangingPunct="1">
        <a:spcBef>
          <a:spcPct val="20000"/>
        </a:spcBef>
        <a:buFont typeface="Arial" pitchFamily="34" charset="0"/>
        <a:buChar char="–"/>
        <a:defRPr sz="7236" kern="1200">
          <a:solidFill>
            <a:schemeClr val="tx1"/>
          </a:solidFill>
          <a:latin typeface="+mn-lt"/>
          <a:ea typeface="+mn-ea"/>
          <a:cs typeface="+mn-cs"/>
        </a:defRPr>
      </a:lvl4pPr>
      <a:lvl5pPr marL="7440058" indent="-826672" algn="l" defTabSz="3306692" rtl="0" eaLnBrk="1" latinLnBrk="0" hangingPunct="1">
        <a:spcBef>
          <a:spcPct val="20000"/>
        </a:spcBef>
        <a:buFont typeface="Arial" pitchFamily="34" charset="0"/>
        <a:buChar char="»"/>
        <a:defRPr sz="7236" kern="1200">
          <a:solidFill>
            <a:schemeClr val="tx1"/>
          </a:solidFill>
          <a:latin typeface="+mn-lt"/>
          <a:ea typeface="+mn-ea"/>
          <a:cs typeface="+mn-cs"/>
        </a:defRPr>
      </a:lvl5pPr>
      <a:lvl6pPr marL="9093407" indent="-826672" algn="l" defTabSz="3306692" rtl="0" eaLnBrk="1" latinLnBrk="0" hangingPunct="1">
        <a:spcBef>
          <a:spcPct val="20000"/>
        </a:spcBef>
        <a:buFont typeface="Arial" pitchFamily="34" charset="0"/>
        <a:buChar char="•"/>
        <a:defRPr sz="7236" kern="1200">
          <a:solidFill>
            <a:schemeClr val="tx1"/>
          </a:solidFill>
          <a:latin typeface="+mn-lt"/>
          <a:ea typeface="+mn-ea"/>
          <a:cs typeface="+mn-cs"/>
        </a:defRPr>
      </a:lvl6pPr>
      <a:lvl7pPr marL="10746750" indent="-826672" algn="l" defTabSz="3306692" rtl="0" eaLnBrk="1" latinLnBrk="0" hangingPunct="1">
        <a:spcBef>
          <a:spcPct val="20000"/>
        </a:spcBef>
        <a:buFont typeface="Arial" pitchFamily="34" charset="0"/>
        <a:buChar char="•"/>
        <a:defRPr sz="7236" kern="1200">
          <a:solidFill>
            <a:schemeClr val="tx1"/>
          </a:solidFill>
          <a:latin typeface="+mn-lt"/>
          <a:ea typeface="+mn-ea"/>
          <a:cs typeface="+mn-cs"/>
        </a:defRPr>
      </a:lvl7pPr>
      <a:lvl8pPr marL="12400098" indent="-826672" algn="l" defTabSz="3306692" rtl="0" eaLnBrk="1" latinLnBrk="0" hangingPunct="1">
        <a:spcBef>
          <a:spcPct val="20000"/>
        </a:spcBef>
        <a:buFont typeface="Arial" pitchFamily="34" charset="0"/>
        <a:buChar char="•"/>
        <a:defRPr sz="7236" kern="1200">
          <a:solidFill>
            <a:schemeClr val="tx1"/>
          </a:solidFill>
          <a:latin typeface="+mn-lt"/>
          <a:ea typeface="+mn-ea"/>
          <a:cs typeface="+mn-cs"/>
        </a:defRPr>
      </a:lvl8pPr>
      <a:lvl9pPr marL="14053446" indent="-826672" algn="l" defTabSz="3306692" rtl="0" eaLnBrk="1" latinLnBrk="0" hangingPunct="1">
        <a:spcBef>
          <a:spcPct val="20000"/>
        </a:spcBef>
        <a:buFont typeface="Arial" pitchFamily="34" charset="0"/>
        <a:buChar char="•"/>
        <a:defRPr sz="7236" kern="1200">
          <a:solidFill>
            <a:schemeClr val="tx1"/>
          </a:solidFill>
          <a:latin typeface="+mn-lt"/>
          <a:ea typeface="+mn-ea"/>
          <a:cs typeface="+mn-cs"/>
        </a:defRPr>
      </a:lvl9pPr>
    </p:bodyStyle>
    <p:otherStyle>
      <a:defPPr>
        <a:defRPr lang="en-US"/>
      </a:defPPr>
      <a:lvl1pPr marL="0" algn="l" defTabSz="3306692" rtl="0" eaLnBrk="1" latinLnBrk="0" hangingPunct="1">
        <a:defRPr sz="6521" kern="1200">
          <a:solidFill>
            <a:schemeClr val="tx1"/>
          </a:solidFill>
          <a:latin typeface="+mn-lt"/>
          <a:ea typeface="+mn-ea"/>
          <a:cs typeface="+mn-cs"/>
        </a:defRPr>
      </a:lvl1pPr>
      <a:lvl2pPr marL="1653348" algn="l" defTabSz="3306692" rtl="0" eaLnBrk="1" latinLnBrk="0" hangingPunct="1">
        <a:defRPr sz="6521" kern="1200">
          <a:solidFill>
            <a:schemeClr val="tx1"/>
          </a:solidFill>
          <a:latin typeface="+mn-lt"/>
          <a:ea typeface="+mn-ea"/>
          <a:cs typeface="+mn-cs"/>
        </a:defRPr>
      </a:lvl2pPr>
      <a:lvl3pPr marL="3306692" algn="l" defTabSz="3306692" rtl="0" eaLnBrk="1" latinLnBrk="0" hangingPunct="1">
        <a:defRPr sz="6521" kern="1200">
          <a:solidFill>
            <a:schemeClr val="tx1"/>
          </a:solidFill>
          <a:latin typeface="+mn-lt"/>
          <a:ea typeface="+mn-ea"/>
          <a:cs typeface="+mn-cs"/>
        </a:defRPr>
      </a:lvl3pPr>
      <a:lvl4pPr marL="4960039" algn="l" defTabSz="3306692" rtl="0" eaLnBrk="1" latinLnBrk="0" hangingPunct="1">
        <a:defRPr sz="6521" kern="1200">
          <a:solidFill>
            <a:schemeClr val="tx1"/>
          </a:solidFill>
          <a:latin typeface="+mn-lt"/>
          <a:ea typeface="+mn-ea"/>
          <a:cs typeface="+mn-cs"/>
        </a:defRPr>
      </a:lvl4pPr>
      <a:lvl5pPr marL="6613387" algn="l" defTabSz="3306692" rtl="0" eaLnBrk="1" latinLnBrk="0" hangingPunct="1">
        <a:defRPr sz="6521" kern="1200">
          <a:solidFill>
            <a:schemeClr val="tx1"/>
          </a:solidFill>
          <a:latin typeface="+mn-lt"/>
          <a:ea typeface="+mn-ea"/>
          <a:cs typeface="+mn-cs"/>
        </a:defRPr>
      </a:lvl5pPr>
      <a:lvl6pPr marL="8266730" algn="l" defTabSz="3306692" rtl="0" eaLnBrk="1" latinLnBrk="0" hangingPunct="1">
        <a:defRPr sz="6521" kern="1200">
          <a:solidFill>
            <a:schemeClr val="tx1"/>
          </a:solidFill>
          <a:latin typeface="+mn-lt"/>
          <a:ea typeface="+mn-ea"/>
          <a:cs typeface="+mn-cs"/>
        </a:defRPr>
      </a:lvl6pPr>
      <a:lvl7pPr marL="9920078" algn="l" defTabSz="3306692" rtl="0" eaLnBrk="1" latinLnBrk="0" hangingPunct="1">
        <a:defRPr sz="6521" kern="1200">
          <a:solidFill>
            <a:schemeClr val="tx1"/>
          </a:solidFill>
          <a:latin typeface="+mn-lt"/>
          <a:ea typeface="+mn-ea"/>
          <a:cs typeface="+mn-cs"/>
        </a:defRPr>
      </a:lvl7pPr>
      <a:lvl8pPr marL="11573426" algn="l" defTabSz="3306692" rtl="0" eaLnBrk="1" latinLnBrk="0" hangingPunct="1">
        <a:defRPr sz="6521" kern="1200">
          <a:solidFill>
            <a:schemeClr val="tx1"/>
          </a:solidFill>
          <a:latin typeface="+mn-lt"/>
          <a:ea typeface="+mn-ea"/>
          <a:cs typeface="+mn-cs"/>
        </a:defRPr>
      </a:lvl8pPr>
      <a:lvl9pPr marL="13226769" algn="l" defTabSz="3306692" rtl="0" eaLnBrk="1" latinLnBrk="0" hangingPunct="1">
        <a:defRPr sz="65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4"/>
          <p:cNvSpPr txBox="1">
            <a:spLocks noChangeArrowheads="1"/>
          </p:cNvSpPr>
          <p:nvPr/>
        </p:nvSpPr>
        <p:spPr bwMode="auto">
          <a:xfrm>
            <a:off x="43777152" y="6401866"/>
            <a:ext cx="6017835" cy="317856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865" b="1" dirty="0">
                <a:solidFill>
                  <a:srgbClr val="FF0000"/>
                </a:solidFill>
                <a:latin typeface="+mn-lt"/>
              </a:rPr>
              <a:t>Author names and affiliation: </a:t>
            </a:r>
            <a:r>
              <a:rPr lang="en-AU" sz="2865" dirty="0">
                <a:solidFill>
                  <a:srgbClr val="FF0000"/>
                </a:solidFill>
                <a:latin typeface="+mn-lt"/>
              </a:rPr>
              <a:t>This information must always be placed  in the header box below the title and subtitle. If more space is required, affiliations can be listed at the bottom where the references and acknowledgements are placed.</a:t>
            </a:r>
          </a:p>
        </p:txBody>
      </p:sp>
      <p:sp>
        <p:nvSpPr>
          <p:cNvPr id="7" name="Text Box 15"/>
          <p:cNvSpPr txBox="1">
            <a:spLocks noChangeArrowheads="1"/>
          </p:cNvSpPr>
          <p:nvPr/>
        </p:nvSpPr>
        <p:spPr bwMode="auto">
          <a:xfrm>
            <a:off x="43777152" y="3518297"/>
            <a:ext cx="6017835" cy="273767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865" b="1" dirty="0">
                <a:solidFill>
                  <a:srgbClr val="FF0000"/>
                </a:solidFill>
                <a:latin typeface="+mj-lt"/>
              </a:rPr>
              <a:t>Poster Title: </a:t>
            </a:r>
            <a:r>
              <a:rPr lang="en-AU" sz="2865" dirty="0">
                <a:solidFill>
                  <a:srgbClr val="FF0000"/>
                </a:solidFill>
                <a:latin typeface="+mj-lt"/>
              </a:rPr>
              <a:t>Font size and line spacing can be altered in this section to suit the length of your title, you can use sentence case rather than all capitals if required. Your title must be vertically aligned to the bottom. </a:t>
            </a:r>
          </a:p>
        </p:txBody>
      </p:sp>
      <p:sp>
        <p:nvSpPr>
          <p:cNvPr id="21" name="Text Box 134"/>
          <p:cNvSpPr txBox="1">
            <a:spLocks noChangeArrowheads="1"/>
          </p:cNvSpPr>
          <p:nvPr/>
        </p:nvSpPr>
        <p:spPr bwMode="auto">
          <a:xfrm>
            <a:off x="43777152" y="13266282"/>
            <a:ext cx="5903321" cy="229678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865" b="1" dirty="0">
                <a:solidFill>
                  <a:srgbClr val="FF0000"/>
                </a:solidFill>
                <a:latin typeface="+mn-lt"/>
              </a:rPr>
              <a:t>Poster content area: </a:t>
            </a:r>
            <a:r>
              <a:rPr lang="en-AU" sz="2865" dirty="0">
                <a:solidFill>
                  <a:srgbClr val="FF0000"/>
                </a:solidFill>
                <a:latin typeface="+mn-lt"/>
              </a:rPr>
              <a:t>Images may bleed off to the right or left , do not place content over the ribbons. Keep within the content area indicated by the guides.</a:t>
            </a:r>
          </a:p>
        </p:txBody>
      </p:sp>
      <p:sp>
        <p:nvSpPr>
          <p:cNvPr id="22" name="Text Box 135"/>
          <p:cNvSpPr txBox="1">
            <a:spLocks noChangeArrowheads="1"/>
          </p:cNvSpPr>
          <p:nvPr/>
        </p:nvSpPr>
        <p:spPr bwMode="auto">
          <a:xfrm>
            <a:off x="43777152" y="24145909"/>
            <a:ext cx="5903321" cy="9741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865" b="1" dirty="0">
                <a:solidFill>
                  <a:srgbClr val="FF0000"/>
                </a:solidFill>
                <a:latin typeface="+mn-lt"/>
              </a:rPr>
              <a:t>Further information: </a:t>
            </a:r>
            <a:r>
              <a:rPr lang="en-AU" sz="2865" dirty="0">
                <a:solidFill>
                  <a:srgbClr val="FF0000"/>
                </a:solidFill>
                <a:latin typeface="+mn-lt"/>
              </a:rPr>
              <a:t>Insert your contact details.</a:t>
            </a:r>
          </a:p>
        </p:txBody>
      </p:sp>
      <p:sp>
        <p:nvSpPr>
          <p:cNvPr id="23" name="Text Box 136"/>
          <p:cNvSpPr txBox="1">
            <a:spLocks noChangeArrowheads="1"/>
          </p:cNvSpPr>
          <p:nvPr/>
        </p:nvSpPr>
        <p:spPr bwMode="auto">
          <a:xfrm>
            <a:off x="43777152" y="25260938"/>
            <a:ext cx="5903321" cy="185589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Bef>
                <a:spcPct val="50000"/>
              </a:spcBef>
            </a:pPr>
            <a:r>
              <a:rPr lang="en-AU" sz="2865" b="1" dirty="0">
                <a:solidFill>
                  <a:srgbClr val="FF0000"/>
                </a:solidFill>
                <a:latin typeface="+mn-lt"/>
              </a:rPr>
              <a:t>References &amp; acknowledgements: </a:t>
            </a:r>
            <a:r>
              <a:rPr lang="en-AU" sz="2865" dirty="0">
                <a:solidFill>
                  <a:srgbClr val="FF0000"/>
                </a:solidFill>
                <a:latin typeface="+mn-lt"/>
              </a:rPr>
              <a:t>Can appear below the bottom ribbon if you don’t have enough room on your poster.</a:t>
            </a:r>
          </a:p>
        </p:txBody>
      </p:sp>
      <p:sp>
        <p:nvSpPr>
          <p:cNvPr id="24" name="Text Box 137"/>
          <p:cNvSpPr txBox="1">
            <a:spLocks noChangeArrowheads="1"/>
          </p:cNvSpPr>
          <p:nvPr/>
        </p:nvSpPr>
        <p:spPr bwMode="auto">
          <a:xfrm>
            <a:off x="7129545" y="28663993"/>
            <a:ext cx="12037054" cy="111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477"/>
              </a:spcAft>
            </a:pPr>
            <a:r>
              <a:rPr lang="en-AU" sz="1839" b="1" cap="all" dirty="0">
                <a:solidFill>
                  <a:schemeClr val="accent4">
                    <a:lumMod val="60000"/>
                    <a:lumOff val="40000"/>
                  </a:schemeClr>
                </a:solidFill>
                <a:latin typeface="+mj-lt"/>
              </a:rPr>
              <a:t>References</a:t>
            </a:r>
          </a:p>
          <a:p>
            <a:pPr>
              <a:spcAft>
                <a:spcPts val="238"/>
              </a:spcAft>
            </a:pPr>
            <a:r>
              <a:rPr lang="en-AU" sz="1672" dirty="0">
                <a:latin typeface="+mj-lt"/>
              </a:rPr>
              <a:t>K. Wang, Y. Lin, S. M. Blackburn, M. Norrish, and A. L. Hosking. Draining the swamp: Micro virtual machines as solid foundation for language development. In T. Ball, R. Bodík, S. Krishnamurthi, B. S. Lerner, and G. Morrisett, editors, Inaugural Summit on Advances in Programming Languages, SNAPL, pages 321–336, Asilomar, California, May 2015. doi: 10.4230/LIPIcs.SNAPL.2015.321.</a:t>
            </a:r>
          </a:p>
        </p:txBody>
      </p:sp>
      <p:sp>
        <p:nvSpPr>
          <p:cNvPr id="35" name="Title 34"/>
          <p:cNvSpPr>
            <a:spLocks noGrp="1"/>
          </p:cNvSpPr>
          <p:nvPr>
            <p:ph type="title"/>
          </p:nvPr>
        </p:nvSpPr>
        <p:spPr>
          <a:xfrm>
            <a:off x="1658280" y="1005395"/>
            <a:ext cx="33811241" cy="1890851"/>
          </a:xfrm>
        </p:spPr>
        <p:txBody>
          <a:bodyPr/>
          <a:lstStyle/>
          <a:p>
            <a:r>
              <a:rPr lang="en-AU" sz="9600" dirty="0" smtClean="0"/>
              <a:t>Micro Virtual Machines as a Foundation for Language Development</a:t>
            </a:r>
            <a:endParaRPr lang="en-AU" sz="9600" dirty="0"/>
          </a:p>
        </p:txBody>
      </p:sp>
      <p:sp>
        <p:nvSpPr>
          <p:cNvPr id="28" name="Text Placeholder 27"/>
          <p:cNvSpPr>
            <a:spLocks noGrp="1"/>
          </p:cNvSpPr>
          <p:nvPr>
            <p:ph type="body" sz="quarter" idx="10"/>
          </p:nvPr>
        </p:nvSpPr>
        <p:spPr>
          <a:xfrm>
            <a:off x="2504452" y="4624389"/>
            <a:ext cx="32016762" cy="2067832"/>
          </a:xfrm>
        </p:spPr>
        <p:txBody>
          <a:bodyPr anchor="ctr" anchorCtr="0">
            <a:normAutofit/>
          </a:bodyPr>
          <a:lstStyle/>
          <a:p>
            <a:r>
              <a:rPr lang="en-AU" sz="4514" i="1" dirty="0"/>
              <a:t>It is difficult to design and implement programming languages.</a:t>
            </a:r>
          </a:p>
          <a:p>
            <a:r>
              <a:rPr lang="en-AU" sz="4514" i="1" dirty="0"/>
              <a:t>By introducing micro virtual machines as a low-level substrate, languages can be developed with higher quality and lower difficulty.</a:t>
            </a:r>
          </a:p>
        </p:txBody>
      </p:sp>
      <p:sp>
        <p:nvSpPr>
          <p:cNvPr id="45" name="Text Placeholder 44"/>
          <p:cNvSpPr>
            <a:spLocks noGrp="1"/>
          </p:cNvSpPr>
          <p:nvPr>
            <p:ph type="body" sz="quarter" idx="12"/>
          </p:nvPr>
        </p:nvSpPr>
        <p:spPr>
          <a:xfrm>
            <a:off x="1730287" y="3009846"/>
            <a:ext cx="33811241" cy="1275891"/>
          </a:xfrm>
        </p:spPr>
        <p:txBody>
          <a:bodyPr>
            <a:normAutofit fontScale="47500" lnSpcReduction="20000"/>
          </a:bodyPr>
          <a:lstStyle/>
          <a:p>
            <a:r>
              <a:rPr lang="en-AU" sz="8443" b="1" dirty="0"/>
              <a:t>Kunshan </a:t>
            </a:r>
            <a:r>
              <a:rPr lang="en-AU" sz="8443" b="1" dirty="0" smtClean="0"/>
              <a:t>Wang</a:t>
            </a:r>
          </a:p>
          <a:p>
            <a:r>
              <a:rPr lang="en-AU" sz="8443" b="1" dirty="0" smtClean="0"/>
              <a:t>Supervisors: </a:t>
            </a:r>
            <a:r>
              <a:rPr lang="en-AU" sz="8443" dirty="0" smtClean="0"/>
              <a:t>Steve Blackburn, </a:t>
            </a:r>
            <a:r>
              <a:rPr lang="en-AU" sz="8443" dirty="0"/>
              <a:t>Tony </a:t>
            </a:r>
            <a:r>
              <a:rPr lang="en-AU" sz="8443" dirty="0" smtClean="0"/>
              <a:t>Hosking, Michael Norrish</a:t>
            </a:r>
            <a:endParaRPr lang="en-AU" dirty="0"/>
          </a:p>
        </p:txBody>
      </p:sp>
      <p:sp>
        <p:nvSpPr>
          <p:cNvPr id="46" name="Text Box 137"/>
          <p:cNvSpPr txBox="1">
            <a:spLocks noChangeArrowheads="1"/>
          </p:cNvSpPr>
          <p:nvPr/>
        </p:nvSpPr>
        <p:spPr bwMode="auto">
          <a:xfrm>
            <a:off x="1763204" y="28663993"/>
            <a:ext cx="4513895" cy="88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pPr>
              <a:spcAft>
                <a:spcPts val="477"/>
              </a:spcAft>
              <a:tabLst>
                <a:tab pos="212097" algn="l"/>
              </a:tabLst>
            </a:pPr>
            <a:r>
              <a:rPr lang="en-AU" sz="1839" b="1" cap="all" dirty="0">
                <a:solidFill>
                  <a:schemeClr val="accent4">
                    <a:lumMod val="60000"/>
                    <a:lumOff val="40000"/>
                  </a:schemeClr>
                </a:solidFill>
                <a:latin typeface="+mj-lt"/>
              </a:rPr>
              <a:t>FOR FURTHER INFORMATION</a:t>
            </a:r>
          </a:p>
          <a:p>
            <a:pPr>
              <a:spcAft>
                <a:spcPts val="238"/>
              </a:spcAft>
              <a:tabLst>
                <a:tab pos="229037" algn="l"/>
              </a:tabLst>
            </a:pPr>
            <a:r>
              <a:rPr lang="en-AU" sz="1672" dirty="0" smtClean="0">
                <a:latin typeface="+mj-lt"/>
              </a:rPr>
              <a:t>kunshan.wang@anu.edu.au</a:t>
            </a:r>
            <a:endParaRPr lang="en-AU" sz="1672" dirty="0">
              <a:latin typeface="+mj-lt"/>
            </a:endParaRPr>
          </a:p>
          <a:p>
            <a:pPr>
              <a:spcAft>
                <a:spcPts val="238"/>
              </a:spcAft>
              <a:tabLst>
                <a:tab pos="229037" algn="l"/>
              </a:tabLst>
            </a:pPr>
            <a:r>
              <a:rPr lang="en-AU" sz="1672" dirty="0" smtClean="0">
                <a:latin typeface="+mj-lt"/>
              </a:rPr>
              <a:t>https://microvm.org/</a:t>
            </a:r>
            <a:endParaRPr lang="en-AU" sz="1672" dirty="0">
              <a:latin typeface="+mj-lt"/>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5486" y="28663993"/>
            <a:ext cx="1053242" cy="105324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426" y="1744118"/>
            <a:ext cx="5839049" cy="2001373"/>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00510" y="28780260"/>
            <a:ext cx="2000096" cy="820708"/>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65567" y="28588964"/>
            <a:ext cx="1934956" cy="1203299"/>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16635" y="28814456"/>
            <a:ext cx="2518915" cy="752316"/>
          </a:xfrm>
          <a:prstGeom prst="rect">
            <a:avLst/>
          </a:prstGeom>
        </p:spPr>
      </p:pic>
      <p:sp>
        <p:nvSpPr>
          <p:cNvPr id="62" name="Content Placeholder 32"/>
          <p:cNvSpPr txBox="1">
            <a:spLocks/>
          </p:cNvSpPr>
          <p:nvPr/>
        </p:nvSpPr>
        <p:spPr>
          <a:xfrm>
            <a:off x="1667880" y="7439474"/>
            <a:ext cx="9489102" cy="4885953"/>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4400" dirty="0" smtClean="0">
                <a:solidFill>
                  <a:schemeClr val="tx1"/>
                </a:solidFill>
              </a:rPr>
              <a:t>Programming languages suck</a:t>
            </a:r>
          </a:p>
          <a:p>
            <a:pPr lvl="1"/>
            <a:r>
              <a:rPr lang="en-AU" dirty="0" smtClean="0"/>
              <a:t>There are so many programming languages out there nowadays! However, many languages are inefficient, hard to use, but yet widely used in the real world supporting important applications. Some languages can be orders of magnitudes slower than others. </a:t>
            </a:r>
            <a:r>
              <a:rPr lang="en-AU" dirty="0" smtClean="0"/>
              <a:t>Other companies </a:t>
            </a:r>
            <a:r>
              <a:rPr lang="en-AU" dirty="0" smtClean="0"/>
              <a:t>have really unpleasant semantics in the core of the language. The people or company who depend on these languages suffer much loss from such inefficiency.</a:t>
            </a:r>
          </a:p>
        </p:txBody>
      </p:sp>
      <p:grpSp>
        <p:nvGrpSpPr>
          <p:cNvPr id="5" name="Group 4"/>
          <p:cNvGrpSpPr/>
          <p:nvPr/>
        </p:nvGrpSpPr>
        <p:grpSpPr>
          <a:xfrm>
            <a:off x="28382156" y="28780259"/>
            <a:ext cx="1948718" cy="936975"/>
            <a:chOff x="9864930" y="20698594"/>
            <a:chExt cx="2056325" cy="981818"/>
          </a:xfrm>
        </p:grpSpPr>
        <p:pic>
          <p:nvPicPr>
            <p:cNvPr id="1028" name="Picture 4" descr="SIRO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9437" y="20698594"/>
              <a:ext cx="981818" cy="981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ta 61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64930" y="20698594"/>
              <a:ext cx="930143" cy="9818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Content Placeholder 32"/>
          <p:cNvSpPr txBox="1">
            <a:spLocks/>
          </p:cNvSpPr>
          <p:nvPr/>
        </p:nvSpPr>
        <p:spPr>
          <a:xfrm>
            <a:off x="1747226" y="13285294"/>
            <a:ext cx="10092455" cy="6594113"/>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4400" dirty="0">
                <a:solidFill>
                  <a:schemeClr val="tx1"/>
                </a:solidFill>
              </a:rPr>
              <a:t>Language development is hard</a:t>
            </a:r>
          </a:p>
          <a:p>
            <a:pPr lvl="1"/>
            <a:r>
              <a:rPr lang="en-AU" dirty="0"/>
              <a:t>Modern languages provide abstractions over </a:t>
            </a:r>
            <a:r>
              <a:rPr lang="en-AU" i="1" dirty="0"/>
              <a:t>execution</a:t>
            </a:r>
            <a:r>
              <a:rPr lang="en-AU" dirty="0"/>
              <a:t> </a:t>
            </a:r>
            <a:r>
              <a:rPr lang="en-AU" dirty="0" smtClean="0"/>
              <a:t>(ahead-of-time or just-in-time compiling), </a:t>
            </a:r>
            <a:r>
              <a:rPr lang="en-AU" i="1" dirty="0"/>
              <a:t>concurrency</a:t>
            </a:r>
            <a:r>
              <a:rPr lang="en-AU" dirty="0"/>
              <a:t>, and </a:t>
            </a:r>
            <a:r>
              <a:rPr lang="en-AU" i="1" dirty="0"/>
              <a:t>memory</a:t>
            </a:r>
            <a:r>
              <a:rPr lang="en-AU" dirty="0"/>
              <a:t> (garbage collection</a:t>
            </a:r>
            <a:r>
              <a:rPr lang="en-AU" dirty="0" smtClean="0"/>
              <a:t>). It is hard to </a:t>
            </a:r>
            <a:r>
              <a:rPr lang="en-AU" b="1" dirty="0" smtClean="0"/>
              <a:t>properly</a:t>
            </a:r>
            <a:r>
              <a:rPr lang="en-AU" dirty="0" smtClean="0"/>
              <a:t> handling all these three aspects, since their cross-cutting concerns will overwhelm average language development teams who do not have the adequate intellectual or monetary resources.</a:t>
            </a:r>
          </a:p>
          <a:p>
            <a:pPr lvl="1"/>
            <a:r>
              <a:rPr lang="en-AU" dirty="0" smtClean="0"/>
              <a:t>As </a:t>
            </a:r>
            <a:r>
              <a:rPr lang="en-AU" dirty="0"/>
              <a:t>a consequence, developers </a:t>
            </a:r>
            <a:r>
              <a:rPr lang="en-AU" dirty="0" smtClean="0"/>
              <a:t>usually choose </a:t>
            </a:r>
            <a:r>
              <a:rPr lang="en-AU" b="1" dirty="0" smtClean="0"/>
              <a:t>naive</a:t>
            </a:r>
            <a:r>
              <a:rPr lang="en-AU" dirty="0" smtClean="0"/>
              <a:t> implementation strategies </a:t>
            </a:r>
            <a:r>
              <a:rPr lang="en-AU" dirty="0"/>
              <a:t>in the </a:t>
            </a:r>
            <a:r>
              <a:rPr lang="en-AU" b="1" dirty="0" smtClean="0"/>
              <a:t>early stage</a:t>
            </a:r>
            <a:r>
              <a:rPr lang="en-AU" dirty="0" smtClean="0"/>
              <a:t> of the language design. Such flawed short-term </a:t>
            </a:r>
            <a:r>
              <a:rPr lang="en-AU" dirty="0"/>
              <a:t>decisions </a:t>
            </a:r>
            <a:r>
              <a:rPr lang="en-AU" dirty="0" smtClean="0"/>
              <a:t>get </a:t>
            </a:r>
            <a:r>
              <a:rPr lang="en-AU" b="1" dirty="0" smtClean="0"/>
              <a:t>baked into </a:t>
            </a:r>
            <a:r>
              <a:rPr lang="en-AU" dirty="0" smtClean="0"/>
              <a:t>the design and </a:t>
            </a:r>
            <a:r>
              <a:rPr lang="en-AU" dirty="0"/>
              <a:t>have </a:t>
            </a:r>
            <a:r>
              <a:rPr lang="en-AU" b="1" dirty="0"/>
              <a:t>long-term consequences </a:t>
            </a:r>
            <a:r>
              <a:rPr lang="en-AU" dirty="0" smtClean="0"/>
              <a:t>that hinder </a:t>
            </a:r>
            <a:r>
              <a:rPr lang="en-AU" dirty="0"/>
              <a:t>the development of the languages</a:t>
            </a:r>
            <a:r>
              <a:rPr lang="en-AU" dirty="0" smtClean="0"/>
              <a:t>.</a:t>
            </a:r>
            <a:endParaRPr lang="en-AU" sz="2800" dirty="0"/>
          </a:p>
        </p:txBody>
      </p:sp>
      <p:grpSp>
        <p:nvGrpSpPr>
          <p:cNvPr id="8" name="Group 7"/>
          <p:cNvGrpSpPr/>
          <p:nvPr/>
        </p:nvGrpSpPr>
        <p:grpSpPr>
          <a:xfrm>
            <a:off x="11683393" y="7156886"/>
            <a:ext cx="8883440" cy="6542820"/>
            <a:chOff x="1713779" y="12205974"/>
            <a:chExt cx="12237923" cy="5423785"/>
          </a:xfrm>
        </p:grpSpPr>
        <p:sp>
          <p:nvSpPr>
            <p:cNvPr id="80" name="TextBox 79"/>
            <p:cNvSpPr txBox="1"/>
            <p:nvPr/>
          </p:nvSpPr>
          <p:spPr>
            <a:xfrm>
              <a:off x="1713779" y="16022398"/>
              <a:ext cx="12237923" cy="1607361"/>
            </a:xfrm>
            <a:prstGeom prst="rect">
              <a:avLst/>
            </a:prstGeom>
            <a:noFill/>
          </p:spPr>
          <p:txBody>
            <a:bodyPr wrap="square" rtlCol="0">
              <a:spAutoFit/>
            </a:bodyPr>
            <a:lstStyle/>
            <a:p>
              <a:r>
                <a:rPr lang="en-AU" sz="2400" i="1" dirty="0" smtClean="0">
                  <a:latin typeface="Arial" charset="0"/>
                  <a:ea typeface="Arial" charset="0"/>
                  <a:cs typeface="Arial" charset="0"/>
                </a:rPr>
                <a:t>This figure shows the time (normalised to C) it takes to execute the spectral-norm benchmark in different languages. (smaller = better) Some language implementations are 100x slower than the best performer.</a:t>
              </a:r>
            </a:p>
            <a:p>
              <a:r>
                <a:rPr lang="en-AU" sz="2400" i="1" dirty="0" smtClean="0">
                  <a:latin typeface="Arial" charset="0"/>
                  <a:ea typeface="Arial" charset="0"/>
                  <a:cs typeface="Arial" charset="0"/>
                </a:rPr>
                <a:t>Source: http://benchmarksgame.alioth.debian.org/</a:t>
              </a:r>
              <a:endParaRPr lang="en-AU" sz="2400" i="1" dirty="0">
                <a:latin typeface="Arial" charset="0"/>
                <a:ea typeface="Arial" charset="0"/>
                <a:cs typeface="Arial" charset="0"/>
              </a:endParaRPr>
            </a:p>
          </p:txBody>
        </p:sp>
        <p:graphicFrame>
          <p:nvGraphicFramePr>
            <p:cNvPr id="81" name="Chart 80"/>
            <p:cNvGraphicFramePr>
              <a:graphicFrameLocks/>
            </p:cNvGraphicFramePr>
            <p:nvPr>
              <p:extLst>
                <p:ext uri="{D42A27DB-BD31-4B8C-83A1-F6EECF244321}">
                  <p14:modId xmlns:p14="http://schemas.microsoft.com/office/powerpoint/2010/main" val="103440433"/>
                </p:ext>
              </p:extLst>
            </p:nvPr>
          </p:nvGraphicFramePr>
          <p:xfrm>
            <a:off x="1730286" y="12205974"/>
            <a:ext cx="12200121" cy="3740150"/>
          </p:xfrm>
          <a:graphic>
            <a:graphicData uri="http://schemas.openxmlformats.org/drawingml/2006/chart">
              <c:chart xmlns:c="http://schemas.openxmlformats.org/drawingml/2006/chart" xmlns:r="http://schemas.openxmlformats.org/officeDocument/2006/relationships" r:id="rId10"/>
            </a:graphicData>
          </a:graphic>
        </p:graphicFrame>
      </p:grpSp>
      <p:cxnSp>
        <p:nvCxnSpPr>
          <p:cNvPr id="10" name="Straight Connector 9"/>
          <p:cNvCxnSpPr/>
          <p:nvPr/>
        </p:nvCxnSpPr>
        <p:spPr>
          <a:xfrm>
            <a:off x="1658280" y="28099046"/>
            <a:ext cx="3946044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2917272" y="14721032"/>
            <a:ext cx="7767534" cy="5825294"/>
            <a:chOff x="11638802" y="11275620"/>
            <a:chExt cx="9000000" cy="6329689"/>
          </a:xfrm>
        </p:grpSpPr>
        <p:grpSp>
          <p:nvGrpSpPr>
            <p:cNvPr id="103" name="Group 102"/>
            <p:cNvGrpSpPr/>
            <p:nvPr/>
          </p:nvGrpSpPr>
          <p:grpSpPr>
            <a:xfrm>
              <a:off x="14375596" y="11275620"/>
              <a:ext cx="3400412" cy="3400412"/>
              <a:chOff x="2411760" y="548680"/>
              <a:chExt cx="3672408" cy="3672408"/>
            </a:xfrm>
          </p:grpSpPr>
          <p:sp>
            <p:nvSpPr>
              <p:cNvPr id="104" name="Oval 103"/>
              <p:cNvSpPr/>
              <p:nvPr/>
            </p:nvSpPr>
            <p:spPr>
              <a:xfrm>
                <a:off x="2411760" y="548680"/>
                <a:ext cx="3672408" cy="3672408"/>
              </a:xfrm>
              <a:prstGeom prst="ellipse">
                <a:avLst/>
              </a:prstGeom>
              <a:solidFill>
                <a:srgbClr val="FF0000">
                  <a:alpha val="5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lstStyle/>
              <a:p>
                <a:pPr algn="ctr"/>
                <a:endParaRPr lang="en-AU" sz="2800" dirty="0">
                  <a:solidFill>
                    <a:schemeClr val="tx1"/>
                  </a:solidFill>
                </a:endParaRPr>
              </a:p>
            </p:txBody>
          </p:sp>
          <p:sp>
            <p:nvSpPr>
              <p:cNvPr id="105" name="TextBox 104"/>
              <p:cNvSpPr txBox="1"/>
              <p:nvPr/>
            </p:nvSpPr>
            <p:spPr>
              <a:xfrm>
                <a:off x="2987824" y="1969678"/>
                <a:ext cx="2520280" cy="614000"/>
              </a:xfrm>
              <a:prstGeom prst="rect">
                <a:avLst/>
              </a:prstGeom>
              <a:noFill/>
            </p:spPr>
            <p:txBody>
              <a:bodyPr wrap="square" rtlCol="0">
                <a:spAutoFit/>
              </a:bodyPr>
              <a:lstStyle/>
              <a:p>
                <a:pPr algn="ctr"/>
                <a:r>
                  <a:rPr lang="en-AU" sz="2800" dirty="0" smtClean="0">
                    <a:solidFill>
                      <a:srgbClr val="800000"/>
                    </a:solidFill>
                  </a:rPr>
                  <a:t>Concurrency</a:t>
                </a:r>
                <a:endParaRPr lang="en-AU" sz="2800" dirty="0">
                  <a:solidFill>
                    <a:srgbClr val="800000"/>
                  </a:solidFill>
                </a:endParaRPr>
              </a:p>
            </p:txBody>
          </p:sp>
        </p:grpSp>
        <p:grpSp>
          <p:nvGrpSpPr>
            <p:cNvPr id="106" name="Group 105"/>
            <p:cNvGrpSpPr/>
            <p:nvPr/>
          </p:nvGrpSpPr>
          <p:grpSpPr>
            <a:xfrm>
              <a:off x="13223468" y="13249362"/>
              <a:ext cx="3400412" cy="3400412"/>
              <a:chOff x="1259632" y="2780928"/>
              <a:chExt cx="3672408" cy="3672408"/>
            </a:xfrm>
          </p:grpSpPr>
          <p:sp>
            <p:nvSpPr>
              <p:cNvPr id="107" name="Oval 106"/>
              <p:cNvSpPr/>
              <p:nvPr/>
            </p:nvSpPr>
            <p:spPr>
              <a:xfrm>
                <a:off x="1259632" y="2780928"/>
                <a:ext cx="3672408" cy="3672408"/>
              </a:xfrm>
              <a:prstGeom prst="ellipse">
                <a:avLst/>
              </a:prstGeom>
              <a:solidFill>
                <a:srgbClr val="008000">
                  <a:alpha val="5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p>
                <a:pPr algn="ctr"/>
                <a:endParaRPr lang="en-AU" sz="2800" dirty="0">
                  <a:solidFill>
                    <a:schemeClr val="tx1"/>
                  </a:solidFill>
                </a:endParaRPr>
              </a:p>
            </p:txBody>
          </p:sp>
          <p:sp>
            <p:nvSpPr>
              <p:cNvPr id="108" name="TextBox 107"/>
              <p:cNvSpPr txBox="1"/>
              <p:nvPr/>
            </p:nvSpPr>
            <p:spPr>
              <a:xfrm>
                <a:off x="2483768" y="4437114"/>
                <a:ext cx="1104124" cy="614000"/>
              </a:xfrm>
              <a:prstGeom prst="rect">
                <a:avLst/>
              </a:prstGeom>
              <a:noFill/>
            </p:spPr>
            <p:txBody>
              <a:bodyPr wrap="square" rtlCol="0">
                <a:spAutoFit/>
              </a:bodyPr>
              <a:lstStyle/>
              <a:p>
                <a:pPr algn="ctr"/>
                <a:r>
                  <a:rPr lang="en-AU" sz="2800" dirty="0" smtClean="0">
                    <a:solidFill>
                      <a:srgbClr val="008000"/>
                    </a:solidFill>
                  </a:rPr>
                  <a:t>JIT</a:t>
                </a:r>
                <a:endParaRPr lang="en-AU" sz="2800" dirty="0">
                  <a:solidFill>
                    <a:srgbClr val="008000"/>
                  </a:solidFill>
                </a:endParaRPr>
              </a:p>
            </p:txBody>
          </p:sp>
        </p:grpSp>
        <p:grpSp>
          <p:nvGrpSpPr>
            <p:cNvPr id="109" name="Group 108"/>
            <p:cNvGrpSpPr/>
            <p:nvPr/>
          </p:nvGrpSpPr>
          <p:grpSpPr>
            <a:xfrm>
              <a:off x="15527724" y="13249362"/>
              <a:ext cx="3400412" cy="3400412"/>
              <a:chOff x="3563888" y="2780928"/>
              <a:chExt cx="3672408" cy="3672408"/>
            </a:xfrm>
          </p:grpSpPr>
          <p:sp>
            <p:nvSpPr>
              <p:cNvPr id="110" name="Oval 109"/>
              <p:cNvSpPr/>
              <p:nvPr/>
            </p:nvSpPr>
            <p:spPr>
              <a:xfrm>
                <a:off x="3563888" y="2780928"/>
                <a:ext cx="3672408" cy="3672408"/>
              </a:xfrm>
              <a:prstGeom prst="ellipse">
                <a:avLst/>
              </a:prstGeom>
              <a:solidFill>
                <a:srgbClr val="0000FF">
                  <a:alpha val="5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nchor="ctr"/>
              <a:lstStyle/>
              <a:p>
                <a:pPr algn="ctr"/>
                <a:endParaRPr lang="en-AU" sz="2800" dirty="0">
                  <a:solidFill>
                    <a:schemeClr val="tx1"/>
                  </a:solidFill>
                </a:endParaRPr>
              </a:p>
            </p:txBody>
          </p:sp>
          <p:sp>
            <p:nvSpPr>
              <p:cNvPr id="111" name="TextBox 110"/>
              <p:cNvSpPr txBox="1"/>
              <p:nvPr/>
            </p:nvSpPr>
            <p:spPr>
              <a:xfrm>
                <a:off x="4716016" y="4437114"/>
                <a:ext cx="1380153" cy="614000"/>
              </a:xfrm>
              <a:prstGeom prst="rect">
                <a:avLst/>
              </a:prstGeom>
              <a:noFill/>
            </p:spPr>
            <p:txBody>
              <a:bodyPr wrap="square" rtlCol="0">
                <a:spAutoFit/>
              </a:bodyPr>
              <a:lstStyle/>
              <a:p>
                <a:pPr algn="ctr"/>
                <a:r>
                  <a:rPr lang="en-AU" sz="2800" dirty="0" smtClean="0">
                    <a:solidFill>
                      <a:srgbClr val="0000FF"/>
                    </a:solidFill>
                  </a:rPr>
                  <a:t>GC</a:t>
                </a:r>
                <a:endParaRPr lang="en-AU" sz="2800" dirty="0">
                  <a:solidFill>
                    <a:srgbClr val="0000FF"/>
                  </a:solidFill>
                </a:endParaRPr>
              </a:p>
            </p:txBody>
          </p:sp>
        </p:grpSp>
        <p:pic>
          <p:nvPicPr>
            <p:cNvPr id="112" name="Picture 111"/>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5057840" y="13422164"/>
              <a:ext cx="605928" cy="533398"/>
            </a:xfrm>
            <a:prstGeom prst="rect">
              <a:avLst/>
            </a:prstGeom>
          </p:spPr>
        </p:pic>
        <p:pic>
          <p:nvPicPr>
            <p:cNvPr id="113" name="Picture 1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6459303" y="13422164"/>
              <a:ext cx="605928" cy="533398"/>
            </a:xfrm>
            <a:prstGeom prst="rect">
              <a:avLst/>
            </a:prstGeom>
          </p:spPr>
        </p:pic>
        <p:pic>
          <p:nvPicPr>
            <p:cNvPr id="114" name="Picture 1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5794368" y="14766489"/>
              <a:ext cx="600072" cy="528243"/>
            </a:xfrm>
            <a:prstGeom prst="rect">
              <a:avLst/>
            </a:prstGeom>
          </p:spPr>
        </p:pic>
        <p:grpSp>
          <p:nvGrpSpPr>
            <p:cNvPr id="115" name="Group 114"/>
            <p:cNvGrpSpPr/>
            <p:nvPr/>
          </p:nvGrpSpPr>
          <p:grpSpPr>
            <a:xfrm>
              <a:off x="15674594" y="13932523"/>
              <a:ext cx="733423" cy="733423"/>
              <a:chOff x="7524328" y="5661248"/>
              <a:chExt cx="792088" cy="792088"/>
            </a:xfrm>
          </p:grpSpPr>
          <p:sp>
            <p:nvSpPr>
              <p:cNvPr id="116" name="Oval 115"/>
              <p:cNvSpPr/>
              <p:nvPr/>
            </p:nvSpPr>
            <p:spPr>
              <a:xfrm>
                <a:off x="7524328" y="5661248"/>
                <a:ext cx="792088" cy="792088"/>
              </a:xfrm>
              <a:prstGeom prst="ellipse">
                <a:avLst/>
              </a:prstGeom>
              <a:solidFill>
                <a:srgbClr val="F4D907"/>
              </a:solidFill>
            </p:spPr>
            <p:style>
              <a:lnRef idx="2">
                <a:schemeClr val="dk1"/>
              </a:lnRef>
              <a:fillRef idx="1">
                <a:schemeClr val="lt1"/>
              </a:fillRef>
              <a:effectRef idx="0">
                <a:schemeClr val="dk1"/>
              </a:effectRef>
              <a:fontRef idx="minor">
                <a:schemeClr val="dk1"/>
              </a:fontRef>
            </p:style>
            <p:txBody>
              <a:bodyPr wrap="square" rtlCol="0" anchor="ctr"/>
              <a:lstStyle/>
              <a:p>
                <a:pPr algn="ctr"/>
                <a:endParaRPr lang="en-AU" sz="2400" dirty="0"/>
              </a:p>
            </p:txBody>
          </p:sp>
          <p:pic>
            <p:nvPicPr>
              <p:cNvPr id="117" name="Picture 116"/>
              <p:cNvPicPr>
                <a:picLocks noChangeAspect="1"/>
              </p:cNvPicPr>
              <p:nvPr/>
            </p:nvPicPr>
            <p:blipFill>
              <a:blip r:embed="rId12"/>
              <a:stretch>
                <a:fillRect/>
              </a:stretch>
            </p:blipFill>
            <p:spPr>
              <a:xfrm>
                <a:off x="7524328" y="5661248"/>
                <a:ext cx="792088" cy="792088"/>
              </a:xfrm>
              <a:prstGeom prst="rect">
                <a:avLst/>
              </a:prstGeom>
            </p:spPr>
          </p:pic>
        </p:grpSp>
        <p:sp>
          <p:nvSpPr>
            <p:cNvPr id="118" name="Line Callout 1 117"/>
            <p:cNvSpPr/>
            <p:nvPr/>
          </p:nvSpPr>
          <p:spPr>
            <a:xfrm>
              <a:off x="11638803" y="11717307"/>
              <a:ext cx="2590707" cy="1027276"/>
            </a:xfrm>
            <a:prstGeom prst="borderCallout1">
              <a:avLst>
                <a:gd name="adj1" fmla="val 84686"/>
                <a:gd name="adj2" fmla="val 102903"/>
                <a:gd name="adj3" fmla="val 209791"/>
                <a:gd name="adj4" fmla="val 137559"/>
              </a:avLst>
            </a:prstGeom>
            <a:ln/>
          </p:spPr>
          <p:style>
            <a:lnRef idx="2">
              <a:schemeClr val="dk1"/>
            </a:lnRef>
            <a:fillRef idx="1">
              <a:schemeClr val="lt1"/>
            </a:fillRef>
            <a:effectRef idx="0">
              <a:schemeClr val="dk1"/>
            </a:effectRef>
            <a:fontRef idx="minor">
              <a:schemeClr val="dk1"/>
            </a:fontRef>
          </p:style>
          <p:txBody>
            <a:bodyPr wrap="square" rtlCol="0" anchor="ctr"/>
            <a:lstStyle/>
            <a:p>
              <a:pPr algn="ctr"/>
              <a:r>
                <a:rPr lang="en-AU" sz="2400" dirty="0" smtClean="0"/>
                <a:t>Atomic ops.</a:t>
              </a:r>
            </a:p>
            <a:p>
              <a:pPr algn="ctr"/>
              <a:r>
                <a:rPr lang="en-AU" sz="2400" dirty="0" smtClean="0"/>
                <a:t>Memory model</a:t>
              </a:r>
              <a:endParaRPr lang="en-AU" sz="2400" dirty="0"/>
            </a:p>
          </p:txBody>
        </p:sp>
        <p:sp>
          <p:nvSpPr>
            <p:cNvPr id="119" name="Line Callout 1 118"/>
            <p:cNvSpPr/>
            <p:nvPr/>
          </p:nvSpPr>
          <p:spPr>
            <a:xfrm>
              <a:off x="11806710" y="15576563"/>
              <a:ext cx="2422798" cy="1025030"/>
            </a:xfrm>
            <a:prstGeom prst="borderCallout1">
              <a:avLst>
                <a:gd name="adj1" fmla="val 18750"/>
                <a:gd name="adj2" fmla="val 106794"/>
                <a:gd name="adj3" fmla="val -28607"/>
                <a:gd name="adj4" fmla="val 161911"/>
              </a:avLst>
            </a:prstGeom>
            <a:ln/>
          </p:spPr>
          <p:style>
            <a:lnRef idx="2">
              <a:schemeClr val="dk1"/>
            </a:lnRef>
            <a:fillRef idx="1">
              <a:schemeClr val="lt1"/>
            </a:fillRef>
            <a:effectRef idx="0">
              <a:schemeClr val="dk1"/>
            </a:effectRef>
            <a:fontRef idx="minor">
              <a:schemeClr val="dk1"/>
            </a:fontRef>
          </p:style>
          <p:txBody>
            <a:bodyPr wrap="square" rtlCol="0" anchor="ctr"/>
            <a:lstStyle/>
            <a:p>
              <a:pPr algn="ctr"/>
              <a:r>
                <a:rPr lang="en-AU" sz="2400" dirty="0" smtClean="0"/>
                <a:t>Object map</a:t>
              </a:r>
            </a:p>
            <a:p>
              <a:pPr algn="ctr"/>
              <a:r>
                <a:rPr lang="en-AU" sz="2400" dirty="0" smtClean="0"/>
                <a:t>Stack map</a:t>
              </a:r>
              <a:endParaRPr lang="en-AU" sz="2400" dirty="0"/>
            </a:p>
          </p:txBody>
        </p:sp>
        <p:sp>
          <p:nvSpPr>
            <p:cNvPr id="120" name="Line Callout 1 119"/>
            <p:cNvSpPr/>
            <p:nvPr/>
          </p:nvSpPr>
          <p:spPr>
            <a:xfrm>
              <a:off x="17802158" y="11748854"/>
              <a:ext cx="2344907" cy="1027276"/>
            </a:xfrm>
            <a:prstGeom prst="borderCallout1">
              <a:avLst>
                <a:gd name="adj1" fmla="val 80445"/>
                <a:gd name="adj2" fmla="val -3402"/>
                <a:gd name="adj3" fmla="val 197226"/>
                <a:gd name="adj4" fmla="val -32295"/>
              </a:avLst>
            </a:prstGeom>
            <a:ln/>
          </p:spPr>
          <p:style>
            <a:lnRef idx="2">
              <a:schemeClr val="dk1"/>
            </a:lnRef>
            <a:fillRef idx="1">
              <a:schemeClr val="lt1"/>
            </a:fillRef>
            <a:effectRef idx="0">
              <a:schemeClr val="dk1"/>
            </a:effectRef>
            <a:fontRef idx="minor">
              <a:schemeClr val="dk1"/>
            </a:fontRef>
          </p:style>
          <p:txBody>
            <a:bodyPr wrap="square" rtlCol="0" anchor="ctr"/>
            <a:lstStyle/>
            <a:p>
              <a:pPr algn="ctr"/>
              <a:r>
                <a:rPr lang="en-AU" sz="2400" dirty="0" smtClean="0"/>
                <a:t>Concurrent GC</a:t>
              </a:r>
            </a:p>
            <a:p>
              <a:pPr algn="ctr"/>
              <a:r>
                <a:rPr lang="en-AU" sz="2400" dirty="0" smtClean="0"/>
                <a:t>Parallel GC</a:t>
              </a:r>
              <a:endParaRPr lang="en-AU" sz="2400" dirty="0"/>
            </a:p>
          </p:txBody>
        </p:sp>
        <p:sp>
          <p:nvSpPr>
            <p:cNvPr id="121" name="Line Callout 1 120"/>
            <p:cNvSpPr/>
            <p:nvPr/>
          </p:nvSpPr>
          <p:spPr>
            <a:xfrm>
              <a:off x="16531414" y="15330763"/>
              <a:ext cx="3607017" cy="1320438"/>
            </a:xfrm>
            <a:prstGeom prst="borderCallout1">
              <a:avLst>
                <a:gd name="adj1" fmla="val -8720"/>
                <a:gd name="adj2" fmla="val 1242"/>
                <a:gd name="adj3" fmla="val -76918"/>
                <a:gd name="adj4" fmla="val -13087"/>
              </a:avLst>
            </a:prstGeom>
            <a:ln/>
          </p:spPr>
          <p:style>
            <a:lnRef idx="2">
              <a:schemeClr val="dk1"/>
            </a:lnRef>
            <a:fillRef idx="1">
              <a:schemeClr val="lt1"/>
            </a:fillRef>
            <a:effectRef idx="0">
              <a:schemeClr val="dk1"/>
            </a:effectRef>
            <a:fontRef idx="minor">
              <a:schemeClr val="dk1"/>
            </a:fontRef>
          </p:style>
          <p:txBody>
            <a:bodyPr wrap="square" rtlCol="0" anchor="ctr"/>
            <a:lstStyle/>
            <a:p>
              <a:pPr algn="ctr"/>
              <a:r>
                <a:rPr lang="en-AU" sz="2400" b="1" dirty="0" smtClean="0"/>
                <a:t>Yield points</a:t>
              </a:r>
            </a:p>
            <a:p>
              <a:pPr algn="ctr"/>
              <a:r>
                <a:rPr lang="en-AU" sz="2400" b="1" dirty="0" smtClean="0"/>
                <a:t>GC Barriers</a:t>
              </a:r>
            </a:p>
            <a:p>
              <a:pPr algn="ctr"/>
              <a:r>
                <a:rPr lang="en-AU" sz="2400" b="1" dirty="0" smtClean="0"/>
                <a:t>Transactional Memory</a:t>
              </a:r>
              <a:endParaRPr lang="en-AU" sz="2400" b="1" dirty="0" smtClean="0"/>
            </a:p>
          </p:txBody>
        </p:sp>
        <p:sp>
          <p:nvSpPr>
            <p:cNvPr id="122" name="TextBox 121"/>
            <p:cNvSpPr txBox="1"/>
            <p:nvPr/>
          </p:nvSpPr>
          <p:spPr>
            <a:xfrm>
              <a:off x="11638802" y="16836129"/>
              <a:ext cx="9000000" cy="769180"/>
            </a:xfrm>
            <a:prstGeom prst="rect">
              <a:avLst/>
            </a:prstGeom>
            <a:noFill/>
          </p:spPr>
          <p:txBody>
            <a:bodyPr wrap="square" rtlCol="0">
              <a:spAutoFit/>
            </a:bodyPr>
            <a:lstStyle/>
            <a:p>
              <a:r>
                <a:rPr lang="en-AU" sz="2000" i="1" dirty="0" smtClean="0">
                  <a:latin typeface="Arial" charset="0"/>
                  <a:ea typeface="Arial" charset="0"/>
                  <a:cs typeface="Arial" charset="0"/>
                </a:rPr>
                <a:t>This figure shows that many cross-cutting concerns arise when dealing with the intersections of concurrency, JIT and GC. </a:t>
              </a:r>
              <a:endParaRPr lang="en-AU" sz="2000" i="1" dirty="0">
                <a:latin typeface="Arial" charset="0"/>
                <a:ea typeface="Arial" charset="0"/>
                <a:cs typeface="Arial" charset="0"/>
              </a:endParaRPr>
            </a:p>
          </p:txBody>
        </p:sp>
      </p:grpSp>
      <p:sp>
        <p:nvSpPr>
          <p:cNvPr id="123" name="Content Placeholder 32"/>
          <p:cNvSpPr txBox="1">
            <a:spLocks/>
          </p:cNvSpPr>
          <p:nvPr/>
        </p:nvSpPr>
        <p:spPr>
          <a:xfrm>
            <a:off x="1748768" y="20680542"/>
            <a:ext cx="9950131" cy="6119239"/>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4514" dirty="0" smtClean="0">
                <a:solidFill>
                  <a:schemeClr val="tx1"/>
                </a:solidFill>
              </a:rPr>
              <a:t>Existing tools are not helping</a:t>
            </a:r>
            <a:endParaRPr lang="en-AU" sz="4514" dirty="0">
              <a:solidFill>
                <a:schemeClr val="tx1"/>
              </a:solidFill>
            </a:endParaRPr>
          </a:p>
          <a:p>
            <a:pPr lvl="1"/>
            <a:r>
              <a:rPr lang="en-AU" dirty="0" smtClean="0"/>
              <a:t>Compiler frameworks such as LLVM are popular as they free </a:t>
            </a:r>
            <a:r>
              <a:rPr lang="en-AU" dirty="0" smtClean="0"/>
              <a:t>high-level </a:t>
            </a:r>
            <a:r>
              <a:rPr lang="en-AU" dirty="0" smtClean="0"/>
              <a:t>language implementers from having to deal with machine details. However, LLVM is designed for C-like non-garbage-collected languages.</a:t>
            </a:r>
          </a:p>
          <a:p>
            <a:pPr lvl="1"/>
            <a:r>
              <a:rPr lang="en-AU" dirty="0" smtClean="0"/>
              <a:t>Heavy-weight virtual machines such as JVM are also a popular target for managed languages. However, such </a:t>
            </a:r>
            <a:r>
              <a:rPr lang="en-AU" i="1" dirty="0" smtClean="0"/>
              <a:t>monolithic</a:t>
            </a:r>
            <a:r>
              <a:rPr lang="en-AU" dirty="0" smtClean="0"/>
              <a:t> VMs come with huge dependencies (e.g. the entire Java platform!) that may not be useful for other languages. It also has semantic gaps with the actual language to be implemented.</a:t>
            </a:r>
            <a:endParaRPr lang="en-AU" sz="3600" dirty="0"/>
          </a:p>
        </p:txBody>
      </p:sp>
      <p:grpSp>
        <p:nvGrpSpPr>
          <p:cNvPr id="19" name="Group 18"/>
          <p:cNvGrpSpPr/>
          <p:nvPr/>
        </p:nvGrpSpPr>
        <p:grpSpPr>
          <a:xfrm>
            <a:off x="16244955" y="21543384"/>
            <a:ext cx="4036239" cy="5620442"/>
            <a:chOff x="16595237" y="21749116"/>
            <a:chExt cx="4036239" cy="5620442"/>
          </a:xfrm>
        </p:grpSpPr>
        <p:grpSp>
          <p:nvGrpSpPr>
            <p:cNvPr id="14" name="Group 13"/>
            <p:cNvGrpSpPr/>
            <p:nvPr/>
          </p:nvGrpSpPr>
          <p:grpSpPr>
            <a:xfrm>
              <a:off x="16595237" y="21749116"/>
              <a:ext cx="4036239" cy="5620442"/>
              <a:chOff x="12657146" y="20630332"/>
              <a:chExt cx="3339064" cy="5620442"/>
            </a:xfrm>
          </p:grpSpPr>
          <p:grpSp>
            <p:nvGrpSpPr>
              <p:cNvPr id="124" name="Group 123"/>
              <p:cNvGrpSpPr/>
              <p:nvPr/>
            </p:nvGrpSpPr>
            <p:grpSpPr>
              <a:xfrm>
                <a:off x="13310691" y="22297356"/>
                <a:ext cx="1999104" cy="1294092"/>
                <a:chOff x="1712500" y="3031433"/>
                <a:chExt cx="1336555" cy="985316"/>
              </a:xfrm>
            </p:grpSpPr>
            <p:sp>
              <p:nvSpPr>
                <p:cNvPr id="125" name="TextBox 124"/>
                <p:cNvSpPr txBox="1"/>
                <p:nvPr/>
              </p:nvSpPr>
              <p:spPr>
                <a:xfrm rot="18368126">
                  <a:off x="1508421" y="3421143"/>
                  <a:ext cx="799685" cy="391528"/>
                </a:xfrm>
                <a:prstGeom prst="rect">
                  <a:avLst/>
                </a:prstGeom>
                <a:noFill/>
              </p:spPr>
              <p:txBody>
                <a:bodyPr wrap="none" rtlCol="0">
                  <a:spAutoFit/>
                </a:bodyPr>
                <a:lstStyle/>
                <a:p>
                  <a:r>
                    <a:rPr lang="en-AU" sz="4000" dirty="0" smtClean="0">
                      <a:latin typeface="+mn-lt"/>
                    </a:rPr>
                    <a:t>sem</a:t>
                  </a:r>
                  <a:endParaRPr lang="en-AU" sz="4000" dirty="0">
                    <a:latin typeface="+mn-lt"/>
                  </a:endParaRPr>
                </a:p>
              </p:txBody>
            </p:sp>
            <p:sp>
              <p:nvSpPr>
                <p:cNvPr id="126" name="TextBox 125"/>
                <p:cNvSpPr txBox="1"/>
                <p:nvPr/>
              </p:nvSpPr>
              <p:spPr>
                <a:xfrm rot="2812130">
                  <a:off x="1929973" y="3292339"/>
                  <a:ext cx="913340" cy="391528"/>
                </a:xfrm>
                <a:prstGeom prst="rect">
                  <a:avLst/>
                </a:prstGeom>
                <a:noFill/>
              </p:spPr>
              <p:txBody>
                <a:bodyPr wrap="none" rtlCol="0">
                  <a:spAutoFit/>
                </a:bodyPr>
                <a:lstStyle/>
                <a:p>
                  <a:r>
                    <a:rPr lang="en-AU" sz="4000" dirty="0" smtClean="0">
                      <a:latin typeface="+mn-lt"/>
                    </a:rPr>
                    <a:t>antic</a:t>
                  </a:r>
                  <a:endParaRPr lang="en-AU" sz="4000" dirty="0">
                    <a:latin typeface="+mn-lt"/>
                  </a:endParaRPr>
                </a:p>
              </p:txBody>
            </p:sp>
            <p:sp>
              <p:nvSpPr>
                <p:cNvPr id="127" name="TextBox 126"/>
                <p:cNvSpPr txBox="1"/>
                <p:nvPr/>
              </p:nvSpPr>
              <p:spPr>
                <a:xfrm rot="18755224">
                  <a:off x="2498461" y="3273260"/>
                  <a:ext cx="709659" cy="391528"/>
                </a:xfrm>
                <a:prstGeom prst="rect">
                  <a:avLst/>
                </a:prstGeom>
                <a:noFill/>
              </p:spPr>
              <p:txBody>
                <a:bodyPr wrap="none" rtlCol="0">
                  <a:spAutoFit/>
                </a:bodyPr>
                <a:lstStyle/>
                <a:p>
                  <a:r>
                    <a:rPr lang="en-AU" sz="4000" dirty="0" smtClean="0">
                      <a:latin typeface="+mn-lt"/>
                    </a:rPr>
                    <a:t>gap</a:t>
                  </a:r>
                  <a:endParaRPr lang="en-AU" sz="4000" dirty="0">
                    <a:latin typeface="+mn-lt"/>
                  </a:endParaRPr>
                </a:p>
              </p:txBody>
            </p:sp>
          </p:grpSp>
          <p:sp>
            <p:nvSpPr>
              <p:cNvPr id="128" name="Freeform 127"/>
              <p:cNvSpPr/>
              <p:nvPr/>
            </p:nvSpPr>
            <p:spPr>
              <a:xfrm>
                <a:off x="12708322" y="23119175"/>
                <a:ext cx="3287888" cy="3131599"/>
              </a:xfrm>
              <a:custGeom>
                <a:avLst/>
                <a:gdLst>
                  <a:gd name="connsiteX0" fmla="*/ 0 w 2540000"/>
                  <a:gd name="connsiteY0" fmla="*/ 18142 h 1632857"/>
                  <a:gd name="connsiteX1" fmla="*/ 2512786 w 2540000"/>
                  <a:gd name="connsiteY1" fmla="*/ 0 h 1632857"/>
                  <a:gd name="connsiteX2" fmla="*/ 2540000 w 2540000"/>
                  <a:gd name="connsiteY2" fmla="*/ 1460500 h 1632857"/>
                  <a:gd name="connsiteX3" fmla="*/ 1923143 w 2540000"/>
                  <a:gd name="connsiteY3" fmla="*/ 1115785 h 1632857"/>
                  <a:gd name="connsiteX4" fmla="*/ 1514929 w 2540000"/>
                  <a:gd name="connsiteY4" fmla="*/ 1632857 h 1632857"/>
                  <a:gd name="connsiteX5" fmla="*/ 1043214 w 2540000"/>
                  <a:gd name="connsiteY5" fmla="*/ 925285 h 1632857"/>
                  <a:gd name="connsiteX6" fmla="*/ 743857 w 2540000"/>
                  <a:gd name="connsiteY6" fmla="*/ 1505857 h 1632857"/>
                  <a:gd name="connsiteX7" fmla="*/ 371929 w 2540000"/>
                  <a:gd name="connsiteY7" fmla="*/ 952500 h 1632857"/>
                  <a:gd name="connsiteX8" fmla="*/ 54429 w 2540000"/>
                  <a:gd name="connsiteY8" fmla="*/ 1460500 h 1632857"/>
                  <a:gd name="connsiteX9" fmla="*/ 0 w 2540000"/>
                  <a:gd name="connsiteY9" fmla="*/ 18142 h 1632857"/>
                  <a:gd name="connsiteX0" fmla="*/ 0 w 2530929"/>
                  <a:gd name="connsiteY0" fmla="*/ 0 h 1641930"/>
                  <a:gd name="connsiteX1" fmla="*/ 2503715 w 2530929"/>
                  <a:gd name="connsiteY1" fmla="*/ 9073 h 1641930"/>
                  <a:gd name="connsiteX2" fmla="*/ 2530929 w 2530929"/>
                  <a:gd name="connsiteY2" fmla="*/ 1469573 h 1641930"/>
                  <a:gd name="connsiteX3" fmla="*/ 1914072 w 2530929"/>
                  <a:gd name="connsiteY3" fmla="*/ 1124858 h 1641930"/>
                  <a:gd name="connsiteX4" fmla="*/ 1505858 w 2530929"/>
                  <a:gd name="connsiteY4" fmla="*/ 1641930 h 1641930"/>
                  <a:gd name="connsiteX5" fmla="*/ 1034143 w 2530929"/>
                  <a:gd name="connsiteY5" fmla="*/ 934358 h 1641930"/>
                  <a:gd name="connsiteX6" fmla="*/ 734786 w 2530929"/>
                  <a:gd name="connsiteY6" fmla="*/ 1514930 h 1641930"/>
                  <a:gd name="connsiteX7" fmla="*/ 362858 w 2530929"/>
                  <a:gd name="connsiteY7" fmla="*/ 961573 h 1641930"/>
                  <a:gd name="connsiteX8" fmla="*/ 45358 w 2530929"/>
                  <a:gd name="connsiteY8" fmla="*/ 1469573 h 1641930"/>
                  <a:gd name="connsiteX9" fmla="*/ 0 w 2530929"/>
                  <a:gd name="connsiteY9" fmla="*/ 0 h 1641930"/>
                  <a:gd name="connsiteX0" fmla="*/ 0 w 2530929"/>
                  <a:gd name="connsiteY0" fmla="*/ 0 h 1641930"/>
                  <a:gd name="connsiteX1" fmla="*/ 2503715 w 2530929"/>
                  <a:gd name="connsiteY1" fmla="*/ 9073 h 1641930"/>
                  <a:gd name="connsiteX2" fmla="*/ 2530929 w 2530929"/>
                  <a:gd name="connsiteY2" fmla="*/ 1469573 h 1641930"/>
                  <a:gd name="connsiteX3" fmla="*/ 1914072 w 2530929"/>
                  <a:gd name="connsiteY3" fmla="*/ 1124858 h 1641930"/>
                  <a:gd name="connsiteX4" fmla="*/ 1505858 w 2530929"/>
                  <a:gd name="connsiteY4" fmla="*/ 1641930 h 1641930"/>
                  <a:gd name="connsiteX5" fmla="*/ 1034143 w 2530929"/>
                  <a:gd name="connsiteY5" fmla="*/ 934358 h 1641930"/>
                  <a:gd name="connsiteX6" fmla="*/ 734786 w 2530929"/>
                  <a:gd name="connsiteY6" fmla="*/ 1514930 h 1641930"/>
                  <a:gd name="connsiteX7" fmla="*/ 362858 w 2530929"/>
                  <a:gd name="connsiteY7" fmla="*/ 961573 h 1641930"/>
                  <a:gd name="connsiteX8" fmla="*/ 27215 w 2530929"/>
                  <a:gd name="connsiteY8" fmla="*/ 1496787 h 1641930"/>
                  <a:gd name="connsiteX9" fmla="*/ 0 w 2530929"/>
                  <a:gd name="connsiteY9" fmla="*/ 0 h 1641930"/>
                  <a:gd name="connsiteX0" fmla="*/ 0 w 2530929"/>
                  <a:gd name="connsiteY0" fmla="*/ 0 h 1641930"/>
                  <a:gd name="connsiteX1" fmla="*/ 2503715 w 2530929"/>
                  <a:gd name="connsiteY1" fmla="*/ 9073 h 1641930"/>
                  <a:gd name="connsiteX2" fmla="*/ 2530929 w 2530929"/>
                  <a:gd name="connsiteY2" fmla="*/ 1469573 h 1641930"/>
                  <a:gd name="connsiteX3" fmla="*/ 1914072 w 2530929"/>
                  <a:gd name="connsiteY3" fmla="*/ 1124858 h 1641930"/>
                  <a:gd name="connsiteX4" fmla="*/ 1505858 w 2530929"/>
                  <a:gd name="connsiteY4" fmla="*/ 1641930 h 1641930"/>
                  <a:gd name="connsiteX5" fmla="*/ 1034143 w 2530929"/>
                  <a:gd name="connsiteY5" fmla="*/ 934358 h 1641930"/>
                  <a:gd name="connsiteX6" fmla="*/ 734786 w 2530929"/>
                  <a:gd name="connsiteY6" fmla="*/ 1514930 h 1641930"/>
                  <a:gd name="connsiteX7" fmla="*/ 362858 w 2530929"/>
                  <a:gd name="connsiteY7" fmla="*/ 961573 h 1641930"/>
                  <a:gd name="connsiteX8" fmla="*/ 18143 w 2530929"/>
                  <a:gd name="connsiteY8" fmla="*/ 1487716 h 1641930"/>
                  <a:gd name="connsiteX9" fmla="*/ 0 w 2530929"/>
                  <a:gd name="connsiteY9" fmla="*/ 0 h 1641930"/>
                  <a:gd name="connsiteX0" fmla="*/ 142 w 2512786"/>
                  <a:gd name="connsiteY0" fmla="*/ 2508553 h 2508553"/>
                  <a:gd name="connsiteX1" fmla="*/ 2485572 w 2512786"/>
                  <a:gd name="connsiteY1" fmla="*/ 0 h 2508553"/>
                  <a:gd name="connsiteX2" fmla="*/ 2512786 w 2512786"/>
                  <a:gd name="connsiteY2" fmla="*/ 1460500 h 2508553"/>
                  <a:gd name="connsiteX3" fmla="*/ 1895929 w 2512786"/>
                  <a:gd name="connsiteY3" fmla="*/ 1115785 h 2508553"/>
                  <a:gd name="connsiteX4" fmla="*/ 1487715 w 2512786"/>
                  <a:gd name="connsiteY4" fmla="*/ 1632857 h 2508553"/>
                  <a:gd name="connsiteX5" fmla="*/ 1016000 w 2512786"/>
                  <a:gd name="connsiteY5" fmla="*/ 925285 h 2508553"/>
                  <a:gd name="connsiteX6" fmla="*/ 716643 w 2512786"/>
                  <a:gd name="connsiteY6" fmla="*/ 1505857 h 2508553"/>
                  <a:gd name="connsiteX7" fmla="*/ 344715 w 2512786"/>
                  <a:gd name="connsiteY7" fmla="*/ 952500 h 2508553"/>
                  <a:gd name="connsiteX8" fmla="*/ 0 w 2512786"/>
                  <a:gd name="connsiteY8" fmla="*/ 1478643 h 2508553"/>
                  <a:gd name="connsiteX9" fmla="*/ 142 w 2512786"/>
                  <a:gd name="connsiteY9" fmla="*/ 2508553 h 2508553"/>
                  <a:gd name="connsiteX0" fmla="*/ 142 w 2513000"/>
                  <a:gd name="connsiteY0" fmla="*/ 1583268 h 1592341"/>
                  <a:gd name="connsiteX1" fmla="*/ 2513000 w 2513000"/>
                  <a:gd name="connsiteY1" fmla="*/ 1592341 h 1592341"/>
                  <a:gd name="connsiteX2" fmla="*/ 2512786 w 2513000"/>
                  <a:gd name="connsiteY2" fmla="*/ 535215 h 1592341"/>
                  <a:gd name="connsiteX3" fmla="*/ 1895929 w 2513000"/>
                  <a:gd name="connsiteY3" fmla="*/ 190500 h 1592341"/>
                  <a:gd name="connsiteX4" fmla="*/ 1487715 w 2513000"/>
                  <a:gd name="connsiteY4" fmla="*/ 707572 h 1592341"/>
                  <a:gd name="connsiteX5" fmla="*/ 1016000 w 2513000"/>
                  <a:gd name="connsiteY5" fmla="*/ 0 h 1592341"/>
                  <a:gd name="connsiteX6" fmla="*/ 716643 w 2513000"/>
                  <a:gd name="connsiteY6" fmla="*/ 580572 h 1592341"/>
                  <a:gd name="connsiteX7" fmla="*/ 344715 w 2513000"/>
                  <a:gd name="connsiteY7" fmla="*/ 27215 h 1592341"/>
                  <a:gd name="connsiteX8" fmla="*/ 0 w 2513000"/>
                  <a:gd name="connsiteY8" fmla="*/ 553358 h 1592341"/>
                  <a:gd name="connsiteX9" fmla="*/ 142 w 2513000"/>
                  <a:gd name="connsiteY9" fmla="*/ 1583268 h 1592341"/>
                  <a:gd name="connsiteX0" fmla="*/ 9285 w 2513000"/>
                  <a:gd name="connsiteY0" fmla="*/ 2988030 h 2988030"/>
                  <a:gd name="connsiteX1" fmla="*/ 2513000 w 2513000"/>
                  <a:gd name="connsiteY1" fmla="*/ 1592341 h 2988030"/>
                  <a:gd name="connsiteX2" fmla="*/ 2512786 w 2513000"/>
                  <a:gd name="connsiteY2" fmla="*/ 535215 h 2988030"/>
                  <a:gd name="connsiteX3" fmla="*/ 1895929 w 2513000"/>
                  <a:gd name="connsiteY3" fmla="*/ 190500 h 2988030"/>
                  <a:gd name="connsiteX4" fmla="*/ 1487715 w 2513000"/>
                  <a:gd name="connsiteY4" fmla="*/ 707572 h 2988030"/>
                  <a:gd name="connsiteX5" fmla="*/ 1016000 w 2513000"/>
                  <a:gd name="connsiteY5" fmla="*/ 0 h 2988030"/>
                  <a:gd name="connsiteX6" fmla="*/ 716643 w 2513000"/>
                  <a:gd name="connsiteY6" fmla="*/ 580572 h 2988030"/>
                  <a:gd name="connsiteX7" fmla="*/ 344715 w 2513000"/>
                  <a:gd name="connsiteY7" fmla="*/ 27215 h 2988030"/>
                  <a:gd name="connsiteX8" fmla="*/ 0 w 2513000"/>
                  <a:gd name="connsiteY8" fmla="*/ 553358 h 2988030"/>
                  <a:gd name="connsiteX9" fmla="*/ 9285 w 2513000"/>
                  <a:gd name="connsiteY9" fmla="*/ 2988030 h 2988030"/>
                  <a:gd name="connsiteX0" fmla="*/ 9285 w 2522142"/>
                  <a:gd name="connsiteY0" fmla="*/ 2988030 h 2997103"/>
                  <a:gd name="connsiteX1" fmla="*/ 2522142 w 2522142"/>
                  <a:gd name="connsiteY1" fmla="*/ 2997103 h 2997103"/>
                  <a:gd name="connsiteX2" fmla="*/ 2512786 w 2522142"/>
                  <a:gd name="connsiteY2" fmla="*/ 535215 h 2997103"/>
                  <a:gd name="connsiteX3" fmla="*/ 1895929 w 2522142"/>
                  <a:gd name="connsiteY3" fmla="*/ 190500 h 2997103"/>
                  <a:gd name="connsiteX4" fmla="*/ 1487715 w 2522142"/>
                  <a:gd name="connsiteY4" fmla="*/ 707572 h 2997103"/>
                  <a:gd name="connsiteX5" fmla="*/ 1016000 w 2522142"/>
                  <a:gd name="connsiteY5" fmla="*/ 0 h 2997103"/>
                  <a:gd name="connsiteX6" fmla="*/ 716643 w 2522142"/>
                  <a:gd name="connsiteY6" fmla="*/ 580572 h 2997103"/>
                  <a:gd name="connsiteX7" fmla="*/ 344715 w 2522142"/>
                  <a:gd name="connsiteY7" fmla="*/ 27215 h 2997103"/>
                  <a:gd name="connsiteX8" fmla="*/ 0 w 2522142"/>
                  <a:gd name="connsiteY8" fmla="*/ 553358 h 2997103"/>
                  <a:gd name="connsiteX9" fmla="*/ 9285 w 2522142"/>
                  <a:gd name="connsiteY9" fmla="*/ 2988030 h 2997103"/>
                  <a:gd name="connsiteX0" fmla="*/ 142 w 2522142"/>
                  <a:gd name="connsiteY0" fmla="*/ 2997151 h 2997151"/>
                  <a:gd name="connsiteX1" fmla="*/ 2522142 w 2522142"/>
                  <a:gd name="connsiteY1" fmla="*/ 2997103 h 2997151"/>
                  <a:gd name="connsiteX2" fmla="*/ 2512786 w 2522142"/>
                  <a:gd name="connsiteY2" fmla="*/ 535215 h 2997151"/>
                  <a:gd name="connsiteX3" fmla="*/ 1895929 w 2522142"/>
                  <a:gd name="connsiteY3" fmla="*/ 190500 h 2997151"/>
                  <a:gd name="connsiteX4" fmla="*/ 1487715 w 2522142"/>
                  <a:gd name="connsiteY4" fmla="*/ 707572 h 2997151"/>
                  <a:gd name="connsiteX5" fmla="*/ 1016000 w 2522142"/>
                  <a:gd name="connsiteY5" fmla="*/ 0 h 2997151"/>
                  <a:gd name="connsiteX6" fmla="*/ 716643 w 2522142"/>
                  <a:gd name="connsiteY6" fmla="*/ 580572 h 2997151"/>
                  <a:gd name="connsiteX7" fmla="*/ 344715 w 2522142"/>
                  <a:gd name="connsiteY7" fmla="*/ 27215 h 2997151"/>
                  <a:gd name="connsiteX8" fmla="*/ 0 w 2522142"/>
                  <a:gd name="connsiteY8" fmla="*/ 553358 h 2997151"/>
                  <a:gd name="connsiteX9" fmla="*/ 142 w 2522142"/>
                  <a:gd name="connsiteY9" fmla="*/ 2997151 h 2997151"/>
                  <a:gd name="connsiteX0" fmla="*/ 142 w 2531071"/>
                  <a:gd name="connsiteY0" fmla="*/ 2997151 h 2997151"/>
                  <a:gd name="connsiteX1" fmla="*/ 2522142 w 2531071"/>
                  <a:gd name="connsiteY1" fmla="*/ 2997103 h 2997151"/>
                  <a:gd name="connsiteX2" fmla="*/ 2531071 w 2531071"/>
                  <a:gd name="connsiteY2" fmla="*/ 636979 h 2997151"/>
                  <a:gd name="connsiteX3" fmla="*/ 1895929 w 2531071"/>
                  <a:gd name="connsiteY3" fmla="*/ 190500 h 2997151"/>
                  <a:gd name="connsiteX4" fmla="*/ 1487715 w 2531071"/>
                  <a:gd name="connsiteY4" fmla="*/ 707572 h 2997151"/>
                  <a:gd name="connsiteX5" fmla="*/ 1016000 w 2531071"/>
                  <a:gd name="connsiteY5" fmla="*/ 0 h 2997151"/>
                  <a:gd name="connsiteX6" fmla="*/ 716643 w 2531071"/>
                  <a:gd name="connsiteY6" fmla="*/ 580572 h 2997151"/>
                  <a:gd name="connsiteX7" fmla="*/ 344715 w 2531071"/>
                  <a:gd name="connsiteY7" fmla="*/ 27215 h 2997151"/>
                  <a:gd name="connsiteX8" fmla="*/ 0 w 2531071"/>
                  <a:gd name="connsiteY8" fmla="*/ 553358 h 2997151"/>
                  <a:gd name="connsiteX9" fmla="*/ 142 w 2531071"/>
                  <a:gd name="connsiteY9" fmla="*/ 2997151 h 2997151"/>
                  <a:gd name="connsiteX0" fmla="*/ 142 w 2522142"/>
                  <a:gd name="connsiteY0" fmla="*/ 2997151 h 2997151"/>
                  <a:gd name="connsiteX1" fmla="*/ 2522142 w 2522142"/>
                  <a:gd name="connsiteY1" fmla="*/ 2997103 h 2997151"/>
                  <a:gd name="connsiteX2" fmla="*/ 2521929 w 2522142"/>
                  <a:gd name="connsiteY2" fmla="*/ 603057 h 2997151"/>
                  <a:gd name="connsiteX3" fmla="*/ 1895929 w 2522142"/>
                  <a:gd name="connsiteY3" fmla="*/ 190500 h 2997151"/>
                  <a:gd name="connsiteX4" fmla="*/ 1487715 w 2522142"/>
                  <a:gd name="connsiteY4" fmla="*/ 707572 h 2997151"/>
                  <a:gd name="connsiteX5" fmla="*/ 1016000 w 2522142"/>
                  <a:gd name="connsiteY5" fmla="*/ 0 h 2997151"/>
                  <a:gd name="connsiteX6" fmla="*/ 716643 w 2522142"/>
                  <a:gd name="connsiteY6" fmla="*/ 580572 h 2997151"/>
                  <a:gd name="connsiteX7" fmla="*/ 344715 w 2522142"/>
                  <a:gd name="connsiteY7" fmla="*/ 27215 h 2997151"/>
                  <a:gd name="connsiteX8" fmla="*/ 0 w 2522142"/>
                  <a:gd name="connsiteY8" fmla="*/ 553358 h 2997151"/>
                  <a:gd name="connsiteX9" fmla="*/ 142 w 2522142"/>
                  <a:gd name="connsiteY9" fmla="*/ 2997151 h 2997151"/>
                  <a:gd name="connsiteX0" fmla="*/ 142 w 2521929"/>
                  <a:gd name="connsiteY0" fmla="*/ 2997151 h 2997151"/>
                  <a:gd name="connsiteX1" fmla="*/ 2512999 w 2521929"/>
                  <a:gd name="connsiteY1" fmla="*/ 2748346 h 2997151"/>
                  <a:gd name="connsiteX2" fmla="*/ 2521929 w 2521929"/>
                  <a:gd name="connsiteY2" fmla="*/ 603057 h 2997151"/>
                  <a:gd name="connsiteX3" fmla="*/ 1895929 w 2521929"/>
                  <a:gd name="connsiteY3" fmla="*/ 190500 h 2997151"/>
                  <a:gd name="connsiteX4" fmla="*/ 1487715 w 2521929"/>
                  <a:gd name="connsiteY4" fmla="*/ 707572 h 2997151"/>
                  <a:gd name="connsiteX5" fmla="*/ 1016000 w 2521929"/>
                  <a:gd name="connsiteY5" fmla="*/ 0 h 2997151"/>
                  <a:gd name="connsiteX6" fmla="*/ 716643 w 2521929"/>
                  <a:gd name="connsiteY6" fmla="*/ 580572 h 2997151"/>
                  <a:gd name="connsiteX7" fmla="*/ 344715 w 2521929"/>
                  <a:gd name="connsiteY7" fmla="*/ 27215 h 2997151"/>
                  <a:gd name="connsiteX8" fmla="*/ 0 w 2521929"/>
                  <a:gd name="connsiteY8" fmla="*/ 553358 h 2997151"/>
                  <a:gd name="connsiteX9" fmla="*/ 142 w 2521929"/>
                  <a:gd name="connsiteY9" fmla="*/ 2997151 h 2997151"/>
                  <a:gd name="connsiteX0" fmla="*/ 0 w 2530930"/>
                  <a:gd name="connsiteY0" fmla="*/ 2748392 h 2748392"/>
                  <a:gd name="connsiteX1" fmla="*/ 2522000 w 2530930"/>
                  <a:gd name="connsiteY1" fmla="*/ 2748346 h 2748392"/>
                  <a:gd name="connsiteX2" fmla="*/ 2530930 w 2530930"/>
                  <a:gd name="connsiteY2" fmla="*/ 603057 h 2748392"/>
                  <a:gd name="connsiteX3" fmla="*/ 1904930 w 2530930"/>
                  <a:gd name="connsiteY3" fmla="*/ 190500 h 2748392"/>
                  <a:gd name="connsiteX4" fmla="*/ 1496716 w 2530930"/>
                  <a:gd name="connsiteY4" fmla="*/ 707572 h 2748392"/>
                  <a:gd name="connsiteX5" fmla="*/ 1025001 w 2530930"/>
                  <a:gd name="connsiteY5" fmla="*/ 0 h 2748392"/>
                  <a:gd name="connsiteX6" fmla="*/ 725644 w 2530930"/>
                  <a:gd name="connsiteY6" fmla="*/ 580572 h 2748392"/>
                  <a:gd name="connsiteX7" fmla="*/ 353716 w 2530930"/>
                  <a:gd name="connsiteY7" fmla="*/ 27215 h 2748392"/>
                  <a:gd name="connsiteX8" fmla="*/ 9001 w 2530930"/>
                  <a:gd name="connsiteY8" fmla="*/ 553358 h 2748392"/>
                  <a:gd name="connsiteX9" fmla="*/ 0 w 2530930"/>
                  <a:gd name="connsiteY9" fmla="*/ 2748392 h 2748392"/>
                  <a:gd name="connsiteX0" fmla="*/ 0 w 2531143"/>
                  <a:gd name="connsiteY0" fmla="*/ 2748392 h 2748392"/>
                  <a:gd name="connsiteX1" fmla="*/ 2531143 w 2531143"/>
                  <a:gd name="connsiteY1" fmla="*/ 2748346 h 2748392"/>
                  <a:gd name="connsiteX2" fmla="*/ 2530930 w 2531143"/>
                  <a:gd name="connsiteY2" fmla="*/ 603057 h 2748392"/>
                  <a:gd name="connsiteX3" fmla="*/ 1904930 w 2531143"/>
                  <a:gd name="connsiteY3" fmla="*/ 190500 h 2748392"/>
                  <a:gd name="connsiteX4" fmla="*/ 1496716 w 2531143"/>
                  <a:gd name="connsiteY4" fmla="*/ 707572 h 2748392"/>
                  <a:gd name="connsiteX5" fmla="*/ 1025001 w 2531143"/>
                  <a:gd name="connsiteY5" fmla="*/ 0 h 2748392"/>
                  <a:gd name="connsiteX6" fmla="*/ 725644 w 2531143"/>
                  <a:gd name="connsiteY6" fmla="*/ 580572 h 2748392"/>
                  <a:gd name="connsiteX7" fmla="*/ 353716 w 2531143"/>
                  <a:gd name="connsiteY7" fmla="*/ 27215 h 2748392"/>
                  <a:gd name="connsiteX8" fmla="*/ 9001 w 2531143"/>
                  <a:gd name="connsiteY8" fmla="*/ 553358 h 2748392"/>
                  <a:gd name="connsiteX9" fmla="*/ 0 w 2531143"/>
                  <a:gd name="connsiteY9" fmla="*/ 2748392 h 274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1143" h="2748392">
                    <a:moveTo>
                      <a:pt x="0" y="2748392"/>
                    </a:moveTo>
                    <a:lnTo>
                      <a:pt x="2531143" y="2748346"/>
                    </a:lnTo>
                    <a:cubicBezTo>
                      <a:pt x="2531072" y="2395971"/>
                      <a:pt x="2531001" y="955432"/>
                      <a:pt x="2530930" y="603057"/>
                    </a:cubicBezTo>
                    <a:lnTo>
                      <a:pt x="1904930" y="190500"/>
                    </a:lnTo>
                    <a:lnTo>
                      <a:pt x="1496716" y="707572"/>
                    </a:lnTo>
                    <a:lnTo>
                      <a:pt x="1025001" y="0"/>
                    </a:lnTo>
                    <a:lnTo>
                      <a:pt x="725644" y="580572"/>
                    </a:lnTo>
                    <a:lnTo>
                      <a:pt x="353716" y="27215"/>
                    </a:lnTo>
                    <a:lnTo>
                      <a:pt x="9001" y="553358"/>
                    </a:lnTo>
                    <a:cubicBezTo>
                      <a:pt x="9048" y="896661"/>
                      <a:pt x="-47" y="2405089"/>
                      <a:pt x="0" y="2748392"/>
                    </a:cubicBezTo>
                    <a:close/>
                  </a:path>
                </a:pathLst>
              </a:custGeom>
              <a:solidFill>
                <a:srgbClr val="FFA76D"/>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sz="1050" dirty="0">
                  <a:solidFill>
                    <a:schemeClr val="tx1"/>
                  </a:solidFill>
                </a:endParaRPr>
              </a:p>
            </p:txBody>
          </p:sp>
          <p:sp>
            <p:nvSpPr>
              <p:cNvPr id="130" name="Freeform 129"/>
              <p:cNvSpPr/>
              <p:nvPr/>
            </p:nvSpPr>
            <p:spPr>
              <a:xfrm>
                <a:off x="12688740" y="20630332"/>
                <a:ext cx="3287888" cy="2140420"/>
              </a:xfrm>
              <a:custGeom>
                <a:avLst/>
                <a:gdLst>
                  <a:gd name="connsiteX0" fmla="*/ 0 w 2540000"/>
                  <a:gd name="connsiteY0" fmla="*/ 18142 h 1632857"/>
                  <a:gd name="connsiteX1" fmla="*/ 2512786 w 2540000"/>
                  <a:gd name="connsiteY1" fmla="*/ 0 h 1632857"/>
                  <a:gd name="connsiteX2" fmla="*/ 2540000 w 2540000"/>
                  <a:gd name="connsiteY2" fmla="*/ 1460500 h 1632857"/>
                  <a:gd name="connsiteX3" fmla="*/ 1923143 w 2540000"/>
                  <a:gd name="connsiteY3" fmla="*/ 1115785 h 1632857"/>
                  <a:gd name="connsiteX4" fmla="*/ 1514929 w 2540000"/>
                  <a:gd name="connsiteY4" fmla="*/ 1632857 h 1632857"/>
                  <a:gd name="connsiteX5" fmla="*/ 1043214 w 2540000"/>
                  <a:gd name="connsiteY5" fmla="*/ 925285 h 1632857"/>
                  <a:gd name="connsiteX6" fmla="*/ 743857 w 2540000"/>
                  <a:gd name="connsiteY6" fmla="*/ 1505857 h 1632857"/>
                  <a:gd name="connsiteX7" fmla="*/ 371929 w 2540000"/>
                  <a:gd name="connsiteY7" fmla="*/ 952500 h 1632857"/>
                  <a:gd name="connsiteX8" fmla="*/ 54429 w 2540000"/>
                  <a:gd name="connsiteY8" fmla="*/ 1460500 h 1632857"/>
                  <a:gd name="connsiteX9" fmla="*/ 0 w 2540000"/>
                  <a:gd name="connsiteY9" fmla="*/ 18142 h 1632857"/>
                  <a:gd name="connsiteX0" fmla="*/ 0 w 2530929"/>
                  <a:gd name="connsiteY0" fmla="*/ 0 h 1641930"/>
                  <a:gd name="connsiteX1" fmla="*/ 2503715 w 2530929"/>
                  <a:gd name="connsiteY1" fmla="*/ 9073 h 1641930"/>
                  <a:gd name="connsiteX2" fmla="*/ 2530929 w 2530929"/>
                  <a:gd name="connsiteY2" fmla="*/ 1469573 h 1641930"/>
                  <a:gd name="connsiteX3" fmla="*/ 1914072 w 2530929"/>
                  <a:gd name="connsiteY3" fmla="*/ 1124858 h 1641930"/>
                  <a:gd name="connsiteX4" fmla="*/ 1505858 w 2530929"/>
                  <a:gd name="connsiteY4" fmla="*/ 1641930 h 1641930"/>
                  <a:gd name="connsiteX5" fmla="*/ 1034143 w 2530929"/>
                  <a:gd name="connsiteY5" fmla="*/ 934358 h 1641930"/>
                  <a:gd name="connsiteX6" fmla="*/ 734786 w 2530929"/>
                  <a:gd name="connsiteY6" fmla="*/ 1514930 h 1641930"/>
                  <a:gd name="connsiteX7" fmla="*/ 362858 w 2530929"/>
                  <a:gd name="connsiteY7" fmla="*/ 961573 h 1641930"/>
                  <a:gd name="connsiteX8" fmla="*/ 45358 w 2530929"/>
                  <a:gd name="connsiteY8" fmla="*/ 1469573 h 1641930"/>
                  <a:gd name="connsiteX9" fmla="*/ 0 w 2530929"/>
                  <a:gd name="connsiteY9" fmla="*/ 0 h 1641930"/>
                  <a:gd name="connsiteX0" fmla="*/ 0 w 2530929"/>
                  <a:gd name="connsiteY0" fmla="*/ 0 h 1641930"/>
                  <a:gd name="connsiteX1" fmla="*/ 2503715 w 2530929"/>
                  <a:gd name="connsiteY1" fmla="*/ 9073 h 1641930"/>
                  <a:gd name="connsiteX2" fmla="*/ 2530929 w 2530929"/>
                  <a:gd name="connsiteY2" fmla="*/ 1469573 h 1641930"/>
                  <a:gd name="connsiteX3" fmla="*/ 1914072 w 2530929"/>
                  <a:gd name="connsiteY3" fmla="*/ 1124858 h 1641930"/>
                  <a:gd name="connsiteX4" fmla="*/ 1505858 w 2530929"/>
                  <a:gd name="connsiteY4" fmla="*/ 1641930 h 1641930"/>
                  <a:gd name="connsiteX5" fmla="*/ 1034143 w 2530929"/>
                  <a:gd name="connsiteY5" fmla="*/ 934358 h 1641930"/>
                  <a:gd name="connsiteX6" fmla="*/ 734786 w 2530929"/>
                  <a:gd name="connsiteY6" fmla="*/ 1514930 h 1641930"/>
                  <a:gd name="connsiteX7" fmla="*/ 362858 w 2530929"/>
                  <a:gd name="connsiteY7" fmla="*/ 961573 h 1641930"/>
                  <a:gd name="connsiteX8" fmla="*/ 27215 w 2530929"/>
                  <a:gd name="connsiteY8" fmla="*/ 1496787 h 1641930"/>
                  <a:gd name="connsiteX9" fmla="*/ 0 w 2530929"/>
                  <a:gd name="connsiteY9" fmla="*/ 0 h 1641930"/>
                  <a:gd name="connsiteX0" fmla="*/ 0 w 2530929"/>
                  <a:gd name="connsiteY0" fmla="*/ 0 h 1641930"/>
                  <a:gd name="connsiteX1" fmla="*/ 2503715 w 2530929"/>
                  <a:gd name="connsiteY1" fmla="*/ 9073 h 1641930"/>
                  <a:gd name="connsiteX2" fmla="*/ 2530929 w 2530929"/>
                  <a:gd name="connsiteY2" fmla="*/ 1469573 h 1641930"/>
                  <a:gd name="connsiteX3" fmla="*/ 1914072 w 2530929"/>
                  <a:gd name="connsiteY3" fmla="*/ 1124858 h 1641930"/>
                  <a:gd name="connsiteX4" fmla="*/ 1505858 w 2530929"/>
                  <a:gd name="connsiteY4" fmla="*/ 1641930 h 1641930"/>
                  <a:gd name="connsiteX5" fmla="*/ 1034143 w 2530929"/>
                  <a:gd name="connsiteY5" fmla="*/ 934358 h 1641930"/>
                  <a:gd name="connsiteX6" fmla="*/ 734786 w 2530929"/>
                  <a:gd name="connsiteY6" fmla="*/ 1514930 h 1641930"/>
                  <a:gd name="connsiteX7" fmla="*/ 362858 w 2530929"/>
                  <a:gd name="connsiteY7" fmla="*/ 961573 h 1641930"/>
                  <a:gd name="connsiteX8" fmla="*/ 18143 w 2530929"/>
                  <a:gd name="connsiteY8" fmla="*/ 1487716 h 1641930"/>
                  <a:gd name="connsiteX9" fmla="*/ 0 w 2530929"/>
                  <a:gd name="connsiteY9" fmla="*/ 0 h 1641930"/>
                  <a:gd name="connsiteX0" fmla="*/ 0 w 2530929"/>
                  <a:gd name="connsiteY0" fmla="*/ 447018 h 1632857"/>
                  <a:gd name="connsiteX1" fmla="*/ 2503715 w 2530929"/>
                  <a:gd name="connsiteY1" fmla="*/ 0 h 1632857"/>
                  <a:gd name="connsiteX2" fmla="*/ 2530929 w 2530929"/>
                  <a:gd name="connsiteY2" fmla="*/ 1460500 h 1632857"/>
                  <a:gd name="connsiteX3" fmla="*/ 1914072 w 2530929"/>
                  <a:gd name="connsiteY3" fmla="*/ 1115785 h 1632857"/>
                  <a:gd name="connsiteX4" fmla="*/ 1505858 w 2530929"/>
                  <a:gd name="connsiteY4" fmla="*/ 1632857 h 1632857"/>
                  <a:gd name="connsiteX5" fmla="*/ 1034143 w 2530929"/>
                  <a:gd name="connsiteY5" fmla="*/ 925285 h 1632857"/>
                  <a:gd name="connsiteX6" fmla="*/ 734786 w 2530929"/>
                  <a:gd name="connsiteY6" fmla="*/ 1505857 h 1632857"/>
                  <a:gd name="connsiteX7" fmla="*/ 362858 w 2530929"/>
                  <a:gd name="connsiteY7" fmla="*/ 952500 h 1632857"/>
                  <a:gd name="connsiteX8" fmla="*/ 18143 w 2530929"/>
                  <a:gd name="connsiteY8" fmla="*/ 1478643 h 1632857"/>
                  <a:gd name="connsiteX9" fmla="*/ 0 w 2530929"/>
                  <a:gd name="connsiteY9" fmla="*/ 447018 h 1632857"/>
                  <a:gd name="connsiteX0" fmla="*/ 0 w 2531143"/>
                  <a:gd name="connsiteY0" fmla="*/ 48 h 1185887"/>
                  <a:gd name="connsiteX1" fmla="*/ 2531143 w 2531143"/>
                  <a:gd name="connsiteY1" fmla="*/ 0 h 1185887"/>
                  <a:gd name="connsiteX2" fmla="*/ 2530929 w 2531143"/>
                  <a:gd name="connsiteY2" fmla="*/ 1013530 h 1185887"/>
                  <a:gd name="connsiteX3" fmla="*/ 1914072 w 2531143"/>
                  <a:gd name="connsiteY3" fmla="*/ 668815 h 1185887"/>
                  <a:gd name="connsiteX4" fmla="*/ 1505858 w 2531143"/>
                  <a:gd name="connsiteY4" fmla="*/ 1185887 h 1185887"/>
                  <a:gd name="connsiteX5" fmla="*/ 1034143 w 2531143"/>
                  <a:gd name="connsiteY5" fmla="*/ 478315 h 1185887"/>
                  <a:gd name="connsiteX6" fmla="*/ 734786 w 2531143"/>
                  <a:gd name="connsiteY6" fmla="*/ 1058887 h 1185887"/>
                  <a:gd name="connsiteX7" fmla="*/ 362858 w 2531143"/>
                  <a:gd name="connsiteY7" fmla="*/ 505530 h 1185887"/>
                  <a:gd name="connsiteX8" fmla="*/ 18143 w 2531143"/>
                  <a:gd name="connsiteY8" fmla="*/ 1031673 h 1185887"/>
                  <a:gd name="connsiteX9" fmla="*/ 0 w 2531143"/>
                  <a:gd name="connsiteY9" fmla="*/ 48 h 1185887"/>
                  <a:gd name="connsiteX0" fmla="*/ 0 w 2530929"/>
                  <a:gd name="connsiteY0" fmla="*/ 1080294 h 2266133"/>
                  <a:gd name="connsiteX1" fmla="*/ 2522001 w 2530929"/>
                  <a:gd name="connsiteY1" fmla="*/ 0 h 2266133"/>
                  <a:gd name="connsiteX2" fmla="*/ 2530929 w 2530929"/>
                  <a:gd name="connsiteY2" fmla="*/ 2093776 h 2266133"/>
                  <a:gd name="connsiteX3" fmla="*/ 1914072 w 2530929"/>
                  <a:gd name="connsiteY3" fmla="*/ 1749061 h 2266133"/>
                  <a:gd name="connsiteX4" fmla="*/ 1505858 w 2530929"/>
                  <a:gd name="connsiteY4" fmla="*/ 2266133 h 2266133"/>
                  <a:gd name="connsiteX5" fmla="*/ 1034143 w 2530929"/>
                  <a:gd name="connsiteY5" fmla="*/ 1558561 h 2266133"/>
                  <a:gd name="connsiteX6" fmla="*/ 734786 w 2530929"/>
                  <a:gd name="connsiteY6" fmla="*/ 2139133 h 2266133"/>
                  <a:gd name="connsiteX7" fmla="*/ 362858 w 2530929"/>
                  <a:gd name="connsiteY7" fmla="*/ 1585776 h 2266133"/>
                  <a:gd name="connsiteX8" fmla="*/ 18143 w 2530929"/>
                  <a:gd name="connsiteY8" fmla="*/ 2111919 h 2266133"/>
                  <a:gd name="connsiteX9" fmla="*/ 0 w 2530929"/>
                  <a:gd name="connsiteY9" fmla="*/ 1080294 h 2266133"/>
                  <a:gd name="connsiteX0" fmla="*/ 0 w 2530929"/>
                  <a:gd name="connsiteY0" fmla="*/ 241380 h 2266133"/>
                  <a:gd name="connsiteX1" fmla="*/ 2522001 w 2530929"/>
                  <a:gd name="connsiteY1" fmla="*/ 0 h 2266133"/>
                  <a:gd name="connsiteX2" fmla="*/ 2530929 w 2530929"/>
                  <a:gd name="connsiteY2" fmla="*/ 2093776 h 2266133"/>
                  <a:gd name="connsiteX3" fmla="*/ 1914072 w 2530929"/>
                  <a:gd name="connsiteY3" fmla="*/ 1749061 h 2266133"/>
                  <a:gd name="connsiteX4" fmla="*/ 1505858 w 2530929"/>
                  <a:gd name="connsiteY4" fmla="*/ 2266133 h 2266133"/>
                  <a:gd name="connsiteX5" fmla="*/ 1034143 w 2530929"/>
                  <a:gd name="connsiteY5" fmla="*/ 1558561 h 2266133"/>
                  <a:gd name="connsiteX6" fmla="*/ 734786 w 2530929"/>
                  <a:gd name="connsiteY6" fmla="*/ 2139133 h 2266133"/>
                  <a:gd name="connsiteX7" fmla="*/ 362858 w 2530929"/>
                  <a:gd name="connsiteY7" fmla="*/ 1585776 h 2266133"/>
                  <a:gd name="connsiteX8" fmla="*/ 18143 w 2530929"/>
                  <a:gd name="connsiteY8" fmla="*/ 2111919 h 2266133"/>
                  <a:gd name="connsiteX9" fmla="*/ 0 w 2530929"/>
                  <a:gd name="connsiteY9" fmla="*/ 241380 h 2266133"/>
                  <a:gd name="connsiteX0" fmla="*/ 0 w 2531145"/>
                  <a:gd name="connsiteY0" fmla="*/ 23033 h 2047786"/>
                  <a:gd name="connsiteX1" fmla="*/ 2531145 w 2531145"/>
                  <a:gd name="connsiteY1" fmla="*/ 0 h 2047786"/>
                  <a:gd name="connsiteX2" fmla="*/ 2530929 w 2531145"/>
                  <a:gd name="connsiteY2" fmla="*/ 1875429 h 2047786"/>
                  <a:gd name="connsiteX3" fmla="*/ 1914072 w 2531145"/>
                  <a:gd name="connsiteY3" fmla="*/ 1530714 h 2047786"/>
                  <a:gd name="connsiteX4" fmla="*/ 1505858 w 2531145"/>
                  <a:gd name="connsiteY4" fmla="*/ 2047786 h 2047786"/>
                  <a:gd name="connsiteX5" fmla="*/ 1034143 w 2531145"/>
                  <a:gd name="connsiteY5" fmla="*/ 1340214 h 2047786"/>
                  <a:gd name="connsiteX6" fmla="*/ 734786 w 2531145"/>
                  <a:gd name="connsiteY6" fmla="*/ 1920786 h 2047786"/>
                  <a:gd name="connsiteX7" fmla="*/ 362858 w 2531145"/>
                  <a:gd name="connsiteY7" fmla="*/ 1367429 h 2047786"/>
                  <a:gd name="connsiteX8" fmla="*/ 18143 w 2531145"/>
                  <a:gd name="connsiteY8" fmla="*/ 1893572 h 2047786"/>
                  <a:gd name="connsiteX9" fmla="*/ 0 w 2531145"/>
                  <a:gd name="connsiteY9" fmla="*/ 23033 h 204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1145" h="2047786">
                    <a:moveTo>
                      <a:pt x="0" y="23033"/>
                    </a:moveTo>
                    <a:lnTo>
                      <a:pt x="2531145" y="0"/>
                    </a:lnTo>
                    <a:cubicBezTo>
                      <a:pt x="2531074" y="337843"/>
                      <a:pt x="2531000" y="1537586"/>
                      <a:pt x="2530929" y="1875429"/>
                    </a:cubicBezTo>
                    <a:lnTo>
                      <a:pt x="1914072" y="1530714"/>
                    </a:lnTo>
                    <a:lnTo>
                      <a:pt x="1505858" y="2047786"/>
                    </a:lnTo>
                    <a:lnTo>
                      <a:pt x="1034143" y="1340214"/>
                    </a:lnTo>
                    <a:lnTo>
                      <a:pt x="734786" y="1920786"/>
                    </a:lnTo>
                    <a:lnTo>
                      <a:pt x="362858" y="1367429"/>
                    </a:lnTo>
                    <a:lnTo>
                      <a:pt x="18143" y="1893572"/>
                    </a:lnTo>
                    <a:lnTo>
                      <a:pt x="0" y="23033"/>
                    </a:lnTo>
                    <a:close/>
                  </a:path>
                </a:pathLst>
              </a:custGeom>
              <a:solidFill>
                <a:srgbClr val="FF7878"/>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sz="2400" dirty="0">
                  <a:solidFill>
                    <a:schemeClr val="tx1"/>
                  </a:solidFill>
                </a:endParaRPr>
              </a:p>
            </p:txBody>
          </p:sp>
          <p:pic>
            <p:nvPicPr>
              <p:cNvPr id="132" name="Picture 131"/>
              <p:cNvPicPr>
                <a:picLocks noChangeAspect="1"/>
              </p:cNvPicPr>
              <p:nvPr/>
            </p:nvPicPr>
            <p:blipFill rotWithShape="1">
              <a:blip r:embed="rId13"/>
              <a:srcRect b="29747"/>
              <a:stretch/>
            </p:blipFill>
            <p:spPr>
              <a:xfrm>
                <a:off x="12657146" y="23779122"/>
                <a:ext cx="1845506" cy="1296536"/>
              </a:xfrm>
              <a:prstGeom prst="rect">
                <a:avLst/>
              </a:prstGeom>
            </p:spPr>
          </p:pic>
        </p:grpSp>
        <p:sp>
          <p:nvSpPr>
            <p:cNvPr id="16" name="TextBox 15"/>
            <p:cNvSpPr txBox="1"/>
            <p:nvPr/>
          </p:nvSpPr>
          <p:spPr>
            <a:xfrm>
              <a:off x="16778305" y="21882207"/>
              <a:ext cx="3767664" cy="1323439"/>
            </a:xfrm>
            <a:prstGeom prst="rect">
              <a:avLst/>
            </a:prstGeom>
            <a:noFill/>
          </p:spPr>
          <p:txBody>
            <a:bodyPr wrap="square" rtlCol="0">
              <a:spAutoFit/>
            </a:bodyPr>
            <a:lstStyle/>
            <a:p>
              <a:pPr algn="ctr"/>
              <a:r>
                <a:rPr lang="en-AU" sz="4000" dirty="0" smtClean="0"/>
                <a:t>your favourite</a:t>
              </a:r>
              <a:br>
                <a:rPr lang="en-AU" sz="4000" dirty="0" smtClean="0"/>
              </a:br>
              <a:r>
                <a:rPr lang="en-AU" sz="4000" dirty="0" smtClean="0"/>
                <a:t>language</a:t>
              </a:r>
              <a:endParaRPr lang="en-AU" sz="4000" dirty="0"/>
            </a:p>
          </p:txBody>
        </p:sp>
        <p:pic>
          <p:nvPicPr>
            <p:cNvPr id="1032" name="Picture 8" descr="http://llvm.org/img/DragonMedium.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65797" y="24798602"/>
              <a:ext cx="1519319" cy="1519319"/>
            </a:xfrm>
            <a:prstGeom prst="rect">
              <a:avLst/>
            </a:prstGeom>
            <a:noFill/>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16840142" y="26420968"/>
              <a:ext cx="3767664" cy="584775"/>
            </a:xfrm>
            <a:prstGeom prst="rect">
              <a:avLst/>
            </a:prstGeom>
            <a:noFill/>
          </p:spPr>
          <p:txBody>
            <a:bodyPr wrap="square" rtlCol="0">
              <a:spAutoFit/>
            </a:bodyPr>
            <a:lstStyle/>
            <a:p>
              <a:pPr algn="ctr"/>
              <a:r>
                <a:rPr lang="en-AU" sz="3200" dirty="0" smtClean="0"/>
                <a:t>or your favourite tool</a:t>
              </a:r>
              <a:endParaRPr lang="en-AU" sz="3200" dirty="0"/>
            </a:p>
          </p:txBody>
        </p:sp>
      </p:grpSp>
      <p:sp>
        <p:nvSpPr>
          <p:cNvPr id="20" name="Rectangle 19"/>
          <p:cNvSpPr/>
          <p:nvPr/>
        </p:nvSpPr>
        <p:spPr>
          <a:xfrm>
            <a:off x="12859160" y="22445944"/>
            <a:ext cx="2698430" cy="2698430"/>
          </a:xfrm>
          <a:prstGeom prst="rect">
            <a:avLst/>
          </a:prstGeom>
          <a:solidFill>
            <a:srgbClr val="D4D4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ysClr val="windowText" lastClr="000000"/>
                </a:solidFill>
              </a:rPr>
              <a:t>your favourite</a:t>
            </a:r>
            <a:br>
              <a:rPr lang="en-AU" sz="2400" dirty="0" smtClean="0">
                <a:solidFill>
                  <a:sysClr val="windowText" lastClr="000000"/>
                </a:solidFill>
              </a:rPr>
            </a:br>
            <a:r>
              <a:rPr lang="en-AU" sz="2400" dirty="0" smtClean="0">
                <a:solidFill>
                  <a:sysClr val="windowText" lastClr="000000"/>
                </a:solidFill>
              </a:rPr>
              <a:t>high-performance</a:t>
            </a:r>
            <a:br>
              <a:rPr lang="en-AU" sz="2400" dirty="0" smtClean="0">
                <a:solidFill>
                  <a:sysClr val="windowText" lastClr="000000"/>
                </a:solidFill>
              </a:rPr>
            </a:br>
            <a:r>
              <a:rPr lang="en-AU" sz="2400" dirty="0" smtClean="0">
                <a:solidFill>
                  <a:sysClr val="windowText" lastClr="000000"/>
                </a:solidFill>
              </a:rPr>
              <a:t>HEAVY-duty</a:t>
            </a:r>
            <a:r>
              <a:rPr lang="en-AU" sz="2400" dirty="0" smtClean="0">
                <a:solidFill>
                  <a:sysClr val="windowText" lastClr="000000"/>
                </a:solidFill>
              </a:rPr>
              <a:t> VM</a:t>
            </a:r>
            <a:endParaRPr lang="en-AU" sz="2400" dirty="0" smtClean="0">
              <a:solidFill>
                <a:sysClr val="windowText" lastClr="000000"/>
              </a:solidFill>
            </a:endParaRPr>
          </a:p>
          <a:p>
            <a:pPr algn="ctr"/>
            <a:endParaRPr lang="en-AU" sz="2400" dirty="0" smtClean="0">
              <a:solidFill>
                <a:sysClr val="windowText" lastClr="000000"/>
              </a:solidFill>
            </a:endParaRPr>
          </a:p>
          <a:p>
            <a:pPr algn="ctr"/>
            <a:r>
              <a:rPr lang="en-AU" sz="2400" dirty="0" smtClean="0">
                <a:solidFill>
                  <a:sysClr val="windowText" lastClr="000000"/>
                </a:solidFill>
              </a:rPr>
              <a:t>(maybe too heavy)</a:t>
            </a:r>
            <a:endParaRPr lang="en-AU" sz="2400" dirty="0" smtClean="0">
              <a:solidFill>
                <a:sysClr val="windowText" lastClr="000000"/>
              </a:solidFill>
            </a:endParaRPr>
          </a:p>
        </p:txBody>
      </p:sp>
      <p:grpSp>
        <p:nvGrpSpPr>
          <p:cNvPr id="1058" name="Group 1057"/>
          <p:cNvGrpSpPr/>
          <p:nvPr/>
        </p:nvGrpSpPr>
        <p:grpSpPr>
          <a:xfrm>
            <a:off x="13405713" y="25154420"/>
            <a:ext cx="1872208" cy="1422577"/>
            <a:chOff x="13697025" y="25403195"/>
            <a:chExt cx="1872208" cy="1422577"/>
          </a:xfrm>
        </p:grpSpPr>
        <p:sp>
          <p:nvSpPr>
            <p:cNvPr id="26" name="Smiley Face 25"/>
            <p:cNvSpPr/>
            <p:nvPr/>
          </p:nvSpPr>
          <p:spPr>
            <a:xfrm>
              <a:off x="14338980" y="25480982"/>
              <a:ext cx="495600" cy="495600"/>
            </a:xfrm>
            <a:prstGeom prst="smileyFace">
              <a:avLst>
                <a:gd name="adj" fmla="val -4653"/>
              </a:avLst>
            </a:prstGeom>
            <a:solidFill>
              <a:schemeClr val="bg1"/>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3" name="Straight Connector 32"/>
            <p:cNvCxnSpPr/>
            <p:nvPr/>
          </p:nvCxnSpPr>
          <p:spPr>
            <a:xfrm>
              <a:off x="13697025" y="26082010"/>
              <a:ext cx="187220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3697025" y="25428247"/>
              <a:ext cx="275247" cy="6537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15201288" y="25403195"/>
              <a:ext cx="337261" cy="678816"/>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26" idx="4"/>
            </p:cNvCxnSpPr>
            <p:nvPr/>
          </p:nvCxnSpPr>
          <p:spPr>
            <a:xfrm>
              <a:off x="14586780" y="25976582"/>
              <a:ext cx="0" cy="660441"/>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7" name="Straight Connector 1026"/>
            <p:cNvCxnSpPr/>
            <p:nvPr/>
          </p:nvCxnSpPr>
          <p:spPr>
            <a:xfrm flipH="1" flipV="1">
              <a:off x="13718450" y="26388192"/>
              <a:ext cx="868330" cy="239887"/>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p:nvPr/>
          </p:nvCxnSpPr>
          <p:spPr>
            <a:xfrm>
              <a:off x="13742119" y="26402465"/>
              <a:ext cx="206484" cy="423307"/>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14586782" y="26420968"/>
              <a:ext cx="822159" cy="198836"/>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15196760" y="26420968"/>
              <a:ext cx="212181" cy="404804"/>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1" name="Content Placeholder 32"/>
          <p:cNvSpPr txBox="1">
            <a:spLocks/>
          </p:cNvSpPr>
          <p:nvPr/>
        </p:nvSpPr>
        <p:spPr>
          <a:xfrm>
            <a:off x="22727655" y="7561501"/>
            <a:ext cx="18393665" cy="4624343"/>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4400" dirty="0" smtClean="0">
                <a:solidFill>
                  <a:schemeClr val="tx1"/>
                </a:solidFill>
              </a:rPr>
              <a:t>Micro virtual machines</a:t>
            </a:r>
          </a:p>
          <a:p>
            <a:pPr lvl="1"/>
            <a:r>
              <a:rPr lang="en-AU" dirty="0" smtClean="0"/>
              <a:t>We propose micro virtual machines (micro VMs) as a more appropriate platform. Micro VMs are language-agnostic execution engines. They only provide abstraction over </a:t>
            </a:r>
            <a:r>
              <a:rPr lang="en-AU" i="1" dirty="0" smtClean="0"/>
              <a:t>concurrency, JIT compiling and garbage collection </a:t>
            </a:r>
            <a:r>
              <a:rPr lang="en-AU" dirty="0" smtClean="0"/>
              <a:t>to attack the major concerns that </a:t>
            </a:r>
            <a:r>
              <a:rPr lang="en-AU" dirty="0" smtClean="0"/>
              <a:t>complicate </a:t>
            </a:r>
            <a:r>
              <a:rPr lang="en-AU" dirty="0" smtClean="0"/>
              <a:t>language development, but are otherwise </a:t>
            </a:r>
            <a:r>
              <a:rPr lang="en-AU" b="1" dirty="0" smtClean="0"/>
              <a:t>minimal</a:t>
            </a:r>
            <a:r>
              <a:rPr lang="en-AU" dirty="0" smtClean="0"/>
              <a:t> so as </a:t>
            </a:r>
            <a:r>
              <a:rPr lang="en-AU" dirty="0" smtClean="0"/>
              <a:t>not to introduce </a:t>
            </a:r>
            <a:r>
              <a:rPr lang="en-AU" dirty="0" smtClean="0"/>
              <a:t>impedance mismatch to </a:t>
            </a:r>
            <a:r>
              <a:rPr lang="en-AU" dirty="0" smtClean="0"/>
              <a:t>the high-level languages. </a:t>
            </a:r>
          </a:p>
          <a:p>
            <a:pPr lvl="1"/>
            <a:r>
              <a:rPr lang="en-AU" dirty="0" smtClean="0"/>
              <a:t>We design a concrete micro VM, named “Mu”. It is defined as an open </a:t>
            </a:r>
            <a:r>
              <a:rPr lang="en-AU" i="1" dirty="0" smtClean="0"/>
              <a:t>specification</a:t>
            </a:r>
            <a:r>
              <a:rPr lang="en-AU" dirty="0" smtClean="0"/>
              <a:t> and allows many compliant </a:t>
            </a:r>
            <a:r>
              <a:rPr lang="en-AU" i="1" dirty="0" smtClean="0"/>
              <a:t>implementations</a:t>
            </a:r>
            <a:r>
              <a:rPr lang="en-AU" dirty="0" smtClean="0"/>
              <a:t> to exist, such as a reference implementation and a high-performance implementation. It also has formal semantics for formal verification.</a:t>
            </a:r>
            <a:endParaRPr lang="en-AU" sz="3600" dirty="0" smtClean="0"/>
          </a:p>
        </p:txBody>
      </p:sp>
      <p:sp>
        <p:nvSpPr>
          <p:cNvPr id="173" name="Content Placeholder 32"/>
          <p:cNvSpPr txBox="1">
            <a:spLocks/>
          </p:cNvSpPr>
          <p:nvPr/>
        </p:nvSpPr>
        <p:spPr>
          <a:xfrm>
            <a:off x="22725567" y="12473987"/>
            <a:ext cx="13639351" cy="7732886"/>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AU" sz="4400" dirty="0" smtClean="0">
                <a:solidFill>
                  <a:schemeClr val="tx1"/>
                </a:solidFill>
              </a:rPr>
              <a:t>How does it work?</a:t>
            </a:r>
          </a:p>
          <a:p>
            <a:pPr lvl="1"/>
            <a:r>
              <a:rPr lang="en-AU" dirty="0" smtClean="0"/>
              <a:t>A typical micro VM-based system has a micro VM and a </a:t>
            </a:r>
            <a:r>
              <a:rPr lang="en-AU" b="1" dirty="0" smtClean="0"/>
              <a:t>client</a:t>
            </a:r>
            <a:r>
              <a:rPr lang="en-AU" dirty="0" smtClean="0"/>
              <a:t>. The client translates the high-level source code or byte code into the assembly-like Mu intermediate representation (IR) and controls the micro VM via its API. The micro VM executes the Mu IR program, and notifies the client to handle special events, such as lazy code-loading or de-optimisation.</a:t>
            </a:r>
          </a:p>
          <a:p>
            <a:pPr>
              <a:spcBef>
                <a:spcPts val="2400"/>
              </a:spcBef>
            </a:pPr>
            <a:r>
              <a:rPr lang="en-AU" sz="4400" dirty="0">
                <a:solidFill>
                  <a:schemeClr val="tx1"/>
                </a:solidFill>
              </a:rPr>
              <a:t>Low-level, but still has garbage collection</a:t>
            </a:r>
          </a:p>
          <a:p>
            <a:pPr lvl="1"/>
            <a:r>
              <a:rPr lang="en-AU" dirty="0"/>
              <a:t>The Mu type system is low-level: it has C-like </a:t>
            </a:r>
            <a:r>
              <a:rPr lang="en-AU" i="1" dirty="0"/>
              <a:t>fixed-size </a:t>
            </a:r>
            <a:r>
              <a:rPr lang="en-AU" dirty="0"/>
              <a:t>integers, floating point numbers, pointers, structures, arrays, but also </a:t>
            </a:r>
            <a:r>
              <a:rPr lang="en-AU" dirty="0" smtClean="0"/>
              <a:t>includes </a:t>
            </a:r>
            <a:r>
              <a:rPr lang="en-AU" b="1" dirty="0"/>
              <a:t>reference</a:t>
            </a:r>
            <a:r>
              <a:rPr lang="en-AU" dirty="0"/>
              <a:t> types </a:t>
            </a:r>
            <a:r>
              <a:rPr lang="en-AU" i="1" dirty="0"/>
              <a:t>traced by the garbage collector</a:t>
            </a:r>
            <a:r>
              <a:rPr lang="en-AU" dirty="0"/>
              <a:t>. The instruction set includes C-like primitive arithmetic and logical operations, but </a:t>
            </a:r>
            <a:r>
              <a:rPr lang="en-AU" b="1" dirty="0"/>
              <a:t>heap allocation</a:t>
            </a:r>
            <a:r>
              <a:rPr lang="en-AU" dirty="0"/>
              <a:t> is </a:t>
            </a:r>
            <a:r>
              <a:rPr lang="en-AU" dirty="0" smtClean="0"/>
              <a:t>also a </a:t>
            </a:r>
            <a:r>
              <a:rPr lang="en-AU" dirty="0"/>
              <a:t>built-in primitive operation. </a:t>
            </a:r>
            <a:r>
              <a:rPr lang="en-AU" dirty="0" smtClean="0"/>
              <a:t>That is, </a:t>
            </a:r>
            <a:r>
              <a:rPr lang="en-AU" b="1" dirty="0" smtClean="0"/>
              <a:t>you allocate the memory and use the object reference type; the micro VM will do GC for you</a:t>
            </a:r>
            <a:r>
              <a:rPr lang="en-AU" dirty="0" smtClean="0"/>
              <a:t>.</a:t>
            </a:r>
          </a:p>
        </p:txBody>
      </p:sp>
      <p:grpSp>
        <p:nvGrpSpPr>
          <p:cNvPr id="1063" name="Group 1062"/>
          <p:cNvGrpSpPr/>
          <p:nvPr/>
        </p:nvGrpSpPr>
        <p:grpSpPr>
          <a:xfrm>
            <a:off x="36625622" y="12839693"/>
            <a:ext cx="4515445" cy="6291035"/>
            <a:chOff x="36400604" y="12185278"/>
            <a:chExt cx="4515445" cy="6291035"/>
          </a:xfrm>
        </p:grpSpPr>
        <p:sp>
          <p:nvSpPr>
            <p:cNvPr id="1059" name="Rectangle 1058"/>
            <p:cNvSpPr/>
            <p:nvPr/>
          </p:nvSpPr>
          <p:spPr>
            <a:xfrm>
              <a:off x="36400604" y="13743527"/>
              <a:ext cx="4515443" cy="274682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4000" dirty="0" smtClean="0">
                  <a:solidFill>
                    <a:sysClr val="windowText" lastClr="000000"/>
                  </a:solidFill>
                </a:rPr>
                <a:t>client</a:t>
              </a:r>
              <a:endParaRPr lang="en-AU" sz="4000" dirty="0">
                <a:solidFill>
                  <a:sysClr val="windowText" lastClr="000000"/>
                </a:solidFill>
              </a:endParaRPr>
            </a:p>
          </p:txBody>
        </p:sp>
        <p:sp>
          <p:nvSpPr>
            <p:cNvPr id="175" name="Rectangle 174"/>
            <p:cNvSpPr/>
            <p:nvPr/>
          </p:nvSpPr>
          <p:spPr>
            <a:xfrm>
              <a:off x="36400606" y="17302971"/>
              <a:ext cx="4515443" cy="5967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sysClr val="windowText" lastClr="000000"/>
                  </a:solidFill>
                </a:rPr>
                <a:t>micro VM</a:t>
              </a:r>
              <a:endParaRPr lang="en-AU" sz="3600" dirty="0">
                <a:solidFill>
                  <a:sysClr val="windowText" lastClr="000000"/>
                </a:solidFill>
              </a:endParaRPr>
            </a:p>
          </p:txBody>
        </p:sp>
        <p:sp>
          <p:nvSpPr>
            <p:cNvPr id="176" name="Rectangle 175"/>
            <p:cNvSpPr/>
            <p:nvPr/>
          </p:nvSpPr>
          <p:spPr>
            <a:xfrm>
              <a:off x="36400605" y="12185278"/>
              <a:ext cx="4515443" cy="74562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sysClr val="windowText" lastClr="000000"/>
                  </a:solidFill>
                </a:rPr>
                <a:t>high-level language</a:t>
              </a:r>
              <a:endParaRPr lang="en-AU" sz="3600" dirty="0">
                <a:solidFill>
                  <a:sysClr val="windowText" lastClr="000000"/>
                </a:solidFill>
              </a:endParaRPr>
            </a:p>
          </p:txBody>
        </p:sp>
        <p:sp>
          <p:nvSpPr>
            <p:cNvPr id="1060" name="Down Arrow 1059"/>
            <p:cNvSpPr/>
            <p:nvPr/>
          </p:nvSpPr>
          <p:spPr>
            <a:xfrm>
              <a:off x="39287725" y="12930907"/>
              <a:ext cx="720080" cy="82871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8" name="Down Arrow 177"/>
            <p:cNvSpPr/>
            <p:nvPr/>
          </p:nvSpPr>
          <p:spPr>
            <a:xfrm>
              <a:off x="37747697" y="16490350"/>
              <a:ext cx="720080" cy="82871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9" name="Down Arrow 178"/>
            <p:cNvSpPr/>
            <p:nvPr/>
          </p:nvSpPr>
          <p:spPr>
            <a:xfrm rot="10800000">
              <a:off x="38848875" y="16474730"/>
              <a:ext cx="720080" cy="82871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61" name="TextBox 1060"/>
            <p:cNvSpPr txBox="1"/>
            <p:nvPr/>
          </p:nvSpPr>
          <p:spPr>
            <a:xfrm>
              <a:off x="36534663" y="13075607"/>
              <a:ext cx="2645019" cy="523220"/>
            </a:xfrm>
            <a:prstGeom prst="rect">
              <a:avLst/>
            </a:prstGeom>
            <a:noFill/>
          </p:spPr>
          <p:txBody>
            <a:bodyPr wrap="none" rtlCol="0">
              <a:spAutoFit/>
            </a:bodyPr>
            <a:lstStyle/>
            <a:p>
              <a:r>
                <a:rPr lang="en-AU" sz="2800" dirty="0" smtClean="0"/>
                <a:t>source/bytecode</a:t>
              </a:r>
              <a:endParaRPr lang="en-AU" sz="2800" dirty="0"/>
            </a:p>
          </p:txBody>
        </p:sp>
        <p:sp>
          <p:nvSpPr>
            <p:cNvPr id="181" name="TextBox 180"/>
            <p:cNvSpPr txBox="1"/>
            <p:nvPr/>
          </p:nvSpPr>
          <p:spPr>
            <a:xfrm>
              <a:off x="36666311" y="16645100"/>
              <a:ext cx="1081386" cy="523220"/>
            </a:xfrm>
            <a:prstGeom prst="rect">
              <a:avLst/>
            </a:prstGeom>
            <a:noFill/>
          </p:spPr>
          <p:txBody>
            <a:bodyPr wrap="none" rtlCol="0">
              <a:spAutoFit/>
            </a:bodyPr>
            <a:lstStyle/>
            <a:p>
              <a:r>
                <a:rPr lang="en-AU" sz="2800" dirty="0" smtClean="0"/>
                <a:t>IR/API</a:t>
              </a:r>
              <a:endParaRPr lang="en-AU" sz="2800" dirty="0"/>
            </a:p>
          </p:txBody>
        </p:sp>
        <p:sp>
          <p:nvSpPr>
            <p:cNvPr id="182" name="TextBox 181"/>
            <p:cNvSpPr txBox="1"/>
            <p:nvPr/>
          </p:nvSpPr>
          <p:spPr>
            <a:xfrm>
              <a:off x="39568955" y="16627478"/>
              <a:ext cx="923073" cy="523220"/>
            </a:xfrm>
            <a:prstGeom prst="rect">
              <a:avLst/>
            </a:prstGeom>
            <a:noFill/>
          </p:spPr>
          <p:txBody>
            <a:bodyPr wrap="none" rtlCol="0">
              <a:spAutoFit/>
            </a:bodyPr>
            <a:lstStyle/>
            <a:p>
              <a:r>
                <a:rPr lang="en-AU" sz="2800" dirty="0" smtClean="0"/>
                <a:t>traps</a:t>
              </a:r>
              <a:endParaRPr lang="en-AU" sz="2800" dirty="0"/>
            </a:p>
          </p:txBody>
        </p:sp>
        <p:sp>
          <p:nvSpPr>
            <p:cNvPr id="1062" name="TextBox 1061"/>
            <p:cNvSpPr txBox="1"/>
            <p:nvPr/>
          </p:nvSpPr>
          <p:spPr>
            <a:xfrm>
              <a:off x="36400604" y="18076203"/>
              <a:ext cx="4515443" cy="400110"/>
            </a:xfrm>
            <a:prstGeom prst="rect">
              <a:avLst/>
            </a:prstGeom>
            <a:noFill/>
          </p:spPr>
          <p:txBody>
            <a:bodyPr wrap="square" rtlCol="0">
              <a:spAutoFit/>
            </a:bodyPr>
            <a:lstStyle/>
            <a:p>
              <a:r>
                <a:rPr lang="en-AU" sz="2000" i="1" dirty="0" smtClean="0"/>
                <a:t>structure of a micro VM-based system</a:t>
              </a:r>
              <a:endParaRPr lang="en-AU" sz="2000" i="1" dirty="0"/>
            </a:p>
          </p:txBody>
        </p:sp>
      </p:grpSp>
      <p:sp>
        <p:nvSpPr>
          <p:cNvPr id="186" name="Content Placeholder 32"/>
          <p:cNvSpPr txBox="1">
            <a:spLocks/>
          </p:cNvSpPr>
          <p:nvPr/>
        </p:nvSpPr>
        <p:spPr>
          <a:xfrm>
            <a:off x="22727655" y="20250132"/>
            <a:ext cx="18393665" cy="2693045"/>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lvl="1"/>
            <a:r>
              <a:rPr lang="en-AU" dirty="0" smtClean="0"/>
              <a:t>Note that Mu </a:t>
            </a:r>
            <a:r>
              <a:rPr lang="en-AU" dirty="0"/>
              <a:t>does not understand “object-oriented programming”, because every language has a different object model and </a:t>
            </a:r>
            <a:r>
              <a:rPr lang="en-AU" dirty="0" smtClean="0"/>
              <a:t>Mu, as a low-level VM, </a:t>
            </a:r>
            <a:r>
              <a:rPr lang="en-AU" dirty="0"/>
              <a:t>does not want to bake in any particular </a:t>
            </a:r>
            <a:r>
              <a:rPr lang="en-AU" dirty="0" smtClean="0"/>
              <a:t>model. </a:t>
            </a:r>
            <a:r>
              <a:rPr lang="en-AU" b="1" dirty="0" smtClean="0"/>
              <a:t>Implement your </a:t>
            </a:r>
            <a:r>
              <a:rPr lang="en-AU" b="1" dirty="0"/>
              <a:t>own </a:t>
            </a:r>
            <a:r>
              <a:rPr lang="en-AU" b="1" dirty="0" smtClean="0"/>
              <a:t>OOP</a:t>
            </a:r>
            <a:r>
              <a:rPr lang="en-AU" b="1" dirty="0"/>
              <a:t> </a:t>
            </a:r>
            <a:r>
              <a:rPr lang="en-AU" b="1" dirty="0" smtClean="0"/>
              <a:t>with the Mu primitive types and instructions! If you like functional programming, implement it!</a:t>
            </a:r>
            <a:endParaRPr lang="en-AU" dirty="0" smtClean="0"/>
          </a:p>
          <a:p>
            <a:pPr lvl="1"/>
            <a:r>
              <a:rPr lang="en-AU" dirty="0" smtClean="0"/>
              <a:t>Mu </a:t>
            </a:r>
            <a:r>
              <a:rPr lang="en-AU" dirty="0" smtClean="0"/>
              <a:t>has </a:t>
            </a:r>
            <a:r>
              <a:rPr lang="en-AU" dirty="0" smtClean="0"/>
              <a:t>native </a:t>
            </a:r>
            <a:r>
              <a:rPr lang="en-AU" i="1" dirty="0" smtClean="0"/>
              <a:t>thread</a:t>
            </a:r>
            <a:r>
              <a:rPr lang="en-AU" dirty="0" smtClean="0"/>
              <a:t> support, </a:t>
            </a:r>
            <a:r>
              <a:rPr lang="en-AU" dirty="0" smtClean="0"/>
              <a:t>and a </a:t>
            </a:r>
            <a:r>
              <a:rPr lang="en-AU" dirty="0" smtClean="0"/>
              <a:t>C11-like concurrency </a:t>
            </a:r>
            <a:r>
              <a:rPr lang="en-AU" i="1" dirty="0" smtClean="0"/>
              <a:t>memory model</a:t>
            </a:r>
            <a:r>
              <a:rPr lang="en-AU" dirty="0" smtClean="0"/>
              <a:t>. Mu is also designed for run-time JIT compiling and optimisation. Traps can be injected into the code to guard for speculatively-compiled code. </a:t>
            </a:r>
          </a:p>
        </p:txBody>
      </p:sp>
      <p:sp>
        <p:nvSpPr>
          <p:cNvPr id="187" name="Content Placeholder 32"/>
          <p:cNvSpPr txBox="1">
            <a:spLocks/>
          </p:cNvSpPr>
          <p:nvPr/>
        </p:nvSpPr>
        <p:spPr>
          <a:xfrm>
            <a:off x="22727655" y="23245432"/>
            <a:ext cx="13637263" cy="3862596"/>
          </a:xfrm>
          <a:prstGeom prst="rect">
            <a:avLst/>
          </a:prstGeom>
        </p:spPr>
        <p:txBody>
          <a:bodyPr vert="horz" wrap="square" lIns="0" tIns="0" rIns="0" bIns="0" rtlCol="0">
            <a:spAutoFit/>
          </a:bodyPr>
          <a:lstStyle>
            <a:lvl1pPr marL="0" indent="0" algn="l" defTabSz="4157960" rtl="0" eaLnBrk="1" latinLnBrk="0" hangingPunct="1">
              <a:spcBef>
                <a:spcPts val="6000"/>
              </a:spcBef>
              <a:spcAft>
                <a:spcPts val="1200"/>
              </a:spcAft>
              <a:buFont typeface="Arial" pitchFamily="34" charset="0"/>
              <a:buNone/>
              <a:defRPr sz="6000" b="1" kern="1200" baseline="0">
                <a:solidFill>
                  <a:schemeClr val="accent1"/>
                </a:solidFill>
                <a:latin typeface="+mn-lt"/>
                <a:ea typeface="+mn-ea"/>
                <a:cs typeface="+mn-cs"/>
              </a:defRPr>
            </a:lvl1pPr>
            <a:lvl2pPr marL="0" indent="0" algn="l" defTabSz="4157960" rtl="0" eaLnBrk="1" latinLnBrk="0" hangingPunct="1">
              <a:spcBef>
                <a:spcPts val="900"/>
              </a:spcBef>
              <a:spcAft>
                <a:spcPts val="900"/>
              </a:spcAft>
              <a:buFont typeface="Arial" pitchFamily="34" charset="0"/>
              <a:buNone/>
              <a:defRPr sz="3200" kern="1200" baseline="0">
                <a:solidFill>
                  <a:schemeClr val="tx1"/>
                </a:solidFill>
                <a:latin typeface="+mn-lt"/>
                <a:ea typeface="+mn-ea"/>
                <a:cs typeface="+mn-cs"/>
              </a:defRPr>
            </a:lvl2pPr>
            <a:lvl3pPr marL="0" indent="0" algn="l" defTabSz="4157960" rtl="0" eaLnBrk="1" latinLnBrk="0" hangingPunct="1">
              <a:spcBef>
                <a:spcPts val="4200"/>
              </a:spcBef>
              <a:spcAft>
                <a:spcPts val="1200"/>
              </a:spcAft>
              <a:buFont typeface="Arial" pitchFamily="34" charset="0"/>
              <a:buNone/>
              <a:defRPr sz="4400" b="1" kern="1200">
                <a:solidFill>
                  <a:schemeClr val="accent2"/>
                </a:solidFill>
                <a:latin typeface="+mn-lt"/>
                <a:ea typeface="+mn-ea"/>
                <a:cs typeface="+mn-cs"/>
              </a:defRPr>
            </a:lvl3pPr>
            <a:lvl4pPr marL="727642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9355409" indent="-1039490" algn="l" defTabSz="415796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143438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351336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559234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7671329" indent="-1039490" algn="l" defTabSz="4157960"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lvl="1"/>
            <a:r>
              <a:rPr lang="en-AU" sz="4400" b="1" dirty="0" smtClean="0"/>
              <a:t>Working with </a:t>
            </a:r>
            <a:r>
              <a:rPr lang="en-AU" sz="4400" b="1" dirty="0"/>
              <a:t>real-world projects</a:t>
            </a:r>
          </a:p>
          <a:p>
            <a:pPr lvl="1"/>
            <a:r>
              <a:rPr lang="en-AU" dirty="0" smtClean="0"/>
              <a:t>We are actively working with two real-world language implementations, namely </a:t>
            </a:r>
            <a:r>
              <a:rPr lang="en-AU" dirty="0" smtClean="0"/>
              <a:t>PyPy</a:t>
            </a:r>
            <a:r>
              <a:rPr lang="en-AU" dirty="0" smtClean="0"/>
              <a:t> (Python) and GHC (Haskell). We added Mu as a backend of </a:t>
            </a:r>
            <a:r>
              <a:rPr lang="en-AU" dirty="0" smtClean="0"/>
              <a:t>PyPy’s</a:t>
            </a:r>
            <a:r>
              <a:rPr lang="en-AU" dirty="0" smtClean="0"/>
              <a:t> </a:t>
            </a:r>
            <a:r>
              <a:rPr lang="en-AU" dirty="0" smtClean="0"/>
              <a:t>RPython</a:t>
            </a:r>
            <a:r>
              <a:rPr lang="en-AU" dirty="0" smtClean="0"/>
              <a:t> toolchain and can run the core Python interpreters on the Mu reference implementation. The GHC backend is a work in progress. Collaborators in UMass are working on the </a:t>
            </a:r>
            <a:r>
              <a:rPr lang="en-AU" dirty="0" smtClean="0"/>
              <a:t>JIT-compiling </a:t>
            </a:r>
            <a:r>
              <a:rPr lang="en-AU" dirty="0" smtClean="0"/>
              <a:t>support for </a:t>
            </a:r>
            <a:r>
              <a:rPr lang="en-AU" dirty="0" smtClean="0"/>
              <a:t>RPython</a:t>
            </a:r>
            <a:r>
              <a:rPr lang="en-AU" dirty="0" smtClean="0"/>
              <a:t>-based languages (including </a:t>
            </a:r>
            <a:r>
              <a:rPr lang="en-AU" dirty="0" smtClean="0"/>
              <a:t>PyPy</a:t>
            </a:r>
            <a:r>
              <a:rPr lang="en-AU" dirty="0" smtClean="0"/>
              <a:t>). We are also constructing a high-performance Mu implementation.</a:t>
            </a:r>
          </a:p>
        </p:txBody>
      </p:sp>
      <p:pic>
        <p:nvPicPr>
          <p:cNvPr id="1064" name="Picture 10" descr="yP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25622" y="23761704"/>
            <a:ext cx="4493983" cy="1554523"/>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12" descr="mage result for haskell 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94018" y="25567322"/>
            <a:ext cx="2260108" cy="1596041"/>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1066"/>
          <p:cNvPicPr>
            <a:picLocks noChangeAspect="1"/>
          </p:cNvPicPr>
          <p:nvPr/>
        </p:nvPicPr>
        <p:blipFill>
          <a:blip r:embed="rId17"/>
          <a:stretch>
            <a:fillRect/>
          </a:stretch>
        </p:blipFill>
        <p:spPr>
          <a:xfrm>
            <a:off x="4873701" y="28663993"/>
            <a:ext cx="1155656" cy="1128271"/>
          </a:xfrm>
          <a:prstGeom prst="rect">
            <a:avLst/>
          </a:prstGeom>
        </p:spPr>
      </p:pic>
      <p:cxnSp>
        <p:nvCxnSpPr>
          <p:cNvPr id="90" name="Straight Connector 89"/>
          <p:cNvCxnSpPr/>
          <p:nvPr/>
        </p:nvCxnSpPr>
        <p:spPr>
          <a:xfrm>
            <a:off x="1565059" y="4624389"/>
            <a:ext cx="3946044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671689" y="6640662"/>
            <a:ext cx="3946044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73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A0 Poster Landscape">
  <a:themeElements>
    <a:clrScheme name="CSIRO DATA61">
      <a:dk1>
        <a:sysClr val="windowText" lastClr="000000"/>
      </a:dk1>
      <a:lt1>
        <a:srgbClr val="FFFFFF"/>
      </a:lt1>
      <a:dk2>
        <a:srgbClr val="000000"/>
      </a:dk2>
      <a:lt2>
        <a:srgbClr val="FFFFFF"/>
      </a:lt2>
      <a:accent1>
        <a:srgbClr val="30B787"/>
      </a:accent1>
      <a:accent2>
        <a:srgbClr val="007A53"/>
      </a:accent2>
      <a:accent3>
        <a:srgbClr val="6D2077"/>
      </a:accent3>
      <a:accent4>
        <a:srgbClr val="004B87"/>
      </a:accent4>
      <a:accent5>
        <a:srgbClr val="78BE20"/>
      </a:accent5>
      <a:accent6>
        <a:srgbClr val="2DCCD3"/>
      </a:accent6>
      <a:hlink>
        <a:srgbClr val="00313C"/>
      </a:hlink>
      <a:folHlink>
        <a:srgbClr val="E400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A0 Poster Landscape-2</Template>
  <TotalTime>1583</TotalTime>
  <Words>1114</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A0 Poster Landscape</vt:lpstr>
      <vt:lpstr>Micro Virtual Machines as a Foundation for Language Development</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Antony Hosking</dc:creator>
  <cp:lastModifiedBy>Kunshan Wang</cp:lastModifiedBy>
  <cp:revision>66</cp:revision>
  <cp:lastPrinted>2016-09-12T04:13:19Z</cp:lastPrinted>
  <dcterms:created xsi:type="dcterms:W3CDTF">2016-09-11T06:39:52Z</dcterms:created>
  <dcterms:modified xsi:type="dcterms:W3CDTF">2016-12-02T02:09:04Z</dcterms:modified>
</cp:coreProperties>
</file>