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968500" y="60833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6929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44424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2157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243967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1263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055370" y="1132840"/>
            <a:ext cx="129921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2354580" y="1132840"/>
            <a:ext cx="147574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512445" y="2099310"/>
            <a:ext cx="5429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2825750" y="2099310"/>
            <a:ext cx="1004570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>
            <a:off x="383032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  <p:sp>
        <p:nvSpPr>
          <p:cNvPr id="8" name="Google Shape;31;p8"/>
          <p:cNvSpPr/>
          <p:nvPr/>
        </p:nvSpPr>
        <p:spPr>
          <a:xfrm>
            <a:off x="305879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3" name="Straight Connector 22"/>
          <p:cNvCxnSpPr>
            <a:stCxn id="9" idx="2"/>
            <a:endCxn id="8" idx="0"/>
          </p:cNvCxnSpPr>
          <p:nvPr/>
        </p:nvCxnSpPr>
        <p:spPr>
          <a:xfrm>
            <a:off x="2825750" y="3093085"/>
            <a:ext cx="6191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3830320" y="459803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25" name="Straight Connector 24"/>
          <p:cNvCxnSpPr>
            <a:stCxn id="8" idx="2"/>
            <a:endCxn id="24" idx="0"/>
          </p:cNvCxnSpPr>
          <p:nvPr/>
        </p:nvCxnSpPr>
        <p:spPr>
          <a:xfrm>
            <a:off x="3444875" y="4107815"/>
            <a:ext cx="7715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3211195" y="457708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8" name="Google Shape;31;p8"/>
          <p:cNvSpPr/>
          <p:nvPr/>
        </p:nvSpPr>
        <p:spPr>
          <a:xfrm>
            <a:off x="158305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29" name="Straight Connector 28"/>
          <p:cNvCxnSpPr>
            <a:stCxn id="9" idx="2"/>
            <a:endCxn id="28" idx="0"/>
          </p:cNvCxnSpPr>
          <p:nvPr/>
        </p:nvCxnSpPr>
        <p:spPr>
          <a:xfrm flipH="1">
            <a:off x="1969135" y="3093085"/>
            <a:ext cx="85661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968500" y="60833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6929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44424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2157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243967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1263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055370" y="1132840"/>
            <a:ext cx="129921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2354580" y="1132840"/>
            <a:ext cx="147574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512445" y="2099310"/>
            <a:ext cx="5429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2825750" y="2099310"/>
            <a:ext cx="1004570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>
            <a:off x="383032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305879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3" name="Straight Connector 22"/>
          <p:cNvCxnSpPr>
            <a:stCxn id="9" idx="2"/>
            <a:endCxn id="8" idx="0"/>
          </p:cNvCxnSpPr>
          <p:nvPr/>
        </p:nvCxnSpPr>
        <p:spPr>
          <a:xfrm>
            <a:off x="2825750" y="3093085"/>
            <a:ext cx="6191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3830320" y="459803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25" name="Straight Connector 24"/>
          <p:cNvCxnSpPr>
            <a:stCxn id="8" idx="2"/>
            <a:endCxn id="24" idx="0"/>
          </p:cNvCxnSpPr>
          <p:nvPr/>
        </p:nvCxnSpPr>
        <p:spPr>
          <a:xfrm>
            <a:off x="3444875" y="4107815"/>
            <a:ext cx="7715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3211195" y="457708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8" name="Google Shape;31;p8"/>
          <p:cNvSpPr/>
          <p:nvPr/>
        </p:nvSpPr>
        <p:spPr>
          <a:xfrm>
            <a:off x="158305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29" name="Straight Connector 28"/>
          <p:cNvCxnSpPr>
            <a:stCxn id="9" idx="2"/>
            <a:endCxn id="28" idx="0"/>
          </p:cNvCxnSpPr>
          <p:nvPr/>
        </p:nvCxnSpPr>
        <p:spPr>
          <a:xfrm flipH="1">
            <a:off x="1969135" y="3093085"/>
            <a:ext cx="85661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r>
              <a:rPr lang="en-US" sz="1600" b="1">
                <a:solidFill>
                  <a:srgbClr val="FF0000"/>
                </a:solidFill>
              </a:rPr>
              <a:t>  true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      </a:t>
            </a:r>
            <a:r>
              <a:rPr lang="en-US" sz="1600">
                <a:solidFill>
                  <a:srgbClr val="FF0000"/>
                </a:solidFill>
              </a:rPr>
              <a:t>CHANGE_COLOR(z.father,uncle,z.father.father)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       z = z.father.father 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968500" y="60833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6929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44424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2157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243967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1263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055370" y="1132840"/>
            <a:ext cx="129921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2354580" y="1132840"/>
            <a:ext cx="147574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512445" y="2099310"/>
            <a:ext cx="5429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2825750" y="2099310"/>
            <a:ext cx="1004570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>
            <a:off x="383032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305879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3" name="Straight Connector 22"/>
          <p:cNvCxnSpPr>
            <a:stCxn id="9" idx="2"/>
            <a:endCxn id="8" idx="0"/>
          </p:cNvCxnSpPr>
          <p:nvPr/>
        </p:nvCxnSpPr>
        <p:spPr>
          <a:xfrm>
            <a:off x="2825750" y="3093085"/>
            <a:ext cx="6191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3830320" y="459803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25" name="Straight Connector 24"/>
          <p:cNvCxnSpPr>
            <a:stCxn id="8" idx="2"/>
            <a:endCxn id="24" idx="0"/>
          </p:cNvCxnSpPr>
          <p:nvPr/>
        </p:nvCxnSpPr>
        <p:spPr>
          <a:xfrm>
            <a:off x="3444875" y="4107815"/>
            <a:ext cx="7715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1;p8"/>
          <p:cNvSpPr/>
          <p:nvPr/>
        </p:nvSpPr>
        <p:spPr>
          <a:xfrm>
            <a:off x="158305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29" name="Straight Connector 28"/>
          <p:cNvCxnSpPr>
            <a:stCxn id="9" idx="2"/>
            <a:endCxn id="28" idx="0"/>
          </p:cNvCxnSpPr>
          <p:nvPr/>
        </p:nvCxnSpPr>
        <p:spPr>
          <a:xfrm flipH="1">
            <a:off x="1969135" y="3093085"/>
            <a:ext cx="85661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1736090" y="253873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968500" y="60833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6929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44424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2157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243967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1263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055370" y="1132840"/>
            <a:ext cx="129921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2354580" y="1132840"/>
            <a:ext cx="147574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512445" y="2099310"/>
            <a:ext cx="5429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0"/>
          </p:cNvCxnSpPr>
          <p:nvPr/>
        </p:nvCxnSpPr>
        <p:spPr>
          <a:xfrm flipH="1">
            <a:off x="2825750" y="2099310"/>
            <a:ext cx="1004570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>
            <a:off x="383032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305879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3" name="Straight Connector 22"/>
          <p:cNvCxnSpPr>
            <a:stCxn id="9" idx="2"/>
            <a:endCxn id="8" idx="0"/>
          </p:cNvCxnSpPr>
          <p:nvPr/>
        </p:nvCxnSpPr>
        <p:spPr>
          <a:xfrm>
            <a:off x="2825750" y="3093085"/>
            <a:ext cx="6191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3830320" y="459803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25" name="Straight Connector 24"/>
          <p:cNvCxnSpPr>
            <a:stCxn id="8" idx="2"/>
            <a:endCxn id="24" idx="0"/>
          </p:cNvCxnSpPr>
          <p:nvPr/>
        </p:nvCxnSpPr>
        <p:spPr>
          <a:xfrm>
            <a:off x="3444875" y="4107815"/>
            <a:ext cx="77152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1;p8"/>
          <p:cNvSpPr/>
          <p:nvPr/>
        </p:nvSpPr>
        <p:spPr>
          <a:xfrm>
            <a:off x="158305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29" name="Straight Connector 28"/>
          <p:cNvCxnSpPr>
            <a:stCxn id="9" idx="2"/>
            <a:endCxn id="28" idx="0"/>
          </p:cNvCxnSpPr>
          <p:nvPr/>
        </p:nvCxnSpPr>
        <p:spPr>
          <a:xfrm flipH="1">
            <a:off x="1969135" y="3093085"/>
            <a:ext cx="85661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1736090" y="253873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      </a:t>
            </a:r>
            <a:r>
              <a:rPr lang="en-US" sz="1600">
                <a:solidFill>
                  <a:schemeClr val="tx1"/>
                </a:solidFill>
              </a:rPr>
              <a:t>if z == z.father.left: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          z = z.father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968500" y="60833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6929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4216400" y="258445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5064760" y="357251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3444875" y="157924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1263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055370" y="1132840"/>
            <a:ext cx="129921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>
            <a:off x="2354580" y="1132840"/>
            <a:ext cx="1476375" cy="44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512445" y="2099310"/>
            <a:ext cx="5429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9" idx="2"/>
          </p:cNvCxnSpPr>
          <p:nvPr/>
        </p:nvCxnSpPr>
        <p:spPr>
          <a:xfrm flipH="1" flipV="1">
            <a:off x="3830955" y="2103755"/>
            <a:ext cx="771525" cy="48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>
            <a:off x="4602480" y="3108960"/>
            <a:ext cx="84836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332422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3" name="Straight Connector 22"/>
          <p:cNvCxnSpPr>
            <a:stCxn id="6" idx="2"/>
            <a:endCxn id="8" idx="0"/>
          </p:cNvCxnSpPr>
          <p:nvPr/>
        </p:nvCxnSpPr>
        <p:spPr>
          <a:xfrm flipH="1">
            <a:off x="3710305" y="3108960"/>
            <a:ext cx="892175" cy="47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3830320" y="459803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25" name="Straight Connector 24"/>
          <p:cNvCxnSpPr>
            <a:stCxn id="8" idx="2"/>
            <a:endCxn id="24" idx="0"/>
          </p:cNvCxnSpPr>
          <p:nvPr/>
        </p:nvCxnSpPr>
        <p:spPr>
          <a:xfrm>
            <a:off x="3710305" y="4107815"/>
            <a:ext cx="50609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1;p8"/>
          <p:cNvSpPr/>
          <p:nvPr/>
        </p:nvSpPr>
        <p:spPr>
          <a:xfrm>
            <a:off x="2338705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29" name="Straight Connector 28"/>
          <p:cNvCxnSpPr>
            <a:stCxn id="9" idx="2"/>
            <a:endCxn id="28" idx="0"/>
          </p:cNvCxnSpPr>
          <p:nvPr/>
        </p:nvCxnSpPr>
        <p:spPr>
          <a:xfrm flipH="1">
            <a:off x="2724785" y="2103755"/>
            <a:ext cx="1106170" cy="4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5202555" y="2539365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31;p8"/>
          <p:cNvSpPr/>
          <p:nvPr/>
        </p:nvSpPr>
        <p:spPr>
          <a:xfrm>
            <a:off x="1968500" y="60833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669290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4216400" y="258445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5064760" y="357251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3444875" y="157924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126365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055370" y="1132840"/>
            <a:ext cx="1299210" cy="44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>
            <a:off x="2354580" y="1132840"/>
            <a:ext cx="1476375" cy="44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512445" y="2099310"/>
            <a:ext cx="5429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9" idx="2"/>
          </p:cNvCxnSpPr>
          <p:nvPr/>
        </p:nvCxnSpPr>
        <p:spPr>
          <a:xfrm flipH="1" flipV="1">
            <a:off x="3830955" y="2103755"/>
            <a:ext cx="771525" cy="48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>
            <a:off x="4602480" y="3108960"/>
            <a:ext cx="84836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3324225" y="358330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3" name="Straight Connector 22"/>
          <p:cNvCxnSpPr>
            <a:stCxn id="6" idx="2"/>
            <a:endCxn id="8" idx="0"/>
          </p:cNvCxnSpPr>
          <p:nvPr/>
        </p:nvCxnSpPr>
        <p:spPr>
          <a:xfrm flipH="1">
            <a:off x="3710305" y="3108960"/>
            <a:ext cx="892175" cy="47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3830320" y="459803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25" name="Straight Connector 24"/>
          <p:cNvCxnSpPr>
            <a:stCxn id="8" idx="2"/>
            <a:endCxn id="24" idx="0"/>
          </p:cNvCxnSpPr>
          <p:nvPr/>
        </p:nvCxnSpPr>
        <p:spPr>
          <a:xfrm>
            <a:off x="3710305" y="4107815"/>
            <a:ext cx="50609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1;p8"/>
          <p:cNvSpPr/>
          <p:nvPr/>
        </p:nvSpPr>
        <p:spPr>
          <a:xfrm>
            <a:off x="2338705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29" name="Straight Connector 28"/>
          <p:cNvCxnSpPr>
            <a:stCxn id="9" idx="2"/>
            <a:endCxn id="28" idx="0"/>
          </p:cNvCxnSpPr>
          <p:nvPr/>
        </p:nvCxnSpPr>
        <p:spPr>
          <a:xfrm flipH="1">
            <a:off x="2724785" y="2103755"/>
            <a:ext cx="1106170" cy="4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5202555" y="2539365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true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  </a:t>
            </a:r>
            <a:endParaRPr lang="en-US" sz="1600"/>
          </a:p>
          <a:p>
            <a:pPr algn="l"/>
            <a:r>
              <a:rPr lang="en-US" sz="1600"/>
              <a:t>           </a:t>
            </a:r>
            <a:r>
              <a:rPr lang="en-US" sz="1600">
                <a:solidFill>
                  <a:srgbClr val="FF0000"/>
                </a:solidFill>
              </a:rPr>
              <a:t> z.father.color = black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       z.father.father.color = red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       LEFT-ROTATE(z.father)</a:t>
            </a:r>
            <a:endParaRPr lang="en-US" sz="1600">
              <a:solidFill>
                <a:srgbClr val="FF0000"/>
              </a:solidFill>
            </a:endParaRPr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  <p:sp>
        <p:nvSpPr>
          <p:cNvPr id="2" name="Google Shape;31;p8"/>
          <p:cNvSpPr/>
          <p:nvPr/>
        </p:nvSpPr>
        <p:spPr>
          <a:xfrm>
            <a:off x="1583055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1153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4095750" y="15944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5033010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740025" y="59372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83845" y="360235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22" name="Straight Connector 21"/>
          <p:cNvCxnSpPr>
            <a:stCxn id="2" idx="2"/>
            <a:endCxn id="11" idx="0"/>
          </p:cNvCxnSpPr>
          <p:nvPr/>
        </p:nvCxnSpPr>
        <p:spPr>
          <a:xfrm flipH="1">
            <a:off x="119761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0"/>
            <a:endCxn id="19" idx="2"/>
          </p:cNvCxnSpPr>
          <p:nvPr/>
        </p:nvCxnSpPr>
        <p:spPr>
          <a:xfrm flipV="1">
            <a:off x="1969135" y="1118235"/>
            <a:ext cx="1156970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20" idx="0"/>
          </p:cNvCxnSpPr>
          <p:nvPr/>
        </p:nvCxnSpPr>
        <p:spPr>
          <a:xfrm flipH="1">
            <a:off x="669925" y="3093085"/>
            <a:ext cx="527685" cy="50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19" idx="2"/>
          </p:cNvCxnSpPr>
          <p:nvPr/>
        </p:nvCxnSpPr>
        <p:spPr>
          <a:xfrm flipH="1" flipV="1">
            <a:off x="3126105" y="1118235"/>
            <a:ext cx="1355725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8" idx="0"/>
          </p:cNvCxnSpPr>
          <p:nvPr/>
        </p:nvCxnSpPr>
        <p:spPr>
          <a:xfrm>
            <a:off x="4481830" y="2118995"/>
            <a:ext cx="937260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1;p8"/>
          <p:cNvSpPr/>
          <p:nvPr/>
        </p:nvSpPr>
        <p:spPr>
          <a:xfrm>
            <a:off x="3514090" y="259842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33" name="Straight Connector 32"/>
          <p:cNvCxnSpPr>
            <a:stCxn id="13" idx="2"/>
            <a:endCxn id="32" idx="0"/>
          </p:cNvCxnSpPr>
          <p:nvPr/>
        </p:nvCxnSpPr>
        <p:spPr>
          <a:xfrm flipH="1">
            <a:off x="3900170" y="2118995"/>
            <a:ext cx="58166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31;p8"/>
          <p:cNvSpPr/>
          <p:nvPr/>
        </p:nvSpPr>
        <p:spPr>
          <a:xfrm>
            <a:off x="4216400" y="360235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35" name="Straight Connector 34"/>
          <p:cNvCxnSpPr>
            <a:stCxn id="32" idx="2"/>
            <a:endCxn id="34" idx="0"/>
          </p:cNvCxnSpPr>
          <p:nvPr/>
        </p:nvCxnSpPr>
        <p:spPr>
          <a:xfrm>
            <a:off x="3900170" y="3122930"/>
            <a:ext cx="70231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31;p8"/>
          <p:cNvSpPr/>
          <p:nvPr/>
        </p:nvSpPr>
        <p:spPr>
          <a:xfrm>
            <a:off x="2338705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37" name="Straight Connector 36"/>
          <p:cNvCxnSpPr>
            <a:stCxn id="2" idx="2"/>
            <a:endCxn id="36" idx="0"/>
          </p:cNvCxnSpPr>
          <p:nvPr/>
        </p:nvCxnSpPr>
        <p:spPr>
          <a:xfrm>
            <a:off x="1969135" y="2099310"/>
            <a:ext cx="75565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3514090" y="56515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T.root.color = black</a:t>
            </a:r>
            <a:endParaRPr lang="en-US" sz="1600"/>
          </a:p>
        </p:txBody>
      </p:sp>
      <p:sp>
        <p:nvSpPr>
          <p:cNvPr id="2" name="Google Shape;31;p8"/>
          <p:cNvSpPr/>
          <p:nvPr/>
        </p:nvSpPr>
        <p:spPr>
          <a:xfrm>
            <a:off x="1583055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1153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4095750" y="15944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5033010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740025" y="59372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83845" y="360235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22" name="Straight Connector 21"/>
          <p:cNvCxnSpPr>
            <a:stCxn id="2" idx="2"/>
            <a:endCxn id="11" idx="0"/>
          </p:cNvCxnSpPr>
          <p:nvPr/>
        </p:nvCxnSpPr>
        <p:spPr>
          <a:xfrm flipH="1">
            <a:off x="119761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0"/>
            <a:endCxn id="19" idx="2"/>
          </p:cNvCxnSpPr>
          <p:nvPr/>
        </p:nvCxnSpPr>
        <p:spPr>
          <a:xfrm flipV="1">
            <a:off x="1969135" y="1118235"/>
            <a:ext cx="1156970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20" idx="0"/>
          </p:cNvCxnSpPr>
          <p:nvPr/>
        </p:nvCxnSpPr>
        <p:spPr>
          <a:xfrm flipH="1">
            <a:off x="669925" y="3093085"/>
            <a:ext cx="527685" cy="50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19" idx="2"/>
          </p:cNvCxnSpPr>
          <p:nvPr/>
        </p:nvCxnSpPr>
        <p:spPr>
          <a:xfrm flipH="1" flipV="1">
            <a:off x="3126105" y="1118235"/>
            <a:ext cx="1355725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8" idx="0"/>
          </p:cNvCxnSpPr>
          <p:nvPr/>
        </p:nvCxnSpPr>
        <p:spPr>
          <a:xfrm>
            <a:off x="4481830" y="2118995"/>
            <a:ext cx="937260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1;p8"/>
          <p:cNvSpPr/>
          <p:nvPr/>
        </p:nvSpPr>
        <p:spPr>
          <a:xfrm>
            <a:off x="3514090" y="259842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33" name="Straight Connector 32"/>
          <p:cNvCxnSpPr>
            <a:stCxn id="13" idx="2"/>
            <a:endCxn id="32" idx="0"/>
          </p:cNvCxnSpPr>
          <p:nvPr/>
        </p:nvCxnSpPr>
        <p:spPr>
          <a:xfrm flipH="1">
            <a:off x="3900170" y="2118995"/>
            <a:ext cx="58166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31;p8"/>
          <p:cNvSpPr/>
          <p:nvPr/>
        </p:nvSpPr>
        <p:spPr>
          <a:xfrm>
            <a:off x="4216400" y="360235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35" name="Straight Connector 34"/>
          <p:cNvCxnSpPr>
            <a:stCxn id="32" idx="2"/>
            <a:endCxn id="34" idx="0"/>
          </p:cNvCxnSpPr>
          <p:nvPr/>
        </p:nvCxnSpPr>
        <p:spPr>
          <a:xfrm>
            <a:off x="3900170" y="3122930"/>
            <a:ext cx="70231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31;p8"/>
          <p:cNvSpPr/>
          <p:nvPr/>
        </p:nvSpPr>
        <p:spPr>
          <a:xfrm>
            <a:off x="2338705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37" name="Straight Connector 36"/>
          <p:cNvCxnSpPr>
            <a:stCxn id="2" idx="2"/>
            <a:endCxn id="36" idx="0"/>
          </p:cNvCxnSpPr>
          <p:nvPr/>
        </p:nvCxnSpPr>
        <p:spPr>
          <a:xfrm>
            <a:off x="1969135" y="2099310"/>
            <a:ext cx="75565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3514090" y="56515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"/>
          <p:cNvSpPr txBox="1"/>
          <p:nvPr/>
        </p:nvSpPr>
        <p:spPr>
          <a:xfrm>
            <a:off x="6901180" y="182880"/>
            <a:ext cx="52387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def RB_INSERT_FIXUP(T,z):</a:t>
            </a:r>
            <a:endParaRPr lang="en-US" sz="1600"/>
          </a:p>
          <a:p>
            <a:pPr algn="l"/>
            <a:r>
              <a:rPr lang="en-US" sz="1600"/>
              <a:t>   while z.father == red:</a:t>
            </a:r>
            <a:endParaRPr lang="en-US" sz="1600"/>
          </a:p>
          <a:p>
            <a:pPr algn="l"/>
            <a:r>
              <a:rPr lang="en-US" sz="1600"/>
              <a:t>      if z.father == z.father.father.right:</a:t>
            </a:r>
            <a:endParaRPr lang="en-US" sz="1600"/>
          </a:p>
          <a:p>
            <a:pPr algn="l"/>
            <a:r>
              <a:rPr lang="en-US" sz="1600"/>
              <a:t>      #case:father is the leftchild</a:t>
            </a:r>
            <a:endParaRPr lang="en-US" sz="1600"/>
          </a:p>
          <a:p>
            <a:pPr algn="l"/>
            <a:r>
              <a:rPr lang="en-US" sz="1600"/>
              <a:t>         uncle = z.father.father.left</a:t>
            </a:r>
            <a:endParaRPr lang="en-US" sz="1600"/>
          </a:p>
          <a:p>
            <a:pPr algn="l"/>
            <a:r>
              <a:rPr lang="en-US" sz="1600"/>
              <a:t>         #情况1:</a:t>
            </a:r>
            <a:endParaRPr lang="en-US" sz="1600"/>
          </a:p>
          <a:p>
            <a:pPr algn="l"/>
            <a:r>
              <a:rPr lang="en-US" sz="1600"/>
              <a:t>         if uncle.color == red:</a:t>
            </a:r>
            <a:endParaRPr lang="en-US" sz="1600"/>
          </a:p>
          <a:p>
            <a:pPr algn="l"/>
            <a:r>
              <a:rPr lang="en-US" sz="1600"/>
              <a:t>            CHANGE_COLOR(z.father,uncle,z.father.father)</a:t>
            </a:r>
            <a:endParaRPr lang="en-US" sz="1600"/>
          </a:p>
          <a:p>
            <a:pPr algn="l"/>
            <a:r>
              <a:rPr lang="en-US" sz="1600"/>
              <a:t>            z = z.father.father </a:t>
            </a:r>
            <a:endParaRPr lang="en-US" sz="1600"/>
          </a:p>
          <a:p>
            <a:pPr algn="l"/>
            <a:r>
              <a:rPr lang="en-US" sz="1600"/>
              <a:t>            #reach the next red node</a:t>
            </a:r>
            <a:endParaRPr lang="en-US" sz="1600"/>
          </a:p>
          <a:p>
            <a:pPr algn="l"/>
            <a:r>
              <a:rPr lang="en-US" sz="1600"/>
              <a:t>            </a:t>
            </a:r>
            <a:endParaRPr lang="en-US" sz="1600"/>
          </a:p>
          <a:p>
            <a:pPr algn="l"/>
            <a:r>
              <a:rPr lang="en-US" sz="1600"/>
              <a:t>         #情况3:</a:t>
            </a:r>
            <a:endParaRPr lang="en-US" sz="1600"/>
          </a:p>
          <a:p>
            <a:pPr algn="l"/>
            <a:r>
              <a:rPr lang="en-US" sz="1600"/>
              <a:t>         else:</a:t>
            </a:r>
            <a:endParaRPr lang="en-US" sz="1600"/>
          </a:p>
          <a:p>
            <a:pPr algn="l"/>
            <a:r>
              <a:rPr lang="en-US" sz="1600"/>
              <a:t>            if z == z.father.left:</a:t>
            </a:r>
            <a:endParaRPr lang="en-US" sz="1600"/>
          </a:p>
          <a:p>
            <a:pPr algn="l"/>
            <a:r>
              <a:rPr lang="en-US" sz="1600"/>
              <a:t>               z = z.father</a:t>
            </a:r>
            <a:endParaRPr lang="en-US" sz="1600"/>
          </a:p>
          <a:p>
            <a:pPr algn="l"/>
            <a:r>
              <a:rPr lang="en-US" sz="1600"/>
              <a:t>               RIGHT-ROTATE(T,z)</a:t>
            </a:r>
            <a:endParaRPr lang="en-US" sz="1600"/>
          </a:p>
          <a:p>
            <a:pPr algn="l"/>
            <a:r>
              <a:rPr lang="en-US" sz="1600"/>
              <a:t>         #把情况3转化为情况2</a:t>
            </a:r>
            <a:endParaRPr lang="en-US" sz="1600"/>
          </a:p>
          <a:p>
            <a:pPr algn="l"/>
            <a:r>
              <a:rPr lang="en-US" sz="1600"/>
              <a:t>         </a:t>
            </a:r>
            <a:endParaRPr lang="en-US" sz="1600"/>
          </a:p>
          <a:p>
            <a:pPr algn="l"/>
            <a:r>
              <a:rPr lang="en-US" sz="1600"/>
              <a:t>         #情况2:</a:t>
            </a:r>
            <a:endParaRPr lang="en-US" sz="1600"/>
          </a:p>
          <a:p>
            <a:pPr algn="l"/>
            <a:r>
              <a:rPr lang="en-US" sz="1600"/>
              <a:t>            z.father.color = black</a:t>
            </a:r>
            <a:endParaRPr lang="en-US" sz="1600"/>
          </a:p>
          <a:p>
            <a:pPr algn="l"/>
            <a:r>
              <a:rPr lang="en-US" sz="1600"/>
              <a:t>            z.father.father.color = red</a:t>
            </a:r>
            <a:endParaRPr lang="en-US" sz="1600"/>
          </a:p>
          <a:p>
            <a:pPr algn="l"/>
            <a:r>
              <a:rPr lang="en-US" sz="1600"/>
              <a:t>            LEFT-ROTATE(z.father)</a:t>
            </a:r>
            <a:endParaRPr lang="en-US" sz="1600"/>
          </a:p>
          <a:p>
            <a:pPr algn="l"/>
            <a:r>
              <a:rPr lang="en-US" sz="1600"/>
              <a:t>      </a:t>
            </a:r>
            <a:endParaRPr lang="en-US" sz="1600"/>
          </a:p>
          <a:p>
            <a:pPr algn="l"/>
            <a:r>
              <a:rPr lang="en-US" sz="1600"/>
              <a:t>      else:</a:t>
            </a:r>
            <a:endParaRPr lang="en-US" sz="1600"/>
          </a:p>
          <a:p>
            <a:pPr algn="l"/>
            <a:r>
              <a:rPr lang="en-US" sz="1600"/>
              <a:t>         ...   #与上文相反</a:t>
            </a:r>
            <a:endParaRPr lang="en-US" sz="1600"/>
          </a:p>
          <a:p>
            <a:pPr algn="l"/>
            <a:r>
              <a:rPr lang="en-US" sz="1600"/>
              <a:t>   </a:t>
            </a:r>
            <a:r>
              <a:rPr lang="en-US" sz="1600">
                <a:solidFill>
                  <a:srgbClr val="FF0000"/>
                </a:solidFill>
              </a:rPr>
              <a:t>T.root.color = black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" name="Google Shape;31;p8"/>
          <p:cNvSpPr/>
          <p:nvPr/>
        </p:nvSpPr>
        <p:spPr>
          <a:xfrm>
            <a:off x="1583055" y="157480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11530" y="256857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13" name="Google Shape;31;p8"/>
          <p:cNvSpPr/>
          <p:nvPr/>
        </p:nvSpPr>
        <p:spPr>
          <a:xfrm>
            <a:off x="4095750" y="15944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5033010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31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2740025" y="59372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20" name="Google Shape;31;p8"/>
          <p:cNvSpPr/>
          <p:nvPr/>
        </p:nvSpPr>
        <p:spPr>
          <a:xfrm>
            <a:off x="283845" y="360235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cxnSp>
        <p:nvCxnSpPr>
          <p:cNvPr id="22" name="Straight Connector 21"/>
          <p:cNvCxnSpPr>
            <a:stCxn id="2" idx="2"/>
            <a:endCxn id="11" idx="0"/>
          </p:cNvCxnSpPr>
          <p:nvPr/>
        </p:nvCxnSpPr>
        <p:spPr>
          <a:xfrm flipH="1">
            <a:off x="1197610" y="2099310"/>
            <a:ext cx="771525" cy="46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0"/>
            <a:endCxn id="19" idx="2"/>
          </p:cNvCxnSpPr>
          <p:nvPr/>
        </p:nvCxnSpPr>
        <p:spPr>
          <a:xfrm flipV="1">
            <a:off x="1969135" y="1118235"/>
            <a:ext cx="1156970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20" idx="0"/>
          </p:cNvCxnSpPr>
          <p:nvPr/>
        </p:nvCxnSpPr>
        <p:spPr>
          <a:xfrm flipH="1">
            <a:off x="669925" y="3093085"/>
            <a:ext cx="527685" cy="50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19" idx="2"/>
          </p:cNvCxnSpPr>
          <p:nvPr/>
        </p:nvCxnSpPr>
        <p:spPr>
          <a:xfrm flipH="1" flipV="1">
            <a:off x="3126105" y="1118235"/>
            <a:ext cx="1355725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8" idx="0"/>
          </p:cNvCxnSpPr>
          <p:nvPr/>
        </p:nvCxnSpPr>
        <p:spPr>
          <a:xfrm>
            <a:off x="4481830" y="2118995"/>
            <a:ext cx="937260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1;p8"/>
          <p:cNvSpPr/>
          <p:nvPr/>
        </p:nvSpPr>
        <p:spPr>
          <a:xfrm>
            <a:off x="3514090" y="2598420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33" name="Straight Connector 32"/>
          <p:cNvCxnSpPr>
            <a:stCxn id="13" idx="2"/>
            <a:endCxn id="32" idx="0"/>
          </p:cNvCxnSpPr>
          <p:nvPr/>
        </p:nvCxnSpPr>
        <p:spPr>
          <a:xfrm flipH="1">
            <a:off x="3900170" y="2118995"/>
            <a:ext cx="58166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31;p8"/>
          <p:cNvSpPr/>
          <p:nvPr/>
        </p:nvSpPr>
        <p:spPr>
          <a:xfrm>
            <a:off x="4216400" y="360235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19</a:t>
            </a:r>
            <a:endParaRPr lang="en-US" sz="1800"/>
          </a:p>
        </p:txBody>
      </p:sp>
      <p:cxnSp>
        <p:nvCxnSpPr>
          <p:cNvPr id="35" name="Straight Connector 34"/>
          <p:cNvCxnSpPr>
            <a:stCxn id="32" idx="2"/>
            <a:endCxn id="34" idx="0"/>
          </p:cNvCxnSpPr>
          <p:nvPr/>
        </p:nvCxnSpPr>
        <p:spPr>
          <a:xfrm>
            <a:off x="3900170" y="3122930"/>
            <a:ext cx="70231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31;p8"/>
          <p:cNvSpPr/>
          <p:nvPr/>
        </p:nvSpPr>
        <p:spPr>
          <a:xfrm>
            <a:off x="2338705" y="2597785"/>
            <a:ext cx="771525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cxnSp>
        <p:nvCxnSpPr>
          <p:cNvPr id="37" name="Straight Connector 36"/>
          <p:cNvCxnSpPr>
            <a:stCxn id="2" idx="2"/>
            <a:endCxn id="36" idx="0"/>
          </p:cNvCxnSpPr>
          <p:nvPr/>
        </p:nvCxnSpPr>
        <p:spPr>
          <a:xfrm>
            <a:off x="1969135" y="2099310"/>
            <a:ext cx="75565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3514090" y="565150"/>
            <a:ext cx="601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</a:t>
            </a:r>
            <a:endParaRPr lang="en-US" altLang="zh-CN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6290</Words>
  <Application>WPS Presentation</Application>
  <PresentationFormat>宽屏</PresentationFormat>
  <Paragraphs>423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Liberation Sans</vt:lpstr>
      <vt:lpstr>SimSun</vt:lpstr>
      <vt:lpstr>Noto Sans CJK SC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mirror</dc:creator>
  <cp:lastModifiedBy>mirror</cp:lastModifiedBy>
  <cp:revision>10</cp:revision>
  <dcterms:created xsi:type="dcterms:W3CDTF">2023-03-27T01:01:47Z</dcterms:created>
  <dcterms:modified xsi:type="dcterms:W3CDTF">2023-03-27T01:01:47Z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