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6.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7.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8.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notesSlides/notesSlide10.xml" ContentType="application/vnd.openxmlformats-officedocument.presentationml.notesSlide+xml"/>
  <Override PartName="/ppt/charts/chart10.xml" ContentType="application/vnd.openxmlformats-officedocument.drawingml.chart+xml"/>
  <Override PartName="/ppt/theme/themeOverride10.xml" ContentType="application/vnd.openxmlformats-officedocument.themeOverride+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drawings/drawing2.xml" ContentType="application/vnd.openxmlformats-officedocument.drawingml.chartshapes+xml"/>
  <Override PartName="/ppt/notesSlides/notesSlide12.xml" ContentType="application/vnd.openxmlformats-officedocument.presentationml.notesSlide+xml"/>
  <Override PartName="/ppt/charts/chart12.xml" ContentType="application/vnd.openxmlformats-officedocument.drawingml.chart+xml"/>
  <Override PartName="/ppt/theme/themeOverride12.xml" ContentType="application/vnd.openxmlformats-officedocument.themeOverride+xml"/>
  <Override PartName="/ppt/notesSlides/notesSlide13.xml" ContentType="application/vnd.openxmlformats-officedocument.presentationml.notesSlide+xml"/>
  <Override PartName="/ppt/charts/chart13.xml" ContentType="application/vnd.openxmlformats-officedocument.drawingml.chart+xml"/>
  <Override PartName="/ppt/theme/themeOverride13.xml" ContentType="application/vnd.openxmlformats-officedocument.themeOverride+xml"/>
  <Override PartName="/ppt/notesSlides/notesSlide14.xml" ContentType="application/vnd.openxmlformats-officedocument.presentationml.notesSlide+xml"/>
  <Override PartName="/ppt/charts/chart14.xml" ContentType="application/vnd.openxmlformats-officedocument.drawingml.chart+xml"/>
  <Override PartName="/ppt/theme/themeOverride14.xml" ContentType="application/vnd.openxmlformats-officedocument.themeOverride+xml"/>
  <Override PartName="/ppt/drawings/drawing3.xml" ContentType="application/vnd.openxmlformats-officedocument.drawingml.chartshapes+xml"/>
  <Override PartName="/ppt/notesSlides/notesSlide15.xml" ContentType="application/vnd.openxmlformats-officedocument.presentationml.notesSlide+xml"/>
  <Override PartName="/ppt/charts/chart15.xml" ContentType="application/vnd.openxmlformats-officedocument.drawingml.chart+xml"/>
  <Override PartName="/ppt/theme/themeOverride15.xml" ContentType="application/vnd.openxmlformats-officedocument.themeOverride+xml"/>
  <Override PartName="/ppt/drawings/drawing4.xml" ContentType="application/vnd.openxmlformats-officedocument.drawingml.chartshapes+xml"/>
  <Override PartName="/ppt/notesSlides/notesSlide16.xml" ContentType="application/vnd.openxmlformats-officedocument.presentationml.notesSlide+xml"/>
  <Override PartName="/ppt/charts/chart16.xml" ContentType="application/vnd.openxmlformats-officedocument.drawingml.chart+xml"/>
  <Override PartName="/ppt/theme/themeOverride16.xml" ContentType="application/vnd.openxmlformats-officedocument.themeOverride+xml"/>
  <Override PartName="/ppt/notesSlides/notesSlide17.xml" ContentType="application/vnd.openxmlformats-officedocument.presentationml.notesSlide+xml"/>
  <Override PartName="/ppt/charts/chart17.xml" ContentType="application/vnd.openxmlformats-officedocument.drawingml.chart+xml"/>
  <Override PartName="/ppt/theme/themeOverride17.xml" ContentType="application/vnd.openxmlformats-officedocument.themeOverride+xml"/>
  <Override PartName="/ppt/notesSlides/notesSlide18.xml" ContentType="application/vnd.openxmlformats-officedocument.presentationml.notesSlide+xml"/>
  <Override PartName="/ppt/charts/chart18.xml" ContentType="application/vnd.openxmlformats-officedocument.drawingml.chart+xml"/>
  <Override PartName="/ppt/theme/themeOverride18.xml" ContentType="application/vnd.openxmlformats-officedocument.themeOverride+xml"/>
  <Override PartName="/ppt/notesSlides/notesSlide19.xml" ContentType="application/vnd.openxmlformats-officedocument.presentationml.notesSlide+xml"/>
  <Override PartName="/ppt/charts/chart19.xml" ContentType="application/vnd.openxmlformats-officedocument.drawingml.chart+xml"/>
  <Override PartName="/ppt/theme/themeOverride19.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20.xml" ContentType="application/vnd.openxmlformats-officedocument.drawingml.chart+xml"/>
  <Override PartName="/ppt/theme/themeOverride20.xml" ContentType="application/vnd.openxmlformats-officedocument.themeOverride+xml"/>
  <Override PartName="/ppt/tags/tag20.xml" ContentType="application/vnd.openxmlformats-officedocument.presentationml.tags+xml"/>
  <Override PartName="/ppt/notesSlides/notesSlide20.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theme/themeOverride21.xml" ContentType="application/vnd.openxmlformats-officedocument.themeOverride+xml"/>
  <Override PartName="/ppt/charts/chart23.xml" ContentType="application/vnd.openxmlformats-officedocument.drawingml.chart+xml"/>
  <Override PartName="/ppt/theme/themeOverride22.xml" ContentType="application/vnd.openxmlformats-officedocument.themeOverride+xml"/>
  <Override PartName="/ppt/charts/chart24.xml" ContentType="application/vnd.openxmlformats-officedocument.drawingml.chart+xml"/>
  <Override PartName="/ppt/theme/themeOverride23.xml" ContentType="application/vnd.openxmlformats-officedocument.themeOverride+xml"/>
  <Override PartName="/ppt/charts/chart25.xml" ContentType="application/vnd.openxmlformats-officedocument.drawingml.chart+xml"/>
  <Override PartName="/ppt/theme/themeOverride24.xml" ContentType="application/vnd.openxmlformats-officedocument.themeOverride+xml"/>
  <Override PartName="/ppt/charts/chart26.xml" ContentType="application/vnd.openxmlformats-officedocument.drawingml.chart+xml"/>
  <Override PartName="/ppt/theme/themeOverride25.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4" r:id="rId1"/>
    <p:sldMasterId id="2147483776" r:id="rId2"/>
    <p:sldMasterId id="2147483777" r:id="rId3"/>
    <p:sldMasterId id="2147483810" r:id="rId4"/>
  </p:sldMasterIdLst>
  <p:notesMasterIdLst>
    <p:notesMasterId r:id="rId97"/>
  </p:notesMasterIdLst>
  <p:handoutMasterIdLst>
    <p:handoutMasterId r:id="rId98"/>
  </p:handoutMasterIdLst>
  <p:sldIdLst>
    <p:sldId id="743" r:id="rId5"/>
    <p:sldId id="941" r:id="rId6"/>
    <p:sldId id="942" r:id="rId7"/>
    <p:sldId id="943" r:id="rId8"/>
    <p:sldId id="944" r:id="rId9"/>
    <p:sldId id="945" r:id="rId10"/>
    <p:sldId id="946" r:id="rId11"/>
    <p:sldId id="947" r:id="rId12"/>
    <p:sldId id="948" r:id="rId13"/>
    <p:sldId id="949" r:id="rId14"/>
    <p:sldId id="950" r:id="rId15"/>
    <p:sldId id="951" r:id="rId16"/>
    <p:sldId id="952" r:id="rId17"/>
    <p:sldId id="953" r:id="rId18"/>
    <p:sldId id="940" r:id="rId19"/>
    <p:sldId id="772" r:id="rId20"/>
    <p:sldId id="823" r:id="rId21"/>
    <p:sldId id="825" r:id="rId22"/>
    <p:sldId id="806" r:id="rId23"/>
    <p:sldId id="826" r:id="rId24"/>
    <p:sldId id="939" r:id="rId25"/>
    <p:sldId id="824" r:id="rId26"/>
    <p:sldId id="807" r:id="rId27"/>
    <p:sldId id="808" r:id="rId28"/>
    <p:sldId id="929" r:id="rId29"/>
    <p:sldId id="930" r:id="rId30"/>
    <p:sldId id="931" r:id="rId31"/>
    <p:sldId id="842" r:id="rId32"/>
    <p:sldId id="923" r:id="rId33"/>
    <p:sldId id="924" r:id="rId34"/>
    <p:sldId id="925" r:id="rId35"/>
    <p:sldId id="926" r:id="rId36"/>
    <p:sldId id="927" r:id="rId37"/>
    <p:sldId id="928" r:id="rId38"/>
    <p:sldId id="838" r:id="rId39"/>
    <p:sldId id="850" r:id="rId40"/>
    <p:sldId id="902" r:id="rId41"/>
    <p:sldId id="903" r:id="rId42"/>
    <p:sldId id="904" r:id="rId43"/>
    <p:sldId id="905" r:id="rId44"/>
    <p:sldId id="906" r:id="rId45"/>
    <p:sldId id="907" r:id="rId46"/>
    <p:sldId id="908" r:id="rId47"/>
    <p:sldId id="909" r:id="rId48"/>
    <p:sldId id="910" r:id="rId49"/>
    <p:sldId id="911" r:id="rId50"/>
    <p:sldId id="912" r:id="rId51"/>
    <p:sldId id="913" r:id="rId52"/>
    <p:sldId id="914" r:id="rId53"/>
    <p:sldId id="915" r:id="rId54"/>
    <p:sldId id="916" r:id="rId55"/>
    <p:sldId id="917" r:id="rId56"/>
    <p:sldId id="918" r:id="rId57"/>
    <p:sldId id="919" r:id="rId58"/>
    <p:sldId id="920" r:id="rId59"/>
    <p:sldId id="851" r:id="rId60"/>
    <p:sldId id="893" r:id="rId61"/>
    <p:sldId id="852" r:id="rId62"/>
    <p:sldId id="844" r:id="rId63"/>
    <p:sldId id="839" r:id="rId64"/>
    <p:sldId id="894" r:id="rId65"/>
    <p:sldId id="846" r:id="rId66"/>
    <p:sldId id="845" r:id="rId67"/>
    <p:sldId id="849" r:id="rId68"/>
    <p:sldId id="841" r:id="rId69"/>
    <p:sldId id="847" r:id="rId70"/>
    <p:sldId id="848" r:id="rId71"/>
    <p:sldId id="921" r:id="rId72"/>
    <p:sldId id="922" r:id="rId73"/>
    <p:sldId id="932" r:id="rId74"/>
    <p:sldId id="934" r:id="rId75"/>
    <p:sldId id="935" r:id="rId76"/>
    <p:sldId id="936" r:id="rId77"/>
    <p:sldId id="937" r:id="rId78"/>
    <p:sldId id="938" r:id="rId79"/>
    <p:sldId id="870" r:id="rId80"/>
    <p:sldId id="871" r:id="rId81"/>
    <p:sldId id="872" r:id="rId82"/>
    <p:sldId id="873" r:id="rId83"/>
    <p:sldId id="874" r:id="rId84"/>
    <p:sldId id="876" r:id="rId85"/>
    <p:sldId id="877" r:id="rId86"/>
    <p:sldId id="878" r:id="rId87"/>
    <p:sldId id="879" r:id="rId88"/>
    <p:sldId id="880" r:id="rId89"/>
    <p:sldId id="881" r:id="rId90"/>
    <p:sldId id="882" r:id="rId91"/>
    <p:sldId id="883" r:id="rId92"/>
    <p:sldId id="884" r:id="rId93"/>
    <p:sldId id="885" r:id="rId94"/>
    <p:sldId id="886" r:id="rId95"/>
    <p:sldId id="887" r:id="rId96"/>
  </p:sldIdLst>
  <p:sldSz cx="9144000" cy="6858000" type="screen4x3"/>
  <p:notesSz cx="6858000" cy="9296400"/>
  <p:defaultTextStyle>
    <a:defPPr>
      <a:defRPr lang="en-US"/>
    </a:defPPr>
    <a:lvl1pPr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1pPr>
    <a:lvl2pPr marL="457200"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2pPr>
    <a:lvl3pPr marL="914400"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3pPr>
    <a:lvl4pPr marL="1371600"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4pPr>
    <a:lvl5pPr marL="1828800"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032">
          <p15:clr>
            <a:srgbClr val="A4A3A4"/>
          </p15:clr>
        </p15:guide>
        <p15:guide id="2" orient="horz" pos="1457">
          <p15:clr>
            <a:srgbClr val="A4A3A4"/>
          </p15:clr>
        </p15:guide>
        <p15:guide id="3" orient="horz" pos="1035">
          <p15:clr>
            <a:srgbClr val="A4A3A4"/>
          </p15:clr>
        </p15:guide>
        <p15:guide id="4" orient="horz" pos="615">
          <p15:clr>
            <a:srgbClr val="A4A3A4"/>
          </p15:clr>
        </p15:guide>
        <p15:guide id="5" orient="horz" pos="3774">
          <p15:clr>
            <a:srgbClr val="A4A3A4"/>
          </p15:clr>
        </p15:guide>
        <p15:guide id="6" orient="horz">
          <p15:clr>
            <a:srgbClr val="A4A3A4"/>
          </p15:clr>
        </p15:guide>
        <p15:guide id="7" orient="horz" pos="639">
          <p15:clr>
            <a:srgbClr val="A4A3A4"/>
          </p15:clr>
        </p15:guide>
        <p15:guide id="8" orient="horz" pos="3424">
          <p15:clr>
            <a:srgbClr val="A4A3A4"/>
          </p15:clr>
        </p15:guide>
        <p15:guide id="9" pos="2880">
          <p15:clr>
            <a:srgbClr val="A4A3A4"/>
          </p15:clr>
        </p15:guide>
        <p15:guide id="10" pos="181">
          <p15:clr>
            <a:srgbClr val="A4A3A4"/>
          </p15:clr>
        </p15:guide>
        <p15:guide id="11" pos="2619">
          <p15:clr>
            <a:srgbClr val="A4A3A4"/>
          </p15:clr>
        </p15:guide>
        <p15:guide id="12" pos="3145">
          <p15:clr>
            <a:srgbClr val="A4A3A4"/>
          </p15:clr>
        </p15:guide>
        <p15:guide id="13" pos="510">
          <p15:clr>
            <a:srgbClr val="A4A3A4"/>
          </p15:clr>
        </p15:guide>
        <p15:guide id="14" pos="660">
          <p15:clr>
            <a:srgbClr val="A4A3A4"/>
          </p15:clr>
        </p15:guide>
        <p15:guide id="15" pos="5533">
          <p15:clr>
            <a:srgbClr val="A4A3A4"/>
          </p15:clr>
        </p15:guide>
        <p15:guide id="16" pos="12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5F5F5"/>
    <a:srgbClr val="002850"/>
    <a:srgbClr val="F7F7F7"/>
    <a:srgbClr val="7ABC32"/>
    <a:srgbClr val="001932"/>
    <a:srgbClr val="061F3F"/>
    <a:srgbClr val="001F3E"/>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9663" autoAdjust="0"/>
  </p:normalViewPr>
  <p:slideViewPr>
    <p:cSldViewPr snapToGrid="0">
      <p:cViewPr varScale="1">
        <p:scale>
          <a:sx n="74" d="100"/>
          <a:sy n="74" d="100"/>
        </p:scale>
        <p:origin x="372" y="378"/>
      </p:cViewPr>
      <p:guideLst>
        <p:guide orient="horz" pos="2032"/>
        <p:guide orient="horz" pos="1457"/>
        <p:guide orient="horz" pos="1035"/>
        <p:guide orient="horz" pos="615"/>
        <p:guide orient="horz" pos="3774"/>
        <p:guide orient="horz"/>
        <p:guide orient="horz" pos="639"/>
        <p:guide orient="horz" pos="3424"/>
        <p:guide pos="2880"/>
        <p:guide pos="181"/>
        <p:guide pos="2619"/>
        <p:guide pos="3145"/>
        <p:guide pos="510"/>
        <p:guide pos="660"/>
        <p:guide pos="5533"/>
        <p:guide pos="125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32" d="100"/>
        <a:sy n="132" d="100"/>
      </p:scale>
      <p:origin x="0" y="532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antoncar\Local%20Settings\Temporary%20Internet%20Files\Content.Outlook\3JAOUT9L\CCAR%20-%20Macro%20Shocks%20Comparison%20Charts%202013%20-%201104.xlsm"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6.xlsx"/><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7.xlsx"/><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10.xlsx"/><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package" Target="../embeddings/Microsoft_Excel_Worksheet11.xlsx"/><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7.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18.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9.xml"/></Relationships>
</file>

<file path=ppt/charts/_rels/chart2.xml.rels><?xml version="1.0" encoding="UTF-8" standalone="yes"?>
<Relationships xmlns="http://schemas.openxmlformats.org/package/2006/relationships"><Relationship Id="rId2" Type="http://schemas.openxmlformats.org/officeDocument/2006/relationships/oleObject" Target="file:///C:\Documents%20and%20Settings\antoncar\Local%20Settings\Temporary%20Internet%20Files\Content.Outlook\3JAOUT9L\CCAR%20-%20Macro%20Shocks%20Comparison%20Charts%202013%20-%201104.xlsm" TargetMode="External"/><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20.xml"/></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22.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21.xml"/></Relationships>
</file>

<file path=ppt/charts/_rels/chart23.xml.rels><?xml version="1.0" encoding="UTF-8" standalone="yes"?>
<Relationships xmlns="http://schemas.openxmlformats.org/package/2006/relationships"><Relationship Id="rId2" Type="http://schemas.openxmlformats.org/officeDocument/2006/relationships/package" Target="../embeddings/Microsoft_Excel_Worksheet19.xlsx"/><Relationship Id="rId1" Type="http://schemas.openxmlformats.org/officeDocument/2006/relationships/themeOverride" Target="../theme/themeOverride22.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20.xlsx"/><Relationship Id="rId1" Type="http://schemas.openxmlformats.org/officeDocument/2006/relationships/themeOverride" Target="../theme/themeOverride23.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21.xlsx"/><Relationship Id="rId1" Type="http://schemas.openxmlformats.org/officeDocument/2006/relationships/themeOverride" Target="../theme/themeOverride24.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22.xlsx"/><Relationship Id="rId1" Type="http://schemas.openxmlformats.org/officeDocument/2006/relationships/themeOverride" Target="../theme/themeOverride25.xml"/></Relationships>
</file>

<file path=ppt/charts/_rels/chart3.xml.rels><?xml version="1.0" encoding="UTF-8" standalone="yes"?>
<Relationships xmlns="http://schemas.openxmlformats.org/package/2006/relationships"><Relationship Id="rId2" Type="http://schemas.openxmlformats.org/officeDocument/2006/relationships/oleObject" Target="file:///C:\Documents%20and%20Settings\antoncar\Local%20Settings\Temporary%20Internet%20Files\Content.Outlook\3JAOUT9L\CCAR%20-%20Macro%20Shocks%20Comparison%20Charts%202013%20-%201104.xlsm"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Documents%20and%20Settings\antoncar\Local%20Settings\Temporary%20Internet%20Files\Content.Outlook\3JAOUT9L\CCAR%20-%20Macro%20Shocks%20Comparison%20Charts%202013%20-%201104.xlsm"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200" b="1" dirty="0" smtClean="0">
                <a:latin typeface="+mn-lt"/>
              </a:rPr>
              <a:t>Unemployment Rate</a:t>
            </a:r>
            <a:endParaRPr lang="en-US" sz="1200" b="1" dirty="0">
              <a:latin typeface="+mn-lt"/>
            </a:endParaRPr>
          </a:p>
        </c:rich>
      </c:tx>
      <c:layout/>
      <c:overlay val="0"/>
    </c:title>
    <c:autoTitleDeleted val="0"/>
    <c:plotArea>
      <c:layout/>
      <c:lineChart>
        <c:grouping val="standard"/>
        <c:varyColors val="0"/>
        <c:ser>
          <c:idx val="2"/>
          <c:order val="0"/>
          <c:tx>
            <c:strRef>
              <c:f>'Unemployment rate'!$K$91</c:f>
              <c:strCache>
                <c:ptCount val="1"/>
                <c:pt idx="0">
                  <c:v> '14 Severe</c:v>
                </c:pt>
              </c:strCache>
            </c:strRef>
          </c:tx>
          <c:spPr>
            <a:ln w="31750">
              <a:solidFill>
                <a:srgbClr val="C00000"/>
              </a:solidFill>
            </a:ln>
          </c:spPr>
          <c:marker>
            <c:symbol val="none"/>
          </c:marker>
          <c:val>
            <c:numRef>
              <c:f>'Unemployment rate'!$K$92:$K$105</c:f>
              <c:numCache>
                <c:formatCode>0.0</c:formatCode>
                <c:ptCount val="14"/>
                <c:pt idx="0">
                  <c:v>7.3</c:v>
                </c:pt>
                <c:pt idx="1">
                  <c:v>8.1</c:v>
                </c:pt>
                <c:pt idx="2">
                  <c:v>9.2000000000000011</c:v>
                </c:pt>
                <c:pt idx="3">
                  <c:v>9.9</c:v>
                </c:pt>
                <c:pt idx="4">
                  <c:v>10.7</c:v>
                </c:pt>
                <c:pt idx="5">
                  <c:v>11.1</c:v>
                </c:pt>
                <c:pt idx="6">
                  <c:v>11.2</c:v>
                </c:pt>
                <c:pt idx="7">
                  <c:v>11.3</c:v>
                </c:pt>
                <c:pt idx="8">
                  <c:v>11.2</c:v>
                </c:pt>
                <c:pt idx="9">
                  <c:v>11.1</c:v>
                </c:pt>
                <c:pt idx="10">
                  <c:v>10.9</c:v>
                </c:pt>
                <c:pt idx="11">
                  <c:v>10.8</c:v>
                </c:pt>
                <c:pt idx="12">
                  <c:v>10.6</c:v>
                </c:pt>
                <c:pt idx="13">
                  <c:v>10.4</c:v>
                </c:pt>
              </c:numCache>
            </c:numRef>
          </c:val>
          <c:smooth val="0"/>
        </c:ser>
        <c:ser>
          <c:idx val="4"/>
          <c:order val="1"/>
          <c:tx>
            <c:strRef>
              <c:f>'Unemployment rate'!$H$91</c:f>
              <c:strCache>
                <c:ptCount val="1"/>
                <c:pt idx="0">
                  <c:v> '13 Severe</c:v>
                </c:pt>
              </c:strCache>
            </c:strRef>
          </c:tx>
          <c:spPr>
            <a:ln w="28575">
              <a:solidFill>
                <a:srgbClr val="FF0000"/>
              </a:solidFill>
            </a:ln>
          </c:spPr>
          <c:marker>
            <c:symbol val="none"/>
          </c:marker>
          <c:cat>
            <c:strRef>
              <c:f>'Unemployment rate'!$B$92:$B$105</c:f>
              <c:strCache>
                <c:ptCount val="14"/>
                <c:pt idx="0">
                  <c:v>Q0</c:v>
                </c:pt>
                <c:pt idx="1">
                  <c:v>Q1</c:v>
                </c:pt>
                <c:pt idx="2">
                  <c:v>Q2</c:v>
                </c:pt>
                <c:pt idx="3">
                  <c:v>Q3</c:v>
                </c:pt>
                <c:pt idx="4">
                  <c:v>Q4</c:v>
                </c:pt>
                <c:pt idx="5">
                  <c:v>Q5</c:v>
                </c:pt>
                <c:pt idx="6">
                  <c:v>Q6</c:v>
                </c:pt>
                <c:pt idx="7">
                  <c:v>Q7</c:v>
                </c:pt>
                <c:pt idx="8">
                  <c:v>Q8</c:v>
                </c:pt>
                <c:pt idx="9">
                  <c:v>Q9</c:v>
                </c:pt>
                <c:pt idx="10">
                  <c:v>Q10</c:v>
                </c:pt>
                <c:pt idx="11">
                  <c:v>Q11</c:v>
                </c:pt>
                <c:pt idx="12">
                  <c:v>Q12</c:v>
                </c:pt>
                <c:pt idx="13">
                  <c:v>Q13</c:v>
                </c:pt>
              </c:strCache>
            </c:strRef>
          </c:cat>
          <c:val>
            <c:numRef>
              <c:f>'Unemployment rate'!$H$92:$H$105</c:f>
              <c:numCache>
                <c:formatCode>0.0</c:formatCode>
                <c:ptCount val="14"/>
                <c:pt idx="0">
                  <c:v>8.1</c:v>
                </c:pt>
                <c:pt idx="1">
                  <c:v>8.9</c:v>
                </c:pt>
                <c:pt idx="2">
                  <c:v>10</c:v>
                </c:pt>
                <c:pt idx="3">
                  <c:v>10.7</c:v>
                </c:pt>
                <c:pt idx="4">
                  <c:v>11.5</c:v>
                </c:pt>
                <c:pt idx="5">
                  <c:v>11.9</c:v>
                </c:pt>
                <c:pt idx="6">
                  <c:v>12</c:v>
                </c:pt>
                <c:pt idx="7">
                  <c:v>12.1</c:v>
                </c:pt>
                <c:pt idx="8">
                  <c:v>12</c:v>
                </c:pt>
                <c:pt idx="9">
                  <c:v>11.9</c:v>
                </c:pt>
                <c:pt idx="10">
                  <c:v>11.7</c:v>
                </c:pt>
                <c:pt idx="11">
                  <c:v>11.5</c:v>
                </c:pt>
                <c:pt idx="12">
                  <c:v>11.4</c:v>
                </c:pt>
                <c:pt idx="13">
                  <c:v>11.1</c:v>
                </c:pt>
              </c:numCache>
            </c:numRef>
          </c:val>
          <c:smooth val="0"/>
        </c:ser>
        <c:ser>
          <c:idx val="0"/>
          <c:order val="2"/>
          <c:tx>
            <c:strRef>
              <c:f>'Unemployment rate'!$D$1</c:f>
              <c:strCache>
                <c:ptCount val="1"/>
                <c:pt idx="0">
                  <c:v>'12 Stress</c:v>
                </c:pt>
              </c:strCache>
            </c:strRef>
          </c:tx>
          <c:spPr>
            <a:ln w="25400">
              <a:solidFill>
                <a:schemeClr val="accent2">
                  <a:lumMod val="60000"/>
                  <a:lumOff val="40000"/>
                </a:schemeClr>
              </a:solidFill>
            </a:ln>
          </c:spPr>
          <c:marker>
            <c:symbol val="none"/>
          </c:marker>
          <c:val>
            <c:numRef>
              <c:f>'Unemployment rate'!$E$92:$E$105</c:f>
              <c:numCache>
                <c:formatCode>#,##0.00</c:formatCode>
                <c:ptCount val="14"/>
                <c:pt idx="0">
                  <c:v>9.0902188499999994</c:v>
                </c:pt>
                <c:pt idx="1">
                  <c:v>9.6753764100000001</c:v>
                </c:pt>
                <c:pt idx="2">
                  <c:v>10.584238109999999</c:v>
                </c:pt>
                <c:pt idx="3">
                  <c:v>11.40488358</c:v>
                </c:pt>
                <c:pt idx="4">
                  <c:v>12.16063490000001</c:v>
                </c:pt>
                <c:pt idx="5">
                  <c:v>12.76</c:v>
                </c:pt>
                <c:pt idx="6">
                  <c:v>13.00163645000001</c:v>
                </c:pt>
                <c:pt idx="7">
                  <c:v>13.048860830000001</c:v>
                </c:pt>
                <c:pt idx="8">
                  <c:v>12.959885090000011</c:v>
                </c:pt>
                <c:pt idx="9">
                  <c:v>12.759714539999999</c:v>
                </c:pt>
                <c:pt idx="10">
                  <c:v>12.60567022</c:v>
                </c:pt>
                <c:pt idx="11">
                  <c:v>12.36439732</c:v>
                </c:pt>
                <c:pt idx="12">
                  <c:v>12.03894446</c:v>
                </c:pt>
                <c:pt idx="13">
                  <c:v>11.661014720000001</c:v>
                </c:pt>
              </c:numCache>
            </c:numRef>
          </c:val>
          <c:smooth val="0"/>
        </c:ser>
        <c:ser>
          <c:idx val="1"/>
          <c:order val="3"/>
          <c:tx>
            <c:strRef>
              <c:f>'Unemployment rate'!$C$91</c:f>
              <c:strCache>
                <c:ptCount val="1"/>
                <c:pt idx="0">
                  <c:v>2008</c:v>
                </c:pt>
              </c:strCache>
            </c:strRef>
          </c:tx>
          <c:spPr>
            <a:ln>
              <a:solidFill>
                <a:schemeClr val="accent2"/>
              </a:solidFill>
              <a:prstDash val="sysDash"/>
            </a:ln>
          </c:spPr>
          <c:marker>
            <c:symbol val="none"/>
          </c:marker>
          <c:val>
            <c:numRef>
              <c:f>'Unemployment rate'!$C$92:$C$105</c:f>
              <c:numCache>
                <c:formatCode>0.0</c:formatCode>
                <c:ptCount val="14"/>
                <c:pt idx="0">
                  <c:v>5.3</c:v>
                </c:pt>
                <c:pt idx="1">
                  <c:v>6</c:v>
                </c:pt>
                <c:pt idx="2">
                  <c:v>6.9</c:v>
                </c:pt>
                <c:pt idx="3">
                  <c:v>8.3000000000000007</c:v>
                </c:pt>
                <c:pt idx="4">
                  <c:v>9.3000000000000007</c:v>
                </c:pt>
                <c:pt idx="5">
                  <c:v>9.6</c:v>
                </c:pt>
                <c:pt idx="6">
                  <c:v>9.9</c:v>
                </c:pt>
                <c:pt idx="7">
                  <c:v>9.8000000000000007</c:v>
                </c:pt>
                <c:pt idx="8">
                  <c:v>9.6</c:v>
                </c:pt>
                <c:pt idx="9">
                  <c:v>9.5</c:v>
                </c:pt>
                <c:pt idx="10">
                  <c:v>9.5</c:v>
                </c:pt>
                <c:pt idx="11">
                  <c:v>9</c:v>
                </c:pt>
                <c:pt idx="12">
                  <c:v>9</c:v>
                </c:pt>
                <c:pt idx="13">
                  <c:v>9</c:v>
                </c:pt>
              </c:numCache>
            </c:numRef>
          </c:val>
          <c:smooth val="0"/>
        </c:ser>
        <c:dLbls>
          <c:showLegendKey val="0"/>
          <c:showVal val="0"/>
          <c:showCatName val="0"/>
          <c:showSerName val="0"/>
          <c:showPercent val="0"/>
          <c:showBubbleSize val="0"/>
        </c:dLbls>
        <c:smooth val="0"/>
        <c:axId val="610095528"/>
        <c:axId val="571597632"/>
      </c:lineChart>
      <c:catAx>
        <c:axId val="610095528"/>
        <c:scaling>
          <c:orientation val="minMax"/>
        </c:scaling>
        <c:delete val="0"/>
        <c:axPos val="b"/>
        <c:majorTickMark val="out"/>
        <c:minorTickMark val="none"/>
        <c:tickLblPos val="low"/>
        <c:spPr>
          <a:ln>
            <a:solidFill>
              <a:srgbClr val="4F81BD"/>
            </a:solidFill>
          </a:ln>
        </c:spPr>
        <c:txPr>
          <a:bodyPr rot="-5400000" vert="horz"/>
          <a:lstStyle/>
          <a:p>
            <a:pPr>
              <a:defRPr/>
            </a:pPr>
            <a:endParaRPr lang="en-US"/>
          </a:p>
        </c:txPr>
        <c:crossAx val="571597632"/>
        <c:crosses val="autoZero"/>
        <c:auto val="1"/>
        <c:lblAlgn val="ctr"/>
        <c:lblOffset val="100"/>
        <c:noMultiLvlLbl val="0"/>
      </c:catAx>
      <c:valAx>
        <c:axId val="571597632"/>
        <c:scaling>
          <c:orientation val="minMax"/>
          <c:min val="0"/>
        </c:scaling>
        <c:delete val="0"/>
        <c:axPos val="l"/>
        <c:majorGridlines>
          <c:spPr>
            <a:ln>
              <a:solidFill>
                <a:srgbClr val="B9B9B9">
                  <a:lumMod val="20000"/>
                  <a:lumOff val="80000"/>
                </a:srgbClr>
              </a:solidFill>
            </a:ln>
          </c:spPr>
        </c:majorGridlines>
        <c:numFmt formatCode="#,##0" sourceLinked="0"/>
        <c:majorTickMark val="out"/>
        <c:minorTickMark val="none"/>
        <c:tickLblPos val="nextTo"/>
        <c:crossAx val="610095528"/>
        <c:crosses val="autoZero"/>
        <c:crossBetween val="between"/>
      </c:valAx>
    </c:plotArea>
    <c:legend>
      <c:legendPos val="t"/>
      <c:layout/>
      <c:overlay val="0"/>
      <c:txPr>
        <a:bodyPr/>
        <a:lstStyle/>
        <a:p>
          <a:pPr>
            <a:defRPr sz="800"/>
          </a:pPr>
          <a:endParaRPr lang="en-US"/>
        </a:p>
      </c:txPr>
    </c:legend>
    <c:plotVisOnly val="1"/>
    <c:dispBlanksAs val="gap"/>
    <c:showDLblsOverMax val="0"/>
  </c:chart>
  <c:spPr>
    <a:noFill/>
    <a:ln>
      <a:noFill/>
    </a:ln>
  </c:sp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987532538590996E-2"/>
          <c:y val="7.3159089800629698E-2"/>
          <c:w val="0.89912574737375195"/>
          <c:h val="0.78008182906936996"/>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3.9</c:v>
                </c:pt>
                <c:pt idx="1">
                  <c:v>4.0999999999999996</c:v>
                </c:pt>
                <c:pt idx="2">
                  <c:v>4.0999999999999996</c:v>
                </c:pt>
                <c:pt idx="3">
                  <c:v>3.7</c:v>
                </c:pt>
                <c:pt idx="4">
                  <c:v>3.2</c:v>
                </c:pt>
                <c:pt idx="5">
                  <c:v>3.7</c:v>
                </c:pt>
                <c:pt idx="6">
                  <c:v>3.8</c:v>
                </c:pt>
                <c:pt idx="7">
                  <c:v>3.7</c:v>
                </c:pt>
                <c:pt idx="8">
                  <c:v>3.9</c:v>
                </c:pt>
                <c:pt idx="9">
                  <c:v>3.6</c:v>
                </c:pt>
                <c:pt idx="10">
                  <c:v>2.9</c:v>
                </c:pt>
                <c:pt idx="11">
                  <c:v>3</c:v>
                </c:pt>
                <c:pt idx="12">
                  <c:v>3.5</c:v>
                </c:pt>
                <c:pt idx="13">
                  <c:v>3.3</c:v>
                </c:pt>
                <c:pt idx="14">
                  <c:v>2.5</c:v>
                </c:pt>
                <c:pt idx="15">
                  <c:v>2.1</c:v>
                </c:pt>
                <c:pt idx="16">
                  <c:v>2.1</c:v>
                </c:pt>
                <c:pt idx="17">
                  <c:v>1.8</c:v>
                </c:pt>
                <c:pt idx="18">
                  <c:v>1.6</c:v>
                </c:pt>
                <c:pt idx="19">
                  <c:v>1.7</c:v>
                </c:pt>
                <c:pt idx="20">
                  <c:v>1.9</c:v>
                </c:pt>
                <c:pt idx="21">
                  <c:v>2</c:v>
                </c:pt>
                <c:pt idx="22">
                  <c:v>2.7</c:v>
                </c:pt>
                <c:pt idx="23">
                  <c:v>2.8</c:v>
                </c:pt>
                <c:pt idx="24">
                  <c:v>2.9</c:v>
                </c:pt>
                <c:pt idx="25">
                  <c:v>3</c:v>
                </c:pt>
                <c:pt idx="26">
                  <c:v>3.1</c:v>
                </c:pt>
                <c:pt idx="27">
                  <c:v>3.3</c:v>
                </c:pt>
                <c:pt idx="28">
                  <c:v>3.4</c:v>
                </c:pt>
                <c:pt idx="29">
                  <c:v>3.5</c:v>
                </c:pt>
                <c:pt idx="30">
                  <c:v>3.7</c:v>
                </c:pt>
                <c:pt idx="31">
                  <c:v>3.8</c:v>
                </c:pt>
                <c:pt idx="32">
                  <c:v>4</c:v>
                </c:pt>
                <c:pt idx="33">
                  <c:v>4.2</c:v>
                </c:pt>
                <c:pt idx="34">
                  <c:v>4.3</c:v>
                </c:pt>
                <c:pt idx="35">
                  <c:v>4.4000000000000004</c:v>
                </c:pt>
              </c:numCache>
            </c:numRef>
          </c:val>
          <c:smooth val="0"/>
        </c:ser>
        <c:ser>
          <c:idx val="0"/>
          <c:order val="1"/>
          <c:tx>
            <c:strRef>
              <c:f>Sheet1!$C$1</c:f>
              <c:strCache>
                <c:ptCount val="1"/>
                <c:pt idx="0">
                  <c:v>Adverse</c:v>
                </c:pt>
              </c:strCache>
            </c:strRef>
          </c:tx>
          <c:spPr>
            <a:ln w="50800">
              <a:solidFill>
                <a:schemeClr val="accent2"/>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2</c:v>
                </c:pt>
                <c:pt idx="22" formatCode="0.0">
                  <c:v>2.7</c:v>
                </c:pt>
                <c:pt idx="23" formatCode="0.0">
                  <c:v>3.5</c:v>
                </c:pt>
                <c:pt idx="24" formatCode="0.0">
                  <c:v>4.2</c:v>
                </c:pt>
                <c:pt idx="25" formatCode="0.0">
                  <c:v>5</c:v>
                </c:pt>
                <c:pt idx="26" formatCode="0.0">
                  <c:v>5.7</c:v>
                </c:pt>
                <c:pt idx="27" formatCode="0.0">
                  <c:v>5.8</c:v>
                </c:pt>
                <c:pt idx="28" formatCode="0.0">
                  <c:v>5.7</c:v>
                </c:pt>
                <c:pt idx="29" formatCode="0.0">
                  <c:v>5.5</c:v>
                </c:pt>
                <c:pt idx="30" formatCode="0.0">
                  <c:v>5.3</c:v>
                </c:pt>
                <c:pt idx="31" formatCode="0.0">
                  <c:v>5.0999999999999996</c:v>
                </c:pt>
                <c:pt idx="32" formatCode="0.0">
                  <c:v>4.9000000000000004</c:v>
                </c:pt>
                <c:pt idx="33" formatCode="0.0">
                  <c:v>4.8</c:v>
                </c:pt>
                <c:pt idx="34" formatCode="0.0">
                  <c:v>4.7</c:v>
                </c:pt>
                <c:pt idx="35" formatCode="0.0">
                  <c:v>4.5999999999999996</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2</c:v>
                </c:pt>
                <c:pt idx="22" formatCode="0.0">
                  <c:v>2.7</c:v>
                </c:pt>
                <c:pt idx="23" formatCode="0.0">
                  <c:v>1</c:v>
                </c:pt>
                <c:pt idx="24" formatCode="0.0">
                  <c:v>1</c:v>
                </c:pt>
                <c:pt idx="25" formatCode="0.0">
                  <c:v>1.1000000000000001</c:v>
                </c:pt>
                <c:pt idx="26" formatCode="0.0">
                  <c:v>1.1000000000000001</c:v>
                </c:pt>
                <c:pt idx="27" formatCode="0.0">
                  <c:v>1.3</c:v>
                </c:pt>
                <c:pt idx="28" formatCode="0.0">
                  <c:v>1.3</c:v>
                </c:pt>
                <c:pt idx="29" formatCode="0.0">
                  <c:v>1.4</c:v>
                </c:pt>
                <c:pt idx="30" formatCode="0.0">
                  <c:v>1.5</c:v>
                </c:pt>
                <c:pt idx="31" formatCode="0.0">
                  <c:v>1.6</c:v>
                </c:pt>
                <c:pt idx="32" formatCode="0.0">
                  <c:v>1.7</c:v>
                </c:pt>
                <c:pt idx="33" formatCode="0.0">
                  <c:v>1.8</c:v>
                </c:pt>
                <c:pt idx="34" formatCode="0.0">
                  <c:v>1.9</c:v>
                </c:pt>
                <c:pt idx="35" formatCode="0.0">
                  <c:v>2</c:v>
                </c:pt>
              </c:numCache>
            </c:numRef>
          </c:val>
          <c:smooth val="0"/>
        </c:ser>
        <c:dLbls>
          <c:showLegendKey val="0"/>
          <c:showVal val="0"/>
          <c:showCatName val="0"/>
          <c:showSerName val="0"/>
          <c:showPercent val="0"/>
          <c:showBubbleSize val="0"/>
        </c:dLbls>
        <c:smooth val="0"/>
        <c:axId val="563831264"/>
        <c:axId val="563831656"/>
      </c:lineChart>
      <c:catAx>
        <c:axId val="563831264"/>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3831656"/>
        <c:crossesAt val="-50"/>
        <c:auto val="0"/>
        <c:lblAlgn val="ctr"/>
        <c:lblOffset val="100"/>
        <c:tickLblSkip val="4"/>
        <c:tickMarkSkip val="1"/>
        <c:noMultiLvlLbl val="0"/>
      </c:catAx>
      <c:valAx>
        <c:axId val="563831656"/>
        <c:scaling>
          <c:orientation val="minMax"/>
          <c:max val="6"/>
          <c:min val="0"/>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3831264"/>
        <c:crosses val="autoZero"/>
        <c:crossBetween val="between"/>
        <c:majorUnit val="1"/>
      </c:valAx>
      <c:spPr>
        <a:solidFill>
          <a:srgbClr val="FFFFFF"/>
        </a:solidFill>
        <a:ln w="12735">
          <a:solidFill>
            <a:srgbClr val="464B50"/>
          </a:solidFill>
          <a:prstDash val="solid"/>
        </a:ln>
      </c:spPr>
    </c:plotArea>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userShapes r:id="rId3"/>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987532538590996E-2"/>
          <c:y val="6.7653239835041304E-2"/>
          <c:w val="0.88866066079782102"/>
          <c:h val="0.78008182906936996"/>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5.9</c:v>
                </c:pt>
                <c:pt idx="1">
                  <c:v>6.1</c:v>
                </c:pt>
                <c:pt idx="2">
                  <c:v>6.3</c:v>
                </c:pt>
                <c:pt idx="3">
                  <c:v>5.8</c:v>
                </c:pt>
                <c:pt idx="4">
                  <c:v>5.0999999999999996</c:v>
                </c:pt>
                <c:pt idx="5">
                  <c:v>5</c:v>
                </c:pt>
                <c:pt idx="6">
                  <c:v>5.0999999999999996</c:v>
                </c:pt>
                <c:pt idx="7">
                  <c:v>4.9000000000000004</c:v>
                </c:pt>
                <c:pt idx="8">
                  <c:v>5</c:v>
                </c:pt>
                <c:pt idx="9">
                  <c:v>4.9000000000000004</c:v>
                </c:pt>
                <c:pt idx="10">
                  <c:v>4.4000000000000004</c:v>
                </c:pt>
                <c:pt idx="11">
                  <c:v>4.4000000000000004</c:v>
                </c:pt>
                <c:pt idx="12">
                  <c:v>4.8</c:v>
                </c:pt>
                <c:pt idx="13">
                  <c:v>4.7</c:v>
                </c:pt>
                <c:pt idx="14">
                  <c:v>4.3</c:v>
                </c:pt>
                <c:pt idx="15">
                  <c:v>4</c:v>
                </c:pt>
                <c:pt idx="16">
                  <c:v>3.9</c:v>
                </c:pt>
                <c:pt idx="17">
                  <c:v>3.8</c:v>
                </c:pt>
                <c:pt idx="18">
                  <c:v>3.6</c:v>
                </c:pt>
                <c:pt idx="19">
                  <c:v>3.4</c:v>
                </c:pt>
                <c:pt idx="20">
                  <c:v>3.5</c:v>
                </c:pt>
                <c:pt idx="21">
                  <c:v>3.7</c:v>
                </c:pt>
                <c:pt idx="22">
                  <c:v>4.4000000000000004</c:v>
                </c:pt>
                <c:pt idx="23">
                  <c:v>4.5</c:v>
                </c:pt>
                <c:pt idx="24">
                  <c:v>4.5999999999999996</c:v>
                </c:pt>
                <c:pt idx="25">
                  <c:v>4.7</c:v>
                </c:pt>
                <c:pt idx="26">
                  <c:v>4.8</c:v>
                </c:pt>
                <c:pt idx="27">
                  <c:v>5</c:v>
                </c:pt>
                <c:pt idx="28">
                  <c:v>5</c:v>
                </c:pt>
                <c:pt idx="29">
                  <c:v>5.2</c:v>
                </c:pt>
                <c:pt idx="30">
                  <c:v>5.3</c:v>
                </c:pt>
                <c:pt idx="31">
                  <c:v>5.5</c:v>
                </c:pt>
                <c:pt idx="32">
                  <c:v>5.7</c:v>
                </c:pt>
                <c:pt idx="33">
                  <c:v>5.8</c:v>
                </c:pt>
                <c:pt idx="34">
                  <c:v>5.9</c:v>
                </c:pt>
                <c:pt idx="35">
                  <c:v>6</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3.7</c:v>
                </c:pt>
                <c:pt idx="22" formatCode="0.0">
                  <c:v>4.4000000000000004</c:v>
                </c:pt>
                <c:pt idx="23" formatCode="0.0">
                  <c:v>5.4</c:v>
                </c:pt>
                <c:pt idx="24" formatCode="0.0">
                  <c:v>6.3</c:v>
                </c:pt>
                <c:pt idx="25" formatCode="0.0">
                  <c:v>7</c:v>
                </c:pt>
                <c:pt idx="26" formatCode="0.0">
                  <c:v>7.8</c:v>
                </c:pt>
                <c:pt idx="27" formatCode="0.0">
                  <c:v>7.8</c:v>
                </c:pt>
                <c:pt idx="28" formatCode="0.0">
                  <c:v>7.8</c:v>
                </c:pt>
                <c:pt idx="29" formatCode="0.0">
                  <c:v>7.6</c:v>
                </c:pt>
                <c:pt idx="30" formatCode="0.0">
                  <c:v>7.4</c:v>
                </c:pt>
                <c:pt idx="31" formatCode="0.0">
                  <c:v>7.2</c:v>
                </c:pt>
                <c:pt idx="32" formatCode="0.0">
                  <c:v>7.1</c:v>
                </c:pt>
                <c:pt idx="33" formatCode="0.0">
                  <c:v>6.9</c:v>
                </c:pt>
                <c:pt idx="34" formatCode="0.0">
                  <c:v>6.8</c:v>
                </c:pt>
                <c:pt idx="35" formatCode="0.0">
                  <c:v>6.6</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3.7</c:v>
                </c:pt>
                <c:pt idx="22" formatCode="0.0">
                  <c:v>4.4000000000000004</c:v>
                </c:pt>
                <c:pt idx="23" formatCode="0.0">
                  <c:v>4.4000000000000004</c:v>
                </c:pt>
                <c:pt idx="24" formatCode="0.0">
                  <c:v>4.4000000000000004</c:v>
                </c:pt>
                <c:pt idx="25" formatCode="0.0">
                  <c:v>4.4000000000000004</c:v>
                </c:pt>
                <c:pt idx="26" formatCode="0.0">
                  <c:v>4.4000000000000004</c:v>
                </c:pt>
                <c:pt idx="27" formatCode="0.0">
                  <c:v>4.4000000000000004</c:v>
                </c:pt>
                <c:pt idx="28" formatCode="0.0">
                  <c:v>4.3</c:v>
                </c:pt>
                <c:pt idx="29" formatCode="0.0">
                  <c:v>4.3</c:v>
                </c:pt>
                <c:pt idx="30" formatCode="0.0">
                  <c:v>4.2</c:v>
                </c:pt>
                <c:pt idx="31" formatCode="0.0">
                  <c:v>4.2</c:v>
                </c:pt>
                <c:pt idx="32" formatCode="0.0">
                  <c:v>4.3</c:v>
                </c:pt>
                <c:pt idx="33" formatCode="0.0">
                  <c:v>4.3</c:v>
                </c:pt>
                <c:pt idx="34" formatCode="0.0">
                  <c:v>4.3</c:v>
                </c:pt>
                <c:pt idx="35" formatCode="0.0">
                  <c:v>4.3</c:v>
                </c:pt>
              </c:numCache>
            </c:numRef>
          </c:val>
          <c:smooth val="0"/>
        </c:ser>
        <c:dLbls>
          <c:showLegendKey val="0"/>
          <c:showVal val="0"/>
          <c:showCatName val="0"/>
          <c:showSerName val="0"/>
          <c:showPercent val="0"/>
          <c:showBubbleSize val="0"/>
        </c:dLbls>
        <c:smooth val="0"/>
        <c:axId val="560199456"/>
        <c:axId val="560199848"/>
      </c:lineChart>
      <c:catAx>
        <c:axId val="560199456"/>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0199848"/>
        <c:crossesAt val="-50"/>
        <c:auto val="0"/>
        <c:lblAlgn val="ctr"/>
        <c:lblOffset val="100"/>
        <c:tickLblSkip val="4"/>
        <c:tickMarkSkip val="1"/>
        <c:noMultiLvlLbl val="0"/>
      </c:catAx>
      <c:valAx>
        <c:axId val="560199848"/>
        <c:scaling>
          <c:orientation val="minMax"/>
          <c:max val="8"/>
          <c:min val="3"/>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0199456"/>
        <c:crosses val="autoZero"/>
        <c:crossBetween val="between"/>
        <c:majorUnit val="1"/>
      </c:valAx>
      <c:spPr>
        <a:solidFill>
          <a:srgbClr val="FFFFFF"/>
        </a:solidFill>
        <a:ln w="12735">
          <a:solidFill>
            <a:srgbClr val="464B50"/>
          </a:solidFill>
          <a:prstDash val="solid"/>
        </a:ln>
      </c:spPr>
    </c:plotArea>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userShapes r:id="rId3"/>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6604049976733206E-2"/>
          <c:y val="7.3159089800629698E-2"/>
          <c:w val="0.87819557422188999"/>
          <c:h val="0.78834060401775297"/>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-9.7664948645275302</c:v>
                </c:pt>
                <c:pt idx="1">
                  <c:v>-16.941867723534049</c:v>
                </c:pt>
                <c:pt idx="2">
                  <c:v>7.9944566332455604</c:v>
                </c:pt>
                <c:pt idx="3">
                  <c:v>-22.048877558274189</c:v>
                </c:pt>
                <c:pt idx="4">
                  <c:v>-31.20249936700867</c:v>
                </c:pt>
                <c:pt idx="5">
                  <c:v>-52.428954020872013</c:v>
                </c:pt>
                <c:pt idx="6">
                  <c:v>-32.982325952001169</c:v>
                </c:pt>
                <c:pt idx="7">
                  <c:v>-1.7526962164204789</c:v>
                </c:pt>
                <c:pt idx="8">
                  <c:v>-11.60927148367165</c:v>
                </c:pt>
                <c:pt idx="9">
                  <c:v>47.385482648396852</c:v>
                </c:pt>
                <c:pt idx="10">
                  <c:v>5.5626463482816746</c:v>
                </c:pt>
                <c:pt idx="11">
                  <c:v>16.607635311065081</c:v>
                </c:pt>
                <c:pt idx="12">
                  <c:v>16.702683104665581</c:v>
                </c:pt>
                <c:pt idx="13">
                  <c:v>-6.3370897160611399</c:v>
                </c:pt>
                <c:pt idx="14">
                  <c:v>0.44077068232844002</c:v>
                </c:pt>
                <c:pt idx="15">
                  <c:v>32.322501178819472</c:v>
                </c:pt>
                <c:pt idx="16">
                  <c:v>-3.438362023166039</c:v>
                </c:pt>
                <c:pt idx="17">
                  <c:v>0.41407812142004702</c:v>
                </c:pt>
                <c:pt idx="18">
                  <c:v>16.17957929977544</c:v>
                </c:pt>
                <c:pt idx="19">
                  <c:v>4.2429113465208887</c:v>
                </c:pt>
                <c:pt idx="20">
                  <c:v>4.4015490673803299</c:v>
                </c:pt>
                <c:pt idx="21">
                  <c:v>18.49142628453183</c:v>
                </c:pt>
                <c:pt idx="22">
                  <c:v>5.1357098330614859</c:v>
                </c:pt>
                <c:pt idx="23">
                  <c:v>5.0706193566754294</c:v>
                </c:pt>
                <c:pt idx="24">
                  <c:v>5.0071578602369549</c:v>
                </c:pt>
                <c:pt idx="25">
                  <c:v>5.1318757416500382</c:v>
                </c:pt>
                <c:pt idx="26">
                  <c:v>5.2513309499035321</c:v>
                </c:pt>
                <c:pt idx="27">
                  <c:v>5.0012793394484953</c:v>
                </c:pt>
                <c:pt idx="28">
                  <c:v>3.154885533020968</c:v>
                </c:pt>
                <c:pt idx="29">
                  <c:v>2.9543962743119101</c:v>
                </c:pt>
                <c:pt idx="30">
                  <c:v>3.10723573011642</c:v>
                </c:pt>
                <c:pt idx="31">
                  <c:v>3.0832862259570382</c:v>
                </c:pt>
                <c:pt idx="32">
                  <c:v>3.059703061458618</c:v>
                </c:pt>
                <c:pt idx="33">
                  <c:v>3.036477895503817</c:v>
                </c:pt>
                <c:pt idx="34">
                  <c:v>3.013602638274282</c:v>
                </c:pt>
                <c:pt idx="35">
                  <c:v>2.991069441858218</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18.49142628453183</c:v>
                </c:pt>
                <c:pt idx="22" formatCode="0.0">
                  <c:v>5.1357098330614859</c:v>
                </c:pt>
                <c:pt idx="23" formatCode="0.0">
                  <c:v>5.0706193566754294</c:v>
                </c:pt>
                <c:pt idx="24" formatCode="0.0">
                  <c:v>-5.351133432665744</c:v>
                </c:pt>
                <c:pt idx="25" formatCode="0.0">
                  <c:v>-15.117591383922059</c:v>
                </c:pt>
                <c:pt idx="26" formatCode="0.0">
                  <c:v>-17.055287806411151</c:v>
                </c:pt>
                <c:pt idx="27" formatCode="0.0">
                  <c:v>-16.939448034030509</c:v>
                </c:pt>
                <c:pt idx="28" formatCode="0.0">
                  <c:v>-14.541230872736209</c:v>
                </c:pt>
                <c:pt idx="29" formatCode="0.0">
                  <c:v>-12.138051030278</c:v>
                </c:pt>
                <c:pt idx="30" formatCode="0.0">
                  <c:v>-2.693447936541959</c:v>
                </c:pt>
                <c:pt idx="31" formatCode="0.0">
                  <c:v>0.22850604799449201</c:v>
                </c:pt>
                <c:pt idx="32" formatCode="0.0">
                  <c:v>1.376126568165015</c:v>
                </c:pt>
                <c:pt idx="33" formatCode="0.0">
                  <c:v>3.2218371892980491</c:v>
                </c:pt>
                <c:pt idx="34" formatCode="0.0">
                  <c:v>3.890821767750086</c:v>
                </c:pt>
                <c:pt idx="35" formatCode="0.0">
                  <c:v>4.3138905791797972</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18.49142628453183</c:v>
                </c:pt>
                <c:pt idx="22" formatCode="0.0">
                  <c:v>5.1357098330614859</c:v>
                </c:pt>
                <c:pt idx="23" formatCode="0.0">
                  <c:v>5.0706193566754294</c:v>
                </c:pt>
                <c:pt idx="24" formatCode="0.0">
                  <c:v>-14.600480377087599</c:v>
                </c:pt>
                <c:pt idx="25" formatCode="0.0">
                  <c:v>-28.07120790931161</c:v>
                </c:pt>
                <c:pt idx="26" formatCode="0.0">
                  <c:v>-33.712741092865237</c:v>
                </c:pt>
                <c:pt idx="27" formatCode="0.0">
                  <c:v>-28.644248175733491</c:v>
                </c:pt>
                <c:pt idx="28" formatCode="0.0">
                  <c:v>-24.612654263621209</c:v>
                </c:pt>
                <c:pt idx="29" formatCode="0.0">
                  <c:v>-15.975245275801541</c:v>
                </c:pt>
                <c:pt idx="30" formatCode="0.0">
                  <c:v>-6.2416755114285474</c:v>
                </c:pt>
                <c:pt idx="31" formatCode="0.0">
                  <c:v>-0.28218677305569301</c:v>
                </c:pt>
                <c:pt idx="32" formatCode="0.0">
                  <c:v>2.28073515192091</c:v>
                </c:pt>
                <c:pt idx="33" formatCode="0.0">
                  <c:v>6.3290143416111686</c:v>
                </c:pt>
                <c:pt idx="34" formatCode="0.0">
                  <c:v>7.6861503253865306</c:v>
                </c:pt>
                <c:pt idx="35" formatCode="0.0">
                  <c:v>8.4047945430244102</c:v>
                </c:pt>
              </c:numCache>
            </c:numRef>
          </c:val>
          <c:smooth val="0"/>
        </c:ser>
        <c:dLbls>
          <c:showLegendKey val="0"/>
          <c:showVal val="0"/>
          <c:showCatName val="0"/>
          <c:showSerName val="0"/>
          <c:showPercent val="0"/>
          <c:showBubbleSize val="0"/>
        </c:dLbls>
        <c:smooth val="0"/>
        <c:axId val="560200632"/>
        <c:axId val="560201024"/>
      </c:lineChart>
      <c:catAx>
        <c:axId val="560200632"/>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0201024"/>
        <c:crossesAt val="-60"/>
        <c:auto val="0"/>
        <c:lblAlgn val="ctr"/>
        <c:lblOffset val="100"/>
        <c:tickLblSkip val="4"/>
        <c:tickMarkSkip val="1"/>
        <c:noMultiLvlLbl val="0"/>
      </c:catAx>
      <c:valAx>
        <c:axId val="560201024"/>
        <c:scaling>
          <c:orientation val="minMax"/>
          <c:max val="50"/>
          <c:min val="-60"/>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0200632"/>
        <c:crosses val="autoZero"/>
        <c:crossBetween val="between"/>
        <c:majorUnit val="10"/>
      </c:valAx>
      <c:spPr>
        <a:solidFill>
          <a:srgbClr val="FFFFFF"/>
        </a:solidFill>
        <a:ln w="12735">
          <a:solidFill>
            <a:srgbClr val="464B50"/>
          </a:solidFill>
          <a:prstDash val="solid"/>
        </a:ln>
      </c:spPr>
    </c:plotArea>
    <c:legend>
      <c:legendPos val="b"/>
      <c:layout>
        <c:manualLayout>
          <c:xMode val="edge"/>
          <c:yMode val="edge"/>
          <c:x val="0.31873557739790898"/>
          <c:y val="7.2008497217269707E-2"/>
          <c:w val="0.67172141727643397"/>
          <c:h val="9.8854501411687001E-2"/>
        </c:manualLayout>
      </c:layout>
      <c:overlay val="0"/>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4908902539673"/>
          <c:y val="7.3159089800629698E-2"/>
          <c:w val="0.87490854820996999"/>
          <c:h val="0.77732890408657596"/>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Sheet1!$A$2:$A$17</c:f>
              <c:strCache>
                <c:ptCount val="13"/>
                <c:pt idx="0">
                  <c:v>13E</c:v>
                </c:pt>
                <c:pt idx="4">
                  <c:v>14F</c:v>
                </c:pt>
                <c:pt idx="8">
                  <c:v>15F</c:v>
                </c:pt>
                <c:pt idx="12">
                  <c:v>16F</c:v>
                </c:pt>
              </c:strCache>
            </c:strRef>
          </c:cat>
          <c:val>
            <c:numRef>
              <c:f>Sheet1!$B$2:$B$17</c:f>
              <c:numCache>
                <c:formatCode>0.0</c:formatCode>
                <c:ptCount val="16"/>
                <c:pt idx="0">
                  <c:v>0.1</c:v>
                </c:pt>
                <c:pt idx="1">
                  <c:v>0.1</c:v>
                </c:pt>
                <c:pt idx="2">
                  <c:v>0</c:v>
                </c:pt>
                <c:pt idx="3">
                  <c:v>0.1</c:v>
                </c:pt>
                <c:pt idx="4">
                  <c:v>0.1</c:v>
                </c:pt>
                <c:pt idx="5">
                  <c:v>0.1</c:v>
                </c:pt>
                <c:pt idx="6">
                  <c:v>0.1</c:v>
                </c:pt>
                <c:pt idx="7">
                  <c:v>0.2</c:v>
                </c:pt>
                <c:pt idx="8">
                  <c:v>0.4</c:v>
                </c:pt>
                <c:pt idx="9">
                  <c:v>0.6</c:v>
                </c:pt>
                <c:pt idx="10">
                  <c:v>0.8</c:v>
                </c:pt>
                <c:pt idx="11">
                  <c:v>1.1000000000000001</c:v>
                </c:pt>
                <c:pt idx="12" formatCode="General">
                  <c:v>1.6</c:v>
                </c:pt>
                <c:pt idx="13" formatCode="General">
                  <c:v>1.9</c:v>
                </c:pt>
                <c:pt idx="14" formatCode="General">
                  <c:v>2.2000000000000002</c:v>
                </c:pt>
                <c:pt idx="15" formatCode="General">
                  <c:v>2.4</c:v>
                </c:pt>
              </c:numCache>
            </c:numRef>
          </c:val>
          <c:smooth val="0"/>
        </c:ser>
        <c:ser>
          <c:idx val="0"/>
          <c:order val="1"/>
          <c:tx>
            <c:strRef>
              <c:f>Sheet1!$C$1</c:f>
              <c:strCache>
                <c:ptCount val="1"/>
                <c:pt idx="0">
                  <c:v>Adverse</c:v>
                </c:pt>
              </c:strCache>
            </c:strRef>
          </c:tx>
          <c:spPr>
            <a:ln w="50800">
              <a:solidFill>
                <a:schemeClr val="accent2"/>
              </a:solidFill>
              <a:prstDash val="solid"/>
            </a:ln>
          </c:spPr>
          <c:marker>
            <c:symbol val="none"/>
          </c:marker>
          <c:cat>
            <c:strRef>
              <c:f>Sheet1!$A$2:$A$17</c:f>
              <c:strCache>
                <c:ptCount val="13"/>
                <c:pt idx="0">
                  <c:v>13E</c:v>
                </c:pt>
                <c:pt idx="4">
                  <c:v>14F</c:v>
                </c:pt>
                <c:pt idx="8">
                  <c:v>15F</c:v>
                </c:pt>
                <c:pt idx="12">
                  <c:v>16F</c:v>
                </c:pt>
              </c:strCache>
            </c:strRef>
          </c:cat>
          <c:val>
            <c:numRef>
              <c:f>Sheet1!$C$2:$C$17</c:f>
              <c:numCache>
                <c:formatCode>0.0</c:formatCode>
                <c:ptCount val="16"/>
                <c:pt idx="0">
                  <c:v>0.1</c:v>
                </c:pt>
                <c:pt idx="1">
                  <c:v>0.1</c:v>
                </c:pt>
                <c:pt idx="2">
                  <c:v>0</c:v>
                </c:pt>
                <c:pt idx="3">
                  <c:v>0.1</c:v>
                </c:pt>
                <c:pt idx="4">
                  <c:v>0.1</c:v>
                </c:pt>
                <c:pt idx="5">
                  <c:v>0.1</c:v>
                </c:pt>
                <c:pt idx="6">
                  <c:v>0.1</c:v>
                </c:pt>
                <c:pt idx="7">
                  <c:v>0.1</c:v>
                </c:pt>
                <c:pt idx="8">
                  <c:v>0.1</c:v>
                </c:pt>
                <c:pt idx="9">
                  <c:v>0.1</c:v>
                </c:pt>
                <c:pt idx="10">
                  <c:v>0.1</c:v>
                </c:pt>
                <c:pt idx="11">
                  <c:v>0.1</c:v>
                </c:pt>
                <c:pt idx="12" formatCode="General">
                  <c:v>0.1</c:v>
                </c:pt>
                <c:pt idx="13" formatCode="General">
                  <c:v>0.1</c:v>
                </c:pt>
                <c:pt idx="14" formatCode="General">
                  <c:v>0.1</c:v>
                </c:pt>
                <c:pt idx="15" formatCode="General">
                  <c:v>0.1</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Sheet1!$A$2:$A$17</c:f>
              <c:strCache>
                <c:ptCount val="13"/>
                <c:pt idx="0">
                  <c:v>13E</c:v>
                </c:pt>
                <c:pt idx="4">
                  <c:v>14F</c:v>
                </c:pt>
                <c:pt idx="8">
                  <c:v>15F</c:v>
                </c:pt>
                <c:pt idx="12">
                  <c:v>16F</c:v>
                </c:pt>
              </c:strCache>
            </c:strRef>
          </c:cat>
          <c:val>
            <c:numRef>
              <c:f>Sheet1!$D$2:$D$17</c:f>
              <c:numCache>
                <c:formatCode>0.0</c:formatCode>
                <c:ptCount val="16"/>
                <c:pt idx="0">
                  <c:v>0.1</c:v>
                </c:pt>
                <c:pt idx="1">
                  <c:v>0.1</c:v>
                </c:pt>
                <c:pt idx="2">
                  <c:v>0</c:v>
                </c:pt>
                <c:pt idx="3">
                  <c:v>0.1</c:v>
                </c:pt>
                <c:pt idx="4">
                  <c:v>0.1</c:v>
                </c:pt>
                <c:pt idx="5">
                  <c:v>0.1</c:v>
                </c:pt>
                <c:pt idx="6">
                  <c:v>0.1</c:v>
                </c:pt>
                <c:pt idx="7">
                  <c:v>0.1</c:v>
                </c:pt>
                <c:pt idx="8">
                  <c:v>0.1</c:v>
                </c:pt>
                <c:pt idx="9">
                  <c:v>0.1</c:v>
                </c:pt>
                <c:pt idx="10">
                  <c:v>0.1</c:v>
                </c:pt>
                <c:pt idx="11">
                  <c:v>0.1</c:v>
                </c:pt>
                <c:pt idx="12" formatCode="General">
                  <c:v>0.1</c:v>
                </c:pt>
                <c:pt idx="13" formatCode="General">
                  <c:v>0.1</c:v>
                </c:pt>
                <c:pt idx="14" formatCode="General">
                  <c:v>0.1</c:v>
                </c:pt>
                <c:pt idx="15" formatCode="General">
                  <c:v>0.1</c:v>
                </c:pt>
              </c:numCache>
            </c:numRef>
          </c:val>
          <c:smooth val="0"/>
        </c:ser>
        <c:dLbls>
          <c:showLegendKey val="0"/>
          <c:showVal val="0"/>
          <c:showCatName val="0"/>
          <c:showSerName val="0"/>
          <c:showPercent val="0"/>
          <c:showBubbleSize val="0"/>
        </c:dLbls>
        <c:smooth val="0"/>
        <c:axId val="560201808"/>
        <c:axId val="560202200"/>
      </c:lineChart>
      <c:catAx>
        <c:axId val="560201808"/>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0202200"/>
        <c:crossesAt val="-50"/>
        <c:auto val="0"/>
        <c:lblAlgn val="ctr"/>
        <c:lblOffset val="100"/>
        <c:tickLblSkip val="4"/>
        <c:tickMarkSkip val="1"/>
        <c:noMultiLvlLbl val="0"/>
      </c:catAx>
      <c:valAx>
        <c:axId val="560202200"/>
        <c:scaling>
          <c:orientation val="minMax"/>
          <c:max val="2.5"/>
          <c:min val="-0.5"/>
        </c:scaling>
        <c:delete val="0"/>
        <c:axPos val="l"/>
        <c:majorGridlines>
          <c:spPr>
            <a:ln w="12735">
              <a:solidFill>
                <a:srgbClr val="91969B"/>
              </a:solidFill>
              <a:prstDash val="solid"/>
            </a:ln>
          </c:spPr>
        </c:majorGridlines>
        <c:numFmt formatCode="#,##0.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0201808"/>
        <c:crosses val="autoZero"/>
        <c:crossBetween val="between"/>
        <c:majorUnit val="0.5"/>
      </c:valAx>
      <c:spPr>
        <a:solidFill>
          <a:srgbClr val="FFFFFF"/>
        </a:solidFill>
        <a:ln w="12735">
          <a:solidFill>
            <a:srgbClr val="464B50"/>
          </a:solidFill>
          <a:prstDash val="solid"/>
        </a:ln>
      </c:spPr>
    </c:plotArea>
    <c:legend>
      <c:legendPos val="b"/>
      <c:layout>
        <c:manualLayout>
          <c:xMode val="edge"/>
          <c:yMode val="edge"/>
          <c:x val="0.13185903139914401"/>
          <c:y val="8.5773122131240803E-2"/>
          <c:w val="0.69115657806030495"/>
          <c:h val="9.8854501411687001E-2"/>
        </c:manualLayout>
      </c:layout>
      <c:overlay val="0"/>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015196153274298E-2"/>
          <c:y val="5.9394464886658602E-2"/>
          <c:w val="0.90660080921370201"/>
          <c:h val="0.79109352900054697"/>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1.8</c:v>
                </c:pt>
                <c:pt idx="1">
                  <c:v>2.4999999999999991</c:v>
                </c:pt>
                <c:pt idx="2">
                  <c:v>2.5999999999999992</c:v>
                </c:pt>
                <c:pt idx="3">
                  <c:v>3.4</c:v>
                </c:pt>
                <c:pt idx="4">
                  <c:v>3</c:v>
                </c:pt>
                <c:pt idx="5">
                  <c:v>3.5</c:v>
                </c:pt>
                <c:pt idx="6">
                  <c:v>3.5999999999999992</c:v>
                </c:pt>
                <c:pt idx="7">
                  <c:v>3.6</c:v>
                </c:pt>
                <c:pt idx="8">
                  <c:v>3.8</c:v>
                </c:pt>
                <c:pt idx="9">
                  <c:v>3.5</c:v>
                </c:pt>
                <c:pt idx="10">
                  <c:v>2.7</c:v>
                </c:pt>
                <c:pt idx="11">
                  <c:v>2.9</c:v>
                </c:pt>
                <c:pt idx="12">
                  <c:v>3.4</c:v>
                </c:pt>
                <c:pt idx="13">
                  <c:v>3.3</c:v>
                </c:pt>
                <c:pt idx="14">
                  <c:v>2.5</c:v>
                </c:pt>
                <c:pt idx="15">
                  <c:v>2.1</c:v>
                </c:pt>
                <c:pt idx="16">
                  <c:v>2</c:v>
                </c:pt>
                <c:pt idx="17">
                  <c:v>1.7</c:v>
                </c:pt>
                <c:pt idx="18">
                  <c:v>1.5</c:v>
                </c:pt>
                <c:pt idx="19">
                  <c:v>1.6</c:v>
                </c:pt>
                <c:pt idx="20">
                  <c:v>1.8</c:v>
                </c:pt>
                <c:pt idx="21">
                  <c:v>1.9</c:v>
                </c:pt>
                <c:pt idx="22">
                  <c:v>2.7</c:v>
                </c:pt>
                <c:pt idx="23">
                  <c:v>2.7</c:v>
                </c:pt>
                <c:pt idx="24">
                  <c:v>2.8</c:v>
                </c:pt>
                <c:pt idx="25">
                  <c:v>2.9</c:v>
                </c:pt>
                <c:pt idx="26">
                  <c:v>3</c:v>
                </c:pt>
                <c:pt idx="27">
                  <c:v>3.0999999999999992</c:v>
                </c:pt>
                <c:pt idx="28">
                  <c:v>3</c:v>
                </c:pt>
                <c:pt idx="29">
                  <c:v>2.9</c:v>
                </c:pt>
                <c:pt idx="30">
                  <c:v>2.9</c:v>
                </c:pt>
                <c:pt idx="31">
                  <c:v>2.7</c:v>
                </c:pt>
                <c:pt idx="32">
                  <c:v>2.4</c:v>
                </c:pt>
                <c:pt idx="33">
                  <c:v>2.2999999999999998</c:v>
                </c:pt>
                <c:pt idx="34">
                  <c:v>2.0999999999999992</c:v>
                </c:pt>
                <c:pt idx="35">
                  <c:v>2</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1.9</c:v>
                </c:pt>
                <c:pt idx="22" formatCode="0.0">
                  <c:v>2.7</c:v>
                </c:pt>
                <c:pt idx="23" formatCode="0.0">
                  <c:v>3.4</c:v>
                </c:pt>
                <c:pt idx="24" formatCode="0.0">
                  <c:v>4.1000000000000014</c:v>
                </c:pt>
                <c:pt idx="25" formatCode="0.0">
                  <c:v>4.9000000000000004</c:v>
                </c:pt>
                <c:pt idx="26" formatCode="0.0">
                  <c:v>5.6</c:v>
                </c:pt>
                <c:pt idx="27" formatCode="0.0">
                  <c:v>5.7</c:v>
                </c:pt>
                <c:pt idx="28" formatCode="0.0">
                  <c:v>5.6</c:v>
                </c:pt>
                <c:pt idx="29" formatCode="0.0">
                  <c:v>5.4</c:v>
                </c:pt>
                <c:pt idx="30" formatCode="0.0">
                  <c:v>5.2</c:v>
                </c:pt>
                <c:pt idx="31" formatCode="0.0">
                  <c:v>5</c:v>
                </c:pt>
                <c:pt idx="32" formatCode="0.0">
                  <c:v>4.8000000000000007</c:v>
                </c:pt>
                <c:pt idx="33" formatCode="0.0">
                  <c:v>4.7</c:v>
                </c:pt>
                <c:pt idx="34" formatCode="0.0">
                  <c:v>4.5999999999999996</c:v>
                </c:pt>
                <c:pt idx="35" formatCode="0.0">
                  <c:v>4.5</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1.9</c:v>
                </c:pt>
                <c:pt idx="22" formatCode="0.0">
                  <c:v>2.7</c:v>
                </c:pt>
                <c:pt idx="23" formatCode="0.0">
                  <c:v>0.9</c:v>
                </c:pt>
                <c:pt idx="24" formatCode="0.0">
                  <c:v>0.9</c:v>
                </c:pt>
                <c:pt idx="25" formatCode="0.0">
                  <c:v>1</c:v>
                </c:pt>
                <c:pt idx="26" formatCode="0.0">
                  <c:v>1</c:v>
                </c:pt>
                <c:pt idx="27" formatCode="0.0">
                  <c:v>1.2</c:v>
                </c:pt>
                <c:pt idx="28" formatCode="0.0">
                  <c:v>1.2</c:v>
                </c:pt>
                <c:pt idx="29" formatCode="0.0">
                  <c:v>1.3</c:v>
                </c:pt>
                <c:pt idx="30" formatCode="0.0">
                  <c:v>1.4</c:v>
                </c:pt>
                <c:pt idx="31" formatCode="0.0">
                  <c:v>1.5</c:v>
                </c:pt>
                <c:pt idx="32" formatCode="0.0">
                  <c:v>1.6</c:v>
                </c:pt>
                <c:pt idx="33" formatCode="0.0">
                  <c:v>1.7</c:v>
                </c:pt>
                <c:pt idx="34" formatCode="0.0">
                  <c:v>1.8</c:v>
                </c:pt>
                <c:pt idx="35" formatCode="0.0">
                  <c:v>1.9</c:v>
                </c:pt>
              </c:numCache>
            </c:numRef>
          </c:val>
          <c:smooth val="0"/>
        </c:ser>
        <c:dLbls>
          <c:showLegendKey val="0"/>
          <c:showVal val="0"/>
          <c:showCatName val="0"/>
          <c:showSerName val="0"/>
          <c:showPercent val="0"/>
          <c:showBubbleSize val="0"/>
        </c:dLbls>
        <c:smooth val="0"/>
        <c:axId val="612682272"/>
        <c:axId val="612682664"/>
      </c:lineChart>
      <c:catAx>
        <c:axId val="612682272"/>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2682664"/>
        <c:crossesAt val="-50"/>
        <c:auto val="0"/>
        <c:lblAlgn val="ctr"/>
        <c:lblOffset val="100"/>
        <c:tickLblSkip val="4"/>
        <c:tickMarkSkip val="1"/>
        <c:noMultiLvlLbl val="0"/>
      </c:catAx>
      <c:valAx>
        <c:axId val="612682664"/>
        <c:scaling>
          <c:orientation val="minMax"/>
          <c:max val="6"/>
          <c:min val="0"/>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2682272"/>
        <c:crosses val="autoZero"/>
        <c:crossBetween val="between"/>
        <c:majorUnit val="1"/>
      </c:valAx>
      <c:spPr>
        <a:solidFill>
          <a:srgbClr val="FFFFFF"/>
        </a:solidFill>
        <a:ln w="12735">
          <a:solidFill>
            <a:srgbClr val="464B50"/>
          </a:solidFill>
          <a:prstDash val="solid"/>
        </a:ln>
      </c:spPr>
    </c:plotArea>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userShapes r:id="rId3"/>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7677193397978295E-2"/>
          <c:y val="7.3159089800629698E-2"/>
          <c:w val="0.89464071026978198"/>
          <c:h val="0.79218169304886399"/>
        </c:manualLayout>
      </c:layout>
      <c:lineChart>
        <c:grouping val="standard"/>
        <c:varyColors val="0"/>
        <c:ser>
          <c:idx val="1"/>
          <c:order val="0"/>
          <c:tx>
            <c:strRef>
              <c:f>Sheet1!$B$1</c:f>
              <c:strCache>
                <c:ptCount val="1"/>
                <c:pt idx="0">
                  <c:v>Adverse</c:v>
                </c:pt>
              </c:strCache>
            </c:strRef>
          </c:tx>
          <c:spPr>
            <a:ln w="50800">
              <a:solidFill>
                <a:srgbClr val="F58C3C"/>
              </a:solidFill>
              <a:prstDash val="solid"/>
            </a:ln>
          </c:spPr>
          <c:marker>
            <c:symbol val="none"/>
          </c:marker>
          <c:cat>
            <c:strRef>
              <c:f>Sheet1!$A$2:$A$34</c:f>
              <c:strCache>
                <c:ptCount val="33"/>
                <c:pt idx="0">
                  <c:v>08</c:v>
                </c:pt>
                <c:pt idx="1">
                  <c:v>a</c:v>
                </c:pt>
                <c:pt idx="2">
                  <c:v>a</c:v>
                </c:pt>
                <c:pt idx="3">
                  <c:v>a</c:v>
                </c:pt>
                <c:pt idx="4">
                  <c:v>09</c:v>
                </c:pt>
                <c:pt idx="5">
                  <c:v>a</c:v>
                </c:pt>
                <c:pt idx="6">
                  <c:v>a</c:v>
                </c:pt>
                <c:pt idx="7">
                  <c:v>a</c:v>
                </c:pt>
                <c:pt idx="8">
                  <c:v>10</c:v>
                </c:pt>
                <c:pt idx="9">
                  <c:v>a</c:v>
                </c:pt>
                <c:pt idx="10">
                  <c:v>a</c:v>
                </c:pt>
                <c:pt idx="11">
                  <c:v>a</c:v>
                </c:pt>
                <c:pt idx="12">
                  <c:v>11</c:v>
                </c:pt>
                <c:pt idx="13">
                  <c:v>a</c:v>
                </c:pt>
                <c:pt idx="14">
                  <c:v>a</c:v>
                </c:pt>
                <c:pt idx="15">
                  <c:v>a</c:v>
                </c:pt>
                <c:pt idx="16">
                  <c:v>12</c:v>
                </c:pt>
                <c:pt idx="20">
                  <c:v>13E</c:v>
                </c:pt>
                <c:pt idx="24">
                  <c:v>14F</c:v>
                </c:pt>
                <c:pt idx="28">
                  <c:v>15F</c:v>
                </c:pt>
                <c:pt idx="32">
                  <c:v>16F</c:v>
                </c:pt>
              </c:strCache>
            </c:strRef>
          </c:cat>
          <c:val>
            <c:numRef>
              <c:f>Sheet1!$B$2:$B$34</c:f>
              <c:numCache>
                <c:formatCode>General</c:formatCode>
                <c:ptCount val="33"/>
                <c:pt idx="20" formatCode="0.0">
                  <c:v>7.7</c:v>
                </c:pt>
                <c:pt idx="21" formatCode="0.0">
                  <c:v>7.6</c:v>
                </c:pt>
                <c:pt idx="22" formatCode="0.0">
                  <c:v>7.3</c:v>
                </c:pt>
                <c:pt idx="23" formatCode="0.0">
                  <c:v>7.7</c:v>
                </c:pt>
                <c:pt idx="24" formatCode="0.0">
                  <c:v>8.3000000000000007</c:v>
                </c:pt>
                <c:pt idx="25" formatCode="0.0">
                  <c:v>8.6</c:v>
                </c:pt>
                <c:pt idx="26" formatCode="0.0">
                  <c:v>9</c:v>
                </c:pt>
                <c:pt idx="27" formatCode="0.0">
                  <c:v>9.2000000000000011</c:v>
                </c:pt>
                <c:pt idx="28" formatCode="0.0">
                  <c:v>9.2000000000000011</c:v>
                </c:pt>
                <c:pt idx="29" formatCode="0.0">
                  <c:v>9.3000000000000007</c:v>
                </c:pt>
                <c:pt idx="30" formatCode="0.0">
                  <c:v>9.2000000000000011</c:v>
                </c:pt>
                <c:pt idx="31" formatCode="0.0">
                  <c:v>9.2000000000000011</c:v>
                </c:pt>
                <c:pt idx="32">
                  <c:v>9.1</c:v>
                </c:pt>
              </c:numCache>
            </c:numRef>
          </c:val>
          <c:smooth val="0"/>
        </c:ser>
        <c:ser>
          <c:idx val="0"/>
          <c:order val="1"/>
          <c:tx>
            <c:strRef>
              <c:f>Sheet1!$C$1</c:f>
              <c:strCache>
                <c:ptCount val="1"/>
                <c:pt idx="0">
                  <c:v>Severely Adverse</c:v>
                </c:pt>
              </c:strCache>
            </c:strRef>
          </c:tx>
          <c:spPr>
            <a:ln w="50800">
              <a:solidFill>
                <a:srgbClr val="FF0000"/>
              </a:solidFill>
              <a:prstDash val="solid"/>
            </a:ln>
          </c:spPr>
          <c:marker>
            <c:symbol val="none"/>
          </c:marker>
          <c:cat>
            <c:strRef>
              <c:f>Sheet1!$A$2:$A$34</c:f>
              <c:strCache>
                <c:ptCount val="33"/>
                <c:pt idx="0">
                  <c:v>08</c:v>
                </c:pt>
                <c:pt idx="1">
                  <c:v>a</c:v>
                </c:pt>
                <c:pt idx="2">
                  <c:v>a</c:v>
                </c:pt>
                <c:pt idx="3">
                  <c:v>a</c:v>
                </c:pt>
                <c:pt idx="4">
                  <c:v>09</c:v>
                </c:pt>
                <c:pt idx="5">
                  <c:v>a</c:v>
                </c:pt>
                <c:pt idx="6">
                  <c:v>a</c:v>
                </c:pt>
                <c:pt idx="7">
                  <c:v>a</c:v>
                </c:pt>
                <c:pt idx="8">
                  <c:v>10</c:v>
                </c:pt>
                <c:pt idx="9">
                  <c:v>a</c:v>
                </c:pt>
                <c:pt idx="10">
                  <c:v>a</c:v>
                </c:pt>
                <c:pt idx="11">
                  <c:v>a</c:v>
                </c:pt>
                <c:pt idx="12">
                  <c:v>11</c:v>
                </c:pt>
                <c:pt idx="13">
                  <c:v>a</c:v>
                </c:pt>
                <c:pt idx="14">
                  <c:v>a</c:v>
                </c:pt>
                <c:pt idx="15">
                  <c:v>a</c:v>
                </c:pt>
                <c:pt idx="16">
                  <c:v>12</c:v>
                </c:pt>
                <c:pt idx="20">
                  <c:v>13E</c:v>
                </c:pt>
                <c:pt idx="24">
                  <c:v>14F</c:v>
                </c:pt>
                <c:pt idx="28">
                  <c:v>15F</c:v>
                </c:pt>
                <c:pt idx="32">
                  <c:v>16F</c:v>
                </c:pt>
              </c:strCache>
            </c:strRef>
          </c:cat>
          <c:val>
            <c:numRef>
              <c:f>Sheet1!$C$2:$C$34</c:f>
              <c:numCache>
                <c:formatCode>General</c:formatCode>
                <c:ptCount val="33"/>
                <c:pt idx="20" formatCode="0.0">
                  <c:v>7.7</c:v>
                </c:pt>
                <c:pt idx="21" formatCode="0.0">
                  <c:v>7.6</c:v>
                </c:pt>
                <c:pt idx="22" formatCode="0.0">
                  <c:v>7.3</c:v>
                </c:pt>
                <c:pt idx="23" formatCode="0.0">
                  <c:v>8.1</c:v>
                </c:pt>
                <c:pt idx="24" formatCode="0.0">
                  <c:v>9.2000000000000011</c:v>
                </c:pt>
                <c:pt idx="25" formatCode="0.0">
                  <c:v>9.9</c:v>
                </c:pt>
                <c:pt idx="26" formatCode="0.0">
                  <c:v>10.7</c:v>
                </c:pt>
                <c:pt idx="27" formatCode="0.0">
                  <c:v>11.1</c:v>
                </c:pt>
                <c:pt idx="28" formatCode="0.0">
                  <c:v>11.2</c:v>
                </c:pt>
                <c:pt idx="29" formatCode="0.0">
                  <c:v>11.3</c:v>
                </c:pt>
                <c:pt idx="30" formatCode="0.0">
                  <c:v>11.2</c:v>
                </c:pt>
                <c:pt idx="31" formatCode="0.0">
                  <c:v>11.1</c:v>
                </c:pt>
                <c:pt idx="32">
                  <c:v>10.9</c:v>
                </c:pt>
              </c:numCache>
            </c:numRef>
          </c:val>
          <c:smooth val="0"/>
        </c:ser>
        <c:ser>
          <c:idx val="2"/>
          <c:order val="2"/>
          <c:tx>
            <c:strRef>
              <c:f>Sheet1!$D$1</c:f>
              <c:strCache>
                <c:ptCount val="1"/>
                <c:pt idx="0">
                  <c:v>Baseline</c:v>
                </c:pt>
              </c:strCache>
            </c:strRef>
          </c:tx>
          <c:spPr>
            <a:ln w="50800">
              <a:solidFill>
                <a:srgbClr val="329169"/>
              </a:solidFill>
              <a:prstDash val="solid"/>
            </a:ln>
          </c:spPr>
          <c:marker>
            <c:symbol val="none"/>
          </c:marker>
          <c:cat>
            <c:strRef>
              <c:f>Sheet1!$A$2:$A$34</c:f>
              <c:strCache>
                <c:ptCount val="33"/>
                <c:pt idx="0">
                  <c:v>08</c:v>
                </c:pt>
                <c:pt idx="1">
                  <c:v>a</c:v>
                </c:pt>
                <c:pt idx="2">
                  <c:v>a</c:v>
                </c:pt>
                <c:pt idx="3">
                  <c:v>a</c:v>
                </c:pt>
                <c:pt idx="4">
                  <c:v>09</c:v>
                </c:pt>
                <c:pt idx="5">
                  <c:v>a</c:v>
                </c:pt>
                <c:pt idx="6">
                  <c:v>a</c:v>
                </c:pt>
                <c:pt idx="7">
                  <c:v>a</c:v>
                </c:pt>
                <c:pt idx="8">
                  <c:v>10</c:v>
                </c:pt>
                <c:pt idx="9">
                  <c:v>a</c:v>
                </c:pt>
                <c:pt idx="10">
                  <c:v>a</c:v>
                </c:pt>
                <c:pt idx="11">
                  <c:v>a</c:v>
                </c:pt>
                <c:pt idx="12">
                  <c:v>11</c:v>
                </c:pt>
                <c:pt idx="13">
                  <c:v>a</c:v>
                </c:pt>
                <c:pt idx="14">
                  <c:v>a</c:v>
                </c:pt>
                <c:pt idx="15">
                  <c:v>a</c:v>
                </c:pt>
                <c:pt idx="16">
                  <c:v>12</c:v>
                </c:pt>
                <c:pt idx="20">
                  <c:v>13E</c:v>
                </c:pt>
                <c:pt idx="24">
                  <c:v>14F</c:v>
                </c:pt>
                <c:pt idx="28">
                  <c:v>15F</c:v>
                </c:pt>
                <c:pt idx="32">
                  <c:v>16F</c:v>
                </c:pt>
              </c:strCache>
            </c:strRef>
          </c:cat>
          <c:val>
            <c:numRef>
              <c:f>Sheet1!$D$2:$D$34</c:f>
              <c:numCache>
                <c:formatCode>General</c:formatCode>
                <c:ptCount val="33"/>
                <c:pt idx="0">
                  <c:v>5</c:v>
                </c:pt>
                <c:pt idx="1">
                  <c:v>5.3</c:v>
                </c:pt>
                <c:pt idx="2">
                  <c:v>6</c:v>
                </c:pt>
                <c:pt idx="3">
                  <c:v>6.9</c:v>
                </c:pt>
                <c:pt idx="4">
                  <c:v>8.3000000000000007</c:v>
                </c:pt>
                <c:pt idx="5">
                  <c:v>9.3000000000000007</c:v>
                </c:pt>
                <c:pt idx="6">
                  <c:v>9.6</c:v>
                </c:pt>
                <c:pt idx="7">
                  <c:v>9.9</c:v>
                </c:pt>
                <c:pt idx="8">
                  <c:v>9.8000000000000007</c:v>
                </c:pt>
                <c:pt idx="9">
                  <c:v>9.6</c:v>
                </c:pt>
                <c:pt idx="10">
                  <c:v>9.5</c:v>
                </c:pt>
                <c:pt idx="11">
                  <c:v>9.5</c:v>
                </c:pt>
                <c:pt idx="12">
                  <c:v>9</c:v>
                </c:pt>
                <c:pt idx="13">
                  <c:v>9</c:v>
                </c:pt>
                <c:pt idx="14">
                  <c:v>9</c:v>
                </c:pt>
                <c:pt idx="15">
                  <c:v>8.7000000000000011</c:v>
                </c:pt>
                <c:pt idx="16" formatCode="0.0">
                  <c:v>8.3000000000000007</c:v>
                </c:pt>
                <c:pt idx="17" formatCode="0.0">
                  <c:v>8.2000000000000011</c:v>
                </c:pt>
                <c:pt idx="18" formatCode="0.0">
                  <c:v>8</c:v>
                </c:pt>
                <c:pt idx="19" formatCode="0.0">
                  <c:v>7.8</c:v>
                </c:pt>
                <c:pt idx="20" formatCode="0.0">
                  <c:v>7.7</c:v>
                </c:pt>
                <c:pt idx="21" formatCode="0.0">
                  <c:v>7.6</c:v>
                </c:pt>
                <c:pt idx="22" formatCode="0.0">
                  <c:v>7.3</c:v>
                </c:pt>
                <c:pt idx="23" formatCode="0.0">
                  <c:v>7.3</c:v>
                </c:pt>
                <c:pt idx="24" formatCode="0.0">
                  <c:v>7.1</c:v>
                </c:pt>
                <c:pt idx="25" formatCode="0.0">
                  <c:v>7</c:v>
                </c:pt>
                <c:pt idx="26" formatCode="0.0">
                  <c:v>6.9</c:v>
                </c:pt>
                <c:pt idx="27" formatCode="0.0">
                  <c:v>6.8</c:v>
                </c:pt>
                <c:pt idx="28" formatCode="0.0">
                  <c:v>6.7</c:v>
                </c:pt>
                <c:pt idx="29" formatCode="0.0">
                  <c:v>6.6</c:v>
                </c:pt>
                <c:pt idx="30" formatCode="0.0">
                  <c:v>6.4</c:v>
                </c:pt>
                <c:pt idx="31" formatCode="0.0">
                  <c:v>6.3</c:v>
                </c:pt>
                <c:pt idx="32">
                  <c:v>6.2</c:v>
                </c:pt>
              </c:numCache>
            </c:numRef>
          </c:val>
          <c:smooth val="0"/>
        </c:ser>
        <c:dLbls>
          <c:showLegendKey val="0"/>
          <c:showVal val="0"/>
          <c:showCatName val="0"/>
          <c:showSerName val="0"/>
          <c:showPercent val="0"/>
          <c:showBubbleSize val="0"/>
        </c:dLbls>
        <c:smooth val="0"/>
        <c:axId val="612683448"/>
        <c:axId val="612683840"/>
      </c:lineChart>
      <c:catAx>
        <c:axId val="612683448"/>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2683840"/>
        <c:crossesAt val="-50"/>
        <c:auto val="0"/>
        <c:lblAlgn val="ctr"/>
        <c:lblOffset val="100"/>
        <c:tickLblSkip val="4"/>
        <c:tickMarkSkip val="1"/>
        <c:noMultiLvlLbl val="0"/>
      </c:catAx>
      <c:valAx>
        <c:axId val="612683840"/>
        <c:scaling>
          <c:orientation val="minMax"/>
          <c:max val="12"/>
          <c:min val="4"/>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2683448"/>
        <c:crosses val="autoZero"/>
        <c:crossBetween val="between"/>
        <c:majorUnit val="1"/>
      </c:valAx>
      <c:spPr>
        <a:solidFill>
          <a:srgbClr val="FFFFFF"/>
        </a:solidFill>
        <a:ln w="12735">
          <a:solidFill>
            <a:srgbClr val="464B50"/>
          </a:solidFill>
          <a:prstDash val="solid"/>
        </a:ln>
      </c:spPr>
    </c:plotArea>
    <c:legend>
      <c:legendPos val="b"/>
      <c:layout>
        <c:manualLayout>
          <c:xMode val="edge"/>
          <c:yMode val="edge"/>
          <c:x val="0.193154538486739"/>
          <c:y val="0.553770369206258"/>
          <c:w val="0.29750993329772801"/>
          <c:h val="0.23099490058580899"/>
        </c:manualLayout>
      </c:layout>
      <c:overlay val="0"/>
      <c:spPr>
        <a:solidFill>
          <a:srgbClr val="FFFFFF"/>
        </a:solidFill>
      </c:spPr>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userShapes r:id="rId3"/>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8957606746531697E-2"/>
          <c:y val="7.5912014783423895E-2"/>
          <c:w val="0.87969058658988097"/>
          <c:h val="0.78834060401775297"/>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Sheet1!$A$2:$A$17</c:f>
              <c:strCache>
                <c:ptCount val="13"/>
                <c:pt idx="0">
                  <c:v>13E</c:v>
                </c:pt>
                <c:pt idx="4">
                  <c:v>14F</c:v>
                </c:pt>
                <c:pt idx="8">
                  <c:v>15F</c:v>
                </c:pt>
                <c:pt idx="12">
                  <c:v>16F</c:v>
                </c:pt>
              </c:strCache>
            </c:strRef>
          </c:cat>
          <c:val>
            <c:numRef>
              <c:f>Sheet1!$B$2:$B$17</c:f>
              <c:numCache>
                <c:formatCode>0.0</c:formatCode>
                <c:ptCount val="16"/>
                <c:pt idx="0">
                  <c:v>1.4</c:v>
                </c:pt>
                <c:pt idx="1">
                  <c:v>0</c:v>
                </c:pt>
                <c:pt idx="2">
                  <c:v>2.2999999999999998</c:v>
                </c:pt>
                <c:pt idx="3">
                  <c:v>1.7</c:v>
                </c:pt>
                <c:pt idx="4">
                  <c:v>1.9</c:v>
                </c:pt>
                <c:pt idx="5">
                  <c:v>1.9</c:v>
                </c:pt>
                <c:pt idx="6">
                  <c:v>2.1</c:v>
                </c:pt>
                <c:pt idx="7">
                  <c:v>2.1</c:v>
                </c:pt>
                <c:pt idx="8">
                  <c:v>2.2999999999999998</c:v>
                </c:pt>
                <c:pt idx="9">
                  <c:v>2.2000000000000002</c:v>
                </c:pt>
                <c:pt idx="10">
                  <c:v>2.2999999999999998</c:v>
                </c:pt>
                <c:pt idx="11">
                  <c:v>2.2999999999999998</c:v>
                </c:pt>
                <c:pt idx="12" formatCode="General">
                  <c:v>2.2999999999999998</c:v>
                </c:pt>
                <c:pt idx="13" formatCode="General">
                  <c:v>2.2999999999999998</c:v>
                </c:pt>
                <c:pt idx="14" formatCode="General">
                  <c:v>2.4</c:v>
                </c:pt>
                <c:pt idx="15" formatCode="General">
                  <c:v>2.4</c:v>
                </c:pt>
              </c:numCache>
            </c:numRef>
          </c:val>
          <c:smooth val="0"/>
        </c:ser>
        <c:ser>
          <c:idx val="0"/>
          <c:order val="1"/>
          <c:tx>
            <c:strRef>
              <c:f>Sheet1!$C$1</c:f>
              <c:strCache>
                <c:ptCount val="1"/>
                <c:pt idx="0">
                  <c:v>Adverse</c:v>
                </c:pt>
              </c:strCache>
            </c:strRef>
          </c:tx>
          <c:spPr>
            <a:ln w="50800">
              <a:solidFill>
                <a:schemeClr val="accent2"/>
              </a:solidFill>
              <a:prstDash val="solid"/>
            </a:ln>
          </c:spPr>
          <c:marker>
            <c:symbol val="none"/>
          </c:marker>
          <c:cat>
            <c:strRef>
              <c:f>Sheet1!$A$2:$A$17</c:f>
              <c:strCache>
                <c:ptCount val="13"/>
                <c:pt idx="0">
                  <c:v>13E</c:v>
                </c:pt>
                <c:pt idx="4">
                  <c:v>14F</c:v>
                </c:pt>
                <c:pt idx="8">
                  <c:v>15F</c:v>
                </c:pt>
                <c:pt idx="12">
                  <c:v>16F</c:v>
                </c:pt>
              </c:strCache>
            </c:strRef>
          </c:cat>
          <c:val>
            <c:numRef>
              <c:f>Sheet1!$C$2:$C$17</c:f>
              <c:numCache>
                <c:formatCode>0.0</c:formatCode>
                <c:ptCount val="16"/>
                <c:pt idx="0">
                  <c:v>1.4</c:v>
                </c:pt>
                <c:pt idx="1">
                  <c:v>0</c:v>
                </c:pt>
                <c:pt idx="2">
                  <c:v>2.2999999999999998</c:v>
                </c:pt>
                <c:pt idx="3">
                  <c:v>1.1000000000000001</c:v>
                </c:pt>
                <c:pt idx="4">
                  <c:v>1.1000000000000001</c:v>
                </c:pt>
                <c:pt idx="5">
                  <c:v>1.3</c:v>
                </c:pt>
                <c:pt idx="6">
                  <c:v>1.4</c:v>
                </c:pt>
                <c:pt idx="7">
                  <c:v>1.6</c:v>
                </c:pt>
                <c:pt idx="8">
                  <c:v>1.9</c:v>
                </c:pt>
                <c:pt idx="9">
                  <c:v>1.9</c:v>
                </c:pt>
                <c:pt idx="10">
                  <c:v>2</c:v>
                </c:pt>
                <c:pt idx="11">
                  <c:v>1.9</c:v>
                </c:pt>
                <c:pt idx="12" formatCode="General">
                  <c:v>2</c:v>
                </c:pt>
                <c:pt idx="13" formatCode="General">
                  <c:v>2</c:v>
                </c:pt>
                <c:pt idx="14" formatCode="General">
                  <c:v>2</c:v>
                </c:pt>
                <c:pt idx="15" formatCode="General">
                  <c:v>2</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Sheet1!$A$2:$A$17</c:f>
              <c:strCache>
                <c:ptCount val="13"/>
                <c:pt idx="0">
                  <c:v>13E</c:v>
                </c:pt>
                <c:pt idx="4">
                  <c:v>14F</c:v>
                </c:pt>
                <c:pt idx="8">
                  <c:v>15F</c:v>
                </c:pt>
                <c:pt idx="12">
                  <c:v>16F</c:v>
                </c:pt>
              </c:strCache>
            </c:strRef>
          </c:cat>
          <c:val>
            <c:numRef>
              <c:f>Sheet1!$D$2:$D$17</c:f>
              <c:numCache>
                <c:formatCode>0.0</c:formatCode>
                <c:ptCount val="16"/>
                <c:pt idx="0">
                  <c:v>1.4</c:v>
                </c:pt>
                <c:pt idx="1">
                  <c:v>0</c:v>
                </c:pt>
                <c:pt idx="2">
                  <c:v>2.2999999999999998</c:v>
                </c:pt>
                <c:pt idx="3">
                  <c:v>0.5</c:v>
                </c:pt>
                <c:pt idx="4">
                  <c:v>0.4</c:v>
                </c:pt>
                <c:pt idx="5">
                  <c:v>0.8</c:v>
                </c:pt>
                <c:pt idx="6">
                  <c:v>0.8</c:v>
                </c:pt>
                <c:pt idx="7">
                  <c:v>1.1000000000000001</c:v>
                </c:pt>
                <c:pt idx="8">
                  <c:v>1.5</c:v>
                </c:pt>
                <c:pt idx="9">
                  <c:v>1.4</c:v>
                </c:pt>
                <c:pt idx="10">
                  <c:v>1.6</c:v>
                </c:pt>
                <c:pt idx="11">
                  <c:v>1.6</c:v>
                </c:pt>
                <c:pt idx="12" formatCode="General">
                  <c:v>1.6</c:v>
                </c:pt>
                <c:pt idx="13" formatCode="General">
                  <c:v>1.6</c:v>
                </c:pt>
                <c:pt idx="14" formatCode="General">
                  <c:v>1.6</c:v>
                </c:pt>
                <c:pt idx="15" formatCode="General">
                  <c:v>1.5</c:v>
                </c:pt>
              </c:numCache>
            </c:numRef>
          </c:val>
          <c:smooth val="0"/>
        </c:ser>
        <c:dLbls>
          <c:showLegendKey val="0"/>
          <c:showVal val="0"/>
          <c:showCatName val="0"/>
          <c:showSerName val="0"/>
          <c:showPercent val="0"/>
          <c:showBubbleSize val="0"/>
        </c:dLbls>
        <c:smooth val="0"/>
        <c:axId val="612684624"/>
        <c:axId val="612685016"/>
      </c:lineChart>
      <c:catAx>
        <c:axId val="612684624"/>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2685016"/>
        <c:crossesAt val="-50"/>
        <c:auto val="0"/>
        <c:lblAlgn val="ctr"/>
        <c:lblOffset val="100"/>
        <c:tickLblSkip val="4"/>
        <c:tickMarkSkip val="1"/>
        <c:noMultiLvlLbl val="0"/>
      </c:catAx>
      <c:valAx>
        <c:axId val="612685016"/>
        <c:scaling>
          <c:orientation val="minMax"/>
          <c:max val="3"/>
          <c:min val="-1"/>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2684624"/>
        <c:crosses val="autoZero"/>
        <c:crossBetween val="between"/>
        <c:majorUnit val="1"/>
      </c:valAx>
      <c:spPr>
        <a:solidFill>
          <a:srgbClr val="FFFFFF"/>
        </a:solidFill>
        <a:ln w="12735">
          <a:solidFill>
            <a:srgbClr val="464B50"/>
          </a:solidFill>
          <a:prstDash val="solid"/>
        </a:ln>
      </c:spPr>
    </c:plotArea>
    <c:legend>
      <c:legendPos val="b"/>
      <c:layout>
        <c:manualLayout>
          <c:xMode val="edge"/>
          <c:yMode val="edge"/>
          <c:x val="8.1028610887480507E-2"/>
          <c:y val="0.68591076838038101"/>
          <c:w val="0.85112290143524705"/>
          <c:h val="9.8854501411687001E-2"/>
        </c:manualLayout>
      </c:layout>
      <c:overlay val="0"/>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46408409362199"/>
          <c:y val="7.3159089800629698E-2"/>
          <c:w val="0.83430754382063699"/>
          <c:h val="0.79384645398334097"/>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13284.1</c:v>
                </c:pt>
                <c:pt idx="1">
                  <c:v>13016.4</c:v>
                </c:pt>
                <c:pt idx="2">
                  <c:v>11826</c:v>
                </c:pt>
                <c:pt idx="3">
                  <c:v>9056.7000000000007</c:v>
                </c:pt>
                <c:pt idx="4">
                  <c:v>8044.2</c:v>
                </c:pt>
                <c:pt idx="5">
                  <c:v>9342.7999999999865</c:v>
                </c:pt>
                <c:pt idx="6">
                  <c:v>10812.8</c:v>
                </c:pt>
                <c:pt idx="7">
                  <c:v>11385.1</c:v>
                </c:pt>
                <c:pt idx="8">
                  <c:v>12032.5</c:v>
                </c:pt>
                <c:pt idx="9">
                  <c:v>10645.8</c:v>
                </c:pt>
                <c:pt idx="10">
                  <c:v>11814</c:v>
                </c:pt>
                <c:pt idx="11">
                  <c:v>13131.5</c:v>
                </c:pt>
                <c:pt idx="12">
                  <c:v>13908.5</c:v>
                </c:pt>
                <c:pt idx="13">
                  <c:v>13843.5</c:v>
                </c:pt>
                <c:pt idx="14">
                  <c:v>11676.5</c:v>
                </c:pt>
                <c:pt idx="15">
                  <c:v>13019.3</c:v>
                </c:pt>
                <c:pt idx="16">
                  <c:v>14627.5</c:v>
                </c:pt>
                <c:pt idx="17">
                  <c:v>14100.2</c:v>
                </c:pt>
                <c:pt idx="18">
                  <c:v>14894.7</c:v>
                </c:pt>
                <c:pt idx="19">
                  <c:v>14834.9</c:v>
                </c:pt>
                <c:pt idx="20">
                  <c:v>16396.2</c:v>
                </c:pt>
                <c:pt idx="21">
                  <c:v>16771.3</c:v>
                </c:pt>
                <c:pt idx="22">
                  <c:v>17718.3</c:v>
                </c:pt>
                <c:pt idx="23">
                  <c:v>17169.2</c:v>
                </c:pt>
                <c:pt idx="24">
                  <c:v>17386.8</c:v>
                </c:pt>
                <c:pt idx="25">
                  <c:v>17594.400000000001</c:v>
                </c:pt>
                <c:pt idx="26">
                  <c:v>17822.3</c:v>
                </c:pt>
                <c:pt idx="27">
                  <c:v>18054.099999999991</c:v>
                </c:pt>
                <c:pt idx="28">
                  <c:v>18298.599999999991</c:v>
                </c:pt>
                <c:pt idx="29">
                  <c:v>18540.8</c:v>
                </c:pt>
                <c:pt idx="30">
                  <c:v>18790.7</c:v>
                </c:pt>
                <c:pt idx="31">
                  <c:v>19045.8</c:v>
                </c:pt>
                <c:pt idx="32">
                  <c:v>19301.5</c:v>
                </c:pt>
                <c:pt idx="33">
                  <c:v>19560.599999999991</c:v>
                </c:pt>
                <c:pt idx="34">
                  <c:v>19825.7</c:v>
                </c:pt>
                <c:pt idx="35">
                  <c:v>20096</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16771.3</c:v>
                </c:pt>
                <c:pt idx="22" formatCode="0.0">
                  <c:v>17718.3</c:v>
                </c:pt>
                <c:pt idx="23" formatCode="0.0">
                  <c:v>15605.5</c:v>
                </c:pt>
                <c:pt idx="24" formatCode="0.0">
                  <c:v>14216.2</c:v>
                </c:pt>
                <c:pt idx="25" formatCode="0.0">
                  <c:v>12815.7</c:v>
                </c:pt>
                <c:pt idx="26" formatCode="0.0">
                  <c:v>11402.7</c:v>
                </c:pt>
                <c:pt idx="27" formatCode="0.0">
                  <c:v>12099.4</c:v>
                </c:pt>
                <c:pt idx="28" formatCode="0.0">
                  <c:v>12786.4</c:v>
                </c:pt>
                <c:pt idx="29" formatCode="0.0">
                  <c:v>13475.9</c:v>
                </c:pt>
                <c:pt idx="30" formatCode="0.0">
                  <c:v>14249.3</c:v>
                </c:pt>
                <c:pt idx="31" formatCode="0.0">
                  <c:v>14916.7</c:v>
                </c:pt>
                <c:pt idx="32" formatCode="0.0">
                  <c:v>15490.6</c:v>
                </c:pt>
                <c:pt idx="33" formatCode="0.0">
                  <c:v>15952.9</c:v>
                </c:pt>
                <c:pt idx="34" formatCode="0.0">
                  <c:v>16601.7</c:v>
                </c:pt>
                <c:pt idx="35" formatCode="0.0">
                  <c:v>17139</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16771.3</c:v>
                </c:pt>
                <c:pt idx="22" formatCode="0.0">
                  <c:v>17718.3</c:v>
                </c:pt>
                <c:pt idx="23" formatCode="0.0">
                  <c:v>13016.5</c:v>
                </c:pt>
                <c:pt idx="24" formatCode="0.0">
                  <c:v>11402.6</c:v>
                </c:pt>
                <c:pt idx="25" formatCode="0.0">
                  <c:v>9769.1</c:v>
                </c:pt>
                <c:pt idx="26" formatCode="0.0">
                  <c:v>8943.2999999999865</c:v>
                </c:pt>
                <c:pt idx="27" formatCode="0.0">
                  <c:v>9616.9</c:v>
                </c:pt>
                <c:pt idx="28" formatCode="0.0">
                  <c:v>10314.4</c:v>
                </c:pt>
                <c:pt idx="29" formatCode="0.0">
                  <c:v>11061.2</c:v>
                </c:pt>
                <c:pt idx="30" formatCode="0.0">
                  <c:v>11987.2</c:v>
                </c:pt>
                <c:pt idx="31" formatCode="0.0">
                  <c:v>12775.4</c:v>
                </c:pt>
                <c:pt idx="32" formatCode="0.0">
                  <c:v>13434.8</c:v>
                </c:pt>
                <c:pt idx="33" formatCode="0.0">
                  <c:v>13927.1</c:v>
                </c:pt>
                <c:pt idx="34" formatCode="0.0">
                  <c:v>14769.2</c:v>
                </c:pt>
                <c:pt idx="35" formatCode="0.0">
                  <c:v>15436.8</c:v>
                </c:pt>
              </c:numCache>
            </c:numRef>
          </c:val>
          <c:smooth val="0"/>
        </c:ser>
        <c:dLbls>
          <c:showLegendKey val="0"/>
          <c:showVal val="0"/>
          <c:showCatName val="0"/>
          <c:showSerName val="0"/>
          <c:showPercent val="0"/>
          <c:showBubbleSize val="0"/>
        </c:dLbls>
        <c:smooth val="0"/>
        <c:axId val="612685800"/>
        <c:axId val="471264592"/>
      </c:lineChart>
      <c:catAx>
        <c:axId val="612685800"/>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264592"/>
        <c:crosses val="autoZero"/>
        <c:auto val="0"/>
        <c:lblAlgn val="ctr"/>
        <c:lblOffset val="100"/>
        <c:tickLblSkip val="4"/>
        <c:tickMarkSkip val="1"/>
        <c:noMultiLvlLbl val="0"/>
      </c:catAx>
      <c:valAx>
        <c:axId val="471264592"/>
        <c:scaling>
          <c:orientation val="minMax"/>
          <c:max val="22000"/>
          <c:min val="7000"/>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2685800"/>
        <c:crosses val="autoZero"/>
        <c:crossBetween val="between"/>
        <c:majorUnit val="3000"/>
      </c:valAx>
      <c:spPr>
        <a:solidFill>
          <a:srgbClr val="FFFFFF"/>
        </a:solidFill>
        <a:ln w="12735">
          <a:solidFill>
            <a:srgbClr val="464B50"/>
          </a:solidFill>
          <a:prstDash val="solid"/>
        </a:ln>
      </c:spPr>
    </c:plotArea>
    <c:legend>
      <c:legendPos val="b"/>
      <c:layout>
        <c:manualLayout>
          <c:xMode val="edge"/>
          <c:yMode val="edge"/>
          <c:x val="0.220064761110561"/>
          <c:y val="7.7514347182858198E-2"/>
          <c:w val="0.296473312910915"/>
          <c:h val="0.23374782556860399"/>
        </c:manualLayout>
      </c:layout>
      <c:overlay val="0"/>
      <c:spPr>
        <a:solidFill>
          <a:srgbClr val="FFFFFF"/>
        </a:solidFill>
      </c:spPr>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152255237928798E-2"/>
          <c:y val="7.5912014783423895E-2"/>
          <c:w val="0.87371053711792002"/>
          <c:h val="0.78558767903495796"/>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32.200000000000003</c:v>
                </c:pt>
                <c:pt idx="1">
                  <c:v>24.1</c:v>
                </c:pt>
                <c:pt idx="2">
                  <c:v>46.7</c:v>
                </c:pt>
                <c:pt idx="3">
                  <c:v>80.900000000000006</c:v>
                </c:pt>
                <c:pt idx="4">
                  <c:v>56.7</c:v>
                </c:pt>
                <c:pt idx="5">
                  <c:v>42.3</c:v>
                </c:pt>
                <c:pt idx="6">
                  <c:v>31.3</c:v>
                </c:pt>
                <c:pt idx="7">
                  <c:v>30.7</c:v>
                </c:pt>
                <c:pt idx="8">
                  <c:v>27.3</c:v>
                </c:pt>
                <c:pt idx="9">
                  <c:v>45.8</c:v>
                </c:pt>
                <c:pt idx="10">
                  <c:v>32.9</c:v>
                </c:pt>
                <c:pt idx="11">
                  <c:v>23.5</c:v>
                </c:pt>
                <c:pt idx="12">
                  <c:v>29.4</c:v>
                </c:pt>
                <c:pt idx="13">
                  <c:v>22.7</c:v>
                </c:pt>
                <c:pt idx="14">
                  <c:v>48</c:v>
                </c:pt>
                <c:pt idx="15">
                  <c:v>45.5</c:v>
                </c:pt>
                <c:pt idx="16">
                  <c:v>23</c:v>
                </c:pt>
                <c:pt idx="17">
                  <c:v>26.7</c:v>
                </c:pt>
                <c:pt idx="18">
                  <c:v>20.5</c:v>
                </c:pt>
                <c:pt idx="19">
                  <c:v>22.7</c:v>
                </c:pt>
                <c:pt idx="20">
                  <c:v>19</c:v>
                </c:pt>
                <c:pt idx="21">
                  <c:v>20.5</c:v>
                </c:pt>
                <c:pt idx="22">
                  <c:v>17</c:v>
                </c:pt>
                <c:pt idx="23">
                  <c:v>19</c:v>
                </c:pt>
                <c:pt idx="24">
                  <c:v>17</c:v>
                </c:pt>
                <c:pt idx="25">
                  <c:v>18.100000000000001</c:v>
                </c:pt>
                <c:pt idx="26">
                  <c:v>18</c:v>
                </c:pt>
                <c:pt idx="27">
                  <c:v>18.3</c:v>
                </c:pt>
                <c:pt idx="28">
                  <c:v>18.2</c:v>
                </c:pt>
                <c:pt idx="29">
                  <c:v>18.899999999999999</c:v>
                </c:pt>
                <c:pt idx="30">
                  <c:v>19</c:v>
                </c:pt>
                <c:pt idx="31">
                  <c:v>19.2</c:v>
                </c:pt>
                <c:pt idx="32">
                  <c:v>19.5</c:v>
                </c:pt>
                <c:pt idx="33">
                  <c:v>19.8</c:v>
                </c:pt>
                <c:pt idx="34">
                  <c:v>20</c:v>
                </c:pt>
                <c:pt idx="35">
                  <c:v>20.100000000000001</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20.5</c:v>
                </c:pt>
                <c:pt idx="22" formatCode="0.0">
                  <c:v>17</c:v>
                </c:pt>
                <c:pt idx="23" formatCode="0.0">
                  <c:v>35.299999999999997</c:v>
                </c:pt>
                <c:pt idx="24" formatCode="0.0">
                  <c:v>31.7</c:v>
                </c:pt>
                <c:pt idx="25" formatCode="0.0">
                  <c:v>33.700000000000003</c:v>
                </c:pt>
                <c:pt idx="26" formatCode="0.0">
                  <c:v>31.4</c:v>
                </c:pt>
                <c:pt idx="27" formatCode="0.0">
                  <c:v>27.2</c:v>
                </c:pt>
                <c:pt idx="28" formatCode="0.0">
                  <c:v>24.6</c:v>
                </c:pt>
                <c:pt idx="29" formatCode="0.0">
                  <c:v>22.6</c:v>
                </c:pt>
                <c:pt idx="30" formatCode="0.0">
                  <c:v>20.2</c:v>
                </c:pt>
                <c:pt idx="31" formatCode="0.0">
                  <c:v>19.2</c:v>
                </c:pt>
                <c:pt idx="32" formatCode="0.0">
                  <c:v>18.7</c:v>
                </c:pt>
                <c:pt idx="33" formatCode="0.0">
                  <c:v>18.8</c:v>
                </c:pt>
                <c:pt idx="34" formatCode="0.0">
                  <c:v>17.5</c:v>
                </c:pt>
                <c:pt idx="35" formatCode="0.0">
                  <c:v>17.399999999999999</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20.5</c:v>
                </c:pt>
                <c:pt idx="22" formatCode="0.0">
                  <c:v>17</c:v>
                </c:pt>
                <c:pt idx="23" formatCode="0.0">
                  <c:v>67.900000000000006</c:v>
                </c:pt>
                <c:pt idx="24" formatCode="0.0">
                  <c:v>61.3</c:v>
                </c:pt>
                <c:pt idx="25" formatCode="0.0">
                  <c:v>65.7</c:v>
                </c:pt>
                <c:pt idx="26" formatCode="0.0">
                  <c:v>57.9</c:v>
                </c:pt>
                <c:pt idx="27" formatCode="0.0">
                  <c:v>42.1</c:v>
                </c:pt>
                <c:pt idx="28" formatCode="0.0">
                  <c:v>34.1</c:v>
                </c:pt>
                <c:pt idx="29" formatCode="0.0">
                  <c:v>27.7</c:v>
                </c:pt>
                <c:pt idx="30" formatCode="0.0">
                  <c:v>21.8</c:v>
                </c:pt>
                <c:pt idx="31" formatCode="0.0">
                  <c:v>19.3</c:v>
                </c:pt>
                <c:pt idx="32" formatCode="0.0">
                  <c:v>17.899999999999999</c:v>
                </c:pt>
                <c:pt idx="33" formatCode="0.0">
                  <c:v>17.8</c:v>
                </c:pt>
                <c:pt idx="34" formatCode="0.0">
                  <c:v>15.2</c:v>
                </c:pt>
                <c:pt idx="35" formatCode="0.0">
                  <c:v>14.9</c:v>
                </c:pt>
              </c:numCache>
            </c:numRef>
          </c:val>
          <c:smooth val="0"/>
        </c:ser>
        <c:dLbls>
          <c:showLegendKey val="0"/>
          <c:showVal val="0"/>
          <c:showCatName val="0"/>
          <c:showSerName val="0"/>
          <c:showPercent val="0"/>
          <c:showBubbleSize val="0"/>
        </c:dLbls>
        <c:smooth val="0"/>
        <c:axId val="471264984"/>
        <c:axId val="471265376"/>
      </c:lineChart>
      <c:catAx>
        <c:axId val="471264984"/>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265376"/>
        <c:crosses val="autoZero"/>
        <c:auto val="0"/>
        <c:lblAlgn val="ctr"/>
        <c:lblOffset val="100"/>
        <c:tickLblSkip val="4"/>
        <c:tickMarkSkip val="1"/>
        <c:noMultiLvlLbl val="0"/>
      </c:catAx>
      <c:valAx>
        <c:axId val="471265376"/>
        <c:scaling>
          <c:orientation val="minMax"/>
          <c:max val="90"/>
          <c:min val="10"/>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264984"/>
        <c:crosses val="autoZero"/>
        <c:crossBetween val="between"/>
      </c:valAx>
      <c:spPr>
        <a:solidFill>
          <a:srgbClr val="FFFFFF"/>
        </a:solidFill>
        <a:ln w="12735">
          <a:solidFill>
            <a:srgbClr val="464B50"/>
          </a:solidFill>
          <a:prstDash val="solid"/>
        </a:ln>
      </c:spPr>
    </c:plotArea>
    <c:legend>
      <c:legendPos val="b"/>
      <c:layout>
        <c:manualLayout>
          <c:xMode val="edge"/>
          <c:yMode val="edge"/>
          <c:x val="0.29033034240609601"/>
          <c:y val="0.13257284683874301"/>
          <c:w val="0.296473312910915"/>
          <c:h val="0.23374782556860399"/>
        </c:manualLayout>
      </c:layout>
      <c:overlay val="0"/>
      <c:spPr>
        <a:solidFill>
          <a:srgbClr val="FFFFFF"/>
        </a:solidFill>
      </c:spPr>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7477058328908106E-2"/>
          <c:y val="8.14178647490124E-2"/>
          <c:w val="0.88096570265051599"/>
          <c:h val="0.78008182906936996"/>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1.6</c:v>
                </c:pt>
                <c:pt idx="1">
                  <c:v>1.6</c:v>
                </c:pt>
                <c:pt idx="2">
                  <c:v>1.4</c:v>
                </c:pt>
                <c:pt idx="3">
                  <c:v>1.4</c:v>
                </c:pt>
                <c:pt idx="4">
                  <c:v>1.3</c:v>
                </c:pt>
                <c:pt idx="5">
                  <c:v>1.4</c:v>
                </c:pt>
                <c:pt idx="6">
                  <c:v>1.5</c:v>
                </c:pt>
                <c:pt idx="7">
                  <c:v>1.4</c:v>
                </c:pt>
                <c:pt idx="8">
                  <c:v>1.4</c:v>
                </c:pt>
                <c:pt idx="9">
                  <c:v>1.2</c:v>
                </c:pt>
                <c:pt idx="10">
                  <c:v>1.4</c:v>
                </c:pt>
                <c:pt idx="11">
                  <c:v>1.3</c:v>
                </c:pt>
                <c:pt idx="12">
                  <c:v>1.4</c:v>
                </c:pt>
                <c:pt idx="13">
                  <c:v>1.5</c:v>
                </c:pt>
                <c:pt idx="14">
                  <c:v>1.3</c:v>
                </c:pt>
                <c:pt idx="15">
                  <c:v>1.3</c:v>
                </c:pt>
                <c:pt idx="16">
                  <c:v>1.3</c:v>
                </c:pt>
                <c:pt idx="17">
                  <c:v>1.3</c:v>
                </c:pt>
                <c:pt idx="18">
                  <c:v>1.3</c:v>
                </c:pt>
                <c:pt idx="19">
                  <c:v>1.3</c:v>
                </c:pt>
                <c:pt idx="20">
                  <c:v>1.3</c:v>
                </c:pt>
                <c:pt idx="21">
                  <c:v>1.3</c:v>
                </c:pt>
                <c:pt idx="22">
                  <c:v>1.4</c:v>
                </c:pt>
                <c:pt idx="23">
                  <c:v>1.3</c:v>
                </c:pt>
                <c:pt idx="24">
                  <c:v>1.3</c:v>
                </c:pt>
                <c:pt idx="25">
                  <c:v>1.3</c:v>
                </c:pt>
                <c:pt idx="26">
                  <c:v>1.3</c:v>
                </c:pt>
                <c:pt idx="27">
                  <c:v>1.3</c:v>
                </c:pt>
                <c:pt idx="28">
                  <c:v>1.3</c:v>
                </c:pt>
                <c:pt idx="29">
                  <c:v>1.2</c:v>
                </c:pt>
                <c:pt idx="30">
                  <c:v>1.2</c:v>
                </c:pt>
                <c:pt idx="31">
                  <c:v>1.2</c:v>
                </c:pt>
                <c:pt idx="32">
                  <c:v>1.2</c:v>
                </c:pt>
                <c:pt idx="33">
                  <c:v>1.3</c:v>
                </c:pt>
                <c:pt idx="34">
                  <c:v>1.3</c:v>
                </c:pt>
                <c:pt idx="35">
                  <c:v>1.3</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1.3</c:v>
                </c:pt>
                <c:pt idx="22" formatCode="0.0">
                  <c:v>1.4</c:v>
                </c:pt>
                <c:pt idx="23" formatCode="0.0">
                  <c:v>1.2</c:v>
                </c:pt>
                <c:pt idx="24" formatCode="0.0">
                  <c:v>1.2</c:v>
                </c:pt>
                <c:pt idx="25" formatCode="0.0">
                  <c:v>1.2</c:v>
                </c:pt>
                <c:pt idx="26" formatCode="0.0">
                  <c:v>1.2</c:v>
                </c:pt>
                <c:pt idx="27" formatCode="0.0">
                  <c:v>1.2</c:v>
                </c:pt>
                <c:pt idx="28" formatCode="0.0">
                  <c:v>1.2</c:v>
                </c:pt>
                <c:pt idx="29" formatCode="0.0">
                  <c:v>1.2</c:v>
                </c:pt>
                <c:pt idx="30" formatCode="0.0">
                  <c:v>1.2</c:v>
                </c:pt>
                <c:pt idx="31" formatCode="0.0">
                  <c:v>1.2</c:v>
                </c:pt>
                <c:pt idx="32" formatCode="0.0">
                  <c:v>1.2</c:v>
                </c:pt>
                <c:pt idx="33" formatCode="0.0">
                  <c:v>1.2</c:v>
                </c:pt>
                <c:pt idx="34" formatCode="0.0">
                  <c:v>1.2</c:v>
                </c:pt>
                <c:pt idx="35" formatCode="0.0">
                  <c:v>1.2</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1.3</c:v>
                </c:pt>
                <c:pt idx="22" formatCode="0.0">
                  <c:v>1.4</c:v>
                </c:pt>
                <c:pt idx="23" formatCode="0.0">
                  <c:v>1.2</c:v>
                </c:pt>
                <c:pt idx="24" formatCode="0.0">
                  <c:v>1.1000000000000001</c:v>
                </c:pt>
                <c:pt idx="25" formatCode="0.0">
                  <c:v>1.1000000000000001</c:v>
                </c:pt>
                <c:pt idx="26" formatCode="0.0">
                  <c:v>1.1000000000000001</c:v>
                </c:pt>
                <c:pt idx="27" formatCode="0.0">
                  <c:v>1.1000000000000001</c:v>
                </c:pt>
                <c:pt idx="28" formatCode="0.0">
                  <c:v>1.1000000000000001</c:v>
                </c:pt>
                <c:pt idx="29" formatCode="0.0">
                  <c:v>1.1000000000000001</c:v>
                </c:pt>
                <c:pt idx="30" formatCode="0.0">
                  <c:v>1.1000000000000001</c:v>
                </c:pt>
                <c:pt idx="31" formatCode="0.0">
                  <c:v>1.1000000000000001</c:v>
                </c:pt>
                <c:pt idx="32" formatCode="0.0">
                  <c:v>1.1000000000000001</c:v>
                </c:pt>
                <c:pt idx="33" formatCode="0.0">
                  <c:v>1.2</c:v>
                </c:pt>
                <c:pt idx="34" formatCode="0.0">
                  <c:v>1.2</c:v>
                </c:pt>
                <c:pt idx="35" formatCode="0.0">
                  <c:v>1.2</c:v>
                </c:pt>
              </c:numCache>
            </c:numRef>
          </c:val>
          <c:smooth val="0"/>
        </c:ser>
        <c:dLbls>
          <c:showLegendKey val="0"/>
          <c:showVal val="0"/>
          <c:showCatName val="0"/>
          <c:showSerName val="0"/>
          <c:showPercent val="0"/>
          <c:showBubbleSize val="0"/>
        </c:dLbls>
        <c:smooth val="0"/>
        <c:axId val="471266160"/>
        <c:axId val="471266552"/>
      </c:lineChart>
      <c:catAx>
        <c:axId val="471266160"/>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266552"/>
        <c:crossesAt val="-50"/>
        <c:auto val="0"/>
        <c:lblAlgn val="ctr"/>
        <c:lblOffset val="100"/>
        <c:tickLblSkip val="4"/>
        <c:tickMarkSkip val="1"/>
        <c:noMultiLvlLbl val="0"/>
      </c:catAx>
      <c:valAx>
        <c:axId val="471266552"/>
        <c:scaling>
          <c:orientation val="minMax"/>
          <c:max val="1.7"/>
          <c:min val="1"/>
        </c:scaling>
        <c:delete val="0"/>
        <c:axPos val="l"/>
        <c:majorGridlines>
          <c:spPr>
            <a:ln w="12735">
              <a:solidFill>
                <a:srgbClr val="91969B"/>
              </a:solidFill>
              <a:prstDash val="solid"/>
            </a:ln>
          </c:spPr>
        </c:majorGridlines>
        <c:numFmt formatCode="#,##0.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266160"/>
        <c:crosses val="autoZero"/>
        <c:crossBetween val="between"/>
        <c:majorUnit val="0.1"/>
      </c:valAx>
      <c:spPr>
        <a:solidFill>
          <a:srgbClr val="FFFFFF"/>
        </a:solidFill>
        <a:ln w="12735">
          <a:solidFill>
            <a:srgbClr val="464B50"/>
          </a:solidFill>
          <a:prstDash val="solid"/>
        </a:ln>
      </c:spPr>
    </c:plotArea>
    <c:legend>
      <c:legendPos val="b"/>
      <c:layout>
        <c:manualLayout>
          <c:xMode val="edge"/>
          <c:yMode val="edge"/>
          <c:x val="0.65959839729965497"/>
          <c:y val="0.118808221924771"/>
          <c:w val="0.27853316449503401"/>
          <c:h val="0.217230275671838"/>
        </c:manualLayout>
      </c:layout>
      <c:overlay val="0"/>
      <c:spPr>
        <a:solidFill>
          <a:srgbClr val="FFFFFF"/>
        </a:solidFill>
      </c:spPr>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200" dirty="0" smtClean="0"/>
              <a:t>Real GDP Growth</a:t>
            </a:r>
            <a:endParaRPr lang="en-US" sz="1200" dirty="0"/>
          </a:p>
        </c:rich>
      </c:tx>
      <c:layout/>
      <c:overlay val="0"/>
    </c:title>
    <c:autoTitleDeleted val="0"/>
    <c:plotArea>
      <c:layout/>
      <c:lineChart>
        <c:grouping val="standard"/>
        <c:varyColors val="0"/>
        <c:ser>
          <c:idx val="2"/>
          <c:order val="0"/>
          <c:tx>
            <c:strRef>
              <c:f>'Real GDP Growth'!$K$91</c:f>
              <c:strCache>
                <c:ptCount val="1"/>
                <c:pt idx="0">
                  <c:v> '14 Severe</c:v>
                </c:pt>
              </c:strCache>
            </c:strRef>
          </c:tx>
          <c:spPr>
            <a:ln w="31750">
              <a:solidFill>
                <a:srgbClr val="C00000"/>
              </a:solidFill>
            </a:ln>
          </c:spPr>
          <c:marker>
            <c:symbol val="none"/>
          </c:marker>
          <c:val>
            <c:numRef>
              <c:f>'Real GDP Growth'!$K$92:$K$105</c:f>
              <c:numCache>
                <c:formatCode>0.0</c:formatCode>
                <c:ptCount val="14"/>
                <c:pt idx="0">
                  <c:v>2</c:v>
                </c:pt>
                <c:pt idx="1">
                  <c:v>-3.9</c:v>
                </c:pt>
                <c:pt idx="2">
                  <c:v>-6.1</c:v>
                </c:pt>
                <c:pt idx="3">
                  <c:v>-3.2</c:v>
                </c:pt>
                <c:pt idx="4">
                  <c:v>-4</c:v>
                </c:pt>
                <c:pt idx="5">
                  <c:v>-1.5</c:v>
                </c:pt>
                <c:pt idx="6">
                  <c:v>1.2</c:v>
                </c:pt>
                <c:pt idx="7">
                  <c:v>1.1000000000000001</c:v>
                </c:pt>
                <c:pt idx="8">
                  <c:v>3</c:v>
                </c:pt>
                <c:pt idx="9">
                  <c:v>3</c:v>
                </c:pt>
                <c:pt idx="10">
                  <c:v>3.9</c:v>
                </c:pt>
                <c:pt idx="11">
                  <c:v>3.9</c:v>
                </c:pt>
                <c:pt idx="12">
                  <c:v>3.9</c:v>
                </c:pt>
                <c:pt idx="13">
                  <c:v>3.9</c:v>
                </c:pt>
              </c:numCache>
            </c:numRef>
          </c:val>
          <c:smooth val="0"/>
        </c:ser>
        <c:ser>
          <c:idx val="4"/>
          <c:order val="1"/>
          <c:tx>
            <c:strRef>
              <c:f>'Real GDP Growth'!$H$91</c:f>
              <c:strCache>
                <c:ptCount val="1"/>
                <c:pt idx="0">
                  <c:v> '13 Severe</c:v>
                </c:pt>
              </c:strCache>
            </c:strRef>
          </c:tx>
          <c:spPr>
            <a:ln w="28575">
              <a:solidFill>
                <a:srgbClr val="FF0000"/>
              </a:solidFill>
            </a:ln>
          </c:spPr>
          <c:marker>
            <c:symbol val="none"/>
          </c:marker>
          <c:cat>
            <c:strRef>
              <c:f>'Real GDP Growth'!$B$92:$B$105</c:f>
              <c:strCache>
                <c:ptCount val="14"/>
                <c:pt idx="0">
                  <c:v>Q0</c:v>
                </c:pt>
                <c:pt idx="1">
                  <c:v>Q1</c:v>
                </c:pt>
                <c:pt idx="2">
                  <c:v>Q2</c:v>
                </c:pt>
                <c:pt idx="3">
                  <c:v>Q3</c:v>
                </c:pt>
                <c:pt idx="4">
                  <c:v>Q4</c:v>
                </c:pt>
                <c:pt idx="5">
                  <c:v>Q5</c:v>
                </c:pt>
                <c:pt idx="6">
                  <c:v>Q6</c:v>
                </c:pt>
                <c:pt idx="7">
                  <c:v>Q7</c:v>
                </c:pt>
                <c:pt idx="8">
                  <c:v>Q8</c:v>
                </c:pt>
                <c:pt idx="9">
                  <c:v>Q9</c:v>
                </c:pt>
                <c:pt idx="10">
                  <c:v>Q10</c:v>
                </c:pt>
                <c:pt idx="11">
                  <c:v>Q11</c:v>
                </c:pt>
                <c:pt idx="12">
                  <c:v>Q12</c:v>
                </c:pt>
                <c:pt idx="13">
                  <c:v>Q13</c:v>
                </c:pt>
              </c:strCache>
            </c:strRef>
          </c:cat>
          <c:val>
            <c:numRef>
              <c:f>'Real GDP Growth'!$H$92:$H$105</c:f>
              <c:numCache>
                <c:formatCode>0.0</c:formatCode>
                <c:ptCount val="14"/>
                <c:pt idx="0">
                  <c:v>2</c:v>
                </c:pt>
                <c:pt idx="1">
                  <c:v>-3.5</c:v>
                </c:pt>
                <c:pt idx="2">
                  <c:v>-6.1</c:v>
                </c:pt>
                <c:pt idx="3">
                  <c:v>-4.4000000000000004</c:v>
                </c:pt>
                <c:pt idx="4">
                  <c:v>-4.2</c:v>
                </c:pt>
                <c:pt idx="5">
                  <c:v>-1.2</c:v>
                </c:pt>
                <c:pt idx="6">
                  <c:v>0</c:v>
                </c:pt>
                <c:pt idx="7">
                  <c:v>2.2000000000000002</c:v>
                </c:pt>
                <c:pt idx="8">
                  <c:v>2.6</c:v>
                </c:pt>
                <c:pt idx="9">
                  <c:v>3.8</c:v>
                </c:pt>
                <c:pt idx="10">
                  <c:v>4.2</c:v>
                </c:pt>
                <c:pt idx="11">
                  <c:v>4.0999999999999996</c:v>
                </c:pt>
                <c:pt idx="12">
                  <c:v>4.5999999999999996</c:v>
                </c:pt>
                <c:pt idx="13">
                  <c:v>4.5999999999999996</c:v>
                </c:pt>
              </c:numCache>
            </c:numRef>
          </c:val>
          <c:smooth val="0"/>
        </c:ser>
        <c:ser>
          <c:idx val="0"/>
          <c:order val="2"/>
          <c:tx>
            <c:strRef>
              <c:f>'Real GDP Growth'!$D$1</c:f>
              <c:strCache>
                <c:ptCount val="1"/>
                <c:pt idx="0">
                  <c:v>'12 Stress</c:v>
                </c:pt>
              </c:strCache>
            </c:strRef>
          </c:tx>
          <c:spPr>
            <a:ln w="25400">
              <a:solidFill>
                <a:schemeClr val="accent2">
                  <a:lumMod val="60000"/>
                  <a:lumOff val="40000"/>
                </a:schemeClr>
              </a:solidFill>
            </a:ln>
          </c:spPr>
          <c:marker>
            <c:symbol val="none"/>
          </c:marker>
          <c:val>
            <c:numRef>
              <c:f>'Real GDP Growth'!$E$92:$E$105</c:f>
              <c:numCache>
                <c:formatCode>#,##0.00</c:formatCode>
                <c:ptCount val="14"/>
                <c:pt idx="0">
                  <c:v>2.4640377793619521</c:v>
                </c:pt>
                <c:pt idx="1">
                  <c:v>-4.8444640511066286</c:v>
                </c:pt>
                <c:pt idx="2">
                  <c:v>-7.9815449558153384</c:v>
                </c:pt>
                <c:pt idx="3">
                  <c:v>-4.233065572778516</c:v>
                </c:pt>
                <c:pt idx="4">
                  <c:v>-3.5107443002783789</c:v>
                </c:pt>
                <c:pt idx="5">
                  <c:v>-1.99355567045423E-3</c:v>
                </c:pt>
                <c:pt idx="6">
                  <c:v>0.71685264731666798</c:v>
                </c:pt>
                <c:pt idx="7">
                  <c:v>2.2080170168928608</c:v>
                </c:pt>
                <c:pt idx="8">
                  <c:v>2.3163721814411371</c:v>
                </c:pt>
                <c:pt idx="9">
                  <c:v>3.4502420258794988</c:v>
                </c:pt>
                <c:pt idx="10">
                  <c:v>3.3648066267257981</c:v>
                </c:pt>
                <c:pt idx="11">
                  <c:v>3.7114718528832751</c:v>
                </c:pt>
                <c:pt idx="12">
                  <c:v>4.6410189636483468</c:v>
                </c:pt>
                <c:pt idx="13">
                  <c:v>4.6409757961355247</c:v>
                </c:pt>
              </c:numCache>
            </c:numRef>
          </c:val>
          <c:smooth val="0"/>
        </c:ser>
        <c:ser>
          <c:idx val="1"/>
          <c:order val="3"/>
          <c:tx>
            <c:strRef>
              <c:f>'Real GDP Growth'!$C$91</c:f>
              <c:strCache>
                <c:ptCount val="1"/>
                <c:pt idx="0">
                  <c:v>2008</c:v>
                </c:pt>
              </c:strCache>
            </c:strRef>
          </c:tx>
          <c:spPr>
            <a:ln>
              <a:solidFill>
                <a:schemeClr val="accent2"/>
              </a:solidFill>
              <a:prstDash val="sysDash"/>
            </a:ln>
          </c:spPr>
          <c:marker>
            <c:symbol val="none"/>
          </c:marker>
          <c:val>
            <c:numRef>
              <c:f>'Real GDP Growth'!$C$92:$C$105</c:f>
              <c:numCache>
                <c:formatCode>0.0</c:formatCode>
                <c:ptCount val="14"/>
                <c:pt idx="0">
                  <c:v>2</c:v>
                </c:pt>
                <c:pt idx="1">
                  <c:v>-2</c:v>
                </c:pt>
                <c:pt idx="2">
                  <c:v>-8.3000000000000007</c:v>
                </c:pt>
                <c:pt idx="3">
                  <c:v>-5.4</c:v>
                </c:pt>
                <c:pt idx="4">
                  <c:v>-0.4</c:v>
                </c:pt>
                <c:pt idx="5">
                  <c:v>1.3</c:v>
                </c:pt>
                <c:pt idx="6">
                  <c:v>3.9</c:v>
                </c:pt>
                <c:pt idx="7">
                  <c:v>1.6</c:v>
                </c:pt>
                <c:pt idx="8">
                  <c:v>3.9</c:v>
                </c:pt>
                <c:pt idx="9">
                  <c:v>2.8</c:v>
                </c:pt>
                <c:pt idx="10">
                  <c:v>2.8</c:v>
                </c:pt>
                <c:pt idx="11">
                  <c:v>-1.3</c:v>
                </c:pt>
                <c:pt idx="12">
                  <c:v>3.2</c:v>
                </c:pt>
                <c:pt idx="13">
                  <c:v>1.4</c:v>
                </c:pt>
              </c:numCache>
            </c:numRef>
          </c:val>
          <c:smooth val="0"/>
        </c:ser>
        <c:dLbls>
          <c:showLegendKey val="0"/>
          <c:showVal val="0"/>
          <c:showCatName val="0"/>
          <c:showSerName val="0"/>
          <c:showPercent val="0"/>
          <c:showBubbleSize val="0"/>
        </c:dLbls>
        <c:smooth val="0"/>
        <c:axId val="571598416"/>
        <c:axId val="571598808"/>
      </c:lineChart>
      <c:catAx>
        <c:axId val="571598416"/>
        <c:scaling>
          <c:orientation val="minMax"/>
        </c:scaling>
        <c:delete val="0"/>
        <c:axPos val="b"/>
        <c:majorTickMark val="out"/>
        <c:minorTickMark val="none"/>
        <c:tickLblPos val="low"/>
        <c:spPr>
          <a:ln>
            <a:solidFill>
              <a:srgbClr val="4F81BD"/>
            </a:solidFill>
          </a:ln>
        </c:spPr>
        <c:txPr>
          <a:bodyPr rot="-5400000" vert="horz"/>
          <a:lstStyle/>
          <a:p>
            <a:pPr>
              <a:defRPr/>
            </a:pPr>
            <a:endParaRPr lang="en-US"/>
          </a:p>
        </c:txPr>
        <c:crossAx val="571598808"/>
        <c:crosses val="autoZero"/>
        <c:auto val="1"/>
        <c:lblAlgn val="ctr"/>
        <c:lblOffset val="100"/>
        <c:noMultiLvlLbl val="0"/>
      </c:catAx>
      <c:valAx>
        <c:axId val="571598808"/>
        <c:scaling>
          <c:orientation val="minMax"/>
          <c:max val="9"/>
          <c:min val="-9"/>
        </c:scaling>
        <c:delete val="0"/>
        <c:axPos val="l"/>
        <c:majorGridlines>
          <c:spPr>
            <a:ln>
              <a:solidFill>
                <a:srgbClr val="B9B9B9">
                  <a:lumMod val="20000"/>
                  <a:lumOff val="80000"/>
                  <a:alpha val="30000"/>
                </a:srgbClr>
              </a:solidFill>
            </a:ln>
          </c:spPr>
        </c:majorGridlines>
        <c:numFmt formatCode="#,##0" sourceLinked="0"/>
        <c:majorTickMark val="out"/>
        <c:minorTickMark val="none"/>
        <c:tickLblPos val="nextTo"/>
        <c:crossAx val="571598416"/>
        <c:crosses val="autoZero"/>
        <c:crossBetween val="between"/>
        <c:majorUnit val="3"/>
      </c:valAx>
    </c:plotArea>
    <c:legend>
      <c:legendPos val="t"/>
      <c:layout/>
      <c:overlay val="0"/>
      <c:txPr>
        <a:bodyPr/>
        <a:lstStyle/>
        <a:p>
          <a:pPr>
            <a:defRPr sz="800"/>
          </a:pPr>
          <a:endParaRPr lang="en-US"/>
        </a:p>
      </c:txPr>
    </c:legend>
    <c:plotVisOnly val="1"/>
    <c:dispBlanksAs val="gap"/>
    <c:showDLblsOverMax val="0"/>
  </c:chart>
  <c:spPr>
    <a:noFill/>
    <a:ln>
      <a:noFill/>
    </a:ln>
  </c:sp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379261854333602E-2"/>
          <c:y val="4.1165521191294401E-2"/>
          <c:w val="0.93802672502679096"/>
          <c:h val="0.80937678003907398"/>
        </c:manualLayout>
      </c:layout>
      <c:lineChart>
        <c:grouping val="standard"/>
        <c:varyColors val="0"/>
        <c:ser>
          <c:idx val="2"/>
          <c:order val="0"/>
          <c:tx>
            <c:strRef>
              <c:f>Sheet1!$B$1</c:f>
              <c:strCache>
                <c:ptCount val="1"/>
                <c:pt idx="0">
                  <c:v>Actuals</c:v>
                </c:pt>
              </c:strCache>
            </c:strRef>
          </c:tx>
          <c:spPr>
            <a:ln w="25400">
              <a:solidFill>
                <a:sysClr val="windowText" lastClr="000000"/>
              </a:solidFill>
              <a:prstDash val="solid"/>
            </a:ln>
          </c:spPr>
          <c:marker>
            <c:symbol val="none"/>
          </c:marker>
          <c:cat>
            <c:numRef>
              <c:f>Sheet1!$A$2:$A$37</c:f>
              <c:numCache>
                <c:formatCode>General</c:formatCode>
                <c:ptCount val="36"/>
                <c:pt idx="0">
                  <c:v>2008</c:v>
                </c:pt>
                <c:pt idx="4">
                  <c:v>2009</c:v>
                </c:pt>
                <c:pt idx="8">
                  <c:v>2010</c:v>
                </c:pt>
                <c:pt idx="12">
                  <c:v>2011</c:v>
                </c:pt>
                <c:pt idx="16">
                  <c:v>2012</c:v>
                </c:pt>
                <c:pt idx="20">
                  <c:v>2013</c:v>
                </c:pt>
                <c:pt idx="24">
                  <c:v>2014</c:v>
                </c:pt>
                <c:pt idx="28">
                  <c:v>2015</c:v>
                </c:pt>
                <c:pt idx="32">
                  <c:v>2016</c:v>
                </c:pt>
              </c:numCache>
            </c:numRef>
          </c:cat>
          <c:val>
            <c:numRef>
              <c:f>Sheet1!$B$2:$B$37</c:f>
              <c:numCache>
                <c:formatCode>General</c:formatCode>
                <c:ptCount val="36"/>
                <c:pt idx="3">
                  <c:v>200851989.93000001</c:v>
                </c:pt>
                <c:pt idx="4">
                  <c:v>357531095.72000003</c:v>
                </c:pt>
                <c:pt idx="5">
                  <c:v>400876967.44</c:v>
                </c:pt>
                <c:pt idx="6">
                  <c:v>506974584.00999999</c:v>
                </c:pt>
                <c:pt idx="7">
                  <c:v>429166868.73000002</c:v>
                </c:pt>
                <c:pt idx="8">
                  <c:v>373033973.92000002</c:v>
                </c:pt>
                <c:pt idx="9">
                  <c:v>298349395.36000001</c:v>
                </c:pt>
                <c:pt idx="10">
                  <c:v>318239260.36000001</c:v>
                </c:pt>
                <c:pt idx="11">
                  <c:v>354110700.88999999</c:v>
                </c:pt>
                <c:pt idx="12">
                  <c:v>255528130.72999999</c:v>
                </c:pt>
                <c:pt idx="13">
                  <c:v>317990624.75</c:v>
                </c:pt>
                <c:pt idx="14">
                  <c:v>205295290</c:v>
                </c:pt>
                <c:pt idx="15">
                  <c:v>147020098.18000001</c:v>
                </c:pt>
                <c:pt idx="16">
                  <c:v>278975127.25999999</c:v>
                </c:pt>
                <c:pt idx="17">
                  <c:v>224447945.63999999</c:v>
                </c:pt>
                <c:pt idx="18">
                  <c:v>266039792.66</c:v>
                </c:pt>
                <c:pt idx="19">
                  <c:v>227801779.77000001</c:v>
                </c:pt>
                <c:pt idx="20">
                  <c:v>246496149.94</c:v>
                </c:pt>
                <c:pt idx="21">
                  <c:v>290506142.01999998</c:v>
                </c:pt>
                <c:pt idx="22">
                  <c:v>239114155.78</c:v>
                </c:pt>
                <c:pt idx="23">
                  <c:v>237262100.49000001</c:v>
                </c:pt>
                <c:pt idx="24" formatCode="#,##0.000">
                  <c:v>320439053</c:v>
                </c:pt>
                <c:pt idx="25" formatCode="#,##0.000">
                  <c:v>283351301.88</c:v>
                </c:pt>
                <c:pt idx="26" formatCode="#,##0.000">
                  <c:v>125741868.56999999</c:v>
                </c:pt>
              </c:numCache>
            </c:numRef>
          </c:val>
          <c:smooth val="0"/>
        </c:ser>
        <c:ser>
          <c:idx val="3"/>
          <c:order val="1"/>
          <c:tx>
            <c:strRef>
              <c:f>Sheet1!$C$1</c:f>
              <c:strCache>
                <c:ptCount val="1"/>
                <c:pt idx="0">
                  <c:v>Baseline</c:v>
                </c:pt>
              </c:strCache>
            </c:strRef>
          </c:tx>
          <c:spPr>
            <a:ln w="25400">
              <a:solidFill>
                <a:srgbClr val="00B000"/>
              </a:solidFill>
            </a:ln>
          </c:spPr>
          <c:marker>
            <c:symbol val="none"/>
          </c:marker>
          <c:cat>
            <c:numRef>
              <c:f>Sheet1!$A$2:$A$37</c:f>
              <c:numCache>
                <c:formatCode>General</c:formatCode>
                <c:ptCount val="36"/>
                <c:pt idx="0">
                  <c:v>2008</c:v>
                </c:pt>
                <c:pt idx="4">
                  <c:v>2009</c:v>
                </c:pt>
                <c:pt idx="8">
                  <c:v>2010</c:v>
                </c:pt>
                <c:pt idx="12">
                  <c:v>2011</c:v>
                </c:pt>
                <c:pt idx="16">
                  <c:v>2012</c:v>
                </c:pt>
                <c:pt idx="20">
                  <c:v>2013</c:v>
                </c:pt>
                <c:pt idx="24">
                  <c:v>2014</c:v>
                </c:pt>
                <c:pt idx="28">
                  <c:v>2015</c:v>
                </c:pt>
                <c:pt idx="32">
                  <c:v>2016</c:v>
                </c:pt>
              </c:numCache>
            </c:numRef>
          </c:cat>
          <c:val>
            <c:numRef>
              <c:f>Sheet1!$C$2:$C$37</c:f>
              <c:numCache>
                <c:formatCode>General</c:formatCode>
                <c:ptCount val="36"/>
                <c:pt idx="26">
                  <c:v>125741868.56999999</c:v>
                </c:pt>
                <c:pt idx="27">
                  <c:v>289119892.92512798</c:v>
                </c:pt>
                <c:pt idx="28">
                  <c:v>293209922.279728</c:v>
                </c:pt>
                <c:pt idx="29">
                  <c:v>305698408.96961999</c:v>
                </c:pt>
                <c:pt idx="30">
                  <c:v>296922875.28337401</c:v>
                </c:pt>
                <c:pt idx="31">
                  <c:v>292401217.92779702</c:v>
                </c:pt>
                <c:pt idx="32">
                  <c:v>288561572.168773</c:v>
                </c:pt>
                <c:pt idx="33">
                  <c:v>283552083.35390502</c:v>
                </c:pt>
                <c:pt idx="34">
                  <c:v>283427464.68835598</c:v>
                </c:pt>
                <c:pt idx="35">
                  <c:v>280549895.04508299</c:v>
                </c:pt>
              </c:numCache>
            </c:numRef>
          </c:val>
          <c:smooth val="0"/>
        </c:ser>
        <c:ser>
          <c:idx val="4"/>
          <c:order val="2"/>
          <c:tx>
            <c:strRef>
              <c:f>Sheet1!$D$1</c:f>
              <c:strCache>
                <c:ptCount val="1"/>
                <c:pt idx="0">
                  <c:v>Adverse</c:v>
                </c:pt>
              </c:strCache>
            </c:strRef>
          </c:tx>
          <c:spPr>
            <a:ln w="25400">
              <a:solidFill>
                <a:srgbClr val="00AEEF"/>
              </a:solidFill>
            </a:ln>
          </c:spPr>
          <c:marker>
            <c:symbol val="none"/>
          </c:marker>
          <c:cat>
            <c:numRef>
              <c:f>Sheet1!$A$2:$A$37</c:f>
              <c:numCache>
                <c:formatCode>General</c:formatCode>
                <c:ptCount val="36"/>
                <c:pt idx="0">
                  <c:v>2008</c:v>
                </c:pt>
                <c:pt idx="4">
                  <c:v>2009</c:v>
                </c:pt>
                <c:pt idx="8">
                  <c:v>2010</c:v>
                </c:pt>
                <c:pt idx="12">
                  <c:v>2011</c:v>
                </c:pt>
                <c:pt idx="16">
                  <c:v>2012</c:v>
                </c:pt>
                <c:pt idx="20">
                  <c:v>2013</c:v>
                </c:pt>
                <c:pt idx="24">
                  <c:v>2014</c:v>
                </c:pt>
                <c:pt idx="28">
                  <c:v>2015</c:v>
                </c:pt>
                <c:pt idx="32">
                  <c:v>2016</c:v>
                </c:pt>
              </c:numCache>
            </c:numRef>
          </c:cat>
          <c:val>
            <c:numRef>
              <c:f>Sheet1!$D$2:$D$37</c:f>
              <c:numCache>
                <c:formatCode>General</c:formatCode>
                <c:ptCount val="36"/>
                <c:pt idx="26">
                  <c:v>125741868.56999999</c:v>
                </c:pt>
                <c:pt idx="27">
                  <c:v>327703236.19055003</c:v>
                </c:pt>
                <c:pt idx="28">
                  <c:v>312283378.55221701</c:v>
                </c:pt>
                <c:pt idx="29">
                  <c:v>306765902.49955398</c:v>
                </c:pt>
                <c:pt idx="30">
                  <c:v>299047607.17881203</c:v>
                </c:pt>
                <c:pt idx="31">
                  <c:v>295104904.12655598</c:v>
                </c:pt>
                <c:pt idx="32">
                  <c:v>298137089.10707998</c:v>
                </c:pt>
                <c:pt idx="33">
                  <c:v>292170246.45084</c:v>
                </c:pt>
                <c:pt idx="34">
                  <c:v>286163738.558218</c:v>
                </c:pt>
                <c:pt idx="35">
                  <c:v>285415086.80677301</c:v>
                </c:pt>
              </c:numCache>
            </c:numRef>
          </c:val>
          <c:smooth val="0"/>
        </c:ser>
        <c:ser>
          <c:idx val="1"/>
          <c:order val="3"/>
          <c:tx>
            <c:strRef>
              <c:f>Sheet1!$E$1</c:f>
              <c:strCache>
                <c:ptCount val="1"/>
                <c:pt idx="0">
                  <c:v>Severely Adverse</c:v>
                </c:pt>
              </c:strCache>
            </c:strRef>
          </c:tx>
          <c:spPr>
            <a:ln w="25400">
              <a:solidFill>
                <a:srgbClr val="C00000"/>
              </a:solidFill>
            </a:ln>
          </c:spPr>
          <c:marker>
            <c:symbol val="none"/>
          </c:marker>
          <c:cat>
            <c:numRef>
              <c:f>Sheet1!$A$2:$A$37</c:f>
              <c:numCache>
                <c:formatCode>General</c:formatCode>
                <c:ptCount val="36"/>
                <c:pt idx="0">
                  <c:v>2008</c:v>
                </c:pt>
                <c:pt idx="4">
                  <c:v>2009</c:v>
                </c:pt>
                <c:pt idx="8">
                  <c:v>2010</c:v>
                </c:pt>
                <c:pt idx="12">
                  <c:v>2011</c:v>
                </c:pt>
                <c:pt idx="16">
                  <c:v>2012</c:v>
                </c:pt>
                <c:pt idx="20">
                  <c:v>2013</c:v>
                </c:pt>
                <c:pt idx="24">
                  <c:v>2014</c:v>
                </c:pt>
                <c:pt idx="28">
                  <c:v>2015</c:v>
                </c:pt>
                <c:pt idx="32">
                  <c:v>2016</c:v>
                </c:pt>
              </c:numCache>
            </c:numRef>
          </c:cat>
          <c:val>
            <c:numRef>
              <c:f>Sheet1!$E$2:$E$37</c:f>
              <c:numCache>
                <c:formatCode>General</c:formatCode>
                <c:ptCount val="36"/>
                <c:pt idx="26">
                  <c:v>125741868.56999999</c:v>
                </c:pt>
                <c:pt idx="27">
                  <c:v>168819692.290748</c:v>
                </c:pt>
                <c:pt idx="28">
                  <c:v>207993570.642555</c:v>
                </c:pt>
                <c:pt idx="29">
                  <c:v>202113813.28747499</c:v>
                </c:pt>
                <c:pt idx="30">
                  <c:v>222786608.273588</c:v>
                </c:pt>
                <c:pt idx="31">
                  <c:v>297944586.87464797</c:v>
                </c:pt>
                <c:pt idx="32">
                  <c:v>293216696.18397099</c:v>
                </c:pt>
                <c:pt idx="33">
                  <c:v>282054359.07701701</c:v>
                </c:pt>
                <c:pt idx="34">
                  <c:v>273996048.09475499</c:v>
                </c:pt>
                <c:pt idx="35">
                  <c:v>274885608.60469103</c:v>
                </c:pt>
              </c:numCache>
            </c:numRef>
          </c:val>
          <c:smooth val="0"/>
        </c:ser>
        <c:dLbls>
          <c:showLegendKey val="0"/>
          <c:showVal val="0"/>
          <c:showCatName val="0"/>
          <c:showSerName val="0"/>
          <c:showPercent val="0"/>
          <c:showBubbleSize val="0"/>
        </c:dLbls>
        <c:smooth val="0"/>
        <c:axId val="471267728"/>
        <c:axId val="471268120"/>
      </c:lineChart>
      <c:catAx>
        <c:axId val="471267728"/>
        <c:scaling>
          <c:orientation val="minMax"/>
        </c:scaling>
        <c:delete val="0"/>
        <c:axPos val="b"/>
        <c:majorGridlines>
          <c:spPr>
            <a:ln w="6350">
              <a:solidFill>
                <a:srgbClr val="FFFFFF">
                  <a:lumMod val="75000"/>
                </a:srgbClr>
              </a:solidFill>
              <a:prstDash val="dash"/>
            </a:ln>
          </c:spPr>
        </c:majorGridlines>
        <c:numFmt formatCode="General" sourceLinked="1"/>
        <c:majorTickMark val="none"/>
        <c:minorTickMark val="none"/>
        <c:tickLblPos val="low"/>
        <c:spPr>
          <a:ln w="12705">
            <a:solidFill>
              <a:schemeClr val="hlink"/>
            </a:solidFill>
            <a:prstDash val="solid"/>
          </a:ln>
        </c:spPr>
        <c:txPr>
          <a:bodyPr rot="0" vert="horz"/>
          <a:lstStyle/>
          <a:p>
            <a:pPr>
              <a:defRPr sz="1200">
                <a:latin typeface="+mj-lt"/>
              </a:defRPr>
            </a:pPr>
            <a:endParaRPr lang="en-US"/>
          </a:p>
        </c:txPr>
        <c:crossAx val="471268120"/>
        <c:crosses val="autoZero"/>
        <c:auto val="1"/>
        <c:lblAlgn val="l"/>
        <c:lblOffset val="100"/>
        <c:tickMarkSkip val="4"/>
        <c:noMultiLvlLbl val="0"/>
      </c:catAx>
      <c:valAx>
        <c:axId val="471268120"/>
        <c:scaling>
          <c:orientation val="minMax"/>
        </c:scaling>
        <c:delete val="0"/>
        <c:axPos val="l"/>
        <c:title>
          <c:tx>
            <c:rich>
              <a:bodyPr rot="-5400000" vert="horz"/>
              <a:lstStyle/>
              <a:p>
                <a:pPr>
                  <a:defRPr sz="1200">
                    <a:solidFill>
                      <a:schemeClr val="bg1"/>
                    </a:solidFill>
                  </a:defRPr>
                </a:pPr>
                <a:r>
                  <a:rPr lang="en-US" sz="1200" b="1" dirty="0" smtClean="0">
                    <a:solidFill>
                      <a:schemeClr val="bg1"/>
                    </a:solidFill>
                    <a:latin typeface="Expert Sans Regular" pitchFamily="2" charset="0"/>
                  </a:rPr>
                  <a:t>$ MM</a:t>
                </a:r>
                <a:endParaRPr lang="en-US" sz="1200" b="1" dirty="0">
                  <a:solidFill>
                    <a:schemeClr val="bg1"/>
                  </a:solidFill>
                  <a:latin typeface="Expert Sans Regular" pitchFamily="2" charset="0"/>
                </a:endParaRPr>
              </a:p>
            </c:rich>
          </c:tx>
          <c:overlay val="0"/>
        </c:title>
        <c:numFmt formatCode="#,##0" sourceLinked="0"/>
        <c:majorTickMark val="none"/>
        <c:minorTickMark val="none"/>
        <c:tickLblPos val="nextTo"/>
        <c:spPr>
          <a:ln w="12705">
            <a:solidFill>
              <a:schemeClr val="hlink"/>
            </a:solidFill>
            <a:prstDash val="solid"/>
          </a:ln>
        </c:spPr>
        <c:txPr>
          <a:bodyPr rot="0" vert="horz"/>
          <a:lstStyle/>
          <a:p>
            <a:pPr>
              <a:defRPr sz="1200">
                <a:solidFill>
                  <a:schemeClr val="bg1"/>
                </a:solidFill>
                <a:latin typeface="+mj-lt"/>
              </a:defRPr>
            </a:pPr>
            <a:endParaRPr lang="en-US"/>
          </a:p>
        </c:txPr>
        <c:crossAx val="471267728"/>
        <c:crosses val="autoZero"/>
        <c:crossBetween val="between"/>
        <c:majorUnit val="200000000"/>
        <c:dispUnits>
          <c:builtInUnit val="millions"/>
        </c:dispUnits>
      </c:valAx>
      <c:spPr>
        <a:solidFill>
          <a:sysClr val="window" lastClr="FFFFFF"/>
        </a:solidFill>
        <a:ln w="25410">
          <a:noFill/>
        </a:ln>
      </c:spPr>
    </c:plotArea>
    <c:plotVisOnly val="1"/>
    <c:dispBlanksAs val="gap"/>
    <c:showDLblsOverMax val="0"/>
  </c:chart>
  <c:spPr>
    <a:noFill/>
    <a:ln>
      <a:noFill/>
    </a:ln>
  </c:spPr>
  <c:txPr>
    <a:bodyPr/>
    <a:lstStyle/>
    <a:p>
      <a:pPr>
        <a:defRPr sz="1000" b="0" i="0" u="none" strike="noStrike" baseline="0">
          <a:solidFill>
            <a:schemeClr val="tx1"/>
          </a:solidFill>
          <a:latin typeface="Arial"/>
          <a:ea typeface="Arial"/>
          <a:cs typeface="Arial"/>
        </a:defRPr>
      </a:pPr>
      <a:endParaRPr lang="en-US"/>
    </a:p>
  </c:tx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6708212201514099E-2"/>
          <c:y val="3.7786221030131198E-2"/>
          <c:w val="0.87388274609304994"/>
          <c:h val="0.80842819775956798"/>
        </c:manualLayout>
      </c:layout>
      <c:lineChart>
        <c:grouping val="standard"/>
        <c:varyColors val="0"/>
        <c:ser>
          <c:idx val="0"/>
          <c:order val="0"/>
          <c:tx>
            <c:strRef>
              <c:f>Sheet1!$C$1</c:f>
              <c:strCache>
                <c:ptCount val="1"/>
                <c:pt idx="0">
                  <c:v>Total Revenue Booked to BCI</c:v>
                </c:pt>
              </c:strCache>
            </c:strRef>
          </c:tx>
          <c:marker>
            <c:symbol val="none"/>
          </c:marker>
          <c:cat>
            <c:numRef>
              <c:f>Sheet1!$B$2:$B$25</c:f>
              <c:numCache>
                <c:formatCode>General</c:formatCode>
                <c:ptCount val="24"/>
                <c:pt idx="1">
                  <c:v>2009</c:v>
                </c:pt>
                <c:pt idx="5">
                  <c:v>2010</c:v>
                </c:pt>
                <c:pt idx="9">
                  <c:v>2011</c:v>
                </c:pt>
                <c:pt idx="13">
                  <c:v>2012</c:v>
                </c:pt>
                <c:pt idx="17">
                  <c:v>2013</c:v>
                </c:pt>
                <c:pt idx="21">
                  <c:v>2014</c:v>
                </c:pt>
              </c:numCache>
            </c:numRef>
          </c:cat>
          <c:val>
            <c:numRef>
              <c:f>Sheet1!$C$2:$C$25</c:f>
              <c:numCache>
                <c:formatCode>_-* #,##0_-;\-* #,##0_-;_-* "-"??_-;_-@_-</c:formatCode>
                <c:ptCount val="24"/>
                <c:pt idx="0">
                  <c:v>239570427.13999999</c:v>
                </c:pt>
                <c:pt idx="1">
                  <c:v>379963307.98000002</c:v>
                </c:pt>
                <c:pt idx="2">
                  <c:v>354140451.26999998</c:v>
                </c:pt>
                <c:pt idx="3">
                  <c:v>446462542.94</c:v>
                </c:pt>
                <c:pt idx="4">
                  <c:v>332803532.76999998</c:v>
                </c:pt>
                <c:pt idx="5">
                  <c:v>307707044.92000002</c:v>
                </c:pt>
                <c:pt idx="6">
                  <c:v>279185475.36000001</c:v>
                </c:pt>
                <c:pt idx="7">
                  <c:v>308517773.36000001</c:v>
                </c:pt>
                <c:pt idx="8">
                  <c:v>280736679.88999999</c:v>
                </c:pt>
                <c:pt idx="9">
                  <c:v>230239702.72999999</c:v>
                </c:pt>
                <c:pt idx="10">
                  <c:v>270376091.75</c:v>
                </c:pt>
                <c:pt idx="11">
                  <c:v>193369836</c:v>
                </c:pt>
                <c:pt idx="12">
                  <c:v>122423426.18000001</c:v>
                </c:pt>
                <c:pt idx="13">
                  <c:v>206243407.25999999</c:v>
                </c:pt>
                <c:pt idx="14">
                  <c:v>168917988.63999999</c:v>
                </c:pt>
                <c:pt idx="15">
                  <c:v>201837432.66</c:v>
                </c:pt>
                <c:pt idx="16">
                  <c:v>200239059.77000001</c:v>
                </c:pt>
                <c:pt idx="17">
                  <c:v>184378968.94</c:v>
                </c:pt>
                <c:pt idx="18">
                  <c:v>221986627.02000001</c:v>
                </c:pt>
                <c:pt idx="19">
                  <c:v>185952450.78</c:v>
                </c:pt>
                <c:pt idx="20">
                  <c:v>164593351.49000001</c:v>
                </c:pt>
                <c:pt idx="21">
                  <c:v>285545965</c:v>
                </c:pt>
                <c:pt idx="22">
                  <c:v>216249003.88</c:v>
                </c:pt>
                <c:pt idx="23">
                  <c:v>91954529.569999993</c:v>
                </c:pt>
              </c:numCache>
            </c:numRef>
          </c:val>
          <c:smooth val="0"/>
        </c:ser>
        <c:ser>
          <c:idx val="1"/>
          <c:order val="1"/>
          <c:tx>
            <c:strRef>
              <c:f>Sheet1!$D$1</c:f>
              <c:strCache>
                <c:ptCount val="1"/>
                <c:pt idx="0">
                  <c:v>Total Revenue Attributable to BCI</c:v>
                </c:pt>
              </c:strCache>
            </c:strRef>
          </c:tx>
          <c:spPr>
            <a:ln>
              <a:solidFill>
                <a:schemeClr val="accent3"/>
              </a:solidFill>
            </a:ln>
          </c:spPr>
          <c:marker>
            <c:symbol val="none"/>
          </c:marker>
          <c:cat>
            <c:numRef>
              <c:f>Sheet1!$B$2:$B$25</c:f>
              <c:numCache>
                <c:formatCode>General</c:formatCode>
                <c:ptCount val="24"/>
                <c:pt idx="1">
                  <c:v>2009</c:v>
                </c:pt>
                <c:pt idx="5">
                  <c:v>2010</c:v>
                </c:pt>
                <c:pt idx="9">
                  <c:v>2011</c:v>
                </c:pt>
                <c:pt idx="13">
                  <c:v>2012</c:v>
                </c:pt>
                <c:pt idx="17">
                  <c:v>2013</c:v>
                </c:pt>
                <c:pt idx="21">
                  <c:v>2014</c:v>
                </c:pt>
              </c:numCache>
            </c:numRef>
          </c:cat>
          <c:val>
            <c:numRef>
              <c:f>Sheet1!$D$2:$D$25</c:f>
              <c:numCache>
                <c:formatCode>_-* #,##0_-;\-* #,##0_-;_-* "-"??_-;_-@_-</c:formatCode>
                <c:ptCount val="24"/>
                <c:pt idx="0">
                  <c:v>240992927.89205399</c:v>
                </c:pt>
                <c:pt idx="1">
                  <c:v>380888289.55479199</c:v>
                </c:pt>
                <c:pt idx="2">
                  <c:v>358625376.763897</c:v>
                </c:pt>
                <c:pt idx="3">
                  <c:v>454006353.90627801</c:v>
                </c:pt>
                <c:pt idx="4">
                  <c:v>303935792.58379602</c:v>
                </c:pt>
                <c:pt idx="5">
                  <c:v>426607238.10921198</c:v>
                </c:pt>
                <c:pt idx="6">
                  <c:v>306058138.42172998</c:v>
                </c:pt>
                <c:pt idx="7">
                  <c:v>340251241.65195501</c:v>
                </c:pt>
                <c:pt idx="8">
                  <c:v>383745321.72385597</c:v>
                </c:pt>
                <c:pt idx="9">
                  <c:v>381784708.836393</c:v>
                </c:pt>
                <c:pt idx="10">
                  <c:v>335976662.73431498</c:v>
                </c:pt>
                <c:pt idx="11">
                  <c:v>209414759.850986</c:v>
                </c:pt>
                <c:pt idx="12">
                  <c:v>96632570.931091994</c:v>
                </c:pt>
                <c:pt idx="13">
                  <c:v>328462362.918037</c:v>
                </c:pt>
                <c:pt idx="14">
                  <c:v>329619942.11508203</c:v>
                </c:pt>
                <c:pt idx="15">
                  <c:v>316658514.73650002</c:v>
                </c:pt>
                <c:pt idx="16">
                  <c:v>271497831.88905001</c:v>
                </c:pt>
                <c:pt idx="17">
                  <c:v>316615133.34656298</c:v>
                </c:pt>
                <c:pt idx="18">
                  <c:v>313931867.73589498</c:v>
                </c:pt>
                <c:pt idx="19">
                  <c:v>346464561.812154</c:v>
                </c:pt>
                <c:pt idx="20">
                  <c:v>266872101.288176</c:v>
                </c:pt>
                <c:pt idx="21">
                  <c:v>377785039.48104602</c:v>
                </c:pt>
                <c:pt idx="22">
                  <c:v>329079937.98200601</c:v>
                </c:pt>
                <c:pt idx="23">
                  <c:v>207590175.34015501</c:v>
                </c:pt>
              </c:numCache>
            </c:numRef>
          </c:val>
          <c:smooth val="0"/>
        </c:ser>
        <c:ser>
          <c:idx val="2"/>
          <c:order val="2"/>
          <c:tx>
            <c:strRef>
              <c:f>Sheet1!$E$1</c:f>
              <c:strCache>
                <c:ptCount val="1"/>
                <c:pt idx="0">
                  <c:v>Total Revenue Booked to BCI + transfer pricing</c:v>
                </c:pt>
              </c:strCache>
            </c:strRef>
          </c:tx>
          <c:spPr>
            <a:ln>
              <a:solidFill>
                <a:schemeClr val="accent5"/>
              </a:solidFill>
            </a:ln>
          </c:spPr>
          <c:marker>
            <c:symbol val="none"/>
          </c:marker>
          <c:cat>
            <c:numRef>
              <c:f>Sheet1!$B$2:$B$25</c:f>
              <c:numCache>
                <c:formatCode>General</c:formatCode>
                <c:ptCount val="24"/>
                <c:pt idx="1">
                  <c:v>2009</c:v>
                </c:pt>
                <c:pt idx="5">
                  <c:v>2010</c:v>
                </c:pt>
                <c:pt idx="9">
                  <c:v>2011</c:v>
                </c:pt>
                <c:pt idx="13">
                  <c:v>2012</c:v>
                </c:pt>
                <c:pt idx="17">
                  <c:v>2013</c:v>
                </c:pt>
                <c:pt idx="21">
                  <c:v>2014</c:v>
                </c:pt>
              </c:numCache>
            </c:numRef>
          </c:cat>
          <c:val>
            <c:numRef>
              <c:f>Sheet1!$E$2:$E$25</c:f>
              <c:numCache>
                <c:formatCode>_-* #,##0_-;\-* #,##0_-;_-* "-"??_-;_-@_-</c:formatCode>
                <c:ptCount val="24"/>
                <c:pt idx="0">
                  <c:v>200851989.93000001</c:v>
                </c:pt>
                <c:pt idx="1">
                  <c:v>357531095.72000003</c:v>
                </c:pt>
                <c:pt idx="2">
                  <c:v>400876967.44</c:v>
                </c:pt>
                <c:pt idx="3">
                  <c:v>506974584.00999999</c:v>
                </c:pt>
                <c:pt idx="4">
                  <c:v>429166868.73000002</c:v>
                </c:pt>
                <c:pt idx="5">
                  <c:v>373033973.92000002</c:v>
                </c:pt>
                <c:pt idx="6">
                  <c:v>298349395.36000001</c:v>
                </c:pt>
                <c:pt idx="7">
                  <c:v>318239260.36000001</c:v>
                </c:pt>
                <c:pt idx="8">
                  <c:v>354110700.88999999</c:v>
                </c:pt>
                <c:pt idx="9">
                  <c:v>255528130.72999999</c:v>
                </c:pt>
                <c:pt idx="10">
                  <c:v>317990624.75</c:v>
                </c:pt>
                <c:pt idx="11">
                  <c:v>205295290</c:v>
                </c:pt>
                <c:pt idx="12">
                  <c:v>147020098.18000001</c:v>
                </c:pt>
                <c:pt idx="13">
                  <c:v>278975127.25999999</c:v>
                </c:pt>
                <c:pt idx="14">
                  <c:v>224447945.63999999</c:v>
                </c:pt>
                <c:pt idx="15">
                  <c:v>266039792.66</c:v>
                </c:pt>
                <c:pt idx="16">
                  <c:v>227801779.77000001</c:v>
                </c:pt>
                <c:pt idx="17">
                  <c:v>246496149.94</c:v>
                </c:pt>
                <c:pt idx="18">
                  <c:v>290506142.01999998</c:v>
                </c:pt>
                <c:pt idx="19">
                  <c:v>239114155.78</c:v>
                </c:pt>
                <c:pt idx="20">
                  <c:v>237262100.49000001</c:v>
                </c:pt>
                <c:pt idx="21">
                  <c:v>320439053</c:v>
                </c:pt>
                <c:pt idx="22">
                  <c:v>283351301.88</c:v>
                </c:pt>
                <c:pt idx="23">
                  <c:v>125741868.56999999</c:v>
                </c:pt>
              </c:numCache>
            </c:numRef>
          </c:val>
          <c:smooth val="0"/>
        </c:ser>
        <c:dLbls>
          <c:showLegendKey val="0"/>
          <c:showVal val="0"/>
          <c:showCatName val="0"/>
          <c:showSerName val="0"/>
          <c:showPercent val="0"/>
          <c:showBubbleSize val="0"/>
        </c:dLbls>
        <c:smooth val="0"/>
        <c:axId val="618950472"/>
        <c:axId val="611016624"/>
      </c:lineChart>
      <c:catAx>
        <c:axId val="618950472"/>
        <c:scaling>
          <c:orientation val="minMax"/>
        </c:scaling>
        <c:delete val="0"/>
        <c:axPos val="b"/>
        <c:numFmt formatCode="General" sourceLinked="1"/>
        <c:majorTickMark val="none"/>
        <c:minorTickMark val="none"/>
        <c:tickLblPos val="nextTo"/>
        <c:txPr>
          <a:bodyPr/>
          <a:lstStyle/>
          <a:p>
            <a:pPr>
              <a:defRPr sz="1050"/>
            </a:pPr>
            <a:endParaRPr lang="en-US"/>
          </a:p>
        </c:txPr>
        <c:crossAx val="611016624"/>
        <c:crosses val="autoZero"/>
        <c:auto val="1"/>
        <c:lblAlgn val="ctr"/>
        <c:lblOffset val="100"/>
        <c:tickLblSkip val="1"/>
        <c:noMultiLvlLbl val="0"/>
      </c:catAx>
      <c:valAx>
        <c:axId val="611016624"/>
        <c:scaling>
          <c:orientation val="minMax"/>
          <c:max val="600000000"/>
          <c:min val="0"/>
        </c:scaling>
        <c:delete val="0"/>
        <c:axPos val="l"/>
        <c:numFmt formatCode="#,##0,,_);[Red]\(#,##0,,\)" sourceLinked="0"/>
        <c:majorTickMark val="none"/>
        <c:minorTickMark val="none"/>
        <c:tickLblPos val="nextTo"/>
        <c:txPr>
          <a:bodyPr/>
          <a:lstStyle/>
          <a:p>
            <a:pPr>
              <a:defRPr sz="1050">
                <a:solidFill>
                  <a:schemeClr val="bg1"/>
                </a:solidFill>
              </a:defRPr>
            </a:pPr>
            <a:endParaRPr lang="en-US"/>
          </a:p>
        </c:txPr>
        <c:crossAx val="618950472"/>
        <c:crosses val="autoZero"/>
        <c:crossBetween val="between"/>
        <c:majorUnit val="200000000"/>
      </c:valAx>
    </c:plotArea>
    <c:legend>
      <c:legendPos val="t"/>
      <c:layout>
        <c:manualLayout>
          <c:xMode val="edge"/>
          <c:yMode val="edge"/>
          <c:x val="0.37118699583086001"/>
          <c:y val="6.4504385829114203E-4"/>
          <c:w val="0.62690113811404202"/>
          <c:h val="0.258622531433503"/>
        </c:manualLayout>
      </c:layout>
      <c:overlay val="0"/>
      <c:txPr>
        <a:bodyPr/>
        <a:lstStyle/>
        <a:p>
          <a:pPr>
            <a:defRPr sz="900"/>
          </a:pPr>
          <a:endParaRPr lang="en-US"/>
        </a:p>
      </c:txPr>
    </c:legend>
    <c:plotVisOnly val="1"/>
    <c:dispBlanksAs val="gap"/>
    <c:showDLblsOverMax val="0"/>
  </c:chart>
  <c:txPr>
    <a:bodyPr/>
    <a:lstStyle/>
    <a:p>
      <a:pPr>
        <a:defRPr sz="10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722825676581201"/>
          <c:y val="4.2032163742690101E-2"/>
          <c:w val="0.810442850252868"/>
          <c:h val="0.85153980178389999"/>
        </c:manualLayout>
      </c:layout>
      <c:lineChart>
        <c:grouping val="standard"/>
        <c:varyColors val="0"/>
        <c:ser>
          <c:idx val="2"/>
          <c:order val="0"/>
          <c:tx>
            <c:strRef>
              <c:f>Sheet1!$B$1</c:f>
              <c:strCache>
                <c:ptCount val="1"/>
                <c:pt idx="0">
                  <c:v>Actuals</c:v>
                </c:pt>
              </c:strCache>
            </c:strRef>
          </c:tx>
          <c:spPr>
            <a:ln w="19050">
              <a:solidFill>
                <a:sysClr val="windowText" lastClr="000000"/>
              </a:solidFill>
            </a:ln>
          </c:spPr>
          <c:marker>
            <c:symbol val="none"/>
          </c:marker>
          <c:cat>
            <c:strRef>
              <c:f>Sheet1!$A$2:$A$37</c:f>
              <c:strCache>
                <c:ptCount val="33"/>
                <c:pt idx="0">
                  <c:v>     2008</c:v>
                </c:pt>
                <c:pt idx="4">
                  <c:v>     2009</c:v>
                </c:pt>
                <c:pt idx="8">
                  <c:v>     2010</c:v>
                </c:pt>
                <c:pt idx="12">
                  <c:v>     2011</c:v>
                </c:pt>
                <c:pt idx="16">
                  <c:v>     2012</c:v>
                </c:pt>
                <c:pt idx="20">
                  <c:v>     2013</c:v>
                </c:pt>
                <c:pt idx="24">
                  <c:v>     2014</c:v>
                </c:pt>
                <c:pt idx="28">
                  <c:v>     2015</c:v>
                </c:pt>
                <c:pt idx="32">
                  <c:v>     2016</c:v>
                </c:pt>
              </c:strCache>
            </c:strRef>
          </c:cat>
          <c:val>
            <c:numRef>
              <c:f>Sheet1!$B$2:$B$37</c:f>
              <c:numCache>
                <c:formatCode>General</c:formatCode>
                <c:ptCount val="36"/>
                <c:pt idx="3" formatCode="_(* #,##0.00_);_(* \(#,##0.00\);_(* &quot;-&quot;??_);_(@_)">
                  <c:v>150732869.91999999</c:v>
                </c:pt>
                <c:pt idx="4" formatCode="_-* #,##0_-;\-* #,##0_-;_-* &quot;-&quot;??_-;_-@_-">
                  <c:v>161747372.75999999</c:v>
                </c:pt>
                <c:pt idx="5" formatCode="_-* #,##0_-;\-* #,##0_-;_-* &quot;-&quot;??_-;_-@_-">
                  <c:v>189863540.31</c:v>
                </c:pt>
                <c:pt idx="6" formatCode="_-* #,##0_-;\-* #,##0_-;_-* &quot;-&quot;??_-;_-@_-">
                  <c:v>181975794.50999999</c:v>
                </c:pt>
                <c:pt idx="7" formatCode="_-* #,##0_-;\-* #,##0_-;_-* &quot;-&quot;??_-;_-@_-">
                  <c:v>105776518.15000001</c:v>
                </c:pt>
                <c:pt idx="8" formatCode="_-* #,##0_-;\-* #,##0_-;_-* &quot;-&quot;??_-;_-@_-">
                  <c:v>155750057.5</c:v>
                </c:pt>
                <c:pt idx="9" formatCode="_-* #,##0_-;\-* #,##0_-;_-* &quot;-&quot;??_-;_-@_-">
                  <c:v>175655617.66</c:v>
                </c:pt>
                <c:pt idx="10" formatCode="_-* #,##0_-;\-* #,##0_-;_-* &quot;-&quot;??_-;_-@_-">
                  <c:v>118227397.61</c:v>
                </c:pt>
                <c:pt idx="11" formatCode="_-* #,##0_-;\-* #,##0_-;_-* &quot;-&quot;??_-;_-@_-">
                  <c:v>150846363.13999999</c:v>
                </c:pt>
                <c:pt idx="12" formatCode="_-* #,##0_-;\-* #,##0_-;_-* &quot;-&quot;??_-;_-@_-">
                  <c:v>160197406.49000001</c:v>
                </c:pt>
                <c:pt idx="13" formatCode="_-* #,##0_-;\-* #,##0_-;_-* &quot;-&quot;??_-;_-@_-">
                  <c:v>127849064.91</c:v>
                </c:pt>
                <c:pt idx="14" formatCode="_-* #,##0_-;\-* #,##0_-;_-* &quot;-&quot;??_-;_-@_-">
                  <c:v>92679483.159999996</c:v>
                </c:pt>
                <c:pt idx="15" formatCode="_-* #,##0_-;\-* #,##0_-;_-* &quot;-&quot;??_-;_-@_-">
                  <c:v>99981831.379999995</c:v>
                </c:pt>
                <c:pt idx="16" formatCode="_-* #,##0_-;\-* #,##0_-;_-* &quot;-&quot;??_-;_-@_-">
                  <c:v>115635430.48</c:v>
                </c:pt>
                <c:pt idx="17" formatCode="_-* #,##0_-;\-* #,##0_-;_-* &quot;-&quot;??_-;_-@_-">
                  <c:v>102857419.81</c:v>
                </c:pt>
                <c:pt idx="18" formatCode="_-* #,##0_-;\-* #,##0_-;_-* &quot;-&quot;??_-;_-@_-">
                  <c:v>142640431.74000001</c:v>
                </c:pt>
                <c:pt idx="19" formatCode="_-* #,##0_-;\-* #,##0_-;_-* &quot;-&quot;??_-;_-@_-">
                  <c:v>134097164.27</c:v>
                </c:pt>
                <c:pt idx="20" formatCode="_-* #,##0_-;\-* #,##0_-;_-* &quot;-&quot;??_-;_-@_-">
                  <c:v>129330325.41</c:v>
                </c:pt>
                <c:pt idx="21" formatCode="_-* #,##0_-;\-* #,##0_-;_-* &quot;-&quot;??_-;_-@_-">
                  <c:v>156283668.69999999</c:v>
                </c:pt>
                <c:pt idx="22" formatCode="_-* #,##0_-;\-* #,##0_-;_-* &quot;-&quot;??_-;_-@_-">
                  <c:v>146425847.56999999</c:v>
                </c:pt>
                <c:pt idx="23" formatCode="_-* #,##0_-;\-* #,##0_-;_-* &quot;-&quot;??_-;_-@_-">
                  <c:v>108708424.93000001</c:v>
                </c:pt>
                <c:pt idx="24" formatCode="_-* #,##0_-;\-* #,##0_-;_-* &quot;-&quot;??_-;_-@_-">
                  <c:v>108204257.45999999</c:v>
                </c:pt>
                <c:pt idx="25" formatCode="_-* #,##0_-;\-* #,##0_-;_-* &quot;-&quot;??_-;_-@_-">
                  <c:v>100067279.67</c:v>
                </c:pt>
                <c:pt idx="26" formatCode="_-* #,##0_-;\-* #,##0_-;_-* &quot;-&quot;??_-;_-@_-">
                  <c:v>47387332.729999997</c:v>
                </c:pt>
                <c:pt idx="27" formatCode="_-* #,##0_-;\-* #,##0_-;_-* &quot;-&quot;??_-;_-@_-">
                  <c:v>#N/A</c:v>
                </c:pt>
                <c:pt idx="28" formatCode="#,##0.000">
                  <c:v>#N/A</c:v>
                </c:pt>
                <c:pt idx="29" formatCode="#,##0.000">
                  <c:v>#N/A</c:v>
                </c:pt>
                <c:pt idx="30" formatCode="#,##0.000">
                  <c:v>#N/A</c:v>
                </c:pt>
                <c:pt idx="31" formatCode="#,##0.000">
                  <c:v>#N/A</c:v>
                </c:pt>
                <c:pt idx="32" formatCode="#,##0.000">
                  <c:v>#N/A</c:v>
                </c:pt>
                <c:pt idx="33" formatCode="#,##0.000">
                  <c:v>#N/A</c:v>
                </c:pt>
                <c:pt idx="34" formatCode="#,##0.000">
                  <c:v>#N/A</c:v>
                </c:pt>
                <c:pt idx="35" formatCode="#,##0.000">
                  <c:v>#N/A</c:v>
                </c:pt>
              </c:numCache>
            </c:numRef>
          </c:val>
          <c:smooth val="0"/>
        </c:ser>
        <c:ser>
          <c:idx val="3"/>
          <c:order val="1"/>
          <c:tx>
            <c:strRef>
              <c:f>Sheet1!$C$1</c:f>
              <c:strCache>
                <c:ptCount val="1"/>
                <c:pt idx="0">
                  <c:v>Baseline</c:v>
                </c:pt>
              </c:strCache>
            </c:strRef>
          </c:tx>
          <c:spPr>
            <a:ln w="19050">
              <a:solidFill>
                <a:srgbClr val="00B050"/>
              </a:solidFill>
            </a:ln>
          </c:spPr>
          <c:marker>
            <c:symbol val="none"/>
          </c:marker>
          <c:cat>
            <c:strRef>
              <c:f>Sheet1!$A$2:$A$37</c:f>
              <c:strCache>
                <c:ptCount val="33"/>
                <c:pt idx="0">
                  <c:v>     2008</c:v>
                </c:pt>
                <c:pt idx="4">
                  <c:v>     2009</c:v>
                </c:pt>
                <c:pt idx="8">
                  <c:v>     2010</c:v>
                </c:pt>
                <c:pt idx="12">
                  <c:v>     2011</c:v>
                </c:pt>
                <c:pt idx="16">
                  <c:v>     2012</c:v>
                </c:pt>
                <c:pt idx="20">
                  <c:v>     2013</c:v>
                </c:pt>
                <c:pt idx="24">
                  <c:v>     2014</c:v>
                </c:pt>
                <c:pt idx="28">
                  <c:v>     2015</c:v>
                </c:pt>
                <c:pt idx="32">
                  <c:v>     2016</c:v>
                </c:pt>
              </c:strCache>
            </c:strRef>
          </c:cat>
          <c:val>
            <c:numRef>
              <c:f>Sheet1!$C$2:$C$37</c:f>
              <c:numCache>
                <c:formatCode>General</c:formatCode>
                <c:ptCount val="36"/>
                <c:pt idx="3">
                  <c:v>#N/A</c:v>
                </c:pt>
                <c:pt idx="4" formatCode="_-* #,##0_-;\-* #,##0_-;_-* &quot;-&quot;??_-;_-@_-">
                  <c:v>#N/A</c:v>
                </c:pt>
                <c:pt idx="5" formatCode="_-* #,##0_-;\-* #,##0_-;_-* &quot;-&quot;??_-;_-@_-">
                  <c:v>#N/A</c:v>
                </c:pt>
                <c:pt idx="6" formatCode="_-* #,##0_-;\-* #,##0_-;_-* &quot;-&quot;??_-;_-@_-">
                  <c:v>#N/A</c:v>
                </c:pt>
                <c:pt idx="7" formatCode="_-* #,##0_-;\-* #,##0_-;_-* &quot;-&quot;??_-;_-@_-">
                  <c:v>#N/A</c:v>
                </c:pt>
                <c:pt idx="8" formatCode="_-* #,##0_-;\-* #,##0_-;_-* &quot;-&quot;??_-;_-@_-">
                  <c:v>#N/A</c:v>
                </c:pt>
                <c:pt idx="9" formatCode="_-* #,##0_-;\-* #,##0_-;_-* &quot;-&quot;??_-;_-@_-">
                  <c:v>#N/A</c:v>
                </c:pt>
                <c:pt idx="10" formatCode="_-* #,##0_-;\-* #,##0_-;_-* &quot;-&quot;??_-;_-@_-">
                  <c:v>#N/A</c:v>
                </c:pt>
                <c:pt idx="11" formatCode="_-* #,##0_-;\-* #,##0_-;_-* &quot;-&quot;??_-;_-@_-">
                  <c:v>#N/A</c:v>
                </c:pt>
                <c:pt idx="12" formatCode="_-* #,##0_-;\-* #,##0_-;_-* &quot;-&quot;??_-;_-@_-">
                  <c:v>#N/A</c:v>
                </c:pt>
                <c:pt idx="13" formatCode="_-* #,##0_-;\-* #,##0_-;_-* &quot;-&quot;??_-;_-@_-">
                  <c:v>#N/A</c:v>
                </c:pt>
                <c:pt idx="14" formatCode="_-* #,##0_-;\-* #,##0_-;_-* &quot;-&quot;??_-;_-@_-">
                  <c:v>#N/A</c:v>
                </c:pt>
                <c:pt idx="15" formatCode="_-* #,##0_-;\-* #,##0_-;_-* &quot;-&quot;??_-;_-@_-">
                  <c:v>#N/A</c:v>
                </c:pt>
                <c:pt idx="16" formatCode="_-* #,##0_-;\-* #,##0_-;_-* &quot;-&quot;??_-;_-@_-">
                  <c:v>#N/A</c:v>
                </c:pt>
                <c:pt idx="17" formatCode="_-* #,##0_-;\-* #,##0_-;_-* &quot;-&quot;??_-;_-@_-">
                  <c:v>#N/A</c:v>
                </c:pt>
                <c:pt idx="18" formatCode="_-* #,##0_-;\-* #,##0_-;_-* &quot;-&quot;??_-;_-@_-">
                  <c:v>#N/A</c:v>
                </c:pt>
                <c:pt idx="19" formatCode="_-* #,##0_-;\-* #,##0_-;_-* &quot;-&quot;??_-;_-@_-">
                  <c:v>#N/A</c:v>
                </c:pt>
                <c:pt idx="20" formatCode="_-* #,##0_-;\-* #,##0_-;_-* &quot;-&quot;??_-;_-@_-">
                  <c:v>#N/A</c:v>
                </c:pt>
                <c:pt idx="21" formatCode="_-* #,##0_-;\-* #,##0_-;_-* &quot;-&quot;??_-;_-@_-">
                  <c:v>#N/A</c:v>
                </c:pt>
                <c:pt idx="22" formatCode="_-* #,##0_-;\-* #,##0_-;_-* &quot;-&quot;??_-;_-@_-">
                  <c:v>#N/A</c:v>
                </c:pt>
                <c:pt idx="23" formatCode="_-* #,##0_-;\-* #,##0_-;_-* &quot;-&quot;??_-;_-@_-">
                  <c:v>#N/A</c:v>
                </c:pt>
                <c:pt idx="24" formatCode="#,##0.000">
                  <c:v>#N/A</c:v>
                </c:pt>
                <c:pt idx="25" formatCode="#,##0.000">
                  <c:v>#N/A</c:v>
                </c:pt>
                <c:pt idx="26" formatCode="_-* #,##0_-;\-* #,##0_-;_-* &quot;-&quot;??_-;_-@_-">
                  <c:v>47387332.729999997</c:v>
                </c:pt>
                <c:pt idx="27" formatCode="_-* #,##0_-;\-* #,##0_-;_-* &quot;-&quot;??_-;_-@_-">
                  <c:v>120218869.714192</c:v>
                </c:pt>
                <c:pt idx="28" formatCode="_-* #,##0_-;\-* #,##0_-;_-* &quot;-&quot;??_-;_-@_-">
                  <c:v>143394619.86607099</c:v>
                </c:pt>
                <c:pt idx="29" formatCode="_-* #,##0_-;\-* #,##0_-;_-* &quot;-&quot;??_-;_-@_-">
                  <c:v>135139531.08322901</c:v>
                </c:pt>
                <c:pt idx="30" formatCode="_-* #,##0_-;\-* #,##0_-;_-* &quot;-&quot;??_-;_-@_-">
                  <c:v>131168878.332105</c:v>
                </c:pt>
                <c:pt idx="31" formatCode="_-* #,##0_-;\-* #,##0_-;_-* &quot;-&quot;??_-;_-@_-">
                  <c:v>124293731.21772701</c:v>
                </c:pt>
                <c:pt idx="32" formatCode="_-* #,##0_-;\-* #,##0_-;_-* &quot;-&quot;??_-;_-@_-">
                  <c:v>121197240.986037</c:v>
                </c:pt>
                <c:pt idx="33" formatCode="_-* #,##0_-;\-* #,##0_-;_-* &quot;-&quot;??_-;_-@_-">
                  <c:v>112486673.75196899</c:v>
                </c:pt>
                <c:pt idx="34" formatCode="_-* #,##0_-;\-* #,##0_-;_-* &quot;-&quot;??_-;_-@_-">
                  <c:v>110348305.969602</c:v>
                </c:pt>
                <c:pt idx="35" formatCode="_-* #,##0_-;\-* #,##0_-;_-* &quot;-&quot;??_-;_-@_-">
                  <c:v>106436878.501302</c:v>
                </c:pt>
              </c:numCache>
            </c:numRef>
          </c:val>
          <c:smooth val="0"/>
        </c:ser>
        <c:ser>
          <c:idx val="4"/>
          <c:order val="2"/>
          <c:tx>
            <c:strRef>
              <c:f>Sheet1!$D$1</c:f>
              <c:strCache>
                <c:ptCount val="1"/>
                <c:pt idx="0">
                  <c:v>Adverse</c:v>
                </c:pt>
              </c:strCache>
            </c:strRef>
          </c:tx>
          <c:spPr>
            <a:ln w="19050">
              <a:solidFill>
                <a:srgbClr val="00AEEF"/>
              </a:solidFill>
            </a:ln>
          </c:spPr>
          <c:marker>
            <c:symbol val="none"/>
          </c:marker>
          <c:cat>
            <c:strRef>
              <c:f>Sheet1!$A$2:$A$37</c:f>
              <c:strCache>
                <c:ptCount val="33"/>
                <c:pt idx="0">
                  <c:v>     2008</c:v>
                </c:pt>
                <c:pt idx="4">
                  <c:v>     2009</c:v>
                </c:pt>
                <c:pt idx="8">
                  <c:v>     2010</c:v>
                </c:pt>
                <c:pt idx="12">
                  <c:v>     2011</c:v>
                </c:pt>
                <c:pt idx="16">
                  <c:v>     2012</c:v>
                </c:pt>
                <c:pt idx="20">
                  <c:v>     2013</c:v>
                </c:pt>
                <c:pt idx="24">
                  <c:v>     2014</c:v>
                </c:pt>
                <c:pt idx="28">
                  <c:v>     2015</c:v>
                </c:pt>
                <c:pt idx="32">
                  <c:v>     2016</c:v>
                </c:pt>
              </c:strCache>
            </c:strRef>
          </c:cat>
          <c:val>
            <c:numRef>
              <c:f>Sheet1!$D$2:$D$37</c:f>
              <c:numCache>
                <c:formatCode>General</c:formatCode>
                <c:ptCount val="36"/>
                <c:pt idx="3">
                  <c:v>#N/A</c:v>
                </c:pt>
                <c:pt idx="4" formatCode="_-* #,##0_-;\-* #,##0_-;_-* &quot;-&quot;??_-;_-@_-">
                  <c:v>#N/A</c:v>
                </c:pt>
                <c:pt idx="5" formatCode="_-* #,##0_-;\-* #,##0_-;_-* &quot;-&quot;??_-;_-@_-">
                  <c:v>#N/A</c:v>
                </c:pt>
                <c:pt idx="6" formatCode="_-* #,##0_-;\-* #,##0_-;_-* &quot;-&quot;??_-;_-@_-">
                  <c:v>#N/A</c:v>
                </c:pt>
                <c:pt idx="7" formatCode="_-* #,##0_-;\-* #,##0_-;_-* &quot;-&quot;??_-;_-@_-">
                  <c:v>#N/A</c:v>
                </c:pt>
                <c:pt idx="8" formatCode="_-* #,##0_-;\-* #,##0_-;_-* &quot;-&quot;??_-;_-@_-">
                  <c:v>#N/A</c:v>
                </c:pt>
                <c:pt idx="9" formatCode="_-* #,##0_-;\-* #,##0_-;_-* &quot;-&quot;??_-;_-@_-">
                  <c:v>#N/A</c:v>
                </c:pt>
                <c:pt idx="10" formatCode="_-* #,##0_-;\-* #,##0_-;_-* &quot;-&quot;??_-;_-@_-">
                  <c:v>#N/A</c:v>
                </c:pt>
                <c:pt idx="11" formatCode="_-* #,##0_-;\-* #,##0_-;_-* &quot;-&quot;??_-;_-@_-">
                  <c:v>#N/A</c:v>
                </c:pt>
                <c:pt idx="12" formatCode="_-* #,##0_-;\-* #,##0_-;_-* &quot;-&quot;??_-;_-@_-">
                  <c:v>#N/A</c:v>
                </c:pt>
                <c:pt idx="13" formatCode="_-* #,##0_-;\-* #,##0_-;_-* &quot;-&quot;??_-;_-@_-">
                  <c:v>#N/A</c:v>
                </c:pt>
                <c:pt idx="14" formatCode="_-* #,##0_-;\-* #,##0_-;_-* &quot;-&quot;??_-;_-@_-">
                  <c:v>#N/A</c:v>
                </c:pt>
                <c:pt idx="15" formatCode="_-* #,##0_-;\-* #,##0_-;_-* &quot;-&quot;??_-;_-@_-">
                  <c:v>#N/A</c:v>
                </c:pt>
                <c:pt idx="16" formatCode="_-* #,##0_-;\-* #,##0_-;_-* &quot;-&quot;??_-;_-@_-">
                  <c:v>#N/A</c:v>
                </c:pt>
                <c:pt idx="17" formatCode="_-* #,##0_-;\-* #,##0_-;_-* &quot;-&quot;??_-;_-@_-">
                  <c:v>#N/A</c:v>
                </c:pt>
                <c:pt idx="18" formatCode="_-* #,##0_-;\-* #,##0_-;_-* &quot;-&quot;??_-;_-@_-">
                  <c:v>#N/A</c:v>
                </c:pt>
                <c:pt idx="19" formatCode="_-* #,##0_-;\-* #,##0_-;_-* &quot;-&quot;??_-;_-@_-">
                  <c:v>#N/A</c:v>
                </c:pt>
                <c:pt idx="20" formatCode="_-* #,##0_-;\-* #,##0_-;_-* &quot;-&quot;??_-;_-@_-">
                  <c:v>#N/A</c:v>
                </c:pt>
                <c:pt idx="21" formatCode="_-* #,##0_-;\-* #,##0_-;_-* &quot;-&quot;??_-;_-@_-">
                  <c:v>#N/A</c:v>
                </c:pt>
                <c:pt idx="22" formatCode="_-* #,##0_-;\-* #,##0_-;_-* &quot;-&quot;??_-;_-@_-">
                  <c:v>#N/A</c:v>
                </c:pt>
                <c:pt idx="23" formatCode="_-* #,##0_-;\-* #,##0_-;_-* &quot;-&quot;??_-;_-@_-">
                  <c:v>#N/A</c:v>
                </c:pt>
                <c:pt idx="24" formatCode="#,##0.000">
                  <c:v>#N/A</c:v>
                </c:pt>
                <c:pt idx="25" formatCode="#,##0.000">
                  <c:v>#N/A</c:v>
                </c:pt>
                <c:pt idx="26" formatCode="_-* #,##0_-;\-* #,##0_-;_-* &quot;-&quot;??_-;_-@_-">
                  <c:v>47387332.729999997</c:v>
                </c:pt>
                <c:pt idx="27" formatCode="_-* #,##0_-;\-* #,##0_-;_-* &quot;-&quot;??_-;_-@_-">
                  <c:v>211273616.66244099</c:v>
                </c:pt>
                <c:pt idx="28" formatCode="_-* #,##0_-;\-* #,##0_-;_-* &quot;-&quot;??_-;_-@_-">
                  <c:v>191620080.54777801</c:v>
                </c:pt>
                <c:pt idx="29" formatCode="_-* #,##0_-;\-* #,##0_-;_-* &quot;-&quot;??_-;_-@_-">
                  <c:v>175614974.181566</c:v>
                </c:pt>
                <c:pt idx="30" formatCode="_-* #,##0_-;\-* #,##0_-;_-* &quot;-&quot;??_-;_-@_-">
                  <c:v>154312205.376277</c:v>
                </c:pt>
                <c:pt idx="31" formatCode="_-* #,##0_-;\-* #,##0_-;_-* &quot;-&quot;??_-;_-@_-">
                  <c:v>147425243.33099899</c:v>
                </c:pt>
                <c:pt idx="32" formatCode="_-* #,##0_-;\-* #,##0_-;_-* &quot;-&quot;??_-;_-@_-">
                  <c:v>155998116.23225501</c:v>
                </c:pt>
                <c:pt idx="33" formatCode="_-* #,##0_-;\-* #,##0_-;_-* &quot;-&quot;??_-;_-@_-">
                  <c:v>142329797.056752</c:v>
                </c:pt>
                <c:pt idx="34" formatCode="_-* #,##0_-;\-* #,##0_-;_-* &quot;-&quot;??_-;_-@_-">
                  <c:v>129967559.441053</c:v>
                </c:pt>
                <c:pt idx="35" formatCode="_-* #,##0_-;\-* #,##0_-;_-* &quot;-&quot;??_-;_-@_-">
                  <c:v>127091719.587153</c:v>
                </c:pt>
              </c:numCache>
            </c:numRef>
          </c:val>
          <c:smooth val="0"/>
        </c:ser>
        <c:ser>
          <c:idx val="1"/>
          <c:order val="3"/>
          <c:tx>
            <c:strRef>
              <c:f>Sheet1!$E$1</c:f>
              <c:strCache>
                <c:ptCount val="1"/>
                <c:pt idx="0">
                  <c:v>Severely Adverse</c:v>
                </c:pt>
              </c:strCache>
            </c:strRef>
          </c:tx>
          <c:spPr>
            <a:ln w="19050">
              <a:solidFill>
                <a:srgbClr val="C00000"/>
              </a:solidFill>
            </a:ln>
          </c:spPr>
          <c:marker>
            <c:symbol val="none"/>
          </c:marker>
          <c:cat>
            <c:strRef>
              <c:f>Sheet1!$A$2:$A$37</c:f>
              <c:strCache>
                <c:ptCount val="33"/>
                <c:pt idx="0">
                  <c:v>     2008</c:v>
                </c:pt>
                <c:pt idx="4">
                  <c:v>     2009</c:v>
                </c:pt>
                <c:pt idx="8">
                  <c:v>     2010</c:v>
                </c:pt>
                <c:pt idx="12">
                  <c:v>     2011</c:v>
                </c:pt>
                <c:pt idx="16">
                  <c:v>     2012</c:v>
                </c:pt>
                <c:pt idx="20">
                  <c:v>     2013</c:v>
                </c:pt>
                <c:pt idx="24">
                  <c:v>     2014</c:v>
                </c:pt>
                <c:pt idx="28">
                  <c:v>     2015</c:v>
                </c:pt>
                <c:pt idx="32">
                  <c:v>     2016</c:v>
                </c:pt>
              </c:strCache>
            </c:strRef>
          </c:cat>
          <c:val>
            <c:numRef>
              <c:f>Sheet1!$E$2:$E$37</c:f>
              <c:numCache>
                <c:formatCode>General</c:formatCode>
                <c:ptCount val="36"/>
                <c:pt idx="3">
                  <c:v>#N/A</c:v>
                </c:pt>
                <c:pt idx="4" formatCode="_-* #,##0_-;\-* #,##0_-;_-* &quot;-&quot;??_-;_-@_-">
                  <c:v>#N/A</c:v>
                </c:pt>
                <c:pt idx="5" formatCode="_-* #,##0_-;\-* #,##0_-;_-* &quot;-&quot;??_-;_-@_-">
                  <c:v>#N/A</c:v>
                </c:pt>
                <c:pt idx="6" formatCode="_-* #,##0_-;\-* #,##0_-;_-* &quot;-&quot;??_-;_-@_-">
                  <c:v>#N/A</c:v>
                </c:pt>
                <c:pt idx="7" formatCode="_-* #,##0_-;\-* #,##0_-;_-* &quot;-&quot;??_-;_-@_-">
                  <c:v>#N/A</c:v>
                </c:pt>
                <c:pt idx="8" formatCode="_-* #,##0_-;\-* #,##0_-;_-* &quot;-&quot;??_-;_-@_-">
                  <c:v>#N/A</c:v>
                </c:pt>
                <c:pt idx="9" formatCode="_-* #,##0_-;\-* #,##0_-;_-* &quot;-&quot;??_-;_-@_-">
                  <c:v>#N/A</c:v>
                </c:pt>
                <c:pt idx="10" formatCode="_-* #,##0_-;\-* #,##0_-;_-* &quot;-&quot;??_-;_-@_-">
                  <c:v>#N/A</c:v>
                </c:pt>
                <c:pt idx="11" formatCode="_-* #,##0_-;\-* #,##0_-;_-* &quot;-&quot;??_-;_-@_-">
                  <c:v>#N/A</c:v>
                </c:pt>
                <c:pt idx="12" formatCode="_-* #,##0_-;\-* #,##0_-;_-* &quot;-&quot;??_-;_-@_-">
                  <c:v>#N/A</c:v>
                </c:pt>
                <c:pt idx="13" formatCode="_-* #,##0_-;\-* #,##0_-;_-* &quot;-&quot;??_-;_-@_-">
                  <c:v>#N/A</c:v>
                </c:pt>
                <c:pt idx="14" formatCode="_-* #,##0_-;\-* #,##0_-;_-* &quot;-&quot;??_-;_-@_-">
                  <c:v>#N/A</c:v>
                </c:pt>
                <c:pt idx="15" formatCode="_-* #,##0_-;\-* #,##0_-;_-* &quot;-&quot;??_-;_-@_-">
                  <c:v>#N/A</c:v>
                </c:pt>
                <c:pt idx="16" formatCode="_-* #,##0_-;\-* #,##0_-;_-* &quot;-&quot;??_-;_-@_-">
                  <c:v>#N/A</c:v>
                </c:pt>
                <c:pt idx="17" formatCode="_-* #,##0_-;\-* #,##0_-;_-* &quot;-&quot;??_-;_-@_-">
                  <c:v>#N/A</c:v>
                </c:pt>
                <c:pt idx="18" formatCode="_-* #,##0_-;\-* #,##0_-;_-* &quot;-&quot;??_-;_-@_-">
                  <c:v>#N/A</c:v>
                </c:pt>
                <c:pt idx="19" formatCode="_-* #,##0_-;\-* #,##0_-;_-* &quot;-&quot;??_-;_-@_-">
                  <c:v>#N/A</c:v>
                </c:pt>
                <c:pt idx="20" formatCode="_-* #,##0_-;\-* #,##0_-;_-* &quot;-&quot;??_-;_-@_-">
                  <c:v>#N/A</c:v>
                </c:pt>
                <c:pt idx="21" formatCode="_-* #,##0_-;\-* #,##0_-;_-* &quot;-&quot;??_-;_-@_-">
                  <c:v>#N/A</c:v>
                </c:pt>
                <c:pt idx="22" formatCode="_-* #,##0_-;\-* #,##0_-;_-* &quot;-&quot;??_-;_-@_-">
                  <c:v>#N/A</c:v>
                </c:pt>
                <c:pt idx="23" formatCode="_-* #,##0_-;\-* #,##0_-;_-* &quot;-&quot;??_-;_-@_-">
                  <c:v>#N/A</c:v>
                </c:pt>
                <c:pt idx="24" formatCode="#,##0.000">
                  <c:v>#N/A</c:v>
                </c:pt>
                <c:pt idx="25" formatCode="#,##0.000">
                  <c:v>#N/A</c:v>
                </c:pt>
                <c:pt idx="26" formatCode="_-* #,##0_-;\-* #,##0_-;_-* &quot;-&quot;??_-;_-@_-">
                  <c:v>47387332.729999997</c:v>
                </c:pt>
                <c:pt idx="27" formatCode="_-* #,##0_-;\-* #,##0_-;_-* &quot;-&quot;??_-;_-@_-">
                  <c:v>84750258.6063281</c:v>
                </c:pt>
                <c:pt idx="28" formatCode="_-* #,##0_-;\-* #,##0_-;_-* &quot;-&quot;??_-;_-@_-">
                  <c:v>108479261.308088</c:v>
                </c:pt>
                <c:pt idx="29" formatCode="_-* #,##0_-;\-* #,##0_-;_-* &quot;-&quot;??_-;_-@_-">
                  <c:v>134541553.437397</c:v>
                </c:pt>
                <c:pt idx="30" formatCode="_-* #,##0_-;\-* #,##0_-;_-* &quot;-&quot;??_-;_-@_-">
                  <c:v>206946628.83313999</c:v>
                </c:pt>
                <c:pt idx="31" formatCode="_-* #,##0_-;\-* #,##0_-;_-* &quot;-&quot;??_-;_-@_-">
                  <c:v>186621411.41066301</c:v>
                </c:pt>
                <c:pt idx="32" formatCode="_-* #,##0_-;\-* #,##0_-;_-* &quot;-&quot;??_-;_-@_-">
                  <c:v>158517981.421886</c:v>
                </c:pt>
                <c:pt idx="33" formatCode="_-* #,##0_-;\-* #,##0_-;_-* &quot;-&quot;??_-;_-@_-">
                  <c:v>132346409.05464</c:v>
                </c:pt>
                <c:pt idx="34" formatCode="_-* #,##0_-;\-* #,##0_-;_-* &quot;-&quot;??_-;_-@_-">
                  <c:v>122633880.319565</c:v>
                </c:pt>
                <c:pt idx="35" formatCode="_-* #,##0_-;\-* #,##0_-;_-* &quot;-&quot;??_-;_-@_-">
                  <c:v>125827553.967464</c:v>
                </c:pt>
              </c:numCache>
            </c:numRef>
          </c:val>
          <c:smooth val="0"/>
        </c:ser>
        <c:dLbls>
          <c:showLegendKey val="0"/>
          <c:showVal val="0"/>
          <c:showCatName val="0"/>
          <c:showSerName val="0"/>
          <c:showPercent val="0"/>
          <c:showBubbleSize val="0"/>
        </c:dLbls>
        <c:smooth val="0"/>
        <c:axId val="618949688"/>
        <c:axId val="618949296"/>
      </c:lineChart>
      <c:catAx>
        <c:axId val="618949688"/>
        <c:scaling>
          <c:orientation val="minMax"/>
        </c:scaling>
        <c:delete val="0"/>
        <c:axPos val="b"/>
        <c:majorGridlines>
          <c:spPr>
            <a:ln w="6350">
              <a:solidFill>
                <a:srgbClr val="FFFFFF">
                  <a:lumMod val="75000"/>
                </a:srgbClr>
              </a:solidFill>
              <a:prstDash val="dash"/>
            </a:ln>
          </c:spPr>
        </c:majorGridlines>
        <c:numFmt formatCode="General" sourceLinked="1"/>
        <c:majorTickMark val="none"/>
        <c:minorTickMark val="none"/>
        <c:tickLblPos val="low"/>
        <c:spPr>
          <a:ln w="12705">
            <a:solidFill>
              <a:schemeClr val="hlink"/>
            </a:solidFill>
            <a:prstDash val="solid"/>
          </a:ln>
        </c:spPr>
        <c:txPr>
          <a:bodyPr rot="0" vert="horz"/>
          <a:lstStyle/>
          <a:p>
            <a:pPr>
              <a:defRPr/>
            </a:pPr>
            <a:endParaRPr lang="en-US"/>
          </a:p>
        </c:txPr>
        <c:crossAx val="618949296"/>
        <c:crosses val="autoZero"/>
        <c:auto val="1"/>
        <c:lblAlgn val="ctr"/>
        <c:lblOffset val="100"/>
        <c:tickMarkSkip val="4"/>
        <c:noMultiLvlLbl val="0"/>
      </c:catAx>
      <c:valAx>
        <c:axId val="618949296"/>
        <c:scaling>
          <c:orientation val="minMax"/>
        </c:scaling>
        <c:delete val="0"/>
        <c:axPos val="l"/>
        <c:title>
          <c:tx>
            <c:rich>
              <a:bodyPr rot="-5400000" vert="horz"/>
              <a:lstStyle/>
              <a:p>
                <a:pPr>
                  <a:defRPr/>
                </a:pPr>
                <a:r>
                  <a:rPr lang="en-US" b="1" dirty="0" smtClean="0">
                    <a:latin typeface="Expert Sans Regular" pitchFamily="2" charset="0"/>
                  </a:rPr>
                  <a:t>$ MM</a:t>
                </a:r>
              </a:p>
            </c:rich>
          </c:tx>
          <c:overlay val="0"/>
        </c:title>
        <c:numFmt formatCode="#,##0" sourceLinked="0"/>
        <c:majorTickMark val="none"/>
        <c:minorTickMark val="none"/>
        <c:tickLblPos val="nextTo"/>
        <c:spPr>
          <a:ln w="12705">
            <a:solidFill>
              <a:schemeClr val="hlink"/>
            </a:solidFill>
            <a:prstDash val="solid"/>
          </a:ln>
        </c:spPr>
        <c:txPr>
          <a:bodyPr rot="0" vert="horz"/>
          <a:lstStyle/>
          <a:p>
            <a:pPr>
              <a:defRPr>
                <a:solidFill>
                  <a:schemeClr val="bg1"/>
                </a:solidFill>
              </a:defRPr>
            </a:pPr>
            <a:endParaRPr lang="en-US"/>
          </a:p>
        </c:txPr>
        <c:crossAx val="618949688"/>
        <c:crosses val="autoZero"/>
        <c:crossBetween val="midCat"/>
        <c:dispUnits>
          <c:builtInUnit val="millions"/>
        </c:dispUnits>
      </c:valAx>
      <c:spPr>
        <a:solidFill>
          <a:sysClr val="window" lastClr="FFFFFF"/>
        </a:solidFill>
        <a:ln w="25410">
          <a:noFill/>
        </a:ln>
      </c:spPr>
    </c:plotArea>
    <c:plotVisOnly val="1"/>
    <c:dispBlanksAs val="gap"/>
    <c:showDLblsOverMax val="0"/>
  </c:chart>
  <c:spPr>
    <a:noFill/>
    <a:ln>
      <a:noFill/>
    </a:ln>
  </c:spPr>
  <c:txPr>
    <a:bodyPr/>
    <a:lstStyle/>
    <a:p>
      <a:pPr>
        <a:defRPr sz="1000" b="0" i="0" u="none" strike="noStrike" baseline="0">
          <a:solidFill>
            <a:schemeClr val="tx1"/>
          </a:solidFill>
          <a:latin typeface="Arial"/>
          <a:ea typeface="Arial"/>
          <a:cs typeface="Arial"/>
        </a:defRPr>
      </a:pPr>
      <a:endParaRPr lang="en-US"/>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142426163885701"/>
          <c:y val="2.3638207279106298E-2"/>
          <c:w val="0.83067339121205797"/>
          <c:h val="0.82066810905393495"/>
        </c:manualLayout>
      </c:layout>
      <c:lineChart>
        <c:grouping val="standard"/>
        <c:varyColors val="0"/>
        <c:ser>
          <c:idx val="0"/>
          <c:order val="0"/>
          <c:tx>
            <c:strRef>
              <c:f>Sheet1!$B$1</c:f>
              <c:strCache>
                <c:ptCount val="1"/>
                <c:pt idx="0">
                  <c:v>Actuals</c:v>
                </c:pt>
              </c:strCache>
            </c:strRef>
          </c:tx>
          <c:spPr>
            <a:ln w="19050">
              <a:solidFill>
                <a:sysClr val="windowText" lastClr="000000"/>
              </a:solidFill>
              <a:prstDash val="solid"/>
            </a:ln>
          </c:spPr>
          <c:marker>
            <c:symbol val="none"/>
          </c:marker>
          <c:cat>
            <c:numRef>
              <c:f>Sheet1!$A$2:$A$23</c:f>
              <c:numCache>
                <c:formatCode>General</c:formatCode>
                <c:ptCount val="22"/>
                <c:pt idx="0">
                  <c:v>2009</c:v>
                </c:pt>
                <c:pt idx="4">
                  <c:v>2010</c:v>
                </c:pt>
                <c:pt idx="8">
                  <c:v>2011</c:v>
                </c:pt>
                <c:pt idx="12">
                  <c:v>2012</c:v>
                </c:pt>
                <c:pt idx="16">
                  <c:v>2013</c:v>
                </c:pt>
                <c:pt idx="20">
                  <c:v>2014</c:v>
                </c:pt>
              </c:numCache>
            </c:numRef>
          </c:cat>
          <c:val>
            <c:numRef>
              <c:f>Sheet1!$B$2:$B$23</c:f>
              <c:numCache>
                <c:formatCode>General</c:formatCode>
                <c:ptCount val="22"/>
                <c:pt idx="1">
                  <c:v>163246727.65549001</c:v>
                </c:pt>
                <c:pt idx="2">
                  <c:v>186989620.225135</c:v>
                </c:pt>
                <c:pt idx="3" formatCode="_-* #,##0_-;\-* #,##0_-;_-* &quot;-&quot;??_-;_-@_-">
                  <c:v>166222223.85238099</c:v>
                </c:pt>
                <c:pt idx="4" formatCode="_-* #,##0_-;\-* #,##0_-;_-* &quot;-&quot;??_-;_-@_-">
                  <c:v>132645450.49292</c:v>
                </c:pt>
                <c:pt idx="5" formatCode="_-* #,##0_-;\-* #,##0_-;_-* &quot;-&quot;??_-;_-@_-">
                  <c:v>167669477.61451</c:v>
                </c:pt>
                <c:pt idx="6" formatCode="_-* #,##0_-;\-* #,##0_-;_-* &quot;-&quot;??_-;_-@_-">
                  <c:v>131979788.96202999</c:v>
                </c:pt>
                <c:pt idx="7" formatCode="_-* #,##0_-;\-* #,##0_-;_-* &quot;-&quot;??_-;_-@_-">
                  <c:v>123417254.92749999</c:v>
                </c:pt>
                <c:pt idx="8" formatCode="_-* #,##0_-;\-* #,##0_-;_-* &quot;-&quot;??_-;_-@_-">
                  <c:v>134867285.62207001</c:v>
                </c:pt>
                <c:pt idx="9" formatCode="_-* #,##0_-;\-* #,##0_-;_-* &quot;-&quot;??_-;_-@_-">
                  <c:v>134069457.70052999</c:v>
                </c:pt>
                <c:pt idx="10" formatCode="_-* #,##0_-;\-* #,##0_-;_-* &quot;-&quot;??_-;_-@_-">
                  <c:v>140054506.05041</c:v>
                </c:pt>
                <c:pt idx="11" formatCode="_-* #,##0_-;\-* #,##0_-;_-* &quot;-&quot;??_-;_-@_-">
                  <c:v>90721312.337640002</c:v>
                </c:pt>
                <c:pt idx="12" formatCode="_-* #,##0_-;\-* #,##0_-;_-* &quot;-&quot;??_-;_-@_-">
                  <c:v>116455434.5676</c:v>
                </c:pt>
                <c:pt idx="13" formatCode="_-* #,##0_-;\-* #,##0_-;_-* &quot;-&quot;??_-;_-@_-">
                  <c:v>120327535.20096</c:v>
                </c:pt>
                <c:pt idx="14" formatCode="_-* #,##0_-;\-* #,##0_-;_-* &quot;-&quot;??_-;_-@_-">
                  <c:v>129386385.03932001</c:v>
                </c:pt>
                <c:pt idx="15" formatCode="_-* #,##0_-;\-* #,##0_-;_-* &quot;-&quot;??_-;_-@_-">
                  <c:v>123110172.72821</c:v>
                </c:pt>
                <c:pt idx="16" formatCode="_-* #,##0_-;\-* #,##0_-;_-* &quot;-&quot;??_-;_-@_-">
                  <c:v>113207489.69013201</c:v>
                </c:pt>
                <c:pt idx="17" formatCode="_-* #,##0_-;\-* #,##0_-;_-* &quot;-&quot;??_-;_-@_-">
                  <c:v>107426855.557916</c:v>
                </c:pt>
                <c:pt idx="18" formatCode="_-* #,##0_-;\-* #,##0_-;_-* &quot;-&quot;??_-;_-@_-">
                  <c:v>103749964.877791</c:v>
                </c:pt>
                <c:pt idx="19" formatCode="_-* #,##0_-;\-* #,##0_-;_-* &quot;-&quot;??_-;_-@_-">
                  <c:v>92708261.388864607</c:v>
                </c:pt>
                <c:pt idx="20" formatCode="_-* #,##0_-;\-* #,##0_-;_-* &quot;-&quot;??_-;_-@_-">
                  <c:v>164268109.153936</c:v>
                </c:pt>
                <c:pt idx="21" formatCode="_-* #,##0_-;\-* #,##0_-;_-* &quot;-&quot;??_-;_-@_-">
                  <c:v>125934947.689326</c:v>
                </c:pt>
              </c:numCache>
            </c:numRef>
          </c:val>
          <c:smooth val="0"/>
        </c:ser>
        <c:ser>
          <c:idx val="1"/>
          <c:order val="1"/>
          <c:tx>
            <c:strRef>
              <c:f>Sheet1!$C$1</c:f>
              <c:strCache>
                <c:ptCount val="1"/>
                <c:pt idx="0">
                  <c:v>Model</c:v>
                </c:pt>
              </c:strCache>
            </c:strRef>
          </c:tx>
          <c:spPr>
            <a:ln w="19050">
              <a:solidFill>
                <a:srgbClr val="969696"/>
              </a:solidFill>
              <a:prstDash val="solid"/>
            </a:ln>
          </c:spPr>
          <c:marker>
            <c:symbol val="none"/>
          </c:marker>
          <c:cat>
            <c:numRef>
              <c:f>Sheet1!$A$2:$A$23</c:f>
              <c:numCache>
                <c:formatCode>General</c:formatCode>
                <c:ptCount val="22"/>
                <c:pt idx="0">
                  <c:v>2009</c:v>
                </c:pt>
                <c:pt idx="4">
                  <c:v>2010</c:v>
                </c:pt>
                <c:pt idx="8">
                  <c:v>2011</c:v>
                </c:pt>
                <c:pt idx="12">
                  <c:v>2012</c:v>
                </c:pt>
                <c:pt idx="16">
                  <c:v>2013</c:v>
                </c:pt>
                <c:pt idx="20">
                  <c:v>2014</c:v>
                </c:pt>
              </c:numCache>
            </c:numRef>
          </c:cat>
          <c:val>
            <c:numRef>
              <c:f>Sheet1!$C$2:$C$23</c:f>
              <c:numCache>
                <c:formatCode>_-* #,##0.00_-;\-* #,##0.00_-;_-* "-"??_-;_-@_-</c:formatCode>
                <c:ptCount val="22"/>
                <c:pt idx="1">
                  <c:v>181005350.42341301</c:v>
                </c:pt>
                <c:pt idx="2">
                  <c:v>161689967.84793001</c:v>
                </c:pt>
                <c:pt idx="3">
                  <c:v>140935293.624064</c:v>
                </c:pt>
                <c:pt idx="4">
                  <c:v>141770292.188512</c:v>
                </c:pt>
                <c:pt idx="5">
                  <c:v>156811732.98661</c:v>
                </c:pt>
                <c:pt idx="6">
                  <c:v>122969522.507774</c:v>
                </c:pt>
                <c:pt idx="7">
                  <c:v>124392747.245037</c:v>
                </c:pt>
                <c:pt idx="8">
                  <c:v>135660062.26165101</c:v>
                </c:pt>
                <c:pt idx="9">
                  <c:v>143106437.37717199</c:v>
                </c:pt>
                <c:pt idx="10">
                  <c:v>154531779.575472</c:v>
                </c:pt>
                <c:pt idx="11">
                  <c:v>110607625.376093</c:v>
                </c:pt>
                <c:pt idx="12">
                  <c:v>108017464.858732</c:v>
                </c:pt>
                <c:pt idx="13">
                  <c:v>125021454.714332</c:v>
                </c:pt>
                <c:pt idx="14">
                  <c:v>108354627.76921199</c:v>
                </c:pt>
                <c:pt idx="15">
                  <c:v>119075788.99598201</c:v>
                </c:pt>
                <c:pt idx="16">
                  <c:v>106282030.962198</c:v>
                </c:pt>
                <c:pt idx="17">
                  <c:v>120562394.203785</c:v>
                </c:pt>
                <c:pt idx="18">
                  <c:v>125797647.90639301</c:v>
                </c:pt>
                <c:pt idx="19">
                  <c:v>120710300.195347</c:v>
                </c:pt>
                <c:pt idx="20">
                  <c:v>134803826.86688799</c:v>
                </c:pt>
                <c:pt idx="21">
                  <c:v>126351913.448075</c:v>
                </c:pt>
              </c:numCache>
            </c:numRef>
          </c:val>
          <c:smooth val="0"/>
        </c:ser>
        <c:dLbls>
          <c:showLegendKey val="0"/>
          <c:showVal val="0"/>
          <c:showCatName val="0"/>
          <c:showSerName val="0"/>
          <c:showPercent val="0"/>
          <c:showBubbleSize val="0"/>
        </c:dLbls>
        <c:smooth val="0"/>
        <c:axId val="618948512"/>
        <c:axId val="618948120"/>
      </c:lineChart>
      <c:catAx>
        <c:axId val="618948512"/>
        <c:scaling>
          <c:orientation val="minMax"/>
        </c:scaling>
        <c:delete val="0"/>
        <c:axPos val="b"/>
        <c:majorGridlines>
          <c:spPr>
            <a:ln w="6350">
              <a:solidFill>
                <a:srgbClr val="969696"/>
              </a:solidFill>
              <a:prstDash val="dash"/>
            </a:ln>
          </c:spPr>
        </c:majorGridlines>
        <c:numFmt formatCode="General" sourceLinked="1"/>
        <c:majorTickMark val="none"/>
        <c:minorTickMark val="none"/>
        <c:tickLblPos val="low"/>
        <c:spPr>
          <a:ln w="6350">
            <a:solidFill>
              <a:srgbClr val="969696"/>
            </a:solidFill>
            <a:prstDash val="solid"/>
          </a:ln>
        </c:spPr>
        <c:txPr>
          <a:bodyPr rot="0" vert="horz"/>
          <a:lstStyle/>
          <a:p>
            <a:pPr>
              <a:defRPr/>
            </a:pPr>
            <a:endParaRPr lang="en-US"/>
          </a:p>
        </c:txPr>
        <c:crossAx val="618948120"/>
        <c:crosses val="autoZero"/>
        <c:auto val="1"/>
        <c:lblAlgn val="ctr"/>
        <c:lblOffset val="100"/>
        <c:tickMarkSkip val="4"/>
        <c:noMultiLvlLbl val="0"/>
      </c:catAx>
      <c:valAx>
        <c:axId val="618948120"/>
        <c:scaling>
          <c:orientation val="minMax"/>
        </c:scaling>
        <c:delete val="0"/>
        <c:axPos val="l"/>
        <c:title>
          <c:tx>
            <c:rich>
              <a:bodyPr rot="-5400000" vert="horz"/>
              <a:lstStyle/>
              <a:p>
                <a:pPr>
                  <a:defRPr/>
                </a:pPr>
                <a:r>
                  <a:rPr lang="en-US" b="1" dirty="0" smtClean="0">
                    <a:solidFill>
                      <a:schemeClr val="tx1"/>
                    </a:solidFill>
                  </a:rPr>
                  <a:t>US$</a:t>
                </a:r>
                <a:r>
                  <a:rPr lang="en-US" b="1" baseline="0" dirty="0" smtClean="0">
                    <a:solidFill>
                      <a:schemeClr val="tx1"/>
                    </a:solidFill>
                  </a:rPr>
                  <a:t> MM</a:t>
                </a:r>
                <a:endParaRPr lang="en-US" b="1" dirty="0">
                  <a:solidFill>
                    <a:schemeClr val="tx1"/>
                  </a:solidFill>
                </a:endParaRPr>
              </a:p>
            </c:rich>
          </c:tx>
          <c:overlay val="0"/>
        </c:title>
        <c:numFmt formatCode="General" sourceLinked="0"/>
        <c:majorTickMark val="none"/>
        <c:minorTickMark val="none"/>
        <c:tickLblPos val="nextTo"/>
        <c:spPr>
          <a:ln w="6350">
            <a:solidFill>
              <a:srgbClr val="969696"/>
            </a:solidFill>
            <a:prstDash val="solid"/>
          </a:ln>
        </c:spPr>
        <c:txPr>
          <a:bodyPr rot="0" vert="horz"/>
          <a:lstStyle/>
          <a:p>
            <a:pPr>
              <a:defRPr>
                <a:solidFill>
                  <a:schemeClr val="bg1"/>
                </a:solidFill>
              </a:defRPr>
            </a:pPr>
            <a:endParaRPr lang="en-US"/>
          </a:p>
        </c:txPr>
        <c:crossAx val="618948512"/>
        <c:crosses val="autoZero"/>
        <c:crossBetween val="between"/>
        <c:dispUnits>
          <c:builtInUnit val="millions"/>
        </c:dispUnits>
      </c:valAx>
      <c:spPr>
        <a:noFill/>
        <a:ln w="25410">
          <a:noFill/>
        </a:ln>
      </c:spPr>
    </c:plotArea>
    <c:plotVisOnly val="1"/>
    <c:dispBlanksAs val="gap"/>
    <c:showDLblsOverMax val="0"/>
  </c:chart>
  <c:spPr>
    <a:noFill/>
    <a:ln>
      <a:noFill/>
    </a:ln>
  </c:spPr>
  <c:txPr>
    <a:bodyPr/>
    <a:lstStyle/>
    <a:p>
      <a:pPr>
        <a:defRPr sz="1000" b="0" i="0" u="none" strike="noStrike" baseline="0">
          <a:solidFill>
            <a:srgbClr val="58595B"/>
          </a:solidFill>
          <a:latin typeface="+mn-lt"/>
          <a:ea typeface="Arial"/>
          <a:cs typeface="Arial" panose="020B0604020202020204" pitchFamily="34" charset="0"/>
        </a:defRPr>
      </a:pPr>
      <a:endParaRPr lang="en-US"/>
    </a:p>
  </c:txPr>
  <c:externalData r:id="rId2">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523363660830401"/>
          <c:y val="4.1165521191294401E-2"/>
          <c:w val="0.82776006300153504"/>
          <c:h val="0.82254658567162697"/>
        </c:manualLayout>
      </c:layout>
      <c:lineChart>
        <c:grouping val="standard"/>
        <c:varyColors val="0"/>
        <c:ser>
          <c:idx val="2"/>
          <c:order val="0"/>
          <c:tx>
            <c:strRef>
              <c:f>Sheet1!$B$1</c:f>
              <c:strCache>
                <c:ptCount val="1"/>
                <c:pt idx="0">
                  <c:v>Actuals</c:v>
                </c:pt>
              </c:strCache>
            </c:strRef>
          </c:tx>
          <c:spPr>
            <a:ln w="19050">
              <a:solidFill>
                <a:sysClr val="windowText" lastClr="000000"/>
              </a:solidFill>
            </a:ln>
          </c:spPr>
          <c:marker>
            <c:symbol val="none"/>
          </c:marker>
          <c:cat>
            <c:strRef>
              <c:f>Sheet1!$A$2:$A$33</c:f>
              <c:strCache>
                <c:ptCount val="29"/>
                <c:pt idx="0">
                  <c:v>     2009</c:v>
                </c:pt>
                <c:pt idx="4">
                  <c:v>     2010</c:v>
                </c:pt>
                <c:pt idx="8">
                  <c:v>     2011</c:v>
                </c:pt>
                <c:pt idx="12">
                  <c:v>     2012</c:v>
                </c:pt>
                <c:pt idx="16">
                  <c:v>     2013</c:v>
                </c:pt>
                <c:pt idx="20">
                  <c:v>     2014</c:v>
                </c:pt>
                <c:pt idx="24">
                  <c:v>2015</c:v>
                </c:pt>
                <c:pt idx="28">
                  <c:v>2016</c:v>
                </c:pt>
              </c:strCache>
            </c:strRef>
          </c:cat>
          <c:val>
            <c:numRef>
              <c:f>Sheet1!$B$2:$B$33</c:f>
              <c:numCache>
                <c:formatCode>General</c:formatCode>
                <c:ptCount val="32"/>
                <c:pt idx="0">
                  <c:v>2049121.9861399999</c:v>
                </c:pt>
                <c:pt idx="1">
                  <c:v>163246727.65549001</c:v>
                </c:pt>
                <c:pt idx="2">
                  <c:v>186989620.225135</c:v>
                </c:pt>
                <c:pt idx="3">
                  <c:v>166222223.85238099</c:v>
                </c:pt>
                <c:pt idx="4">
                  <c:v>132645450.49292</c:v>
                </c:pt>
                <c:pt idx="5">
                  <c:v>167669477.61451</c:v>
                </c:pt>
                <c:pt idx="6">
                  <c:v>131979788.96202999</c:v>
                </c:pt>
                <c:pt idx="7">
                  <c:v>123417254.92749999</c:v>
                </c:pt>
                <c:pt idx="8">
                  <c:v>134867285.62207001</c:v>
                </c:pt>
                <c:pt idx="9">
                  <c:v>134069457.70052999</c:v>
                </c:pt>
                <c:pt idx="10">
                  <c:v>140054506.05041</c:v>
                </c:pt>
                <c:pt idx="11">
                  <c:v>90721312.337640002</c:v>
                </c:pt>
                <c:pt idx="12">
                  <c:v>116455434.5676</c:v>
                </c:pt>
                <c:pt idx="13">
                  <c:v>120327535.20096</c:v>
                </c:pt>
                <c:pt idx="14">
                  <c:v>129386385.03932001</c:v>
                </c:pt>
                <c:pt idx="15">
                  <c:v>123110172.72821</c:v>
                </c:pt>
                <c:pt idx="16">
                  <c:v>113207489.69013201</c:v>
                </c:pt>
                <c:pt idx="17">
                  <c:v>107426855.557916</c:v>
                </c:pt>
                <c:pt idx="18">
                  <c:v>103749964.877791</c:v>
                </c:pt>
                <c:pt idx="19">
                  <c:v>92708261.388864607</c:v>
                </c:pt>
                <c:pt idx="20" formatCode="#,##0.000">
                  <c:v>164268109.153936</c:v>
                </c:pt>
                <c:pt idx="21" formatCode="#,##0.000">
                  <c:v>125934947.689326</c:v>
                </c:pt>
                <c:pt idx="22" formatCode="#,##0.000">
                  <c:v>83888682.836166993</c:v>
                </c:pt>
              </c:numCache>
            </c:numRef>
          </c:val>
          <c:smooth val="0"/>
        </c:ser>
        <c:ser>
          <c:idx val="3"/>
          <c:order val="1"/>
          <c:tx>
            <c:strRef>
              <c:f>Sheet1!$C$1</c:f>
              <c:strCache>
                <c:ptCount val="1"/>
                <c:pt idx="0">
                  <c:v>Baseline</c:v>
                </c:pt>
              </c:strCache>
            </c:strRef>
          </c:tx>
          <c:spPr>
            <a:ln w="19050">
              <a:solidFill>
                <a:srgbClr val="00B050"/>
              </a:solidFill>
            </a:ln>
          </c:spPr>
          <c:marker>
            <c:symbol val="none"/>
          </c:marker>
          <c:cat>
            <c:strRef>
              <c:f>Sheet1!$A$2:$A$33</c:f>
              <c:strCache>
                <c:ptCount val="29"/>
                <c:pt idx="0">
                  <c:v>     2009</c:v>
                </c:pt>
                <c:pt idx="4">
                  <c:v>     2010</c:v>
                </c:pt>
                <c:pt idx="8">
                  <c:v>     2011</c:v>
                </c:pt>
                <c:pt idx="12">
                  <c:v>     2012</c:v>
                </c:pt>
                <c:pt idx="16">
                  <c:v>     2013</c:v>
                </c:pt>
                <c:pt idx="20">
                  <c:v>     2014</c:v>
                </c:pt>
                <c:pt idx="24">
                  <c:v>2015</c:v>
                </c:pt>
                <c:pt idx="28">
                  <c:v>2016</c:v>
                </c:pt>
              </c:strCache>
            </c:strRef>
          </c:cat>
          <c:val>
            <c:numRef>
              <c:f>Sheet1!$C$2:$C$33</c:f>
              <c:numCache>
                <c:formatCode>General</c:formatCode>
                <c:ptCount val="32"/>
                <c:pt idx="23" formatCode="#,##0.000">
                  <c:v>130296434.79643001</c:v>
                </c:pt>
                <c:pt idx="24" formatCode="#,##0.000">
                  <c:v>132230710.354838</c:v>
                </c:pt>
                <c:pt idx="25" formatCode="#,##0.000">
                  <c:v>135439500.67241701</c:v>
                </c:pt>
                <c:pt idx="26" formatCode="#,##0.000">
                  <c:v>132752208.13682599</c:v>
                </c:pt>
                <c:pt idx="27" formatCode="#,##0.000">
                  <c:v>132781396.98089799</c:v>
                </c:pt>
                <c:pt idx="28" formatCode="#,##0.000">
                  <c:v>122939221.491723</c:v>
                </c:pt>
                <c:pt idx="29" formatCode="#,##0.000">
                  <c:v>118785820.080732</c:v>
                </c:pt>
                <c:pt idx="30" formatCode="#,##0.000">
                  <c:v>116928431.44551601</c:v>
                </c:pt>
                <c:pt idx="31" formatCode="#,##0.000">
                  <c:v>111180638.88968199</c:v>
                </c:pt>
              </c:numCache>
            </c:numRef>
          </c:val>
          <c:smooth val="0"/>
        </c:ser>
        <c:ser>
          <c:idx val="4"/>
          <c:order val="2"/>
          <c:tx>
            <c:strRef>
              <c:f>Sheet1!$D$1</c:f>
              <c:strCache>
                <c:ptCount val="1"/>
                <c:pt idx="0">
                  <c:v>Adverse</c:v>
                </c:pt>
              </c:strCache>
            </c:strRef>
          </c:tx>
          <c:spPr>
            <a:ln w="19050">
              <a:solidFill>
                <a:srgbClr val="00AEEF"/>
              </a:solidFill>
            </a:ln>
          </c:spPr>
          <c:marker>
            <c:symbol val="none"/>
          </c:marker>
          <c:cat>
            <c:strRef>
              <c:f>Sheet1!$A$2:$A$33</c:f>
              <c:strCache>
                <c:ptCount val="29"/>
                <c:pt idx="0">
                  <c:v>     2009</c:v>
                </c:pt>
                <c:pt idx="4">
                  <c:v>     2010</c:v>
                </c:pt>
                <c:pt idx="8">
                  <c:v>     2011</c:v>
                </c:pt>
                <c:pt idx="12">
                  <c:v>     2012</c:v>
                </c:pt>
                <c:pt idx="16">
                  <c:v>     2013</c:v>
                </c:pt>
                <c:pt idx="20">
                  <c:v>     2014</c:v>
                </c:pt>
                <c:pt idx="24">
                  <c:v>2015</c:v>
                </c:pt>
                <c:pt idx="28">
                  <c:v>2016</c:v>
                </c:pt>
              </c:strCache>
            </c:strRef>
          </c:cat>
          <c:val>
            <c:numRef>
              <c:f>Sheet1!$D$2:$D$33</c:f>
              <c:numCache>
                <c:formatCode>General</c:formatCode>
                <c:ptCount val="32"/>
                <c:pt idx="23" formatCode="#,##0.000">
                  <c:v>146419683.588002</c:v>
                </c:pt>
                <c:pt idx="24" formatCode="#,##0.000">
                  <c:v>140881467.44010401</c:v>
                </c:pt>
                <c:pt idx="25" formatCode="#,##0.000">
                  <c:v>140566329.281082</c:v>
                </c:pt>
                <c:pt idx="26" formatCode="#,##0.000">
                  <c:v>136487377.87641901</c:v>
                </c:pt>
                <c:pt idx="27" formatCode="#,##0.000">
                  <c:v>134849205.34799001</c:v>
                </c:pt>
                <c:pt idx="28" formatCode="#,##0.000">
                  <c:v>125328174.984953</c:v>
                </c:pt>
                <c:pt idx="29" formatCode="#,##0.000">
                  <c:v>119731614.282088</c:v>
                </c:pt>
                <c:pt idx="30" formatCode="#,##0.000">
                  <c:v>116461296.68043</c:v>
                </c:pt>
                <c:pt idx="31" formatCode="#,##0.000">
                  <c:v>110324990.409674</c:v>
                </c:pt>
              </c:numCache>
            </c:numRef>
          </c:val>
          <c:smooth val="0"/>
        </c:ser>
        <c:ser>
          <c:idx val="1"/>
          <c:order val="3"/>
          <c:tx>
            <c:strRef>
              <c:f>Sheet1!$E$1</c:f>
              <c:strCache>
                <c:ptCount val="1"/>
                <c:pt idx="0">
                  <c:v>Severely Adverse</c:v>
                </c:pt>
              </c:strCache>
            </c:strRef>
          </c:tx>
          <c:spPr>
            <a:ln w="19050">
              <a:solidFill>
                <a:srgbClr val="C00000"/>
              </a:solidFill>
            </a:ln>
          </c:spPr>
          <c:marker>
            <c:symbol val="none"/>
          </c:marker>
          <c:cat>
            <c:strRef>
              <c:f>Sheet1!$A$2:$A$33</c:f>
              <c:strCache>
                <c:ptCount val="29"/>
                <c:pt idx="0">
                  <c:v>     2009</c:v>
                </c:pt>
                <c:pt idx="4">
                  <c:v>     2010</c:v>
                </c:pt>
                <c:pt idx="8">
                  <c:v>     2011</c:v>
                </c:pt>
                <c:pt idx="12">
                  <c:v>     2012</c:v>
                </c:pt>
                <c:pt idx="16">
                  <c:v>     2013</c:v>
                </c:pt>
                <c:pt idx="20">
                  <c:v>     2014</c:v>
                </c:pt>
                <c:pt idx="24">
                  <c:v>2015</c:v>
                </c:pt>
                <c:pt idx="28">
                  <c:v>2016</c:v>
                </c:pt>
              </c:strCache>
            </c:strRef>
          </c:cat>
          <c:val>
            <c:numRef>
              <c:f>Sheet1!$E$2:$E$33</c:f>
              <c:numCache>
                <c:formatCode>General</c:formatCode>
                <c:ptCount val="32"/>
                <c:pt idx="23" formatCode="#,##0.000">
                  <c:v>139837666.34682101</c:v>
                </c:pt>
                <c:pt idx="24" formatCode="#,##0.000">
                  <c:v>153933719.49042201</c:v>
                </c:pt>
                <c:pt idx="25" formatCode="#,##0.000">
                  <c:v>132032040.447161</c:v>
                </c:pt>
                <c:pt idx="26" formatCode="#,##0.000">
                  <c:v>123936291.45657501</c:v>
                </c:pt>
                <c:pt idx="27" formatCode="#,##0.000">
                  <c:v>114424540.57517201</c:v>
                </c:pt>
                <c:pt idx="28" formatCode="#,##0.000">
                  <c:v>107565837.909964</c:v>
                </c:pt>
                <c:pt idx="29" formatCode="#,##0.000">
                  <c:v>108439379.175625</c:v>
                </c:pt>
                <c:pt idx="30" formatCode="#,##0.000">
                  <c:v>108306812.197945</c:v>
                </c:pt>
                <c:pt idx="31" formatCode="#,##0.000">
                  <c:v>108537036.15285701</c:v>
                </c:pt>
              </c:numCache>
            </c:numRef>
          </c:val>
          <c:smooth val="0"/>
        </c:ser>
        <c:dLbls>
          <c:showLegendKey val="0"/>
          <c:showVal val="0"/>
          <c:showCatName val="0"/>
          <c:showSerName val="0"/>
          <c:showPercent val="0"/>
          <c:showBubbleSize val="0"/>
        </c:dLbls>
        <c:smooth val="0"/>
        <c:axId val="611017408"/>
        <c:axId val="611017800"/>
      </c:lineChart>
      <c:catAx>
        <c:axId val="611017408"/>
        <c:scaling>
          <c:orientation val="minMax"/>
        </c:scaling>
        <c:delete val="0"/>
        <c:axPos val="b"/>
        <c:majorGridlines>
          <c:spPr>
            <a:ln w="6350">
              <a:solidFill>
                <a:srgbClr val="FFFFFF">
                  <a:lumMod val="75000"/>
                </a:srgbClr>
              </a:solidFill>
              <a:prstDash val="dash"/>
            </a:ln>
          </c:spPr>
        </c:majorGridlines>
        <c:numFmt formatCode="General" sourceLinked="1"/>
        <c:majorTickMark val="none"/>
        <c:minorTickMark val="none"/>
        <c:tickLblPos val="low"/>
        <c:spPr>
          <a:ln w="12705">
            <a:solidFill>
              <a:schemeClr val="hlink"/>
            </a:solidFill>
            <a:prstDash val="solid"/>
          </a:ln>
        </c:spPr>
        <c:txPr>
          <a:bodyPr rot="0" vert="horz"/>
          <a:lstStyle/>
          <a:p>
            <a:pPr>
              <a:defRPr>
                <a:solidFill>
                  <a:schemeClr val="accent3"/>
                </a:solidFill>
              </a:defRPr>
            </a:pPr>
            <a:endParaRPr lang="en-US"/>
          </a:p>
        </c:txPr>
        <c:crossAx val="611017800"/>
        <c:crosses val="autoZero"/>
        <c:auto val="1"/>
        <c:lblAlgn val="ctr"/>
        <c:lblOffset val="100"/>
        <c:tickMarkSkip val="4"/>
        <c:noMultiLvlLbl val="0"/>
      </c:catAx>
      <c:valAx>
        <c:axId val="611017800"/>
        <c:scaling>
          <c:orientation val="minMax"/>
          <c:max val="225000000"/>
        </c:scaling>
        <c:delete val="0"/>
        <c:axPos val="l"/>
        <c:title>
          <c:tx>
            <c:rich>
              <a:bodyPr rot="-5400000" vert="horz"/>
              <a:lstStyle/>
              <a:p>
                <a:pPr>
                  <a:defRPr/>
                </a:pPr>
                <a:r>
                  <a:rPr lang="en-US"/>
                  <a:t>US$ MM</a:t>
                </a:r>
              </a:p>
            </c:rich>
          </c:tx>
          <c:overlay val="0"/>
        </c:title>
        <c:numFmt formatCode="#,##0" sourceLinked="0"/>
        <c:majorTickMark val="none"/>
        <c:minorTickMark val="none"/>
        <c:tickLblPos val="nextTo"/>
        <c:spPr>
          <a:ln w="12705">
            <a:solidFill>
              <a:schemeClr val="hlink"/>
            </a:solidFill>
            <a:prstDash val="solid"/>
          </a:ln>
        </c:spPr>
        <c:txPr>
          <a:bodyPr rot="0" vert="horz"/>
          <a:lstStyle/>
          <a:p>
            <a:pPr>
              <a:defRPr>
                <a:solidFill>
                  <a:schemeClr val="bg1"/>
                </a:solidFill>
                <a:latin typeface="+mn-lt"/>
              </a:defRPr>
            </a:pPr>
            <a:endParaRPr lang="en-US"/>
          </a:p>
        </c:txPr>
        <c:crossAx val="611017408"/>
        <c:crosses val="autoZero"/>
        <c:crossBetween val="between"/>
        <c:dispUnits>
          <c:builtInUnit val="millions"/>
        </c:dispUnits>
      </c:valAx>
      <c:spPr>
        <a:solidFill>
          <a:sysClr val="window" lastClr="FFFFFF"/>
        </a:solidFill>
        <a:ln w="25410">
          <a:noFill/>
        </a:ln>
      </c:spPr>
    </c:plotArea>
    <c:plotVisOnly val="1"/>
    <c:dispBlanksAs val="gap"/>
    <c:showDLblsOverMax val="0"/>
  </c:chart>
  <c:spPr>
    <a:noFill/>
    <a:ln>
      <a:noFill/>
    </a:ln>
  </c:spPr>
  <c:txPr>
    <a:bodyPr/>
    <a:lstStyle/>
    <a:p>
      <a:pPr>
        <a:defRPr sz="1000" b="0" i="0" u="none" strike="noStrike" baseline="0">
          <a:solidFill>
            <a:schemeClr val="tx1"/>
          </a:solidFill>
          <a:latin typeface="+mj-lt"/>
          <a:ea typeface="Arial"/>
          <a:cs typeface="Arial"/>
        </a:defRPr>
      </a:pPr>
      <a:endParaRPr lang="en-US"/>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523363660830401"/>
          <c:y val="4.1165521191294401E-2"/>
          <c:w val="0.82776006300153504"/>
          <c:h val="0.82254658567162797"/>
        </c:manualLayout>
      </c:layout>
      <c:lineChart>
        <c:grouping val="standard"/>
        <c:varyColors val="0"/>
        <c:ser>
          <c:idx val="2"/>
          <c:order val="0"/>
          <c:tx>
            <c:strRef>
              <c:f>Sheet1!$B$1</c:f>
              <c:strCache>
                <c:ptCount val="1"/>
                <c:pt idx="0">
                  <c:v>Actuals</c:v>
                </c:pt>
              </c:strCache>
            </c:strRef>
          </c:tx>
          <c:spPr>
            <a:ln w="19050">
              <a:solidFill>
                <a:sysClr val="windowText" lastClr="000000"/>
              </a:solidFill>
            </a:ln>
          </c:spPr>
          <c:marker>
            <c:symbol val="none"/>
          </c:marker>
          <c:cat>
            <c:numRef>
              <c:f>Sheet1!$A$2:$A$33</c:f>
              <c:numCache>
                <c:formatCode>General</c:formatCode>
                <c:ptCount val="32"/>
                <c:pt idx="0">
                  <c:v>2009</c:v>
                </c:pt>
                <c:pt idx="4">
                  <c:v>2010</c:v>
                </c:pt>
                <c:pt idx="8">
                  <c:v>2011</c:v>
                </c:pt>
                <c:pt idx="12">
                  <c:v>2012</c:v>
                </c:pt>
                <c:pt idx="16">
                  <c:v>2013</c:v>
                </c:pt>
                <c:pt idx="20">
                  <c:v>2014</c:v>
                </c:pt>
                <c:pt idx="24">
                  <c:v>2015</c:v>
                </c:pt>
                <c:pt idx="28">
                  <c:v>2016</c:v>
                </c:pt>
              </c:numCache>
            </c:numRef>
          </c:cat>
          <c:val>
            <c:numRef>
              <c:f>Sheet1!$B$2:$B$33</c:f>
              <c:numCache>
                <c:formatCode>General</c:formatCode>
                <c:ptCount val="32"/>
                <c:pt idx="0">
                  <c:v>160309385.69</c:v>
                </c:pt>
                <c:pt idx="1">
                  <c:v>28924412.09</c:v>
                </c:pt>
                <c:pt idx="2">
                  <c:v>-4219792.0199999996</c:v>
                </c:pt>
                <c:pt idx="3">
                  <c:v>-58543391.18</c:v>
                </c:pt>
                <c:pt idx="4">
                  <c:v>24191678.690000001</c:v>
                </c:pt>
                <c:pt idx="5">
                  <c:v>9373288.5</c:v>
                </c:pt>
                <c:pt idx="6">
                  <c:v>-12392039.25</c:v>
                </c:pt>
                <c:pt idx="7">
                  <c:v>28569216.530000001</c:v>
                </c:pt>
                <c:pt idx="8">
                  <c:v>27876633.329999998</c:v>
                </c:pt>
                <c:pt idx="9">
                  <c:v>-4032142.92</c:v>
                </c:pt>
                <c:pt idx="10">
                  <c:v>-46021044.990000002</c:v>
                </c:pt>
                <c:pt idx="11">
                  <c:v>11076723.84</c:v>
                </c:pt>
                <c:pt idx="12">
                  <c:v>1159223.3600000001</c:v>
                </c:pt>
                <c:pt idx="13">
                  <c:v>-22269636.739999998</c:v>
                </c:pt>
                <c:pt idx="14">
                  <c:v>14747493.4</c:v>
                </c:pt>
                <c:pt idx="15">
                  <c:v>12129824.390000001</c:v>
                </c:pt>
                <c:pt idx="16">
                  <c:v>17418049.010000002</c:v>
                </c:pt>
                <c:pt idx="17">
                  <c:v>51193548.670000002</c:v>
                </c:pt>
                <c:pt idx="18">
                  <c:v>44939631.869999997</c:v>
                </c:pt>
                <c:pt idx="19">
                  <c:v>16866082.41</c:v>
                </c:pt>
                <c:pt idx="20">
                  <c:v>-54741594.640000001</c:v>
                </c:pt>
                <c:pt idx="21">
                  <c:v>-24032023.82</c:v>
                </c:pt>
                <c:pt idx="22">
                  <c:v>-34715110.079999998</c:v>
                </c:pt>
                <c:pt idx="23">
                  <c:v>#N/A</c:v>
                </c:pt>
                <c:pt idx="24">
                  <c:v>#N/A</c:v>
                </c:pt>
                <c:pt idx="25">
                  <c:v>#N/A</c:v>
                </c:pt>
                <c:pt idx="26">
                  <c:v>#N/A</c:v>
                </c:pt>
                <c:pt idx="27">
                  <c:v>#N/A</c:v>
                </c:pt>
                <c:pt idx="28">
                  <c:v>#N/A</c:v>
                </c:pt>
                <c:pt idx="29">
                  <c:v>#N/A</c:v>
                </c:pt>
                <c:pt idx="30">
                  <c:v>#N/A</c:v>
                </c:pt>
                <c:pt idx="31">
                  <c:v>#N/A</c:v>
                </c:pt>
              </c:numCache>
            </c:numRef>
          </c:val>
          <c:smooth val="0"/>
        </c:ser>
        <c:ser>
          <c:idx val="3"/>
          <c:order val="1"/>
          <c:tx>
            <c:strRef>
              <c:f>Sheet1!$C$1</c:f>
              <c:strCache>
                <c:ptCount val="1"/>
                <c:pt idx="0">
                  <c:v>Baseline</c:v>
                </c:pt>
              </c:strCache>
            </c:strRef>
          </c:tx>
          <c:spPr>
            <a:ln w="19050">
              <a:solidFill>
                <a:srgbClr val="00B050"/>
              </a:solidFill>
            </a:ln>
          </c:spPr>
          <c:marker>
            <c:symbol val="none"/>
          </c:marker>
          <c:cat>
            <c:numRef>
              <c:f>Sheet1!$A$2:$A$33</c:f>
              <c:numCache>
                <c:formatCode>General</c:formatCode>
                <c:ptCount val="32"/>
                <c:pt idx="0">
                  <c:v>2009</c:v>
                </c:pt>
                <c:pt idx="4">
                  <c:v>2010</c:v>
                </c:pt>
                <c:pt idx="8">
                  <c:v>2011</c:v>
                </c:pt>
                <c:pt idx="12">
                  <c:v>2012</c:v>
                </c:pt>
                <c:pt idx="16">
                  <c:v>2013</c:v>
                </c:pt>
                <c:pt idx="20">
                  <c:v>2014</c:v>
                </c:pt>
                <c:pt idx="24">
                  <c:v>2015</c:v>
                </c:pt>
                <c:pt idx="28">
                  <c:v>2016</c:v>
                </c:pt>
              </c:numCache>
            </c:numRef>
          </c:cat>
          <c:val>
            <c:numRef>
              <c:f>Sheet1!$C$2:$C$33</c:f>
              <c:numCache>
                <c:formatCode>General</c:formatCode>
                <c:ptCount val="32"/>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-34715110.079999998</c:v>
                </c:pt>
                <c:pt idx="23">
                  <c:v>-10077565.082238</c:v>
                </c:pt>
                <c:pt idx="24">
                  <c:v>11163909.5112336</c:v>
                </c:pt>
                <c:pt idx="25">
                  <c:v>-299969.58918798721</c:v>
                </c:pt>
                <c:pt idx="26">
                  <c:v>-1583329.8047217999</c:v>
                </c:pt>
                <c:pt idx="27">
                  <c:v>-8487665.7631708793</c:v>
                </c:pt>
                <c:pt idx="28">
                  <c:v>-1741980.5056861599</c:v>
                </c:pt>
                <c:pt idx="29">
                  <c:v>-6299146.3287629597</c:v>
                </c:pt>
                <c:pt idx="30">
                  <c:v>-6580125.47591337</c:v>
                </c:pt>
                <c:pt idx="31">
                  <c:v>-4743760.3883796101</c:v>
                </c:pt>
              </c:numCache>
            </c:numRef>
          </c:val>
          <c:smooth val="0"/>
        </c:ser>
        <c:ser>
          <c:idx val="4"/>
          <c:order val="2"/>
          <c:tx>
            <c:strRef>
              <c:f>Sheet1!$D$1</c:f>
              <c:strCache>
                <c:ptCount val="1"/>
                <c:pt idx="0">
                  <c:v>Adverse</c:v>
                </c:pt>
              </c:strCache>
            </c:strRef>
          </c:tx>
          <c:spPr>
            <a:ln w="19050">
              <a:solidFill>
                <a:srgbClr val="00AEEF"/>
              </a:solidFill>
            </a:ln>
          </c:spPr>
          <c:marker>
            <c:symbol val="none"/>
          </c:marker>
          <c:cat>
            <c:numRef>
              <c:f>Sheet1!$A$2:$A$33</c:f>
              <c:numCache>
                <c:formatCode>General</c:formatCode>
                <c:ptCount val="32"/>
                <c:pt idx="0">
                  <c:v>2009</c:v>
                </c:pt>
                <c:pt idx="4">
                  <c:v>2010</c:v>
                </c:pt>
                <c:pt idx="8">
                  <c:v>2011</c:v>
                </c:pt>
                <c:pt idx="12">
                  <c:v>2012</c:v>
                </c:pt>
                <c:pt idx="16">
                  <c:v>2013</c:v>
                </c:pt>
                <c:pt idx="20">
                  <c:v>2014</c:v>
                </c:pt>
                <c:pt idx="24">
                  <c:v>2015</c:v>
                </c:pt>
                <c:pt idx="28">
                  <c:v>2016</c:v>
                </c:pt>
              </c:numCache>
            </c:numRef>
          </c:cat>
          <c:val>
            <c:numRef>
              <c:f>Sheet1!$D$2:$D$33</c:f>
              <c:numCache>
                <c:formatCode>General</c:formatCode>
                <c:ptCount val="32"/>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-34715110.079999998</c:v>
                </c:pt>
                <c:pt idx="23">
                  <c:v>64853933.074439697</c:v>
                </c:pt>
                <c:pt idx="24">
                  <c:v>50738613.107674003</c:v>
                </c:pt>
                <c:pt idx="25">
                  <c:v>35048644.900483899</c:v>
                </c:pt>
                <c:pt idx="26">
                  <c:v>17824827.4998574</c:v>
                </c:pt>
                <c:pt idx="27">
                  <c:v>12576037.9830084</c:v>
                </c:pt>
                <c:pt idx="28">
                  <c:v>30669941.2473015</c:v>
                </c:pt>
                <c:pt idx="29">
                  <c:v>22598182.774664201</c:v>
                </c:pt>
                <c:pt idx="30">
                  <c:v>13506262.7606232</c:v>
                </c:pt>
                <c:pt idx="31">
                  <c:v>16766729.1774788</c:v>
                </c:pt>
              </c:numCache>
            </c:numRef>
          </c:val>
          <c:smooth val="0"/>
        </c:ser>
        <c:ser>
          <c:idx val="1"/>
          <c:order val="3"/>
          <c:tx>
            <c:strRef>
              <c:f>Sheet1!$E$1</c:f>
              <c:strCache>
                <c:ptCount val="1"/>
                <c:pt idx="0">
                  <c:v>Severely Adverse</c:v>
                </c:pt>
              </c:strCache>
            </c:strRef>
          </c:tx>
          <c:spPr>
            <a:ln w="19050">
              <a:solidFill>
                <a:srgbClr val="C00000"/>
              </a:solidFill>
            </a:ln>
          </c:spPr>
          <c:marker>
            <c:symbol val="none"/>
          </c:marker>
          <c:cat>
            <c:numRef>
              <c:f>Sheet1!$A$2:$A$33</c:f>
              <c:numCache>
                <c:formatCode>General</c:formatCode>
                <c:ptCount val="32"/>
                <c:pt idx="0">
                  <c:v>2009</c:v>
                </c:pt>
                <c:pt idx="4">
                  <c:v>2010</c:v>
                </c:pt>
                <c:pt idx="8">
                  <c:v>2011</c:v>
                </c:pt>
                <c:pt idx="12">
                  <c:v>2012</c:v>
                </c:pt>
                <c:pt idx="16">
                  <c:v>2013</c:v>
                </c:pt>
                <c:pt idx="20">
                  <c:v>2014</c:v>
                </c:pt>
                <c:pt idx="24">
                  <c:v>2015</c:v>
                </c:pt>
                <c:pt idx="28">
                  <c:v>2016</c:v>
                </c:pt>
              </c:numCache>
            </c:numRef>
          </c:cat>
          <c:val>
            <c:numRef>
              <c:f>Sheet1!$E$2:$E$33</c:f>
              <c:numCache>
                <c:formatCode>General</c:formatCode>
                <c:ptCount val="32"/>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-34715110.079999998</c:v>
                </c:pt>
                <c:pt idx="23">
                  <c:v>-55087407.7404925</c:v>
                </c:pt>
                <c:pt idx="24">
                  <c:v>-45454458.182333797</c:v>
                </c:pt>
                <c:pt idx="25">
                  <c:v>2509512.9902358102</c:v>
                </c:pt>
                <c:pt idx="26">
                  <c:v>83010337.376563206</c:v>
                </c:pt>
                <c:pt idx="27">
                  <c:v>72196870.835491106</c:v>
                </c:pt>
                <c:pt idx="28">
                  <c:v>50952143.511921398</c:v>
                </c:pt>
                <c:pt idx="29">
                  <c:v>23907029.879015502</c:v>
                </c:pt>
                <c:pt idx="30">
                  <c:v>14327068.1216205</c:v>
                </c:pt>
                <c:pt idx="31">
                  <c:v>17290517.814607002</c:v>
                </c:pt>
              </c:numCache>
            </c:numRef>
          </c:val>
          <c:smooth val="0"/>
        </c:ser>
        <c:dLbls>
          <c:showLegendKey val="0"/>
          <c:showVal val="0"/>
          <c:showCatName val="0"/>
          <c:showSerName val="0"/>
          <c:showPercent val="0"/>
          <c:showBubbleSize val="0"/>
        </c:dLbls>
        <c:smooth val="0"/>
        <c:axId val="611018976"/>
        <c:axId val="611019368"/>
      </c:lineChart>
      <c:catAx>
        <c:axId val="611018976"/>
        <c:scaling>
          <c:orientation val="minMax"/>
        </c:scaling>
        <c:delete val="0"/>
        <c:axPos val="b"/>
        <c:majorGridlines>
          <c:spPr>
            <a:ln w="6350">
              <a:solidFill>
                <a:srgbClr val="FFFFFF">
                  <a:lumMod val="75000"/>
                </a:srgbClr>
              </a:solidFill>
              <a:prstDash val="dash"/>
            </a:ln>
          </c:spPr>
        </c:majorGridlines>
        <c:numFmt formatCode="General" sourceLinked="1"/>
        <c:majorTickMark val="none"/>
        <c:minorTickMark val="none"/>
        <c:tickLblPos val="low"/>
        <c:spPr>
          <a:ln w="12705">
            <a:solidFill>
              <a:schemeClr val="hlink"/>
            </a:solidFill>
            <a:prstDash val="solid"/>
          </a:ln>
        </c:spPr>
        <c:txPr>
          <a:bodyPr rot="0" vert="horz"/>
          <a:lstStyle/>
          <a:p>
            <a:pPr>
              <a:defRPr/>
            </a:pPr>
            <a:endParaRPr lang="en-US"/>
          </a:p>
        </c:txPr>
        <c:crossAx val="611019368"/>
        <c:crosses val="autoZero"/>
        <c:auto val="1"/>
        <c:lblAlgn val="ctr"/>
        <c:lblOffset val="100"/>
        <c:tickMarkSkip val="4"/>
        <c:noMultiLvlLbl val="0"/>
      </c:catAx>
      <c:valAx>
        <c:axId val="611019368"/>
        <c:scaling>
          <c:orientation val="minMax"/>
        </c:scaling>
        <c:delete val="0"/>
        <c:axPos val="l"/>
        <c:title>
          <c:tx>
            <c:rich>
              <a:bodyPr rot="-5400000" vert="horz"/>
              <a:lstStyle/>
              <a:p>
                <a:pPr>
                  <a:defRPr/>
                </a:pPr>
                <a:r>
                  <a:rPr lang="en-US" b="1" dirty="0" smtClean="0">
                    <a:latin typeface="Expert Sans Regular" pitchFamily="2" charset="0"/>
                  </a:rPr>
                  <a:t>US$ MM</a:t>
                </a:r>
                <a:endParaRPr lang="en-US" b="1" dirty="0">
                  <a:latin typeface="Expert Sans Regular" pitchFamily="2" charset="0"/>
                </a:endParaRPr>
              </a:p>
            </c:rich>
          </c:tx>
          <c:overlay val="0"/>
        </c:title>
        <c:numFmt formatCode="#,##0" sourceLinked="0"/>
        <c:majorTickMark val="none"/>
        <c:minorTickMark val="none"/>
        <c:tickLblPos val="nextTo"/>
        <c:spPr>
          <a:ln w="12705">
            <a:solidFill>
              <a:schemeClr val="hlink"/>
            </a:solidFill>
            <a:prstDash val="solid"/>
          </a:ln>
        </c:spPr>
        <c:txPr>
          <a:bodyPr rot="0" vert="horz"/>
          <a:lstStyle/>
          <a:p>
            <a:pPr>
              <a:defRPr>
                <a:solidFill>
                  <a:schemeClr val="bg1"/>
                </a:solidFill>
              </a:defRPr>
            </a:pPr>
            <a:endParaRPr lang="en-US"/>
          </a:p>
        </c:txPr>
        <c:crossAx val="611018976"/>
        <c:crosses val="autoZero"/>
        <c:crossBetween val="between"/>
        <c:dispUnits>
          <c:builtInUnit val="millions"/>
        </c:dispUnits>
      </c:valAx>
      <c:spPr>
        <a:solidFill>
          <a:sysClr val="window" lastClr="FFFFFF"/>
        </a:solidFill>
        <a:ln w="25410">
          <a:noFill/>
        </a:ln>
      </c:spPr>
    </c:plotArea>
    <c:plotVisOnly val="1"/>
    <c:dispBlanksAs val="gap"/>
    <c:showDLblsOverMax val="0"/>
  </c:chart>
  <c:spPr>
    <a:noFill/>
    <a:ln>
      <a:noFill/>
    </a:ln>
  </c:spPr>
  <c:txPr>
    <a:bodyPr/>
    <a:lstStyle/>
    <a:p>
      <a:pPr>
        <a:defRPr sz="1000" b="0" i="0" u="none" strike="noStrike" baseline="0">
          <a:solidFill>
            <a:schemeClr val="tx1"/>
          </a:solidFill>
          <a:latin typeface="Arial"/>
          <a:ea typeface="Arial"/>
          <a:cs typeface="Arial"/>
        </a:defRPr>
      </a:pPr>
      <a:endParaRPr lang="en-US"/>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460627929835201"/>
          <c:y val="2.4325757621182401E-2"/>
          <c:w val="0.83732901380913005"/>
          <c:h val="0.84492809738872898"/>
        </c:manualLayout>
      </c:layout>
      <c:lineChart>
        <c:grouping val="standard"/>
        <c:varyColors val="0"/>
        <c:ser>
          <c:idx val="0"/>
          <c:order val="0"/>
          <c:tx>
            <c:strRef>
              <c:f>Sheet1!$B$1</c:f>
              <c:strCache>
                <c:ptCount val="1"/>
                <c:pt idx="0">
                  <c:v>Actuals</c:v>
                </c:pt>
              </c:strCache>
            </c:strRef>
          </c:tx>
          <c:spPr>
            <a:ln w="19050">
              <a:solidFill>
                <a:sysClr val="windowText" lastClr="000000"/>
              </a:solidFill>
              <a:prstDash val="solid"/>
            </a:ln>
          </c:spPr>
          <c:marker>
            <c:symbol val="none"/>
          </c:marker>
          <c:cat>
            <c:numRef>
              <c:f>Sheet1!$A$2:$A$24</c:f>
              <c:numCache>
                <c:formatCode>General</c:formatCode>
                <c:ptCount val="23"/>
                <c:pt idx="0">
                  <c:v>2009</c:v>
                </c:pt>
                <c:pt idx="4">
                  <c:v>2010</c:v>
                </c:pt>
                <c:pt idx="8">
                  <c:v>2011</c:v>
                </c:pt>
                <c:pt idx="12">
                  <c:v>2012</c:v>
                </c:pt>
                <c:pt idx="16">
                  <c:v>2013</c:v>
                </c:pt>
                <c:pt idx="20">
                  <c:v>2014</c:v>
                </c:pt>
              </c:numCache>
            </c:numRef>
          </c:cat>
          <c:val>
            <c:numRef>
              <c:f>Sheet1!$B$2:$B$24</c:f>
              <c:numCache>
                <c:formatCode>General</c:formatCode>
                <c:ptCount val="23"/>
                <c:pt idx="0">
                  <c:v>160309385.69385999</c:v>
                </c:pt>
                <c:pt idx="1">
                  <c:v>28924412.0909178</c:v>
                </c:pt>
                <c:pt idx="2">
                  <c:v>-4219792.0170233203</c:v>
                </c:pt>
                <c:pt idx="3" formatCode="_-* #,##0_-;\-* #,##0_-;_-* &quot;-&quot;??_-;_-@_-">
                  <c:v>-58543391.181377403</c:v>
                </c:pt>
                <c:pt idx="4" formatCode="_-* #,##0_-;\-* #,##0_-;_-* &quot;-&quot;??_-;_-@_-">
                  <c:v>24191678.686104301</c:v>
                </c:pt>
                <c:pt idx="5" formatCode="_-* #,##0_-;\-* #,##0_-;_-* &quot;-&quot;??_-;_-@_-">
                  <c:v>9373288.4987486694</c:v>
                </c:pt>
                <c:pt idx="6" formatCode="_-* #,##0_-;\-* #,##0_-;_-* &quot;-&quot;??_-;_-@_-">
                  <c:v>-12392039.2502202</c:v>
                </c:pt>
                <c:pt idx="7" formatCode="_-* #,##0_-;\-* #,##0_-;_-* &quot;-&quot;??_-;_-@_-">
                  <c:v>28569216.534804001</c:v>
                </c:pt>
                <c:pt idx="8" formatCode="_-* #,##0_-;\-* #,##0_-;_-* &quot;-&quot;??_-;_-@_-">
                  <c:v>27876633.326816801</c:v>
                </c:pt>
                <c:pt idx="9" formatCode="_-* #,##0_-;\-* #,##0_-;_-* &quot;-&quot;??_-;_-@_-">
                  <c:v>-4032142.9183628499</c:v>
                </c:pt>
                <c:pt idx="10" formatCode="_-* #,##0_-;\-* #,##0_-;_-* &quot;-&quot;??_-;_-@_-">
                  <c:v>-46021044.988037802</c:v>
                </c:pt>
                <c:pt idx="11" formatCode="_-* #,##0_-;\-* #,##0_-;_-* &quot;-&quot;??_-;_-@_-">
                  <c:v>11076723.8377888</c:v>
                </c:pt>
                <c:pt idx="12" formatCode="_-* #,##0_-;\-* #,##0_-;_-* &quot;-&quot;??_-;_-@_-">
                  <c:v>1159223.3636749999</c:v>
                </c:pt>
                <c:pt idx="13" formatCode="_-* #,##0_-;\-* #,##0_-;_-* &quot;-&quot;??_-;_-@_-">
                  <c:v>-22269636.735425599</c:v>
                </c:pt>
                <c:pt idx="14" formatCode="_-* #,##0_-;\-* #,##0_-;_-* &quot;-&quot;??_-;_-@_-">
                  <c:v>14747493.403940599</c:v>
                </c:pt>
                <c:pt idx="15" formatCode="_-* #,##0_-;\-* #,##0_-;_-* &quot;-&quot;??_-;_-@_-">
                  <c:v>12129824.3925258</c:v>
                </c:pt>
                <c:pt idx="16" formatCode="_-* #,##0_-;\-* #,##0_-;_-* &quot;-&quot;??_-;_-@_-">
                  <c:v>17418049.013567299</c:v>
                </c:pt>
                <c:pt idx="17" formatCode="_-* #,##0_-;\-* #,##0_-;_-* &quot;-&quot;??_-;_-@_-">
                  <c:v>51193548.665807202</c:v>
                </c:pt>
                <c:pt idx="18" formatCode="_-* #,##0_-;\-* #,##0_-;_-* &quot;-&quot;??_-;_-@_-">
                  <c:v>44939631.868912399</c:v>
                </c:pt>
                <c:pt idx="19" formatCode="_-* #,##0_-;\-* #,##0_-;_-* &quot;-&quot;??_-;_-@_-">
                  <c:v>16866082.408656899</c:v>
                </c:pt>
                <c:pt idx="20" formatCode="_-* #,##0_-;\-* #,##0_-;_-* &quot;-&quot;??_-;_-@_-">
                  <c:v>-54741594.638177201</c:v>
                </c:pt>
                <c:pt idx="21" formatCode="_-* #,##0_-;\-* #,##0_-;_-* &quot;-&quot;??_-;_-@_-">
                  <c:v>-24032023.816007301</c:v>
                </c:pt>
                <c:pt idx="22">
                  <c:v>-34715110.084834397</c:v>
                </c:pt>
              </c:numCache>
            </c:numRef>
          </c:val>
          <c:smooth val="0"/>
        </c:ser>
        <c:ser>
          <c:idx val="1"/>
          <c:order val="1"/>
          <c:tx>
            <c:strRef>
              <c:f>Sheet1!$C$1</c:f>
              <c:strCache>
                <c:ptCount val="1"/>
                <c:pt idx="0">
                  <c:v>Model</c:v>
                </c:pt>
              </c:strCache>
            </c:strRef>
          </c:tx>
          <c:spPr>
            <a:ln w="19050">
              <a:solidFill>
                <a:srgbClr val="969696"/>
              </a:solidFill>
              <a:prstDash val="solid"/>
            </a:ln>
          </c:spPr>
          <c:marker>
            <c:symbol val="none"/>
          </c:marker>
          <c:cat>
            <c:numRef>
              <c:f>Sheet1!$A$2:$A$24</c:f>
              <c:numCache>
                <c:formatCode>General</c:formatCode>
                <c:ptCount val="23"/>
                <c:pt idx="0">
                  <c:v>2009</c:v>
                </c:pt>
                <c:pt idx="4">
                  <c:v>2010</c:v>
                </c:pt>
                <c:pt idx="8">
                  <c:v>2011</c:v>
                </c:pt>
                <c:pt idx="12">
                  <c:v>2012</c:v>
                </c:pt>
                <c:pt idx="16">
                  <c:v>2013</c:v>
                </c:pt>
                <c:pt idx="20">
                  <c:v>2014</c:v>
                </c:pt>
              </c:numCache>
            </c:numRef>
          </c:cat>
          <c:val>
            <c:numRef>
              <c:f>Sheet1!$C$2:$C$24</c:f>
              <c:numCache>
                <c:formatCode>_-* #,##0.00_-;\-* #,##0.00_-;_-* "-"??_-;_-@_-</c:formatCode>
                <c:ptCount val="23"/>
                <c:pt idx="0" formatCode="General">
                  <c:v>47301517.131726302</c:v>
                </c:pt>
                <c:pt idx="1">
                  <c:v>31014712.206794702</c:v>
                </c:pt>
                <c:pt idx="2">
                  <c:v>-23418010.009795502</c:v>
                </c:pt>
                <c:pt idx="3">
                  <c:v>-2933985.81274021</c:v>
                </c:pt>
                <c:pt idx="4">
                  <c:v>-3605374.4471795</c:v>
                </c:pt>
                <c:pt idx="5">
                  <c:v>-2376736.3772765002</c:v>
                </c:pt>
                <c:pt idx="6">
                  <c:v>-26643972.086564399</c:v>
                </c:pt>
                <c:pt idx="7">
                  <c:v>18495799.104414701</c:v>
                </c:pt>
                <c:pt idx="8">
                  <c:v>33293766.758107301</c:v>
                </c:pt>
                <c:pt idx="9">
                  <c:v>-19533156.947243299</c:v>
                </c:pt>
                <c:pt idx="10">
                  <c:v>-22332991.167450499</c:v>
                </c:pt>
                <c:pt idx="11">
                  <c:v>19223432.443475399</c:v>
                </c:pt>
                <c:pt idx="12">
                  <c:v>15408806.977897</c:v>
                </c:pt>
                <c:pt idx="13">
                  <c:v>-4890858.7652534703</c:v>
                </c:pt>
                <c:pt idx="14">
                  <c:v>-3715627.6814843402</c:v>
                </c:pt>
                <c:pt idx="15">
                  <c:v>-15128415.460909599</c:v>
                </c:pt>
                <c:pt idx="16">
                  <c:v>16860684.830227699</c:v>
                </c:pt>
                <c:pt idx="17">
                  <c:v>14983508.8393356</c:v>
                </c:pt>
                <c:pt idx="18">
                  <c:v>44526216.7454307</c:v>
                </c:pt>
                <c:pt idx="19">
                  <c:v>1240702.71146423</c:v>
                </c:pt>
                <c:pt idx="20">
                  <c:v>-14161677.414873799</c:v>
                </c:pt>
                <c:pt idx="21">
                  <c:v>-22000755.165562201</c:v>
                </c:pt>
                <c:pt idx="22" formatCode="General">
                  <c:v>-6807038.8180142902</c:v>
                </c:pt>
              </c:numCache>
            </c:numRef>
          </c:val>
          <c:smooth val="0"/>
        </c:ser>
        <c:dLbls>
          <c:showLegendKey val="0"/>
          <c:showVal val="0"/>
          <c:showCatName val="0"/>
          <c:showSerName val="0"/>
          <c:showPercent val="0"/>
          <c:showBubbleSize val="0"/>
        </c:dLbls>
        <c:smooth val="0"/>
        <c:axId val="611020152"/>
        <c:axId val="566422840"/>
      </c:lineChart>
      <c:catAx>
        <c:axId val="611020152"/>
        <c:scaling>
          <c:orientation val="minMax"/>
        </c:scaling>
        <c:delete val="0"/>
        <c:axPos val="b"/>
        <c:majorGridlines>
          <c:spPr>
            <a:ln w="6350">
              <a:solidFill>
                <a:srgbClr val="969696"/>
              </a:solidFill>
              <a:prstDash val="dash"/>
            </a:ln>
          </c:spPr>
        </c:majorGridlines>
        <c:numFmt formatCode="General" sourceLinked="1"/>
        <c:majorTickMark val="none"/>
        <c:minorTickMark val="none"/>
        <c:tickLblPos val="low"/>
        <c:spPr>
          <a:ln w="6350">
            <a:solidFill>
              <a:srgbClr val="969696"/>
            </a:solidFill>
            <a:prstDash val="solid"/>
          </a:ln>
        </c:spPr>
        <c:txPr>
          <a:bodyPr rot="0" vert="horz"/>
          <a:lstStyle/>
          <a:p>
            <a:pPr>
              <a:defRPr/>
            </a:pPr>
            <a:endParaRPr lang="en-US"/>
          </a:p>
        </c:txPr>
        <c:crossAx val="566422840"/>
        <c:crosses val="autoZero"/>
        <c:auto val="1"/>
        <c:lblAlgn val="ctr"/>
        <c:lblOffset val="100"/>
        <c:tickMarkSkip val="4"/>
        <c:noMultiLvlLbl val="0"/>
      </c:catAx>
      <c:valAx>
        <c:axId val="566422840"/>
        <c:scaling>
          <c:orientation val="minMax"/>
        </c:scaling>
        <c:delete val="0"/>
        <c:axPos val="l"/>
        <c:title>
          <c:tx>
            <c:rich>
              <a:bodyPr rot="-5400000" vert="horz"/>
              <a:lstStyle/>
              <a:p>
                <a:pPr>
                  <a:defRPr/>
                </a:pPr>
                <a:r>
                  <a:rPr lang="en-US" b="1" dirty="0" smtClean="0">
                    <a:solidFill>
                      <a:schemeClr val="tx1"/>
                    </a:solidFill>
                  </a:rPr>
                  <a:t>US$ MM</a:t>
                </a:r>
                <a:endParaRPr lang="en-US" b="1" dirty="0">
                  <a:solidFill>
                    <a:schemeClr val="tx1"/>
                  </a:solidFill>
                </a:endParaRPr>
              </a:p>
            </c:rich>
          </c:tx>
          <c:overlay val="0"/>
        </c:title>
        <c:numFmt formatCode="General" sourceLinked="0"/>
        <c:majorTickMark val="none"/>
        <c:minorTickMark val="none"/>
        <c:tickLblPos val="nextTo"/>
        <c:spPr>
          <a:ln w="6350">
            <a:solidFill>
              <a:srgbClr val="969696"/>
            </a:solidFill>
            <a:prstDash val="solid"/>
          </a:ln>
        </c:spPr>
        <c:txPr>
          <a:bodyPr rot="0" vert="horz"/>
          <a:lstStyle/>
          <a:p>
            <a:pPr>
              <a:defRPr>
                <a:solidFill>
                  <a:schemeClr val="bg1"/>
                </a:solidFill>
              </a:defRPr>
            </a:pPr>
            <a:endParaRPr lang="en-US"/>
          </a:p>
        </c:txPr>
        <c:crossAx val="611020152"/>
        <c:crosses val="autoZero"/>
        <c:crossBetween val="between"/>
        <c:dispUnits>
          <c:builtInUnit val="millions"/>
        </c:dispUnits>
      </c:valAx>
      <c:spPr>
        <a:noFill/>
        <a:ln w="25410">
          <a:noFill/>
        </a:ln>
      </c:spPr>
    </c:plotArea>
    <c:plotVisOnly val="1"/>
    <c:dispBlanksAs val="gap"/>
    <c:showDLblsOverMax val="0"/>
  </c:chart>
  <c:spPr>
    <a:noFill/>
    <a:ln>
      <a:noFill/>
    </a:ln>
  </c:spPr>
  <c:txPr>
    <a:bodyPr/>
    <a:lstStyle/>
    <a:p>
      <a:pPr>
        <a:defRPr sz="1000" b="0" i="0" u="none" strike="noStrike" baseline="0">
          <a:solidFill>
            <a:srgbClr val="58595B"/>
          </a:solidFill>
          <a:latin typeface="+mn-lt"/>
          <a:ea typeface="Arial"/>
          <a:cs typeface="Arial" panose="020B0604020202020204"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pPr>
            <a:r>
              <a:rPr lang="en-US" sz="1200" dirty="0" smtClean="0"/>
              <a:t>Dow Jones Industrial Average</a:t>
            </a:r>
            <a:endParaRPr lang="en-US" sz="1200" dirty="0"/>
          </a:p>
        </c:rich>
      </c:tx>
      <c:layout/>
      <c:overlay val="0"/>
    </c:title>
    <c:autoTitleDeleted val="0"/>
    <c:plotArea>
      <c:layout/>
      <c:lineChart>
        <c:grouping val="standard"/>
        <c:varyColors val="0"/>
        <c:ser>
          <c:idx val="2"/>
          <c:order val="0"/>
          <c:tx>
            <c:strRef>
              <c:f>'DJ Total Stock Market Ind.'!$K$91</c:f>
              <c:strCache>
                <c:ptCount val="1"/>
                <c:pt idx="0">
                  <c:v> '14 Severe</c:v>
                </c:pt>
              </c:strCache>
            </c:strRef>
          </c:tx>
          <c:spPr>
            <a:ln w="31750">
              <a:solidFill>
                <a:srgbClr val="C00000"/>
              </a:solidFill>
            </a:ln>
          </c:spPr>
          <c:marker>
            <c:symbol val="none"/>
          </c:marker>
          <c:val>
            <c:numRef>
              <c:f>'DJ Total Stock Market Ind.'!$K$92:$K$105</c:f>
              <c:numCache>
                <c:formatCode>0.0</c:formatCode>
                <c:ptCount val="14"/>
                <c:pt idx="0">
                  <c:v>17718.3</c:v>
                </c:pt>
                <c:pt idx="1">
                  <c:v>13016.5</c:v>
                </c:pt>
                <c:pt idx="2">
                  <c:v>11402.6</c:v>
                </c:pt>
                <c:pt idx="3">
                  <c:v>9769.1</c:v>
                </c:pt>
                <c:pt idx="4">
                  <c:v>8943.2999999999865</c:v>
                </c:pt>
                <c:pt idx="5">
                  <c:v>9616.9</c:v>
                </c:pt>
                <c:pt idx="6">
                  <c:v>10314.4</c:v>
                </c:pt>
                <c:pt idx="7">
                  <c:v>11061.2</c:v>
                </c:pt>
                <c:pt idx="8">
                  <c:v>11987.2</c:v>
                </c:pt>
                <c:pt idx="9">
                  <c:v>12775.4</c:v>
                </c:pt>
                <c:pt idx="10">
                  <c:v>13434.8</c:v>
                </c:pt>
                <c:pt idx="11">
                  <c:v>13927.1</c:v>
                </c:pt>
                <c:pt idx="12">
                  <c:v>14769.2</c:v>
                </c:pt>
                <c:pt idx="13">
                  <c:v>15436.8</c:v>
                </c:pt>
              </c:numCache>
            </c:numRef>
          </c:val>
          <c:smooth val="0"/>
        </c:ser>
        <c:ser>
          <c:idx val="4"/>
          <c:order val="1"/>
          <c:tx>
            <c:strRef>
              <c:f>'DJ Total Stock Market Ind.'!$H$91</c:f>
              <c:strCache>
                <c:ptCount val="1"/>
                <c:pt idx="0">
                  <c:v> '13 Severe</c:v>
                </c:pt>
              </c:strCache>
            </c:strRef>
          </c:tx>
          <c:spPr>
            <a:ln w="28575">
              <a:solidFill>
                <a:srgbClr val="FF0000"/>
              </a:solidFill>
            </a:ln>
          </c:spPr>
          <c:marker>
            <c:symbol val="none"/>
          </c:marker>
          <c:cat>
            <c:strRef>
              <c:f>'DJ Total Stock Market Ind.'!$B$92:$B$105</c:f>
              <c:strCache>
                <c:ptCount val="14"/>
                <c:pt idx="0">
                  <c:v>Q0</c:v>
                </c:pt>
                <c:pt idx="1">
                  <c:v>Q1</c:v>
                </c:pt>
                <c:pt idx="2">
                  <c:v>Q2</c:v>
                </c:pt>
                <c:pt idx="3">
                  <c:v>Q3</c:v>
                </c:pt>
                <c:pt idx="4">
                  <c:v>Q4</c:v>
                </c:pt>
                <c:pt idx="5">
                  <c:v>Q5</c:v>
                </c:pt>
                <c:pt idx="6">
                  <c:v>Q6</c:v>
                </c:pt>
                <c:pt idx="7">
                  <c:v>Q7</c:v>
                </c:pt>
                <c:pt idx="8">
                  <c:v>Q8</c:v>
                </c:pt>
                <c:pt idx="9">
                  <c:v>Q9</c:v>
                </c:pt>
                <c:pt idx="10">
                  <c:v>Q10</c:v>
                </c:pt>
                <c:pt idx="11">
                  <c:v>Q11</c:v>
                </c:pt>
                <c:pt idx="12">
                  <c:v>Q12</c:v>
                </c:pt>
                <c:pt idx="13">
                  <c:v>Q13</c:v>
                </c:pt>
              </c:strCache>
            </c:strRef>
          </c:cat>
          <c:val>
            <c:numRef>
              <c:f>'DJ Total Stock Market Ind.'!$H$92:$H$105</c:f>
              <c:numCache>
                <c:formatCode>0.0</c:formatCode>
                <c:ptCount val="14"/>
                <c:pt idx="0">
                  <c:v>14997.8</c:v>
                </c:pt>
                <c:pt idx="1">
                  <c:v>12105.2</c:v>
                </c:pt>
                <c:pt idx="2">
                  <c:v>9652.6</c:v>
                </c:pt>
                <c:pt idx="3">
                  <c:v>9032.7999999999865</c:v>
                </c:pt>
                <c:pt idx="4">
                  <c:v>7269.1</c:v>
                </c:pt>
                <c:pt idx="5">
                  <c:v>7221.7</c:v>
                </c:pt>
                <c:pt idx="6">
                  <c:v>7749.3</c:v>
                </c:pt>
                <c:pt idx="7">
                  <c:v>8133.9</c:v>
                </c:pt>
                <c:pt idx="8">
                  <c:v>9026.1</c:v>
                </c:pt>
                <c:pt idx="9">
                  <c:v>9706.7000000000007</c:v>
                </c:pt>
                <c:pt idx="10">
                  <c:v>10211</c:v>
                </c:pt>
                <c:pt idx="11">
                  <c:v>12645.7</c:v>
                </c:pt>
                <c:pt idx="12">
                  <c:v>13854.4</c:v>
                </c:pt>
                <c:pt idx="13">
                  <c:v>15294.9</c:v>
                </c:pt>
              </c:numCache>
            </c:numRef>
          </c:val>
          <c:smooth val="0"/>
        </c:ser>
        <c:ser>
          <c:idx val="0"/>
          <c:order val="2"/>
          <c:tx>
            <c:strRef>
              <c:f>'DJ Total Stock Market Ind.'!$D$1</c:f>
              <c:strCache>
                <c:ptCount val="1"/>
                <c:pt idx="0">
                  <c:v>'12 Stress</c:v>
                </c:pt>
              </c:strCache>
            </c:strRef>
          </c:tx>
          <c:spPr>
            <a:ln w="25400">
              <a:solidFill>
                <a:schemeClr val="accent2">
                  <a:lumMod val="60000"/>
                  <a:lumOff val="40000"/>
                </a:schemeClr>
              </a:solidFill>
            </a:ln>
          </c:spPr>
          <c:marker>
            <c:symbol val="none"/>
          </c:marker>
          <c:val>
            <c:numRef>
              <c:f>'DJ Total Stock Market Ind.'!$E$92:$E$105</c:f>
              <c:numCache>
                <c:formatCode>#,##0.00</c:formatCode>
                <c:ptCount val="14"/>
                <c:pt idx="0">
                  <c:v>11771.859999999981</c:v>
                </c:pt>
                <c:pt idx="1">
                  <c:v>9501.484689199995</c:v>
                </c:pt>
                <c:pt idx="2">
                  <c:v>7576.3792468000001</c:v>
                </c:pt>
                <c:pt idx="3">
                  <c:v>7089.8693118000001</c:v>
                </c:pt>
                <c:pt idx="4">
                  <c:v>5705.5530139000002</c:v>
                </c:pt>
                <c:pt idx="5">
                  <c:v>5668.3361058</c:v>
                </c:pt>
                <c:pt idx="6">
                  <c:v>6082.4725212000003</c:v>
                </c:pt>
                <c:pt idx="7">
                  <c:v>6384.3244510000004</c:v>
                </c:pt>
                <c:pt idx="8">
                  <c:v>7084.6472194000044</c:v>
                </c:pt>
                <c:pt idx="9">
                  <c:v>7618.8939998000014</c:v>
                </c:pt>
                <c:pt idx="10">
                  <c:v>8014.7118708000007</c:v>
                </c:pt>
                <c:pt idx="11">
                  <c:v>9925.7331044000002</c:v>
                </c:pt>
                <c:pt idx="12">
                  <c:v>10874.384889000001</c:v>
                </c:pt>
                <c:pt idx="13">
                  <c:v>12005.105929999991</c:v>
                </c:pt>
              </c:numCache>
            </c:numRef>
          </c:val>
          <c:smooth val="0"/>
        </c:ser>
        <c:ser>
          <c:idx val="1"/>
          <c:order val="3"/>
          <c:tx>
            <c:strRef>
              <c:f>'DJ Total Stock Market Ind.'!$C$91</c:f>
              <c:strCache>
                <c:ptCount val="1"/>
                <c:pt idx="0">
                  <c:v>2008</c:v>
                </c:pt>
              </c:strCache>
            </c:strRef>
          </c:tx>
          <c:spPr>
            <a:ln>
              <a:solidFill>
                <a:schemeClr val="accent2"/>
              </a:solidFill>
              <a:prstDash val="sysDash"/>
            </a:ln>
          </c:spPr>
          <c:marker>
            <c:symbol val="none"/>
          </c:marker>
          <c:val>
            <c:numRef>
              <c:f>'DJ Total Stock Market Ind.'!$C$92:$C$105</c:f>
              <c:numCache>
                <c:formatCode>0.0</c:formatCode>
                <c:ptCount val="14"/>
                <c:pt idx="0">
                  <c:v>13016.4</c:v>
                </c:pt>
                <c:pt idx="1">
                  <c:v>11826</c:v>
                </c:pt>
                <c:pt idx="2">
                  <c:v>9056.7000000000007</c:v>
                </c:pt>
                <c:pt idx="3">
                  <c:v>8044.2</c:v>
                </c:pt>
                <c:pt idx="4">
                  <c:v>9342.7999999999865</c:v>
                </c:pt>
                <c:pt idx="5">
                  <c:v>10812.8</c:v>
                </c:pt>
                <c:pt idx="6">
                  <c:v>11385.1</c:v>
                </c:pt>
                <c:pt idx="7">
                  <c:v>12032.5</c:v>
                </c:pt>
                <c:pt idx="8">
                  <c:v>10645.8</c:v>
                </c:pt>
                <c:pt idx="9">
                  <c:v>11814</c:v>
                </c:pt>
                <c:pt idx="10">
                  <c:v>13131.5</c:v>
                </c:pt>
                <c:pt idx="11">
                  <c:v>13908.5</c:v>
                </c:pt>
                <c:pt idx="12">
                  <c:v>13843.5</c:v>
                </c:pt>
                <c:pt idx="13">
                  <c:v>11676.5</c:v>
                </c:pt>
              </c:numCache>
            </c:numRef>
          </c:val>
          <c:smooth val="0"/>
        </c:ser>
        <c:dLbls>
          <c:showLegendKey val="0"/>
          <c:showVal val="0"/>
          <c:showCatName val="0"/>
          <c:showSerName val="0"/>
          <c:showPercent val="0"/>
          <c:showBubbleSize val="0"/>
        </c:dLbls>
        <c:smooth val="0"/>
        <c:axId val="168449608"/>
        <c:axId val="168450000"/>
      </c:lineChart>
      <c:catAx>
        <c:axId val="168449608"/>
        <c:scaling>
          <c:orientation val="minMax"/>
        </c:scaling>
        <c:delete val="0"/>
        <c:axPos val="b"/>
        <c:majorTickMark val="out"/>
        <c:minorTickMark val="none"/>
        <c:tickLblPos val="low"/>
        <c:spPr>
          <a:ln>
            <a:solidFill>
              <a:srgbClr val="4F81BD"/>
            </a:solidFill>
          </a:ln>
        </c:spPr>
        <c:txPr>
          <a:bodyPr rot="-5400000" vert="horz"/>
          <a:lstStyle/>
          <a:p>
            <a:pPr>
              <a:defRPr/>
            </a:pPr>
            <a:endParaRPr lang="en-US"/>
          </a:p>
        </c:txPr>
        <c:crossAx val="168450000"/>
        <c:crosses val="autoZero"/>
        <c:auto val="1"/>
        <c:lblAlgn val="ctr"/>
        <c:lblOffset val="100"/>
        <c:noMultiLvlLbl val="0"/>
      </c:catAx>
      <c:valAx>
        <c:axId val="168450000"/>
        <c:scaling>
          <c:orientation val="minMax"/>
          <c:max val="25000"/>
          <c:min val="0"/>
        </c:scaling>
        <c:delete val="0"/>
        <c:axPos val="l"/>
        <c:majorGridlines>
          <c:spPr>
            <a:ln>
              <a:solidFill>
                <a:srgbClr val="B9B9B9">
                  <a:lumMod val="20000"/>
                  <a:lumOff val="80000"/>
                  <a:alpha val="30000"/>
                </a:srgbClr>
              </a:solidFill>
            </a:ln>
          </c:spPr>
        </c:majorGridlines>
        <c:numFmt formatCode="#,##0" sourceLinked="0"/>
        <c:majorTickMark val="out"/>
        <c:minorTickMark val="none"/>
        <c:tickLblPos val="nextTo"/>
        <c:crossAx val="168449608"/>
        <c:crosses val="autoZero"/>
        <c:crossBetween val="between"/>
        <c:majorUnit val="5000"/>
      </c:valAx>
    </c:plotArea>
    <c:legend>
      <c:legendPos val="t"/>
      <c:layout/>
      <c:overlay val="0"/>
      <c:txPr>
        <a:bodyPr/>
        <a:lstStyle/>
        <a:p>
          <a:pPr>
            <a:defRPr sz="800"/>
          </a:pPr>
          <a:endParaRPr lang="en-US"/>
        </a:p>
      </c:txPr>
    </c:legend>
    <c:plotVisOnly val="1"/>
    <c:dispBlanksAs val="gap"/>
    <c:showDLblsOverMax val="0"/>
  </c:chart>
  <c:spPr>
    <a:noFill/>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200" dirty="0" smtClean="0"/>
              <a:t>Market Volatility Index</a:t>
            </a:r>
            <a:endParaRPr lang="en-US" sz="1200" dirty="0"/>
          </a:p>
        </c:rich>
      </c:tx>
      <c:layout/>
      <c:overlay val="0"/>
    </c:title>
    <c:autoTitleDeleted val="0"/>
    <c:plotArea>
      <c:layout/>
      <c:lineChart>
        <c:grouping val="standard"/>
        <c:varyColors val="0"/>
        <c:ser>
          <c:idx val="2"/>
          <c:order val="0"/>
          <c:tx>
            <c:strRef>
              <c:f>'Market Volatility Index'!$K$91</c:f>
              <c:strCache>
                <c:ptCount val="1"/>
                <c:pt idx="0">
                  <c:v> '14 Severe</c:v>
                </c:pt>
              </c:strCache>
            </c:strRef>
          </c:tx>
          <c:spPr>
            <a:ln w="31750">
              <a:solidFill>
                <a:srgbClr val="C00000"/>
              </a:solidFill>
            </a:ln>
          </c:spPr>
          <c:marker>
            <c:symbol val="none"/>
          </c:marker>
          <c:val>
            <c:numRef>
              <c:f>'Market Volatility Index'!$K$92:$K$105</c:f>
              <c:numCache>
                <c:formatCode>0.0</c:formatCode>
                <c:ptCount val="14"/>
                <c:pt idx="0">
                  <c:v>17</c:v>
                </c:pt>
                <c:pt idx="1">
                  <c:v>67.900000000000006</c:v>
                </c:pt>
                <c:pt idx="2">
                  <c:v>61.3</c:v>
                </c:pt>
                <c:pt idx="3">
                  <c:v>65.7</c:v>
                </c:pt>
                <c:pt idx="4">
                  <c:v>57.9</c:v>
                </c:pt>
                <c:pt idx="5">
                  <c:v>42.1</c:v>
                </c:pt>
                <c:pt idx="6">
                  <c:v>34.1</c:v>
                </c:pt>
                <c:pt idx="7">
                  <c:v>27.7</c:v>
                </c:pt>
                <c:pt idx="8">
                  <c:v>21.8</c:v>
                </c:pt>
                <c:pt idx="9">
                  <c:v>19.3</c:v>
                </c:pt>
                <c:pt idx="10">
                  <c:v>17.899999999999999</c:v>
                </c:pt>
                <c:pt idx="11">
                  <c:v>17.8</c:v>
                </c:pt>
                <c:pt idx="12">
                  <c:v>15.2</c:v>
                </c:pt>
                <c:pt idx="13">
                  <c:v>14.9</c:v>
                </c:pt>
              </c:numCache>
            </c:numRef>
          </c:val>
          <c:smooth val="0"/>
        </c:ser>
        <c:ser>
          <c:idx val="4"/>
          <c:order val="1"/>
          <c:tx>
            <c:strRef>
              <c:f>'Market Volatility Index'!$H$91</c:f>
              <c:strCache>
                <c:ptCount val="1"/>
                <c:pt idx="0">
                  <c:v> '13 Severe</c:v>
                </c:pt>
              </c:strCache>
            </c:strRef>
          </c:tx>
          <c:spPr>
            <a:ln w="28575">
              <a:solidFill>
                <a:srgbClr val="FF0000"/>
              </a:solidFill>
            </a:ln>
          </c:spPr>
          <c:marker>
            <c:symbol val="none"/>
          </c:marker>
          <c:cat>
            <c:strRef>
              <c:f>'Market Volatility Index'!$B$92:$B$105</c:f>
              <c:strCache>
                <c:ptCount val="14"/>
                <c:pt idx="0">
                  <c:v>Q0</c:v>
                </c:pt>
                <c:pt idx="1">
                  <c:v>Q1</c:v>
                </c:pt>
                <c:pt idx="2">
                  <c:v>Q2</c:v>
                </c:pt>
                <c:pt idx="3">
                  <c:v>Q3</c:v>
                </c:pt>
                <c:pt idx="4">
                  <c:v>Q4</c:v>
                </c:pt>
                <c:pt idx="5">
                  <c:v>Q5</c:v>
                </c:pt>
                <c:pt idx="6">
                  <c:v>Q6</c:v>
                </c:pt>
                <c:pt idx="7">
                  <c:v>Q7</c:v>
                </c:pt>
                <c:pt idx="8">
                  <c:v>Q8</c:v>
                </c:pt>
                <c:pt idx="9">
                  <c:v>Q9</c:v>
                </c:pt>
                <c:pt idx="10">
                  <c:v>Q10</c:v>
                </c:pt>
                <c:pt idx="11">
                  <c:v>Q11</c:v>
                </c:pt>
                <c:pt idx="12">
                  <c:v>Q12</c:v>
                </c:pt>
                <c:pt idx="13">
                  <c:v>Q13</c:v>
                </c:pt>
              </c:strCache>
            </c:strRef>
          </c:cat>
          <c:val>
            <c:numRef>
              <c:f>'Market Volatility Index'!$H$92:$H$105</c:f>
              <c:numCache>
                <c:formatCode>0.0</c:formatCode>
                <c:ptCount val="14"/>
                <c:pt idx="0">
                  <c:v>20.5</c:v>
                </c:pt>
                <c:pt idx="1">
                  <c:v>72.099999999999994</c:v>
                </c:pt>
                <c:pt idx="2">
                  <c:v>76.599999999999994</c:v>
                </c:pt>
                <c:pt idx="3">
                  <c:v>76.400000000000006</c:v>
                </c:pt>
                <c:pt idx="4">
                  <c:v>79.400000000000006</c:v>
                </c:pt>
                <c:pt idx="5">
                  <c:v>71.7</c:v>
                </c:pt>
                <c:pt idx="6">
                  <c:v>70.599999999999994</c:v>
                </c:pt>
                <c:pt idx="7">
                  <c:v>64.5</c:v>
                </c:pt>
                <c:pt idx="8">
                  <c:v>58.6</c:v>
                </c:pt>
                <c:pt idx="9">
                  <c:v>53</c:v>
                </c:pt>
                <c:pt idx="10">
                  <c:v>50.1</c:v>
                </c:pt>
                <c:pt idx="11">
                  <c:v>40.9</c:v>
                </c:pt>
                <c:pt idx="12">
                  <c:v>26.3</c:v>
                </c:pt>
                <c:pt idx="13">
                  <c:v>17.100000000000001</c:v>
                </c:pt>
              </c:numCache>
            </c:numRef>
          </c:val>
          <c:smooth val="0"/>
        </c:ser>
        <c:ser>
          <c:idx val="0"/>
          <c:order val="2"/>
          <c:tx>
            <c:strRef>
              <c:f>'Market Volatility Index'!$D$1</c:f>
              <c:strCache>
                <c:ptCount val="1"/>
                <c:pt idx="0">
                  <c:v>'12 Stress</c:v>
                </c:pt>
              </c:strCache>
            </c:strRef>
          </c:tx>
          <c:spPr>
            <a:ln w="25400">
              <a:solidFill>
                <a:schemeClr val="accent2">
                  <a:lumMod val="60000"/>
                  <a:lumOff val="40000"/>
                </a:schemeClr>
              </a:solidFill>
            </a:ln>
          </c:spPr>
          <c:marker>
            <c:symbol val="none"/>
          </c:marker>
          <c:val>
            <c:numRef>
              <c:f>'Market Volatility Index'!$E$92:$E$105</c:f>
              <c:numCache>
                <c:formatCode>#,##0.00</c:formatCode>
                <c:ptCount val="14"/>
                <c:pt idx="0">
                  <c:v>48</c:v>
                </c:pt>
                <c:pt idx="1">
                  <c:v>75.864483059999998</c:v>
                </c:pt>
                <c:pt idx="2">
                  <c:v>90.501795439999981</c:v>
                </c:pt>
                <c:pt idx="3">
                  <c:v>79.999323200000106</c:v>
                </c:pt>
                <c:pt idx="4">
                  <c:v>81.231102870000001</c:v>
                </c:pt>
                <c:pt idx="5">
                  <c:v>69.820605380000003</c:v>
                </c:pt>
                <c:pt idx="6">
                  <c:v>62.753374980000011</c:v>
                </c:pt>
                <c:pt idx="7">
                  <c:v>57.764840230000011</c:v>
                </c:pt>
                <c:pt idx="8">
                  <c:v>53.81608150999984</c:v>
                </c:pt>
                <c:pt idx="9">
                  <c:v>49.836831199999999</c:v>
                </c:pt>
                <c:pt idx="10">
                  <c:v>45.870321240000003</c:v>
                </c:pt>
                <c:pt idx="11">
                  <c:v>34.959945300000001</c:v>
                </c:pt>
                <c:pt idx="12">
                  <c:v>24.222886559999981</c:v>
                </c:pt>
                <c:pt idx="13">
                  <c:v>17.50670461</c:v>
                </c:pt>
              </c:numCache>
            </c:numRef>
          </c:val>
          <c:smooth val="0"/>
        </c:ser>
        <c:ser>
          <c:idx val="1"/>
          <c:order val="3"/>
          <c:tx>
            <c:strRef>
              <c:f>'Market Volatility Index'!$C$91</c:f>
              <c:strCache>
                <c:ptCount val="1"/>
                <c:pt idx="0">
                  <c:v>2008</c:v>
                </c:pt>
              </c:strCache>
            </c:strRef>
          </c:tx>
          <c:spPr>
            <a:ln>
              <a:solidFill>
                <a:schemeClr val="accent2"/>
              </a:solidFill>
              <a:prstDash val="sysDash"/>
            </a:ln>
          </c:spPr>
          <c:marker>
            <c:symbol val="none"/>
          </c:marker>
          <c:val>
            <c:numRef>
              <c:f>'Market Volatility Index'!$C$92:$C$105</c:f>
              <c:numCache>
                <c:formatCode>0.0</c:formatCode>
                <c:ptCount val="14"/>
                <c:pt idx="0">
                  <c:v>24.1</c:v>
                </c:pt>
                <c:pt idx="1">
                  <c:v>46.7</c:v>
                </c:pt>
                <c:pt idx="2">
                  <c:v>80.900000000000006</c:v>
                </c:pt>
                <c:pt idx="3">
                  <c:v>56.7</c:v>
                </c:pt>
                <c:pt idx="4">
                  <c:v>42.3</c:v>
                </c:pt>
                <c:pt idx="5">
                  <c:v>31.3</c:v>
                </c:pt>
                <c:pt idx="6">
                  <c:v>30.7</c:v>
                </c:pt>
                <c:pt idx="7">
                  <c:v>27.3</c:v>
                </c:pt>
                <c:pt idx="8">
                  <c:v>45.8</c:v>
                </c:pt>
                <c:pt idx="9">
                  <c:v>32.9</c:v>
                </c:pt>
                <c:pt idx="10">
                  <c:v>23.5</c:v>
                </c:pt>
                <c:pt idx="11">
                  <c:v>29.4</c:v>
                </c:pt>
                <c:pt idx="12">
                  <c:v>22.7</c:v>
                </c:pt>
                <c:pt idx="13">
                  <c:v>48</c:v>
                </c:pt>
              </c:numCache>
            </c:numRef>
          </c:val>
          <c:smooth val="0"/>
        </c:ser>
        <c:dLbls>
          <c:showLegendKey val="0"/>
          <c:showVal val="0"/>
          <c:showCatName val="0"/>
          <c:showSerName val="0"/>
          <c:showPercent val="0"/>
          <c:showBubbleSize val="0"/>
        </c:dLbls>
        <c:smooth val="0"/>
        <c:axId val="168450784"/>
        <c:axId val="168451176"/>
      </c:lineChart>
      <c:catAx>
        <c:axId val="168450784"/>
        <c:scaling>
          <c:orientation val="minMax"/>
        </c:scaling>
        <c:delete val="0"/>
        <c:axPos val="b"/>
        <c:majorTickMark val="out"/>
        <c:minorTickMark val="none"/>
        <c:tickLblPos val="low"/>
        <c:spPr>
          <a:ln>
            <a:solidFill>
              <a:srgbClr val="4F81BD"/>
            </a:solidFill>
          </a:ln>
        </c:spPr>
        <c:txPr>
          <a:bodyPr rot="-5400000" vert="horz"/>
          <a:lstStyle/>
          <a:p>
            <a:pPr>
              <a:defRPr/>
            </a:pPr>
            <a:endParaRPr lang="en-US"/>
          </a:p>
        </c:txPr>
        <c:crossAx val="168451176"/>
        <c:crosses val="autoZero"/>
        <c:auto val="1"/>
        <c:lblAlgn val="ctr"/>
        <c:lblOffset val="100"/>
        <c:noMultiLvlLbl val="0"/>
      </c:catAx>
      <c:valAx>
        <c:axId val="168451176"/>
        <c:scaling>
          <c:orientation val="minMax"/>
          <c:max val="100"/>
          <c:min val="0"/>
        </c:scaling>
        <c:delete val="0"/>
        <c:axPos val="l"/>
        <c:majorGridlines>
          <c:spPr>
            <a:ln>
              <a:solidFill>
                <a:srgbClr val="B9B9B9">
                  <a:lumMod val="20000"/>
                  <a:lumOff val="80000"/>
                  <a:alpha val="30000"/>
                </a:srgbClr>
              </a:solidFill>
            </a:ln>
          </c:spPr>
        </c:majorGridlines>
        <c:numFmt formatCode="#,##0" sourceLinked="0"/>
        <c:majorTickMark val="out"/>
        <c:minorTickMark val="none"/>
        <c:tickLblPos val="nextTo"/>
        <c:crossAx val="168450784"/>
        <c:crosses val="autoZero"/>
        <c:crossBetween val="between"/>
        <c:majorUnit val="20"/>
      </c:valAx>
    </c:plotArea>
    <c:legend>
      <c:legendPos val="t"/>
      <c:layout/>
      <c:overlay val="0"/>
      <c:txPr>
        <a:bodyPr/>
        <a:lstStyle/>
        <a:p>
          <a:pPr>
            <a:defRPr sz="800"/>
          </a:pPr>
          <a:endParaRPr lang="en-US"/>
        </a:p>
      </c:txPr>
    </c:legend>
    <c:plotVisOnly val="1"/>
    <c:dispBlanksAs val="gap"/>
    <c:showDLblsOverMax val="0"/>
  </c:chart>
  <c:spPr>
    <a:noFill/>
    <a:ln>
      <a:no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6604049976733206E-2"/>
          <c:y val="7.5912014783423895E-2"/>
          <c:w val="0.87351359572487697"/>
          <c:h val="0.78558767903495796"/>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General</c:formatCode>
                <c:ptCount val="36"/>
                <c:pt idx="0">
                  <c:v>-2.7</c:v>
                </c:pt>
                <c:pt idx="1">
                  <c:v>2</c:v>
                </c:pt>
                <c:pt idx="2">
                  <c:v>-2</c:v>
                </c:pt>
                <c:pt idx="3">
                  <c:v>-8.3000000000000007</c:v>
                </c:pt>
                <c:pt idx="4">
                  <c:v>-5.4</c:v>
                </c:pt>
                <c:pt idx="5">
                  <c:v>-0.4</c:v>
                </c:pt>
                <c:pt idx="6">
                  <c:v>1.3</c:v>
                </c:pt>
                <c:pt idx="7">
                  <c:v>3.9</c:v>
                </c:pt>
                <c:pt idx="8">
                  <c:v>1.6</c:v>
                </c:pt>
                <c:pt idx="9">
                  <c:v>3.9</c:v>
                </c:pt>
                <c:pt idx="10">
                  <c:v>2.8</c:v>
                </c:pt>
                <c:pt idx="11">
                  <c:v>2.8</c:v>
                </c:pt>
                <c:pt idx="12">
                  <c:v>-1.3</c:v>
                </c:pt>
                <c:pt idx="13">
                  <c:v>3.2</c:v>
                </c:pt>
                <c:pt idx="14">
                  <c:v>1.4</c:v>
                </c:pt>
                <c:pt idx="15">
                  <c:v>4.9000000000000004</c:v>
                </c:pt>
                <c:pt idx="16" formatCode="0.0">
                  <c:v>3.7</c:v>
                </c:pt>
                <c:pt idx="17" formatCode="0.0">
                  <c:v>1.2</c:v>
                </c:pt>
                <c:pt idx="18" formatCode="0.0">
                  <c:v>2.8</c:v>
                </c:pt>
                <c:pt idx="19" formatCode="0.0">
                  <c:v>0.1</c:v>
                </c:pt>
                <c:pt idx="20">
                  <c:v>1.1000000000000001</c:v>
                </c:pt>
                <c:pt idx="21">
                  <c:v>2.5</c:v>
                </c:pt>
                <c:pt idx="22">
                  <c:v>2</c:v>
                </c:pt>
                <c:pt idx="23">
                  <c:v>2.4</c:v>
                </c:pt>
                <c:pt idx="24">
                  <c:v>2.6</c:v>
                </c:pt>
                <c:pt idx="25">
                  <c:v>2.8</c:v>
                </c:pt>
                <c:pt idx="26">
                  <c:v>2.9</c:v>
                </c:pt>
                <c:pt idx="27">
                  <c:v>2.9</c:v>
                </c:pt>
                <c:pt idx="28">
                  <c:v>2.9</c:v>
                </c:pt>
                <c:pt idx="29">
                  <c:v>2.9</c:v>
                </c:pt>
                <c:pt idx="30">
                  <c:v>2.9</c:v>
                </c:pt>
                <c:pt idx="31">
                  <c:v>2.9</c:v>
                </c:pt>
                <c:pt idx="32">
                  <c:v>2.8</c:v>
                </c:pt>
                <c:pt idx="33">
                  <c:v>2.8</c:v>
                </c:pt>
                <c:pt idx="34">
                  <c:v>2.8</c:v>
                </c:pt>
                <c:pt idx="35">
                  <c:v>2.8</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0" formatCode="0.0">
                  <c:v>1.1000000000000001</c:v>
                </c:pt>
                <c:pt idx="21" formatCode="0.0">
                  <c:v>2.5</c:v>
                </c:pt>
                <c:pt idx="22" formatCode="0.0">
                  <c:v>2</c:v>
                </c:pt>
                <c:pt idx="23" formatCode="0.0">
                  <c:v>-1</c:v>
                </c:pt>
                <c:pt idx="24" formatCode="0.0">
                  <c:v>-2.1</c:v>
                </c:pt>
                <c:pt idx="25" formatCode="0.0">
                  <c:v>-0.6</c:v>
                </c:pt>
                <c:pt idx="26" formatCode="0.0">
                  <c:v>-1</c:v>
                </c:pt>
                <c:pt idx="27" formatCode="0.0">
                  <c:v>0.3</c:v>
                </c:pt>
                <c:pt idx="28" formatCode="0.0">
                  <c:v>1.7</c:v>
                </c:pt>
                <c:pt idx="29" formatCode="0.0">
                  <c:v>1.7</c:v>
                </c:pt>
                <c:pt idx="30" formatCode="0.0">
                  <c:v>2.6</c:v>
                </c:pt>
                <c:pt idx="31" formatCode="0.0">
                  <c:v>2.6</c:v>
                </c:pt>
                <c:pt idx="32" formatCode="0.0">
                  <c:v>3</c:v>
                </c:pt>
                <c:pt idx="33" formatCode="0.0">
                  <c:v>3</c:v>
                </c:pt>
                <c:pt idx="34" formatCode="0.0">
                  <c:v>3</c:v>
                </c:pt>
                <c:pt idx="35" formatCode="0.0">
                  <c:v>3</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0" formatCode="0.0">
                  <c:v>1.1000000000000001</c:v>
                </c:pt>
                <c:pt idx="21" formatCode="0.0">
                  <c:v>2.5</c:v>
                </c:pt>
                <c:pt idx="22" formatCode="0.0">
                  <c:v>2</c:v>
                </c:pt>
                <c:pt idx="23" formatCode="0.0">
                  <c:v>-3.9</c:v>
                </c:pt>
                <c:pt idx="24" formatCode="0.0">
                  <c:v>-6.1</c:v>
                </c:pt>
                <c:pt idx="25" formatCode="0.0">
                  <c:v>-3.2</c:v>
                </c:pt>
                <c:pt idx="26" formatCode="0.0">
                  <c:v>-4</c:v>
                </c:pt>
                <c:pt idx="27" formatCode="0.0">
                  <c:v>-1.5</c:v>
                </c:pt>
                <c:pt idx="28" formatCode="0.0">
                  <c:v>1.2</c:v>
                </c:pt>
                <c:pt idx="29" formatCode="0.0">
                  <c:v>1.1000000000000001</c:v>
                </c:pt>
                <c:pt idx="30" formatCode="0.0">
                  <c:v>3</c:v>
                </c:pt>
                <c:pt idx="31" formatCode="0.0">
                  <c:v>3</c:v>
                </c:pt>
                <c:pt idx="32" formatCode="0.0">
                  <c:v>3.9</c:v>
                </c:pt>
                <c:pt idx="33" formatCode="0.0">
                  <c:v>3.9</c:v>
                </c:pt>
                <c:pt idx="34" formatCode="0.0">
                  <c:v>3.9</c:v>
                </c:pt>
                <c:pt idx="35" formatCode="0.0">
                  <c:v>3.9</c:v>
                </c:pt>
              </c:numCache>
            </c:numRef>
          </c:val>
          <c:smooth val="0"/>
        </c:ser>
        <c:dLbls>
          <c:showLegendKey val="0"/>
          <c:showVal val="0"/>
          <c:showCatName val="0"/>
          <c:showSerName val="0"/>
          <c:showPercent val="0"/>
          <c:showBubbleSize val="0"/>
        </c:dLbls>
        <c:smooth val="0"/>
        <c:axId val="613699744"/>
        <c:axId val="613700136"/>
      </c:lineChart>
      <c:catAx>
        <c:axId val="613699744"/>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3700136"/>
        <c:crossesAt val="-50"/>
        <c:auto val="0"/>
        <c:lblAlgn val="ctr"/>
        <c:lblOffset val="100"/>
        <c:tickLblSkip val="4"/>
        <c:tickMarkSkip val="1"/>
        <c:noMultiLvlLbl val="0"/>
      </c:catAx>
      <c:valAx>
        <c:axId val="613700136"/>
        <c:scaling>
          <c:orientation val="minMax"/>
          <c:max val="6"/>
          <c:min val="-10"/>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613699744"/>
        <c:crosses val="autoZero"/>
        <c:crossBetween val="between"/>
        <c:majorUnit val="2"/>
      </c:valAx>
      <c:spPr>
        <a:solidFill>
          <a:srgbClr val="FFFFFF"/>
        </a:solidFill>
        <a:ln w="12735">
          <a:solidFill>
            <a:srgbClr val="464B50"/>
          </a:solidFill>
          <a:prstDash val="solid"/>
        </a:ln>
      </c:spPr>
    </c:plotArea>
    <c:legend>
      <c:legendPos val="b"/>
      <c:layout>
        <c:manualLayout>
          <c:xMode val="edge"/>
          <c:yMode val="edge"/>
          <c:x val="0.275380218726195"/>
          <c:y val="0.58680546899978903"/>
          <c:w val="0.32188852316674699"/>
          <c:h val="0.23374782556860399"/>
        </c:manualLayout>
      </c:layout>
      <c:overlay val="0"/>
      <c:spPr>
        <a:solidFill>
          <a:srgbClr val="FFFFFF"/>
        </a:solidFill>
      </c:spPr>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6604049976733206E-2"/>
          <c:y val="7.0406164817835501E-2"/>
          <c:w val="0.87351359572487697"/>
          <c:h val="0.79109352900054697"/>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2.2999999999999998</c:v>
                </c:pt>
                <c:pt idx="1">
                  <c:v>-1.6</c:v>
                </c:pt>
                <c:pt idx="2">
                  <c:v>-2.4</c:v>
                </c:pt>
                <c:pt idx="3">
                  <c:v>-6.7</c:v>
                </c:pt>
                <c:pt idx="4">
                  <c:v>-10.9</c:v>
                </c:pt>
                <c:pt idx="5">
                  <c:v>-1.1000000000000001</c:v>
                </c:pt>
                <c:pt idx="6">
                  <c:v>1.6</c:v>
                </c:pt>
                <c:pt idx="7">
                  <c:v>1.8</c:v>
                </c:pt>
                <c:pt idx="8">
                  <c:v>1.6</c:v>
                </c:pt>
                <c:pt idx="9">
                  <c:v>3.6</c:v>
                </c:pt>
                <c:pt idx="10">
                  <c:v>1.7</c:v>
                </c:pt>
                <c:pt idx="11">
                  <c:v>2.1</c:v>
                </c:pt>
                <c:pt idx="12">
                  <c:v>3.1</c:v>
                </c:pt>
                <c:pt idx="13">
                  <c:v>0.3</c:v>
                </c:pt>
                <c:pt idx="14">
                  <c:v>0.3</c:v>
                </c:pt>
                <c:pt idx="15">
                  <c:v>-0.8</c:v>
                </c:pt>
                <c:pt idx="16">
                  <c:v>-0.4</c:v>
                </c:pt>
                <c:pt idx="17">
                  <c:v>-1.2</c:v>
                </c:pt>
                <c:pt idx="18">
                  <c:v>-0.5</c:v>
                </c:pt>
                <c:pt idx="19">
                  <c:v>-2</c:v>
                </c:pt>
                <c:pt idx="20">
                  <c:v>-0.9</c:v>
                </c:pt>
                <c:pt idx="21">
                  <c:v>1.1000000000000001</c:v>
                </c:pt>
                <c:pt idx="22">
                  <c:v>0.6</c:v>
                </c:pt>
                <c:pt idx="23">
                  <c:v>0.9</c:v>
                </c:pt>
                <c:pt idx="24">
                  <c:v>1</c:v>
                </c:pt>
                <c:pt idx="25">
                  <c:v>1.1000000000000001</c:v>
                </c:pt>
                <c:pt idx="26">
                  <c:v>1.2</c:v>
                </c:pt>
                <c:pt idx="27">
                  <c:v>1.3</c:v>
                </c:pt>
                <c:pt idx="28">
                  <c:v>1.5</c:v>
                </c:pt>
                <c:pt idx="29">
                  <c:v>1.6</c:v>
                </c:pt>
                <c:pt idx="30">
                  <c:v>1.6</c:v>
                </c:pt>
                <c:pt idx="31">
                  <c:v>1.7</c:v>
                </c:pt>
                <c:pt idx="32">
                  <c:v>1.6</c:v>
                </c:pt>
                <c:pt idx="33">
                  <c:v>1.6</c:v>
                </c:pt>
                <c:pt idx="34">
                  <c:v>1.6</c:v>
                </c:pt>
                <c:pt idx="35">
                  <c:v>1.6</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1.1000000000000001</c:v>
                </c:pt>
                <c:pt idx="22" formatCode="0.0">
                  <c:v>0.6</c:v>
                </c:pt>
                <c:pt idx="23" formatCode="0.0">
                  <c:v>-4.2</c:v>
                </c:pt>
                <c:pt idx="24" formatCode="0.0">
                  <c:v>-3.4</c:v>
                </c:pt>
                <c:pt idx="25" formatCode="0.0">
                  <c:v>-2</c:v>
                </c:pt>
                <c:pt idx="26" formatCode="0.0">
                  <c:v>-0.8</c:v>
                </c:pt>
                <c:pt idx="27" formatCode="0.0">
                  <c:v>0.1</c:v>
                </c:pt>
                <c:pt idx="28" formatCode="0.0">
                  <c:v>0.9</c:v>
                </c:pt>
                <c:pt idx="29" formatCode="0.0">
                  <c:v>1.4</c:v>
                </c:pt>
                <c:pt idx="30" formatCode="0.0">
                  <c:v>1.8</c:v>
                </c:pt>
                <c:pt idx="31" formatCode="0.0">
                  <c:v>1.9</c:v>
                </c:pt>
                <c:pt idx="32" formatCode="0.0">
                  <c:v>2</c:v>
                </c:pt>
                <c:pt idx="33" formatCode="0.0">
                  <c:v>2</c:v>
                </c:pt>
                <c:pt idx="34" formatCode="0.0">
                  <c:v>1.9</c:v>
                </c:pt>
                <c:pt idx="35" formatCode="0.0">
                  <c:v>1.9</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1.1000000000000001</c:v>
                </c:pt>
                <c:pt idx="22" formatCode="0.0">
                  <c:v>0.6</c:v>
                </c:pt>
                <c:pt idx="23" formatCode="0.0">
                  <c:v>-8.3000000000000007</c:v>
                </c:pt>
                <c:pt idx="24" formatCode="0.0">
                  <c:v>-7</c:v>
                </c:pt>
                <c:pt idx="25" formatCode="0.0">
                  <c:v>-4.5</c:v>
                </c:pt>
                <c:pt idx="26" formatCode="0.0">
                  <c:v>-2.5</c:v>
                </c:pt>
                <c:pt idx="27" formatCode="0.0">
                  <c:v>-0.9</c:v>
                </c:pt>
                <c:pt idx="28" formatCode="0.0">
                  <c:v>0.4</c:v>
                </c:pt>
                <c:pt idx="29" formatCode="0.0">
                  <c:v>1.3</c:v>
                </c:pt>
                <c:pt idx="30" formatCode="0.0">
                  <c:v>1.9</c:v>
                </c:pt>
                <c:pt idx="31" formatCode="0.0">
                  <c:v>2.2000000000000002</c:v>
                </c:pt>
                <c:pt idx="32" formatCode="0.0">
                  <c:v>2.2999999999999998</c:v>
                </c:pt>
                <c:pt idx="33" formatCode="0.0">
                  <c:v>2.2999999999999998</c:v>
                </c:pt>
                <c:pt idx="34" formatCode="0.0">
                  <c:v>2.2000000000000002</c:v>
                </c:pt>
                <c:pt idx="35" formatCode="0.0">
                  <c:v>2.2000000000000002</c:v>
                </c:pt>
              </c:numCache>
            </c:numRef>
          </c:val>
          <c:smooth val="0"/>
        </c:ser>
        <c:dLbls>
          <c:showLegendKey val="0"/>
          <c:showVal val="0"/>
          <c:showCatName val="0"/>
          <c:showSerName val="0"/>
          <c:showPercent val="0"/>
          <c:showBubbleSize val="0"/>
        </c:dLbls>
        <c:smooth val="0"/>
        <c:axId val="471155296"/>
        <c:axId val="471155688"/>
      </c:lineChart>
      <c:catAx>
        <c:axId val="471155296"/>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155688"/>
        <c:crossesAt val="-50"/>
        <c:auto val="0"/>
        <c:lblAlgn val="ctr"/>
        <c:lblOffset val="100"/>
        <c:tickLblSkip val="4"/>
        <c:tickMarkSkip val="1"/>
        <c:noMultiLvlLbl val="0"/>
      </c:catAx>
      <c:valAx>
        <c:axId val="471155688"/>
        <c:scaling>
          <c:orientation val="minMax"/>
          <c:max val="6"/>
          <c:min val="-12"/>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155296"/>
        <c:crosses val="autoZero"/>
        <c:crossBetween val="between"/>
        <c:majorUnit val="3"/>
      </c:valAx>
      <c:spPr>
        <a:solidFill>
          <a:srgbClr val="FFFFFF"/>
        </a:solidFill>
        <a:ln w="12735">
          <a:solidFill>
            <a:srgbClr val="464B50"/>
          </a:solidFill>
          <a:prstDash val="solid"/>
        </a:ln>
      </c:spPr>
    </c:plotArea>
    <c:legend>
      <c:legendPos val="b"/>
      <c:layout>
        <c:manualLayout>
          <c:xMode val="edge"/>
          <c:yMode val="edge"/>
          <c:x val="0.28285528056614601"/>
          <c:y val="0.53725281930949298"/>
          <c:w val="0.27853316449503401"/>
          <c:h val="0.217230275671838"/>
        </c:manualLayout>
      </c:layout>
      <c:overlay val="0"/>
      <c:spPr>
        <a:solidFill>
          <a:srgbClr val="FFFFFF"/>
        </a:solidFill>
      </c:spPr>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152255237928798E-2"/>
          <c:y val="7.3159089800629698E-2"/>
          <c:w val="0.87487029001945105"/>
          <c:h val="0.78834060401775297"/>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8.6</c:v>
                </c:pt>
                <c:pt idx="1">
                  <c:v>7.5</c:v>
                </c:pt>
                <c:pt idx="2">
                  <c:v>3.8</c:v>
                </c:pt>
                <c:pt idx="3">
                  <c:v>0.4</c:v>
                </c:pt>
                <c:pt idx="4">
                  <c:v>3.4</c:v>
                </c:pt>
                <c:pt idx="5">
                  <c:v>15.9</c:v>
                </c:pt>
                <c:pt idx="6">
                  <c:v>12.8</c:v>
                </c:pt>
                <c:pt idx="7">
                  <c:v>8.4</c:v>
                </c:pt>
                <c:pt idx="8">
                  <c:v>9.2000000000000011</c:v>
                </c:pt>
                <c:pt idx="9">
                  <c:v>9.3000000000000007</c:v>
                </c:pt>
                <c:pt idx="10">
                  <c:v>8.7000000000000011</c:v>
                </c:pt>
                <c:pt idx="11">
                  <c:v>8.3000000000000007</c:v>
                </c:pt>
                <c:pt idx="12">
                  <c:v>9.4</c:v>
                </c:pt>
                <c:pt idx="13">
                  <c:v>6.8</c:v>
                </c:pt>
                <c:pt idx="14">
                  <c:v>7.2</c:v>
                </c:pt>
                <c:pt idx="15">
                  <c:v>5.9</c:v>
                </c:pt>
                <c:pt idx="16">
                  <c:v>5.8</c:v>
                </c:pt>
                <c:pt idx="17">
                  <c:v>6.5</c:v>
                </c:pt>
                <c:pt idx="18">
                  <c:v>6.6</c:v>
                </c:pt>
                <c:pt idx="19">
                  <c:v>6.8</c:v>
                </c:pt>
                <c:pt idx="20">
                  <c:v>5.5</c:v>
                </c:pt>
                <c:pt idx="21">
                  <c:v>6.3</c:v>
                </c:pt>
                <c:pt idx="22">
                  <c:v>6.5</c:v>
                </c:pt>
                <c:pt idx="23">
                  <c:v>6.5</c:v>
                </c:pt>
                <c:pt idx="24">
                  <c:v>6.5</c:v>
                </c:pt>
                <c:pt idx="25">
                  <c:v>6.5</c:v>
                </c:pt>
                <c:pt idx="26">
                  <c:v>6.5</c:v>
                </c:pt>
                <c:pt idx="27">
                  <c:v>6.5</c:v>
                </c:pt>
                <c:pt idx="28">
                  <c:v>6.5</c:v>
                </c:pt>
                <c:pt idx="29">
                  <c:v>6.6</c:v>
                </c:pt>
                <c:pt idx="30">
                  <c:v>6.6</c:v>
                </c:pt>
                <c:pt idx="31">
                  <c:v>6.6</c:v>
                </c:pt>
                <c:pt idx="32">
                  <c:v>6.6</c:v>
                </c:pt>
                <c:pt idx="33">
                  <c:v>6.6</c:v>
                </c:pt>
                <c:pt idx="34">
                  <c:v>6.6</c:v>
                </c:pt>
                <c:pt idx="35">
                  <c:v>6.6</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6.3</c:v>
                </c:pt>
                <c:pt idx="22" formatCode="0.0">
                  <c:v>6.5</c:v>
                </c:pt>
                <c:pt idx="23" formatCode="0.0">
                  <c:v>1.4</c:v>
                </c:pt>
                <c:pt idx="24" formatCode="0.0">
                  <c:v>3.8</c:v>
                </c:pt>
                <c:pt idx="25" formatCode="0.0">
                  <c:v>5.6</c:v>
                </c:pt>
                <c:pt idx="26" formatCode="0.0">
                  <c:v>6.4</c:v>
                </c:pt>
                <c:pt idx="27" formatCode="0.0">
                  <c:v>6.7</c:v>
                </c:pt>
                <c:pt idx="28" formatCode="0.0">
                  <c:v>6.8</c:v>
                </c:pt>
                <c:pt idx="29" formatCode="0.0">
                  <c:v>6.8</c:v>
                </c:pt>
                <c:pt idx="30" formatCode="0.0">
                  <c:v>6.8</c:v>
                </c:pt>
                <c:pt idx="31" formatCode="0.0">
                  <c:v>6.8</c:v>
                </c:pt>
                <c:pt idx="32" formatCode="0.0">
                  <c:v>6.9</c:v>
                </c:pt>
                <c:pt idx="33" formatCode="0.0">
                  <c:v>6.9</c:v>
                </c:pt>
                <c:pt idx="34" formatCode="0.0">
                  <c:v>7</c:v>
                </c:pt>
                <c:pt idx="35" formatCode="0.0">
                  <c:v>7.1</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6.3</c:v>
                </c:pt>
                <c:pt idx="22" formatCode="0.0">
                  <c:v>6.5</c:v>
                </c:pt>
                <c:pt idx="23" formatCode="0.0">
                  <c:v>-2.8</c:v>
                </c:pt>
                <c:pt idx="24" formatCode="0.0">
                  <c:v>1.6</c:v>
                </c:pt>
                <c:pt idx="25" formatCode="0.0">
                  <c:v>4.9000000000000004</c:v>
                </c:pt>
                <c:pt idx="26" formatCode="0.0">
                  <c:v>6.4</c:v>
                </c:pt>
                <c:pt idx="27" formatCode="0.0">
                  <c:v>6.8</c:v>
                </c:pt>
                <c:pt idx="28" formatCode="0.0">
                  <c:v>7</c:v>
                </c:pt>
                <c:pt idx="29" formatCode="0.0">
                  <c:v>7</c:v>
                </c:pt>
                <c:pt idx="30" formatCode="0.0">
                  <c:v>7</c:v>
                </c:pt>
                <c:pt idx="31" formatCode="0.0">
                  <c:v>7</c:v>
                </c:pt>
                <c:pt idx="32" formatCode="0.0">
                  <c:v>7.1</c:v>
                </c:pt>
                <c:pt idx="33" formatCode="0.0">
                  <c:v>7.2</c:v>
                </c:pt>
                <c:pt idx="34" formatCode="0.0">
                  <c:v>7.3</c:v>
                </c:pt>
                <c:pt idx="35" formatCode="0.0">
                  <c:v>7.4</c:v>
                </c:pt>
              </c:numCache>
            </c:numRef>
          </c:val>
          <c:smooth val="0"/>
        </c:ser>
        <c:dLbls>
          <c:showLegendKey val="0"/>
          <c:showVal val="0"/>
          <c:showCatName val="0"/>
          <c:showSerName val="0"/>
          <c:showPercent val="0"/>
          <c:showBubbleSize val="0"/>
        </c:dLbls>
        <c:smooth val="0"/>
        <c:axId val="471156472"/>
        <c:axId val="471156864"/>
      </c:lineChart>
      <c:catAx>
        <c:axId val="471156472"/>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156864"/>
        <c:crossesAt val="-50"/>
        <c:auto val="0"/>
        <c:lblAlgn val="ctr"/>
        <c:lblOffset val="100"/>
        <c:tickLblSkip val="4"/>
        <c:tickMarkSkip val="1"/>
        <c:noMultiLvlLbl val="0"/>
      </c:catAx>
      <c:valAx>
        <c:axId val="471156864"/>
        <c:scaling>
          <c:orientation val="minMax"/>
          <c:max val="18"/>
          <c:min val="-3"/>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471156472"/>
        <c:crosses val="autoZero"/>
        <c:crossBetween val="between"/>
        <c:majorUnit val="3"/>
      </c:valAx>
      <c:spPr>
        <a:solidFill>
          <a:srgbClr val="FFFFFF"/>
        </a:solidFill>
        <a:ln w="12735">
          <a:solidFill>
            <a:srgbClr val="464B50"/>
          </a:solidFill>
          <a:prstDash val="solid"/>
        </a:ln>
      </c:spPr>
    </c:plotArea>
    <c:legend>
      <c:legendPos val="b"/>
      <c:layout>
        <c:manualLayout>
          <c:xMode val="edge"/>
          <c:yMode val="edge"/>
          <c:x val="0.62820313757186197"/>
          <c:y val="0.11054944697638899"/>
          <c:w val="0.288998251070965"/>
          <c:h val="0.25026537546536898"/>
        </c:manualLayout>
      </c:layout>
      <c:overlay val="0"/>
      <c:spPr>
        <a:solidFill>
          <a:srgbClr val="FFFFFF"/>
        </a:solidFill>
      </c:spPr>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6604049976733206E-2"/>
          <c:y val="6.7653239835041304E-2"/>
          <c:w val="0.87351359572487697"/>
          <c:h val="0.78834060401775297"/>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-12.8683500781065</c:v>
                </c:pt>
                <c:pt idx="1">
                  <c:v>-16.751980092145921</c:v>
                </c:pt>
                <c:pt idx="2">
                  <c:v>-15.1674442511262</c:v>
                </c:pt>
                <c:pt idx="3">
                  <c:v>-17.729752520811768</c:v>
                </c:pt>
                <c:pt idx="4">
                  <c:v>-18.774765733187611</c:v>
                </c:pt>
                <c:pt idx="5">
                  <c:v>-5.4298068666226973</c:v>
                </c:pt>
                <c:pt idx="6">
                  <c:v>4.2835828811861321</c:v>
                </c:pt>
                <c:pt idx="7">
                  <c:v>2.2439519703171711</c:v>
                </c:pt>
                <c:pt idx="8">
                  <c:v>1.950482466662695</c:v>
                </c:pt>
                <c:pt idx="9">
                  <c:v>0</c:v>
                </c:pt>
                <c:pt idx="10">
                  <c:v>-8.0064998447863402</c:v>
                </c:pt>
                <c:pt idx="11">
                  <c:v>-5.7736313857279002</c:v>
                </c:pt>
                <c:pt idx="12">
                  <c:v>-3.6577181191078112</c:v>
                </c:pt>
                <c:pt idx="13">
                  <c:v>-3.971131925489046</c:v>
                </c:pt>
                <c:pt idx="14">
                  <c:v>-0.86987522658446004</c:v>
                </c:pt>
                <c:pt idx="15">
                  <c:v>-2.5982011045013631</c:v>
                </c:pt>
                <c:pt idx="16">
                  <c:v>6.614351666509636</c:v>
                </c:pt>
                <c:pt idx="17">
                  <c:v>8.6421981916364476</c:v>
                </c:pt>
                <c:pt idx="18">
                  <c:v>7.2619129087062859</c:v>
                </c:pt>
                <c:pt idx="19">
                  <c:v>8.3081272592624469</c:v>
                </c:pt>
                <c:pt idx="20">
                  <c:v>16.76533029528855</c:v>
                </c:pt>
                <c:pt idx="21">
                  <c:v>14.34307331732272</c:v>
                </c:pt>
                <c:pt idx="22">
                  <c:v>2.5590517777784001</c:v>
                </c:pt>
                <c:pt idx="23">
                  <c:v>2.2863478161863302</c:v>
                </c:pt>
                <c:pt idx="24">
                  <c:v>2.5283203053801939</c:v>
                </c:pt>
                <c:pt idx="25">
                  <c:v>2.7662625157370608</c:v>
                </c:pt>
                <c:pt idx="26">
                  <c:v>2.4952013888755569</c:v>
                </c:pt>
                <c:pt idx="27">
                  <c:v>2.479733532027661</c:v>
                </c:pt>
                <c:pt idx="28">
                  <c:v>2.9627627243069781</c:v>
                </c:pt>
                <c:pt idx="29">
                  <c:v>3.1889563471564371</c:v>
                </c:pt>
                <c:pt idx="30">
                  <c:v>2.9177418405351929</c:v>
                </c:pt>
                <c:pt idx="31">
                  <c:v>3.1408066561664949</c:v>
                </c:pt>
                <c:pt idx="32">
                  <c:v>2.8740686299791949</c:v>
                </c:pt>
                <c:pt idx="33">
                  <c:v>3.0940892489434328</c:v>
                </c:pt>
                <c:pt idx="34">
                  <c:v>3.0703411845693251</c:v>
                </c:pt>
                <c:pt idx="35">
                  <c:v>3.0469548654797012</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14.34307331732272</c:v>
                </c:pt>
                <c:pt idx="22" formatCode="0.0">
                  <c:v>2.5590517777784001</c:v>
                </c:pt>
                <c:pt idx="23" formatCode="0.0">
                  <c:v>-2.9885803008535721</c:v>
                </c:pt>
                <c:pt idx="24" formatCode="0.0">
                  <c:v>-6.4374736350085726</c:v>
                </c:pt>
                <c:pt idx="25" formatCode="0.0">
                  <c:v>-7.5200557864953854</c:v>
                </c:pt>
                <c:pt idx="26" formatCode="0.0">
                  <c:v>-8.40547341394565</c:v>
                </c:pt>
                <c:pt idx="27" formatCode="0.0">
                  <c:v>-8.3340382865793501</c:v>
                </c:pt>
                <c:pt idx="28" formatCode="0.0">
                  <c:v>-7.9958358636166809</c:v>
                </c:pt>
                <c:pt idx="29" formatCode="0.0">
                  <c:v>-7.1009226764324707</c:v>
                </c:pt>
                <c:pt idx="30" formatCode="0.0">
                  <c:v>-4.2202933619899703</c:v>
                </c:pt>
                <c:pt idx="31" formatCode="0.0">
                  <c:v>-3.1414889810676079</c:v>
                </c:pt>
                <c:pt idx="32" formatCode="0.0">
                  <c:v>-0.58139380902531002</c:v>
                </c:pt>
                <c:pt idx="33" formatCode="0.0">
                  <c:v>0.58479376376343595</c:v>
                </c:pt>
                <c:pt idx="34" formatCode="0.0">
                  <c:v>1.7594886061609969</c:v>
                </c:pt>
                <c:pt idx="35" formatCode="0.0">
                  <c:v>2.3407934141135511</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14.34307331732272</c:v>
                </c:pt>
                <c:pt idx="22" formatCode="0.0">
                  <c:v>2.5590517777784001</c:v>
                </c:pt>
                <c:pt idx="23" formatCode="0.0">
                  <c:v>-5.9096676582793402</c:v>
                </c:pt>
                <c:pt idx="24" formatCode="0.0">
                  <c:v>-12.41923845817802</c:v>
                </c:pt>
                <c:pt idx="25" formatCode="0.0">
                  <c:v>-14.70925380497316</c:v>
                </c:pt>
                <c:pt idx="26" formatCode="0.0">
                  <c:v>-16.237256417565849</c:v>
                </c:pt>
                <c:pt idx="27" formatCode="0.0">
                  <c:v>-15.916964982869199</c:v>
                </c:pt>
                <c:pt idx="28" formatCode="0.0">
                  <c:v>-15.52140355942351</c:v>
                </c:pt>
                <c:pt idx="29" formatCode="0.0">
                  <c:v>-13.928998426639451</c:v>
                </c:pt>
                <c:pt idx="30" formatCode="0.0">
                  <c:v>-8.4955818945763699</c:v>
                </c:pt>
                <c:pt idx="31" formatCode="0.0">
                  <c:v>-5.852044796870004</c:v>
                </c:pt>
                <c:pt idx="32" formatCode="0.0">
                  <c:v>-1.6771116805243229</c:v>
                </c:pt>
                <c:pt idx="33" formatCode="0.0">
                  <c:v>1.7057184844641251</c:v>
                </c:pt>
                <c:pt idx="34" formatCode="0.0">
                  <c:v>3.4184965122249888</c:v>
                </c:pt>
                <c:pt idx="35" formatCode="0.0">
                  <c:v>4.4229879711661377</c:v>
                </c:pt>
              </c:numCache>
            </c:numRef>
          </c:val>
          <c:smooth val="0"/>
        </c:ser>
        <c:dLbls>
          <c:showLegendKey val="0"/>
          <c:showVal val="0"/>
          <c:showCatName val="0"/>
          <c:showSerName val="0"/>
          <c:showPercent val="0"/>
          <c:showBubbleSize val="0"/>
        </c:dLbls>
        <c:smooth val="0"/>
        <c:axId val="563785336"/>
        <c:axId val="563785728"/>
      </c:lineChart>
      <c:catAx>
        <c:axId val="563785336"/>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3785728"/>
        <c:crossesAt val="-50"/>
        <c:auto val="0"/>
        <c:lblAlgn val="ctr"/>
        <c:lblOffset val="100"/>
        <c:tickLblSkip val="4"/>
        <c:tickMarkSkip val="1"/>
        <c:noMultiLvlLbl val="0"/>
      </c:catAx>
      <c:valAx>
        <c:axId val="563785728"/>
        <c:scaling>
          <c:orientation val="minMax"/>
          <c:max val="20"/>
          <c:min val="-20"/>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3785336"/>
        <c:crosses val="autoZero"/>
        <c:crossBetween val="between"/>
        <c:majorUnit val="5"/>
      </c:valAx>
      <c:spPr>
        <a:solidFill>
          <a:srgbClr val="FFFFFF"/>
        </a:solidFill>
        <a:ln w="12735">
          <a:solidFill>
            <a:srgbClr val="464B50"/>
          </a:solidFill>
          <a:prstDash val="solid"/>
        </a:ln>
      </c:spPr>
    </c:plotArea>
    <c:legend>
      <c:legendPos val="b"/>
      <c:layout>
        <c:manualLayout>
          <c:xMode val="edge"/>
          <c:yMode val="edge"/>
          <c:x val="0.217074736374581"/>
          <c:y val="7.2008497217269707E-2"/>
          <c:w val="0.69115657806030495"/>
          <c:h val="8.5089876497715794E-2"/>
        </c:manualLayout>
      </c:layout>
      <c:overlay val="0"/>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987532538590996E-2"/>
          <c:y val="7.3159089800629698E-2"/>
          <c:w val="0.88866066079782102"/>
          <c:h val="0.78008182906936996"/>
        </c:manualLayout>
      </c:layout>
      <c:lineChart>
        <c:grouping val="standard"/>
        <c:varyColors val="0"/>
        <c:ser>
          <c:idx val="1"/>
          <c:order val="0"/>
          <c:tx>
            <c:strRef>
              <c:f>Sheet1!$B$1</c:f>
              <c:strCache>
                <c:ptCount val="1"/>
                <c:pt idx="0">
                  <c:v>Baseline</c:v>
                </c:pt>
              </c:strCache>
            </c:strRef>
          </c:tx>
          <c:spPr>
            <a:ln w="50800">
              <a:solidFill>
                <a:srgbClr val="329169"/>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Sheet1!$B$2:$B$37</c:f>
              <c:numCache>
                <c:formatCode>0.0</c:formatCode>
                <c:ptCount val="36"/>
                <c:pt idx="0">
                  <c:v>2.6</c:v>
                </c:pt>
                <c:pt idx="1">
                  <c:v>2.7</c:v>
                </c:pt>
                <c:pt idx="2">
                  <c:v>3.100000000000001</c:v>
                </c:pt>
                <c:pt idx="3">
                  <c:v>5.7</c:v>
                </c:pt>
                <c:pt idx="4">
                  <c:v>5.8</c:v>
                </c:pt>
                <c:pt idx="5">
                  <c:v>4.5</c:v>
                </c:pt>
                <c:pt idx="6">
                  <c:v>3</c:v>
                </c:pt>
                <c:pt idx="7">
                  <c:v>2.399999999999999</c:v>
                </c:pt>
                <c:pt idx="8">
                  <c:v>1.9</c:v>
                </c:pt>
                <c:pt idx="9">
                  <c:v>1.9999999999999989</c:v>
                </c:pt>
                <c:pt idx="10">
                  <c:v>2.2000000000000002</c:v>
                </c:pt>
                <c:pt idx="11">
                  <c:v>2</c:v>
                </c:pt>
                <c:pt idx="12">
                  <c:v>1.9</c:v>
                </c:pt>
                <c:pt idx="13">
                  <c:v>1.8</c:v>
                </c:pt>
                <c:pt idx="14">
                  <c:v>2.4</c:v>
                </c:pt>
                <c:pt idx="15">
                  <c:v>2.9</c:v>
                </c:pt>
                <c:pt idx="16">
                  <c:v>2.6</c:v>
                </c:pt>
                <c:pt idx="17">
                  <c:v>2.7</c:v>
                </c:pt>
                <c:pt idx="18">
                  <c:v>2.6</c:v>
                </c:pt>
                <c:pt idx="19">
                  <c:v>2.2000000000000002</c:v>
                </c:pt>
                <c:pt idx="20">
                  <c:v>2.1</c:v>
                </c:pt>
                <c:pt idx="21">
                  <c:v>2.0999999999999992</c:v>
                </c:pt>
                <c:pt idx="22">
                  <c:v>2.2000000000000002</c:v>
                </c:pt>
                <c:pt idx="23">
                  <c:v>2.2000000000000002</c:v>
                </c:pt>
                <c:pt idx="24">
                  <c:v>2</c:v>
                </c:pt>
                <c:pt idx="25">
                  <c:v>2</c:v>
                </c:pt>
                <c:pt idx="26">
                  <c:v>1.9999999999999989</c:v>
                </c:pt>
                <c:pt idx="27">
                  <c:v>1.9</c:v>
                </c:pt>
                <c:pt idx="28">
                  <c:v>1.9</c:v>
                </c:pt>
                <c:pt idx="29">
                  <c:v>1.9</c:v>
                </c:pt>
                <c:pt idx="30">
                  <c:v>1.8</c:v>
                </c:pt>
                <c:pt idx="31">
                  <c:v>1.8</c:v>
                </c:pt>
                <c:pt idx="32">
                  <c:v>1.8</c:v>
                </c:pt>
                <c:pt idx="33">
                  <c:v>1.7</c:v>
                </c:pt>
                <c:pt idx="34">
                  <c:v>1.7</c:v>
                </c:pt>
                <c:pt idx="35">
                  <c:v>1.6999999999999991</c:v>
                </c:pt>
              </c:numCache>
            </c:numRef>
          </c:val>
          <c:smooth val="0"/>
        </c:ser>
        <c:ser>
          <c:idx val="0"/>
          <c:order val="1"/>
          <c:tx>
            <c:strRef>
              <c:f>Sheet1!$C$1</c:f>
              <c:strCache>
                <c:ptCount val="1"/>
                <c:pt idx="0">
                  <c:v>Adverse</c:v>
                </c:pt>
              </c:strCache>
            </c:strRef>
          </c:tx>
          <c:spPr>
            <a:ln w="50800">
              <a:solidFill>
                <a:srgbClr val="F58C3C"/>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Sheet1!$C$2:$C$37</c:f>
              <c:numCache>
                <c:formatCode>General</c:formatCode>
                <c:ptCount val="36"/>
                <c:pt idx="21" formatCode="0.0">
                  <c:v>2.0999999999999992</c:v>
                </c:pt>
                <c:pt idx="22" formatCode="0.0">
                  <c:v>2.2000000000000002</c:v>
                </c:pt>
                <c:pt idx="23" formatCode="0.0">
                  <c:v>3</c:v>
                </c:pt>
                <c:pt idx="24" formatCode="0.0">
                  <c:v>3.3</c:v>
                </c:pt>
                <c:pt idx="25" formatCode="0.0">
                  <c:v>3.4</c:v>
                </c:pt>
                <c:pt idx="26" formatCode="0.0">
                  <c:v>3.4999999999999991</c:v>
                </c:pt>
                <c:pt idx="27" formatCode="0.0">
                  <c:v>3.3</c:v>
                </c:pt>
                <c:pt idx="28" formatCode="0.0">
                  <c:v>3.100000000000001</c:v>
                </c:pt>
                <c:pt idx="29" formatCode="0.0">
                  <c:v>3</c:v>
                </c:pt>
                <c:pt idx="30" formatCode="0.0">
                  <c:v>2.8</c:v>
                </c:pt>
                <c:pt idx="31" formatCode="0.0">
                  <c:v>2.6</c:v>
                </c:pt>
                <c:pt idx="32" formatCode="0.0">
                  <c:v>2.5999999999999992</c:v>
                </c:pt>
                <c:pt idx="33" formatCode="0.0">
                  <c:v>2.5</c:v>
                </c:pt>
                <c:pt idx="34" formatCode="0.0">
                  <c:v>2.2999999999999998</c:v>
                </c:pt>
                <c:pt idx="35" formatCode="0.0">
                  <c:v>2.2000000000000002</c:v>
                </c:pt>
              </c:numCache>
            </c:numRef>
          </c:val>
          <c:smooth val="0"/>
        </c:ser>
        <c:ser>
          <c:idx val="2"/>
          <c:order val="2"/>
          <c:tx>
            <c:strRef>
              <c:f>Sheet1!$D$1</c:f>
              <c:strCache>
                <c:ptCount val="1"/>
                <c:pt idx="0">
                  <c:v>Severely Adverse</c:v>
                </c:pt>
              </c:strCache>
            </c:strRef>
          </c:tx>
          <c:spPr>
            <a:ln w="50800">
              <a:solidFill>
                <a:srgbClr val="FF0000"/>
              </a:solidFill>
              <a:prstDash val="solid"/>
            </a:ln>
          </c:spPr>
          <c:marker>
            <c:symbol val="none"/>
          </c:marker>
          <c:cat>
            <c:strRef>
              <c:f>Sheet1!$A$2:$A$37</c:f>
              <c:strCache>
                <c:ptCount val="33"/>
                <c:pt idx="0">
                  <c:v>08</c:v>
                </c:pt>
                <c:pt idx="4">
                  <c:v>09</c:v>
                </c:pt>
                <c:pt idx="8">
                  <c:v>10</c:v>
                </c:pt>
                <c:pt idx="12">
                  <c:v>11</c:v>
                </c:pt>
                <c:pt idx="16">
                  <c:v>12</c:v>
                </c:pt>
                <c:pt idx="20">
                  <c:v>13E</c:v>
                </c:pt>
                <c:pt idx="24">
                  <c:v>14F</c:v>
                </c:pt>
                <c:pt idx="28">
                  <c:v>15F</c:v>
                </c:pt>
                <c:pt idx="32">
                  <c:v>16F</c:v>
                </c:pt>
              </c:strCache>
            </c:strRef>
          </c:cat>
          <c:val>
            <c:numRef>
              <c:f>Sheet1!$D$2:$D$37</c:f>
              <c:numCache>
                <c:formatCode>General</c:formatCode>
                <c:ptCount val="36"/>
                <c:pt idx="21" formatCode="0.0">
                  <c:v>2.0999999999999992</c:v>
                </c:pt>
                <c:pt idx="22" formatCode="0.0">
                  <c:v>2.2000000000000002</c:v>
                </c:pt>
                <c:pt idx="23" formatCode="0.0">
                  <c:v>4</c:v>
                </c:pt>
                <c:pt idx="24" formatCode="0.0">
                  <c:v>4.8</c:v>
                </c:pt>
                <c:pt idx="25" formatCode="0.0">
                  <c:v>5</c:v>
                </c:pt>
                <c:pt idx="26" formatCode="0.0">
                  <c:v>5.0999999999999996</c:v>
                </c:pt>
                <c:pt idx="27" formatCode="0.0">
                  <c:v>4.8</c:v>
                </c:pt>
                <c:pt idx="28" formatCode="0.0">
                  <c:v>4.5</c:v>
                </c:pt>
                <c:pt idx="29" formatCode="0.0">
                  <c:v>4.1999999999999966</c:v>
                </c:pt>
                <c:pt idx="30" formatCode="0.0">
                  <c:v>3.8</c:v>
                </c:pt>
                <c:pt idx="31" formatCode="0.0">
                  <c:v>3.4999999999999991</c:v>
                </c:pt>
                <c:pt idx="32" formatCode="0.0">
                  <c:v>3.399999999999999</c:v>
                </c:pt>
                <c:pt idx="33" formatCode="0.0">
                  <c:v>3.3</c:v>
                </c:pt>
                <c:pt idx="34" formatCode="0.0">
                  <c:v>3</c:v>
                </c:pt>
                <c:pt idx="35" formatCode="0.0">
                  <c:v>2.8</c:v>
                </c:pt>
              </c:numCache>
            </c:numRef>
          </c:val>
          <c:smooth val="0"/>
        </c:ser>
        <c:dLbls>
          <c:showLegendKey val="0"/>
          <c:showVal val="0"/>
          <c:showCatName val="0"/>
          <c:showSerName val="0"/>
          <c:showPercent val="0"/>
          <c:showBubbleSize val="0"/>
        </c:dLbls>
        <c:smooth val="0"/>
        <c:axId val="563786512"/>
        <c:axId val="563830088"/>
      </c:lineChart>
      <c:catAx>
        <c:axId val="563786512"/>
        <c:scaling>
          <c:orientation val="minMax"/>
        </c:scaling>
        <c:delete val="0"/>
        <c:axPos val="b"/>
        <c:numFmt formatCode="0.00" sourceLinked="0"/>
        <c:majorTickMark val="cross"/>
        <c:minorTickMark val="none"/>
        <c:tickLblPos val="low"/>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3830088"/>
        <c:crossesAt val="-50"/>
        <c:auto val="0"/>
        <c:lblAlgn val="ctr"/>
        <c:lblOffset val="100"/>
        <c:tickLblSkip val="4"/>
        <c:tickMarkSkip val="1"/>
        <c:noMultiLvlLbl val="0"/>
      </c:catAx>
      <c:valAx>
        <c:axId val="563830088"/>
        <c:scaling>
          <c:orientation val="minMax"/>
          <c:max val="6"/>
          <c:min val="1"/>
        </c:scaling>
        <c:delete val="0"/>
        <c:axPos val="l"/>
        <c:majorGridlines>
          <c:spPr>
            <a:ln w="12735">
              <a:solidFill>
                <a:srgbClr val="91969B"/>
              </a:solidFill>
              <a:prstDash val="solid"/>
            </a:ln>
          </c:spPr>
        </c:majorGridlines>
        <c:numFmt formatCode="#,##0" sourceLinked="0"/>
        <c:majorTickMark val="cross"/>
        <c:minorTickMark val="none"/>
        <c:tickLblPos val="nextTo"/>
        <c:spPr>
          <a:ln w="12735">
            <a:solidFill>
              <a:srgbClr val="464B50"/>
            </a:solidFill>
            <a:prstDash val="solid"/>
          </a:ln>
        </c:spPr>
        <c:txPr>
          <a:bodyPr rot="0" vert="horz"/>
          <a:lstStyle/>
          <a:p>
            <a:pPr>
              <a:defRPr sz="2000" b="0" i="0" u="none" strike="noStrike" baseline="0">
                <a:solidFill>
                  <a:srgbClr val="080808"/>
                </a:solidFill>
                <a:latin typeface="Arial"/>
                <a:ea typeface="Arial"/>
                <a:cs typeface="Arial"/>
              </a:defRPr>
            </a:pPr>
            <a:endParaRPr lang="en-US"/>
          </a:p>
        </c:txPr>
        <c:crossAx val="563786512"/>
        <c:crosses val="autoZero"/>
        <c:crossBetween val="between"/>
        <c:majorUnit val="1"/>
      </c:valAx>
      <c:spPr>
        <a:solidFill>
          <a:srgbClr val="FFFFFF"/>
        </a:solidFill>
        <a:ln w="12735">
          <a:solidFill>
            <a:srgbClr val="464B50"/>
          </a:solidFill>
          <a:prstDash val="solid"/>
        </a:ln>
      </c:spPr>
    </c:plotArea>
    <c:legend>
      <c:legendPos val="b"/>
      <c:layout>
        <c:manualLayout>
          <c:xMode val="edge"/>
          <c:yMode val="edge"/>
          <c:x val="0.23800490952644199"/>
          <c:y val="8.5773122131240803E-2"/>
          <c:w val="0.69115657806030495"/>
          <c:h val="9.8854501411687001E-2"/>
        </c:manualLayout>
      </c:layout>
      <c:overlay val="0"/>
      <c:txPr>
        <a:bodyPr/>
        <a:lstStyle/>
        <a:p>
          <a:pPr>
            <a:defRPr sz="2000"/>
          </a:pPr>
          <a:endParaRPr lang="en-US"/>
        </a:p>
      </c:txPr>
    </c:legend>
    <c:plotVisOnly val="1"/>
    <c:dispBlanksAs val="gap"/>
    <c:showDLblsOverMax val="0"/>
  </c:chart>
  <c:spPr>
    <a:noFill/>
    <a:ln>
      <a:noFill/>
    </a:ln>
  </c:spPr>
  <c:txPr>
    <a:bodyPr/>
    <a:lstStyle/>
    <a:p>
      <a:pPr>
        <a:defRPr sz="1003" b="0" i="0" u="none" strike="noStrike" baseline="0">
          <a:solidFill>
            <a:schemeClr val="tx1"/>
          </a:solidFill>
          <a:latin typeface="Arial"/>
          <a:ea typeface="Arial"/>
          <a:cs typeface="Aria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drawing1.xml><?xml version="1.0" encoding="utf-8"?>
<c:userShapes xmlns:c="http://schemas.openxmlformats.org/drawingml/2006/chart">
  <cdr:relSizeAnchor xmlns:cdr="http://schemas.openxmlformats.org/drawingml/2006/chartDrawing">
    <cdr:from>
      <cdr:x>0.5819</cdr:x>
      <cdr:y>0.08436</cdr:y>
    </cdr:from>
    <cdr:to>
      <cdr:x>0.70748</cdr:x>
      <cdr:y>0.23302</cdr:y>
    </cdr:to>
    <cdr:sp macro="" textlink="">
      <cdr:nvSpPr>
        <cdr:cNvPr id="2" name="TextBox 1"/>
        <cdr:cNvSpPr txBox="1"/>
      </cdr:nvSpPr>
      <cdr:spPr>
        <a:xfrm xmlns:a="http://schemas.openxmlformats.org/drawingml/2006/main">
          <a:off x="4943201" y="389159"/>
          <a:ext cx="1066791" cy="68580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Adverse</a:t>
          </a:r>
          <a:endParaRPr lang="en-US" sz="2000" dirty="0"/>
        </a:p>
      </cdr:txBody>
    </cdr:sp>
  </cdr:relSizeAnchor>
  <cdr:relSizeAnchor xmlns:cdr="http://schemas.openxmlformats.org/drawingml/2006/chartDrawing">
    <cdr:from>
      <cdr:x>0.82633</cdr:x>
      <cdr:y>0.36928</cdr:y>
    </cdr:from>
    <cdr:to>
      <cdr:x>0.95191</cdr:x>
      <cdr:y>0.56749</cdr:y>
    </cdr:to>
    <cdr:sp macro="" textlink="">
      <cdr:nvSpPr>
        <cdr:cNvPr id="3" name="TextBox 2"/>
        <cdr:cNvSpPr txBox="1"/>
      </cdr:nvSpPr>
      <cdr:spPr>
        <a:xfrm xmlns:a="http://schemas.openxmlformats.org/drawingml/2006/main">
          <a:off x="7019603" y="1703590"/>
          <a:ext cx="1066791" cy="9143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Baseline</a:t>
          </a:r>
          <a:endParaRPr lang="en-US" sz="2000" dirty="0"/>
        </a:p>
      </cdr:txBody>
    </cdr:sp>
  </cdr:relSizeAnchor>
  <cdr:relSizeAnchor xmlns:cdr="http://schemas.openxmlformats.org/drawingml/2006/chartDrawing">
    <cdr:from>
      <cdr:x>0.6133</cdr:x>
      <cdr:y>0.72441</cdr:y>
    </cdr:from>
    <cdr:to>
      <cdr:x>0.94519</cdr:x>
      <cdr:y>0.87307</cdr:y>
    </cdr:to>
    <cdr:sp macro="" textlink="">
      <cdr:nvSpPr>
        <cdr:cNvPr id="4" name="TextBox 3"/>
        <cdr:cNvSpPr txBox="1"/>
      </cdr:nvSpPr>
      <cdr:spPr>
        <a:xfrm xmlns:a="http://schemas.openxmlformats.org/drawingml/2006/main">
          <a:off x="5209898" y="3341888"/>
          <a:ext cx="2819377" cy="68581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Severely</a:t>
          </a:r>
          <a:r>
            <a:rPr lang="en-US" sz="1800" dirty="0" smtClean="0"/>
            <a:t> </a:t>
          </a:r>
          <a:r>
            <a:rPr lang="en-US" sz="2000" dirty="0" smtClean="0"/>
            <a:t>Adverse</a:t>
          </a:r>
          <a:endParaRPr lang="en-US" sz="2000" dirty="0"/>
        </a:p>
      </cdr:txBody>
    </cdr:sp>
  </cdr:relSizeAnchor>
</c:userShapes>
</file>

<file path=ppt/drawings/drawing2.xml><?xml version="1.0" encoding="utf-8"?>
<c:userShapes xmlns:c="http://schemas.openxmlformats.org/drawingml/2006/chart">
  <cdr:relSizeAnchor xmlns:cdr="http://schemas.openxmlformats.org/drawingml/2006/chartDrawing">
    <cdr:from>
      <cdr:x>0.67945</cdr:x>
      <cdr:y>0.67073</cdr:y>
    </cdr:from>
    <cdr:to>
      <cdr:x>0.78709</cdr:x>
      <cdr:y>0.86894</cdr:y>
    </cdr:to>
    <cdr:sp macro="" textlink="">
      <cdr:nvSpPr>
        <cdr:cNvPr id="5" name="TextBox 4"/>
        <cdr:cNvSpPr txBox="1"/>
      </cdr:nvSpPr>
      <cdr:spPr>
        <a:xfrm xmlns:a="http://schemas.openxmlformats.org/drawingml/2006/main">
          <a:off x="5771889" y="3094242"/>
          <a:ext cx="914393" cy="9143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Severely Adverse</a:t>
          </a:r>
          <a:endParaRPr lang="en-US" sz="2000" dirty="0"/>
        </a:p>
      </cdr:txBody>
    </cdr:sp>
  </cdr:relSizeAnchor>
  <cdr:relSizeAnchor xmlns:cdr="http://schemas.openxmlformats.org/drawingml/2006/chartDrawing">
    <cdr:from>
      <cdr:x>0.82297</cdr:x>
      <cdr:y>0.456</cdr:y>
    </cdr:from>
    <cdr:to>
      <cdr:x>0.93958</cdr:x>
      <cdr:y>0.68724</cdr:y>
    </cdr:to>
    <cdr:sp macro="" textlink="">
      <cdr:nvSpPr>
        <cdr:cNvPr id="6" name="TextBox 5"/>
        <cdr:cNvSpPr txBox="1"/>
      </cdr:nvSpPr>
      <cdr:spPr>
        <a:xfrm xmlns:a="http://schemas.openxmlformats.org/drawingml/2006/main">
          <a:off x="6991089" y="2103642"/>
          <a:ext cx="990600" cy="10668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Baseline</a:t>
          </a:r>
          <a:endParaRPr lang="en-US" sz="2000" dirty="0"/>
        </a:p>
      </cdr:txBody>
    </cdr:sp>
  </cdr:relSizeAnchor>
  <cdr:relSizeAnchor xmlns:cdr="http://schemas.openxmlformats.org/drawingml/2006/chartDrawing">
    <cdr:from>
      <cdr:x>0.70636</cdr:x>
      <cdr:y>0.14216</cdr:y>
    </cdr:from>
    <cdr:to>
      <cdr:x>0.86782</cdr:x>
      <cdr:y>0.2743</cdr:y>
    </cdr:to>
    <cdr:sp macro="" textlink="">
      <cdr:nvSpPr>
        <cdr:cNvPr id="7" name="TextBox 6"/>
        <cdr:cNvSpPr txBox="1"/>
      </cdr:nvSpPr>
      <cdr:spPr>
        <a:xfrm xmlns:a="http://schemas.openxmlformats.org/drawingml/2006/main">
          <a:off x="6000489" y="655842"/>
          <a:ext cx="1371600" cy="6096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Adverse</a:t>
          </a:r>
          <a:endParaRPr lang="en-US" sz="2000" dirty="0"/>
        </a:p>
      </cdr:txBody>
    </cdr:sp>
  </cdr:relSizeAnchor>
</c:userShapes>
</file>

<file path=ppt/drawings/drawing3.xml><?xml version="1.0" encoding="utf-8"?>
<c:userShapes xmlns:c="http://schemas.openxmlformats.org/drawingml/2006/chart">
  <cdr:relSizeAnchor xmlns:cdr="http://schemas.openxmlformats.org/drawingml/2006/chartDrawing">
    <cdr:from>
      <cdr:x>0.59872</cdr:x>
      <cdr:y>0.05958</cdr:y>
    </cdr:from>
    <cdr:to>
      <cdr:x>0.68842</cdr:x>
      <cdr:y>0.19172</cdr:y>
    </cdr:to>
    <cdr:sp macro="" textlink="">
      <cdr:nvSpPr>
        <cdr:cNvPr id="3" name="TextBox 2"/>
        <cdr:cNvSpPr txBox="1"/>
      </cdr:nvSpPr>
      <cdr:spPr>
        <a:xfrm xmlns:a="http://schemas.openxmlformats.org/drawingml/2006/main">
          <a:off x="5086089" y="274842"/>
          <a:ext cx="761994" cy="60959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Adverse</a:t>
          </a:r>
          <a:endParaRPr lang="en-US" sz="1800" dirty="0"/>
        </a:p>
      </cdr:txBody>
    </cdr:sp>
  </cdr:relSizeAnchor>
  <cdr:relSizeAnchor xmlns:cdr="http://schemas.openxmlformats.org/drawingml/2006/chartDrawing">
    <cdr:from>
      <cdr:x>0.72318</cdr:x>
      <cdr:y>0.36102</cdr:y>
    </cdr:from>
    <cdr:to>
      <cdr:x>0.91155</cdr:x>
      <cdr:y>0.44361</cdr:y>
    </cdr:to>
    <cdr:sp macro="" textlink="">
      <cdr:nvSpPr>
        <cdr:cNvPr id="2" name="TextBox 1"/>
        <cdr:cNvSpPr txBox="1"/>
      </cdr:nvSpPr>
      <cdr:spPr>
        <a:xfrm xmlns:a="http://schemas.openxmlformats.org/drawingml/2006/main">
          <a:off x="6143340" y="1665493"/>
          <a:ext cx="1600187" cy="38101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Baseline</a:t>
          </a:r>
          <a:endParaRPr lang="en-US" sz="2000" dirty="0"/>
        </a:p>
      </cdr:txBody>
    </cdr:sp>
  </cdr:relSizeAnchor>
  <cdr:relSizeAnchor xmlns:cdr="http://schemas.openxmlformats.org/drawingml/2006/chartDrawing">
    <cdr:from>
      <cdr:x>0.58078</cdr:x>
      <cdr:y>0.74092</cdr:y>
    </cdr:from>
    <cdr:to>
      <cdr:x>0.83194</cdr:x>
      <cdr:y>0.84003</cdr:y>
    </cdr:to>
    <cdr:sp macro="" textlink="">
      <cdr:nvSpPr>
        <cdr:cNvPr id="4" name="TextBox 3"/>
        <cdr:cNvSpPr txBox="1"/>
      </cdr:nvSpPr>
      <cdr:spPr>
        <a:xfrm xmlns:a="http://schemas.openxmlformats.org/drawingml/2006/main">
          <a:off x="4933676" y="3418087"/>
          <a:ext cx="2133582" cy="457222"/>
        </a:xfrm>
        <a:prstGeom xmlns:a="http://schemas.openxmlformats.org/drawingml/2006/main" prst="rect">
          <a:avLst/>
        </a:prstGeom>
        <a:noFill xmlns:a="http://schemas.openxmlformats.org/drawingml/2006/main"/>
      </cdr:spPr>
      <cdr:txBody>
        <a:bodyPr xmlns:a="http://schemas.openxmlformats.org/drawingml/2006/main" vertOverflow="clip" wrap="none" rtlCol="0"/>
        <a:lstStyle xmlns:a="http://schemas.openxmlformats.org/drawingml/2006/main"/>
        <a:p xmlns:a="http://schemas.openxmlformats.org/drawingml/2006/main">
          <a:r>
            <a:rPr lang="en-US" sz="2000" dirty="0" smtClean="0"/>
            <a:t>Severely</a:t>
          </a:r>
          <a:r>
            <a:rPr lang="en-US" sz="1800" dirty="0" smtClean="0"/>
            <a:t> </a:t>
          </a:r>
          <a:r>
            <a:rPr lang="en-US" sz="2000" dirty="0" smtClean="0"/>
            <a:t>Adverse</a:t>
          </a:r>
          <a:endParaRPr lang="en-US" sz="2000" dirty="0"/>
        </a:p>
      </cdr:txBody>
    </cdr:sp>
  </cdr:relSizeAnchor>
</c:userShapes>
</file>

<file path=ppt/drawings/drawing4.xml><?xml version="1.0" encoding="utf-8"?>
<c:userShapes xmlns:c="http://schemas.openxmlformats.org/drawingml/2006/chart">
  <cdr:relSizeAnchor xmlns:cdr="http://schemas.openxmlformats.org/drawingml/2006/chartDrawing">
    <cdr:from>
      <cdr:x>0.51113</cdr:x>
      <cdr:y>0.61864</cdr:y>
    </cdr:from>
    <cdr:to>
      <cdr:x>0.61877</cdr:x>
      <cdr:y>0.81685</cdr:y>
    </cdr:to>
    <cdr:sp macro="" textlink="">
      <cdr:nvSpPr>
        <cdr:cNvPr id="2" name="TextBox 1"/>
        <cdr:cNvSpPr txBox="1"/>
      </cdr:nvSpPr>
      <cdr:spPr>
        <a:xfrm xmlns:a="http://schemas.openxmlformats.org/drawingml/2006/main">
          <a:off x="4342013" y="285397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0.34756</cdr:x>
      <cdr:y>0.38993</cdr:y>
    </cdr:from>
    <cdr:to>
      <cdr:x>0.4552</cdr:x>
      <cdr:y>0.58814</cdr:y>
    </cdr:to>
    <cdr:sp macro="" textlink="">
      <cdr:nvSpPr>
        <cdr:cNvPr id="3" name="TextBox 2"/>
        <cdr:cNvSpPr txBox="1"/>
      </cdr:nvSpPr>
      <cdr:spPr>
        <a:xfrm xmlns:a="http://schemas.openxmlformats.org/drawingml/2006/main">
          <a:off x="2952489" y="1798842"/>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2971382" cy="465140"/>
          </a:xfrm>
          <a:prstGeom prst="rect">
            <a:avLst/>
          </a:prstGeom>
          <a:noFill/>
          <a:ln w="9525">
            <a:noFill/>
            <a:miter lim="800000"/>
            <a:headEnd/>
            <a:tailEnd/>
          </a:ln>
          <a:effectLst/>
        </p:spPr>
        <p:txBody>
          <a:bodyPr vert="horz" wrap="square" lIns="92714" tIns="46357" rIns="92714" bIns="46357" numCol="1" anchor="t" anchorCtr="0" compatLnSpc="1">
            <a:prstTxWarp prst="textNoShape">
              <a:avLst/>
            </a:prstTxWarp>
          </a:bodyPr>
          <a:lstStyle>
            <a:lvl1pPr defTabSz="929308">
              <a:lnSpc>
                <a:spcPct val="100000"/>
              </a:lnSpc>
              <a:defRPr sz="1000"/>
            </a:lvl1pPr>
          </a:lstStyle>
          <a:p>
            <a:endParaRPr lang="en-US" dirty="0"/>
          </a:p>
        </p:txBody>
      </p:sp>
      <p:sp>
        <p:nvSpPr>
          <p:cNvPr id="39939" name="Rectangle 3"/>
          <p:cNvSpPr>
            <a:spLocks noGrp="1" noChangeArrowheads="1"/>
          </p:cNvSpPr>
          <p:nvPr>
            <p:ph type="dt" sz="quarter" idx="1"/>
          </p:nvPr>
        </p:nvSpPr>
        <p:spPr bwMode="auto">
          <a:xfrm>
            <a:off x="3886618" y="0"/>
            <a:ext cx="2971382" cy="465140"/>
          </a:xfrm>
          <a:prstGeom prst="rect">
            <a:avLst/>
          </a:prstGeom>
          <a:noFill/>
          <a:ln w="9525">
            <a:noFill/>
            <a:miter lim="800000"/>
            <a:headEnd/>
            <a:tailEnd/>
          </a:ln>
          <a:effectLst/>
        </p:spPr>
        <p:txBody>
          <a:bodyPr vert="horz" wrap="square" lIns="92714" tIns="46357" rIns="92714" bIns="46357" numCol="1" anchor="t" anchorCtr="0" compatLnSpc="1">
            <a:prstTxWarp prst="textNoShape">
              <a:avLst/>
            </a:prstTxWarp>
          </a:bodyPr>
          <a:lstStyle>
            <a:lvl1pPr algn="r" defTabSz="929308">
              <a:lnSpc>
                <a:spcPct val="100000"/>
              </a:lnSpc>
              <a:defRPr sz="1000"/>
            </a:lvl1pPr>
          </a:lstStyle>
          <a:p>
            <a:endParaRPr lang="en-US" dirty="0"/>
          </a:p>
        </p:txBody>
      </p:sp>
      <p:sp>
        <p:nvSpPr>
          <p:cNvPr id="39940" name="Rectangle 4"/>
          <p:cNvSpPr>
            <a:spLocks noGrp="1" noChangeArrowheads="1"/>
          </p:cNvSpPr>
          <p:nvPr>
            <p:ph type="ftr" sz="quarter" idx="2"/>
          </p:nvPr>
        </p:nvSpPr>
        <p:spPr bwMode="auto">
          <a:xfrm>
            <a:off x="1" y="8831261"/>
            <a:ext cx="2971382" cy="465139"/>
          </a:xfrm>
          <a:prstGeom prst="rect">
            <a:avLst/>
          </a:prstGeom>
          <a:noFill/>
          <a:ln w="9525">
            <a:noFill/>
            <a:miter lim="800000"/>
            <a:headEnd/>
            <a:tailEnd/>
          </a:ln>
          <a:effectLst/>
        </p:spPr>
        <p:txBody>
          <a:bodyPr vert="horz" wrap="square" lIns="92714" tIns="46357" rIns="92714" bIns="46357" numCol="1" anchor="b" anchorCtr="0" compatLnSpc="1">
            <a:prstTxWarp prst="textNoShape">
              <a:avLst/>
            </a:prstTxWarp>
          </a:bodyPr>
          <a:lstStyle>
            <a:lvl1pPr defTabSz="929308">
              <a:lnSpc>
                <a:spcPct val="100000"/>
              </a:lnSpc>
              <a:defRPr sz="1000"/>
            </a:lvl1pPr>
          </a:lstStyle>
          <a:p>
            <a:endParaRPr lang="en-US" dirty="0"/>
          </a:p>
        </p:txBody>
      </p:sp>
      <p:sp>
        <p:nvSpPr>
          <p:cNvPr id="39941" name="Rectangle 5"/>
          <p:cNvSpPr>
            <a:spLocks noGrp="1" noChangeArrowheads="1"/>
          </p:cNvSpPr>
          <p:nvPr>
            <p:ph type="sldNum" sz="quarter" idx="3"/>
          </p:nvPr>
        </p:nvSpPr>
        <p:spPr bwMode="auto">
          <a:xfrm>
            <a:off x="3886618" y="8831261"/>
            <a:ext cx="2971382" cy="465139"/>
          </a:xfrm>
          <a:prstGeom prst="rect">
            <a:avLst/>
          </a:prstGeom>
          <a:noFill/>
          <a:ln w="9525">
            <a:noFill/>
            <a:miter lim="800000"/>
            <a:headEnd/>
            <a:tailEnd/>
          </a:ln>
          <a:effectLst/>
        </p:spPr>
        <p:txBody>
          <a:bodyPr vert="horz" wrap="square" lIns="92714" tIns="46357" rIns="92714" bIns="46357" numCol="1" anchor="b" anchorCtr="0" compatLnSpc="1">
            <a:prstTxWarp prst="textNoShape">
              <a:avLst/>
            </a:prstTxWarp>
          </a:bodyPr>
          <a:lstStyle>
            <a:lvl1pPr algn="r" defTabSz="929308">
              <a:lnSpc>
                <a:spcPct val="100000"/>
              </a:lnSpc>
              <a:defRPr sz="1000"/>
            </a:lvl1pPr>
          </a:lstStyle>
          <a:p>
            <a:fld id="{3F106D71-7FB4-4230-927C-6F3B0489ED79}" type="slidenum">
              <a:rPr lang="en-US"/>
              <a:pPr/>
              <a:t>‹#›</a:t>
            </a:fld>
            <a:endParaRPr lang="en-US" dirty="0"/>
          </a:p>
        </p:txBody>
      </p:sp>
    </p:spTree>
    <p:extLst>
      <p:ext uri="{BB962C8B-B14F-4D97-AF65-F5344CB8AC3E}">
        <p14:creationId xmlns:p14="http://schemas.microsoft.com/office/powerpoint/2010/main" val="2855586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1" y="0"/>
            <a:ext cx="2971382" cy="465140"/>
          </a:xfrm>
          <a:prstGeom prst="rect">
            <a:avLst/>
          </a:prstGeom>
          <a:noFill/>
          <a:ln w="9525">
            <a:noFill/>
            <a:miter lim="800000"/>
            <a:headEnd/>
            <a:tailEnd/>
          </a:ln>
          <a:effectLst/>
        </p:spPr>
        <p:txBody>
          <a:bodyPr vert="horz" wrap="square" lIns="92714" tIns="46357" rIns="92714" bIns="46357" numCol="1" anchor="t" anchorCtr="0" compatLnSpc="1">
            <a:prstTxWarp prst="textNoShape">
              <a:avLst/>
            </a:prstTxWarp>
          </a:bodyPr>
          <a:lstStyle>
            <a:lvl1pPr defTabSz="929308">
              <a:lnSpc>
                <a:spcPct val="100000"/>
              </a:lnSpc>
              <a:defRPr sz="1000"/>
            </a:lvl1pPr>
          </a:lstStyle>
          <a:p>
            <a:endParaRPr lang="en-US" dirty="0"/>
          </a:p>
        </p:txBody>
      </p:sp>
      <p:sp>
        <p:nvSpPr>
          <p:cNvPr id="29699" name="Rectangle 3"/>
          <p:cNvSpPr>
            <a:spLocks noGrp="1" noChangeArrowheads="1"/>
          </p:cNvSpPr>
          <p:nvPr>
            <p:ph type="dt" idx="1"/>
          </p:nvPr>
        </p:nvSpPr>
        <p:spPr bwMode="auto">
          <a:xfrm>
            <a:off x="3886618" y="0"/>
            <a:ext cx="2971382" cy="465140"/>
          </a:xfrm>
          <a:prstGeom prst="rect">
            <a:avLst/>
          </a:prstGeom>
          <a:noFill/>
          <a:ln w="9525">
            <a:noFill/>
            <a:miter lim="800000"/>
            <a:headEnd/>
            <a:tailEnd/>
          </a:ln>
          <a:effectLst/>
        </p:spPr>
        <p:txBody>
          <a:bodyPr vert="horz" wrap="square" lIns="92714" tIns="46357" rIns="92714" bIns="46357" numCol="1" anchor="t" anchorCtr="0" compatLnSpc="1">
            <a:prstTxWarp prst="textNoShape">
              <a:avLst/>
            </a:prstTxWarp>
          </a:bodyPr>
          <a:lstStyle>
            <a:lvl1pPr algn="r" defTabSz="929308">
              <a:lnSpc>
                <a:spcPct val="100000"/>
              </a:lnSpc>
              <a:defRPr sz="1000"/>
            </a:lvl1pPr>
          </a:lstStyle>
          <a:p>
            <a:endParaRPr lang="en-US" dirty="0"/>
          </a:p>
        </p:txBody>
      </p:sp>
      <p:sp>
        <p:nvSpPr>
          <p:cNvPr id="29700" name="Rectangle 4"/>
          <p:cNvSpPr>
            <a:spLocks noGrp="1" noRot="1" noChangeAspect="1" noChangeArrowheads="1" noTextEdit="1"/>
          </p:cNvSpPr>
          <p:nvPr>
            <p:ph type="sldImg" idx="2"/>
          </p:nvPr>
        </p:nvSpPr>
        <p:spPr bwMode="auto">
          <a:xfrm>
            <a:off x="876300" y="523875"/>
            <a:ext cx="5105400" cy="3830638"/>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913670" y="4491555"/>
            <a:ext cx="5030663" cy="4106336"/>
          </a:xfrm>
          <a:prstGeom prst="rect">
            <a:avLst/>
          </a:prstGeom>
          <a:noFill/>
          <a:ln w="9525">
            <a:noFill/>
            <a:miter lim="800000"/>
            <a:headEnd/>
            <a:tailEnd/>
          </a:ln>
          <a:effectLst/>
        </p:spPr>
        <p:txBody>
          <a:bodyPr vert="horz" wrap="square" lIns="92714" tIns="46357" rIns="92714" bIns="4635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1" y="8831261"/>
            <a:ext cx="2971382" cy="465139"/>
          </a:xfrm>
          <a:prstGeom prst="rect">
            <a:avLst/>
          </a:prstGeom>
          <a:noFill/>
          <a:ln w="9525">
            <a:noFill/>
            <a:miter lim="800000"/>
            <a:headEnd/>
            <a:tailEnd/>
          </a:ln>
          <a:effectLst/>
        </p:spPr>
        <p:txBody>
          <a:bodyPr vert="horz" wrap="square" lIns="92714" tIns="46357" rIns="92714" bIns="46357" numCol="1" anchor="b" anchorCtr="0" compatLnSpc="1">
            <a:prstTxWarp prst="textNoShape">
              <a:avLst/>
            </a:prstTxWarp>
          </a:bodyPr>
          <a:lstStyle>
            <a:lvl1pPr defTabSz="929308">
              <a:lnSpc>
                <a:spcPct val="100000"/>
              </a:lnSpc>
              <a:defRPr sz="1000"/>
            </a:lvl1pPr>
          </a:lstStyle>
          <a:p>
            <a:endParaRPr lang="en-US" dirty="0"/>
          </a:p>
        </p:txBody>
      </p:sp>
      <p:sp>
        <p:nvSpPr>
          <p:cNvPr id="29703" name="Rectangle 7"/>
          <p:cNvSpPr>
            <a:spLocks noGrp="1" noChangeArrowheads="1"/>
          </p:cNvSpPr>
          <p:nvPr>
            <p:ph type="sldNum" sz="quarter" idx="5"/>
          </p:nvPr>
        </p:nvSpPr>
        <p:spPr bwMode="auto">
          <a:xfrm>
            <a:off x="3886618" y="8831261"/>
            <a:ext cx="2971382" cy="465139"/>
          </a:xfrm>
          <a:prstGeom prst="rect">
            <a:avLst/>
          </a:prstGeom>
          <a:noFill/>
          <a:ln w="9525">
            <a:noFill/>
            <a:miter lim="800000"/>
            <a:headEnd/>
            <a:tailEnd/>
          </a:ln>
          <a:effectLst/>
        </p:spPr>
        <p:txBody>
          <a:bodyPr vert="horz" wrap="square" lIns="92714" tIns="46357" rIns="92714" bIns="46357" numCol="1" anchor="b" anchorCtr="0" compatLnSpc="1">
            <a:prstTxWarp prst="textNoShape">
              <a:avLst/>
            </a:prstTxWarp>
          </a:bodyPr>
          <a:lstStyle>
            <a:lvl1pPr algn="r" defTabSz="929308">
              <a:lnSpc>
                <a:spcPct val="100000"/>
              </a:lnSpc>
              <a:defRPr sz="1000"/>
            </a:lvl1pPr>
          </a:lstStyle>
          <a:p>
            <a:fld id="{3CBCB1D9-D876-4E6A-ADF9-7F649EEAFA14}" type="slidenum">
              <a:rPr lang="en-US"/>
              <a:pPr/>
              <a:t>‹#›</a:t>
            </a:fld>
            <a:endParaRPr lang="en-US" dirty="0"/>
          </a:p>
        </p:txBody>
      </p:sp>
    </p:spTree>
    <p:extLst>
      <p:ext uri="{BB962C8B-B14F-4D97-AF65-F5344CB8AC3E}">
        <p14:creationId xmlns:p14="http://schemas.microsoft.com/office/powerpoint/2010/main" val="1119974388"/>
      </p:ext>
    </p:extLst>
  </p:cSld>
  <p:clrMap bg1="lt1" tx1="dk1" bg2="lt2" tx2="dk2" accent1="accent1" accent2="accent2" accent3="accent3" accent4="accent4" accent5="accent5" accent6="accent6" hlink="hlink" folHlink="folHlink"/>
  <p:notesStyle>
    <a:lvl1pPr marL="111125" indent="-111125" algn="l" rtl="0" fontAlgn="base">
      <a:spcBef>
        <a:spcPct val="30000"/>
      </a:spcBef>
      <a:spcAft>
        <a:spcPct val="0"/>
      </a:spcAft>
      <a:buClr>
        <a:srgbClr val="333366"/>
      </a:buClr>
      <a:buChar char="•"/>
      <a:defRPr sz="1200" kern="1200">
        <a:solidFill>
          <a:schemeClr val="tx1"/>
        </a:solidFill>
        <a:latin typeface="Arial" pitchFamily="34" charset="0"/>
        <a:ea typeface="+mn-ea"/>
        <a:cs typeface="Arial" pitchFamily="34" charset="0"/>
      </a:defRPr>
    </a:lvl1pPr>
    <a:lvl2pPr marL="571500" indent="-114300" algn="l" rtl="0" fontAlgn="base">
      <a:spcBef>
        <a:spcPct val="30000"/>
      </a:spcBef>
      <a:spcAft>
        <a:spcPct val="0"/>
      </a:spcAft>
      <a:buClr>
        <a:srgbClr val="333366"/>
      </a:buClr>
      <a:buChar char="•"/>
      <a:defRPr sz="1000" kern="1200">
        <a:solidFill>
          <a:schemeClr val="tx1"/>
        </a:solidFill>
        <a:latin typeface="Arial" pitchFamily="34" charset="0"/>
        <a:ea typeface="+mn-ea"/>
        <a:cs typeface="Arial" pitchFamily="34" charset="0"/>
      </a:defRPr>
    </a:lvl2pPr>
    <a:lvl3pPr marL="1033463" indent="-119063" algn="l" rtl="0" fontAlgn="base">
      <a:spcBef>
        <a:spcPct val="30000"/>
      </a:spcBef>
      <a:spcAft>
        <a:spcPct val="0"/>
      </a:spcAft>
      <a:buClr>
        <a:srgbClr val="333366"/>
      </a:buClr>
      <a:buChar char="•"/>
      <a:defRPr sz="1000" kern="1200">
        <a:solidFill>
          <a:schemeClr val="tx1"/>
        </a:solidFill>
        <a:latin typeface="Arial" pitchFamily="34" charset="0"/>
        <a:ea typeface="+mn-ea"/>
        <a:cs typeface="Arial" pitchFamily="34" charset="0"/>
      </a:defRPr>
    </a:lvl3pPr>
    <a:lvl4pPr marL="1482725" indent="-114300" algn="l" rtl="0" fontAlgn="base">
      <a:spcBef>
        <a:spcPct val="30000"/>
      </a:spcBef>
      <a:spcAft>
        <a:spcPct val="0"/>
      </a:spcAft>
      <a:buClr>
        <a:srgbClr val="333366"/>
      </a:buClr>
      <a:buChar char="•"/>
      <a:defRPr sz="1000" kern="1200">
        <a:solidFill>
          <a:schemeClr val="tx1"/>
        </a:solidFill>
        <a:latin typeface="Arial" pitchFamily="34" charset="0"/>
        <a:ea typeface="+mn-ea"/>
        <a:cs typeface="Arial" pitchFamily="34" charset="0"/>
      </a:defRPr>
    </a:lvl4pPr>
    <a:lvl5pPr marL="1939925" indent="-111125" algn="l" rtl="0" fontAlgn="base">
      <a:spcBef>
        <a:spcPct val="30000"/>
      </a:spcBef>
      <a:spcAft>
        <a:spcPct val="0"/>
      </a:spcAft>
      <a:buClr>
        <a:srgbClr val="333366"/>
      </a:buClr>
      <a:buChar char="•"/>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BCB1D9-D876-4E6A-ADF9-7F649EEAFA14}" type="slidenum">
              <a:rPr lang="en-US" smtClean="0"/>
              <a:pPr/>
              <a:t>1</a:t>
            </a:fld>
            <a:endParaRPr lang="en-US" dirty="0"/>
          </a:p>
        </p:txBody>
      </p:sp>
    </p:spTree>
    <p:extLst>
      <p:ext uri="{BB962C8B-B14F-4D97-AF65-F5344CB8AC3E}">
        <p14:creationId xmlns:p14="http://schemas.microsoft.com/office/powerpoint/2010/main" val="1413392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46</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3366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47</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242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48</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9681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49</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203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50</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6439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51</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3826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52</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0486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53</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313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54</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451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55</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949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57CA10-E6A0-48D9-B9ED-D45613ADD613}" type="slidenum">
              <a:rPr lang="en-US"/>
              <a:pPr/>
              <a:t>17</a:t>
            </a:fld>
            <a:endParaRPr lang="en-US"/>
          </a:p>
        </p:txBody>
      </p:sp>
      <p:sp>
        <p:nvSpPr>
          <p:cNvPr id="175106" name="Rectangle 7"/>
          <p:cNvSpPr txBox="1">
            <a:spLocks noGrp="1" noChangeArrowheads="1"/>
          </p:cNvSpPr>
          <p:nvPr/>
        </p:nvSpPr>
        <p:spPr bwMode="auto">
          <a:xfrm>
            <a:off x="3860732" y="8869771"/>
            <a:ext cx="2969316" cy="461784"/>
          </a:xfrm>
          <a:prstGeom prst="rect">
            <a:avLst/>
          </a:prstGeom>
          <a:noFill/>
          <a:ln w="9525">
            <a:noFill/>
            <a:miter lim="800000"/>
            <a:headEnd/>
            <a:tailEnd/>
          </a:ln>
        </p:spPr>
        <p:txBody>
          <a:bodyPr lIns="90900" tIns="45449" rIns="90900" bIns="45449" anchor="b"/>
          <a:lstStyle/>
          <a:p>
            <a:pPr algn="r" eaLnBrk="0" hangingPunct="0">
              <a:lnSpc>
                <a:spcPct val="100000"/>
              </a:lnSpc>
              <a:spcBef>
                <a:spcPct val="0"/>
              </a:spcBef>
              <a:spcAft>
                <a:spcPct val="0"/>
              </a:spcAft>
              <a:buClrTx/>
              <a:buSzTx/>
              <a:buFontTx/>
              <a:buNone/>
            </a:pPr>
            <a:fld id="{207FE155-F48D-422E-AD2D-35DBEBF4FB22}" type="slidenum">
              <a:rPr lang="en-US" sz="1100">
                <a:latin typeface="Times New Roman" pitchFamily="18" charset="0"/>
              </a:rPr>
              <a:pPr algn="r" eaLnBrk="0" hangingPunct="0">
                <a:lnSpc>
                  <a:spcPct val="100000"/>
                </a:lnSpc>
                <a:spcBef>
                  <a:spcPct val="0"/>
                </a:spcBef>
                <a:spcAft>
                  <a:spcPct val="0"/>
                </a:spcAft>
                <a:buClrTx/>
                <a:buSzTx/>
                <a:buFontTx/>
                <a:buNone/>
              </a:pPr>
              <a:t>17</a:t>
            </a:fld>
            <a:endParaRPr lang="en-US" sz="1100" dirty="0">
              <a:latin typeface="Times New Roman" pitchFamily="18" charset="0"/>
            </a:endParaRPr>
          </a:p>
        </p:txBody>
      </p:sp>
      <p:sp>
        <p:nvSpPr>
          <p:cNvPr id="175107" name="Rectangle 2"/>
          <p:cNvSpPr>
            <a:spLocks noGrp="1" noRot="1" noChangeAspect="1" noChangeArrowheads="1" noTextEdit="1"/>
          </p:cNvSpPr>
          <p:nvPr>
            <p:ph type="sldImg"/>
          </p:nvPr>
        </p:nvSpPr>
        <p:spPr>
          <a:xfrm>
            <a:off x="1095375" y="684213"/>
            <a:ext cx="4659313" cy="3495675"/>
          </a:xfrm>
          <a:ln/>
        </p:spPr>
      </p:sp>
      <p:sp>
        <p:nvSpPr>
          <p:cNvPr id="175108" name="Rectangle 3"/>
          <p:cNvSpPr>
            <a:spLocks noGrp="1" noChangeArrowheads="1"/>
          </p:cNvSpPr>
          <p:nvPr>
            <p:ph type="body" idx="1"/>
          </p:nvPr>
        </p:nvSpPr>
        <p:spPr>
          <a:xfrm>
            <a:off x="684869" y="4648202"/>
            <a:ext cx="5477393" cy="4093740"/>
          </a:xfrm>
        </p:spPr>
        <p:txBody>
          <a:bodyPr/>
          <a:lstStyle/>
          <a:p>
            <a:endParaRPr lang="en-US"/>
          </a:p>
        </p:txBody>
      </p:sp>
    </p:spTree>
    <p:extLst>
      <p:ext uri="{BB962C8B-B14F-4D97-AF65-F5344CB8AC3E}">
        <p14:creationId xmlns:p14="http://schemas.microsoft.com/office/powerpoint/2010/main" val="2045914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13</a:t>
            </a:r>
            <a:endParaRPr lang="en-US" dirty="0"/>
          </a:p>
        </p:txBody>
      </p:sp>
      <p:sp>
        <p:nvSpPr>
          <p:cNvPr id="4" name="Slide Number Placeholder 3"/>
          <p:cNvSpPr>
            <a:spLocks noGrp="1"/>
          </p:cNvSpPr>
          <p:nvPr>
            <p:ph type="sldNum" sz="quarter" idx="10"/>
          </p:nvPr>
        </p:nvSpPr>
        <p:spPr/>
        <p:txBody>
          <a:bodyPr/>
          <a:lstStyle/>
          <a:p>
            <a:fld id="{196F990C-CB3B-45E4-89DA-35DB85C5F58C}" type="slidenum">
              <a:rPr lang="en-US" smtClean="0"/>
              <a:pPr/>
              <a:t>72</a:t>
            </a:fld>
            <a:endParaRPr lang="en-US" dirty="0"/>
          </a:p>
        </p:txBody>
      </p:sp>
    </p:spTree>
    <p:extLst>
      <p:ext uri="{BB962C8B-B14F-4D97-AF65-F5344CB8AC3E}">
        <p14:creationId xmlns:p14="http://schemas.microsoft.com/office/powerpoint/2010/main" val="117603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2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EAE0FF-8825-4CDE-86B3-883CF3885B3E}" type="slidenum">
              <a:rPr lang="en-IN" smtClean="0"/>
              <a:pPr fontAlgn="base">
                <a:spcBef>
                  <a:spcPct val="0"/>
                </a:spcBef>
                <a:spcAft>
                  <a:spcPct val="0"/>
                </a:spcAft>
                <a:defRPr/>
              </a:pPr>
              <a:t>76</a:t>
            </a:fld>
            <a:endParaRPr lang="en-IN" dirty="0" smtClean="0"/>
          </a:p>
        </p:txBody>
      </p:sp>
    </p:spTree>
    <p:extLst>
      <p:ext uri="{BB962C8B-B14F-4D97-AF65-F5344CB8AC3E}">
        <p14:creationId xmlns:p14="http://schemas.microsoft.com/office/powerpoint/2010/main" val="1350340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698500"/>
            <a:ext cx="4646612"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5056DF6-2C31-4F02-9A17-7644978E7F17}" type="slidenum">
              <a:rPr lang="en-US" altLang="en-US">
                <a:solidFill>
                  <a:prstClr val="black"/>
                </a:solidFill>
              </a:rPr>
              <a:pPr>
                <a:defRPr/>
              </a:pPr>
              <a:t>77</a:t>
            </a:fld>
            <a:endParaRPr lang="en-US" altLang="en-US" dirty="0">
              <a:solidFill>
                <a:prstClr val="black"/>
              </a:solidFill>
            </a:endParaRPr>
          </a:p>
        </p:txBody>
      </p:sp>
    </p:spTree>
    <p:extLst>
      <p:ext uri="{BB962C8B-B14F-4D97-AF65-F5344CB8AC3E}">
        <p14:creationId xmlns:p14="http://schemas.microsoft.com/office/powerpoint/2010/main" val="305064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78</a:t>
            </a:fld>
            <a:endParaRPr lang="en-IN" dirty="0"/>
          </a:p>
        </p:txBody>
      </p:sp>
    </p:spTree>
    <p:extLst>
      <p:ext uri="{BB962C8B-B14F-4D97-AF65-F5344CB8AC3E}">
        <p14:creationId xmlns:p14="http://schemas.microsoft.com/office/powerpoint/2010/main" val="1524144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79</a:t>
            </a:fld>
            <a:endParaRPr lang="en-IN" dirty="0"/>
          </a:p>
        </p:txBody>
      </p:sp>
    </p:spTree>
    <p:extLst>
      <p:ext uri="{BB962C8B-B14F-4D97-AF65-F5344CB8AC3E}">
        <p14:creationId xmlns:p14="http://schemas.microsoft.com/office/powerpoint/2010/main" val="3662877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80</a:t>
            </a:fld>
            <a:endParaRPr lang="en-IN" dirty="0"/>
          </a:p>
        </p:txBody>
      </p:sp>
    </p:spTree>
    <p:extLst>
      <p:ext uri="{BB962C8B-B14F-4D97-AF65-F5344CB8AC3E}">
        <p14:creationId xmlns:p14="http://schemas.microsoft.com/office/powerpoint/2010/main" val="3749142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81</a:t>
            </a:fld>
            <a:endParaRPr lang="en-IN" dirty="0"/>
          </a:p>
        </p:txBody>
      </p:sp>
    </p:spTree>
    <p:extLst>
      <p:ext uri="{BB962C8B-B14F-4D97-AF65-F5344CB8AC3E}">
        <p14:creationId xmlns:p14="http://schemas.microsoft.com/office/powerpoint/2010/main" val="3833469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83</a:t>
            </a:fld>
            <a:endParaRPr lang="en-IN" dirty="0"/>
          </a:p>
        </p:txBody>
      </p:sp>
    </p:spTree>
    <p:extLst>
      <p:ext uri="{BB962C8B-B14F-4D97-AF65-F5344CB8AC3E}">
        <p14:creationId xmlns:p14="http://schemas.microsoft.com/office/powerpoint/2010/main" val="148461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84</a:t>
            </a:fld>
            <a:endParaRPr lang="en-IN" dirty="0"/>
          </a:p>
        </p:txBody>
      </p:sp>
    </p:spTree>
    <p:extLst>
      <p:ext uri="{BB962C8B-B14F-4D97-AF65-F5344CB8AC3E}">
        <p14:creationId xmlns:p14="http://schemas.microsoft.com/office/powerpoint/2010/main" val="4159234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85</a:t>
            </a:fld>
            <a:endParaRPr lang="en-IN" dirty="0"/>
          </a:p>
        </p:txBody>
      </p:sp>
    </p:spTree>
    <p:extLst>
      <p:ext uri="{BB962C8B-B14F-4D97-AF65-F5344CB8AC3E}">
        <p14:creationId xmlns:p14="http://schemas.microsoft.com/office/powerpoint/2010/main" val="395280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4CFEE-0AE3-4739-884E-9B5D150073DB}" type="slidenum">
              <a:rPr lang="en-US"/>
              <a:pPr/>
              <a:t>20</a:t>
            </a:fld>
            <a:endParaRPr lang="en-US"/>
          </a:p>
        </p:txBody>
      </p:sp>
      <p:sp>
        <p:nvSpPr>
          <p:cNvPr id="185346" name="Rectangle 2"/>
          <p:cNvSpPr>
            <a:spLocks noGrp="1" noRot="1" noChangeAspect="1" noChangeArrowheads="1" noTextEdit="1"/>
          </p:cNvSpPr>
          <p:nvPr>
            <p:ph type="sldImg"/>
          </p:nvPr>
        </p:nvSpPr>
        <p:spPr>
          <a:xfrm>
            <a:off x="1092200" y="684213"/>
            <a:ext cx="4659313" cy="3495675"/>
          </a:xfrm>
          <a:ln/>
        </p:spPr>
      </p:sp>
      <p:sp>
        <p:nvSpPr>
          <p:cNvPr id="185347" name="Rectangle 3"/>
          <p:cNvSpPr>
            <a:spLocks noGrp="1" noChangeArrowheads="1"/>
          </p:cNvSpPr>
          <p:nvPr>
            <p:ph type="body" idx="1"/>
          </p:nvPr>
        </p:nvSpPr>
        <p:spPr>
          <a:xfrm>
            <a:off x="686422" y="4648202"/>
            <a:ext cx="5475840" cy="4092141"/>
          </a:xfrm>
        </p:spPr>
        <p:txBody>
          <a:bodyPr/>
          <a:lstStyle/>
          <a:p>
            <a:endParaRPr lang="en-US"/>
          </a:p>
        </p:txBody>
      </p:sp>
    </p:spTree>
    <p:extLst>
      <p:ext uri="{BB962C8B-B14F-4D97-AF65-F5344CB8AC3E}">
        <p14:creationId xmlns:p14="http://schemas.microsoft.com/office/powerpoint/2010/main" val="3049685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86</a:t>
            </a:fld>
            <a:endParaRPr lang="en-IN" dirty="0"/>
          </a:p>
        </p:txBody>
      </p:sp>
    </p:spTree>
    <p:extLst>
      <p:ext uri="{BB962C8B-B14F-4D97-AF65-F5344CB8AC3E}">
        <p14:creationId xmlns:p14="http://schemas.microsoft.com/office/powerpoint/2010/main" val="4243237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87</a:t>
            </a:fld>
            <a:endParaRPr lang="en-IN" dirty="0"/>
          </a:p>
        </p:txBody>
      </p:sp>
    </p:spTree>
    <p:extLst>
      <p:ext uri="{BB962C8B-B14F-4D97-AF65-F5344CB8AC3E}">
        <p14:creationId xmlns:p14="http://schemas.microsoft.com/office/powerpoint/2010/main" val="3996131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88</a:t>
            </a:fld>
            <a:endParaRPr lang="en-IN" dirty="0"/>
          </a:p>
        </p:txBody>
      </p:sp>
    </p:spTree>
    <p:extLst>
      <p:ext uri="{BB962C8B-B14F-4D97-AF65-F5344CB8AC3E}">
        <p14:creationId xmlns:p14="http://schemas.microsoft.com/office/powerpoint/2010/main" val="2733342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89</a:t>
            </a:fld>
            <a:endParaRPr lang="en-IN" dirty="0"/>
          </a:p>
        </p:txBody>
      </p:sp>
    </p:spTree>
    <p:extLst>
      <p:ext uri="{BB962C8B-B14F-4D97-AF65-F5344CB8AC3E}">
        <p14:creationId xmlns:p14="http://schemas.microsoft.com/office/powerpoint/2010/main" val="2422447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90</a:t>
            </a:fld>
            <a:endParaRPr lang="en-IN" dirty="0"/>
          </a:p>
        </p:txBody>
      </p:sp>
    </p:spTree>
    <p:extLst>
      <p:ext uri="{BB962C8B-B14F-4D97-AF65-F5344CB8AC3E}">
        <p14:creationId xmlns:p14="http://schemas.microsoft.com/office/powerpoint/2010/main" val="3807366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91</a:t>
            </a:fld>
            <a:endParaRPr lang="en-IN" dirty="0"/>
          </a:p>
        </p:txBody>
      </p:sp>
    </p:spTree>
    <p:extLst>
      <p:ext uri="{BB962C8B-B14F-4D97-AF65-F5344CB8AC3E}">
        <p14:creationId xmlns:p14="http://schemas.microsoft.com/office/powerpoint/2010/main" val="1203243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336322-92AD-434A-B550-28A16BA90467}" type="slidenum">
              <a:rPr lang="en-IN" smtClean="0"/>
              <a:pPr>
                <a:defRPr/>
              </a:pPr>
              <a:t>92</a:t>
            </a:fld>
            <a:endParaRPr lang="en-IN" dirty="0"/>
          </a:p>
        </p:txBody>
      </p:sp>
    </p:spTree>
    <p:extLst>
      <p:ext uri="{BB962C8B-B14F-4D97-AF65-F5344CB8AC3E}">
        <p14:creationId xmlns:p14="http://schemas.microsoft.com/office/powerpoint/2010/main" val="360324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4CFEE-0AE3-4739-884E-9B5D150073DB}" type="slidenum">
              <a:rPr lang="en-US"/>
              <a:pPr/>
              <a:t>22</a:t>
            </a:fld>
            <a:endParaRPr lang="en-US"/>
          </a:p>
        </p:txBody>
      </p:sp>
      <p:sp>
        <p:nvSpPr>
          <p:cNvPr id="185346" name="Rectangle 2"/>
          <p:cNvSpPr>
            <a:spLocks noGrp="1" noRot="1" noChangeAspect="1" noChangeArrowheads="1" noTextEdit="1"/>
          </p:cNvSpPr>
          <p:nvPr>
            <p:ph type="sldImg"/>
          </p:nvPr>
        </p:nvSpPr>
        <p:spPr>
          <a:xfrm>
            <a:off x="1092200" y="684213"/>
            <a:ext cx="4659313" cy="3495675"/>
          </a:xfrm>
          <a:ln/>
        </p:spPr>
      </p:sp>
      <p:sp>
        <p:nvSpPr>
          <p:cNvPr id="185347" name="Rectangle 3"/>
          <p:cNvSpPr>
            <a:spLocks noGrp="1" noChangeArrowheads="1"/>
          </p:cNvSpPr>
          <p:nvPr>
            <p:ph type="body" idx="1"/>
          </p:nvPr>
        </p:nvSpPr>
        <p:spPr>
          <a:xfrm>
            <a:off x="686422" y="4648202"/>
            <a:ext cx="5475840" cy="4092141"/>
          </a:xfrm>
        </p:spPr>
        <p:txBody>
          <a:bodyPr/>
          <a:lstStyle/>
          <a:p>
            <a:endParaRPr lang="en-US"/>
          </a:p>
        </p:txBody>
      </p:sp>
    </p:spTree>
    <p:extLst>
      <p:ext uri="{BB962C8B-B14F-4D97-AF65-F5344CB8AC3E}">
        <p14:creationId xmlns:p14="http://schemas.microsoft.com/office/powerpoint/2010/main" val="251631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41</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528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42</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362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43</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21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44</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3342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F508-7D1F-43D7-9195-3A8C7C6CDD98}" type="slidenum">
              <a:rPr lang="en-US">
                <a:solidFill>
                  <a:srgbClr val="000000"/>
                </a:solidFill>
              </a:rPr>
              <a:pPr/>
              <a:t>45</a:t>
            </a:fld>
            <a:endParaRPr lang="en-US">
              <a:solidFill>
                <a:srgbClr val="000000"/>
              </a:solidFill>
            </a:endParaRP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583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87AE08A-28C0-4CAF-97D6-0BCEC79FEC4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AF8586E-A3B0-4619-8D06-D689FDC1CB10}"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3D993C6-F41A-4A46-AB94-A3E06F992984}"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6213" y="458788"/>
            <a:ext cx="2114550" cy="2998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458788"/>
            <a:ext cx="6191250" cy="2998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F038864-231A-49C9-AA8A-27EFFCA5A2E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2"/>
          <p:cNvSpPr/>
          <p:nvPr userDrawn="1"/>
        </p:nvSpPr>
        <p:spPr>
          <a:xfrm>
            <a:off x="179388" y="25400"/>
            <a:ext cx="8785225" cy="100965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D12435"/>
              </a:solidFill>
              <a:latin typeface="Arial" pitchFamily="34" charset="0"/>
            </a:endParaRPr>
          </a:p>
        </p:txBody>
      </p:sp>
      <p:sp>
        <p:nvSpPr>
          <p:cNvPr id="2" name="Title 1"/>
          <p:cNvSpPr>
            <a:spLocks noGrp="1"/>
          </p:cNvSpPr>
          <p:nvPr>
            <p:ph type="ctrTitle"/>
          </p:nvPr>
        </p:nvSpPr>
        <p:spPr>
          <a:xfrm>
            <a:off x="595312" y="1916832"/>
            <a:ext cx="7677151" cy="928694"/>
          </a:xfrm>
          <a:prstGeom prst="rect">
            <a:avLst/>
          </a:prstGeom>
        </p:spPr>
        <p:txBody>
          <a:bodyPr lIns="0" tIns="0" rIns="0" bIns="0" anchor="t">
            <a:normAutofit/>
          </a:bodyPr>
          <a:lstStyle>
            <a:lvl1pPr algn="l">
              <a:defRPr sz="2800" b="1">
                <a:solidFill>
                  <a:schemeClr val="bg1"/>
                </a:solidFill>
                <a:latin typeface="Arial" pitchFamily="34" charset="0"/>
              </a:defRPr>
            </a:lvl1pPr>
          </a:lstStyle>
          <a:p>
            <a:r>
              <a:rPr lang="en-US" dirty="0" smtClean="0"/>
              <a:t>Click to edit Master title style</a:t>
            </a:r>
            <a:endParaRPr lang="en-IN" dirty="0"/>
          </a:p>
        </p:txBody>
      </p:sp>
      <p:sp>
        <p:nvSpPr>
          <p:cNvPr id="7" name="Text Placeholder 6"/>
          <p:cNvSpPr>
            <a:spLocks noGrp="1"/>
          </p:cNvSpPr>
          <p:nvPr>
            <p:ph type="body" sz="quarter" idx="11"/>
          </p:nvPr>
        </p:nvSpPr>
        <p:spPr>
          <a:xfrm>
            <a:off x="595312" y="3284984"/>
            <a:ext cx="6856412" cy="276999"/>
          </a:xfrm>
          <a:prstGeom prst="rect">
            <a:avLst/>
          </a:prstGeom>
        </p:spPr>
        <p:txBody>
          <a:bodyPr lIns="0" tIns="0" rIns="0" bIns="0">
            <a:spAutoFit/>
          </a:bodyPr>
          <a:lstStyle>
            <a:lvl1pPr marL="0" indent="0">
              <a:spcBef>
                <a:spcPts val="0"/>
              </a:spcBef>
              <a:spcAft>
                <a:spcPts val="600"/>
              </a:spcAft>
              <a:buNone/>
              <a:defRPr sz="1800" b="1">
                <a:solidFill>
                  <a:schemeClr val="accent6"/>
                </a:solidFill>
                <a:latin typeface="Arial" pitchFamily="34" charset="0"/>
              </a:defRPr>
            </a:lvl1pPr>
            <a:lvl2pPr marL="0" indent="0">
              <a:spcBef>
                <a:spcPts val="600"/>
              </a:spcBef>
              <a:spcAft>
                <a:spcPts val="600"/>
              </a:spcAft>
              <a:buNone/>
              <a:defRPr sz="1800" baseline="0">
                <a:solidFill>
                  <a:srgbClr val="C00000"/>
                </a:solidFill>
                <a:latin typeface="Trebuchet MS" pitchFamily="34" charset="0"/>
              </a:defRPr>
            </a:lvl2pPr>
            <a:lvl3pPr marL="0" indent="0">
              <a:spcBef>
                <a:spcPts val="600"/>
              </a:spcBef>
              <a:buNone/>
              <a:defRPr sz="1400" baseline="0">
                <a:solidFill>
                  <a:srgbClr val="282828"/>
                </a:solidFill>
                <a:latin typeface="Trebuchet MS" pitchFamily="34" charset="0"/>
              </a:defRPr>
            </a:lvl3pPr>
            <a:lvl4pPr marL="0" indent="0">
              <a:buNone/>
              <a:defRPr sz="1800"/>
            </a:lvl4pPr>
            <a:lvl5pPr marL="0" indent="0">
              <a:buNone/>
              <a:defRPr sz="1800"/>
            </a:lvl5pPr>
          </a:lstStyle>
          <a:p>
            <a:pPr lvl="0"/>
            <a:r>
              <a:rPr lang="en-US" dirty="0" smtClean="0"/>
              <a:t>Click to edit Master text styles</a:t>
            </a:r>
          </a:p>
        </p:txBody>
      </p:sp>
      <p:sp>
        <p:nvSpPr>
          <p:cNvPr id="6" name="Text Placeholder 5"/>
          <p:cNvSpPr>
            <a:spLocks noGrp="1"/>
          </p:cNvSpPr>
          <p:nvPr>
            <p:ph type="body" sz="quarter" idx="13"/>
          </p:nvPr>
        </p:nvSpPr>
        <p:spPr>
          <a:xfrm>
            <a:off x="595312" y="4384001"/>
            <a:ext cx="6661150" cy="215444"/>
          </a:xfrm>
          <a:prstGeom prst="rect">
            <a:avLst/>
          </a:prstGeom>
        </p:spPr>
        <p:txBody>
          <a:bodyPr lIns="0" tIns="0" rIns="0" bIns="0">
            <a:spAutoFit/>
          </a:bodyPr>
          <a:lstStyle>
            <a:lvl1pPr marL="0" indent="0">
              <a:buNone/>
              <a:defRPr sz="1400" b="1">
                <a:solidFill>
                  <a:schemeClr val="tx1"/>
                </a:solidFill>
                <a:latin typeface="Arial" pitchFamily="34" charset="0"/>
              </a:defRPr>
            </a:lvl1pPr>
          </a:lstStyle>
          <a:p>
            <a:pPr lvl="0"/>
            <a:r>
              <a:rPr lang="en-US" dirty="0" smtClean="0"/>
              <a:t>Click to edit Master text styles</a:t>
            </a:r>
          </a:p>
        </p:txBody>
      </p:sp>
      <p:sp>
        <p:nvSpPr>
          <p:cNvPr id="11" name="Slide Number Placeholder 5"/>
          <p:cNvSpPr>
            <a:spLocks noGrp="1"/>
          </p:cNvSpPr>
          <p:nvPr>
            <p:ph type="sldNum" sz="quarter" idx="14"/>
          </p:nvPr>
        </p:nvSpPr>
        <p:spPr>
          <a:xfrm>
            <a:off x="8943975" y="6659563"/>
            <a:ext cx="141288" cy="138112"/>
          </a:xfrm>
          <a:prstGeom prst="rect">
            <a:avLst/>
          </a:prstGeom>
        </p:spPr>
        <p:txBody>
          <a:bodyPr wrap="none" lIns="0" tIns="0" rIns="0" bIns="0">
            <a:spAutoFit/>
          </a:bodyPr>
          <a:lstStyle>
            <a:lvl1pPr algn="r" fontAlgn="auto">
              <a:spcBef>
                <a:spcPts val="0"/>
              </a:spcBef>
              <a:spcAft>
                <a:spcPts val="0"/>
              </a:spcAft>
              <a:defRPr sz="900" smtClean="0">
                <a:solidFill>
                  <a:srgbClr val="FFFFFF"/>
                </a:solidFill>
                <a:latin typeface="Arial" pitchFamily="34" charset="0"/>
              </a:defRPr>
            </a:lvl1pPr>
          </a:lstStyle>
          <a:p>
            <a:pPr>
              <a:defRPr/>
            </a:pPr>
            <a:fld id="{9D687203-47E9-4DAD-A65B-1F9AE5B77A8D}" type="slidenum">
              <a:rPr lang="en-US" smtClean="0"/>
              <a:pPr>
                <a:defRPr/>
              </a:pPr>
              <a:t>‹#›</a:t>
            </a:fld>
            <a:endParaRPr lang="en-US" dirty="0"/>
          </a:p>
        </p:txBody>
      </p:sp>
      <p:pic>
        <p:nvPicPr>
          <p:cNvPr id="12" name="Picture 2" descr="C:\Documents and Settings\jayaramann\Desktop\Templates\With New Logo\GR&amp;A\GR&amp;A Logo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13513" y="133350"/>
            <a:ext cx="2468562" cy="633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004888" cy="83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 descr="C:\Documents and Settings\jayaramann\Desktop\Templates\With New Logo\GR&amp;A\GR&amp;A.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588" y="6245225"/>
            <a:ext cx="9140825"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539527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7745" y="210312"/>
            <a:ext cx="7070560" cy="338554"/>
          </a:xfrm>
          <a:prstGeom prst="rect">
            <a:avLst/>
          </a:prstGeom>
        </p:spPr>
        <p:txBody>
          <a:bodyPr wrap="square" lIns="0" tIns="0" rIns="0" bIns="0" anchor="ctr" anchorCtr="0">
            <a:spAutoFit/>
          </a:bodyPr>
          <a:lstStyle>
            <a:lvl1pPr algn="l">
              <a:defRPr lang="en-IN" sz="2200" b="1" baseline="0" dirty="0">
                <a:solidFill>
                  <a:schemeClr val="bg1"/>
                </a:solidFill>
                <a:latin typeface="Arial" pitchFamily="34" charset="0"/>
                <a:cs typeface="Arial" pitchFamily="34" charset="0"/>
              </a:defRPr>
            </a:lvl1pPr>
          </a:lstStyle>
          <a:p>
            <a:pPr lvl="0" algn="l"/>
            <a:r>
              <a:rPr lang="en-US" dirty="0" smtClean="0"/>
              <a:t>Click to edit Master title style</a:t>
            </a:r>
            <a:endParaRPr lang="en-IN" dirty="0"/>
          </a:p>
        </p:txBody>
      </p:sp>
      <p:sp>
        <p:nvSpPr>
          <p:cNvPr id="3" name="Slide Number Placeholder 5"/>
          <p:cNvSpPr>
            <a:spLocks noGrp="1"/>
          </p:cNvSpPr>
          <p:nvPr>
            <p:ph type="sldNum" sz="quarter" idx="10"/>
          </p:nvPr>
        </p:nvSpPr>
        <p:spPr>
          <a:xfrm>
            <a:off x="8943975" y="6659563"/>
            <a:ext cx="141288" cy="138112"/>
          </a:xfrm>
          <a:prstGeom prst="rect">
            <a:avLst/>
          </a:prstGeom>
        </p:spPr>
        <p:txBody>
          <a:bodyPr wrap="none" lIns="0" tIns="0" rIns="0" bIns="0">
            <a:spAutoFit/>
          </a:bodyPr>
          <a:lstStyle>
            <a:lvl1pPr algn="r" fontAlgn="auto">
              <a:spcBef>
                <a:spcPts val="0"/>
              </a:spcBef>
              <a:spcAft>
                <a:spcPts val="0"/>
              </a:spcAft>
              <a:defRPr sz="900" smtClean="0">
                <a:solidFill>
                  <a:srgbClr val="FFFFFF"/>
                </a:solidFill>
                <a:latin typeface="Arial" pitchFamily="34" charset="0"/>
              </a:defRPr>
            </a:lvl1pPr>
          </a:lstStyle>
          <a:p>
            <a:pPr>
              <a:defRPr/>
            </a:pPr>
            <a:fld id="{55B05438-E936-4F6C-B478-3D8A1C6FD634}" type="slidenum">
              <a:rPr lang="en-US" smtClean="0"/>
              <a:pPr>
                <a:defRPr/>
              </a:pPr>
              <a:t>‹#›</a:t>
            </a:fld>
            <a:endParaRPr lang="en-US" dirty="0"/>
          </a:p>
        </p:txBody>
      </p:sp>
    </p:spTree>
    <p:extLst>
      <p:ext uri="{BB962C8B-B14F-4D97-AF65-F5344CB8AC3E}">
        <p14:creationId xmlns:p14="http://schemas.microsoft.com/office/powerpoint/2010/main" val="39224768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pic>
        <p:nvPicPr>
          <p:cNvPr id="3" name="Picture 28" descr="MA_RGB"/>
          <p:cNvPicPr>
            <a:picLocks noChangeAspect="1" noChangeArrowheads="1"/>
          </p:cNvPicPr>
          <p:nvPr userDrawn="1"/>
        </p:nvPicPr>
        <p:blipFill>
          <a:blip r:embed="rId2" cstate="print"/>
          <a:srcRect/>
          <a:stretch>
            <a:fillRect/>
          </a:stretch>
        </p:blipFill>
        <p:spPr bwMode="gray">
          <a:xfrm>
            <a:off x="401638" y="6367983"/>
            <a:ext cx="996950" cy="442912"/>
          </a:xfrm>
          <a:prstGeom prst="rect">
            <a:avLst/>
          </a:prstGeom>
          <a:noFill/>
        </p:spPr>
      </p:pic>
      <p:sp>
        <p:nvSpPr>
          <p:cNvPr id="4" name="Text Box 39"/>
          <p:cNvSpPr txBox="1">
            <a:spLocks noChangeArrowheads="1"/>
          </p:cNvSpPr>
          <p:nvPr userDrawn="1"/>
        </p:nvSpPr>
        <p:spPr bwMode="gray">
          <a:xfrm>
            <a:off x="4383087" y="6504168"/>
            <a:ext cx="4529137" cy="162266"/>
          </a:xfrm>
          <a:prstGeom prst="rect">
            <a:avLst/>
          </a:prstGeom>
          <a:noFill/>
          <a:ln w="9525">
            <a:noFill/>
            <a:miter lim="800000"/>
            <a:headEnd/>
            <a:tailEnd/>
          </a:ln>
          <a:effectLst/>
        </p:spPr>
        <p:txBody>
          <a:bodyPr lIns="0" tIns="0" rIns="0" bIns="0"/>
          <a:lstStyle/>
          <a:p>
            <a:pPr algn="r">
              <a:spcBef>
                <a:spcPct val="0"/>
              </a:spcBef>
            </a:pPr>
            <a:endParaRPr lang="en-US" sz="900" dirty="0">
              <a:solidFill>
                <a:schemeClr val="tx1">
                  <a:lumMod val="50000"/>
                  <a:lumOff val="50000"/>
                </a:schemeClr>
              </a:solidFill>
            </a:endParaRPr>
          </a:p>
        </p:txBody>
      </p:sp>
      <p:sp>
        <p:nvSpPr>
          <p:cNvPr id="5" name="Content Placeholder 2"/>
          <p:cNvSpPr>
            <a:spLocks noGrp="1"/>
          </p:cNvSpPr>
          <p:nvPr>
            <p:ph idx="1"/>
          </p:nvPr>
        </p:nvSpPr>
        <p:spPr>
          <a:xfrm>
            <a:off x="447675" y="1511299"/>
            <a:ext cx="8229600" cy="42068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446088" y="611188"/>
            <a:ext cx="8229600" cy="363537"/>
          </a:xfrm>
          <a:prstGeom prst="rect">
            <a:avLst/>
          </a:prstGeom>
        </p:spPr>
        <p:txBody>
          <a:bodyPr lIns="0" tIns="0" rIns="0" bIns="0"/>
          <a:lstStyle/>
          <a:p>
            <a:r>
              <a:rPr lang="en-US" smtClean="0"/>
              <a:t>Click to edit Master title style</a:t>
            </a:r>
            <a:endParaRPr lang="en-US" dirty="0"/>
          </a:p>
        </p:txBody>
      </p:sp>
      <p:sp>
        <p:nvSpPr>
          <p:cNvPr id="7" name="Line 13"/>
          <p:cNvSpPr>
            <a:spLocks noChangeShapeType="1"/>
          </p:cNvSpPr>
          <p:nvPr userDrawn="1"/>
        </p:nvSpPr>
        <p:spPr bwMode="gray">
          <a:xfrm>
            <a:off x="227013" y="6333318"/>
            <a:ext cx="8683625" cy="0"/>
          </a:xfrm>
          <a:prstGeom prst="line">
            <a:avLst/>
          </a:prstGeom>
          <a:noFill/>
          <a:ln w="12700">
            <a:solidFill>
              <a:schemeClr val="tx1"/>
            </a:solidFill>
            <a:round/>
            <a:headEnd/>
            <a:tailEnd/>
          </a:ln>
          <a:effectLst/>
        </p:spPr>
        <p:txBody>
          <a:bodyPr/>
          <a:lstStyle/>
          <a:p>
            <a:endParaRPr lang="en-US"/>
          </a:p>
        </p:txBody>
      </p:sp>
      <p:sp>
        <p:nvSpPr>
          <p:cNvPr id="9" name="Text Box 39"/>
          <p:cNvSpPr txBox="1">
            <a:spLocks noChangeArrowheads="1"/>
          </p:cNvSpPr>
          <p:nvPr userDrawn="1"/>
        </p:nvSpPr>
        <p:spPr bwMode="gray">
          <a:xfrm>
            <a:off x="4535487" y="6570843"/>
            <a:ext cx="4529137" cy="162266"/>
          </a:xfrm>
          <a:prstGeom prst="rect">
            <a:avLst/>
          </a:prstGeom>
          <a:noFill/>
          <a:ln w="9525">
            <a:noFill/>
            <a:miter lim="800000"/>
            <a:headEnd/>
            <a:tailEnd/>
          </a:ln>
          <a:effectLst/>
        </p:spPr>
        <p:txBody>
          <a:bodyPr lIns="0" tIns="0" rIns="0" bIns="0"/>
          <a:lstStyle/>
          <a:p>
            <a:pPr algn="r" fontAlgn="base">
              <a:spcBef>
                <a:spcPct val="0"/>
              </a:spcBef>
              <a:spcAft>
                <a:spcPct val="0"/>
              </a:spcAft>
            </a:pPr>
            <a:fld id="{9146D06B-568F-4E2B-9E3D-EF03DD580B12}" type="slidenum">
              <a:rPr lang="en-US" sz="900" b="1">
                <a:solidFill>
                  <a:srgbClr val="080808">
                    <a:lumMod val="50000"/>
                    <a:lumOff val="50000"/>
                  </a:srgbClr>
                </a:solidFill>
              </a:rPr>
              <a:pPr algn="r" fontAlgn="base">
                <a:spcBef>
                  <a:spcPct val="0"/>
                </a:spcBef>
                <a:spcAft>
                  <a:spcPct val="0"/>
                </a:spcAft>
              </a:pPr>
              <a:t>‹#›</a:t>
            </a:fld>
            <a:endParaRPr lang="en-US" sz="900" dirty="0">
              <a:solidFill>
                <a:srgbClr val="080808">
                  <a:lumMod val="50000"/>
                  <a:lumOff val="50000"/>
                </a:srgbClr>
              </a:solidFill>
            </a:endParaRPr>
          </a:p>
        </p:txBody>
      </p:sp>
    </p:spTree>
    <p:extLst>
      <p:ext uri="{BB962C8B-B14F-4D97-AF65-F5344CB8AC3E}">
        <p14:creationId xmlns:p14="http://schemas.microsoft.com/office/powerpoint/2010/main" val="18269129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38785" y="385200"/>
            <a:ext cx="8261490" cy="759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38785" y="1407600"/>
            <a:ext cx="3890844" cy="342900"/>
          </a:xfrm>
        </p:spPr>
        <p:txBody>
          <a:bodyPr anchor="t">
            <a:normAutofit/>
          </a:bodyPr>
          <a:lstStyle>
            <a:lvl1pPr marL="0" indent="0">
              <a:spcBef>
                <a:spcPts val="0"/>
              </a:spcBef>
              <a:buNone/>
              <a:defRPr sz="12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74166" y="1414074"/>
            <a:ext cx="3919363" cy="342900"/>
          </a:xfrm>
        </p:spPr>
        <p:txBody>
          <a:bodyPr anchor="t">
            <a:normAutofit/>
          </a:bodyPr>
          <a:lstStyle>
            <a:lvl1pPr marL="0" indent="0">
              <a:spcBef>
                <a:spcPts val="0"/>
              </a:spcBef>
              <a:buNone/>
              <a:defRPr sz="12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Content Placeholder 13"/>
          <p:cNvSpPr>
            <a:spLocks noGrp="1"/>
          </p:cNvSpPr>
          <p:nvPr>
            <p:ph sz="quarter" idx="10"/>
          </p:nvPr>
        </p:nvSpPr>
        <p:spPr>
          <a:xfrm>
            <a:off x="435357" y="1943100"/>
            <a:ext cx="3894022" cy="4114800"/>
          </a:xfrm>
        </p:spPr>
        <p:txBody>
          <a:bodyPr>
            <a:normAutofit/>
          </a:bodyPr>
          <a:lstStyle>
            <a:lvl1pPr>
              <a:spcBef>
                <a:spcPts val="900"/>
              </a:spcBef>
              <a:defRPr sz="1200"/>
            </a:lvl1pPr>
            <a:lvl2pPr>
              <a:spcBef>
                <a:spcPts val="300"/>
              </a:spcBef>
              <a:defRPr sz="1200"/>
            </a:lvl2pPr>
            <a:lvl3pPr>
              <a:spcBef>
                <a:spcPts val="300"/>
              </a:spcBef>
              <a:defRPr sz="1200"/>
            </a:lvl3pPr>
            <a:lvl4pPr>
              <a:spcBef>
                <a:spcPts val="300"/>
              </a:spcBef>
              <a:defRPr sz="1200"/>
            </a:lvl4pPr>
            <a:lvl5pPr>
              <a:spcBef>
                <a:spcPts val="3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15"/>
          <p:cNvSpPr>
            <a:spLocks noGrp="1"/>
          </p:cNvSpPr>
          <p:nvPr>
            <p:ph sz="quarter" idx="11"/>
          </p:nvPr>
        </p:nvSpPr>
        <p:spPr>
          <a:xfrm>
            <a:off x="4773807" y="1943100"/>
            <a:ext cx="3925768" cy="4114800"/>
          </a:xfrm>
        </p:spPr>
        <p:txBody>
          <a:bodyPr>
            <a:normAutofit/>
          </a:bodyPr>
          <a:lstStyle>
            <a:lvl1pPr>
              <a:spcBef>
                <a:spcPts val="900"/>
              </a:spcBef>
              <a:defRPr sz="1200"/>
            </a:lvl1pPr>
            <a:lvl2pPr>
              <a:spcBef>
                <a:spcPts val="300"/>
              </a:spcBef>
              <a:defRPr sz="1200"/>
            </a:lvl2pPr>
            <a:lvl3pPr>
              <a:spcBef>
                <a:spcPts val="300"/>
              </a:spcBef>
              <a:defRPr sz="1200"/>
            </a:lvl3pPr>
            <a:lvl4pPr>
              <a:spcBef>
                <a:spcPts val="300"/>
              </a:spcBef>
              <a:defRPr sz="1200"/>
            </a:lvl4pPr>
            <a:lvl5pPr>
              <a:spcBef>
                <a:spcPts val="3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77845541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259522" name="Group 2"/>
          <p:cNvGrpSpPr>
            <a:grpSpLocks/>
          </p:cNvGrpSpPr>
          <p:nvPr/>
        </p:nvGrpSpPr>
        <p:grpSpPr bwMode="auto">
          <a:xfrm>
            <a:off x="-711200" y="-698500"/>
            <a:ext cx="10531475" cy="7161213"/>
            <a:chOff x="-448" y="-440"/>
            <a:chExt cx="6634" cy="4511"/>
          </a:xfrm>
        </p:grpSpPr>
        <p:sp>
          <p:nvSpPr>
            <p:cNvPr id="1259523" name="Text Box 3"/>
            <p:cNvSpPr txBox="1">
              <a:spLocks noChangeArrowheads="1"/>
            </p:cNvSpPr>
            <p:nvPr userDrawn="1"/>
          </p:nvSpPr>
          <p:spPr bwMode="gray">
            <a:xfrm>
              <a:off x="5760" y="3619"/>
              <a:ext cx="426" cy="265"/>
            </a:xfrm>
            <a:prstGeom prst="rect">
              <a:avLst/>
            </a:prstGeom>
            <a:noFill/>
            <a:ln w="19050">
              <a:noFill/>
              <a:miter lim="800000"/>
              <a:headEnd/>
              <a:tailEnd/>
            </a:ln>
            <a:effectLst/>
          </p:spPr>
          <p:txBody>
            <a:bodyPr anchor="b">
              <a:spAutoFit/>
            </a:bodyPr>
            <a:lstStyle/>
            <a:p>
              <a:pPr algn="r">
                <a:spcBef>
                  <a:spcPct val="50000"/>
                </a:spcBef>
              </a:pPr>
              <a:r>
                <a:rPr lang="en-US" sz="800" dirty="0">
                  <a:solidFill>
                    <a:srgbClr val="FF0000"/>
                  </a:solidFill>
                </a:rPr>
                <a:t>Nothing below this point</a:t>
              </a:r>
            </a:p>
          </p:txBody>
        </p:sp>
        <p:sp>
          <p:nvSpPr>
            <p:cNvPr id="1259524" name="Text Box 4"/>
            <p:cNvSpPr txBox="1">
              <a:spLocks noChangeArrowheads="1"/>
            </p:cNvSpPr>
            <p:nvPr userDrawn="1"/>
          </p:nvSpPr>
          <p:spPr bwMode="gray">
            <a:xfrm>
              <a:off x="-448" y="435"/>
              <a:ext cx="426" cy="196"/>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2.68</a:t>
              </a:r>
            </a:p>
          </p:txBody>
        </p:sp>
        <p:sp>
          <p:nvSpPr>
            <p:cNvPr id="1259525" name="Text Box 5"/>
            <p:cNvSpPr txBox="1">
              <a:spLocks noChangeArrowheads="1"/>
            </p:cNvSpPr>
            <p:nvPr userDrawn="1"/>
          </p:nvSpPr>
          <p:spPr bwMode="gray">
            <a:xfrm>
              <a:off x="-448" y="1250"/>
              <a:ext cx="426" cy="196"/>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1.57</a:t>
              </a:r>
            </a:p>
          </p:txBody>
        </p:sp>
        <p:sp>
          <p:nvSpPr>
            <p:cNvPr id="1259526" name="Text Box 6"/>
            <p:cNvSpPr txBox="1">
              <a:spLocks noChangeArrowheads="1"/>
            </p:cNvSpPr>
            <p:nvPr userDrawn="1"/>
          </p:nvSpPr>
          <p:spPr bwMode="gray">
            <a:xfrm>
              <a:off x="-448" y="1018"/>
              <a:ext cx="426" cy="196"/>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1.97</a:t>
              </a:r>
            </a:p>
          </p:txBody>
        </p:sp>
        <p:sp>
          <p:nvSpPr>
            <p:cNvPr id="1259527" name="Text Box 7"/>
            <p:cNvSpPr txBox="1">
              <a:spLocks noChangeArrowheads="1"/>
            </p:cNvSpPr>
            <p:nvPr userDrawn="1"/>
          </p:nvSpPr>
          <p:spPr bwMode="gray">
            <a:xfrm>
              <a:off x="-448" y="632"/>
              <a:ext cx="426" cy="265"/>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Subtitle Guide @</a:t>
              </a:r>
              <a:br>
                <a:rPr lang="en-US" sz="800" dirty="0">
                  <a:solidFill>
                    <a:srgbClr val="FF0000"/>
                  </a:solidFill>
                </a:rPr>
              </a:br>
              <a:r>
                <a:rPr lang="en-US" sz="800" dirty="0">
                  <a:solidFill>
                    <a:srgbClr val="FF0000"/>
                  </a:solidFill>
                </a:rPr>
                <a:t>2.64</a:t>
              </a:r>
            </a:p>
          </p:txBody>
        </p:sp>
        <p:sp>
          <p:nvSpPr>
            <p:cNvPr id="1259528" name="Text Box 8"/>
            <p:cNvSpPr txBox="1">
              <a:spLocks noChangeArrowheads="1"/>
            </p:cNvSpPr>
            <p:nvPr userDrawn="1"/>
          </p:nvSpPr>
          <p:spPr bwMode="gray">
            <a:xfrm>
              <a:off x="-448" y="3875"/>
              <a:ext cx="426" cy="196"/>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2.99</a:t>
              </a:r>
            </a:p>
          </p:txBody>
        </p:sp>
        <p:sp>
          <p:nvSpPr>
            <p:cNvPr id="1259529" name="Line 9"/>
            <p:cNvSpPr>
              <a:spLocks noChangeShapeType="1"/>
            </p:cNvSpPr>
            <p:nvPr userDrawn="1"/>
          </p:nvSpPr>
          <p:spPr bwMode="gray">
            <a:xfrm flipH="1">
              <a:off x="5790" y="3880"/>
              <a:ext cx="315"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9530" name="Line 10"/>
            <p:cNvSpPr>
              <a:spLocks noChangeShapeType="1"/>
            </p:cNvSpPr>
            <p:nvPr userDrawn="1"/>
          </p:nvSpPr>
          <p:spPr bwMode="gray">
            <a:xfrm>
              <a:off x="-402" y="3882"/>
              <a:ext cx="315"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9531" name="Text Box 11"/>
            <p:cNvSpPr txBox="1">
              <a:spLocks noChangeArrowheads="1"/>
            </p:cNvSpPr>
            <p:nvPr userDrawn="1"/>
          </p:nvSpPr>
          <p:spPr bwMode="gray">
            <a:xfrm>
              <a:off x="-448" y="3617"/>
              <a:ext cx="426" cy="265"/>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Nothing below this point</a:t>
              </a:r>
            </a:p>
          </p:txBody>
        </p:sp>
        <p:sp>
          <p:nvSpPr>
            <p:cNvPr id="1259532" name="Text Box 12"/>
            <p:cNvSpPr txBox="1">
              <a:spLocks noChangeArrowheads="1"/>
            </p:cNvSpPr>
            <p:nvPr userDrawn="1"/>
          </p:nvSpPr>
          <p:spPr bwMode="gray">
            <a:xfrm>
              <a:off x="5760" y="3619"/>
              <a:ext cx="426" cy="265"/>
            </a:xfrm>
            <a:prstGeom prst="rect">
              <a:avLst/>
            </a:prstGeom>
            <a:noFill/>
            <a:ln w="19050">
              <a:noFill/>
              <a:miter lim="800000"/>
              <a:headEnd/>
              <a:tailEnd/>
            </a:ln>
            <a:effectLst/>
          </p:spPr>
          <p:txBody>
            <a:bodyPr anchor="b">
              <a:spAutoFit/>
            </a:bodyPr>
            <a:lstStyle/>
            <a:p>
              <a:pPr algn="r">
                <a:spcBef>
                  <a:spcPct val="50000"/>
                </a:spcBef>
              </a:pPr>
              <a:r>
                <a:rPr lang="en-US" sz="800" dirty="0">
                  <a:solidFill>
                    <a:srgbClr val="FF0000"/>
                  </a:solidFill>
                </a:rPr>
                <a:t>Nothing below this point</a:t>
              </a:r>
            </a:p>
          </p:txBody>
        </p:sp>
        <p:sp>
          <p:nvSpPr>
            <p:cNvPr id="1259533" name="Line 13"/>
            <p:cNvSpPr>
              <a:spLocks noChangeShapeType="1"/>
            </p:cNvSpPr>
            <p:nvPr userDrawn="1"/>
          </p:nvSpPr>
          <p:spPr bwMode="gray">
            <a:xfrm>
              <a:off x="-402" y="2033"/>
              <a:ext cx="315"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9534" name="Text Box 14"/>
            <p:cNvSpPr txBox="1">
              <a:spLocks noChangeArrowheads="1"/>
            </p:cNvSpPr>
            <p:nvPr userDrawn="1"/>
          </p:nvSpPr>
          <p:spPr bwMode="gray">
            <a:xfrm>
              <a:off x="-448" y="2036"/>
              <a:ext cx="426" cy="196"/>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0.22</a:t>
              </a:r>
            </a:p>
          </p:txBody>
        </p:sp>
        <p:sp>
          <p:nvSpPr>
            <p:cNvPr id="1259535" name="Line 15"/>
            <p:cNvSpPr>
              <a:spLocks noChangeShapeType="1"/>
            </p:cNvSpPr>
            <p:nvPr userDrawn="1"/>
          </p:nvSpPr>
          <p:spPr bwMode="gray">
            <a:xfrm>
              <a:off x="-402" y="1257"/>
              <a:ext cx="315"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9536" name="Line 16"/>
            <p:cNvSpPr>
              <a:spLocks noChangeShapeType="1"/>
            </p:cNvSpPr>
            <p:nvPr userDrawn="1"/>
          </p:nvSpPr>
          <p:spPr bwMode="gray">
            <a:xfrm>
              <a:off x="-402" y="1025"/>
              <a:ext cx="315"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9537" name="Line 17"/>
            <p:cNvSpPr>
              <a:spLocks noChangeShapeType="1"/>
            </p:cNvSpPr>
            <p:nvPr userDrawn="1"/>
          </p:nvSpPr>
          <p:spPr bwMode="gray">
            <a:xfrm>
              <a:off x="-402" y="614"/>
              <a:ext cx="315"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9538" name="Line 18"/>
            <p:cNvSpPr>
              <a:spLocks noChangeShapeType="1"/>
            </p:cNvSpPr>
            <p:nvPr userDrawn="1"/>
          </p:nvSpPr>
          <p:spPr bwMode="gray">
            <a:xfrm rot="5400000">
              <a:off x="-25" y="-275"/>
              <a:ext cx="315" cy="1"/>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9539" name="Text Box 19"/>
            <p:cNvSpPr txBox="1">
              <a:spLocks noChangeArrowheads="1"/>
            </p:cNvSpPr>
            <p:nvPr userDrawn="1"/>
          </p:nvSpPr>
          <p:spPr bwMode="gray">
            <a:xfrm rot="5400000">
              <a:off x="-206" y="-325"/>
              <a:ext cx="426" cy="196"/>
            </a:xfrm>
            <a:prstGeom prst="rect">
              <a:avLst/>
            </a:prstGeom>
            <a:noFill/>
            <a:ln w="19050">
              <a:noFill/>
              <a:miter lim="800000"/>
              <a:headEnd/>
              <a:tailEnd/>
            </a:ln>
            <a:effectLst/>
          </p:spPr>
          <p:txBody>
            <a:bodyPr anchor="b">
              <a:spAutoFit/>
            </a:bodyPr>
            <a:lstStyle/>
            <a:p>
              <a:pPr algn="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4.77</a:t>
              </a:r>
            </a:p>
          </p:txBody>
        </p:sp>
        <p:sp>
          <p:nvSpPr>
            <p:cNvPr id="1259540" name="Line 20"/>
            <p:cNvSpPr>
              <a:spLocks noChangeShapeType="1"/>
            </p:cNvSpPr>
            <p:nvPr userDrawn="1"/>
          </p:nvSpPr>
          <p:spPr bwMode="gray">
            <a:xfrm>
              <a:off x="-402" y="641"/>
              <a:ext cx="315"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grpSp>
      <p:sp>
        <p:nvSpPr>
          <p:cNvPr id="1259541" name="Rectangle 21"/>
          <p:cNvSpPr>
            <a:spLocks noGrp="1" noChangeArrowheads="1"/>
          </p:cNvSpPr>
          <p:nvPr>
            <p:ph type="ctrTitle"/>
          </p:nvPr>
        </p:nvSpPr>
        <p:spPr>
          <a:xfrm>
            <a:off x="1212850" y="3106738"/>
            <a:ext cx="7040563" cy="449262"/>
          </a:xfrm>
        </p:spPr>
        <p:txBody>
          <a:bodyPr lIns="45720" rIns="45720" anchor="t"/>
          <a:lstStyle>
            <a:lvl1pPr>
              <a:spcBef>
                <a:spcPct val="20000"/>
              </a:spcBef>
              <a:defRPr>
                <a:solidFill>
                  <a:schemeClr val="tx1"/>
                </a:solidFill>
              </a:defRPr>
            </a:lvl1pPr>
          </a:lstStyle>
          <a:p>
            <a:r>
              <a:rPr lang="en-US" smtClean="0"/>
              <a:t>Click to edit Master title style</a:t>
            </a:r>
            <a:endParaRPr lang="en-US"/>
          </a:p>
        </p:txBody>
      </p:sp>
      <p:sp>
        <p:nvSpPr>
          <p:cNvPr id="1259542" name="Rectangle 22"/>
          <p:cNvSpPr>
            <a:spLocks noGrp="1" noChangeArrowheads="1"/>
          </p:cNvSpPr>
          <p:nvPr>
            <p:ph type="subTitle" idx="1"/>
          </p:nvPr>
        </p:nvSpPr>
        <p:spPr bwMode="ltGray">
          <a:xfrm>
            <a:off x="1212850" y="3943350"/>
            <a:ext cx="7040563" cy="412750"/>
          </a:xfrm>
        </p:spPr>
        <p:txBody>
          <a:bodyPr lIns="45720" rIns="45720"/>
          <a:lstStyle>
            <a:lvl1pPr marL="0" indent="0">
              <a:lnSpc>
                <a:spcPct val="100000"/>
              </a:lnSpc>
              <a:spcBef>
                <a:spcPct val="20000"/>
              </a:spcBef>
              <a:buFont typeface="Symbol" pitchFamily="18" charset="2"/>
              <a:buNone/>
              <a:defRPr sz="2100">
                <a:solidFill>
                  <a:schemeClr val="bg1"/>
                </a:solidFill>
                <a:latin typeface="Arial" pitchFamily="34" charset="0"/>
              </a:defRPr>
            </a:lvl1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1600200"/>
            <a:ext cx="2081213" cy="4525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6092825"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BC57433-56A4-41D0-A831-03E9B9A85AFE}"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0" y="963613"/>
            <a:ext cx="2208213" cy="5894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32613" y="963613"/>
            <a:ext cx="2209800" cy="5894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1000" y="0"/>
            <a:ext cx="1143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0" y="0"/>
            <a:ext cx="3276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3"/>
          <p:cNvSpPr txBox="1">
            <a:spLocks noChangeArrowheads="1"/>
          </p:cNvSpPr>
          <p:nvPr/>
        </p:nvSpPr>
        <p:spPr bwMode="gray">
          <a:xfrm>
            <a:off x="9144000" y="5745163"/>
            <a:ext cx="676275" cy="420687"/>
          </a:xfrm>
          <a:prstGeom prst="rect">
            <a:avLst/>
          </a:prstGeom>
          <a:noFill/>
          <a:ln w="19050">
            <a:noFill/>
            <a:miter lim="800000"/>
            <a:headEnd/>
            <a:tailEnd/>
          </a:ln>
          <a:effectLst/>
        </p:spPr>
        <p:txBody>
          <a:bodyPr lIns="90790" tIns="45399" rIns="90790" bIns="45399" anchor="b">
            <a:spAutoFit/>
          </a:bodyPr>
          <a:lstStyle/>
          <a:p>
            <a:pPr algn="r">
              <a:spcBef>
                <a:spcPct val="50000"/>
              </a:spcBef>
              <a:defRPr/>
            </a:pPr>
            <a:r>
              <a:rPr lang="en-US" sz="800" dirty="0">
                <a:solidFill>
                  <a:srgbClr val="FF0000"/>
                </a:solidFill>
                <a:latin typeface="Arial" charset="0"/>
              </a:rPr>
              <a:t>Nothing below this point</a:t>
            </a:r>
          </a:p>
        </p:txBody>
      </p:sp>
      <p:sp>
        <p:nvSpPr>
          <p:cNvPr id="5" name="Text Box 4"/>
          <p:cNvSpPr txBox="1">
            <a:spLocks noChangeArrowheads="1"/>
          </p:cNvSpPr>
          <p:nvPr/>
        </p:nvSpPr>
        <p:spPr bwMode="gray">
          <a:xfrm>
            <a:off x="-711200" y="690563"/>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2.68</a:t>
            </a:r>
          </a:p>
        </p:txBody>
      </p:sp>
      <p:sp>
        <p:nvSpPr>
          <p:cNvPr id="6" name="Text Box 5"/>
          <p:cNvSpPr txBox="1">
            <a:spLocks noChangeArrowheads="1"/>
          </p:cNvSpPr>
          <p:nvPr/>
        </p:nvSpPr>
        <p:spPr bwMode="gray">
          <a:xfrm>
            <a:off x="-711200" y="1984375"/>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1.57</a:t>
            </a:r>
          </a:p>
        </p:txBody>
      </p:sp>
      <p:sp>
        <p:nvSpPr>
          <p:cNvPr id="7" name="Text Box 6"/>
          <p:cNvSpPr txBox="1">
            <a:spLocks noChangeArrowheads="1"/>
          </p:cNvSpPr>
          <p:nvPr/>
        </p:nvSpPr>
        <p:spPr bwMode="gray">
          <a:xfrm>
            <a:off x="-711200" y="1616075"/>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1.97</a:t>
            </a:r>
          </a:p>
        </p:txBody>
      </p:sp>
      <p:sp>
        <p:nvSpPr>
          <p:cNvPr id="8" name="Text Box 7"/>
          <p:cNvSpPr txBox="1">
            <a:spLocks noChangeArrowheads="1"/>
          </p:cNvSpPr>
          <p:nvPr/>
        </p:nvSpPr>
        <p:spPr bwMode="gray">
          <a:xfrm>
            <a:off x="-711200" y="1003300"/>
            <a:ext cx="676275" cy="420688"/>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Subtitle Guide @</a:t>
            </a:r>
            <a:br>
              <a:rPr lang="en-US" sz="800" dirty="0">
                <a:solidFill>
                  <a:srgbClr val="FF0000"/>
                </a:solidFill>
                <a:latin typeface="Arial" charset="0"/>
              </a:rPr>
            </a:br>
            <a:r>
              <a:rPr lang="en-US" sz="800" dirty="0">
                <a:solidFill>
                  <a:srgbClr val="FF0000"/>
                </a:solidFill>
                <a:latin typeface="Arial" charset="0"/>
              </a:rPr>
              <a:t>2.64</a:t>
            </a:r>
          </a:p>
        </p:txBody>
      </p:sp>
      <p:sp>
        <p:nvSpPr>
          <p:cNvPr id="9" name="Text Box 8"/>
          <p:cNvSpPr txBox="1">
            <a:spLocks noChangeArrowheads="1"/>
          </p:cNvSpPr>
          <p:nvPr/>
        </p:nvSpPr>
        <p:spPr bwMode="gray">
          <a:xfrm>
            <a:off x="-711200" y="6151563"/>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2.99</a:t>
            </a:r>
          </a:p>
        </p:txBody>
      </p:sp>
      <p:sp>
        <p:nvSpPr>
          <p:cNvPr id="10" name="Line 9"/>
          <p:cNvSpPr>
            <a:spLocks noChangeShapeType="1"/>
          </p:cNvSpPr>
          <p:nvPr/>
        </p:nvSpPr>
        <p:spPr bwMode="gray">
          <a:xfrm flipH="1">
            <a:off x="9191625" y="6159500"/>
            <a:ext cx="500063"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1" name="Line 10"/>
          <p:cNvSpPr>
            <a:spLocks noChangeShapeType="1"/>
          </p:cNvSpPr>
          <p:nvPr/>
        </p:nvSpPr>
        <p:spPr bwMode="gray">
          <a:xfrm>
            <a:off x="-638175" y="6162675"/>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2" name="Text Box 11"/>
          <p:cNvSpPr txBox="1">
            <a:spLocks noChangeArrowheads="1"/>
          </p:cNvSpPr>
          <p:nvPr/>
        </p:nvSpPr>
        <p:spPr bwMode="gray">
          <a:xfrm>
            <a:off x="-711200" y="5741988"/>
            <a:ext cx="676275" cy="420687"/>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Nothing below this point</a:t>
            </a:r>
          </a:p>
        </p:txBody>
      </p:sp>
      <p:sp>
        <p:nvSpPr>
          <p:cNvPr id="13" name="Text Box 12"/>
          <p:cNvSpPr txBox="1">
            <a:spLocks noChangeArrowheads="1"/>
          </p:cNvSpPr>
          <p:nvPr/>
        </p:nvSpPr>
        <p:spPr bwMode="gray">
          <a:xfrm>
            <a:off x="9144000" y="5745163"/>
            <a:ext cx="676275" cy="420687"/>
          </a:xfrm>
          <a:prstGeom prst="rect">
            <a:avLst/>
          </a:prstGeom>
          <a:noFill/>
          <a:ln w="19050">
            <a:noFill/>
            <a:miter lim="800000"/>
            <a:headEnd/>
            <a:tailEnd/>
          </a:ln>
          <a:effectLst/>
        </p:spPr>
        <p:txBody>
          <a:bodyPr lIns="90790" tIns="45399" rIns="90790" bIns="45399" anchor="b">
            <a:spAutoFit/>
          </a:bodyPr>
          <a:lstStyle/>
          <a:p>
            <a:pPr algn="r">
              <a:spcBef>
                <a:spcPct val="50000"/>
              </a:spcBef>
              <a:defRPr/>
            </a:pPr>
            <a:r>
              <a:rPr lang="en-US" sz="800" dirty="0">
                <a:solidFill>
                  <a:srgbClr val="FF0000"/>
                </a:solidFill>
                <a:latin typeface="Arial" charset="0"/>
              </a:rPr>
              <a:t>Nothing below this point</a:t>
            </a:r>
          </a:p>
        </p:txBody>
      </p:sp>
      <p:sp>
        <p:nvSpPr>
          <p:cNvPr id="14" name="Line 13"/>
          <p:cNvSpPr>
            <a:spLocks noChangeShapeType="1"/>
          </p:cNvSpPr>
          <p:nvPr/>
        </p:nvSpPr>
        <p:spPr bwMode="gray">
          <a:xfrm>
            <a:off x="-638175" y="3227388"/>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5" name="Text Box 14"/>
          <p:cNvSpPr txBox="1">
            <a:spLocks noChangeArrowheads="1"/>
          </p:cNvSpPr>
          <p:nvPr/>
        </p:nvSpPr>
        <p:spPr bwMode="gray">
          <a:xfrm>
            <a:off x="-711200" y="3232150"/>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0.22</a:t>
            </a:r>
          </a:p>
        </p:txBody>
      </p:sp>
      <p:sp>
        <p:nvSpPr>
          <p:cNvPr id="16" name="Line 15"/>
          <p:cNvSpPr>
            <a:spLocks noChangeShapeType="1"/>
          </p:cNvSpPr>
          <p:nvPr/>
        </p:nvSpPr>
        <p:spPr bwMode="gray">
          <a:xfrm>
            <a:off x="-638175" y="1995488"/>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7" name="Line 16"/>
          <p:cNvSpPr>
            <a:spLocks noChangeShapeType="1"/>
          </p:cNvSpPr>
          <p:nvPr/>
        </p:nvSpPr>
        <p:spPr bwMode="gray">
          <a:xfrm>
            <a:off x="-638175" y="1627188"/>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8" name="Line 17"/>
          <p:cNvSpPr>
            <a:spLocks noChangeShapeType="1"/>
          </p:cNvSpPr>
          <p:nvPr/>
        </p:nvSpPr>
        <p:spPr bwMode="gray">
          <a:xfrm>
            <a:off x="-638175" y="974725"/>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9" name="Line 18"/>
          <p:cNvSpPr>
            <a:spLocks noChangeShapeType="1"/>
          </p:cNvSpPr>
          <p:nvPr/>
        </p:nvSpPr>
        <p:spPr bwMode="gray">
          <a:xfrm rot="5400000">
            <a:off x="-39687" y="-436563"/>
            <a:ext cx="500062" cy="1588"/>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20" name="Text Box 19"/>
          <p:cNvSpPr txBox="1">
            <a:spLocks noChangeArrowheads="1"/>
          </p:cNvSpPr>
          <p:nvPr/>
        </p:nvSpPr>
        <p:spPr bwMode="gray">
          <a:xfrm rot="5400000">
            <a:off x="-327025" y="-515938"/>
            <a:ext cx="676275" cy="311151"/>
          </a:xfrm>
          <a:prstGeom prst="rect">
            <a:avLst/>
          </a:prstGeom>
          <a:noFill/>
          <a:ln w="19050">
            <a:noFill/>
            <a:miter lim="800000"/>
            <a:headEnd/>
            <a:tailEnd/>
          </a:ln>
          <a:effectLst/>
        </p:spPr>
        <p:txBody>
          <a:bodyPr lIns="90790" tIns="45399" rIns="90790" bIns="45399" anchor="b">
            <a:spAutoFit/>
          </a:bodyPr>
          <a:lstStyle/>
          <a:p>
            <a:pPr algn="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4.77</a:t>
            </a:r>
          </a:p>
        </p:txBody>
      </p:sp>
      <p:sp>
        <p:nvSpPr>
          <p:cNvPr id="21" name="Line 20"/>
          <p:cNvSpPr>
            <a:spLocks noChangeShapeType="1"/>
          </p:cNvSpPr>
          <p:nvPr/>
        </p:nvSpPr>
        <p:spPr bwMode="gray">
          <a:xfrm>
            <a:off x="-638175" y="1017588"/>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pic>
        <p:nvPicPr>
          <p:cNvPr id="22" name="Picture 23" descr="MS_Logo_Black edges fixed"/>
          <p:cNvPicPr>
            <a:picLocks noChangeAspect="1" noChangeArrowheads="1"/>
          </p:cNvPicPr>
          <p:nvPr/>
        </p:nvPicPr>
        <p:blipFill>
          <a:blip r:embed="rId2" cstate="print"/>
          <a:srcRect l="-1006" t="-9314" r="-502" b="-9314"/>
          <a:stretch>
            <a:fillRect/>
          </a:stretch>
        </p:blipFill>
        <p:spPr bwMode="auto">
          <a:xfrm>
            <a:off x="6538913" y="292100"/>
            <a:ext cx="2244725" cy="384175"/>
          </a:xfrm>
          <a:prstGeom prst="rect">
            <a:avLst/>
          </a:prstGeom>
          <a:noFill/>
          <a:ln w="9525">
            <a:noFill/>
            <a:miter lim="800000"/>
            <a:headEnd/>
            <a:tailEnd/>
          </a:ln>
        </p:spPr>
      </p:pic>
      <p:sp>
        <p:nvSpPr>
          <p:cNvPr id="1643541" name="Rectangle 21"/>
          <p:cNvSpPr>
            <a:spLocks noGrp="1" noChangeArrowheads="1"/>
          </p:cNvSpPr>
          <p:nvPr>
            <p:ph type="ctrTitle"/>
          </p:nvPr>
        </p:nvSpPr>
        <p:spPr>
          <a:xfrm>
            <a:off x="1212850" y="3106738"/>
            <a:ext cx="7040563" cy="449262"/>
          </a:xfrm>
        </p:spPr>
        <p:txBody>
          <a:bodyPr lIns="45399" rIns="45399" anchor="t"/>
          <a:lstStyle>
            <a:lvl1pPr>
              <a:spcBef>
                <a:spcPct val="20000"/>
              </a:spcBef>
              <a:defRPr>
                <a:solidFill>
                  <a:schemeClr val="tx1"/>
                </a:solidFill>
              </a:defRPr>
            </a:lvl1pPr>
          </a:lstStyle>
          <a:p>
            <a:r>
              <a:rPr lang="en-US"/>
              <a:t>Click to edit Master title style</a:t>
            </a:r>
          </a:p>
        </p:txBody>
      </p:sp>
      <p:sp>
        <p:nvSpPr>
          <p:cNvPr id="1643542" name="Rectangle 22"/>
          <p:cNvSpPr>
            <a:spLocks noGrp="1" noChangeArrowheads="1"/>
          </p:cNvSpPr>
          <p:nvPr>
            <p:ph type="subTitle" idx="1"/>
          </p:nvPr>
        </p:nvSpPr>
        <p:spPr bwMode="ltGray">
          <a:xfrm>
            <a:off x="1212850" y="3943350"/>
            <a:ext cx="7040563" cy="412750"/>
          </a:xfrm>
        </p:spPr>
        <p:txBody>
          <a:bodyPr lIns="45399" rIns="45399"/>
          <a:lstStyle>
            <a:lvl1pPr marL="0" indent="0">
              <a:lnSpc>
                <a:spcPct val="100000"/>
              </a:lnSpc>
              <a:spcBef>
                <a:spcPct val="20000"/>
              </a:spcBef>
              <a:buFont typeface="Symbol" pitchFamily="18" charset="2"/>
              <a:buNone/>
              <a:defRPr sz="2100">
                <a:solidFill>
                  <a:schemeClr val="bg1"/>
                </a:solidFill>
                <a:latin typeface="Arial" charset="0"/>
              </a:defRPr>
            </a:lvl1pPr>
          </a:lstStyle>
          <a:p>
            <a:r>
              <a:rPr lang="en-US"/>
              <a:t>Click to edit Master subtitle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2725" y="1635125"/>
            <a:ext cx="4102100"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7225" y="1635125"/>
            <a:ext cx="4103688"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4D399737-7E97-4A76-B9F3-C5E43FDE8C55}" type="slidenum">
              <a:rPr lang="en-US"/>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173038"/>
            <a:ext cx="8458200" cy="4492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112713"/>
            <a:ext cx="8458200" cy="4492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12725" y="1635125"/>
            <a:ext cx="4102100"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7225" y="1635125"/>
            <a:ext cx="4103688"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eaLnBrk="1" hangingPunct="1">
              <a:lnSpc>
                <a:spcPct val="100000"/>
              </a:lnSpc>
              <a:defRPr/>
            </a:pPr>
            <a:endParaRPr lang="en-US" b="1" dirty="0">
              <a:solidFill>
                <a:prstClr val="black">
                  <a:tint val="75000"/>
                </a:prstClr>
              </a:solidFill>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eaLnBrk="1" hangingPunct="1">
              <a:lnSpc>
                <a:spcPct val="100000"/>
              </a:lnSpc>
              <a:defRPr/>
            </a:pPr>
            <a:endParaRPr lang="en-US" b="1" dirty="0">
              <a:solidFill>
                <a:prstClr val="black">
                  <a:tint val="75000"/>
                </a:prstClr>
              </a:solidFill>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eaLnBrk="1" hangingPunct="1">
              <a:lnSpc>
                <a:spcPct val="100000"/>
              </a:lnSpc>
              <a:defRPr/>
            </a:pPr>
            <a:fld id="{E3832D92-793A-4E5A-93B2-872D7062D76B}" type="slidenum">
              <a:rPr lang="en-US" b="1">
                <a:solidFill>
                  <a:prstClr val="black">
                    <a:tint val="75000"/>
                  </a:prstClr>
                </a:solidFill>
                <a:latin typeface="Arial" charset="0"/>
              </a:rPr>
              <a:pPr eaLnBrk="1" hangingPunct="1">
                <a:lnSpc>
                  <a:spcPct val="100000"/>
                </a:lnSpc>
                <a:defRPr/>
              </a:pPr>
              <a:t>‹#›</a:t>
            </a:fld>
            <a:endParaRPr lang="en-US" b="1" dirty="0">
              <a:solidFill>
                <a:prstClr val="black">
                  <a:tint val="75000"/>
                </a:prstClr>
              </a:solidFill>
              <a:latin typeface="Arial"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112713"/>
            <a:ext cx="8458200" cy="4492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12725" y="1635125"/>
            <a:ext cx="4102100" cy="1822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67225" y="1635125"/>
            <a:ext cx="4103688" cy="835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67225" y="2622550"/>
            <a:ext cx="4103688" cy="835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0"/>
          </p:nvPr>
        </p:nvSpPr>
        <p:spPr>
          <a:xfrm>
            <a:off x="8751888" y="6440488"/>
            <a:ext cx="247650" cy="244475"/>
          </a:xfrm>
          <a:prstGeom prst="rect">
            <a:avLst/>
          </a:prstGeom>
          <a:ln/>
        </p:spPr>
        <p:txBody>
          <a:bodyPr/>
          <a:lstStyle>
            <a:lvl1pPr>
              <a:defRPr/>
            </a:lvl1pPr>
          </a:lstStyle>
          <a:p>
            <a:pPr eaLnBrk="1" hangingPunct="1">
              <a:lnSpc>
                <a:spcPct val="100000"/>
              </a:lnSpc>
            </a:pPr>
            <a:fld id="{DEB49476-8BF2-4AE6-88B1-4126EED5D423}" type="slidenum">
              <a:rPr lang="en-US" b="1">
                <a:solidFill>
                  <a:srgbClr val="000000"/>
                </a:solidFill>
                <a:latin typeface="Arial" charset="0"/>
              </a:rPr>
              <a:pPr eaLnBrk="1" hangingPunct="1">
                <a:lnSpc>
                  <a:spcPct val="100000"/>
                </a:lnSpc>
              </a:pPr>
              <a:t>‹#›</a:t>
            </a:fld>
            <a:endParaRPr lang="en-US" b="1" dirty="0">
              <a:solidFill>
                <a:srgbClr val="000000"/>
              </a:solidFill>
              <a:latin typeface="Arial"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8963025" y="6634163"/>
            <a:ext cx="215900" cy="214312"/>
          </a:xfrm>
          <a:prstGeom prst="rect">
            <a:avLst/>
          </a:prstGeom>
          <a:ln/>
        </p:spPr>
        <p:txBody>
          <a:bodyPr/>
          <a:lstStyle>
            <a:lvl1pPr>
              <a:defRPr/>
            </a:lvl1pPr>
          </a:lstStyle>
          <a:p>
            <a:pPr eaLnBrk="1" hangingPunct="1">
              <a:lnSpc>
                <a:spcPct val="100000"/>
              </a:lnSpc>
            </a:pPr>
            <a:fld id="{8283C7ED-9966-44D2-B757-368487B68269}" type="slidenum">
              <a:rPr lang="en-US" b="1">
                <a:solidFill>
                  <a:srgbClr val="FFFFFF"/>
                </a:solidFill>
                <a:latin typeface="Arial" charset="0"/>
              </a:rPr>
              <a:pPr eaLnBrk="1" hangingPunct="1">
                <a:lnSpc>
                  <a:spcPct val="100000"/>
                </a:lnSpc>
              </a:pPr>
              <a:t>‹#›</a:t>
            </a:fld>
            <a:endParaRPr lang="en-US" b="1" dirty="0">
              <a:solidFill>
                <a:srgbClr val="FFFFFF"/>
              </a:solidFill>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AAA39F1-E520-4B23-A386-75466AB6A6B0}"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64969FC-DDE7-4920-900A-DE7D5E09532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2C6CB86-F6D6-4FFF-BABE-30E41484E5BC}"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BE8D86D-2B29-44B7-AC07-B81BC651FAA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5.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6.emf"/><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258498" name="Text Box 2"/>
          <p:cNvSpPr txBox="1">
            <a:spLocks noChangeArrowheads="1"/>
          </p:cNvSpPr>
          <p:nvPr/>
        </p:nvSpPr>
        <p:spPr bwMode="gray">
          <a:xfrm>
            <a:off x="9144000" y="5348288"/>
            <a:ext cx="676275" cy="639762"/>
          </a:xfrm>
          <a:prstGeom prst="rect">
            <a:avLst/>
          </a:prstGeom>
          <a:noFill/>
          <a:ln w="19050">
            <a:noFill/>
            <a:miter lim="800000"/>
            <a:headEnd/>
            <a:tailEnd/>
          </a:ln>
          <a:effectLst/>
        </p:spPr>
        <p:txBody>
          <a:bodyPr anchor="b">
            <a:spAutoFit/>
          </a:bodyPr>
          <a:lstStyle/>
          <a:p>
            <a:pPr algn="r">
              <a:spcBef>
                <a:spcPct val="50000"/>
              </a:spcBef>
            </a:pPr>
            <a:r>
              <a:rPr lang="en-US" sz="800" dirty="0">
                <a:solidFill>
                  <a:srgbClr val="FF0000"/>
                </a:solidFill>
              </a:rPr>
              <a:t>Only Source / Footnotes below this line</a:t>
            </a:r>
          </a:p>
        </p:txBody>
      </p:sp>
      <p:sp>
        <p:nvSpPr>
          <p:cNvPr id="1258499" name="Rectangle 3"/>
          <p:cNvSpPr>
            <a:spLocks noChangeArrowheads="1"/>
          </p:cNvSpPr>
          <p:nvPr/>
        </p:nvSpPr>
        <p:spPr bwMode="auto">
          <a:xfrm>
            <a:off x="0" y="0"/>
            <a:ext cx="9144000" cy="973138"/>
          </a:xfrm>
          <a:prstGeom prst="rect">
            <a:avLst/>
          </a:prstGeom>
          <a:solidFill>
            <a:srgbClr val="061F3F"/>
          </a:solidFill>
          <a:ln w="19050" algn="ctr">
            <a:noFill/>
            <a:miter lim="800000"/>
            <a:headEnd/>
            <a:tailEnd/>
          </a:ln>
          <a:effectLst/>
        </p:spPr>
        <p:txBody>
          <a:bodyPr anchor="ctr"/>
          <a:lstStyle/>
          <a:p>
            <a:pPr algn="ctr"/>
            <a:endParaRPr lang="en-US" dirty="0"/>
          </a:p>
        </p:txBody>
      </p:sp>
      <p:sp>
        <p:nvSpPr>
          <p:cNvPr id="1258500" name="Rectangle 4"/>
          <p:cNvSpPr>
            <a:spLocks noGrp="1" noChangeArrowheads="1"/>
          </p:cNvSpPr>
          <p:nvPr>
            <p:ph type="title"/>
          </p:nvPr>
        </p:nvSpPr>
        <p:spPr bwMode="gray">
          <a:xfrm>
            <a:off x="182563" y="458788"/>
            <a:ext cx="8458200" cy="449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1258501" name="Rectangle 5"/>
          <p:cNvSpPr>
            <a:spLocks noGrp="1" noChangeArrowheads="1"/>
          </p:cNvSpPr>
          <p:nvPr>
            <p:ph type="body" idx="1"/>
          </p:nvPr>
        </p:nvSpPr>
        <p:spPr bwMode="gray">
          <a:xfrm>
            <a:off x="212725" y="1635125"/>
            <a:ext cx="8358188" cy="1822450"/>
          </a:xfrm>
          <a:prstGeom prst="rect">
            <a:avLst/>
          </a:prstGeom>
          <a:noFill/>
          <a:ln w="9525">
            <a:noFill/>
            <a:miter lim="800000"/>
            <a:headEnd/>
            <a:tailEnd/>
          </a:ln>
          <a:effectLst/>
        </p:spPr>
        <p:txBody>
          <a:bodyPr vert="horz" wrap="square" lIns="18288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58502" name="Rectangle 6"/>
          <p:cNvSpPr>
            <a:spLocks noGrp="1" noChangeArrowheads="1"/>
          </p:cNvSpPr>
          <p:nvPr>
            <p:ph type="sldNum" sz="quarter" idx="4"/>
          </p:nvPr>
        </p:nvSpPr>
        <p:spPr bwMode="gray">
          <a:xfrm>
            <a:off x="8751888" y="6440488"/>
            <a:ext cx="247650" cy="244475"/>
          </a:xfrm>
          <a:prstGeom prst="rect">
            <a:avLst/>
          </a:prstGeom>
          <a:noFill/>
          <a:ln w="9525">
            <a:noFill/>
            <a:miter lim="800000"/>
            <a:headEnd/>
            <a:tailEnd/>
          </a:ln>
          <a:effectLst/>
        </p:spPr>
        <p:txBody>
          <a:bodyPr vert="horz" wrap="none" lIns="45720" tIns="45720" rIns="45720" bIns="45720" numCol="1" anchor="b" anchorCtr="0" compatLnSpc="1">
            <a:prstTxWarp prst="textNoShape">
              <a:avLst/>
            </a:prstTxWarp>
            <a:spAutoFit/>
          </a:bodyPr>
          <a:lstStyle>
            <a:lvl1pPr algn="r" defTabSz="1019175">
              <a:lnSpc>
                <a:spcPct val="100000"/>
              </a:lnSpc>
              <a:defRPr sz="1000"/>
            </a:lvl1pPr>
          </a:lstStyle>
          <a:p>
            <a:fld id="{5B158643-3AB4-47A1-8BD2-B70760F8A747}" type="slidenum">
              <a:rPr lang="en-US"/>
              <a:pPr/>
              <a:t>‹#›</a:t>
            </a:fld>
            <a:endParaRPr lang="en-US" dirty="0"/>
          </a:p>
        </p:txBody>
      </p:sp>
      <p:sp>
        <p:nvSpPr>
          <p:cNvPr id="1258503" name="Text Box 7"/>
          <p:cNvSpPr txBox="1">
            <a:spLocks noChangeArrowheads="1"/>
          </p:cNvSpPr>
          <p:nvPr/>
        </p:nvSpPr>
        <p:spPr bwMode="gray">
          <a:xfrm>
            <a:off x="-711200" y="690563"/>
            <a:ext cx="676275" cy="311150"/>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2.68</a:t>
            </a:r>
          </a:p>
        </p:txBody>
      </p:sp>
      <p:sp>
        <p:nvSpPr>
          <p:cNvPr id="1258504" name="Text Box 8"/>
          <p:cNvSpPr txBox="1">
            <a:spLocks noChangeArrowheads="1"/>
          </p:cNvSpPr>
          <p:nvPr/>
        </p:nvSpPr>
        <p:spPr bwMode="gray">
          <a:xfrm>
            <a:off x="-711200" y="1912938"/>
            <a:ext cx="676275" cy="311150"/>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1.64</a:t>
            </a:r>
          </a:p>
        </p:txBody>
      </p:sp>
      <p:sp>
        <p:nvSpPr>
          <p:cNvPr id="1258505" name="Text Box 9"/>
          <p:cNvSpPr txBox="1">
            <a:spLocks noChangeArrowheads="1"/>
          </p:cNvSpPr>
          <p:nvPr/>
        </p:nvSpPr>
        <p:spPr bwMode="gray">
          <a:xfrm>
            <a:off x="-711200" y="1616075"/>
            <a:ext cx="676275" cy="311150"/>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1.95</a:t>
            </a:r>
          </a:p>
        </p:txBody>
      </p:sp>
      <p:sp>
        <p:nvSpPr>
          <p:cNvPr id="1258506" name="Text Box 10"/>
          <p:cNvSpPr txBox="1">
            <a:spLocks noChangeArrowheads="1"/>
          </p:cNvSpPr>
          <p:nvPr/>
        </p:nvSpPr>
        <p:spPr bwMode="gray">
          <a:xfrm>
            <a:off x="-711200" y="1003300"/>
            <a:ext cx="676275" cy="420688"/>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Subtitle Guide @</a:t>
            </a:r>
            <a:br>
              <a:rPr lang="en-US" sz="800" dirty="0">
                <a:solidFill>
                  <a:srgbClr val="FF0000"/>
                </a:solidFill>
              </a:rPr>
            </a:br>
            <a:r>
              <a:rPr lang="en-US" sz="800" dirty="0">
                <a:solidFill>
                  <a:srgbClr val="FF0000"/>
                </a:solidFill>
              </a:rPr>
              <a:t>2.64</a:t>
            </a:r>
          </a:p>
        </p:txBody>
      </p:sp>
      <p:sp>
        <p:nvSpPr>
          <p:cNvPr id="1258507" name="Text Box 11"/>
          <p:cNvSpPr txBox="1">
            <a:spLocks noChangeArrowheads="1"/>
          </p:cNvSpPr>
          <p:nvPr/>
        </p:nvSpPr>
        <p:spPr bwMode="gray">
          <a:xfrm>
            <a:off x="-711200" y="5973763"/>
            <a:ext cx="676275" cy="311150"/>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2.80</a:t>
            </a:r>
          </a:p>
        </p:txBody>
      </p:sp>
      <p:sp>
        <p:nvSpPr>
          <p:cNvPr id="1258508" name="Line 12"/>
          <p:cNvSpPr>
            <a:spLocks noChangeShapeType="1"/>
          </p:cNvSpPr>
          <p:nvPr/>
        </p:nvSpPr>
        <p:spPr bwMode="gray">
          <a:xfrm flipH="1">
            <a:off x="9191625" y="5981700"/>
            <a:ext cx="500063"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8509" name="Line 13"/>
          <p:cNvSpPr>
            <a:spLocks noChangeShapeType="1"/>
          </p:cNvSpPr>
          <p:nvPr/>
        </p:nvSpPr>
        <p:spPr bwMode="gray">
          <a:xfrm>
            <a:off x="-638175" y="5984875"/>
            <a:ext cx="500062"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8510" name="Text Box 14"/>
          <p:cNvSpPr txBox="1">
            <a:spLocks noChangeArrowheads="1"/>
          </p:cNvSpPr>
          <p:nvPr/>
        </p:nvSpPr>
        <p:spPr bwMode="gray">
          <a:xfrm>
            <a:off x="-711200" y="5345113"/>
            <a:ext cx="676275" cy="639762"/>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Only Source / Footnotes below this line</a:t>
            </a:r>
          </a:p>
        </p:txBody>
      </p:sp>
      <p:sp>
        <p:nvSpPr>
          <p:cNvPr id="1258511" name="Line 15"/>
          <p:cNvSpPr>
            <a:spLocks noChangeShapeType="1"/>
          </p:cNvSpPr>
          <p:nvPr/>
        </p:nvSpPr>
        <p:spPr bwMode="gray">
          <a:xfrm>
            <a:off x="-638175" y="3227388"/>
            <a:ext cx="500062"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8512" name="Text Box 16"/>
          <p:cNvSpPr txBox="1">
            <a:spLocks noChangeArrowheads="1"/>
          </p:cNvSpPr>
          <p:nvPr/>
        </p:nvSpPr>
        <p:spPr bwMode="gray">
          <a:xfrm>
            <a:off x="-711200" y="3232150"/>
            <a:ext cx="676275" cy="311150"/>
          </a:xfrm>
          <a:prstGeom prst="rect">
            <a:avLst/>
          </a:prstGeom>
          <a:noFill/>
          <a:ln w="19050">
            <a:noFill/>
            <a:miter lim="800000"/>
            <a:headEnd/>
            <a:tailEnd/>
          </a:ln>
          <a:effectLst/>
        </p:spPr>
        <p:txBody>
          <a:bodyPr anchor="b">
            <a:spAutoFit/>
          </a:bodyPr>
          <a:lstStyle/>
          <a:p>
            <a:pP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0.22</a:t>
            </a:r>
          </a:p>
        </p:txBody>
      </p:sp>
      <p:sp>
        <p:nvSpPr>
          <p:cNvPr id="1258513" name="Line 17"/>
          <p:cNvSpPr>
            <a:spLocks noChangeShapeType="1"/>
          </p:cNvSpPr>
          <p:nvPr/>
        </p:nvSpPr>
        <p:spPr bwMode="gray">
          <a:xfrm>
            <a:off x="-638175" y="1924050"/>
            <a:ext cx="500062"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8514" name="Line 18"/>
          <p:cNvSpPr>
            <a:spLocks noChangeShapeType="1"/>
          </p:cNvSpPr>
          <p:nvPr/>
        </p:nvSpPr>
        <p:spPr bwMode="gray">
          <a:xfrm>
            <a:off x="-638175" y="1627188"/>
            <a:ext cx="500062"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8515" name="Line 19"/>
          <p:cNvSpPr>
            <a:spLocks noChangeShapeType="1"/>
          </p:cNvSpPr>
          <p:nvPr/>
        </p:nvSpPr>
        <p:spPr bwMode="gray">
          <a:xfrm>
            <a:off x="-638175" y="974725"/>
            <a:ext cx="500062"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8516" name="Line 20"/>
          <p:cNvSpPr>
            <a:spLocks noChangeShapeType="1"/>
          </p:cNvSpPr>
          <p:nvPr/>
        </p:nvSpPr>
        <p:spPr bwMode="gray">
          <a:xfrm rot="5400000">
            <a:off x="31751" y="-436563"/>
            <a:ext cx="500062" cy="1587"/>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
        <p:nvSpPr>
          <p:cNvPr id="1258517" name="Text Box 21"/>
          <p:cNvSpPr txBox="1">
            <a:spLocks noChangeArrowheads="1"/>
          </p:cNvSpPr>
          <p:nvPr/>
        </p:nvSpPr>
        <p:spPr bwMode="gray">
          <a:xfrm rot="5400000">
            <a:off x="-260350" y="-515938"/>
            <a:ext cx="676275" cy="311151"/>
          </a:xfrm>
          <a:prstGeom prst="rect">
            <a:avLst/>
          </a:prstGeom>
          <a:noFill/>
          <a:ln w="19050">
            <a:noFill/>
            <a:miter lim="800000"/>
            <a:headEnd/>
            <a:tailEnd/>
          </a:ln>
          <a:effectLst/>
        </p:spPr>
        <p:txBody>
          <a:bodyPr anchor="b">
            <a:spAutoFit/>
          </a:bodyPr>
          <a:lstStyle/>
          <a:p>
            <a:pPr algn="r">
              <a:spcBef>
                <a:spcPct val="50000"/>
              </a:spcBef>
            </a:pPr>
            <a:r>
              <a:rPr lang="en-US" sz="800" dirty="0">
                <a:solidFill>
                  <a:srgbClr val="FF0000"/>
                </a:solidFill>
              </a:rPr>
              <a:t>Guide @</a:t>
            </a:r>
            <a:br>
              <a:rPr lang="en-US" sz="800" dirty="0">
                <a:solidFill>
                  <a:srgbClr val="FF0000"/>
                </a:solidFill>
              </a:rPr>
            </a:br>
            <a:r>
              <a:rPr lang="en-US" sz="800" dirty="0">
                <a:solidFill>
                  <a:srgbClr val="FF0000"/>
                </a:solidFill>
              </a:rPr>
              <a:t>4.69</a:t>
            </a:r>
          </a:p>
        </p:txBody>
      </p:sp>
      <p:sp>
        <p:nvSpPr>
          <p:cNvPr id="1258518" name="Line 22"/>
          <p:cNvSpPr>
            <a:spLocks noChangeShapeType="1"/>
          </p:cNvSpPr>
          <p:nvPr/>
        </p:nvSpPr>
        <p:spPr bwMode="gray">
          <a:xfrm>
            <a:off x="-638175" y="1017588"/>
            <a:ext cx="500062" cy="0"/>
          </a:xfrm>
          <a:prstGeom prst="line">
            <a:avLst/>
          </a:prstGeom>
          <a:noFill/>
          <a:ln w="19050">
            <a:solidFill>
              <a:srgbClr val="FF0000"/>
            </a:solidFill>
            <a:round/>
            <a:headEnd/>
            <a:tailEnd type="triangle" w="med" len="med"/>
          </a:ln>
          <a:effectLst/>
        </p:spPr>
        <p:txBody>
          <a:bodyPr wrap="none" anchor="b">
            <a:spAutoFit/>
          </a:bodyPr>
          <a:lstStyle/>
          <a:p>
            <a:endParaRPr lang="en-US" dirty="0"/>
          </a:p>
        </p:txBody>
      </p:sp>
    </p:spTree>
  </p:cSld>
  <p:clrMap bg1="lt1" tx1="dk1" bg2="lt2" tx2="dk2" accent1="accent1" accent2="accent2" accent3="accent3" accent4="accent4" accent5="accent5" accent6="accent6" hlink="hlink" folHlink="folHlink"/>
  <p:sldLayoutIdLst>
    <p:sldLayoutId id="2147483778" r:id="rId1"/>
    <p:sldLayoutId id="2147483775" r:id="rId2"/>
    <p:sldLayoutId id="2147483779" r:id="rId3"/>
    <p:sldLayoutId id="2147483780" r:id="rId4"/>
    <p:sldLayoutId id="2147483811" r:id="rId5"/>
    <p:sldLayoutId id="2147483781" r:id="rId6"/>
    <p:sldLayoutId id="2147483782" r:id="rId7"/>
    <p:sldLayoutId id="2147483783" r:id="rId8"/>
    <p:sldLayoutId id="2147483784" r:id="rId9"/>
    <p:sldLayoutId id="2147483785" r:id="rId10"/>
    <p:sldLayoutId id="2147483786" r:id="rId11"/>
    <p:sldLayoutId id="2147483787" r:id="rId12"/>
    <p:sldLayoutId id="2147483824" r:id="rId13"/>
    <p:sldLayoutId id="2147483825" r:id="rId14"/>
    <p:sldLayoutId id="2147483826" r:id="rId15"/>
    <p:sldLayoutId id="2147483827" r:id="rId16"/>
  </p:sldLayoutIdLst>
  <p:hf hdr="0" ftr="0" dt="0"/>
  <p:txStyles>
    <p:titleStyle>
      <a:lvl1pPr algn="l" rtl="0" eaLnBrk="1" fontAlgn="base" hangingPunct="1">
        <a:lnSpc>
          <a:spcPct val="90000"/>
        </a:lnSpc>
        <a:spcBef>
          <a:spcPct val="0"/>
        </a:spcBef>
        <a:spcAft>
          <a:spcPct val="0"/>
        </a:spcAft>
        <a:defRPr sz="2600">
          <a:solidFill>
            <a:srgbClr val="FFFFFF"/>
          </a:solidFill>
          <a:latin typeface="+mj-lt"/>
          <a:ea typeface="+mj-ea"/>
          <a:cs typeface="+mj-cs"/>
        </a:defRPr>
      </a:lvl1pPr>
      <a:lvl2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2pPr>
      <a:lvl3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3pPr>
      <a:lvl4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4pPr>
      <a:lvl5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9pPr>
    </p:titleStyle>
    <p:bodyStyle>
      <a:lvl1pPr marL="228600" indent="-228600" algn="l" rtl="0" eaLnBrk="1" fontAlgn="base" hangingPunct="1">
        <a:lnSpc>
          <a:spcPct val="110000"/>
        </a:lnSpc>
        <a:spcBef>
          <a:spcPct val="50000"/>
        </a:spcBef>
        <a:spcAft>
          <a:spcPct val="0"/>
        </a:spcAft>
        <a:buClr>
          <a:schemeClr val="tx1"/>
        </a:buClr>
        <a:buFont typeface="Symbol" pitchFamily="18" charset="2"/>
        <a:buChar char="·"/>
        <a:defRPr>
          <a:solidFill>
            <a:schemeClr val="tx1"/>
          </a:solidFill>
          <a:latin typeface="+mn-lt"/>
          <a:ea typeface="+mn-ea"/>
          <a:cs typeface="+mn-cs"/>
        </a:defRPr>
      </a:lvl1pPr>
      <a:lvl2pPr marL="460375" indent="-230188" algn="l" rtl="0" eaLnBrk="1" fontAlgn="base" hangingPunct="1">
        <a:lnSpc>
          <a:spcPct val="110000"/>
        </a:lnSpc>
        <a:spcBef>
          <a:spcPct val="20000"/>
        </a:spcBef>
        <a:spcAft>
          <a:spcPct val="0"/>
        </a:spcAft>
        <a:buClr>
          <a:schemeClr val="tx1"/>
        </a:buClr>
        <a:buSzPct val="80000"/>
        <a:buFont typeface="Symbol" pitchFamily="18" charset="2"/>
        <a:buChar char="-"/>
        <a:defRPr>
          <a:solidFill>
            <a:schemeClr val="tx1"/>
          </a:solidFill>
          <a:latin typeface="+mn-lt"/>
        </a:defRPr>
      </a:lvl2pPr>
      <a:lvl3pPr marL="688975" indent="-227013" algn="l" rtl="0" eaLnBrk="1" fontAlgn="base" hangingPunct="1">
        <a:lnSpc>
          <a:spcPct val="110000"/>
        </a:lnSpc>
        <a:spcBef>
          <a:spcPct val="20000"/>
        </a:spcBef>
        <a:spcAft>
          <a:spcPct val="0"/>
        </a:spcAft>
        <a:buClr>
          <a:schemeClr val="tx1"/>
        </a:buClr>
        <a:buSzPct val="85000"/>
        <a:buFont typeface="Symbol" pitchFamily="18" charset="2"/>
        <a:buChar char="·"/>
        <a:defRPr>
          <a:solidFill>
            <a:schemeClr val="tx1"/>
          </a:solidFill>
          <a:latin typeface="+mn-lt"/>
        </a:defRPr>
      </a:lvl3pPr>
      <a:lvl4pPr marL="917575" indent="-227013" algn="l" rtl="0" eaLnBrk="1" fontAlgn="base" hangingPunct="1">
        <a:lnSpc>
          <a:spcPct val="110000"/>
        </a:lnSpc>
        <a:spcBef>
          <a:spcPct val="20000"/>
        </a:spcBef>
        <a:spcAft>
          <a:spcPct val="0"/>
        </a:spcAft>
        <a:buClr>
          <a:schemeClr val="tx1"/>
        </a:buClr>
        <a:buSzPct val="80000"/>
        <a:buFont typeface="Symbol" pitchFamily="18" charset="2"/>
        <a:buChar char="-"/>
        <a:defRPr>
          <a:solidFill>
            <a:schemeClr val="tx1"/>
          </a:solidFill>
          <a:latin typeface="+mn-lt"/>
        </a:defRPr>
      </a:lvl4pPr>
      <a:lvl5pPr marL="11461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5pPr>
      <a:lvl6pPr marL="16033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6pPr>
      <a:lvl7pPr marL="20605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7pPr>
      <a:lvl8pPr marL="25177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8pPr>
      <a:lvl9pPr marL="29749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260546" name="Rectangle 2"/>
          <p:cNvSpPr>
            <a:spLocks noGrp="1" noChangeArrowheads="1"/>
          </p:cNvSpPr>
          <p:nvPr>
            <p:ph type="title"/>
          </p:nvPr>
        </p:nvSpPr>
        <p:spPr bwMode="gray">
          <a:xfrm>
            <a:off x="1214438" y="3106738"/>
            <a:ext cx="7569200" cy="51911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pic>
        <p:nvPicPr>
          <p:cNvPr id="1260547" name="Picture 3" descr="MS_Logo_Black edges fixed"/>
          <p:cNvPicPr>
            <a:picLocks noChangeAspect="1" noChangeArrowheads="1"/>
          </p:cNvPicPr>
          <p:nvPr/>
        </p:nvPicPr>
        <p:blipFill>
          <a:blip r:embed="rId13" cstate="print"/>
          <a:srcRect l="-1793" t="-6773" r="-1295" b="-6773"/>
          <a:stretch>
            <a:fillRect/>
          </a:stretch>
        </p:blipFill>
        <p:spPr bwMode="auto">
          <a:xfrm>
            <a:off x="284163" y="6388100"/>
            <a:ext cx="1693862" cy="288925"/>
          </a:xfrm>
          <a:prstGeom prst="rect">
            <a:avLst/>
          </a:prstGeom>
          <a:noFill/>
        </p:spPr>
      </p:pic>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hdr="0" ftr="0" dt="0"/>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Arial" pitchFamily="34" charset="0"/>
          <a:cs typeface="Arial" pitchFamily="34" charset="0"/>
        </a:defRPr>
      </a:lvl2pPr>
      <a:lvl3pPr algn="l" rtl="0" fontAlgn="base">
        <a:spcBef>
          <a:spcPct val="0"/>
        </a:spcBef>
        <a:spcAft>
          <a:spcPct val="0"/>
        </a:spcAft>
        <a:defRPr sz="2800">
          <a:solidFill>
            <a:schemeClr val="tx1"/>
          </a:solidFill>
          <a:latin typeface="Arial" pitchFamily="34" charset="0"/>
          <a:cs typeface="Arial" pitchFamily="34" charset="0"/>
        </a:defRPr>
      </a:lvl3pPr>
      <a:lvl4pPr algn="l" rtl="0" fontAlgn="base">
        <a:spcBef>
          <a:spcPct val="0"/>
        </a:spcBef>
        <a:spcAft>
          <a:spcPct val="0"/>
        </a:spcAft>
        <a:defRPr sz="2800">
          <a:solidFill>
            <a:schemeClr val="tx1"/>
          </a:solidFill>
          <a:latin typeface="Arial" pitchFamily="34" charset="0"/>
          <a:cs typeface="Arial" pitchFamily="34" charset="0"/>
        </a:defRPr>
      </a:lvl4pPr>
      <a:lvl5pPr algn="l" rtl="0" fontAlgn="base">
        <a:spcBef>
          <a:spcPct val="0"/>
        </a:spcBef>
        <a:spcAft>
          <a:spcPct val="0"/>
        </a:spcAft>
        <a:defRPr sz="2800">
          <a:solidFill>
            <a:schemeClr val="tx1"/>
          </a:solidFill>
          <a:latin typeface="Arial" pitchFamily="34" charset="0"/>
          <a:cs typeface="Arial" pitchFamily="34" charset="0"/>
        </a:defRPr>
      </a:lvl5pPr>
      <a:lvl6pPr marL="457200" algn="l" rtl="0" fontAlgn="base">
        <a:spcBef>
          <a:spcPct val="0"/>
        </a:spcBef>
        <a:spcAft>
          <a:spcPct val="0"/>
        </a:spcAft>
        <a:defRPr sz="2800">
          <a:solidFill>
            <a:schemeClr val="tx1"/>
          </a:solidFill>
          <a:latin typeface="Arial" pitchFamily="34" charset="0"/>
          <a:cs typeface="Arial" pitchFamily="34" charset="0"/>
        </a:defRPr>
      </a:lvl6pPr>
      <a:lvl7pPr marL="914400" algn="l" rtl="0" fontAlgn="base">
        <a:spcBef>
          <a:spcPct val="0"/>
        </a:spcBef>
        <a:spcAft>
          <a:spcPct val="0"/>
        </a:spcAft>
        <a:defRPr sz="2800">
          <a:solidFill>
            <a:schemeClr val="tx1"/>
          </a:solidFill>
          <a:latin typeface="Arial" pitchFamily="34" charset="0"/>
          <a:cs typeface="Arial" pitchFamily="34" charset="0"/>
        </a:defRPr>
      </a:lvl7pPr>
      <a:lvl8pPr marL="1371600" algn="l" rtl="0" fontAlgn="base">
        <a:spcBef>
          <a:spcPct val="0"/>
        </a:spcBef>
        <a:spcAft>
          <a:spcPct val="0"/>
        </a:spcAft>
        <a:defRPr sz="2800">
          <a:solidFill>
            <a:schemeClr val="tx1"/>
          </a:solidFill>
          <a:latin typeface="Arial" pitchFamily="34" charset="0"/>
          <a:cs typeface="Arial" pitchFamily="34" charset="0"/>
        </a:defRPr>
      </a:lvl8pPr>
      <a:lvl9pPr marL="1828800" algn="l" rtl="0" fontAlgn="base">
        <a:spcBef>
          <a:spcPct val="0"/>
        </a:spcBef>
        <a:spcAft>
          <a:spcPct val="0"/>
        </a:spcAft>
        <a:defRPr sz="2800">
          <a:solidFill>
            <a:schemeClr val="tx1"/>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261570" name="Rectangle 2"/>
          <p:cNvSpPr>
            <a:spLocks noChangeArrowheads="1"/>
          </p:cNvSpPr>
          <p:nvPr/>
        </p:nvSpPr>
        <p:spPr bwMode="auto">
          <a:xfrm>
            <a:off x="4633913" y="0"/>
            <a:ext cx="4551362" cy="6878638"/>
          </a:xfrm>
          <a:prstGeom prst="rect">
            <a:avLst/>
          </a:prstGeom>
          <a:solidFill>
            <a:srgbClr val="061F3F"/>
          </a:solidFill>
          <a:ln w="19050">
            <a:noFill/>
            <a:miter lim="800000"/>
            <a:headEnd/>
            <a:tailEnd/>
          </a:ln>
          <a:effectLst/>
        </p:spPr>
        <p:txBody>
          <a:bodyPr anchor="ctr">
            <a:spAutoFit/>
          </a:bodyPr>
          <a:lstStyle/>
          <a:p>
            <a:endParaRPr lang="en-US" dirty="0"/>
          </a:p>
        </p:txBody>
      </p:sp>
      <p:sp>
        <p:nvSpPr>
          <p:cNvPr id="1261571" name="Rectangle 3"/>
          <p:cNvSpPr>
            <a:spLocks noGrp="1" noChangeArrowheads="1"/>
          </p:cNvSpPr>
          <p:nvPr>
            <p:ph type="title"/>
          </p:nvPr>
        </p:nvSpPr>
        <p:spPr bwMode="gray">
          <a:xfrm>
            <a:off x="4573588" y="0"/>
            <a:ext cx="4570412" cy="97790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	Click to edit title style</a:t>
            </a:r>
          </a:p>
        </p:txBody>
      </p:sp>
      <p:sp>
        <p:nvSpPr>
          <p:cNvPr id="1261572" name="Rectangle 4"/>
          <p:cNvSpPr>
            <a:spLocks noGrp="1" noChangeArrowheads="1"/>
          </p:cNvSpPr>
          <p:nvPr>
            <p:ph type="body" idx="1"/>
          </p:nvPr>
        </p:nvSpPr>
        <p:spPr bwMode="gray">
          <a:xfrm>
            <a:off x="4572000" y="963613"/>
            <a:ext cx="4570413" cy="5894387"/>
          </a:xfrm>
          <a:prstGeom prst="rect">
            <a:avLst/>
          </a:prstGeom>
          <a:noFill/>
          <a:ln w="9525" algn="ctr">
            <a:noFill/>
            <a:miter lim="800000"/>
            <a:headEnd/>
            <a:tailEnd/>
          </a:ln>
          <a:effectLst/>
        </p:spPr>
        <p:txBody>
          <a:bodyPr vert="horz" wrap="square" lIns="228600" tIns="228600" rIns="228600" bIns="2286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261573" name="Picture 5" descr="MS_Logo_Black edges fixed"/>
          <p:cNvPicPr>
            <a:picLocks noChangeAspect="1" noChangeArrowheads="1"/>
          </p:cNvPicPr>
          <p:nvPr/>
        </p:nvPicPr>
        <p:blipFill>
          <a:blip r:embed="rId13" cstate="print"/>
          <a:srcRect l="-1793" t="-6773" r="-1295" b="-6773"/>
          <a:stretch>
            <a:fillRect/>
          </a:stretch>
        </p:blipFill>
        <p:spPr bwMode="auto">
          <a:xfrm>
            <a:off x="284163" y="6388100"/>
            <a:ext cx="1693862" cy="288925"/>
          </a:xfrm>
          <a:prstGeom prst="rect">
            <a:avLst/>
          </a:prstGeom>
          <a:noFill/>
        </p:spPr>
      </p:pic>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marL="358775" indent="-358775" algn="l" rtl="0" fontAlgn="base">
        <a:spcBef>
          <a:spcPct val="0"/>
        </a:spcBef>
        <a:spcAft>
          <a:spcPct val="0"/>
        </a:spcAft>
        <a:defRPr sz="2600">
          <a:solidFill>
            <a:srgbClr val="FFFFFF"/>
          </a:solidFill>
          <a:latin typeface="+mj-lt"/>
          <a:ea typeface="+mj-ea"/>
          <a:cs typeface="+mj-cs"/>
        </a:defRPr>
      </a:lvl1pPr>
      <a:lvl2pPr marL="358775" indent="-358775" algn="l" rtl="0" fontAlgn="base">
        <a:spcBef>
          <a:spcPct val="0"/>
        </a:spcBef>
        <a:spcAft>
          <a:spcPct val="0"/>
        </a:spcAft>
        <a:defRPr sz="2600">
          <a:solidFill>
            <a:srgbClr val="FFFFFF"/>
          </a:solidFill>
          <a:latin typeface="Arial" pitchFamily="34" charset="0"/>
          <a:cs typeface="Arial" pitchFamily="34" charset="0"/>
        </a:defRPr>
      </a:lvl2pPr>
      <a:lvl3pPr marL="358775" indent="-358775" algn="l" rtl="0" fontAlgn="base">
        <a:spcBef>
          <a:spcPct val="0"/>
        </a:spcBef>
        <a:spcAft>
          <a:spcPct val="0"/>
        </a:spcAft>
        <a:defRPr sz="2600">
          <a:solidFill>
            <a:srgbClr val="FFFFFF"/>
          </a:solidFill>
          <a:latin typeface="Arial" pitchFamily="34" charset="0"/>
          <a:cs typeface="Arial" pitchFamily="34" charset="0"/>
        </a:defRPr>
      </a:lvl3pPr>
      <a:lvl4pPr marL="358775" indent="-358775" algn="l" rtl="0" fontAlgn="base">
        <a:spcBef>
          <a:spcPct val="0"/>
        </a:spcBef>
        <a:spcAft>
          <a:spcPct val="0"/>
        </a:spcAft>
        <a:defRPr sz="2600">
          <a:solidFill>
            <a:srgbClr val="FFFFFF"/>
          </a:solidFill>
          <a:latin typeface="Arial" pitchFamily="34" charset="0"/>
          <a:cs typeface="Arial" pitchFamily="34" charset="0"/>
        </a:defRPr>
      </a:lvl4pPr>
      <a:lvl5pPr marL="358775" indent="-358775" algn="l" rtl="0" fontAlgn="base">
        <a:spcBef>
          <a:spcPct val="0"/>
        </a:spcBef>
        <a:spcAft>
          <a:spcPct val="0"/>
        </a:spcAft>
        <a:defRPr sz="2600">
          <a:solidFill>
            <a:srgbClr val="FFFFFF"/>
          </a:solidFill>
          <a:latin typeface="Arial" pitchFamily="34" charset="0"/>
          <a:cs typeface="Arial" pitchFamily="34" charset="0"/>
        </a:defRPr>
      </a:lvl5pPr>
      <a:lvl6pPr marL="815975" indent="-358775" algn="l" rtl="0" fontAlgn="base">
        <a:spcBef>
          <a:spcPct val="0"/>
        </a:spcBef>
        <a:spcAft>
          <a:spcPct val="0"/>
        </a:spcAft>
        <a:defRPr sz="2600">
          <a:solidFill>
            <a:srgbClr val="FFFFFF"/>
          </a:solidFill>
          <a:latin typeface="Arial" pitchFamily="34" charset="0"/>
          <a:cs typeface="Arial" pitchFamily="34" charset="0"/>
        </a:defRPr>
      </a:lvl6pPr>
      <a:lvl7pPr marL="1273175" indent="-358775" algn="l" rtl="0" fontAlgn="base">
        <a:spcBef>
          <a:spcPct val="0"/>
        </a:spcBef>
        <a:spcAft>
          <a:spcPct val="0"/>
        </a:spcAft>
        <a:defRPr sz="2600">
          <a:solidFill>
            <a:srgbClr val="FFFFFF"/>
          </a:solidFill>
          <a:latin typeface="Arial" pitchFamily="34" charset="0"/>
          <a:cs typeface="Arial" pitchFamily="34" charset="0"/>
        </a:defRPr>
      </a:lvl7pPr>
      <a:lvl8pPr marL="1730375" indent="-358775" algn="l" rtl="0" fontAlgn="base">
        <a:spcBef>
          <a:spcPct val="0"/>
        </a:spcBef>
        <a:spcAft>
          <a:spcPct val="0"/>
        </a:spcAft>
        <a:defRPr sz="2600">
          <a:solidFill>
            <a:srgbClr val="FFFFFF"/>
          </a:solidFill>
          <a:latin typeface="Arial" pitchFamily="34" charset="0"/>
          <a:cs typeface="Arial" pitchFamily="34" charset="0"/>
        </a:defRPr>
      </a:lvl8pPr>
      <a:lvl9pPr marL="2187575" indent="-358775" algn="l" rtl="0" fontAlgn="base">
        <a:spcBef>
          <a:spcPct val="0"/>
        </a:spcBef>
        <a:spcAft>
          <a:spcPct val="0"/>
        </a:spcAft>
        <a:defRPr sz="2600">
          <a:solidFill>
            <a:srgbClr val="FFFFFF"/>
          </a:solidFill>
          <a:latin typeface="Arial" pitchFamily="34" charset="0"/>
          <a:cs typeface="Arial" pitchFamily="34" charset="0"/>
        </a:defRPr>
      </a:lvl9pPr>
    </p:titleStyle>
    <p:bodyStyle>
      <a:lvl1pPr marL="228600" indent="-228600" algn="l" rtl="0" fontAlgn="base">
        <a:lnSpc>
          <a:spcPct val="90000"/>
        </a:lnSpc>
        <a:spcBef>
          <a:spcPct val="80000"/>
        </a:spcBef>
        <a:spcAft>
          <a:spcPct val="0"/>
        </a:spcAft>
        <a:buSzPct val="80000"/>
        <a:buFont typeface="Symbol" pitchFamily="18" charset="2"/>
        <a:buChar char="·"/>
        <a:defRPr sz="2000">
          <a:solidFill>
            <a:srgbClr val="FFFFFF"/>
          </a:solidFill>
          <a:latin typeface="+mn-lt"/>
          <a:ea typeface="+mn-ea"/>
          <a:cs typeface="+mn-cs"/>
        </a:defRPr>
      </a:lvl1pPr>
      <a:lvl2pPr marL="501650" indent="-250825" algn="l" rtl="0" fontAlgn="base">
        <a:lnSpc>
          <a:spcPct val="90000"/>
        </a:lnSpc>
        <a:spcBef>
          <a:spcPct val="80000"/>
        </a:spcBef>
        <a:spcAft>
          <a:spcPct val="0"/>
        </a:spcAft>
        <a:buFont typeface="Symbol" pitchFamily="18" charset="2"/>
        <a:buChar char="-"/>
        <a:defRPr sz="2000">
          <a:solidFill>
            <a:srgbClr val="FFFFFF"/>
          </a:solidFill>
          <a:latin typeface="+mn-lt"/>
          <a:cs typeface="+mn-cs"/>
        </a:defRPr>
      </a:lvl2pPr>
      <a:lvl3pPr marL="823913" indent="-301625"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3pPr>
      <a:lvl4pPr marL="13716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4pPr>
      <a:lvl5pPr marL="18288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5pPr>
      <a:lvl6pPr marL="22860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6pPr>
      <a:lvl7pPr marL="27432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7pPr>
      <a:lvl8pPr marL="32004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8pPr>
      <a:lvl9pPr marL="36576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171" name="Rectangle 3"/>
          <p:cNvSpPr>
            <a:spLocks noChangeArrowheads="1"/>
          </p:cNvSpPr>
          <p:nvPr/>
        </p:nvSpPr>
        <p:spPr bwMode="auto">
          <a:xfrm>
            <a:off x="-10633" y="0"/>
            <a:ext cx="9144000" cy="812800"/>
          </a:xfrm>
          <a:prstGeom prst="rect">
            <a:avLst/>
          </a:prstGeom>
          <a:solidFill>
            <a:srgbClr val="061F3F"/>
          </a:solidFill>
          <a:ln w="19050" algn="ctr">
            <a:noFill/>
            <a:miter lim="800000"/>
            <a:headEnd/>
            <a:tailEnd/>
          </a:ln>
        </p:spPr>
        <p:txBody>
          <a:bodyPr lIns="91397" tIns="45698" rIns="91397" bIns="45698" anchor="ctr"/>
          <a:lstStyle/>
          <a:p>
            <a:pPr algn="ctr">
              <a:defRPr/>
            </a:pPr>
            <a:endParaRPr lang="en-US" dirty="0">
              <a:solidFill>
                <a:srgbClr val="000000"/>
              </a:solidFill>
              <a:latin typeface="Arial" charset="0"/>
            </a:endParaRPr>
          </a:p>
        </p:txBody>
      </p:sp>
      <p:sp>
        <p:nvSpPr>
          <p:cNvPr id="1642498" name="Text Box 2"/>
          <p:cNvSpPr txBox="1">
            <a:spLocks noChangeArrowheads="1"/>
          </p:cNvSpPr>
          <p:nvPr/>
        </p:nvSpPr>
        <p:spPr bwMode="gray">
          <a:xfrm>
            <a:off x="9144000" y="5348288"/>
            <a:ext cx="676275" cy="639762"/>
          </a:xfrm>
          <a:prstGeom prst="rect">
            <a:avLst/>
          </a:prstGeom>
          <a:noFill/>
          <a:ln w="19050">
            <a:noFill/>
            <a:miter lim="800000"/>
            <a:headEnd/>
            <a:tailEnd/>
          </a:ln>
          <a:effectLst/>
        </p:spPr>
        <p:txBody>
          <a:bodyPr lIns="90790" tIns="45399" rIns="90790" bIns="45399" anchor="b">
            <a:spAutoFit/>
          </a:bodyPr>
          <a:lstStyle/>
          <a:p>
            <a:pPr algn="r">
              <a:spcBef>
                <a:spcPct val="50000"/>
              </a:spcBef>
              <a:defRPr/>
            </a:pPr>
            <a:r>
              <a:rPr lang="en-US" sz="800" dirty="0">
                <a:solidFill>
                  <a:srgbClr val="FF0000"/>
                </a:solidFill>
                <a:latin typeface="Arial" charset="0"/>
              </a:rPr>
              <a:t>Only Source / Footnotes below this line</a:t>
            </a:r>
          </a:p>
        </p:txBody>
      </p:sp>
      <p:sp>
        <p:nvSpPr>
          <p:cNvPr id="23556" name="Rectangle 4"/>
          <p:cNvSpPr>
            <a:spLocks noGrp="1" noChangeArrowheads="1"/>
          </p:cNvSpPr>
          <p:nvPr>
            <p:ph type="title"/>
          </p:nvPr>
        </p:nvSpPr>
        <p:spPr bwMode="gray">
          <a:xfrm>
            <a:off x="182563" y="173038"/>
            <a:ext cx="8458200" cy="449262"/>
          </a:xfrm>
          <a:prstGeom prst="rect">
            <a:avLst/>
          </a:prstGeom>
          <a:noFill/>
          <a:ln w="9525">
            <a:noFill/>
            <a:miter lim="800000"/>
            <a:headEnd/>
            <a:tailEnd/>
          </a:ln>
        </p:spPr>
        <p:txBody>
          <a:bodyPr vert="horz" wrap="square" lIns="90790" tIns="45399" rIns="90790" bIns="45399" numCol="1" anchor="b" anchorCtr="0" compatLnSpc="1">
            <a:prstTxWarp prst="textNoShape">
              <a:avLst/>
            </a:prstTxWarp>
            <a:spAutoFit/>
          </a:bodyPr>
          <a:lstStyle/>
          <a:p>
            <a:pPr lvl="0"/>
            <a:r>
              <a:rPr lang="en-US" smtClean="0"/>
              <a:t>Click to edit Master title style</a:t>
            </a:r>
          </a:p>
        </p:txBody>
      </p:sp>
      <p:sp>
        <p:nvSpPr>
          <p:cNvPr id="23557" name="Rectangle 5"/>
          <p:cNvSpPr>
            <a:spLocks noGrp="1" noChangeArrowheads="1"/>
          </p:cNvSpPr>
          <p:nvPr>
            <p:ph type="body" idx="1"/>
          </p:nvPr>
        </p:nvSpPr>
        <p:spPr bwMode="gray">
          <a:xfrm>
            <a:off x="212725" y="1635125"/>
            <a:ext cx="8358188" cy="1822450"/>
          </a:xfrm>
          <a:prstGeom prst="rect">
            <a:avLst/>
          </a:prstGeom>
          <a:noFill/>
          <a:ln w="9525">
            <a:noFill/>
            <a:miter lim="800000"/>
            <a:headEnd/>
            <a:tailEnd/>
          </a:ln>
        </p:spPr>
        <p:txBody>
          <a:bodyPr vert="horz" wrap="square" lIns="181580" tIns="45399" rIns="90790" bIns="45399"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42503" name="Text Box 7"/>
          <p:cNvSpPr txBox="1">
            <a:spLocks noChangeArrowheads="1"/>
          </p:cNvSpPr>
          <p:nvPr/>
        </p:nvSpPr>
        <p:spPr bwMode="gray">
          <a:xfrm>
            <a:off x="-711200" y="690563"/>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2.68</a:t>
            </a:r>
          </a:p>
        </p:txBody>
      </p:sp>
      <p:sp>
        <p:nvSpPr>
          <p:cNvPr id="1642504" name="Text Box 8"/>
          <p:cNvSpPr txBox="1">
            <a:spLocks noChangeArrowheads="1"/>
          </p:cNvSpPr>
          <p:nvPr/>
        </p:nvSpPr>
        <p:spPr bwMode="gray">
          <a:xfrm>
            <a:off x="-711200" y="1912938"/>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1.64</a:t>
            </a:r>
          </a:p>
        </p:txBody>
      </p:sp>
      <p:sp>
        <p:nvSpPr>
          <p:cNvPr id="1642505" name="Text Box 9"/>
          <p:cNvSpPr txBox="1">
            <a:spLocks noChangeArrowheads="1"/>
          </p:cNvSpPr>
          <p:nvPr/>
        </p:nvSpPr>
        <p:spPr bwMode="gray">
          <a:xfrm>
            <a:off x="-711200" y="1616075"/>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1.95</a:t>
            </a:r>
          </a:p>
        </p:txBody>
      </p:sp>
      <p:sp>
        <p:nvSpPr>
          <p:cNvPr id="1642506" name="Text Box 10"/>
          <p:cNvSpPr txBox="1">
            <a:spLocks noChangeArrowheads="1"/>
          </p:cNvSpPr>
          <p:nvPr/>
        </p:nvSpPr>
        <p:spPr bwMode="gray">
          <a:xfrm>
            <a:off x="-711200" y="1003300"/>
            <a:ext cx="676275" cy="420688"/>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Subtitle Guide @</a:t>
            </a:r>
            <a:br>
              <a:rPr lang="en-US" sz="800" dirty="0">
                <a:solidFill>
                  <a:srgbClr val="FF0000"/>
                </a:solidFill>
                <a:latin typeface="Arial" charset="0"/>
              </a:rPr>
            </a:br>
            <a:r>
              <a:rPr lang="en-US" sz="800" dirty="0">
                <a:solidFill>
                  <a:srgbClr val="FF0000"/>
                </a:solidFill>
                <a:latin typeface="Arial" charset="0"/>
              </a:rPr>
              <a:t>2.64</a:t>
            </a:r>
          </a:p>
        </p:txBody>
      </p:sp>
      <p:sp>
        <p:nvSpPr>
          <p:cNvPr id="1642507" name="Text Box 11"/>
          <p:cNvSpPr txBox="1">
            <a:spLocks noChangeArrowheads="1"/>
          </p:cNvSpPr>
          <p:nvPr/>
        </p:nvSpPr>
        <p:spPr bwMode="gray">
          <a:xfrm>
            <a:off x="-711200" y="5973763"/>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2.80</a:t>
            </a:r>
          </a:p>
        </p:txBody>
      </p:sp>
      <p:sp>
        <p:nvSpPr>
          <p:cNvPr id="1642508" name="Line 12"/>
          <p:cNvSpPr>
            <a:spLocks noChangeShapeType="1"/>
          </p:cNvSpPr>
          <p:nvPr/>
        </p:nvSpPr>
        <p:spPr bwMode="gray">
          <a:xfrm flipH="1">
            <a:off x="9191625" y="5981700"/>
            <a:ext cx="500063"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642509" name="Line 13"/>
          <p:cNvSpPr>
            <a:spLocks noChangeShapeType="1"/>
          </p:cNvSpPr>
          <p:nvPr/>
        </p:nvSpPr>
        <p:spPr bwMode="gray">
          <a:xfrm>
            <a:off x="-638175" y="5984875"/>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642510" name="Text Box 14"/>
          <p:cNvSpPr txBox="1">
            <a:spLocks noChangeArrowheads="1"/>
          </p:cNvSpPr>
          <p:nvPr/>
        </p:nvSpPr>
        <p:spPr bwMode="gray">
          <a:xfrm>
            <a:off x="-711200" y="5345113"/>
            <a:ext cx="676275" cy="639762"/>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Only Source / Footnotes below this line</a:t>
            </a:r>
          </a:p>
        </p:txBody>
      </p:sp>
      <p:sp>
        <p:nvSpPr>
          <p:cNvPr id="1642511" name="Line 15"/>
          <p:cNvSpPr>
            <a:spLocks noChangeShapeType="1"/>
          </p:cNvSpPr>
          <p:nvPr/>
        </p:nvSpPr>
        <p:spPr bwMode="gray">
          <a:xfrm>
            <a:off x="-638175" y="3227388"/>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642512" name="Text Box 16"/>
          <p:cNvSpPr txBox="1">
            <a:spLocks noChangeArrowheads="1"/>
          </p:cNvSpPr>
          <p:nvPr/>
        </p:nvSpPr>
        <p:spPr bwMode="gray">
          <a:xfrm>
            <a:off x="-711200" y="3232150"/>
            <a:ext cx="676275" cy="311150"/>
          </a:xfrm>
          <a:prstGeom prst="rect">
            <a:avLst/>
          </a:prstGeom>
          <a:noFill/>
          <a:ln w="19050">
            <a:noFill/>
            <a:miter lim="800000"/>
            <a:headEnd/>
            <a:tailEnd/>
          </a:ln>
          <a:effectLst/>
        </p:spPr>
        <p:txBody>
          <a:bodyPr lIns="90790" tIns="45399" rIns="90790" bIns="45399" anchor="b">
            <a:spAutoFit/>
          </a:bodyPr>
          <a:lstStyle/>
          <a:p>
            <a:pP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0.22</a:t>
            </a:r>
          </a:p>
        </p:txBody>
      </p:sp>
      <p:sp>
        <p:nvSpPr>
          <p:cNvPr id="1642513" name="Line 17"/>
          <p:cNvSpPr>
            <a:spLocks noChangeShapeType="1"/>
          </p:cNvSpPr>
          <p:nvPr/>
        </p:nvSpPr>
        <p:spPr bwMode="gray">
          <a:xfrm>
            <a:off x="-638175" y="1924050"/>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642514" name="Line 18"/>
          <p:cNvSpPr>
            <a:spLocks noChangeShapeType="1"/>
          </p:cNvSpPr>
          <p:nvPr/>
        </p:nvSpPr>
        <p:spPr bwMode="gray">
          <a:xfrm>
            <a:off x="-638175" y="1627188"/>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642515" name="Line 19"/>
          <p:cNvSpPr>
            <a:spLocks noChangeShapeType="1"/>
          </p:cNvSpPr>
          <p:nvPr/>
        </p:nvSpPr>
        <p:spPr bwMode="gray">
          <a:xfrm>
            <a:off x="-638175" y="974725"/>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642516" name="Line 20"/>
          <p:cNvSpPr>
            <a:spLocks noChangeShapeType="1"/>
          </p:cNvSpPr>
          <p:nvPr/>
        </p:nvSpPr>
        <p:spPr bwMode="gray">
          <a:xfrm rot="5400000">
            <a:off x="31751" y="-436563"/>
            <a:ext cx="500062" cy="1587"/>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642517" name="Text Box 21"/>
          <p:cNvSpPr txBox="1">
            <a:spLocks noChangeArrowheads="1"/>
          </p:cNvSpPr>
          <p:nvPr/>
        </p:nvSpPr>
        <p:spPr bwMode="gray">
          <a:xfrm rot="5400000">
            <a:off x="-260350" y="-515938"/>
            <a:ext cx="676275" cy="311151"/>
          </a:xfrm>
          <a:prstGeom prst="rect">
            <a:avLst/>
          </a:prstGeom>
          <a:noFill/>
          <a:ln w="19050">
            <a:noFill/>
            <a:miter lim="800000"/>
            <a:headEnd/>
            <a:tailEnd/>
          </a:ln>
          <a:effectLst/>
        </p:spPr>
        <p:txBody>
          <a:bodyPr lIns="90790" tIns="45399" rIns="90790" bIns="45399" anchor="b">
            <a:spAutoFit/>
          </a:bodyPr>
          <a:lstStyle/>
          <a:p>
            <a:pPr algn="r">
              <a:spcBef>
                <a:spcPct val="50000"/>
              </a:spcBef>
              <a:defRPr/>
            </a:pPr>
            <a:r>
              <a:rPr lang="en-US" sz="800" dirty="0">
                <a:solidFill>
                  <a:srgbClr val="FF0000"/>
                </a:solidFill>
                <a:latin typeface="Arial" charset="0"/>
              </a:rPr>
              <a:t>Guide @</a:t>
            </a:r>
            <a:br>
              <a:rPr lang="en-US" sz="800" dirty="0">
                <a:solidFill>
                  <a:srgbClr val="FF0000"/>
                </a:solidFill>
                <a:latin typeface="Arial" charset="0"/>
              </a:rPr>
            </a:br>
            <a:r>
              <a:rPr lang="en-US" sz="800" dirty="0">
                <a:solidFill>
                  <a:srgbClr val="FF0000"/>
                </a:solidFill>
                <a:latin typeface="Arial" charset="0"/>
              </a:rPr>
              <a:t>4.69</a:t>
            </a:r>
          </a:p>
        </p:txBody>
      </p:sp>
      <p:sp>
        <p:nvSpPr>
          <p:cNvPr id="1642518" name="Line 22"/>
          <p:cNvSpPr>
            <a:spLocks noChangeShapeType="1"/>
          </p:cNvSpPr>
          <p:nvPr/>
        </p:nvSpPr>
        <p:spPr bwMode="gray">
          <a:xfrm>
            <a:off x="-638175" y="1017588"/>
            <a:ext cx="500062" cy="0"/>
          </a:xfrm>
          <a:prstGeom prst="line">
            <a:avLst/>
          </a:prstGeom>
          <a:noFill/>
          <a:ln w="19050">
            <a:solidFill>
              <a:srgbClr val="FF0000"/>
            </a:solidFill>
            <a:round/>
            <a:headEnd/>
            <a:tailEnd type="triangle" w="med" len="med"/>
          </a:ln>
          <a:effectLst/>
        </p:spPr>
        <p:txBody>
          <a:bodyPr wrap="none" anchor="b">
            <a:spAutoFit/>
          </a:bodyPr>
          <a:lstStyle/>
          <a:p>
            <a:pPr algn="ctr">
              <a:defRPr/>
            </a:pPr>
            <a:endParaRPr lang="en-US" b="1" dirty="0">
              <a:solidFill>
                <a:srgbClr val="FFFFFF"/>
              </a:solidFill>
              <a:latin typeface="Arial" charset="0"/>
            </a:endParaRPr>
          </a:p>
        </p:txBody>
      </p:sp>
      <p:sp>
        <p:nvSpPr>
          <p:cNvPr id="1642523" name="Text Box 29"/>
          <p:cNvSpPr txBox="1">
            <a:spLocks noChangeArrowheads="1"/>
          </p:cNvSpPr>
          <p:nvPr/>
        </p:nvSpPr>
        <p:spPr bwMode="auto">
          <a:xfrm>
            <a:off x="6096000" y="533400"/>
            <a:ext cx="3048000" cy="246177"/>
          </a:xfrm>
          <a:prstGeom prst="rect">
            <a:avLst/>
          </a:prstGeom>
          <a:noFill/>
          <a:ln w="9525">
            <a:noFill/>
            <a:miter lim="800000"/>
            <a:headEnd/>
            <a:tailEnd/>
          </a:ln>
        </p:spPr>
        <p:txBody>
          <a:bodyPr lIns="91397" tIns="45698" rIns="91397" bIns="45698">
            <a:spAutoFit/>
          </a:bodyPr>
          <a:lstStyle/>
          <a:p>
            <a:pPr marL="342900" indent="-342900" algn="r" eaLnBrk="1" hangingPunct="1">
              <a:lnSpc>
                <a:spcPct val="100000"/>
              </a:lnSpc>
              <a:defRPr/>
            </a:pPr>
            <a:r>
              <a:rPr lang="en-US" sz="1000" b="1" i="1" dirty="0" smtClean="0">
                <a:solidFill>
                  <a:srgbClr val="F1F1F1"/>
                </a:solidFill>
                <a:latin typeface="Arial" charset="0"/>
              </a:rPr>
              <a:t>July 18, </a:t>
            </a:r>
            <a:r>
              <a:rPr lang="en-US" sz="1000" b="1" i="1" dirty="0">
                <a:solidFill>
                  <a:srgbClr val="F1F1F1"/>
                </a:solidFill>
                <a:latin typeface="Arial" charset="0"/>
              </a:rPr>
              <a:t>2012</a:t>
            </a:r>
          </a:p>
        </p:txBody>
      </p:sp>
      <p:sp>
        <p:nvSpPr>
          <p:cNvPr id="25" name="Rectangle 24"/>
          <p:cNvSpPr>
            <a:spLocks noChangeArrowheads="1"/>
          </p:cNvSpPr>
          <p:nvPr/>
        </p:nvSpPr>
        <p:spPr bwMode="gray">
          <a:xfrm>
            <a:off x="6096000" y="6643688"/>
            <a:ext cx="3127375" cy="233362"/>
          </a:xfrm>
          <a:prstGeom prst="rect">
            <a:avLst/>
          </a:prstGeom>
          <a:noFill/>
          <a:ln w="9525">
            <a:noFill/>
            <a:miter lim="800000"/>
            <a:headEnd/>
            <a:tailEnd/>
          </a:ln>
        </p:spPr>
        <p:txBody>
          <a:bodyPr lIns="182880">
            <a:spAutoFit/>
          </a:bodyPr>
          <a:lstStyle/>
          <a:p>
            <a:pPr marL="228600" indent="-228600" algn="r">
              <a:lnSpc>
                <a:spcPct val="115000"/>
              </a:lnSpc>
              <a:spcBef>
                <a:spcPct val="20000"/>
              </a:spcBef>
              <a:spcAft>
                <a:spcPct val="20000"/>
              </a:spcAft>
              <a:buClr>
                <a:srgbClr val="000000"/>
              </a:buClr>
              <a:buFont typeface="Symbol" pitchFamily="18" charset="2"/>
              <a:buNone/>
              <a:defRPr/>
            </a:pPr>
            <a:fld id="{81C51BD6-814D-40F5-A9C1-C177BF0DA9D3}" type="slidenum">
              <a:rPr lang="en-US" sz="800" b="1">
                <a:solidFill>
                  <a:srgbClr val="000000"/>
                </a:solidFill>
                <a:latin typeface="Arial" charset="0"/>
              </a:rPr>
              <a:pPr marL="228600" indent="-228600" algn="r">
                <a:lnSpc>
                  <a:spcPct val="115000"/>
                </a:lnSpc>
                <a:spcBef>
                  <a:spcPct val="20000"/>
                </a:spcBef>
                <a:spcAft>
                  <a:spcPct val="20000"/>
                </a:spcAft>
                <a:buClr>
                  <a:srgbClr val="000000"/>
                </a:buClr>
                <a:buFont typeface="Symbol" pitchFamily="18" charset="2"/>
                <a:buNone/>
                <a:defRPr/>
              </a:pPr>
              <a:t>‹#›</a:t>
            </a:fld>
            <a:endParaRPr lang="en-US" sz="800" dirty="0">
              <a:solidFill>
                <a:srgbClr val="000000"/>
              </a:solidFill>
              <a:latin typeface="Arial" charset="0"/>
            </a:endParaRPr>
          </a:p>
        </p:txBody>
      </p:sp>
      <p:sp>
        <p:nvSpPr>
          <p:cNvPr id="24" name="Rectangle 4"/>
          <p:cNvSpPr>
            <a:spLocks noChangeArrowheads="1"/>
          </p:cNvSpPr>
          <p:nvPr/>
        </p:nvSpPr>
        <p:spPr bwMode="auto">
          <a:xfrm>
            <a:off x="6648450" y="-3175"/>
            <a:ext cx="2487613" cy="207963"/>
          </a:xfrm>
          <a:prstGeom prst="rect">
            <a:avLst/>
          </a:prstGeom>
          <a:noFill/>
          <a:ln w="19050" algn="ctr">
            <a:noFill/>
            <a:miter lim="800000"/>
            <a:headEnd/>
            <a:tailEnd/>
          </a:ln>
          <a:effectLst/>
        </p:spPr>
        <p:txBody>
          <a:bodyPr wrap="none" lIns="82058" tIns="41029" rIns="82058" bIns="41029" anchor="b">
            <a:spAutoFit/>
          </a:bodyPr>
          <a:lstStyle/>
          <a:p>
            <a:pPr defTabSz="820738" fontAlgn="auto">
              <a:spcBef>
                <a:spcPts val="0"/>
              </a:spcBef>
              <a:spcAft>
                <a:spcPts val="0"/>
              </a:spcAft>
              <a:defRPr/>
            </a:pPr>
            <a:r>
              <a:rPr lang="en-US" sz="900" b="1" kern="0" dirty="0">
                <a:solidFill>
                  <a:srgbClr val="FF0000"/>
                </a:solidFill>
              </a:rPr>
              <a:t>Confidential – Not For Further Distribution</a:t>
            </a:r>
            <a:endParaRPr lang="en-US" sz="900"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l" rtl="0" eaLnBrk="0" fontAlgn="base" hangingPunct="0">
        <a:lnSpc>
          <a:spcPct val="90000"/>
        </a:lnSpc>
        <a:spcBef>
          <a:spcPct val="0"/>
        </a:spcBef>
        <a:spcAft>
          <a:spcPct val="0"/>
        </a:spcAft>
        <a:defRPr sz="2600">
          <a:solidFill>
            <a:srgbClr val="FFFFFF"/>
          </a:solidFill>
          <a:latin typeface="+mj-lt"/>
          <a:ea typeface="+mj-ea"/>
          <a:cs typeface="+mj-cs"/>
        </a:defRPr>
      </a:lvl1pPr>
      <a:lvl2pPr algn="l" rtl="0" eaLnBrk="0" fontAlgn="base" hangingPunct="0">
        <a:lnSpc>
          <a:spcPct val="90000"/>
        </a:lnSpc>
        <a:spcBef>
          <a:spcPct val="0"/>
        </a:spcBef>
        <a:spcAft>
          <a:spcPct val="0"/>
        </a:spcAft>
        <a:defRPr sz="2600">
          <a:solidFill>
            <a:srgbClr val="FFFFFF"/>
          </a:solidFill>
          <a:latin typeface="Arial" charset="0"/>
          <a:cs typeface="Arial" charset="0"/>
        </a:defRPr>
      </a:lvl2pPr>
      <a:lvl3pPr algn="l" rtl="0" eaLnBrk="0" fontAlgn="base" hangingPunct="0">
        <a:lnSpc>
          <a:spcPct val="90000"/>
        </a:lnSpc>
        <a:spcBef>
          <a:spcPct val="0"/>
        </a:spcBef>
        <a:spcAft>
          <a:spcPct val="0"/>
        </a:spcAft>
        <a:defRPr sz="2600">
          <a:solidFill>
            <a:srgbClr val="FFFFFF"/>
          </a:solidFill>
          <a:latin typeface="Arial" charset="0"/>
          <a:cs typeface="Arial" charset="0"/>
        </a:defRPr>
      </a:lvl3pPr>
      <a:lvl4pPr algn="l" rtl="0" eaLnBrk="0" fontAlgn="base" hangingPunct="0">
        <a:lnSpc>
          <a:spcPct val="90000"/>
        </a:lnSpc>
        <a:spcBef>
          <a:spcPct val="0"/>
        </a:spcBef>
        <a:spcAft>
          <a:spcPct val="0"/>
        </a:spcAft>
        <a:defRPr sz="2600">
          <a:solidFill>
            <a:srgbClr val="FFFFFF"/>
          </a:solidFill>
          <a:latin typeface="Arial" charset="0"/>
          <a:cs typeface="Arial" charset="0"/>
        </a:defRPr>
      </a:lvl4pPr>
      <a:lvl5pPr algn="l" rtl="0" eaLnBrk="0" fontAlgn="base" hangingPunct="0">
        <a:lnSpc>
          <a:spcPct val="90000"/>
        </a:lnSpc>
        <a:spcBef>
          <a:spcPct val="0"/>
        </a:spcBef>
        <a:spcAft>
          <a:spcPct val="0"/>
        </a:spcAft>
        <a:defRPr sz="2600">
          <a:solidFill>
            <a:srgbClr val="FFFFFF"/>
          </a:solidFill>
          <a:latin typeface="Arial" charset="0"/>
          <a:cs typeface="Arial" charset="0"/>
        </a:defRPr>
      </a:lvl5pPr>
      <a:lvl6pPr marL="457200" algn="l" rtl="0" fontAlgn="base">
        <a:lnSpc>
          <a:spcPct val="90000"/>
        </a:lnSpc>
        <a:spcBef>
          <a:spcPct val="0"/>
        </a:spcBef>
        <a:spcAft>
          <a:spcPct val="0"/>
        </a:spcAft>
        <a:defRPr sz="2600">
          <a:solidFill>
            <a:srgbClr val="FFFFFF"/>
          </a:solidFill>
          <a:latin typeface="Arial" charset="0"/>
          <a:cs typeface="Arial" charset="0"/>
        </a:defRPr>
      </a:lvl6pPr>
      <a:lvl7pPr marL="914400" algn="l" rtl="0" fontAlgn="base">
        <a:lnSpc>
          <a:spcPct val="90000"/>
        </a:lnSpc>
        <a:spcBef>
          <a:spcPct val="0"/>
        </a:spcBef>
        <a:spcAft>
          <a:spcPct val="0"/>
        </a:spcAft>
        <a:defRPr sz="2600">
          <a:solidFill>
            <a:srgbClr val="FFFFFF"/>
          </a:solidFill>
          <a:latin typeface="Arial" charset="0"/>
          <a:cs typeface="Arial" charset="0"/>
        </a:defRPr>
      </a:lvl7pPr>
      <a:lvl8pPr marL="1371600" algn="l" rtl="0" fontAlgn="base">
        <a:lnSpc>
          <a:spcPct val="90000"/>
        </a:lnSpc>
        <a:spcBef>
          <a:spcPct val="0"/>
        </a:spcBef>
        <a:spcAft>
          <a:spcPct val="0"/>
        </a:spcAft>
        <a:defRPr sz="2600">
          <a:solidFill>
            <a:srgbClr val="FFFFFF"/>
          </a:solidFill>
          <a:latin typeface="Arial" charset="0"/>
          <a:cs typeface="Arial" charset="0"/>
        </a:defRPr>
      </a:lvl8pPr>
      <a:lvl9pPr marL="1828800" algn="l" rtl="0" fontAlgn="base">
        <a:lnSpc>
          <a:spcPct val="90000"/>
        </a:lnSpc>
        <a:spcBef>
          <a:spcPct val="0"/>
        </a:spcBef>
        <a:spcAft>
          <a:spcPct val="0"/>
        </a:spcAft>
        <a:defRPr sz="2600">
          <a:solidFill>
            <a:srgbClr val="FFFFFF"/>
          </a:solidFill>
          <a:latin typeface="Arial" charset="0"/>
          <a:cs typeface="Arial" charset="0"/>
        </a:defRPr>
      </a:lvl9pPr>
    </p:titleStyle>
    <p:bodyStyle>
      <a:lvl1pPr marL="228600" indent="-228600" algn="l" rtl="0" eaLnBrk="0" fontAlgn="base" hangingPunct="0">
        <a:lnSpc>
          <a:spcPct val="110000"/>
        </a:lnSpc>
        <a:spcBef>
          <a:spcPct val="50000"/>
        </a:spcBef>
        <a:spcAft>
          <a:spcPct val="0"/>
        </a:spcAft>
        <a:buClr>
          <a:schemeClr val="tx1"/>
        </a:buClr>
        <a:buFont typeface="Symbol" pitchFamily="18" charset="2"/>
        <a:buChar char="·"/>
        <a:defRPr>
          <a:solidFill>
            <a:schemeClr val="tx1"/>
          </a:solidFill>
          <a:latin typeface="+mn-lt"/>
          <a:ea typeface="+mn-ea"/>
          <a:cs typeface="+mn-cs"/>
        </a:defRPr>
      </a:lvl1pPr>
      <a:lvl2pPr marL="460375" indent="-230188" algn="l" rtl="0" eaLnBrk="0" fontAlgn="base" hangingPunct="0">
        <a:lnSpc>
          <a:spcPct val="110000"/>
        </a:lnSpc>
        <a:spcBef>
          <a:spcPct val="20000"/>
        </a:spcBef>
        <a:spcAft>
          <a:spcPct val="0"/>
        </a:spcAft>
        <a:buClr>
          <a:schemeClr val="tx1"/>
        </a:buClr>
        <a:buSzPct val="80000"/>
        <a:buFont typeface="Symbol" pitchFamily="18" charset="2"/>
        <a:buChar char="-"/>
        <a:defRPr>
          <a:solidFill>
            <a:schemeClr val="tx1"/>
          </a:solidFill>
          <a:latin typeface="+mn-lt"/>
          <a:cs typeface="+mn-cs"/>
        </a:defRPr>
      </a:lvl2pPr>
      <a:lvl3pPr marL="688975" indent="-227013" algn="l" rtl="0" eaLnBrk="0" fontAlgn="base" hangingPunct="0">
        <a:lnSpc>
          <a:spcPct val="110000"/>
        </a:lnSpc>
        <a:spcBef>
          <a:spcPct val="20000"/>
        </a:spcBef>
        <a:spcAft>
          <a:spcPct val="0"/>
        </a:spcAft>
        <a:buClr>
          <a:schemeClr val="tx1"/>
        </a:buClr>
        <a:buSzPct val="85000"/>
        <a:buFont typeface="Symbol" pitchFamily="18" charset="2"/>
        <a:buChar char="·"/>
        <a:defRPr>
          <a:solidFill>
            <a:schemeClr val="tx1"/>
          </a:solidFill>
          <a:latin typeface="+mn-lt"/>
          <a:cs typeface="+mn-cs"/>
        </a:defRPr>
      </a:lvl3pPr>
      <a:lvl4pPr marL="917575" indent="-227013" algn="l" rtl="0" eaLnBrk="0" fontAlgn="base" hangingPunct="0">
        <a:lnSpc>
          <a:spcPct val="110000"/>
        </a:lnSpc>
        <a:spcBef>
          <a:spcPct val="20000"/>
        </a:spcBef>
        <a:spcAft>
          <a:spcPct val="0"/>
        </a:spcAft>
        <a:buClr>
          <a:schemeClr val="tx1"/>
        </a:buClr>
        <a:buSzPct val="80000"/>
        <a:buFont typeface="Symbol" pitchFamily="18" charset="2"/>
        <a:buChar char="-"/>
        <a:defRPr>
          <a:solidFill>
            <a:schemeClr val="tx1"/>
          </a:solidFill>
          <a:latin typeface="+mn-lt"/>
          <a:cs typeface="+mn-cs"/>
        </a:defRPr>
      </a:lvl4pPr>
      <a:lvl5pPr marL="1146175" indent="-227013" algn="l" rtl="0" eaLnBrk="0" fontAlgn="base" hangingPunct="0">
        <a:lnSpc>
          <a:spcPct val="110000"/>
        </a:lnSpc>
        <a:spcBef>
          <a:spcPct val="20000"/>
        </a:spcBef>
        <a:spcAft>
          <a:spcPct val="0"/>
        </a:spcAft>
        <a:buClr>
          <a:schemeClr val="tx1"/>
        </a:buClr>
        <a:buSzPct val="60000"/>
        <a:buFont typeface="Symbol" pitchFamily="18" charset="2"/>
        <a:buChar char="&gt;"/>
        <a:defRPr>
          <a:solidFill>
            <a:schemeClr val="tx1"/>
          </a:solidFill>
          <a:latin typeface="+mn-lt"/>
          <a:cs typeface="+mn-cs"/>
        </a:defRPr>
      </a:lvl5pPr>
      <a:lvl6pPr marL="1603375" indent="-227013" algn="l" rtl="0" fontAlgn="base">
        <a:lnSpc>
          <a:spcPct val="110000"/>
        </a:lnSpc>
        <a:spcBef>
          <a:spcPct val="20000"/>
        </a:spcBef>
        <a:spcAft>
          <a:spcPct val="0"/>
        </a:spcAft>
        <a:buClr>
          <a:schemeClr val="tx1"/>
        </a:buClr>
        <a:buSzPct val="60000"/>
        <a:buFont typeface="Symbol" pitchFamily="18" charset="2"/>
        <a:buChar char="&gt;"/>
        <a:defRPr>
          <a:solidFill>
            <a:schemeClr val="tx1"/>
          </a:solidFill>
          <a:latin typeface="+mn-lt"/>
          <a:cs typeface="+mn-cs"/>
        </a:defRPr>
      </a:lvl6pPr>
      <a:lvl7pPr marL="2060575" indent="-227013" algn="l" rtl="0" fontAlgn="base">
        <a:lnSpc>
          <a:spcPct val="110000"/>
        </a:lnSpc>
        <a:spcBef>
          <a:spcPct val="20000"/>
        </a:spcBef>
        <a:spcAft>
          <a:spcPct val="0"/>
        </a:spcAft>
        <a:buClr>
          <a:schemeClr val="tx1"/>
        </a:buClr>
        <a:buSzPct val="60000"/>
        <a:buFont typeface="Symbol" pitchFamily="18" charset="2"/>
        <a:buChar char="&gt;"/>
        <a:defRPr>
          <a:solidFill>
            <a:schemeClr val="tx1"/>
          </a:solidFill>
          <a:latin typeface="+mn-lt"/>
          <a:cs typeface="+mn-cs"/>
        </a:defRPr>
      </a:lvl7pPr>
      <a:lvl8pPr marL="2517775" indent="-227013" algn="l" rtl="0" fontAlgn="base">
        <a:lnSpc>
          <a:spcPct val="110000"/>
        </a:lnSpc>
        <a:spcBef>
          <a:spcPct val="20000"/>
        </a:spcBef>
        <a:spcAft>
          <a:spcPct val="0"/>
        </a:spcAft>
        <a:buClr>
          <a:schemeClr val="tx1"/>
        </a:buClr>
        <a:buSzPct val="60000"/>
        <a:buFont typeface="Symbol" pitchFamily="18" charset="2"/>
        <a:buChar char="&gt;"/>
        <a:defRPr>
          <a:solidFill>
            <a:schemeClr val="tx1"/>
          </a:solidFill>
          <a:latin typeface="+mn-lt"/>
          <a:cs typeface="+mn-cs"/>
        </a:defRPr>
      </a:lvl8pPr>
      <a:lvl9pPr marL="2974975" indent="-227013" algn="l" rtl="0" fontAlgn="base">
        <a:lnSpc>
          <a:spcPct val="110000"/>
        </a:lnSpc>
        <a:spcBef>
          <a:spcPct val="20000"/>
        </a:spcBef>
        <a:spcAft>
          <a:spcPct val="0"/>
        </a:spcAft>
        <a:buClr>
          <a:schemeClr val="tx1"/>
        </a:buClr>
        <a:buSzPct val="60000"/>
        <a:buFont typeface="Symbol" pitchFamily="18" charset="2"/>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3" Type="http://schemas.openxmlformats.org/officeDocument/2006/relationships/hyperlink" Target="http://www.federalreserve.gov/newsevents/press/bcreg/bcreg20160128a2.pdf" TargetMode="Externa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chart" Target="../charts/chart20.x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chart" Target="../charts/chart21.xml"/><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notesSlide" Target="../notesSlides/notesSlide20.xml"/></Relationships>
</file>

<file path=ppt/slides/_rels/slide7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file:///C:\Users\junxiangl\Desktop\OPS%20RISK%20LOSS\Model%20Results.xlsx!Sheet1!%5bModel%20Results.xlsx%5dSheet1%20Chart%209" TargetMode="External"/><Relationship Id="rId4" Type="http://schemas.openxmlformats.org/officeDocument/2006/relationships/image" Target="../media/image14.e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71" name="Rectangle 7"/>
          <p:cNvSpPr>
            <a:spLocks noGrp="1" noChangeArrowheads="1"/>
          </p:cNvSpPr>
          <p:nvPr>
            <p:ph type="ctrTitle"/>
          </p:nvPr>
        </p:nvSpPr>
        <p:spPr>
          <a:xfrm>
            <a:off x="1212850" y="3106738"/>
            <a:ext cx="7367128" cy="459100"/>
          </a:xfrm>
        </p:spPr>
        <p:txBody>
          <a:bodyPr/>
          <a:lstStyle/>
          <a:p>
            <a:r>
              <a:rPr lang="en-US" dirty="0" smtClean="0"/>
              <a:t>CCAR: Overview, GMS, Op Risk</a:t>
            </a:r>
            <a:endParaRPr lang="en-US" dirty="0"/>
          </a:p>
        </p:txBody>
      </p:sp>
      <p:sp>
        <p:nvSpPr>
          <p:cNvPr id="2" name="Subtitle 1"/>
          <p:cNvSpPr>
            <a:spLocks noGrp="1"/>
          </p:cNvSpPr>
          <p:nvPr>
            <p:ph type="subTitle" idx="1"/>
          </p:nvPr>
        </p:nvSpPr>
        <p:spPr/>
        <p:txBody>
          <a:bodyPr/>
          <a:lstStyle/>
          <a:p>
            <a:endParaRPr lang="en-US"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Disclosure</a:t>
            </a:r>
            <a:endParaRPr lang="en-US" dirty="0"/>
          </a:p>
        </p:txBody>
      </p:sp>
      <p:sp>
        <p:nvSpPr>
          <p:cNvPr id="3" name="Content Placeholder 2"/>
          <p:cNvSpPr>
            <a:spLocks noGrp="1"/>
          </p:cNvSpPr>
          <p:nvPr>
            <p:ph idx="1"/>
          </p:nvPr>
        </p:nvSpPr>
        <p:spPr/>
        <p:txBody>
          <a:bodyPr>
            <a:noAutofit/>
          </a:bodyPr>
          <a:lstStyle/>
          <a:p>
            <a:r>
              <a:rPr lang="en-US" sz="2000" dirty="0" smtClean="0"/>
              <a:t>A description of the first CCAR was publicly released by the Fed in March 2011, but did not include individual BHC stress test results or information about which BHCs’ plans the Fed objected to. </a:t>
            </a:r>
          </a:p>
          <a:p>
            <a:r>
              <a:rPr lang="en-US" sz="2000" dirty="0" smtClean="0"/>
              <a:t>Some BHCs subsequently disclosed that the Fed had objected to their plans. </a:t>
            </a:r>
          </a:p>
          <a:p>
            <a:r>
              <a:rPr lang="en-US" sz="2000" dirty="0" smtClean="0"/>
              <a:t>Beginning with the 2012 CCAR, Fed disclosed individual BHC stress test results </a:t>
            </a:r>
          </a:p>
          <a:p>
            <a:r>
              <a:rPr lang="en-US" sz="2000" dirty="0"/>
              <a:t>S</a:t>
            </a:r>
            <a:r>
              <a:rPr lang="en-US" sz="2000" dirty="0" smtClean="0"/>
              <a:t>tarting with 2013 CCAR, also disclosed which firms’ capital plans were objected to along with a brief description of the reasons for the objection </a:t>
            </a:r>
          </a:p>
          <a:p>
            <a:r>
              <a:rPr lang="en-US" sz="2000" dirty="0" smtClean="0"/>
              <a:t>CCAR results have been disclosed in March of each year. </a:t>
            </a:r>
          </a:p>
          <a:p>
            <a:r>
              <a:rPr lang="en-US" sz="2000" i="1" dirty="0" smtClean="0"/>
              <a:t>CCAR now run in 1Q, results released 2Q</a:t>
            </a:r>
          </a:p>
          <a:p>
            <a:endParaRPr lang="en-US" sz="2000" dirty="0"/>
          </a:p>
        </p:txBody>
      </p:sp>
    </p:spTree>
    <p:extLst>
      <p:ext uri="{BB962C8B-B14F-4D97-AF65-F5344CB8AC3E}">
        <p14:creationId xmlns:p14="http://schemas.microsoft.com/office/powerpoint/2010/main" val="296285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and DFAST</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r>
              <a:rPr lang="en-US" sz="2000" dirty="0" smtClean="0"/>
              <a:t>CCAR </a:t>
            </a:r>
            <a:r>
              <a:rPr lang="en-US" sz="2000" dirty="0"/>
              <a:t>and DFAST stress tests share the same </a:t>
            </a:r>
            <a:r>
              <a:rPr lang="en-US" sz="2000" dirty="0" smtClean="0"/>
              <a:t>macro </a:t>
            </a:r>
            <a:r>
              <a:rPr lang="en-US" sz="2000" dirty="0"/>
              <a:t>scenarios and are based on a common set of net income </a:t>
            </a:r>
            <a:r>
              <a:rPr lang="en-US" sz="2000" dirty="0" smtClean="0"/>
              <a:t>projections </a:t>
            </a:r>
          </a:p>
          <a:p>
            <a:r>
              <a:rPr lang="en-US" sz="2000" dirty="0" smtClean="0"/>
              <a:t>They differ </a:t>
            </a:r>
            <a:r>
              <a:rPr lang="en-US" sz="2000" dirty="0"/>
              <a:t>in </a:t>
            </a:r>
            <a:r>
              <a:rPr lang="en-US" sz="2000" dirty="0" smtClean="0"/>
              <a:t>assumptions </a:t>
            </a:r>
            <a:r>
              <a:rPr lang="en-US" sz="2000" dirty="0"/>
              <a:t>about </a:t>
            </a:r>
            <a:r>
              <a:rPr lang="en-US" sz="2000" dirty="0" smtClean="0"/>
              <a:t>actions </a:t>
            </a:r>
            <a:r>
              <a:rPr lang="en-US" sz="2000" dirty="0"/>
              <a:t>affecting capital. </a:t>
            </a:r>
            <a:endParaRPr lang="en-US" sz="2000" dirty="0" smtClean="0"/>
          </a:p>
          <a:p>
            <a:r>
              <a:rPr lang="en-US" sz="2000" dirty="0" smtClean="0"/>
              <a:t>In CCAR, dividend</a:t>
            </a:r>
            <a:r>
              <a:rPr lang="en-US" sz="2000" dirty="0"/>
              <a:t>, share </a:t>
            </a:r>
            <a:r>
              <a:rPr lang="en-US" sz="2000" dirty="0" smtClean="0"/>
              <a:t>repurchase, other </a:t>
            </a:r>
            <a:r>
              <a:rPr lang="en-US" sz="2000" dirty="0"/>
              <a:t>capital actions used to calculate equity and </a:t>
            </a:r>
            <a:r>
              <a:rPr lang="en-US" sz="2000" dirty="0" smtClean="0"/>
              <a:t>reg cap included </a:t>
            </a:r>
            <a:r>
              <a:rPr lang="en-US" sz="2000" dirty="0"/>
              <a:t>in </a:t>
            </a:r>
            <a:r>
              <a:rPr lang="en-US" sz="2000" dirty="0" smtClean="0"/>
              <a:t>capital </a:t>
            </a:r>
            <a:r>
              <a:rPr lang="en-US" sz="2000" dirty="0"/>
              <a:t>plan</a:t>
            </a:r>
            <a:r>
              <a:rPr lang="en-US" sz="2000" dirty="0" smtClean="0"/>
              <a:t>. </a:t>
            </a:r>
          </a:p>
          <a:p>
            <a:r>
              <a:rPr lang="en-US" sz="2000" dirty="0" smtClean="0"/>
              <a:t>This </a:t>
            </a:r>
            <a:r>
              <a:rPr lang="en-US" sz="2000" dirty="0"/>
              <a:t>is consistent with </a:t>
            </a:r>
            <a:r>
              <a:rPr lang="en-US" sz="2000" dirty="0" smtClean="0"/>
              <a:t>a key goal </a:t>
            </a:r>
            <a:r>
              <a:rPr lang="en-US" sz="2000" dirty="0"/>
              <a:t>of </a:t>
            </a:r>
            <a:r>
              <a:rPr lang="en-US" sz="2000" dirty="0" smtClean="0"/>
              <a:t>CCAR, </a:t>
            </a:r>
            <a:r>
              <a:rPr lang="en-US" sz="2000" dirty="0"/>
              <a:t>to evaluate </a:t>
            </a:r>
            <a:r>
              <a:rPr lang="en-US" sz="2000" dirty="0" smtClean="0"/>
              <a:t>ability </a:t>
            </a:r>
            <a:r>
              <a:rPr lang="en-US" sz="2000" dirty="0"/>
              <a:t>to maintain adequate capital after </a:t>
            </a:r>
            <a:r>
              <a:rPr lang="en-US" sz="2000" dirty="0" smtClean="0"/>
              <a:t>planned </a:t>
            </a:r>
            <a:r>
              <a:rPr lang="en-US" sz="2000" dirty="0"/>
              <a:t>capital actions. </a:t>
            </a:r>
          </a:p>
          <a:p>
            <a:r>
              <a:rPr lang="en-US" sz="2000" dirty="0" smtClean="0"/>
              <a:t>In </a:t>
            </a:r>
            <a:r>
              <a:rPr lang="en-US" sz="2000" dirty="0"/>
              <a:t>contrast, </a:t>
            </a:r>
            <a:r>
              <a:rPr lang="en-US" sz="2000" dirty="0" smtClean="0"/>
              <a:t>capital </a:t>
            </a:r>
            <a:r>
              <a:rPr lang="en-US" sz="2000" dirty="0"/>
              <a:t>actions used in calculating equity and </a:t>
            </a:r>
            <a:r>
              <a:rPr lang="en-US" sz="2000" dirty="0" smtClean="0"/>
              <a:t>reg cap </a:t>
            </a:r>
            <a:r>
              <a:rPr lang="en-US" sz="2000" dirty="0"/>
              <a:t>in </a:t>
            </a:r>
            <a:r>
              <a:rPr lang="en-US" sz="2000" dirty="0" smtClean="0"/>
              <a:t>DFAST are </a:t>
            </a:r>
            <a:r>
              <a:rPr lang="en-US" sz="2000" dirty="0"/>
              <a:t>stylized assumptions specified in </a:t>
            </a:r>
            <a:r>
              <a:rPr lang="en-US" sz="2000" dirty="0" smtClean="0"/>
              <a:t>regulation </a:t>
            </a:r>
            <a:r>
              <a:rPr lang="en-US" sz="2000" dirty="0"/>
              <a:t>implementing the Dodd‐Frank Act requirements. </a:t>
            </a:r>
            <a:endParaRPr lang="en-US" sz="2000" dirty="0" smtClean="0"/>
          </a:p>
          <a:p>
            <a:r>
              <a:rPr lang="en-US" sz="2000" dirty="0" smtClean="0"/>
              <a:t>These </a:t>
            </a:r>
            <a:r>
              <a:rPr lang="en-US" sz="2000" dirty="0"/>
              <a:t>assumptions set dividends at recent historical levels for each BHC </a:t>
            </a:r>
            <a:r>
              <a:rPr lang="en-US" sz="2000" dirty="0" smtClean="0"/>
              <a:t>and </a:t>
            </a:r>
            <a:r>
              <a:rPr lang="en-US" sz="2000" dirty="0"/>
              <a:t>set share repurchases and </a:t>
            </a:r>
            <a:r>
              <a:rPr lang="en-US" sz="2000" dirty="0" smtClean="0"/>
              <a:t>issuance </a:t>
            </a:r>
            <a:r>
              <a:rPr lang="en-US" sz="2000" dirty="0"/>
              <a:t>at zero, except for issuance associated with employee </a:t>
            </a:r>
            <a:r>
              <a:rPr lang="en-US" sz="2000" dirty="0" smtClean="0"/>
              <a:t>comp</a:t>
            </a:r>
            <a:endParaRPr lang="en-US" sz="2000" dirty="0"/>
          </a:p>
        </p:txBody>
      </p:sp>
    </p:spTree>
    <p:extLst>
      <p:ext uri="{BB962C8B-B14F-4D97-AF65-F5344CB8AC3E}">
        <p14:creationId xmlns:p14="http://schemas.microsoft.com/office/powerpoint/2010/main" val="329726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42"/>
            <a:ext cx="8229600" cy="1143000"/>
          </a:xfrm>
        </p:spPr>
        <p:txBody>
          <a:bodyPr/>
          <a:lstStyle/>
          <a:p>
            <a:r>
              <a:rPr lang="en-US" dirty="0" smtClean="0"/>
              <a:t>Supervisory Review of Capital Plan </a:t>
            </a:r>
            <a:endParaRPr lang="en-US" dirty="0"/>
          </a:p>
        </p:txBody>
      </p:sp>
      <p:sp>
        <p:nvSpPr>
          <p:cNvPr id="3" name="Content Placeholder 2"/>
          <p:cNvSpPr>
            <a:spLocks noGrp="1"/>
          </p:cNvSpPr>
          <p:nvPr>
            <p:ph idx="1"/>
          </p:nvPr>
        </p:nvSpPr>
        <p:spPr>
          <a:xfrm>
            <a:off x="430463" y="1120854"/>
            <a:ext cx="8229600" cy="4875010"/>
          </a:xfrm>
        </p:spPr>
        <p:txBody>
          <a:bodyPr>
            <a:noAutofit/>
          </a:bodyPr>
          <a:lstStyle/>
          <a:p>
            <a:pPr marL="0" indent="0">
              <a:buNone/>
            </a:pPr>
            <a:r>
              <a:rPr lang="en-US" sz="2000" dirty="0" smtClean="0"/>
              <a:t>Supervisory review of BHC capital plans include assessment of:</a:t>
            </a:r>
          </a:p>
          <a:p>
            <a:r>
              <a:rPr lang="en-US" sz="2000" dirty="0" smtClean="0"/>
              <a:t>Comprehensiveness </a:t>
            </a:r>
            <a:r>
              <a:rPr lang="en-US" sz="2000" dirty="0"/>
              <a:t>of </a:t>
            </a:r>
            <a:r>
              <a:rPr lang="en-US" sz="2000" dirty="0" smtClean="0"/>
              <a:t>capital </a:t>
            </a:r>
            <a:r>
              <a:rPr lang="en-US" sz="2000" dirty="0"/>
              <a:t>plan, including </a:t>
            </a:r>
            <a:r>
              <a:rPr lang="en-US" sz="2000" dirty="0" smtClean="0"/>
              <a:t>suitability </a:t>
            </a:r>
            <a:r>
              <a:rPr lang="en-US" sz="2000" dirty="0"/>
              <a:t>of </a:t>
            </a:r>
            <a:r>
              <a:rPr lang="en-US" sz="2000" dirty="0" smtClean="0"/>
              <a:t>BHC </a:t>
            </a:r>
            <a:r>
              <a:rPr lang="en-US" sz="2000" dirty="0"/>
              <a:t>scenarios </a:t>
            </a:r>
          </a:p>
          <a:p>
            <a:r>
              <a:rPr lang="en-US" sz="2000" dirty="0"/>
              <a:t>Extent to which the risk measurement and other analysis underlying </a:t>
            </a:r>
            <a:r>
              <a:rPr lang="en-US" sz="2000" dirty="0" smtClean="0"/>
              <a:t>plan </a:t>
            </a:r>
            <a:r>
              <a:rPr lang="en-US" sz="2000" dirty="0"/>
              <a:t>capture and appropriately address potential risks stemming from all activities across the BHC under baseline and stressed operating conditions </a:t>
            </a:r>
          </a:p>
          <a:p>
            <a:r>
              <a:rPr lang="en-US" sz="2000" dirty="0" smtClean="0"/>
              <a:t>Reasonableness </a:t>
            </a:r>
            <a:r>
              <a:rPr lang="en-US" sz="2000" dirty="0"/>
              <a:t>of </a:t>
            </a:r>
            <a:r>
              <a:rPr lang="en-US" sz="2000" dirty="0" smtClean="0"/>
              <a:t>BHC’s </a:t>
            </a:r>
            <a:r>
              <a:rPr lang="en-US" sz="2000" dirty="0"/>
              <a:t>assumptions and analysis underlying </a:t>
            </a:r>
            <a:r>
              <a:rPr lang="en-US" sz="2000" dirty="0" smtClean="0"/>
              <a:t>capital </a:t>
            </a:r>
            <a:r>
              <a:rPr lang="en-US" sz="2000" dirty="0"/>
              <a:t>plan </a:t>
            </a:r>
            <a:endParaRPr lang="en-US" sz="2000" dirty="0" smtClean="0"/>
          </a:p>
          <a:p>
            <a:r>
              <a:rPr lang="en-US" sz="2000" dirty="0" smtClean="0"/>
              <a:t>review </a:t>
            </a:r>
            <a:r>
              <a:rPr lang="en-US" sz="2000" dirty="0"/>
              <a:t>of the robustness of </a:t>
            </a:r>
            <a:r>
              <a:rPr lang="en-US" sz="2000" dirty="0" smtClean="0"/>
              <a:t>BHC’s </a:t>
            </a:r>
            <a:r>
              <a:rPr lang="en-US" sz="2000" dirty="0"/>
              <a:t>capital adequacy process </a:t>
            </a:r>
            <a:endParaRPr lang="en-US" sz="2000" dirty="0" smtClean="0"/>
          </a:p>
          <a:p>
            <a:r>
              <a:rPr lang="en-US" sz="2000" dirty="0" smtClean="0"/>
              <a:t>BHC’s </a:t>
            </a:r>
            <a:r>
              <a:rPr lang="en-US" sz="2000" dirty="0"/>
              <a:t>ability to maintain capital above each minimum </a:t>
            </a:r>
            <a:r>
              <a:rPr lang="en-US" sz="2000" dirty="0" smtClean="0"/>
              <a:t>regu cap </a:t>
            </a:r>
            <a:r>
              <a:rPr lang="en-US" sz="2000" dirty="0"/>
              <a:t>ratio and above a tier 1 common ratio </a:t>
            </a:r>
            <a:r>
              <a:rPr lang="en-US" sz="2000" dirty="0" smtClean="0"/>
              <a:t>on </a:t>
            </a:r>
            <a:r>
              <a:rPr lang="en-US" sz="2000" dirty="0"/>
              <a:t>a pro forma basis under expected and stressful conditions throughout </a:t>
            </a:r>
            <a:r>
              <a:rPr lang="en-US" sz="2000" dirty="0" smtClean="0"/>
              <a:t>planning </a:t>
            </a:r>
            <a:r>
              <a:rPr lang="en-US" sz="2000" dirty="0"/>
              <a:t>horizon </a:t>
            </a:r>
          </a:p>
        </p:txBody>
      </p:sp>
      <p:sp>
        <p:nvSpPr>
          <p:cNvPr id="4" name="Rectangle 3"/>
          <p:cNvSpPr/>
          <p:nvPr/>
        </p:nvSpPr>
        <p:spPr>
          <a:xfrm>
            <a:off x="6909976" y="6488668"/>
            <a:ext cx="1776824" cy="369332"/>
          </a:xfrm>
          <a:prstGeom prst="rect">
            <a:avLst/>
          </a:prstGeom>
        </p:spPr>
        <p:txBody>
          <a:bodyPr wrap="none">
            <a:spAutoFit/>
          </a:bodyPr>
          <a:lstStyle/>
          <a:p>
            <a:r>
              <a:rPr lang="en-US" dirty="0" smtClean="0"/>
              <a:t>RiskArticles.com. </a:t>
            </a:r>
            <a:endParaRPr lang="en-US" dirty="0"/>
          </a:p>
        </p:txBody>
      </p:sp>
    </p:spTree>
    <p:extLst>
      <p:ext uri="{BB962C8B-B14F-4D97-AF65-F5344CB8AC3E}">
        <p14:creationId xmlns:p14="http://schemas.microsoft.com/office/powerpoint/2010/main" val="116742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Qualitative Assessments</a:t>
            </a:r>
            <a:endParaRPr lang="en-US" dirty="0"/>
          </a:p>
        </p:txBody>
      </p:sp>
      <p:sp>
        <p:nvSpPr>
          <p:cNvPr id="3" name="Content Placeholder 2"/>
          <p:cNvSpPr>
            <a:spLocks noGrp="1"/>
          </p:cNvSpPr>
          <p:nvPr>
            <p:ph idx="1"/>
          </p:nvPr>
        </p:nvSpPr>
        <p:spPr>
          <a:xfrm>
            <a:off x="457200" y="1290320"/>
            <a:ext cx="8229600" cy="4835843"/>
          </a:xfrm>
        </p:spPr>
        <p:txBody>
          <a:bodyPr>
            <a:noAutofit/>
          </a:bodyPr>
          <a:lstStyle/>
          <a:p>
            <a:r>
              <a:rPr lang="en-US" sz="2400" dirty="0" smtClean="0"/>
              <a:t>The Fed can object to a BHC’s capital plan based on its qualitative assessment. </a:t>
            </a:r>
          </a:p>
          <a:p>
            <a:r>
              <a:rPr lang="en-US" sz="2400" dirty="0" smtClean="0"/>
              <a:t>The reasons for a qualitative objection include, but are not limited to, the following:</a:t>
            </a:r>
          </a:p>
          <a:p>
            <a:pPr lvl="1"/>
            <a:r>
              <a:rPr lang="en-US" sz="2000" dirty="0" smtClean="0"/>
              <a:t>There are material unresolved supervisory issues.</a:t>
            </a:r>
          </a:p>
          <a:p>
            <a:pPr lvl="1"/>
            <a:r>
              <a:rPr lang="en-US" sz="2000" dirty="0" smtClean="0"/>
              <a:t>Assumptions and analyses underlying the BHC’s capital plan are not reasonable or appropriate.</a:t>
            </a:r>
          </a:p>
          <a:p>
            <a:pPr lvl="1"/>
            <a:r>
              <a:rPr lang="en-US" sz="2000" dirty="0" smtClean="0"/>
              <a:t>BHC’s methodologies for reviewing robustness of its capital planning process are not reasonable or appropriate.</a:t>
            </a:r>
          </a:p>
          <a:p>
            <a:pPr lvl="1"/>
            <a:r>
              <a:rPr lang="en-US" sz="2000" dirty="0" smtClean="0"/>
              <a:t>The CCAR assessment results in a determination that a BHC’s capital planning process or proposed capital distributions would otherwise constitute an unsafe or unsound practice or would violate any law, regulation, Board order, directive, or any conditionimposed by, or written agreement with, the Board</a:t>
            </a:r>
          </a:p>
        </p:txBody>
      </p:sp>
    </p:spTree>
    <p:extLst>
      <p:ext uri="{BB962C8B-B14F-4D97-AF65-F5344CB8AC3E}">
        <p14:creationId xmlns:p14="http://schemas.microsoft.com/office/powerpoint/2010/main" val="264532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Assessments</a:t>
            </a:r>
            <a:endParaRPr lang="en-US" dirty="0"/>
          </a:p>
        </p:txBody>
      </p:sp>
      <p:sp>
        <p:nvSpPr>
          <p:cNvPr id="3" name="Content Placeholder 2"/>
          <p:cNvSpPr>
            <a:spLocks noGrp="1"/>
          </p:cNvSpPr>
          <p:nvPr>
            <p:ph idx="1"/>
          </p:nvPr>
        </p:nvSpPr>
        <p:spPr>
          <a:xfrm>
            <a:off x="376990" y="1177006"/>
            <a:ext cx="8229600" cy="4708525"/>
          </a:xfrm>
        </p:spPr>
        <p:txBody>
          <a:bodyPr>
            <a:noAutofit/>
          </a:bodyPr>
          <a:lstStyle/>
          <a:p>
            <a:r>
              <a:rPr lang="en-US" sz="2400" dirty="0" smtClean="0"/>
              <a:t>In assessing assumptions and analysis underlying capital plans and methodologies for reviewing robustness of planning process, qualitative assessment places particular emphasis on 6 areas of capital planning, as per SR 15-18 and 19: </a:t>
            </a:r>
          </a:p>
          <a:p>
            <a:pPr lvl="1">
              <a:lnSpc>
                <a:spcPct val="50000"/>
              </a:lnSpc>
            </a:pPr>
            <a:r>
              <a:rPr lang="en-US" sz="1800" dirty="0" smtClean="0"/>
              <a:t>governance, </a:t>
            </a:r>
          </a:p>
          <a:p>
            <a:pPr lvl="1">
              <a:lnSpc>
                <a:spcPct val="50000"/>
              </a:lnSpc>
            </a:pPr>
            <a:r>
              <a:rPr lang="en-US" sz="1800" dirty="0" smtClean="0"/>
              <a:t>risk management, </a:t>
            </a:r>
          </a:p>
          <a:p>
            <a:pPr lvl="1">
              <a:lnSpc>
                <a:spcPct val="50000"/>
              </a:lnSpc>
            </a:pPr>
            <a:r>
              <a:rPr lang="en-US" sz="1800" dirty="0" smtClean="0"/>
              <a:t>internal controls, </a:t>
            </a:r>
          </a:p>
          <a:p>
            <a:pPr lvl="1">
              <a:lnSpc>
                <a:spcPct val="50000"/>
              </a:lnSpc>
            </a:pPr>
            <a:r>
              <a:rPr lang="en-US" sz="1800" dirty="0" smtClean="0"/>
              <a:t>capital policies, </a:t>
            </a:r>
          </a:p>
          <a:p>
            <a:pPr lvl="1">
              <a:lnSpc>
                <a:spcPct val="50000"/>
              </a:lnSpc>
            </a:pPr>
            <a:r>
              <a:rPr lang="en-US" sz="1800" dirty="0" smtClean="0"/>
              <a:t>scenario design, and </a:t>
            </a:r>
          </a:p>
          <a:p>
            <a:pPr lvl="1">
              <a:lnSpc>
                <a:spcPct val="50000"/>
              </a:lnSpc>
            </a:pPr>
            <a:r>
              <a:rPr lang="en-US" sz="1800" dirty="0" smtClean="0"/>
              <a:t>projection methodologies.</a:t>
            </a:r>
          </a:p>
          <a:p>
            <a:r>
              <a:rPr lang="en-US" sz="2400" dirty="0" smtClean="0"/>
              <a:t>If Fed identifies substantial weaknesses in a capital planning process, or key aspects of risk management and internal controls, that could lead to objection to a capital plan.</a:t>
            </a:r>
          </a:p>
          <a:p>
            <a:r>
              <a:rPr lang="en-US" sz="2400" dirty="0" smtClean="0"/>
              <a:t>However, a non-objection does not necessarily mean that BHC is considered to have fully satisfactory practices supporting every element of its capital planning process.</a:t>
            </a:r>
          </a:p>
          <a:p>
            <a:endParaRPr lang="en-US" sz="2800" dirty="0"/>
          </a:p>
        </p:txBody>
      </p:sp>
    </p:spTree>
    <p:extLst>
      <p:ext uri="{BB962C8B-B14F-4D97-AF65-F5344CB8AC3E}">
        <p14:creationId xmlns:p14="http://schemas.microsoft.com/office/powerpoint/2010/main" val="283277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6" name="Rectangle 8"/>
          <p:cNvSpPr>
            <a:spLocks noGrp="1" noChangeArrowheads="1"/>
          </p:cNvSpPr>
          <p:nvPr>
            <p:ph type="title"/>
          </p:nvPr>
        </p:nvSpPr>
        <p:spPr>
          <a:xfrm>
            <a:off x="182563" y="448950"/>
            <a:ext cx="8458200" cy="459100"/>
          </a:xfrm>
        </p:spPr>
        <p:txBody>
          <a:bodyPr/>
          <a:lstStyle/>
          <a:p>
            <a:r>
              <a:rPr lang="en-US" dirty="0" smtClean="0"/>
              <a:t>Central Bank Stress Tests</a:t>
            </a:r>
            <a:endParaRPr lang="en-US" dirty="0"/>
          </a:p>
        </p:txBody>
      </p:sp>
      <p:sp>
        <p:nvSpPr>
          <p:cNvPr id="913417" name="Rectangle 9"/>
          <p:cNvSpPr>
            <a:spLocks noGrp="1" noChangeArrowheads="1"/>
          </p:cNvSpPr>
          <p:nvPr>
            <p:ph type="body" idx="1"/>
          </p:nvPr>
        </p:nvSpPr>
        <p:spPr>
          <a:xfrm>
            <a:off x="222250" y="1953038"/>
            <a:ext cx="8358188" cy="4302716"/>
          </a:xfrm>
        </p:spPr>
        <p:txBody>
          <a:bodyPr/>
          <a:lstStyle/>
          <a:p>
            <a:r>
              <a:rPr lang="en-US" sz="1600" dirty="0" smtClean="0"/>
              <a:t>Primary objective of central bank stress tests *</a:t>
            </a:r>
          </a:p>
          <a:p>
            <a:pPr lvl="1"/>
            <a:r>
              <a:rPr lang="en-US" sz="1600" dirty="0" smtClean="0"/>
              <a:t>Micro-prudential: To determine whether an institution can continue providing financial services, </a:t>
            </a:r>
            <a:r>
              <a:rPr lang="en-US" sz="1600" i="1" dirty="0" smtClean="0"/>
              <a:t>without government assistance, </a:t>
            </a:r>
            <a:r>
              <a:rPr lang="en-US" sz="1600" dirty="0" smtClean="0"/>
              <a:t>following a specified shock</a:t>
            </a:r>
            <a:endParaRPr lang="en-US" sz="1600" i="1" dirty="0" smtClean="0"/>
          </a:p>
          <a:p>
            <a:pPr lvl="1"/>
            <a:r>
              <a:rPr lang="en-US" sz="1600" dirty="0" smtClean="0"/>
              <a:t>Macro-prudential: To assess the financial system’s ability to continue providing financial services, without government assistance, following a specified shock</a:t>
            </a:r>
          </a:p>
          <a:p>
            <a:r>
              <a:rPr lang="en-US" sz="1600" dirty="0" smtClean="0"/>
              <a:t>“Normal times” vs. “crisis”</a:t>
            </a:r>
          </a:p>
          <a:p>
            <a:pPr lvl="1"/>
            <a:r>
              <a:rPr lang="en-US" sz="1600" dirty="0" smtClean="0"/>
              <a:t>In early 2009, in the depth of the crisis, the Fed ordered 19 large financial institutions to conduct a first such system-wide stress test SCAP (Supervisory Capital Assessment Program)</a:t>
            </a:r>
          </a:p>
          <a:p>
            <a:pPr lvl="1"/>
            <a:r>
              <a:rPr lang="en-US" sz="1600" dirty="0" smtClean="0"/>
              <a:t>It was designed to be “deliberately stringent,” with the outcome that an additional $75Bn capital were needed for these banks</a:t>
            </a:r>
          </a:p>
          <a:p>
            <a:pPr lvl="1"/>
            <a:r>
              <a:rPr lang="en-US" sz="1600" dirty="0" smtClean="0"/>
              <a:t>SCAP was viewed as a success, restoring the confidence in the US financial system</a:t>
            </a:r>
          </a:p>
          <a:p>
            <a:pPr lvl="1"/>
            <a:r>
              <a:rPr lang="en-US" sz="1600" dirty="0" smtClean="0"/>
              <a:t>Subsequently, the stress test has been renamed to Comprehensive Capital Assessment and Review (CCAR), and administered twice, under more “normal” conditions</a:t>
            </a:r>
          </a:p>
        </p:txBody>
      </p:sp>
      <p:sp>
        <p:nvSpPr>
          <p:cNvPr id="913415" name="Text Box 7"/>
          <p:cNvSpPr txBox="1">
            <a:spLocks noChangeArrowheads="1"/>
          </p:cNvSpPr>
          <p:nvPr/>
        </p:nvSpPr>
        <p:spPr bwMode="gray">
          <a:xfrm>
            <a:off x="185738" y="1004888"/>
            <a:ext cx="8501062" cy="338137"/>
          </a:xfrm>
          <a:prstGeom prst="rect">
            <a:avLst/>
          </a:prstGeom>
          <a:noFill/>
          <a:ln w="19050">
            <a:noFill/>
            <a:miter lim="800000"/>
            <a:headEnd/>
            <a:tailEnd/>
          </a:ln>
          <a:effectLst/>
        </p:spPr>
        <p:txBody>
          <a:bodyPr/>
          <a:lstStyle/>
          <a:p>
            <a:r>
              <a:rPr lang="en-US" sz="1700" b="1" dirty="0" smtClean="0">
                <a:solidFill>
                  <a:schemeClr val="bg1"/>
                </a:solidFill>
              </a:rPr>
              <a:t> </a:t>
            </a:r>
            <a:endParaRPr lang="en-US" sz="1700" b="1" dirty="0">
              <a:solidFill>
                <a:schemeClr val="bg1"/>
              </a:solidFill>
            </a:endParaRPr>
          </a:p>
        </p:txBody>
      </p:sp>
      <p:sp>
        <p:nvSpPr>
          <p:cNvPr id="7" name="TextBox 6"/>
          <p:cNvSpPr txBox="1"/>
          <p:nvPr/>
        </p:nvSpPr>
        <p:spPr>
          <a:xfrm>
            <a:off x="1256232" y="6264067"/>
            <a:ext cx="4833374" cy="216982"/>
          </a:xfrm>
          <a:prstGeom prst="rect">
            <a:avLst/>
          </a:prstGeom>
          <a:noFill/>
        </p:spPr>
        <p:txBody>
          <a:bodyPr wrap="none" rtlCol="0">
            <a:spAutoFit/>
          </a:bodyPr>
          <a:lstStyle/>
          <a:p>
            <a:r>
              <a:rPr lang="en-US" sz="900" dirty="0" smtClean="0"/>
              <a:t>* Mark Flannery, “Why Stress Tests?”, Boston Fed Stress Testing Model Symposium, 2012</a:t>
            </a:r>
            <a:endParaRPr lang="en-US" sz="900" dirty="0"/>
          </a:p>
        </p:txBody>
      </p:sp>
      <p:sp>
        <p:nvSpPr>
          <p:cNvPr id="8" name="TextBox 7"/>
          <p:cNvSpPr txBox="1"/>
          <p:nvPr/>
        </p:nvSpPr>
        <p:spPr>
          <a:xfrm>
            <a:off x="691116" y="1584251"/>
            <a:ext cx="1048685" cy="313932"/>
          </a:xfrm>
          <a:prstGeom prst="rect">
            <a:avLst/>
          </a:prstGeom>
          <a:noFill/>
          <a:ln>
            <a:solidFill>
              <a:schemeClr val="tx2">
                <a:lumMod val="75000"/>
              </a:schemeClr>
            </a:solidFill>
          </a:ln>
        </p:spPr>
        <p:txBody>
          <a:bodyPr wrap="none" rtlCol="0">
            <a:spAutoFit/>
          </a:bodyPr>
          <a:lstStyle/>
          <a:p>
            <a:r>
              <a:rPr lang="en-US" dirty="0" smtClean="0"/>
              <a:t>Localized</a:t>
            </a:r>
            <a:endParaRPr lang="en-US" dirty="0"/>
          </a:p>
        </p:txBody>
      </p:sp>
      <p:sp>
        <p:nvSpPr>
          <p:cNvPr id="9" name="TextBox 8"/>
          <p:cNvSpPr txBox="1"/>
          <p:nvPr/>
        </p:nvSpPr>
        <p:spPr>
          <a:xfrm>
            <a:off x="2502177" y="1566528"/>
            <a:ext cx="1404552" cy="313932"/>
          </a:xfrm>
          <a:prstGeom prst="rect">
            <a:avLst/>
          </a:prstGeom>
          <a:noFill/>
          <a:ln>
            <a:solidFill>
              <a:schemeClr val="tx2">
                <a:lumMod val="75000"/>
              </a:schemeClr>
            </a:solidFill>
          </a:ln>
        </p:spPr>
        <p:txBody>
          <a:bodyPr wrap="none" rtlCol="0">
            <a:spAutoFit/>
          </a:bodyPr>
          <a:lstStyle/>
          <a:p>
            <a:r>
              <a:rPr lang="en-US" dirty="0" smtClean="0"/>
              <a:t>Firm/Portfolio</a:t>
            </a:r>
          </a:p>
        </p:txBody>
      </p:sp>
      <p:sp>
        <p:nvSpPr>
          <p:cNvPr id="10" name="TextBox 9"/>
          <p:cNvSpPr txBox="1"/>
          <p:nvPr/>
        </p:nvSpPr>
        <p:spPr>
          <a:xfrm>
            <a:off x="4547159" y="1548806"/>
            <a:ext cx="2141933" cy="313932"/>
          </a:xfrm>
          <a:prstGeom prst="rect">
            <a:avLst/>
          </a:prstGeom>
          <a:noFill/>
          <a:ln>
            <a:solidFill>
              <a:schemeClr val="tx2">
                <a:lumMod val="75000"/>
              </a:schemeClr>
            </a:solidFill>
          </a:ln>
        </p:spPr>
        <p:txBody>
          <a:bodyPr wrap="none" rtlCol="0">
            <a:spAutoFit/>
          </a:bodyPr>
          <a:lstStyle/>
          <a:p>
            <a:r>
              <a:rPr lang="en-US" dirty="0" smtClean="0"/>
              <a:t>Firm Capital Planning</a:t>
            </a:r>
            <a:endParaRPr lang="en-US" dirty="0"/>
          </a:p>
        </p:txBody>
      </p:sp>
      <p:sp>
        <p:nvSpPr>
          <p:cNvPr id="11" name="TextBox 10"/>
          <p:cNvSpPr txBox="1"/>
          <p:nvPr/>
        </p:nvSpPr>
        <p:spPr>
          <a:xfrm>
            <a:off x="7283306" y="1541718"/>
            <a:ext cx="1369286" cy="313932"/>
          </a:xfrm>
          <a:prstGeom prst="rect">
            <a:avLst/>
          </a:prstGeom>
          <a:noFill/>
          <a:ln>
            <a:solidFill>
              <a:schemeClr val="tx2">
                <a:lumMod val="75000"/>
              </a:schemeClr>
            </a:solidFill>
          </a:ln>
        </p:spPr>
        <p:txBody>
          <a:bodyPr wrap="none" rtlCol="0">
            <a:spAutoFit/>
          </a:bodyPr>
          <a:lstStyle/>
          <a:p>
            <a:r>
              <a:rPr lang="en-US" dirty="0" smtClean="0"/>
              <a:t>Central Bank</a:t>
            </a:r>
            <a:endParaRPr lang="en-US" dirty="0"/>
          </a:p>
        </p:txBody>
      </p:sp>
      <p:sp>
        <p:nvSpPr>
          <p:cNvPr id="12" name="Right Arrow 11"/>
          <p:cNvSpPr/>
          <p:nvPr/>
        </p:nvSpPr>
        <p:spPr bwMode="auto">
          <a:xfrm>
            <a:off x="1860698" y="1701209"/>
            <a:ext cx="563525" cy="45719"/>
          </a:xfrm>
          <a:prstGeom prst="rightArrow">
            <a:avLst/>
          </a:prstGeom>
          <a:solidFill>
            <a:schemeClr val="accent1"/>
          </a:solid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p:txBody>
      </p:sp>
      <p:sp>
        <p:nvSpPr>
          <p:cNvPr id="14" name="Right Arrow 13"/>
          <p:cNvSpPr/>
          <p:nvPr/>
        </p:nvSpPr>
        <p:spPr bwMode="auto">
          <a:xfrm>
            <a:off x="3930502" y="1676399"/>
            <a:ext cx="563525" cy="45719"/>
          </a:xfrm>
          <a:prstGeom prst="rightArrow">
            <a:avLst/>
          </a:prstGeom>
          <a:solidFill>
            <a:schemeClr val="accent1"/>
          </a:solid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p:txBody>
      </p:sp>
      <p:sp>
        <p:nvSpPr>
          <p:cNvPr id="15" name="Right Arrow 14"/>
          <p:cNvSpPr/>
          <p:nvPr/>
        </p:nvSpPr>
        <p:spPr bwMode="auto">
          <a:xfrm>
            <a:off x="6698512" y="1669311"/>
            <a:ext cx="563525" cy="45719"/>
          </a:xfrm>
          <a:prstGeom prst="rightArrow">
            <a:avLst/>
          </a:prstGeom>
          <a:solidFill>
            <a:schemeClr val="accent1"/>
          </a:solid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p:txBody>
      </p:sp>
      <p:sp>
        <p:nvSpPr>
          <p:cNvPr id="16" name="Slide Number Placeholder 15"/>
          <p:cNvSpPr>
            <a:spLocks noGrp="1"/>
          </p:cNvSpPr>
          <p:nvPr>
            <p:ph type="sldNum" sz="quarter" idx="10"/>
          </p:nvPr>
        </p:nvSpPr>
        <p:spPr/>
        <p:txBody>
          <a:bodyPr/>
          <a:lstStyle/>
          <a:p>
            <a:fld id="{187AE08A-28C0-4CAF-97D6-0BCEC79FEC45}" type="slidenum">
              <a:rPr lang="en-US" smtClean="0"/>
              <a:pPr/>
              <a:t>15</a:t>
            </a:fld>
            <a:endParaRPr lang="en-US" dirty="0"/>
          </a:p>
        </p:txBody>
      </p:sp>
    </p:spTree>
    <p:extLst>
      <p:ext uri="{BB962C8B-B14F-4D97-AF65-F5344CB8AC3E}">
        <p14:creationId xmlns:p14="http://schemas.microsoft.com/office/powerpoint/2010/main" val="24460020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6" name="Rectangle 8"/>
          <p:cNvSpPr>
            <a:spLocks noGrp="1" noChangeArrowheads="1"/>
          </p:cNvSpPr>
          <p:nvPr>
            <p:ph type="title"/>
          </p:nvPr>
        </p:nvSpPr>
        <p:spPr>
          <a:xfrm>
            <a:off x="182563" y="455618"/>
            <a:ext cx="8458200" cy="452432"/>
          </a:xfrm>
        </p:spPr>
        <p:txBody>
          <a:bodyPr/>
          <a:lstStyle/>
          <a:p>
            <a:r>
              <a:rPr lang="en-US" dirty="0" smtClean="0"/>
              <a:t>Stress Testing – Firm Capital Planning</a:t>
            </a:r>
            <a:endParaRPr lang="en-US" dirty="0"/>
          </a:p>
        </p:txBody>
      </p:sp>
      <p:sp>
        <p:nvSpPr>
          <p:cNvPr id="913417" name="Rectangle 9"/>
          <p:cNvSpPr>
            <a:spLocks noGrp="1" noChangeArrowheads="1"/>
          </p:cNvSpPr>
          <p:nvPr>
            <p:ph type="body" idx="1"/>
          </p:nvPr>
        </p:nvSpPr>
        <p:spPr>
          <a:xfrm>
            <a:off x="222250" y="1719892"/>
            <a:ext cx="8358188" cy="2554545"/>
          </a:xfrm>
        </p:spPr>
        <p:txBody>
          <a:bodyPr/>
          <a:lstStyle/>
          <a:p>
            <a:pPr lvl="1"/>
            <a:endParaRPr lang="en-US" sz="1600" dirty="0" smtClean="0"/>
          </a:p>
          <a:p>
            <a:pPr lvl="1"/>
            <a:r>
              <a:rPr lang="en-US" sz="1600" dirty="0" smtClean="0"/>
              <a:t>Firmwide Capital Planning (ICAAP: Internal Capital Adequacy Assessment and Planning)</a:t>
            </a:r>
          </a:p>
          <a:p>
            <a:pPr lvl="1"/>
            <a:r>
              <a:rPr lang="en-US" sz="1600" i="1" dirty="0" smtClean="0"/>
              <a:t>“Would the firm survive if something like the 2008 crisis were to occur?”</a:t>
            </a:r>
          </a:p>
          <a:p>
            <a:pPr lvl="2"/>
            <a:r>
              <a:rPr lang="en-US" sz="1600" dirty="0" smtClean="0"/>
              <a:t>Full modeling of firm’s balance sheet over a multiyear period</a:t>
            </a:r>
          </a:p>
          <a:p>
            <a:pPr lvl="2"/>
            <a:r>
              <a:rPr lang="en-US" sz="1600" dirty="0" smtClean="0"/>
              <a:t>Losses in asset value (capital depletion), reduced capacity to generate earnings (insufficient capital replenishment to offset the depletion)</a:t>
            </a:r>
          </a:p>
          <a:p>
            <a:pPr lvl="2"/>
            <a:r>
              <a:rPr lang="en-US" sz="1600" dirty="0" smtClean="0"/>
              <a:t>Would the firm have enough capital to weather the storm?</a:t>
            </a:r>
          </a:p>
          <a:p>
            <a:pPr lvl="1"/>
            <a:endParaRPr lang="en-US" sz="1600" dirty="0" smtClean="0"/>
          </a:p>
        </p:txBody>
      </p:sp>
      <p:sp>
        <p:nvSpPr>
          <p:cNvPr id="913415" name="Text Box 7"/>
          <p:cNvSpPr txBox="1">
            <a:spLocks noChangeArrowheads="1"/>
          </p:cNvSpPr>
          <p:nvPr/>
        </p:nvSpPr>
        <p:spPr bwMode="gray">
          <a:xfrm>
            <a:off x="185738" y="1004888"/>
            <a:ext cx="8501062" cy="338137"/>
          </a:xfrm>
          <a:prstGeom prst="rect">
            <a:avLst/>
          </a:prstGeom>
          <a:noFill/>
          <a:ln w="19050">
            <a:noFill/>
            <a:miter lim="800000"/>
            <a:headEnd/>
            <a:tailEnd/>
          </a:ln>
          <a:effectLst/>
        </p:spPr>
        <p:txBody>
          <a:bodyPr/>
          <a:lstStyle/>
          <a:p>
            <a:r>
              <a:rPr lang="en-US" sz="1700" b="1" dirty="0" smtClean="0">
                <a:solidFill>
                  <a:schemeClr val="bg1"/>
                </a:solidFill>
              </a:rPr>
              <a:t> </a:t>
            </a:r>
            <a:endParaRPr lang="en-US" sz="1700" b="1" dirty="0">
              <a:solidFill>
                <a:schemeClr val="bg1"/>
              </a:solidFill>
            </a:endParaRPr>
          </a:p>
        </p:txBody>
      </p:sp>
      <p:sp>
        <p:nvSpPr>
          <p:cNvPr id="7" name="Right Arrow 6"/>
          <p:cNvSpPr/>
          <p:nvPr/>
        </p:nvSpPr>
        <p:spPr bwMode="auto">
          <a:xfrm>
            <a:off x="1860698" y="1579906"/>
            <a:ext cx="563525" cy="45719"/>
          </a:xfrm>
          <a:prstGeom prst="rightArrow">
            <a:avLst/>
          </a:prstGeom>
          <a:solidFill>
            <a:schemeClr val="accent1"/>
          </a:solid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p:txBody>
      </p:sp>
      <p:sp>
        <p:nvSpPr>
          <p:cNvPr id="8" name="TextBox 7"/>
          <p:cNvSpPr txBox="1"/>
          <p:nvPr/>
        </p:nvSpPr>
        <p:spPr>
          <a:xfrm>
            <a:off x="691116" y="1406962"/>
            <a:ext cx="1029449" cy="313932"/>
          </a:xfrm>
          <a:prstGeom prst="rect">
            <a:avLst/>
          </a:prstGeom>
          <a:noFill/>
          <a:ln>
            <a:solidFill>
              <a:schemeClr val="tx2">
                <a:lumMod val="75000"/>
              </a:schemeClr>
            </a:solidFill>
          </a:ln>
        </p:spPr>
        <p:txBody>
          <a:bodyPr wrap="none" rtlCol="0">
            <a:spAutoFit/>
          </a:bodyPr>
          <a:lstStyle/>
          <a:p>
            <a:r>
              <a:rPr lang="en-US" b="1" dirty="0" smtClean="0">
                <a:latin typeface="+mn-lt"/>
              </a:rPr>
              <a:t>Localized</a:t>
            </a:r>
            <a:endParaRPr lang="en-US" b="1" dirty="0">
              <a:latin typeface="+mn-lt"/>
            </a:endParaRPr>
          </a:p>
        </p:txBody>
      </p:sp>
      <p:sp>
        <p:nvSpPr>
          <p:cNvPr id="9" name="TextBox 8"/>
          <p:cNvSpPr txBox="1"/>
          <p:nvPr/>
        </p:nvSpPr>
        <p:spPr>
          <a:xfrm>
            <a:off x="2541716" y="1410066"/>
            <a:ext cx="2040943" cy="313932"/>
          </a:xfrm>
          <a:prstGeom prst="rect">
            <a:avLst/>
          </a:prstGeom>
          <a:noFill/>
          <a:ln>
            <a:solidFill>
              <a:schemeClr val="tx2">
                <a:lumMod val="75000"/>
              </a:schemeClr>
            </a:solidFill>
          </a:ln>
        </p:spPr>
        <p:txBody>
          <a:bodyPr wrap="none" rtlCol="0">
            <a:spAutoFit/>
          </a:bodyPr>
          <a:lstStyle/>
          <a:p>
            <a:r>
              <a:rPr lang="en-US" b="1" dirty="0" smtClean="0">
                <a:latin typeface="+mn-lt"/>
              </a:rPr>
              <a:t>Firm/Large Portfolio</a:t>
            </a:r>
            <a:endParaRPr lang="en-US" b="1" dirty="0">
              <a:latin typeface="+mn-lt"/>
            </a:endParaRPr>
          </a:p>
        </p:txBody>
      </p:sp>
      <p:sp>
        <p:nvSpPr>
          <p:cNvPr id="10" name="Right Arrow 9"/>
          <p:cNvSpPr/>
          <p:nvPr/>
        </p:nvSpPr>
        <p:spPr bwMode="auto">
          <a:xfrm>
            <a:off x="4737640" y="1573679"/>
            <a:ext cx="563525" cy="45719"/>
          </a:xfrm>
          <a:prstGeom prst="rightArrow">
            <a:avLst/>
          </a:prstGeom>
          <a:solidFill>
            <a:schemeClr val="accent1"/>
          </a:solid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5418658" y="1403839"/>
            <a:ext cx="2170787" cy="313932"/>
          </a:xfrm>
          <a:prstGeom prst="rect">
            <a:avLst/>
          </a:prstGeom>
          <a:noFill/>
          <a:ln>
            <a:solidFill>
              <a:schemeClr val="tx2">
                <a:lumMod val="75000"/>
              </a:schemeClr>
            </a:solidFill>
          </a:ln>
        </p:spPr>
        <p:txBody>
          <a:bodyPr wrap="none" rtlCol="0">
            <a:spAutoFit/>
          </a:bodyPr>
          <a:lstStyle/>
          <a:p>
            <a:r>
              <a:rPr lang="en-US" b="1" dirty="0" smtClean="0">
                <a:latin typeface="+mn-lt"/>
              </a:rPr>
              <a:t>Firm Capital Planning</a:t>
            </a:r>
            <a:endParaRPr lang="en-US" b="1" dirty="0">
              <a:latin typeface="+mn-lt"/>
            </a:endParaRPr>
          </a:p>
        </p:txBody>
      </p:sp>
      <p:sp>
        <p:nvSpPr>
          <p:cNvPr id="12" name="Slide Number Placeholder 11"/>
          <p:cNvSpPr>
            <a:spLocks noGrp="1"/>
          </p:cNvSpPr>
          <p:nvPr>
            <p:ph type="sldNum" sz="quarter" idx="10"/>
          </p:nvPr>
        </p:nvSpPr>
        <p:spPr/>
        <p:txBody>
          <a:bodyPr/>
          <a:lstStyle/>
          <a:p>
            <a:fld id="{187AE08A-28C0-4CAF-97D6-0BCEC79FEC45}"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gray">
          <a:xfrm>
            <a:off x="183285" y="503803"/>
            <a:ext cx="8457045" cy="451499"/>
          </a:xfrm>
          <a:prstGeom prst="rect">
            <a:avLst/>
          </a:prstGeom>
          <a:noFill/>
          <a:ln w="9525">
            <a:noFill/>
            <a:miter lim="800000"/>
            <a:headEnd/>
            <a:tailEnd/>
          </a:ln>
        </p:spPr>
        <p:txBody>
          <a:bodyPr lIns="90505" tIns="45258" rIns="90505" bIns="45258" anchor="b">
            <a:spAutoFit/>
          </a:bodyPr>
          <a:lstStyle/>
          <a:p>
            <a:pPr defTabSz="914608"/>
            <a:r>
              <a:rPr lang="en-US" sz="2600" dirty="0" smtClean="0">
                <a:solidFill>
                  <a:srgbClr val="FFFFFF"/>
                </a:solidFill>
              </a:rPr>
              <a:t>Stress Testing – Firm Capital Planning</a:t>
            </a:r>
            <a:endParaRPr lang="en-US" sz="2600" dirty="0">
              <a:solidFill>
                <a:srgbClr val="FFFFFF"/>
              </a:solidFill>
            </a:endParaRPr>
          </a:p>
        </p:txBody>
      </p:sp>
      <p:sp>
        <p:nvSpPr>
          <p:cNvPr id="174083" name="Rectangle 4"/>
          <p:cNvSpPr>
            <a:spLocks noChangeArrowheads="1"/>
          </p:cNvSpPr>
          <p:nvPr/>
        </p:nvSpPr>
        <p:spPr bwMode="gray">
          <a:xfrm>
            <a:off x="138545" y="1210236"/>
            <a:ext cx="8451273" cy="1644463"/>
          </a:xfrm>
          <a:prstGeom prst="rect">
            <a:avLst/>
          </a:prstGeom>
          <a:noFill/>
          <a:ln w="9525">
            <a:noFill/>
            <a:miter lim="800000"/>
            <a:headEnd/>
            <a:tailEnd/>
          </a:ln>
        </p:spPr>
        <p:txBody>
          <a:bodyPr lIns="181056" tIns="45268" rIns="90530" bIns="45268"/>
          <a:lstStyle/>
          <a:p>
            <a:pPr defTabSz="819158">
              <a:lnSpc>
                <a:spcPct val="110000"/>
              </a:lnSpc>
              <a:spcBef>
                <a:spcPct val="50000"/>
              </a:spcBef>
            </a:pPr>
            <a:r>
              <a:rPr lang="en-US" dirty="0">
                <a:latin typeface="+mn-lt"/>
              </a:rPr>
              <a:t>Capital plan results are driven by 5 key inputs</a:t>
            </a:r>
            <a:r>
              <a:rPr lang="en-US" dirty="0" smtClean="0">
                <a:latin typeface="+mn-lt"/>
              </a:rPr>
              <a:t>:</a:t>
            </a:r>
            <a:endParaRPr lang="en-US" dirty="0">
              <a:latin typeface="+mn-lt"/>
            </a:endParaRPr>
          </a:p>
        </p:txBody>
      </p:sp>
      <p:sp>
        <p:nvSpPr>
          <p:cNvPr id="174092" name="Rectangle 13"/>
          <p:cNvSpPr>
            <a:spLocks noChangeArrowheads="1"/>
          </p:cNvSpPr>
          <p:nvPr/>
        </p:nvSpPr>
        <p:spPr bwMode="auto">
          <a:xfrm>
            <a:off x="1801091" y="5425048"/>
            <a:ext cx="277091" cy="201706"/>
          </a:xfrm>
          <a:prstGeom prst="rect">
            <a:avLst/>
          </a:prstGeom>
          <a:solidFill>
            <a:schemeClr val="hlink"/>
          </a:solidFill>
          <a:ln w="9525">
            <a:noFill/>
            <a:miter lim="800000"/>
            <a:headEnd/>
            <a:tailEnd/>
          </a:ln>
        </p:spPr>
        <p:txBody>
          <a:bodyPr wrap="none" lIns="82012" tIns="41006" rIns="82012" bIns="41006" anchor="ctr"/>
          <a:lstStyle/>
          <a:p>
            <a:pPr defTabSz="819158">
              <a:lnSpc>
                <a:spcPct val="100000"/>
              </a:lnSpc>
            </a:pPr>
            <a:endParaRPr lang="en-US" sz="2200" dirty="0">
              <a:latin typeface="Times New Roman" pitchFamily="18" charset="0"/>
            </a:endParaRPr>
          </a:p>
        </p:txBody>
      </p:sp>
      <p:sp>
        <p:nvSpPr>
          <p:cNvPr id="174093" name="Text Box 14"/>
          <p:cNvSpPr txBox="1">
            <a:spLocks noChangeArrowheads="1"/>
          </p:cNvSpPr>
          <p:nvPr/>
        </p:nvSpPr>
        <p:spPr bwMode="auto">
          <a:xfrm>
            <a:off x="2147455" y="5417006"/>
            <a:ext cx="1143000" cy="230758"/>
          </a:xfrm>
          <a:prstGeom prst="rect">
            <a:avLst/>
          </a:prstGeom>
          <a:noFill/>
          <a:ln w="19050" algn="ctr">
            <a:noFill/>
            <a:miter lim="800000"/>
            <a:headEnd/>
            <a:tailEnd/>
          </a:ln>
        </p:spPr>
        <p:txBody>
          <a:bodyPr lIns="91368" tIns="45683" rIns="91368" bIns="45683" anchor="b">
            <a:spAutoFit/>
          </a:bodyPr>
          <a:lstStyle/>
          <a:p>
            <a:pPr defTabSz="914608"/>
            <a:r>
              <a:rPr lang="en-US" sz="1000" dirty="0"/>
              <a:t>Key drivers</a:t>
            </a:r>
          </a:p>
        </p:txBody>
      </p:sp>
      <p:sp>
        <p:nvSpPr>
          <p:cNvPr id="174094" name="Rectangle 15"/>
          <p:cNvSpPr>
            <a:spLocks noChangeArrowheads="1"/>
          </p:cNvSpPr>
          <p:nvPr/>
        </p:nvSpPr>
        <p:spPr bwMode="auto">
          <a:xfrm>
            <a:off x="1801091" y="5761225"/>
            <a:ext cx="277091" cy="201706"/>
          </a:xfrm>
          <a:prstGeom prst="rect">
            <a:avLst/>
          </a:prstGeom>
          <a:noFill/>
          <a:ln w="19050">
            <a:solidFill>
              <a:srgbClr val="0000FF"/>
            </a:solidFill>
            <a:miter lim="800000"/>
            <a:headEnd/>
            <a:tailEnd/>
          </a:ln>
        </p:spPr>
        <p:txBody>
          <a:bodyPr wrap="none" lIns="82012" tIns="41006" rIns="82012" bIns="41006" anchor="ctr"/>
          <a:lstStyle/>
          <a:p>
            <a:pPr defTabSz="819158">
              <a:lnSpc>
                <a:spcPct val="100000"/>
              </a:lnSpc>
            </a:pPr>
            <a:endParaRPr lang="en-US" sz="2200" dirty="0">
              <a:latin typeface="Times New Roman" pitchFamily="18" charset="0"/>
            </a:endParaRPr>
          </a:p>
        </p:txBody>
      </p:sp>
      <p:sp>
        <p:nvSpPr>
          <p:cNvPr id="174095" name="Text Box 16"/>
          <p:cNvSpPr txBox="1">
            <a:spLocks noChangeArrowheads="1"/>
          </p:cNvSpPr>
          <p:nvPr/>
        </p:nvSpPr>
        <p:spPr bwMode="auto">
          <a:xfrm>
            <a:off x="2147455" y="5753183"/>
            <a:ext cx="1143000" cy="230758"/>
          </a:xfrm>
          <a:prstGeom prst="rect">
            <a:avLst/>
          </a:prstGeom>
          <a:noFill/>
          <a:ln w="19050" algn="ctr">
            <a:noFill/>
            <a:miter lim="800000"/>
            <a:headEnd/>
            <a:tailEnd/>
          </a:ln>
        </p:spPr>
        <p:txBody>
          <a:bodyPr lIns="91368" tIns="45683" rIns="91368" bIns="45683" anchor="b">
            <a:spAutoFit/>
          </a:bodyPr>
          <a:lstStyle/>
          <a:p>
            <a:pPr defTabSz="914608"/>
            <a:r>
              <a:rPr lang="en-US" sz="1000" dirty="0"/>
              <a:t>Key results</a:t>
            </a:r>
          </a:p>
        </p:txBody>
      </p:sp>
      <p:sp>
        <p:nvSpPr>
          <p:cNvPr id="174115" name="AutoShape 5"/>
          <p:cNvSpPr>
            <a:spLocks noChangeArrowheads="1"/>
          </p:cNvSpPr>
          <p:nvPr/>
        </p:nvSpPr>
        <p:spPr bwMode="auto">
          <a:xfrm>
            <a:off x="1802535" y="1532404"/>
            <a:ext cx="6648738" cy="672353"/>
          </a:xfrm>
          <a:prstGeom prst="rightArrow">
            <a:avLst>
              <a:gd name="adj1" fmla="val 35417"/>
              <a:gd name="adj2" fmla="val 62298"/>
            </a:avLst>
          </a:prstGeom>
          <a:solidFill>
            <a:schemeClr val="accent1"/>
          </a:solidFill>
          <a:ln w="19050" algn="ctr">
            <a:solidFill>
              <a:srgbClr val="FFFFFF"/>
            </a:solidFill>
            <a:miter lim="800000"/>
            <a:headEnd/>
            <a:tailEnd/>
          </a:ln>
        </p:spPr>
        <p:txBody>
          <a:bodyPr lIns="91368" tIns="45683" rIns="91368" bIns="45683" anchor="b"/>
          <a:lstStyle/>
          <a:p>
            <a:pPr algn="ctr" defTabSz="914608">
              <a:spcBef>
                <a:spcPct val="50000"/>
              </a:spcBef>
            </a:pPr>
            <a:r>
              <a:rPr lang="en-US" sz="1200" b="1" dirty="0">
                <a:solidFill>
                  <a:srgbClr val="FFFFFF"/>
                </a:solidFill>
              </a:rPr>
              <a:t>Across Planning Horizon</a:t>
            </a:r>
          </a:p>
        </p:txBody>
      </p:sp>
      <p:sp>
        <p:nvSpPr>
          <p:cNvPr id="174116" name="Rectangle 6"/>
          <p:cNvSpPr>
            <a:spLocks noChangeArrowheads="1"/>
          </p:cNvSpPr>
          <p:nvPr/>
        </p:nvSpPr>
        <p:spPr bwMode="auto">
          <a:xfrm>
            <a:off x="1802535" y="2003052"/>
            <a:ext cx="5401829" cy="268941"/>
          </a:xfrm>
          <a:prstGeom prst="rect">
            <a:avLst/>
          </a:prstGeom>
          <a:noFill/>
          <a:ln w="9525">
            <a:solidFill>
              <a:schemeClr val="tx1"/>
            </a:solidFill>
            <a:miter lim="800000"/>
            <a:headEnd/>
            <a:tailEnd/>
          </a:ln>
        </p:spPr>
        <p:txBody>
          <a:bodyPr wrap="none" lIns="82012" tIns="41006" rIns="82012" bIns="41006" anchor="ctr"/>
          <a:lstStyle/>
          <a:p>
            <a:pPr defTabSz="819158">
              <a:lnSpc>
                <a:spcPct val="100000"/>
              </a:lnSpc>
            </a:pPr>
            <a:r>
              <a:rPr lang="en-US" sz="1400" dirty="0"/>
              <a:t>     Period Beginning Available Capital Level</a:t>
            </a:r>
          </a:p>
        </p:txBody>
      </p:sp>
      <p:sp>
        <p:nvSpPr>
          <p:cNvPr id="174117" name="Rectangle 7"/>
          <p:cNvSpPr>
            <a:spLocks noChangeArrowheads="1"/>
          </p:cNvSpPr>
          <p:nvPr/>
        </p:nvSpPr>
        <p:spPr bwMode="auto">
          <a:xfrm>
            <a:off x="1802535" y="2339228"/>
            <a:ext cx="5401829" cy="268941"/>
          </a:xfrm>
          <a:prstGeom prst="rect">
            <a:avLst/>
          </a:prstGeom>
          <a:solidFill>
            <a:schemeClr val="hlink"/>
          </a:solidFill>
          <a:ln w="9525">
            <a:noFill/>
            <a:miter lim="800000"/>
            <a:headEnd/>
            <a:tailEnd/>
          </a:ln>
        </p:spPr>
        <p:txBody>
          <a:bodyPr wrap="none" lIns="82012" tIns="41006" rIns="82012" bIns="41006" anchor="ctr"/>
          <a:lstStyle/>
          <a:p>
            <a:pPr defTabSz="819158">
              <a:lnSpc>
                <a:spcPct val="100000"/>
              </a:lnSpc>
            </a:pPr>
            <a:r>
              <a:rPr lang="en-US" sz="1400" dirty="0"/>
              <a:t>-    Proposed Capital Actions</a:t>
            </a:r>
          </a:p>
        </p:txBody>
      </p:sp>
      <p:sp>
        <p:nvSpPr>
          <p:cNvPr id="174118" name="Rectangle 8"/>
          <p:cNvSpPr>
            <a:spLocks noChangeArrowheads="1"/>
          </p:cNvSpPr>
          <p:nvPr/>
        </p:nvSpPr>
        <p:spPr bwMode="auto">
          <a:xfrm>
            <a:off x="1802535" y="2675405"/>
            <a:ext cx="5401829" cy="268941"/>
          </a:xfrm>
          <a:prstGeom prst="rect">
            <a:avLst/>
          </a:prstGeom>
          <a:solidFill>
            <a:schemeClr val="hlink"/>
          </a:solidFill>
          <a:ln w="9525">
            <a:noFill/>
            <a:miter lim="800000"/>
            <a:headEnd/>
            <a:tailEnd/>
          </a:ln>
        </p:spPr>
        <p:txBody>
          <a:bodyPr wrap="none" lIns="82012" tIns="41006" rIns="82012" bIns="41006" anchor="ctr"/>
          <a:lstStyle/>
          <a:p>
            <a:pPr defTabSz="819158">
              <a:lnSpc>
                <a:spcPct val="100000"/>
              </a:lnSpc>
            </a:pPr>
            <a:r>
              <a:rPr lang="en-US" sz="1400" dirty="0"/>
              <a:t>+   </a:t>
            </a:r>
            <a:r>
              <a:rPr lang="en-US" sz="1400" dirty="0" smtClean="0"/>
              <a:t>Net Income </a:t>
            </a:r>
            <a:r>
              <a:rPr lang="en-US" sz="1400" dirty="0"/>
              <a:t>Projection</a:t>
            </a:r>
            <a:endParaRPr lang="en-US" sz="1400" baseline="30000" dirty="0"/>
          </a:p>
        </p:txBody>
      </p:sp>
      <p:sp>
        <p:nvSpPr>
          <p:cNvPr id="174119" name="Rectangle 9"/>
          <p:cNvSpPr>
            <a:spLocks noChangeArrowheads="1"/>
          </p:cNvSpPr>
          <p:nvPr/>
        </p:nvSpPr>
        <p:spPr bwMode="auto">
          <a:xfrm>
            <a:off x="1802535" y="3012982"/>
            <a:ext cx="5401829" cy="267540"/>
          </a:xfrm>
          <a:prstGeom prst="rect">
            <a:avLst/>
          </a:prstGeom>
          <a:solidFill>
            <a:schemeClr val="hlink"/>
          </a:solidFill>
          <a:ln w="9525">
            <a:noFill/>
            <a:miter lim="800000"/>
            <a:headEnd/>
            <a:tailEnd/>
          </a:ln>
        </p:spPr>
        <p:txBody>
          <a:bodyPr wrap="none" lIns="82012" tIns="41006" rIns="82012" bIns="41006" anchor="ctr"/>
          <a:lstStyle/>
          <a:p>
            <a:pPr defTabSz="819158">
              <a:lnSpc>
                <a:spcPct val="100000"/>
              </a:lnSpc>
            </a:pPr>
            <a:r>
              <a:rPr lang="en-US" sz="1400" dirty="0"/>
              <a:t>-    Capital Shock (Applied in Stress Case Only)</a:t>
            </a:r>
          </a:p>
        </p:txBody>
      </p:sp>
      <p:sp>
        <p:nvSpPr>
          <p:cNvPr id="174120" name="Rectangle 10"/>
          <p:cNvSpPr>
            <a:spLocks noChangeArrowheads="1"/>
          </p:cNvSpPr>
          <p:nvPr/>
        </p:nvSpPr>
        <p:spPr bwMode="auto">
          <a:xfrm>
            <a:off x="1802535" y="3347757"/>
            <a:ext cx="5401829" cy="268941"/>
          </a:xfrm>
          <a:prstGeom prst="rect">
            <a:avLst/>
          </a:prstGeom>
          <a:noFill/>
          <a:ln w="28575">
            <a:solidFill>
              <a:srgbClr val="0000FF"/>
            </a:solidFill>
            <a:miter lim="800000"/>
            <a:headEnd/>
            <a:tailEnd/>
          </a:ln>
        </p:spPr>
        <p:txBody>
          <a:bodyPr wrap="none" lIns="82012" tIns="41006" rIns="82012" bIns="41006" anchor="ctr"/>
          <a:lstStyle/>
          <a:p>
            <a:pPr defTabSz="819158">
              <a:lnSpc>
                <a:spcPct val="100000"/>
              </a:lnSpc>
            </a:pPr>
            <a:r>
              <a:rPr lang="en-US" sz="1400" dirty="0"/>
              <a:t>     Period End Available Capital Level</a:t>
            </a:r>
          </a:p>
        </p:txBody>
      </p:sp>
      <p:sp>
        <p:nvSpPr>
          <p:cNvPr id="174121" name="Rectangle 11"/>
          <p:cNvSpPr>
            <a:spLocks noChangeArrowheads="1"/>
          </p:cNvSpPr>
          <p:nvPr/>
        </p:nvSpPr>
        <p:spPr bwMode="auto">
          <a:xfrm>
            <a:off x="1802535" y="3779184"/>
            <a:ext cx="5401829" cy="267541"/>
          </a:xfrm>
          <a:prstGeom prst="rect">
            <a:avLst/>
          </a:prstGeom>
          <a:solidFill>
            <a:schemeClr val="hlink"/>
          </a:solidFill>
          <a:ln w="9525">
            <a:noFill/>
            <a:miter lim="800000"/>
            <a:headEnd/>
            <a:tailEnd/>
          </a:ln>
        </p:spPr>
        <p:txBody>
          <a:bodyPr wrap="none" lIns="82012" tIns="41006" rIns="82012" bIns="41006" anchor="ctr"/>
          <a:lstStyle/>
          <a:p>
            <a:pPr defTabSz="819158">
              <a:lnSpc>
                <a:spcPct val="100000"/>
              </a:lnSpc>
            </a:pPr>
            <a:r>
              <a:rPr lang="en-US" sz="1400" dirty="0"/>
              <a:t>     RWA Projection</a:t>
            </a:r>
          </a:p>
        </p:txBody>
      </p:sp>
      <p:sp>
        <p:nvSpPr>
          <p:cNvPr id="174122" name="Rectangle 12"/>
          <p:cNvSpPr>
            <a:spLocks noChangeArrowheads="1"/>
          </p:cNvSpPr>
          <p:nvPr/>
        </p:nvSpPr>
        <p:spPr bwMode="auto">
          <a:xfrm>
            <a:off x="1802535" y="4115360"/>
            <a:ext cx="5401829" cy="268941"/>
          </a:xfrm>
          <a:prstGeom prst="rect">
            <a:avLst/>
          </a:prstGeom>
          <a:solidFill>
            <a:schemeClr val="hlink"/>
          </a:solidFill>
          <a:ln w="9525">
            <a:noFill/>
            <a:miter lim="800000"/>
            <a:headEnd/>
            <a:tailEnd/>
          </a:ln>
        </p:spPr>
        <p:txBody>
          <a:bodyPr wrap="none" lIns="82012" tIns="41006" rIns="82012" bIns="41006" anchor="ctr"/>
          <a:lstStyle/>
          <a:p>
            <a:pPr defTabSz="819158">
              <a:lnSpc>
                <a:spcPct val="100000"/>
              </a:lnSpc>
            </a:pPr>
            <a:r>
              <a:rPr lang="en-US" sz="1400" dirty="0"/>
              <a:t>     Balance Sheet Projection</a:t>
            </a:r>
          </a:p>
        </p:txBody>
      </p:sp>
      <p:sp>
        <p:nvSpPr>
          <p:cNvPr id="174123" name="Rectangle 17"/>
          <p:cNvSpPr>
            <a:spLocks noChangeArrowheads="1"/>
          </p:cNvSpPr>
          <p:nvPr/>
        </p:nvSpPr>
        <p:spPr bwMode="auto">
          <a:xfrm>
            <a:off x="1802535" y="4557993"/>
            <a:ext cx="5401829" cy="268941"/>
          </a:xfrm>
          <a:prstGeom prst="rect">
            <a:avLst/>
          </a:prstGeom>
          <a:noFill/>
          <a:ln w="28575">
            <a:solidFill>
              <a:srgbClr val="0000FF"/>
            </a:solidFill>
            <a:miter lim="800000"/>
            <a:headEnd/>
            <a:tailEnd/>
          </a:ln>
        </p:spPr>
        <p:txBody>
          <a:bodyPr wrap="none" lIns="82012" tIns="41006" rIns="82012" bIns="41006" anchor="ctr"/>
          <a:lstStyle/>
          <a:p>
            <a:pPr defTabSz="819158">
              <a:lnSpc>
                <a:spcPct val="100000"/>
              </a:lnSpc>
            </a:pPr>
            <a:r>
              <a:rPr lang="en-US" sz="1400" dirty="0"/>
              <a:t>     Period End Capital Ratios (Tier 1 Common, Tier 1, Total)</a:t>
            </a:r>
          </a:p>
        </p:txBody>
      </p:sp>
      <p:sp>
        <p:nvSpPr>
          <p:cNvPr id="174124" name="Rectangle 18"/>
          <p:cNvSpPr>
            <a:spLocks noChangeArrowheads="1"/>
          </p:cNvSpPr>
          <p:nvPr/>
        </p:nvSpPr>
        <p:spPr bwMode="auto">
          <a:xfrm>
            <a:off x="1802535" y="4894169"/>
            <a:ext cx="5401829" cy="268941"/>
          </a:xfrm>
          <a:prstGeom prst="rect">
            <a:avLst/>
          </a:prstGeom>
          <a:noFill/>
          <a:ln w="28575">
            <a:solidFill>
              <a:srgbClr val="0000FF"/>
            </a:solidFill>
            <a:miter lim="800000"/>
            <a:headEnd/>
            <a:tailEnd/>
          </a:ln>
        </p:spPr>
        <p:txBody>
          <a:bodyPr wrap="none" lIns="82012" tIns="41006" rIns="82012" bIns="41006" anchor="ctr"/>
          <a:lstStyle/>
          <a:p>
            <a:pPr defTabSz="819158">
              <a:lnSpc>
                <a:spcPct val="100000"/>
              </a:lnSpc>
            </a:pPr>
            <a:r>
              <a:rPr lang="en-US" sz="1400" dirty="0"/>
              <a:t>     Period End Leverage Ratio</a:t>
            </a:r>
          </a:p>
        </p:txBody>
      </p:sp>
      <p:sp>
        <p:nvSpPr>
          <p:cNvPr id="174125" name="Oval 19"/>
          <p:cNvSpPr>
            <a:spLocks noChangeArrowheads="1"/>
          </p:cNvSpPr>
          <p:nvPr/>
        </p:nvSpPr>
        <p:spPr bwMode="auto">
          <a:xfrm>
            <a:off x="7273636" y="3347757"/>
            <a:ext cx="207818" cy="201706"/>
          </a:xfrm>
          <a:prstGeom prst="ellipse">
            <a:avLst/>
          </a:prstGeom>
          <a:noFill/>
          <a:ln w="9525">
            <a:solidFill>
              <a:srgbClr val="0000FF"/>
            </a:solidFill>
            <a:round/>
            <a:headEnd/>
            <a:tailEnd/>
          </a:ln>
        </p:spPr>
        <p:txBody>
          <a:bodyPr wrap="none" lIns="82012" tIns="41006" rIns="82012" bIns="41006" anchor="ctr"/>
          <a:lstStyle/>
          <a:p>
            <a:pPr algn="ctr" defTabSz="819158">
              <a:lnSpc>
                <a:spcPct val="100000"/>
              </a:lnSpc>
            </a:pPr>
            <a:r>
              <a:rPr lang="en-US" sz="1100" b="1" dirty="0">
                <a:solidFill>
                  <a:srgbClr val="0000FF"/>
                </a:solidFill>
              </a:rPr>
              <a:t>i</a:t>
            </a:r>
          </a:p>
        </p:txBody>
      </p:sp>
      <p:sp>
        <p:nvSpPr>
          <p:cNvPr id="174126" name="Oval 20"/>
          <p:cNvSpPr>
            <a:spLocks noChangeArrowheads="1"/>
          </p:cNvSpPr>
          <p:nvPr/>
        </p:nvSpPr>
        <p:spPr bwMode="auto">
          <a:xfrm>
            <a:off x="7273636" y="3779184"/>
            <a:ext cx="207818" cy="201706"/>
          </a:xfrm>
          <a:prstGeom prst="ellipse">
            <a:avLst/>
          </a:prstGeom>
          <a:noFill/>
          <a:ln w="9525">
            <a:solidFill>
              <a:srgbClr val="0000FF"/>
            </a:solidFill>
            <a:round/>
            <a:headEnd/>
            <a:tailEnd/>
          </a:ln>
        </p:spPr>
        <p:txBody>
          <a:bodyPr wrap="none" lIns="82012" tIns="41006" rIns="82012" bIns="41006" anchor="ctr"/>
          <a:lstStyle/>
          <a:p>
            <a:pPr algn="ctr" defTabSz="819158">
              <a:lnSpc>
                <a:spcPct val="100000"/>
              </a:lnSpc>
            </a:pPr>
            <a:r>
              <a:rPr lang="en-US" sz="1100" b="1" dirty="0">
                <a:solidFill>
                  <a:srgbClr val="0000FF"/>
                </a:solidFill>
              </a:rPr>
              <a:t>ii</a:t>
            </a:r>
          </a:p>
        </p:txBody>
      </p:sp>
      <p:sp>
        <p:nvSpPr>
          <p:cNvPr id="174127" name="Oval 21"/>
          <p:cNvSpPr>
            <a:spLocks noChangeArrowheads="1"/>
          </p:cNvSpPr>
          <p:nvPr/>
        </p:nvSpPr>
        <p:spPr bwMode="auto">
          <a:xfrm>
            <a:off x="7273636" y="4182596"/>
            <a:ext cx="207818" cy="201706"/>
          </a:xfrm>
          <a:prstGeom prst="ellipse">
            <a:avLst/>
          </a:prstGeom>
          <a:noFill/>
          <a:ln w="9525">
            <a:solidFill>
              <a:srgbClr val="0000FF"/>
            </a:solidFill>
            <a:round/>
            <a:headEnd/>
            <a:tailEnd/>
          </a:ln>
        </p:spPr>
        <p:txBody>
          <a:bodyPr wrap="none" lIns="82012" tIns="41006" rIns="82012" bIns="41006" anchor="ctr"/>
          <a:lstStyle/>
          <a:p>
            <a:pPr algn="ctr" defTabSz="819158">
              <a:lnSpc>
                <a:spcPct val="100000"/>
              </a:lnSpc>
            </a:pPr>
            <a:r>
              <a:rPr lang="en-US" sz="1100" b="1" dirty="0">
                <a:solidFill>
                  <a:srgbClr val="0000FF"/>
                </a:solidFill>
              </a:rPr>
              <a:t>iii</a:t>
            </a:r>
          </a:p>
        </p:txBody>
      </p:sp>
      <p:sp>
        <p:nvSpPr>
          <p:cNvPr id="174128" name="Oval 22"/>
          <p:cNvSpPr>
            <a:spLocks noChangeArrowheads="1"/>
          </p:cNvSpPr>
          <p:nvPr/>
        </p:nvSpPr>
        <p:spPr bwMode="auto">
          <a:xfrm>
            <a:off x="7273636" y="4557993"/>
            <a:ext cx="207818" cy="201706"/>
          </a:xfrm>
          <a:prstGeom prst="ellipse">
            <a:avLst/>
          </a:prstGeom>
          <a:noFill/>
          <a:ln w="9525">
            <a:solidFill>
              <a:srgbClr val="0000FF"/>
            </a:solidFill>
            <a:round/>
            <a:headEnd/>
            <a:tailEnd/>
          </a:ln>
        </p:spPr>
        <p:txBody>
          <a:bodyPr wrap="none" lIns="82012" tIns="41006" rIns="82012" bIns="41006" anchor="ctr"/>
          <a:lstStyle/>
          <a:p>
            <a:pPr algn="ctr" defTabSz="819158">
              <a:lnSpc>
                <a:spcPct val="100000"/>
              </a:lnSpc>
            </a:pPr>
            <a:r>
              <a:rPr lang="en-US" sz="1100" b="1" dirty="0">
                <a:solidFill>
                  <a:srgbClr val="0000FF"/>
                </a:solidFill>
              </a:rPr>
              <a:t>i</a:t>
            </a:r>
          </a:p>
        </p:txBody>
      </p:sp>
      <p:sp>
        <p:nvSpPr>
          <p:cNvPr id="174129" name="Text Box 23"/>
          <p:cNvSpPr txBox="1">
            <a:spLocks noChangeArrowheads="1"/>
          </p:cNvSpPr>
          <p:nvPr/>
        </p:nvSpPr>
        <p:spPr bwMode="auto">
          <a:xfrm>
            <a:off x="7412182" y="4490758"/>
            <a:ext cx="415636" cy="417419"/>
          </a:xfrm>
          <a:prstGeom prst="rect">
            <a:avLst/>
          </a:prstGeom>
          <a:noFill/>
          <a:ln w="9525">
            <a:noFill/>
            <a:miter lim="800000"/>
            <a:headEnd/>
            <a:tailEnd/>
          </a:ln>
        </p:spPr>
        <p:txBody>
          <a:bodyPr lIns="82012" tIns="41006" rIns="82012" bIns="41006">
            <a:spAutoFit/>
          </a:bodyPr>
          <a:lstStyle/>
          <a:p>
            <a:pPr defTabSz="819158">
              <a:lnSpc>
                <a:spcPct val="100000"/>
              </a:lnSpc>
              <a:spcBef>
                <a:spcPct val="50000"/>
              </a:spcBef>
            </a:pPr>
            <a:r>
              <a:rPr lang="en-US" sz="2200" dirty="0">
                <a:solidFill>
                  <a:srgbClr val="0000FF"/>
                </a:solidFill>
              </a:rPr>
              <a:t>/</a:t>
            </a:r>
          </a:p>
        </p:txBody>
      </p:sp>
      <p:sp>
        <p:nvSpPr>
          <p:cNvPr id="174130" name="Oval 24"/>
          <p:cNvSpPr>
            <a:spLocks noChangeArrowheads="1"/>
          </p:cNvSpPr>
          <p:nvPr/>
        </p:nvSpPr>
        <p:spPr bwMode="auto">
          <a:xfrm>
            <a:off x="7620000" y="4557993"/>
            <a:ext cx="207818" cy="201706"/>
          </a:xfrm>
          <a:prstGeom prst="ellipse">
            <a:avLst/>
          </a:prstGeom>
          <a:noFill/>
          <a:ln w="9525">
            <a:solidFill>
              <a:srgbClr val="0000FF"/>
            </a:solidFill>
            <a:round/>
            <a:headEnd/>
            <a:tailEnd/>
          </a:ln>
        </p:spPr>
        <p:txBody>
          <a:bodyPr wrap="none" lIns="82012" tIns="41006" rIns="82012" bIns="41006" anchor="ctr"/>
          <a:lstStyle/>
          <a:p>
            <a:pPr algn="ctr" defTabSz="819158">
              <a:lnSpc>
                <a:spcPct val="100000"/>
              </a:lnSpc>
            </a:pPr>
            <a:r>
              <a:rPr lang="en-US" sz="1100" b="1" dirty="0">
                <a:solidFill>
                  <a:srgbClr val="0000FF"/>
                </a:solidFill>
              </a:rPr>
              <a:t>ii</a:t>
            </a:r>
          </a:p>
        </p:txBody>
      </p:sp>
      <p:sp>
        <p:nvSpPr>
          <p:cNvPr id="174131" name="Oval 25"/>
          <p:cNvSpPr>
            <a:spLocks noChangeArrowheads="1"/>
          </p:cNvSpPr>
          <p:nvPr/>
        </p:nvSpPr>
        <p:spPr bwMode="auto">
          <a:xfrm>
            <a:off x="7273636" y="4961404"/>
            <a:ext cx="207818" cy="201706"/>
          </a:xfrm>
          <a:prstGeom prst="ellipse">
            <a:avLst/>
          </a:prstGeom>
          <a:noFill/>
          <a:ln w="9525">
            <a:solidFill>
              <a:srgbClr val="0000FF"/>
            </a:solidFill>
            <a:round/>
            <a:headEnd/>
            <a:tailEnd/>
          </a:ln>
        </p:spPr>
        <p:txBody>
          <a:bodyPr wrap="none" lIns="82012" tIns="41006" rIns="82012" bIns="41006" anchor="ctr"/>
          <a:lstStyle/>
          <a:p>
            <a:pPr algn="ctr" defTabSz="819158">
              <a:lnSpc>
                <a:spcPct val="100000"/>
              </a:lnSpc>
            </a:pPr>
            <a:r>
              <a:rPr lang="en-US" sz="1100" b="1" dirty="0">
                <a:solidFill>
                  <a:srgbClr val="0000FF"/>
                </a:solidFill>
              </a:rPr>
              <a:t>i</a:t>
            </a:r>
          </a:p>
        </p:txBody>
      </p:sp>
      <p:sp>
        <p:nvSpPr>
          <p:cNvPr id="174132" name="Text Box 26"/>
          <p:cNvSpPr txBox="1">
            <a:spLocks noChangeArrowheads="1"/>
          </p:cNvSpPr>
          <p:nvPr/>
        </p:nvSpPr>
        <p:spPr bwMode="auto">
          <a:xfrm>
            <a:off x="7412182" y="4894170"/>
            <a:ext cx="415636" cy="417419"/>
          </a:xfrm>
          <a:prstGeom prst="rect">
            <a:avLst/>
          </a:prstGeom>
          <a:noFill/>
          <a:ln w="9525">
            <a:noFill/>
            <a:miter lim="800000"/>
            <a:headEnd/>
            <a:tailEnd/>
          </a:ln>
        </p:spPr>
        <p:txBody>
          <a:bodyPr lIns="82012" tIns="41006" rIns="82012" bIns="41006">
            <a:spAutoFit/>
          </a:bodyPr>
          <a:lstStyle/>
          <a:p>
            <a:pPr defTabSz="819158">
              <a:lnSpc>
                <a:spcPct val="100000"/>
              </a:lnSpc>
              <a:spcBef>
                <a:spcPct val="50000"/>
              </a:spcBef>
            </a:pPr>
            <a:r>
              <a:rPr lang="en-US" sz="2200" dirty="0">
                <a:solidFill>
                  <a:srgbClr val="0000FF"/>
                </a:solidFill>
              </a:rPr>
              <a:t>/</a:t>
            </a:r>
          </a:p>
        </p:txBody>
      </p:sp>
      <p:sp>
        <p:nvSpPr>
          <p:cNvPr id="174133" name="Oval 27"/>
          <p:cNvSpPr>
            <a:spLocks noChangeArrowheads="1"/>
          </p:cNvSpPr>
          <p:nvPr/>
        </p:nvSpPr>
        <p:spPr bwMode="auto">
          <a:xfrm>
            <a:off x="7620000" y="4961404"/>
            <a:ext cx="207818" cy="201706"/>
          </a:xfrm>
          <a:prstGeom prst="ellipse">
            <a:avLst/>
          </a:prstGeom>
          <a:noFill/>
          <a:ln w="9525">
            <a:solidFill>
              <a:srgbClr val="0000FF"/>
            </a:solidFill>
            <a:round/>
            <a:headEnd/>
            <a:tailEnd/>
          </a:ln>
        </p:spPr>
        <p:txBody>
          <a:bodyPr wrap="none" lIns="82012" tIns="41006" rIns="82012" bIns="41006" anchor="ctr"/>
          <a:lstStyle/>
          <a:p>
            <a:pPr algn="ctr" defTabSz="819158">
              <a:lnSpc>
                <a:spcPct val="100000"/>
              </a:lnSpc>
            </a:pPr>
            <a:r>
              <a:rPr lang="en-US" sz="1100" b="1" dirty="0">
                <a:solidFill>
                  <a:srgbClr val="0000FF"/>
                </a:solidFill>
              </a:rPr>
              <a:t>iii</a:t>
            </a:r>
          </a:p>
        </p:txBody>
      </p:sp>
      <p:sp>
        <p:nvSpPr>
          <p:cNvPr id="174134" name="Text Box 28"/>
          <p:cNvSpPr txBox="1">
            <a:spLocks noChangeArrowheads="1"/>
          </p:cNvSpPr>
          <p:nvPr/>
        </p:nvSpPr>
        <p:spPr bwMode="auto">
          <a:xfrm>
            <a:off x="1316182" y="2339228"/>
            <a:ext cx="486353" cy="329034"/>
          </a:xfrm>
          <a:prstGeom prst="rect">
            <a:avLst/>
          </a:prstGeom>
          <a:noFill/>
          <a:ln w="9525">
            <a:noFill/>
            <a:miter lim="800000"/>
            <a:headEnd/>
            <a:tailEnd/>
          </a:ln>
        </p:spPr>
        <p:txBody>
          <a:bodyPr lIns="82012" tIns="41006" rIns="82012" bIns="41006">
            <a:spAutoFit/>
          </a:bodyPr>
          <a:lstStyle/>
          <a:p>
            <a:pPr defTabSz="819158">
              <a:lnSpc>
                <a:spcPct val="100000"/>
              </a:lnSpc>
              <a:spcBef>
                <a:spcPct val="50000"/>
              </a:spcBef>
            </a:pPr>
            <a:r>
              <a:rPr lang="en-US" dirty="0"/>
              <a:t>(1)</a:t>
            </a:r>
          </a:p>
        </p:txBody>
      </p:sp>
      <p:sp>
        <p:nvSpPr>
          <p:cNvPr id="174135" name="Text Box 29"/>
          <p:cNvSpPr txBox="1">
            <a:spLocks noChangeArrowheads="1"/>
          </p:cNvSpPr>
          <p:nvPr/>
        </p:nvSpPr>
        <p:spPr bwMode="auto">
          <a:xfrm>
            <a:off x="1316182" y="2675405"/>
            <a:ext cx="486353" cy="329034"/>
          </a:xfrm>
          <a:prstGeom prst="rect">
            <a:avLst/>
          </a:prstGeom>
          <a:noFill/>
          <a:ln w="9525">
            <a:noFill/>
            <a:miter lim="800000"/>
            <a:headEnd/>
            <a:tailEnd/>
          </a:ln>
        </p:spPr>
        <p:txBody>
          <a:bodyPr lIns="82012" tIns="41006" rIns="82012" bIns="41006">
            <a:spAutoFit/>
          </a:bodyPr>
          <a:lstStyle/>
          <a:p>
            <a:pPr defTabSz="819158">
              <a:lnSpc>
                <a:spcPct val="100000"/>
              </a:lnSpc>
              <a:spcBef>
                <a:spcPct val="50000"/>
              </a:spcBef>
            </a:pPr>
            <a:r>
              <a:rPr lang="en-US" dirty="0"/>
              <a:t>(2)</a:t>
            </a:r>
          </a:p>
        </p:txBody>
      </p:sp>
      <p:sp>
        <p:nvSpPr>
          <p:cNvPr id="174136" name="Text Box 30"/>
          <p:cNvSpPr txBox="1">
            <a:spLocks noChangeArrowheads="1"/>
          </p:cNvSpPr>
          <p:nvPr/>
        </p:nvSpPr>
        <p:spPr bwMode="auto">
          <a:xfrm>
            <a:off x="1316182" y="3050802"/>
            <a:ext cx="486353" cy="329034"/>
          </a:xfrm>
          <a:prstGeom prst="rect">
            <a:avLst/>
          </a:prstGeom>
          <a:noFill/>
          <a:ln w="9525">
            <a:noFill/>
            <a:miter lim="800000"/>
            <a:headEnd/>
            <a:tailEnd/>
          </a:ln>
        </p:spPr>
        <p:txBody>
          <a:bodyPr lIns="82012" tIns="41006" rIns="82012" bIns="41006">
            <a:spAutoFit/>
          </a:bodyPr>
          <a:lstStyle/>
          <a:p>
            <a:pPr defTabSz="819158">
              <a:lnSpc>
                <a:spcPct val="100000"/>
              </a:lnSpc>
              <a:spcBef>
                <a:spcPct val="50000"/>
              </a:spcBef>
            </a:pPr>
            <a:r>
              <a:rPr lang="en-US" dirty="0"/>
              <a:t>(3)</a:t>
            </a:r>
          </a:p>
        </p:txBody>
      </p:sp>
      <p:sp>
        <p:nvSpPr>
          <p:cNvPr id="174137" name="Text Box 31"/>
          <p:cNvSpPr txBox="1">
            <a:spLocks noChangeArrowheads="1"/>
          </p:cNvSpPr>
          <p:nvPr/>
        </p:nvSpPr>
        <p:spPr bwMode="auto">
          <a:xfrm>
            <a:off x="1316182" y="3751169"/>
            <a:ext cx="486353" cy="329034"/>
          </a:xfrm>
          <a:prstGeom prst="rect">
            <a:avLst/>
          </a:prstGeom>
          <a:noFill/>
          <a:ln w="9525">
            <a:noFill/>
            <a:miter lim="800000"/>
            <a:headEnd/>
            <a:tailEnd/>
          </a:ln>
        </p:spPr>
        <p:txBody>
          <a:bodyPr lIns="82012" tIns="41006" rIns="82012" bIns="41006">
            <a:spAutoFit/>
          </a:bodyPr>
          <a:lstStyle/>
          <a:p>
            <a:pPr defTabSz="819158">
              <a:lnSpc>
                <a:spcPct val="100000"/>
              </a:lnSpc>
              <a:spcBef>
                <a:spcPct val="50000"/>
              </a:spcBef>
            </a:pPr>
            <a:r>
              <a:rPr lang="en-US" dirty="0"/>
              <a:t>(4)</a:t>
            </a:r>
          </a:p>
        </p:txBody>
      </p:sp>
      <p:sp>
        <p:nvSpPr>
          <p:cNvPr id="174138" name="Text Box 32"/>
          <p:cNvSpPr txBox="1">
            <a:spLocks noChangeArrowheads="1"/>
          </p:cNvSpPr>
          <p:nvPr/>
        </p:nvSpPr>
        <p:spPr bwMode="auto">
          <a:xfrm>
            <a:off x="1316182" y="4155982"/>
            <a:ext cx="486353" cy="329034"/>
          </a:xfrm>
          <a:prstGeom prst="rect">
            <a:avLst/>
          </a:prstGeom>
          <a:noFill/>
          <a:ln w="9525">
            <a:noFill/>
            <a:miter lim="800000"/>
            <a:headEnd/>
            <a:tailEnd/>
          </a:ln>
        </p:spPr>
        <p:txBody>
          <a:bodyPr lIns="82012" tIns="41006" rIns="82012" bIns="41006">
            <a:spAutoFit/>
          </a:bodyPr>
          <a:lstStyle/>
          <a:p>
            <a:pPr defTabSz="819158">
              <a:lnSpc>
                <a:spcPct val="100000"/>
              </a:lnSpc>
              <a:spcBef>
                <a:spcPct val="50000"/>
              </a:spcBef>
            </a:pPr>
            <a:r>
              <a:rPr lang="en-US" dirty="0"/>
              <a:t>(5)</a:t>
            </a:r>
          </a:p>
        </p:txBody>
      </p:sp>
      <p:sp>
        <p:nvSpPr>
          <p:cNvPr id="33" name="TextBox 32"/>
          <p:cNvSpPr txBox="1"/>
          <p:nvPr/>
        </p:nvSpPr>
        <p:spPr>
          <a:xfrm>
            <a:off x="7550727" y="2554941"/>
            <a:ext cx="762000" cy="498358"/>
          </a:xfrm>
          <a:prstGeom prst="rect">
            <a:avLst/>
          </a:prstGeom>
          <a:noFill/>
        </p:spPr>
        <p:txBody>
          <a:bodyPr wrap="square" lIns="82058" tIns="41029" rIns="82058" bIns="41029" rtlCol="0">
            <a:spAutoFit/>
          </a:bodyPr>
          <a:lstStyle/>
          <a:p>
            <a:pPr>
              <a:buNone/>
            </a:pPr>
            <a:r>
              <a:rPr lang="en-US" sz="1000" i="1" dirty="0" smtClean="0">
                <a:solidFill>
                  <a:srgbClr val="7030A0"/>
                </a:solidFill>
              </a:rPr>
              <a:t>determine available capital</a:t>
            </a:r>
            <a:endParaRPr lang="en-US" sz="1000" i="1" dirty="0">
              <a:solidFill>
                <a:srgbClr val="7030A0"/>
              </a:solidFill>
            </a:endParaRPr>
          </a:p>
        </p:txBody>
      </p:sp>
      <p:sp>
        <p:nvSpPr>
          <p:cNvPr id="34" name="Right Brace 33"/>
          <p:cNvSpPr/>
          <p:nvPr/>
        </p:nvSpPr>
        <p:spPr bwMode="auto">
          <a:xfrm>
            <a:off x="7342909" y="2420470"/>
            <a:ext cx="138545" cy="806824"/>
          </a:xfrm>
          <a:prstGeom prst="rightBrace">
            <a:avLst/>
          </a:prstGeom>
          <a:noFill/>
          <a:ln w="9525" cap="flat" cmpd="sng" algn="ctr">
            <a:solidFill>
              <a:srgbClr val="7030A0"/>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defTabSz="819158" eaLnBrk="1" hangingPunct="1">
              <a:lnSpc>
                <a:spcPct val="115000"/>
              </a:lnSpc>
              <a:spcBef>
                <a:spcPct val="10000"/>
              </a:spcBef>
              <a:spcAft>
                <a:spcPct val="10000"/>
              </a:spcAft>
              <a:buClr>
                <a:schemeClr val="tx1"/>
              </a:buClr>
              <a:buSzPct val="80000"/>
              <a:buFontTx/>
              <a:buChar char="•"/>
            </a:pPr>
            <a:endParaRPr lang="en-US" sz="1300" dirty="0" smtClean="0">
              <a:latin typeface="Arial" charset="0"/>
              <a:cs typeface="Arial" charset="0"/>
            </a:endParaRPr>
          </a:p>
        </p:txBody>
      </p:sp>
      <p:sp>
        <p:nvSpPr>
          <p:cNvPr id="36" name="TextBox 35"/>
          <p:cNvSpPr txBox="1"/>
          <p:nvPr/>
        </p:nvSpPr>
        <p:spPr>
          <a:xfrm>
            <a:off x="7897091" y="3429000"/>
            <a:ext cx="1116280" cy="1665514"/>
          </a:xfrm>
          <a:prstGeom prst="rect">
            <a:avLst/>
          </a:prstGeom>
          <a:noFill/>
        </p:spPr>
        <p:txBody>
          <a:bodyPr wrap="square" lIns="82058" tIns="41029" rIns="82058" bIns="41029" rtlCol="0">
            <a:spAutoFit/>
          </a:bodyPr>
          <a:lstStyle/>
          <a:p>
            <a:pPr>
              <a:buNone/>
            </a:pPr>
            <a:r>
              <a:rPr lang="en-US" sz="1000" i="1" dirty="0" smtClean="0">
                <a:solidFill>
                  <a:srgbClr val="7030A0"/>
                </a:solidFill>
              </a:rPr>
              <a:t>denominator to available capital in determining whether the resulting capital and leverage ratios will be above threshold levels</a:t>
            </a:r>
            <a:r>
              <a:rPr lang="en-US" sz="1000" i="1" baseline="30000" dirty="0" smtClean="0">
                <a:solidFill>
                  <a:srgbClr val="7030A0"/>
                </a:solidFill>
              </a:rPr>
              <a:t> </a:t>
            </a:r>
            <a:r>
              <a:rPr lang="en-US" sz="1000" i="1" dirty="0" smtClean="0">
                <a:solidFill>
                  <a:srgbClr val="7030A0"/>
                </a:solidFill>
              </a:rPr>
              <a:t>throughout the planning horizon</a:t>
            </a:r>
            <a:endParaRPr lang="en-US" sz="1000" b="1" i="1" dirty="0">
              <a:solidFill>
                <a:srgbClr val="7030A0"/>
              </a:solidFill>
            </a:endParaRPr>
          </a:p>
        </p:txBody>
      </p:sp>
      <p:sp>
        <p:nvSpPr>
          <p:cNvPr id="37" name="Right Brace 36"/>
          <p:cNvSpPr/>
          <p:nvPr/>
        </p:nvSpPr>
        <p:spPr bwMode="auto">
          <a:xfrm>
            <a:off x="7689273" y="3886200"/>
            <a:ext cx="138545" cy="484094"/>
          </a:xfrm>
          <a:prstGeom prst="rightBrace">
            <a:avLst/>
          </a:prstGeom>
          <a:noFill/>
          <a:ln w="9525" cap="flat" cmpd="sng" algn="ctr">
            <a:solidFill>
              <a:srgbClr val="7030A0"/>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defTabSz="819158" eaLnBrk="1" hangingPunct="1">
              <a:lnSpc>
                <a:spcPct val="115000"/>
              </a:lnSpc>
              <a:spcBef>
                <a:spcPct val="10000"/>
              </a:spcBef>
              <a:spcAft>
                <a:spcPct val="10000"/>
              </a:spcAft>
              <a:buClr>
                <a:schemeClr val="tx1"/>
              </a:buClr>
              <a:buSzPct val="80000"/>
              <a:buFontTx/>
              <a:buChar char="•"/>
            </a:pPr>
            <a:endParaRPr lang="en-US" sz="1300" dirty="0" smtClean="0">
              <a:latin typeface="Arial" charset="0"/>
              <a:cs typeface="Arial" charset="0"/>
            </a:endParaRPr>
          </a:p>
        </p:txBody>
      </p:sp>
      <p:sp>
        <p:nvSpPr>
          <p:cNvPr id="38" name="Rectangle 37"/>
          <p:cNvSpPr/>
          <p:nvPr/>
        </p:nvSpPr>
        <p:spPr bwMode="auto">
          <a:xfrm>
            <a:off x="6096000" y="3025588"/>
            <a:ext cx="1080655" cy="242047"/>
          </a:xfrm>
          <a:prstGeom prst="rect">
            <a:avLst/>
          </a:prstGeom>
          <a:solidFill>
            <a:srgbClr val="7030A0"/>
          </a:solidFill>
          <a:ln w="9525" cap="flat" cmpd="sng" algn="ctr">
            <a:noFill/>
            <a:prstDash val="solid"/>
            <a:round/>
            <a:headEnd type="none" w="med" len="med"/>
            <a:tailEnd type="none" w="med" len="med"/>
          </a:ln>
          <a:effectLst/>
        </p:spPr>
        <p:txBody>
          <a:bodyPr vert="horz" wrap="square" lIns="82058" tIns="41029" rIns="82058" bIns="41029" numCol="1" rtlCol="0" anchor="ctr" anchorCtr="0" compatLnSpc="1">
            <a:prstTxWarp prst="textNoShape">
              <a:avLst/>
            </a:prstTxWarp>
          </a:bodyPr>
          <a:lstStyle/>
          <a:p>
            <a:pPr algn="ctr" defTabSz="819158" eaLnBrk="1" hangingPunct="1">
              <a:lnSpc>
                <a:spcPct val="115000"/>
              </a:lnSpc>
              <a:spcBef>
                <a:spcPct val="10000"/>
              </a:spcBef>
              <a:spcAft>
                <a:spcPct val="10000"/>
              </a:spcAft>
              <a:buClr>
                <a:schemeClr val="tx1"/>
              </a:buClr>
              <a:buSzPct val="80000"/>
            </a:pPr>
            <a:r>
              <a:rPr lang="en-US" sz="900" b="1" dirty="0" smtClean="0">
                <a:solidFill>
                  <a:srgbClr val="FFFFFF"/>
                </a:solidFill>
                <a:latin typeface="Arial" charset="0"/>
                <a:cs typeface="Arial" charset="0"/>
              </a:rPr>
              <a:t>STRESS LOSS</a:t>
            </a:r>
          </a:p>
        </p:txBody>
      </p:sp>
      <p:sp>
        <p:nvSpPr>
          <p:cNvPr id="39" name="Slide Number Placeholder 38"/>
          <p:cNvSpPr>
            <a:spLocks noGrp="1"/>
          </p:cNvSpPr>
          <p:nvPr>
            <p:ph type="sldNum" sz="quarter" idx="10"/>
          </p:nvPr>
        </p:nvSpPr>
        <p:spPr/>
        <p:txBody>
          <a:bodyPr/>
          <a:lstStyle/>
          <a:p>
            <a:fld id="{C2C6CB86-F6D6-4FFF-BABE-30E41484E5BC}" type="slidenum">
              <a:rPr lang="en-US" smtClean="0"/>
              <a:pPr/>
              <a:t>17</a:t>
            </a:fld>
            <a:endParaRPr lang="en-US" dirty="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503782"/>
            <a:ext cx="8457045" cy="451519"/>
          </a:xfrm>
        </p:spPr>
        <p:txBody>
          <a:bodyPr lIns="90530" tIns="45268" rIns="90530" bIns="45268"/>
          <a:lstStyle/>
          <a:p>
            <a:r>
              <a:rPr lang="en-US" dirty="0" smtClean="0"/>
              <a:t>Tier 1 Capital Ratio</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18</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28600" marR="0" lvl="0" indent="-228600" algn="l" defTabSz="914400" rtl="0" eaLnBrk="1" fontAlgn="base" latinLnBrk="0" hangingPunct="1">
              <a:lnSpc>
                <a:spcPct val="90000"/>
              </a:lnSpc>
              <a:spcBef>
                <a:spcPct val="50000"/>
              </a:spcBef>
              <a:spcAft>
                <a:spcPct val="0"/>
              </a:spcAft>
              <a:buClr>
                <a:schemeClr val="tx1"/>
              </a:buClr>
              <a:buSzTx/>
              <a:buFont typeface="Arial" pitchFamily="34" charset="0"/>
              <a:buChar char="•"/>
              <a:tabLst/>
              <a:defRPr/>
            </a:pPr>
            <a:endParaRPr kumimoji="0" lang="en-US" b="1" i="0" u="none" strike="noStrike" kern="0" cap="none" spc="0" normalizeH="0" baseline="0" noProof="0" dirty="0" smtClean="0">
              <a:ln>
                <a:noFill/>
              </a:ln>
              <a:solidFill>
                <a:srgbClr val="0070C0"/>
              </a:solidFill>
              <a:effectLst/>
              <a:uLnTx/>
              <a:uFillTx/>
              <a:latin typeface="+mn-lt"/>
              <a:ea typeface="+mn-ea"/>
              <a:cs typeface="+mn-cs"/>
            </a:endParaRPr>
          </a:p>
          <a:p>
            <a:pPr marL="228600" marR="0" lvl="0" indent="-228600" algn="l" defTabSz="914400" rtl="0" eaLnBrk="1" fontAlgn="base" latinLnBrk="0" hangingPunct="1">
              <a:lnSpc>
                <a:spcPct val="90000"/>
              </a:lnSpc>
              <a:spcBef>
                <a:spcPct val="50000"/>
              </a:spcBef>
              <a:spcAft>
                <a:spcPct val="0"/>
              </a:spcAft>
              <a:buClr>
                <a:schemeClr val="tx1"/>
              </a:buClr>
              <a:buSzTx/>
              <a:buFont typeface="Arial" pitchFamily="34" charset="0"/>
              <a:buChar char="•"/>
              <a:tabLst/>
              <a:defRPr/>
            </a:pPr>
            <a:r>
              <a:rPr lang="en-US" kern="0" dirty="0" smtClean="0">
                <a:solidFill>
                  <a:schemeClr val="tx1">
                    <a:lumMod val="95000"/>
                    <a:lumOff val="5000"/>
                  </a:schemeClr>
                </a:solidFill>
                <a:latin typeface="+mn-lt"/>
              </a:rPr>
              <a:t>Recall that </a:t>
            </a:r>
            <a:r>
              <a:rPr lang="en-US" b="1" kern="0" dirty="0" smtClean="0">
                <a:solidFill>
                  <a:srgbClr val="0070C0"/>
                </a:solidFill>
                <a:latin typeface="+mn-lt"/>
              </a:rPr>
              <a:t>Tier 1 Capital </a:t>
            </a:r>
            <a:r>
              <a:rPr lang="en-US" kern="0" dirty="0" smtClean="0">
                <a:solidFill>
                  <a:schemeClr val="tx1">
                    <a:lumMod val="95000"/>
                    <a:lumOff val="5000"/>
                  </a:schemeClr>
                </a:solidFill>
                <a:latin typeface="+mn-lt"/>
              </a:rPr>
              <a:t>is calculated as</a:t>
            </a:r>
          </a:p>
          <a:p>
            <a:pPr marL="228600" marR="0" lvl="0" indent="-228600" algn="l" defTabSz="914400" rtl="0" eaLnBrk="1" fontAlgn="base" latinLnBrk="0" hangingPunct="1">
              <a:lnSpc>
                <a:spcPct val="90000"/>
              </a:lnSpc>
              <a:spcBef>
                <a:spcPct val="50000"/>
              </a:spcBef>
              <a:spcAft>
                <a:spcPct val="0"/>
              </a:spcAft>
              <a:buClr>
                <a:schemeClr val="tx1"/>
              </a:buClr>
              <a:buSzTx/>
              <a:tabLst/>
              <a:defRPr/>
            </a:pPr>
            <a:r>
              <a:rPr lang="en-US" i="1" kern="0" noProof="0" dirty="0" smtClean="0">
                <a:solidFill>
                  <a:schemeClr val="tx1">
                    <a:lumMod val="95000"/>
                    <a:lumOff val="5000"/>
                  </a:schemeClr>
                </a:solidFill>
                <a:latin typeface="+mn-lt"/>
              </a:rPr>
              <a:t>(Beginning Capital) + (Proposed Capital Actions) + (Projected Income) – (Capital Stress Loss)</a:t>
            </a:r>
            <a:endParaRPr kumimoji="0" lang="en-US" b="1" i="1" u="none" strike="noStrike" kern="0" cap="none" spc="0" normalizeH="0" baseline="0" noProof="0" dirty="0" smtClean="0">
              <a:ln>
                <a:noFill/>
              </a:ln>
              <a:solidFill>
                <a:srgbClr val="0070C0"/>
              </a:solidFill>
              <a:effectLst/>
              <a:uLnTx/>
              <a:uFillTx/>
              <a:latin typeface="+mn-lt"/>
              <a:ea typeface="+mn-ea"/>
              <a:cs typeface="+mn-cs"/>
            </a:endParaRPr>
          </a:p>
          <a:p>
            <a:pPr marL="228600" indent="-228600" eaLnBrk="1" hangingPunct="1">
              <a:spcBef>
                <a:spcPct val="50000"/>
              </a:spcBef>
              <a:buClr>
                <a:schemeClr val="tx1"/>
              </a:buClr>
              <a:buFont typeface="Arial" pitchFamily="34" charset="0"/>
              <a:buChar char="•"/>
            </a:pPr>
            <a:r>
              <a:rPr kumimoji="0" lang="en-US" b="1" i="0" u="none" strike="noStrike" kern="0" cap="none" spc="0" normalizeH="0" baseline="0" noProof="0" dirty="0" smtClean="0">
                <a:ln>
                  <a:noFill/>
                </a:ln>
                <a:solidFill>
                  <a:srgbClr val="0070C0"/>
                </a:solidFill>
                <a:effectLst/>
                <a:uLnTx/>
                <a:uFillTx/>
                <a:latin typeface="+mn-lt"/>
                <a:ea typeface="+mn-ea"/>
                <a:cs typeface="+mn-cs"/>
              </a:rPr>
              <a:t>Tier 1 </a:t>
            </a:r>
            <a:r>
              <a:rPr lang="en-US" b="1" kern="0" dirty="0" smtClean="0">
                <a:solidFill>
                  <a:srgbClr val="0070C0"/>
                </a:solidFill>
                <a:latin typeface="+mn-lt"/>
              </a:rPr>
              <a:t>Capital </a:t>
            </a:r>
            <a:r>
              <a:rPr kumimoji="0" lang="en-US" b="1" i="0" u="none" strike="noStrike" kern="0" cap="none" spc="0" normalizeH="0" baseline="0" noProof="0" dirty="0" smtClean="0">
                <a:ln>
                  <a:noFill/>
                </a:ln>
                <a:solidFill>
                  <a:srgbClr val="0070C0"/>
                </a:solidFill>
                <a:effectLst/>
                <a:uLnTx/>
                <a:uFillTx/>
                <a:latin typeface="+mn-lt"/>
                <a:ea typeface="+mn-ea"/>
                <a:cs typeface="+mn-cs"/>
              </a:rPr>
              <a:t>Ratio </a:t>
            </a:r>
            <a:r>
              <a:rPr kumimoji="0" lang="en-US" i="0" u="none" strike="noStrike" kern="0" cap="none" spc="0" normalizeH="0" baseline="0" noProof="0" dirty="0" smtClean="0">
                <a:ln>
                  <a:noFill/>
                </a:ln>
                <a:solidFill>
                  <a:srgbClr val="002850"/>
                </a:solidFill>
                <a:effectLst/>
                <a:uLnTx/>
                <a:uFillTx/>
                <a:latin typeface="+mn-lt"/>
                <a:ea typeface="+mn-ea"/>
                <a:cs typeface="+mn-cs"/>
              </a:rPr>
              <a:t>is</a:t>
            </a:r>
            <a:r>
              <a:rPr kumimoji="0" lang="en-US" i="0" u="none" strike="noStrike" kern="0" cap="none" spc="0" normalizeH="0" noProof="0" dirty="0" smtClean="0">
                <a:ln>
                  <a:noFill/>
                </a:ln>
                <a:solidFill>
                  <a:srgbClr val="002850"/>
                </a:solidFill>
                <a:effectLst/>
                <a:uLnTx/>
                <a:uFillTx/>
                <a:latin typeface="+mn-lt"/>
                <a:ea typeface="+mn-ea"/>
                <a:cs typeface="+mn-cs"/>
              </a:rPr>
              <a:t> defined as: </a:t>
            </a:r>
            <a:r>
              <a:rPr kumimoji="0" lang="en-US" i="0" u="none" strike="noStrike" kern="0" cap="none" spc="0" normalizeH="0" baseline="0" noProof="0" dirty="0" smtClean="0">
                <a:ln>
                  <a:noFill/>
                </a:ln>
                <a:solidFill>
                  <a:srgbClr val="002850"/>
                </a:solidFill>
                <a:effectLst/>
                <a:uLnTx/>
                <a:uFillTx/>
                <a:latin typeface="+mn-lt"/>
                <a:ea typeface="+mn-ea"/>
                <a:cs typeface="+mn-cs"/>
              </a:rPr>
              <a:t>	</a:t>
            </a:r>
            <a:endParaRPr lang="en-US" kern="0" dirty="0" smtClean="0">
              <a:solidFill>
                <a:srgbClr val="002850"/>
              </a:solidFill>
              <a:latin typeface="+mn-lt"/>
            </a:endParaRPr>
          </a:p>
          <a:p>
            <a:pPr marL="228600" indent="-228600" eaLnBrk="1" hangingPunct="1">
              <a:spcBef>
                <a:spcPct val="50000"/>
              </a:spcBef>
              <a:buClr>
                <a:schemeClr val="tx1"/>
              </a:buClr>
            </a:pPr>
            <a:r>
              <a:rPr kumimoji="0" lang="en-US" u="none" strike="noStrike" kern="0" cap="none" spc="0" normalizeH="0" baseline="0" noProof="0" dirty="0" smtClean="0">
                <a:ln>
                  <a:noFill/>
                </a:ln>
                <a:solidFill>
                  <a:schemeClr val="tx1">
                    <a:lumMod val="95000"/>
                    <a:lumOff val="5000"/>
                  </a:schemeClr>
                </a:solidFill>
                <a:effectLst/>
                <a:uLnTx/>
                <a:uFillTx/>
                <a:latin typeface="+mn-lt"/>
                <a:ea typeface="+mn-ea"/>
                <a:cs typeface="+mn-cs"/>
              </a:rPr>
              <a:t>		 </a:t>
            </a:r>
            <a:r>
              <a:rPr kumimoji="0" lang="en-US" i="1" u="none" strike="noStrike" kern="0" cap="none" spc="0" normalizeH="0" baseline="0" noProof="0" dirty="0" smtClean="0">
                <a:ln>
                  <a:noFill/>
                </a:ln>
                <a:solidFill>
                  <a:schemeClr val="tx1">
                    <a:lumMod val="95000"/>
                    <a:lumOff val="5000"/>
                  </a:schemeClr>
                </a:solidFill>
                <a:effectLst/>
                <a:uLnTx/>
                <a:uFillTx/>
                <a:latin typeface="+mn-lt"/>
                <a:ea typeface="+mn-ea"/>
                <a:cs typeface="+mn-cs"/>
              </a:rPr>
              <a:t>(Tier</a:t>
            </a:r>
            <a:r>
              <a:rPr kumimoji="0" lang="en-US" i="1" u="none" strike="noStrike" kern="0" cap="none" spc="0" normalizeH="0" noProof="0" dirty="0" smtClean="0">
                <a:ln>
                  <a:noFill/>
                </a:ln>
                <a:solidFill>
                  <a:schemeClr val="tx1">
                    <a:lumMod val="95000"/>
                    <a:lumOff val="5000"/>
                  </a:schemeClr>
                </a:solidFill>
                <a:effectLst/>
                <a:uLnTx/>
                <a:uFillTx/>
                <a:latin typeface="+mn-lt"/>
                <a:ea typeface="+mn-ea"/>
                <a:cs typeface="+mn-cs"/>
              </a:rPr>
              <a:t> 1 Capital)  / (Risk Weighted Assets) = </a:t>
            </a:r>
            <a:r>
              <a:rPr lang="en-US" kern="0" dirty="0" smtClean="0">
                <a:solidFill>
                  <a:schemeClr val="tx1">
                    <a:lumMod val="95000"/>
                    <a:lumOff val="5000"/>
                  </a:schemeClr>
                </a:solidFill>
                <a:latin typeface="+mn-lt"/>
              </a:rPr>
              <a:t>“Capital”  / “RWA”</a:t>
            </a:r>
            <a:endParaRPr kumimoji="0" lang="en-US" u="none" strike="noStrike" kern="0" cap="none" spc="0" normalizeH="0" baseline="0" noProof="0" dirty="0" smtClean="0">
              <a:ln>
                <a:noFill/>
              </a:ln>
              <a:solidFill>
                <a:schemeClr val="tx1">
                  <a:lumMod val="95000"/>
                  <a:lumOff val="5000"/>
                </a:schemeClr>
              </a:solidFill>
              <a:effectLst/>
              <a:uLnTx/>
              <a:uFillTx/>
              <a:latin typeface="+mn-lt"/>
            </a:endParaRPr>
          </a:p>
          <a:p>
            <a:pPr marL="228600" indent="-228600" eaLnBrk="1" hangingPunct="1">
              <a:spcBef>
                <a:spcPct val="50000"/>
              </a:spcBef>
              <a:buClr>
                <a:schemeClr val="tx1"/>
              </a:buClr>
              <a:buFont typeface="Arial" pitchFamily="34" charset="0"/>
              <a:buChar char="•"/>
              <a:defRPr/>
            </a:pPr>
            <a:r>
              <a:rPr lang="en-US" b="1" kern="0" dirty="0" smtClean="0">
                <a:solidFill>
                  <a:srgbClr val="0070C0"/>
                </a:solidFill>
                <a:latin typeface="+mn-lt"/>
              </a:rPr>
              <a:t>Risk-Weighted Assets </a:t>
            </a:r>
            <a:r>
              <a:rPr lang="en-US" kern="0" dirty="0" smtClean="0">
                <a:latin typeface="+mn-lt"/>
              </a:rPr>
              <a:t>can refer to any of the following:</a:t>
            </a:r>
            <a:r>
              <a:rPr lang="en-US" b="1" kern="0" dirty="0" smtClean="0">
                <a:solidFill>
                  <a:srgbClr val="0070C0"/>
                </a:solidFill>
                <a:latin typeface="+mn-lt"/>
              </a:rPr>
              <a:t> </a:t>
            </a:r>
          </a:p>
          <a:p>
            <a:pPr marL="685800" lvl="1" indent="-228600" eaLnBrk="1" hangingPunct="1">
              <a:spcBef>
                <a:spcPct val="50000"/>
              </a:spcBef>
              <a:buClr>
                <a:schemeClr val="tx1"/>
              </a:buClr>
              <a:buFont typeface="Arial" pitchFamily="34" charset="0"/>
              <a:buChar char="•"/>
            </a:pPr>
            <a:r>
              <a:rPr lang="en-US" kern="0" dirty="0" smtClean="0">
                <a:solidFill>
                  <a:schemeClr val="tx1">
                    <a:lumMod val="95000"/>
                    <a:lumOff val="5000"/>
                  </a:schemeClr>
                </a:solidFill>
                <a:latin typeface="+mn-lt"/>
              </a:rPr>
              <a:t>$1MM of RWA = $1MM of risky assets (nominally with an 8% haircut by Basel rules), expressed on a cash equivalent basis</a:t>
            </a:r>
          </a:p>
          <a:p>
            <a:pPr marL="685800" lvl="1" indent="-228600" eaLnBrk="1" hangingPunct="1">
              <a:spcBef>
                <a:spcPct val="50000"/>
              </a:spcBef>
              <a:buClr>
                <a:schemeClr val="tx1"/>
              </a:buClr>
              <a:buFont typeface="Arial" pitchFamily="34" charset="0"/>
              <a:buChar char="•"/>
            </a:pPr>
            <a:r>
              <a:rPr lang="en-US" kern="0" dirty="0" smtClean="0">
                <a:solidFill>
                  <a:schemeClr val="tx1">
                    <a:lumMod val="95000"/>
                    <a:lumOff val="5000"/>
                  </a:schemeClr>
                </a:solidFill>
                <a:latin typeface="+mn-lt"/>
              </a:rPr>
              <a:t>In Basel 1, BB Corporate debt attracts an 8% haircut. So $1MM worth of cash BB corporate bonds has an RWA of $1MM</a:t>
            </a:r>
          </a:p>
          <a:p>
            <a:pPr marL="685800" lvl="1" indent="-228600" eaLnBrk="1" hangingPunct="1">
              <a:spcBef>
                <a:spcPct val="50000"/>
              </a:spcBef>
              <a:buClr>
                <a:schemeClr val="tx1"/>
              </a:buClr>
              <a:buFont typeface="Arial" pitchFamily="34" charset="0"/>
              <a:buChar char="•"/>
            </a:pPr>
            <a:r>
              <a:rPr lang="en-US" kern="0" dirty="0" smtClean="0">
                <a:solidFill>
                  <a:schemeClr val="tx1">
                    <a:lumMod val="95000"/>
                    <a:lumOff val="5000"/>
                  </a:schemeClr>
                </a:solidFill>
                <a:latin typeface="+mn-lt"/>
              </a:rPr>
              <a:t>Sold protection on $1MM notional of BB corporate debt has an RWA of $1MM as well, despite the small MTM</a:t>
            </a:r>
          </a:p>
          <a:p>
            <a:pPr marL="685800" lvl="1" indent="-228600" eaLnBrk="1" hangingPunct="1">
              <a:spcBef>
                <a:spcPct val="50000"/>
              </a:spcBef>
              <a:buClr>
                <a:schemeClr val="tx1"/>
              </a:buClr>
              <a:buFont typeface="Arial" pitchFamily="34" charset="0"/>
              <a:buChar char="•"/>
            </a:pPr>
            <a:r>
              <a:rPr lang="en-US" kern="0" dirty="0" smtClean="0">
                <a:solidFill>
                  <a:schemeClr val="tx1">
                    <a:lumMod val="95000"/>
                    <a:lumOff val="5000"/>
                  </a:schemeClr>
                </a:solidFill>
                <a:latin typeface="+mn-lt"/>
              </a:rPr>
              <a:t>If A corporate debt has ½ of the volatility of BB (resulting in a haircut of 4%), then $1MM worth of AA corporate debt has an RWA of $500K</a:t>
            </a:r>
          </a:p>
          <a:p>
            <a:pPr marL="685800" lvl="1" indent="-228600" eaLnBrk="1" hangingPunct="1">
              <a:spcBef>
                <a:spcPct val="50000"/>
              </a:spcBef>
              <a:buClr>
                <a:schemeClr val="tx1"/>
              </a:buClr>
              <a:buFont typeface="Arial" pitchFamily="34" charset="0"/>
              <a:buChar char="•"/>
            </a:pPr>
            <a:r>
              <a:rPr lang="en-US" kern="0" dirty="0" smtClean="0">
                <a:solidFill>
                  <a:schemeClr val="tx1">
                    <a:lumMod val="95000"/>
                    <a:lumOff val="5000"/>
                  </a:schemeClr>
                </a:solidFill>
                <a:latin typeface="+mn-lt"/>
              </a:rPr>
              <a:t>Basel has progressively moved towards more model-based RWA calculations</a:t>
            </a:r>
          </a:p>
          <a:p>
            <a:pPr marL="228600"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Leverage Ratio</a:t>
            </a:r>
            <a:endParaRPr lang="en-US" dirty="0"/>
          </a:p>
        </p:txBody>
      </p:sp>
      <p:sp>
        <p:nvSpPr>
          <p:cNvPr id="41987" name="Rectangle 3"/>
          <p:cNvSpPr>
            <a:spLocks noGrp="1" noChangeArrowheads="1"/>
          </p:cNvSpPr>
          <p:nvPr>
            <p:ph sz="quarter" idx="1"/>
          </p:nvPr>
        </p:nvSpPr>
        <p:spPr>
          <a:xfrm>
            <a:off x="212725" y="1301750"/>
            <a:ext cx="8358188" cy="4442946"/>
          </a:xfrm>
        </p:spPr>
        <p:txBody>
          <a:bodyPr>
            <a:noAutofit/>
          </a:bodyPr>
          <a:lstStyle/>
          <a:p>
            <a:pPr marL="91440">
              <a:lnSpc>
                <a:spcPct val="100000"/>
              </a:lnSpc>
              <a:spcBef>
                <a:spcPts val="600"/>
              </a:spcBef>
              <a:buFont typeface="Arial" pitchFamily="34" charset="0"/>
              <a:buChar char="•"/>
              <a:defRPr/>
            </a:pPr>
            <a:r>
              <a:rPr lang="en-US" sz="1600" dirty="0" smtClean="0"/>
              <a:t>The</a:t>
            </a:r>
            <a:r>
              <a:rPr lang="en-US" sz="1600" b="1" dirty="0" smtClean="0">
                <a:solidFill>
                  <a:srgbClr val="0070C0"/>
                </a:solidFill>
              </a:rPr>
              <a:t> Leverage Ratio </a:t>
            </a:r>
            <a:r>
              <a:rPr lang="en-US" sz="1600" dirty="0" smtClean="0"/>
              <a:t> is defined as</a:t>
            </a:r>
          </a:p>
          <a:p>
            <a:pPr marL="91440">
              <a:lnSpc>
                <a:spcPct val="100000"/>
              </a:lnSpc>
              <a:spcBef>
                <a:spcPts val="600"/>
              </a:spcBef>
              <a:buNone/>
              <a:defRPr/>
            </a:pPr>
            <a:r>
              <a:rPr lang="en-US" sz="1600" dirty="0" smtClean="0">
                <a:solidFill>
                  <a:schemeClr val="tx1">
                    <a:lumMod val="95000"/>
                    <a:lumOff val="5000"/>
                  </a:schemeClr>
                </a:solidFill>
              </a:rPr>
              <a:t>		 </a:t>
            </a:r>
            <a:r>
              <a:rPr lang="en-US" sz="1600" i="1" dirty="0" smtClean="0">
                <a:solidFill>
                  <a:schemeClr val="tx1">
                    <a:lumMod val="95000"/>
                    <a:lumOff val="5000"/>
                  </a:schemeClr>
                </a:solidFill>
              </a:rPr>
              <a:t>(Tier 1 Capital)  / (Balance Sheet Assets) </a:t>
            </a:r>
            <a:r>
              <a:rPr lang="en-US" sz="1600" dirty="0" smtClean="0">
                <a:solidFill>
                  <a:schemeClr val="tx1">
                    <a:lumMod val="95000"/>
                    <a:lumOff val="5000"/>
                  </a:schemeClr>
                </a:solidFill>
              </a:rPr>
              <a:t>=  “Capital”  / “Assets” </a:t>
            </a:r>
          </a:p>
          <a:p>
            <a:pPr marL="91440" lvl="1">
              <a:lnSpc>
                <a:spcPct val="100000"/>
              </a:lnSpc>
              <a:spcBef>
                <a:spcPts val="600"/>
              </a:spcBef>
              <a:buFont typeface="Arial" pitchFamily="34" charset="0"/>
              <a:buChar char="•"/>
            </a:pPr>
            <a:r>
              <a:rPr lang="en-US" sz="1600" dirty="0" smtClean="0"/>
              <a:t>Here, </a:t>
            </a:r>
            <a:r>
              <a:rPr lang="en-US" sz="1600" b="1" dirty="0" smtClean="0">
                <a:solidFill>
                  <a:srgbClr val="0070C0"/>
                </a:solidFill>
              </a:rPr>
              <a:t>Balance Sheet Assets </a:t>
            </a:r>
            <a:r>
              <a:rPr lang="en-US" sz="1600" dirty="0" smtClean="0"/>
              <a:t>refer to all assets carried at current value, with no consideration for riskiness or leverage</a:t>
            </a:r>
          </a:p>
          <a:p>
            <a:pPr marL="548640" lvl="4">
              <a:lnSpc>
                <a:spcPct val="100000"/>
              </a:lnSpc>
              <a:spcBef>
                <a:spcPts val="600"/>
              </a:spcBef>
              <a:buFont typeface="Arial" pitchFamily="34" charset="0"/>
              <a:buChar char="•"/>
            </a:pPr>
            <a:r>
              <a:rPr lang="en-US" sz="1600" dirty="0" smtClean="0"/>
              <a:t>For example, a newly executed credit default swap may be carried at its market value – close to zero</a:t>
            </a:r>
            <a:endParaRPr lang="en-US" sz="1600" dirty="0" smtClean="0">
              <a:solidFill>
                <a:schemeClr val="tx1">
                  <a:lumMod val="95000"/>
                  <a:lumOff val="5000"/>
                </a:schemeClr>
              </a:solidFill>
            </a:endParaRPr>
          </a:p>
          <a:p>
            <a:pPr marL="91440">
              <a:lnSpc>
                <a:spcPct val="100000"/>
              </a:lnSpc>
              <a:spcBef>
                <a:spcPts val="600"/>
              </a:spcBef>
              <a:buFont typeface="Arial" pitchFamily="34" charset="0"/>
              <a:buChar char="•"/>
              <a:defRPr/>
            </a:pPr>
            <a:r>
              <a:rPr lang="en-US" sz="1600" dirty="0" smtClean="0">
                <a:solidFill>
                  <a:schemeClr val="tx1">
                    <a:lumMod val="95000"/>
                    <a:lumOff val="5000"/>
                  </a:schemeClr>
                </a:solidFill>
              </a:rPr>
              <a:t>Note: A firm’s leverage is equal to the inverse of its Leverage Ratio, i.e.:</a:t>
            </a:r>
          </a:p>
        </p:txBody>
      </p:sp>
      <p:sp>
        <p:nvSpPr>
          <p:cNvPr id="5" name="Slide Number Placeholder 4"/>
          <p:cNvSpPr>
            <a:spLocks noGrp="1"/>
          </p:cNvSpPr>
          <p:nvPr>
            <p:ph type="sldNum" sz="quarter" idx="10"/>
          </p:nvPr>
        </p:nvSpPr>
        <p:spPr/>
        <p:txBody>
          <a:bodyPr/>
          <a:lstStyle/>
          <a:p>
            <a:fld id="{187AE08A-28C0-4CAF-97D6-0BCEC79FEC45}" type="slidenum">
              <a:rPr lang="en-US" smtClean="0"/>
              <a:pPr/>
              <a:t>19</a:t>
            </a:fld>
            <a:endParaRPr lang="en-US" dirty="0"/>
          </a:p>
        </p:txBody>
      </p:sp>
      <p:graphicFrame>
        <p:nvGraphicFramePr>
          <p:cNvPr id="61442" name="Object 2"/>
          <p:cNvGraphicFramePr>
            <a:graphicFrameLocks noChangeAspect="1"/>
          </p:cNvGraphicFramePr>
          <p:nvPr/>
        </p:nvGraphicFramePr>
        <p:xfrm>
          <a:off x="3297238" y="3671888"/>
          <a:ext cx="2235200" cy="549275"/>
        </p:xfrm>
        <a:graphic>
          <a:graphicData uri="http://schemas.openxmlformats.org/presentationml/2006/ole">
            <mc:AlternateContent xmlns:mc="http://schemas.openxmlformats.org/markup-compatibility/2006">
              <mc:Choice xmlns:v="urn:schemas-microsoft-com:vml" Requires="v">
                <p:oleObj spid="_x0000_s61483" name="Equation" r:id="rId3" imgW="1701720" imgH="419040" progId="Equation.3">
                  <p:embed/>
                </p:oleObj>
              </mc:Choice>
              <mc:Fallback>
                <p:oleObj name="Equation" r:id="rId3" imgW="170172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238" y="3671888"/>
                        <a:ext cx="2235200" cy="5492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2000" dirty="0"/>
              <a:t>When </a:t>
            </a:r>
            <a:r>
              <a:rPr lang="en-US" sz="2000" dirty="0" smtClean="0"/>
              <a:t>1</a:t>
            </a:r>
            <a:r>
              <a:rPr lang="en-US" sz="2000" baseline="30000" dirty="0" smtClean="0"/>
              <a:t>st</a:t>
            </a:r>
            <a:r>
              <a:rPr lang="en-US" sz="2000" dirty="0" smtClean="0"/>
              <a:t> supervisory </a:t>
            </a:r>
            <a:r>
              <a:rPr lang="en-US" sz="2000" dirty="0"/>
              <a:t>stress tests </a:t>
            </a:r>
            <a:r>
              <a:rPr lang="en-US" sz="2000" dirty="0" smtClean="0"/>
              <a:t>administered </a:t>
            </a:r>
            <a:r>
              <a:rPr lang="en-US" sz="2000" dirty="0"/>
              <a:t>to large U.S. </a:t>
            </a:r>
            <a:r>
              <a:rPr lang="en-US" sz="2000" dirty="0" smtClean="0"/>
              <a:t>BHCs </a:t>
            </a:r>
            <a:r>
              <a:rPr lang="en-US" sz="2000" dirty="0"/>
              <a:t>in </a:t>
            </a:r>
            <a:r>
              <a:rPr lang="en-US" sz="2000" dirty="0" smtClean="0"/>
              <a:t>1h </a:t>
            </a:r>
            <a:r>
              <a:rPr lang="en-US" sz="2000" dirty="0"/>
              <a:t>2009, </a:t>
            </a:r>
            <a:r>
              <a:rPr lang="en-US" sz="2000" dirty="0" smtClean="0"/>
              <a:t>Fed took unprecedented </a:t>
            </a:r>
            <a:r>
              <a:rPr lang="en-US" sz="2000" dirty="0"/>
              <a:t>step of announcing publicly </a:t>
            </a:r>
            <a:r>
              <a:rPr lang="en-US" sz="2000" dirty="0" smtClean="0"/>
              <a:t>assessment </a:t>
            </a:r>
            <a:r>
              <a:rPr lang="en-US" sz="2000" dirty="0"/>
              <a:t>of </a:t>
            </a:r>
            <a:r>
              <a:rPr lang="en-US" sz="2000" dirty="0" smtClean="0"/>
              <a:t>BHC </a:t>
            </a:r>
            <a:r>
              <a:rPr lang="en-US" sz="2000" dirty="0"/>
              <a:t>capital </a:t>
            </a:r>
            <a:r>
              <a:rPr lang="en-US" sz="2000" dirty="0" smtClean="0"/>
              <a:t>under </a:t>
            </a:r>
            <a:r>
              <a:rPr lang="en-US" sz="2000" dirty="0"/>
              <a:t>stress. </a:t>
            </a:r>
            <a:endParaRPr lang="en-US" sz="2000" dirty="0" smtClean="0"/>
          </a:p>
          <a:p>
            <a:r>
              <a:rPr lang="en-US" sz="2000" dirty="0" smtClean="0"/>
              <a:t>The </a:t>
            </a:r>
            <a:r>
              <a:rPr lang="en-US" sz="2000" dirty="0"/>
              <a:t>Supervisory Capital Assessment Program (SCAP) of 2009 evolved </a:t>
            </a:r>
            <a:r>
              <a:rPr lang="en-US" sz="2000" dirty="0" smtClean="0"/>
              <a:t>into </a:t>
            </a:r>
            <a:r>
              <a:rPr lang="en-US" sz="2000" dirty="0"/>
              <a:t>series of annual supervisory stress tests beginning in 2011. </a:t>
            </a:r>
            <a:endParaRPr lang="en-US" sz="2000" dirty="0" smtClean="0"/>
          </a:p>
          <a:p>
            <a:r>
              <a:rPr lang="en-US" sz="2000" dirty="0" smtClean="0"/>
              <a:t>The </a:t>
            </a:r>
            <a:r>
              <a:rPr lang="en-US" sz="2000" dirty="0"/>
              <a:t>process now includes two related reviews of BHC capital: the Comprehensive Capital Analysis and Review (CCAR) and Dodd‐Frank Act stress tests (DFAST). </a:t>
            </a:r>
            <a:endParaRPr lang="en-US" sz="2000" dirty="0" smtClean="0"/>
          </a:p>
          <a:p>
            <a:r>
              <a:rPr lang="en-US" sz="2000" dirty="0" smtClean="0"/>
              <a:t>As </a:t>
            </a:r>
            <a:r>
              <a:rPr lang="en-US" sz="2000" dirty="0"/>
              <a:t>these processes have evolved, the </a:t>
            </a:r>
            <a:r>
              <a:rPr lang="en-US" sz="2000" dirty="0" smtClean="0"/>
              <a:t>Fed has </a:t>
            </a:r>
            <a:r>
              <a:rPr lang="en-US" sz="2000" dirty="0"/>
              <a:t>provided increasingly detailed public disclosures about the tests’ results and implications</a:t>
            </a:r>
            <a:r>
              <a:rPr lang="en-US" sz="2000" dirty="0" smtClean="0"/>
              <a:t>.. </a:t>
            </a:r>
          </a:p>
          <a:p>
            <a:endParaRPr lang="en-US" sz="2000" dirty="0"/>
          </a:p>
        </p:txBody>
      </p:sp>
    </p:spTree>
    <p:extLst>
      <p:ext uri="{BB962C8B-B14F-4D97-AF65-F5344CB8AC3E}">
        <p14:creationId xmlns:p14="http://schemas.microsoft.com/office/powerpoint/2010/main" val="92338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gray">
          <a:xfrm>
            <a:off x="183285" y="503782"/>
            <a:ext cx="8752897" cy="451519"/>
          </a:xfrm>
          <a:prstGeom prst="rect">
            <a:avLst/>
          </a:prstGeom>
          <a:noFill/>
          <a:ln w="9525">
            <a:noFill/>
            <a:miter lim="800000"/>
            <a:headEnd/>
            <a:tailEnd/>
          </a:ln>
          <a:effectLst/>
        </p:spPr>
        <p:txBody>
          <a:bodyPr lIns="90530" tIns="45268" rIns="90530" bIns="45268" anchor="b">
            <a:spAutoFit/>
          </a:bodyPr>
          <a:lstStyle/>
          <a:p>
            <a:pPr defTabSz="914608"/>
            <a:r>
              <a:rPr lang="en-US" sz="2600" dirty="0" smtClean="0">
                <a:solidFill>
                  <a:srgbClr val="FFFFFF"/>
                </a:solidFill>
              </a:rPr>
              <a:t>Illustration: Available Capital Projections</a:t>
            </a:r>
            <a:endParaRPr lang="en-US" sz="2600" dirty="0">
              <a:solidFill>
                <a:srgbClr val="FFFFFF"/>
              </a:solidFill>
            </a:endParaRPr>
          </a:p>
        </p:txBody>
      </p:sp>
      <p:graphicFrame>
        <p:nvGraphicFramePr>
          <p:cNvPr id="376833" name="Object 44"/>
          <p:cNvGraphicFramePr>
            <a:graphicFrameLocks/>
          </p:cNvGraphicFramePr>
          <p:nvPr/>
        </p:nvGraphicFramePr>
        <p:xfrm>
          <a:off x="329502" y="1828869"/>
          <a:ext cx="7641647" cy="3349158"/>
        </p:xfrm>
        <a:graphic>
          <a:graphicData uri="http://schemas.openxmlformats.org/presentationml/2006/ole">
            <mc:AlternateContent xmlns:mc="http://schemas.openxmlformats.org/markup-compatibility/2006">
              <mc:Choice xmlns:v="urn:schemas-microsoft-com:vml" Requires="v">
                <p:oleObj spid="_x0000_s59435" name="Chart" r:id="rId5" imgW="8486775" imgH="3819525" progId="MSGraph.Chart.8">
                  <p:embed followColorScheme="full"/>
                </p:oleObj>
              </mc:Choice>
              <mc:Fallback>
                <p:oleObj name="Chart" r:id="rId5" imgW="8486775" imgH="3819525" progId="MSGraph.Chart.8">
                  <p:embed followColorScheme="full"/>
                  <p:pic>
                    <p:nvPicPr>
                      <p:cNvPr id="0" name="Object 44"/>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502" y="1828869"/>
                        <a:ext cx="7641647" cy="334915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p:cNvSpPr txBox="1"/>
          <p:nvPr/>
        </p:nvSpPr>
        <p:spPr>
          <a:xfrm>
            <a:off x="716828" y="3830940"/>
            <a:ext cx="990689" cy="900006"/>
          </a:xfrm>
          <a:prstGeom prst="rect">
            <a:avLst/>
          </a:prstGeom>
          <a:noFill/>
        </p:spPr>
        <p:txBody>
          <a:bodyPr wrap="square" lIns="82058" tIns="41029" rIns="82058" bIns="41029" rtlCol="0">
            <a:spAutoFit/>
          </a:bodyPr>
          <a:lstStyle/>
          <a:p>
            <a:pPr algn="ctr">
              <a:buNone/>
            </a:pPr>
            <a:r>
              <a:rPr lang="en-US" dirty="0" smtClean="0">
                <a:solidFill>
                  <a:srgbClr val="FFFFFF"/>
                </a:solidFill>
              </a:rPr>
              <a:t>Available Capital</a:t>
            </a:r>
          </a:p>
          <a:p>
            <a:pPr algn="ctr">
              <a:buNone/>
            </a:pPr>
            <a:endParaRPr lang="en-US" sz="900" dirty="0" smtClean="0">
              <a:solidFill>
                <a:srgbClr val="FFFFFF"/>
              </a:solidFill>
            </a:endParaRPr>
          </a:p>
          <a:p>
            <a:pPr algn="ctr">
              <a:buNone/>
            </a:pPr>
            <a:r>
              <a:rPr lang="en-US" sz="900" dirty="0" smtClean="0">
                <a:solidFill>
                  <a:srgbClr val="FFFFFF"/>
                </a:solidFill>
              </a:rPr>
              <a:t>Beginning of quarter</a:t>
            </a:r>
            <a:endParaRPr lang="en-US" sz="900" dirty="0">
              <a:solidFill>
                <a:srgbClr val="FFFFFF"/>
              </a:solidFill>
            </a:endParaRPr>
          </a:p>
        </p:txBody>
      </p:sp>
      <p:sp>
        <p:nvSpPr>
          <p:cNvPr id="9" name="TextBox 8"/>
          <p:cNvSpPr txBox="1"/>
          <p:nvPr/>
        </p:nvSpPr>
        <p:spPr>
          <a:xfrm>
            <a:off x="2257520" y="2687940"/>
            <a:ext cx="831273" cy="526058"/>
          </a:xfrm>
          <a:prstGeom prst="rect">
            <a:avLst/>
          </a:prstGeom>
          <a:noFill/>
        </p:spPr>
        <p:txBody>
          <a:bodyPr wrap="square" lIns="82058" tIns="41029" rIns="82058" bIns="41029" rtlCol="0">
            <a:spAutoFit/>
          </a:bodyPr>
          <a:lstStyle/>
          <a:p>
            <a:pPr algn="ctr">
              <a:buNone/>
            </a:pPr>
            <a:r>
              <a:rPr lang="en-US" dirty="0" smtClean="0">
                <a:solidFill>
                  <a:srgbClr val="FFFFFF"/>
                </a:solidFill>
              </a:rPr>
              <a:t>Net Income</a:t>
            </a:r>
            <a:endParaRPr lang="en-US" dirty="0">
              <a:solidFill>
                <a:srgbClr val="FFFFFF"/>
              </a:solidFill>
            </a:endParaRPr>
          </a:p>
        </p:txBody>
      </p:sp>
      <p:sp>
        <p:nvSpPr>
          <p:cNvPr id="10" name="TextBox 9"/>
          <p:cNvSpPr txBox="1"/>
          <p:nvPr/>
        </p:nvSpPr>
        <p:spPr>
          <a:xfrm>
            <a:off x="5166974" y="3091351"/>
            <a:ext cx="831273" cy="526058"/>
          </a:xfrm>
          <a:prstGeom prst="rect">
            <a:avLst/>
          </a:prstGeom>
          <a:noFill/>
        </p:spPr>
        <p:txBody>
          <a:bodyPr wrap="square" lIns="82058" tIns="41029" rIns="82058" bIns="41029" rtlCol="0">
            <a:spAutoFit/>
          </a:bodyPr>
          <a:lstStyle/>
          <a:p>
            <a:pPr algn="ctr">
              <a:buNone/>
            </a:pPr>
            <a:r>
              <a:rPr lang="en-US" dirty="0" smtClean="0">
                <a:solidFill>
                  <a:srgbClr val="FFFFFF"/>
                </a:solidFill>
              </a:rPr>
              <a:t>Stress Loss</a:t>
            </a:r>
            <a:endParaRPr lang="en-US" dirty="0">
              <a:solidFill>
                <a:srgbClr val="FFFFFF"/>
              </a:solidFill>
            </a:endParaRPr>
          </a:p>
        </p:txBody>
      </p:sp>
      <p:sp>
        <p:nvSpPr>
          <p:cNvPr id="12" name="TextBox 11"/>
          <p:cNvSpPr txBox="1"/>
          <p:nvPr/>
        </p:nvSpPr>
        <p:spPr>
          <a:xfrm>
            <a:off x="3504429" y="2858505"/>
            <a:ext cx="1246909" cy="526058"/>
          </a:xfrm>
          <a:prstGeom prst="rect">
            <a:avLst/>
          </a:prstGeom>
          <a:noFill/>
        </p:spPr>
        <p:txBody>
          <a:bodyPr wrap="square" lIns="82058" tIns="41029" rIns="82058" bIns="41029" rtlCol="0">
            <a:spAutoFit/>
          </a:bodyPr>
          <a:lstStyle/>
          <a:p>
            <a:pPr algn="ctr">
              <a:buNone/>
            </a:pPr>
            <a:r>
              <a:rPr lang="en-US" dirty="0" smtClean="0">
                <a:solidFill>
                  <a:srgbClr val="F37B53"/>
                </a:solidFill>
              </a:rPr>
              <a:t>Capital Actions</a:t>
            </a:r>
            <a:endParaRPr lang="en-US" dirty="0">
              <a:solidFill>
                <a:srgbClr val="F37B53"/>
              </a:solidFill>
            </a:endParaRPr>
          </a:p>
        </p:txBody>
      </p:sp>
      <p:sp>
        <p:nvSpPr>
          <p:cNvPr id="14" name="Rectangle 13"/>
          <p:cNvSpPr/>
          <p:nvPr/>
        </p:nvSpPr>
        <p:spPr bwMode="auto">
          <a:xfrm>
            <a:off x="3546573" y="2735434"/>
            <a:ext cx="1197864" cy="137160"/>
          </a:xfrm>
          <a:prstGeom prst="rect">
            <a:avLst/>
          </a:prstGeom>
          <a:solidFill>
            <a:srgbClr val="FFFFFF"/>
          </a:solidFill>
          <a:ln w="19050"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6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endParaRPr>
          </a:p>
        </p:txBody>
      </p:sp>
      <p:sp>
        <p:nvSpPr>
          <p:cNvPr id="15" name="Rectangle 14"/>
          <p:cNvSpPr/>
          <p:nvPr/>
        </p:nvSpPr>
        <p:spPr bwMode="auto">
          <a:xfrm>
            <a:off x="6228335" y="2881932"/>
            <a:ext cx="1135380" cy="320040"/>
          </a:xfrm>
          <a:prstGeom prst="rect">
            <a:avLst/>
          </a:prstGeom>
          <a:solidFill>
            <a:schemeClr val="tx2">
              <a:lumMod val="60000"/>
              <a:lumOff val="40000"/>
            </a:schemeClr>
          </a:solidFill>
          <a:ln w="19050"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0" i="0" u="none" strike="noStrike" cap="none" normalizeH="0" baseline="0" dirty="0" smtClean="0">
                <a:ln>
                  <a:noFill/>
                </a:ln>
                <a:solidFill>
                  <a:srgbClr val="F7F7F7"/>
                </a:solidFill>
                <a:effectLst/>
                <a:latin typeface="Arial" pitchFamily="34" charset="0"/>
              </a:rPr>
              <a:t>Credit</a:t>
            </a:r>
          </a:p>
        </p:txBody>
      </p:sp>
      <p:sp>
        <p:nvSpPr>
          <p:cNvPr id="16" name="Rectangle 15"/>
          <p:cNvSpPr/>
          <p:nvPr/>
        </p:nvSpPr>
        <p:spPr bwMode="auto">
          <a:xfrm>
            <a:off x="6228811" y="3213339"/>
            <a:ext cx="1135380" cy="320040"/>
          </a:xfrm>
          <a:prstGeom prst="rect">
            <a:avLst/>
          </a:prstGeom>
          <a:solidFill>
            <a:schemeClr val="bg2">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0" i="0" u="none" strike="noStrike" cap="none" normalizeH="0" baseline="0" dirty="0" smtClean="0">
                <a:ln>
                  <a:noFill/>
                </a:ln>
                <a:solidFill>
                  <a:srgbClr val="F7F7F7"/>
                </a:solidFill>
                <a:effectLst/>
                <a:latin typeface="Arial" pitchFamily="34" charset="0"/>
              </a:rPr>
              <a:t>Market</a:t>
            </a:r>
          </a:p>
        </p:txBody>
      </p:sp>
      <p:sp>
        <p:nvSpPr>
          <p:cNvPr id="17" name="Rectangle 16"/>
          <p:cNvSpPr/>
          <p:nvPr/>
        </p:nvSpPr>
        <p:spPr bwMode="auto">
          <a:xfrm>
            <a:off x="6226430" y="3546350"/>
            <a:ext cx="1135380" cy="320040"/>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0" i="0" u="none" strike="noStrike" cap="none" normalizeH="0" baseline="0" dirty="0" smtClean="0">
                <a:ln>
                  <a:noFill/>
                </a:ln>
                <a:solidFill>
                  <a:srgbClr val="F7F7F7"/>
                </a:solidFill>
                <a:effectLst/>
                <a:latin typeface="Arial" pitchFamily="34" charset="0"/>
              </a:rPr>
              <a:t>Operational</a:t>
            </a:r>
          </a:p>
        </p:txBody>
      </p:sp>
      <p:sp>
        <p:nvSpPr>
          <p:cNvPr id="18" name="Rectangle 17"/>
          <p:cNvSpPr/>
          <p:nvPr/>
        </p:nvSpPr>
        <p:spPr bwMode="auto">
          <a:xfrm>
            <a:off x="6394544" y="3866071"/>
            <a:ext cx="1463040" cy="1463040"/>
          </a:xfrm>
          <a:prstGeom prst="rect">
            <a:avLst/>
          </a:prstGeom>
          <a:solidFill>
            <a:srgbClr val="FFFFFF"/>
          </a:solidFill>
          <a:ln w="19050"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p:txBody>
      </p:sp>
      <p:sp>
        <p:nvSpPr>
          <p:cNvPr id="19" name="Slide Number Placeholder 18"/>
          <p:cNvSpPr>
            <a:spLocks noGrp="1"/>
          </p:cNvSpPr>
          <p:nvPr>
            <p:ph type="sldNum" sz="quarter" idx="10"/>
          </p:nvPr>
        </p:nvSpPr>
        <p:spPr/>
        <p:txBody>
          <a:bodyPr/>
          <a:lstStyle/>
          <a:p>
            <a:fld id="{C2C6CB86-F6D6-4FFF-BABE-30E41484E5BC}" type="slidenum">
              <a:rPr lang="en-US" smtClean="0"/>
              <a:pPr/>
              <a:t>20</a:t>
            </a:fld>
            <a:endParaRPr lang="en-US" dirty="0"/>
          </a:p>
        </p:txBody>
      </p:sp>
      <p:cxnSp>
        <p:nvCxnSpPr>
          <p:cNvPr id="21" name="Straight Connector 20"/>
          <p:cNvCxnSpPr>
            <a:stCxn id="15" idx="0"/>
            <a:endCxn id="22" idx="2"/>
          </p:cNvCxnSpPr>
          <p:nvPr/>
        </p:nvCxnSpPr>
        <p:spPr bwMode="auto">
          <a:xfrm flipV="1">
            <a:off x="6796025" y="2426570"/>
            <a:ext cx="480076" cy="455362"/>
          </a:xfrm>
          <a:prstGeom prst="line">
            <a:avLst/>
          </a:prstGeom>
          <a:solidFill>
            <a:schemeClr val="accent1"/>
          </a:solidFill>
          <a:ln w="19050" cap="flat" cmpd="sng" algn="ctr">
            <a:solidFill>
              <a:schemeClr val="bg1">
                <a:lumMod val="75000"/>
              </a:schemeClr>
            </a:solidFill>
            <a:prstDash val="solid"/>
            <a:round/>
            <a:headEnd type="none" w="med" len="med"/>
            <a:tailEnd type="none" w="med" len="med"/>
          </a:ln>
          <a:effectLst/>
        </p:spPr>
      </p:cxnSp>
      <p:sp>
        <p:nvSpPr>
          <p:cNvPr id="22" name="TextBox 21"/>
          <p:cNvSpPr txBox="1"/>
          <p:nvPr/>
        </p:nvSpPr>
        <p:spPr>
          <a:xfrm>
            <a:off x="6791311" y="2181888"/>
            <a:ext cx="969579" cy="244682"/>
          </a:xfrm>
          <a:prstGeom prst="rect">
            <a:avLst/>
          </a:prstGeom>
          <a:noFill/>
          <a:ln>
            <a:solidFill>
              <a:schemeClr val="bg1">
                <a:lumMod val="75000"/>
              </a:schemeClr>
            </a:solidFill>
            <a:prstDash val="sysDot"/>
          </a:ln>
        </p:spPr>
        <p:txBody>
          <a:bodyPr wrap="square" rtlCol="0">
            <a:spAutoFit/>
          </a:bodyPr>
          <a:lstStyle/>
          <a:p>
            <a:r>
              <a:rPr lang="en-US" sz="1100" b="1" dirty="0" smtClean="0">
                <a:solidFill>
                  <a:schemeClr val="tx1">
                    <a:lumMod val="65000"/>
                    <a:lumOff val="35000"/>
                  </a:schemeClr>
                </a:solidFill>
              </a:rPr>
              <a:t>Lending</a:t>
            </a:r>
            <a:endParaRPr lang="en-US" sz="1200" b="1" dirty="0">
              <a:solidFill>
                <a:schemeClr val="tx1">
                  <a:lumMod val="65000"/>
                  <a:lumOff val="35000"/>
                </a:schemeClr>
              </a:solidFill>
            </a:endParaRPr>
          </a:p>
        </p:txBody>
      </p:sp>
      <p:cxnSp>
        <p:nvCxnSpPr>
          <p:cNvPr id="23" name="Straight Connector 22"/>
          <p:cNvCxnSpPr>
            <a:stCxn id="16" idx="3"/>
            <a:endCxn id="24" idx="1"/>
          </p:cNvCxnSpPr>
          <p:nvPr/>
        </p:nvCxnSpPr>
        <p:spPr bwMode="auto">
          <a:xfrm flipV="1">
            <a:off x="7364191" y="3160091"/>
            <a:ext cx="65309" cy="213268"/>
          </a:xfrm>
          <a:prstGeom prst="line">
            <a:avLst/>
          </a:prstGeom>
          <a:solidFill>
            <a:schemeClr val="accent1"/>
          </a:solidFill>
          <a:ln w="19050" cap="flat" cmpd="sng" algn="ctr">
            <a:solidFill>
              <a:schemeClr val="bg1">
                <a:lumMod val="75000"/>
              </a:schemeClr>
            </a:solidFill>
            <a:prstDash val="solid"/>
            <a:round/>
            <a:headEnd type="none" w="med" len="med"/>
            <a:tailEnd type="none" w="med" len="med"/>
          </a:ln>
          <a:effectLst/>
        </p:spPr>
      </p:cxnSp>
      <p:sp>
        <p:nvSpPr>
          <p:cNvPr id="24" name="TextBox 23"/>
          <p:cNvSpPr txBox="1"/>
          <p:nvPr/>
        </p:nvSpPr>
        <p:spPr>
          <a:xfrm>
            <a:off x="7429500" y="2809225"/>
            <a:ext cx="1685925" cy="701731"/>
          </a:xfrm>
          <a:prstGeom prst="rect">
            <a:avLst/>
          </a:prstGeom>
          <a:noFill/>
          <a:ln cmpd="sng">
            <a:solidFill>
              <a:schemeClr val="bg1">
                <a:lumMod val="75000"/>
              </a:schemeClr>
            </a:solidFill>
            <a:prstDash val="sysDot"/>
          </a:ln>
        </p:spPr>
        <p:txBody>
          <a:bodyPr wrap="square" rtlCol="0">
            <a:spAutoFit/>
          </a:bodyPr>
          <a:lstStyle/>
          <a:p>
            <a:r>
              <a:rPr lang="en-US" sz="1100" b="1" dirty="0" smtClean="0">
                <a:solidFill>
                  <a:schemeClr val="tx1">
                    <a:lumMod val="65000"/>
                    <a:lumOff val="35000"/>
                  </a:schemeClr>
                </a:solidFill>
              </a:rPr>
              <a:t>Global Market Shock:</a:t>
            </a:r>
          </a:p>
          <a:p>
            <a:pPr>
              <a:buFont typeface="Arial" pitchFamily="34" charset="0"/>
              <a:buChar char="•"/>
            </a:pPr>
            <a:r>
              <a:rPr lang="en-US" sz="1100" b="1" dirty="0" smtClean="0">
                <a:solidFill>
                  <a:schemeClr val="tx1">
                    <a:lumMod val="65000"/>
                    <a:lumOff val="35000"/>
                  </a:schemeClr>
                </a:solidFill>
              </a:rPr>
              <a:t>Trading</a:t>
            </a:r>
          </a:p>
          <a:p>
            <a:pPr>
              <a:buFont typeface="Arial" pitchFamily="34" charset="0"/>
              <a:buChar char="•"/>
            </a:pPr>
            <a:r>
              <a:rPr lang="en-US" sz="1100" b="1" dirty="0" smtClean="0">
                <a:solidFill>
                  <a:schemeClr val="tx1">
                    <a:lumMod val="65000"/>
                    <a:lumOff val="35000"/>
                  </a:schemeClr>
                </a:solidFill>
              </a:rPr>
              <a:t>PE</a:t>
            </a:r>
          </a:p>
          <a:p>
            <a:pPr>
              <a:buFont typeface="Arial" pitchFamily="34" charset="0"/>
              <a:buChar char="•"/>
            </a:pPr>
            <a:r>
              <a:rPr lang="en-US" sz="1100" b="1" dirty="0" smtClean="0">
                <a:solidFill>
                  <a:schemeClr val="tx1">
                    <a:lumMod val="65000"/>
                    <a:lumOff val="35000"/>
                  </a:schemeClr>
                </a:solidFill>
              </a:rPr>
              <a:t>CCR</a:t>
            </a:r>
            <a:endParaRPr lang="en-US" sz="1100" b="1" dirty="0">
              <a:solidFill>
                <a:schemeClr val="tx1">
                  <a:lumMod val="65000"/>
                  <a:lumOff val="35000"/>
                </a:schemeClr>
              </a:solidFill>
            </a:endParaRPr>
          </a:p>
        </p:txBody>
      </p:sp>
      <p:sp>
        <p:nvSpPr>
          <p:cNvPr id="36" name="Rectangle 35"/>
          <p:cNvSpPr/>
          <p:nvPr/>
        </p:nvSpPr>
        <p:spPr bwMode="auto">
          <a:xfrm>
            <a:off x="7381875" y="3865634"/>
            <a:ext cx="1188720" cy="1271016"/>
          </a:xfrm>
          <a:prstGeom prst="rect">
            <a:avLst/>
          </a:prstGeom>
          <a:solidFill>
            <a:schemeClr val="tx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400" i="0" u="none" strike="noStrike" cap="none" normalizeH="0" baseline="0" dirty="0" smtClean="0">
                <a:ln>
                  <a:noFill/>
                </a:ln>
                <a:solidFill>
                  <a:srgbClr val="F7F7F7"/>
                </a:solidFill>
                <a:effectLst/>
                <a:latin typeface="Arial" pitchFamily="34" charset="0"/>
              </a:rPr>
              <a:t>Available Capital </a:t>
            </a:r>
          </a:p>
          <a:p>
            <a:pPr marL="0" marR="0" indent="0" algn="ctr" defTabSz="914400" rtl="0" eaLnBrk="0" fontAlgn="base" latinLnBrk="0" hangingPunct="0">
              <a:lnSpc>
                <a:spcPct val="90000"/>
              </a:lnSpc>
              <a:spcBef>
                <a:spcPct val="0"/>
              </a:spcBef>
              <a:spcAft>
                <a:spcPct val="0"/>
              </a:spcAft>
              <a:buClrTx/>
              <a:buSzTx/>
              <a:buFontTx/>
              <a:buNone/>
              <a:tabLst/>
            </a:pPr>
            <a:endParaRPr kumimoji="0" lang="en-US" sz="1400" i="0" u="none" strike="noStrike" cap="none" normalizeH="0" baseline="0" dirty="0" smtClean="0">
              <a:ln>
                <a:noFill/>
              </a:ln>
              <a:solidFill>
                <a:srgbClr val="F7F7F7"/>
              </a:solidFill>
              <a:effectLst/>
              <a:latin typeface="Arial" pitchFamily="34" charset="0"/>
            </a:endParaRPr>
          </a:p>
          <a:p>
            <a:pPr marL="0" marR="0" indent="0" algn="ctr" defTabSz="914400" rtl="0" eaLnBrk="0" fontAlgn="base" latinLnBrk="0" hangingPunct="0">
              <a:lnSpc>
                <a:spcPct val="90000"/>
              </a:lnSpc>
              <a:spcBef>
                <a:spcPct val="0"/>
              </a:spcBef>
              <a:spcAft>
                <a:spcPct val="0"/>
              </a:spcAft>
              <a:buClrTx/>
              <a:buSzTx/>
              <a:buFontTx/>
              <a:buNone/>
              <a:tabLst/>
            </a:pPr>
            <a:r>
              <a:rPr kumimoji="0" lang="en-US" sz="1000" i="0" u="none" strike="noStrike" cap="none" normalizeH="0" baseline="0" dirty="0" smtClean="0">
                <a:ln>
                  <a:noFill/>
                </a:ln>
                <a:solidFill>
                  <a:srgbClr val="F7F7F7"/>
                </a:solidFill>
                <a:effectLst/>
                <a:latin typeface="Arial" pitchFamily="34" charset="0"/>
              </a:rPr>
              <a:t>End of</a:t>
            </a:r>
            <a:r>
              <a:rPr kumimoji="0" lang="en-US" sz="1000" i="0" u="none" strike="noStrike" cap="none" normalizeH="0" dirty="0" smtClean="0">
                <a:ln>
                  <a:noFill/>
                </a:ln>
                <a:solidFill>
                  <a:srgbClr val="F7F7F7"/>
                </a:solidFill>
                <a:effectLst/>
                <a:latin typeface="Arial" pitchFamily="34" charset="0"/>
              </a:rPr>
              <a:t> Quarter</a:t>
            </a:r>
            <a:endParaRPr kumimoji="0" lang="en-US" sz="1000" i="0" u="none" strike="noStrike" cap="none" normalizeH="0" baseline="0" dirty="0" smtClean="0">
              <a:ln>
                <a:noFill/>
              </a:ln>
              <a:solidFill>
                <a:srgbClr val="F7F7F7"/>
              </a:solidFill>
              <a:effectLst/>
              <a:latin typeface="Arial" pitchFamily="34" charset="0"/>
            </a:endParaRPr>
          </a:p>
        </p:txBody>
      </p:sp>
      <p:cxnSp>
        <p:nvCxnSpPr>
          <p:cNvPr id="38" name="Straight Connector 37"/>
          <p:cNvCxnSpPr/>
          <p:nvPr/>
        </p:nvCxnSpPr>
        <p:spPr bwMode="auto">
          <a:xfrm>
            <a:off x="307975" y="5130800"/>
            <a:ext cx="83788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custDataLst>
      <p:tags r:id="rId2"/>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dirty="0"/>
              <a:t>5</a:t>
            </a:r>
            <a:r>
              <a:rPr lang="en-US" dirty="0" smtClean="0"/>
              <a:t> Scenarios</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21</a:t>
            </a:fld>
            <a:endParaRPr lang="en-US" dirty="0"/>
          </a:p>
        </p:txBody>
      </p:sp>
      <p:sp>
        <p:nvSpPr>
          <p:cNvPr id="5" name="Rectangle 3"/>
          <p:cNvSpPr txBox="1">
            <a:spLocks noChangeArrowheads="1"/>
          </p:cNvSpPr>
          <p:nvPr/>
        </p:nvSpPr>
        <p:spPr>
          <a:xfrm>
            <a:off x="171450" y="971551"/>
            <a:ext cx="8399463" cy="4857750"/>
          </a:xfrm>
          <a:prstGeom prst="rect">
            <a:avLst/>
          </a:prstGeom>
        </p:spPr>
        <p:txBody>
          <a:bodyPr>
            <a:noAutofit/>
          </a:bodyPr>
          <a:lstStyle/>
          <a:p>
            <a:pPr marL="285750" indent="-285750">
              <a:lnSpc>
                <a:spcPct val="110000"/>
              </a:lnSpc>
              <a:buFont typeface="Arial"/>
              <a:buChar char="•"/>
            </a:pPr>
            <a:r>
              <a:rPr lang="en-US" sz="2400" b="1" dirty="0" smtClean="0"/>
              <a:t>Fed</a:t>
            </a:r>
          </a:p>
          <a:p>
            <a:pPr marL="742950" lvl="1" indent="-285750">
              <a:lnSpc>
                <a:spcPct val="110000"/>
              </a:lnSpc>
              <a:buFont typeface="Arial"/>
              <a:buChar char="•"/>
            </a:pPr>
            <a:r>
              <a:rPr lang="en-US" sz="2400" b="1" dirty="0" smtClean="0"/>
              <a:t>Fed Baseline</a:t>
            </a:r>
          </a:p>
          <a:p>
            <a:pPr marL="742950" lvl="1" indent="-285750">
              <a:lnSpc>
                <a:spcPct val="110000"/>
              </a:lnSpc>
              <a:buFont typeface="Arial"/>
              <a:buChar char="•"/>
            </a:pPr>
            <a:r>
              <a:rPr lang="en-US" sz="2400" b="1" dirty="0" smtClean="0"/>
              <a:t>Fed Adverse</a:t>
            </a:r>
          </a:p>
          <a:p>
            <a:pPr marL="742950" lvl="1" indent="-285750">
              <a:lnSpc>
                <a:spcPct val="110000"/>
              </a:lnSpc>
              <a:buFont typeface="Arial"/>
              <a:buChar char="•"/>
            </a:pPr>
            <a:r>
              <a:rPr lang="en-US" sz="2400" b="1" dirty="0" smtClean="0"/>
              <a:t>Fed Severely Adverse</a:t>
            </a:r>
          </a:p>
          <a:p>
            <a:pPr marL="285750" indent="-285750">
              <a:lnSpc>
                <a:spcPct val="110000"/>
              </a:lnSpc>
              <a:buFont typeface="Arial"/>
              <a:buChar char="•"/>
            </a:pPr>
            <a:r>
              <a:rPr lang="en-US" sz="2400" b="1" dirty="0" smtClean="0"/>
              <a:t>Bank</a:t>
            </a:r>
          </a:p>
          <a:p>
            <a:pPr marL="742950" lvl="1" indent="-285750">
              <a:lnSpc>
                <a:spcPct val="110000"/>
              </a:lnSpc>
              <a:buFont typeface="Arial"/>
              <a:buChar char="•"/>
            </a:pPr>
            <a:r>
              <a:rPr lang="en-US" sz="2400" b="1" dirty="0" smtClean="0"/>
              <a:t>BHC Baseline</a:t>
            </a:r>
          </a:p>
          <a:p>
            <a:pPr marL="742950" lvl="1" indent="-285750">
              <a:lnSpc>
                <a:spcPct val="110000"/>
              </a:lnSpc>
              <a:buFont typeface="Arial"/>
              <a:buChar char="•"/>
            </a:pPr>
            <a:r>
              <a:rPr lang="en-US" sz="2400" b="1" dirty="0" smtClean="0"/>
              <a:t>BHC Severely Adverse</a:t>
            </a:r>
          </a:p>
          <a:p>
            <a:pPr marL="742950" lvl="1" indent="-285750">
              <a:lnSpc>
                <a:spcPct val="110000"/>
              </a:lnSpc>
              <a:buFont typeface="Arial"/>
              <a:buChar char="•"/>
            </a:pPr>
            <a:endParaRPr lang="en-US" sz="2400" b="1" dirty="0"/>
          </a:p>
          <a:p>
            <a:pPr marL="285750" indent="-285750">
              <a:lnSpc>
                <a:spcPct val="110000"/>
              </a:lnSpc>
              <a:buFont typeface="Arial"/>
              <a:buChar char="•"/>
            </a:pPr>
            <a:r>
              <a:rPr lang="en-US" sz="1200" b="1" dirty="0" smtClean="0"/>
              <a:t>Not forecasts</a:t>
            </a:r>
          </a:p>
          <a:p>
            <a:pPr marL="285750" indent="-285750">
              <a:lnSpc>
                <a:spcPct val="110000"/>
              </a:lnSpc>
              <a:buFont typeface="Arial"/>
              <a:buChar char="•"/>
            </a:pPr>
            <a:r>
              <a:rPr lang="en-US" sz="1200" b="1" dirty="0" smtClean="0"/>
              <a:t>“hypothetical sets of conditions”</a:t>
            </a:r>
          </a:p>
          <a:p>
            <a:pPr marL="285750" indent="-285750">
              <a:lnSpc>
                <a:spcPct val="110000"/>
              </a:lnSpc>
              <a:buFont typeface="Arial"/>
              <a:buChar char="•"/>
            </a:pPr>
            <a:r>
              <a:rPr lang="en-US" sz="1200" b="1" dirty="0" smtClean="0"/>
              <a:t>Narratives</a:t>
            </a:r>
          </a:p>
          <a:p>
            <a:pPr>
              <a:lnSpc>
                <a:spcPct val="110000"/>
              </a:lnSpc>
            </a:pPr>
            <a:r>
              <a:rPr lang="en-US" sz="2400" b="1" dirty="0" smtClean="0">
                <a:hlinkClick r:id="rId3"/>
              </a:rPr>
              <a:t>www.federalreserve.gov/newsevents/press/bcreg/bcreg20160128a2.pdf</a:t>
            </a:r>
            <a:endParaRPr lang="en-US" sz="2400" b="1" dirty="0" smtClean="0"/>
          </a:p>
          <a:p>
            <a:pPr>
              <a:lnSpc>
                <a:spcPct val="110000"/>
              </a:lnSpc>
            </a:pPr>
            <a:endParaRPr lang="en-US" sz="2400" b="1" dirty="0" smtClean="0"/>
          </a:p>
          <a:p>
            <a:pPr marL="285750" indent="-285750">
              <a:lnSpc>
                <a:spcPct val="110000"/>
              </a:lnSpc>
              <a:buFont typeface="Arial"/>
              <a:buChar char="•"/>
            </a:pPr>
            <a:endParaRPr lang="en-US" sz="2400" b="1" dirty="0"/>
          </a:p>
          <a:p>
            <a:pPr marL="285750" indent="-285750">
              <a:lnSpc>
                <a:spcPct val="110000"/>
              </a:lnSpc>
              <a:buFont typeface="Arial"/>
              <a:buChar char="•"/>
            </a:pPr>
            <a:endParaRPr lang="en-US" sz="2400" dirty="0"/>
          </a:p>
          <a:p>
            <a:pPr marL="685800" lvl="1" indent="-228600" eaLnBrk="1" hangingPunct="1">
              <a:lnSpc>
                <a:spcPct val="11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1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1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1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2095428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904875" y="1743915"/>
            <a:ext cx="7269307" cy="4576203"/>
            <a:chOff x="363" y="655"/>
            <a:chExt cx="5037" cy="3267"/>
          </a:xfrm>
        </p:grpSpPr>
        <p:sp>
          <p:nvSpPr>
            <p:cNvPr id="14" name="AutoShape 3"/>
            <p:cNvSpPr>
              <a:spLocks noChangeAspect="1" noChangeArrowheads="1" noTextEdit="1"/>
            </p:cNvSpPr>
            <p:nvPr/>
          </p:nvSpPr>
          <p:spPr bwMode="auto">
            <a:xfrm>
              <a:off x="363" y="655"/>
              <a:ext cx="5034" cy="3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5"/>
            <p:cNvSpPr>
              <a:spLocks noChangeArrowheads="1"/>
            </p:cNvSpPr>
            <p:nvPr/>
          </p:nvSpPr>
          <p:spPr bwMode="auto">
            <a:xfrm>
              <a:off x="366" y="658"/>
              <a:ext cx="5034" cy="32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7"/>
            <p:cNvSpPr>
              <a:spLocks noChangeArrowheads="1"/>
            </p:cNvSpPr>
            <p:nvPr/>
          </p:nvSpPr>
          <p:spPr bwMode="auto">
            <a:xfrm flipH="1">
              <a:off x="1102" y="1324"/>
              <a:ext cx="76" cy="702"/>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1656" y="1324"/>
              <a:ext cx="3102" cy="144"/>
            </a:xfrm>
            <a:custGeom>
              <a:avLst/>
              <a:gdLst/>
              <a:ahLst/>
              <a:cxnLst>
                <a:cxn ang="0">
                  <a:pos x="0" y="0"/>
                </a:cxn>
                <a:cxn ang="0">
                  <a:pos x="84" y="0"/>
                </a:cxn>
                <a:cxn ang="0">
                  <a:pos x="84" y="144"/>
                </a:cxn>
                <a:cxn ang="0">
                  <a:pos x="0" y="144"/>
                </a:cxn>
                <a:cxn ang="0">
                  <a:pos x="0" y="0"/>
                </a:cxn>
                <a:cxn ang="0">
                  <a:pos x="432" y="0"/>
                </a:cxn>
                <a:cxn ang="0">
                  <a:pos x="510" y="0"/>
                </a:cxn>
                <a:cxn ang="0">
                  <a:pos x="510" y="144"/>
                </a:cxn>
                <a:cxn ang="0">
                  <a:pos x="432" y="144"/>
                </a:cxn>
                <a:cxn ang="0">
                  <a:pos x="432" y="0"/>
                </a:cxn>
                <a:cxn ang="0">
                  <a:pos x="864" y="0"/>
                </a:cxn>
                <a:cxn ang="0">
                  <a:pos x="942" y="0"/>
                </a:cxn>
                <a:cxn ang="0">
                  <a:pos x="942" y="144"/>
                </a:cxn>
                <a:cxn ang="0">
                  <a:pos x="864" y="144"/>
                </a:cxn>
                <a:cxn ang="0">
                  <a:pos x="864" y="0"/>
                </a:cxn>
                <a:cxn ang="0">
                  <a:pos x="1296" y="0"/>
                </a:cxn>
                <a:cxn ang="0">
                  <a:pos x="1374" y="0"/>
                </a:cxn>
                <a:cxn ang="0">
                  <a:pos x="1374" y="144"/>
                </a:cxn>
                <a:cxn ang="0">
                  <a:pos x="1296" y="144"/>
                </a:cxn>
                <a:cxn ang="0">
                  <a:pos x="1296" y="0"/>
                </a:cxn>
                <a:cxn ang="0">
                  <a:pos x="1728" y="0"/>
                </a:cxn>
                <a:cxn ang="0">
                  <a:pos x="1806" y="0"/>
                </a:cxn>
                <a:cxn ang="0">
                  <a:pos x="1806" y="144"/>
                </a:cxn>
                <a:cxn ang="0">
                  <a:pos x="1728" y="144"/>
                </a:cxn>
                <a:cxn ang="0">
                  <a:pos x="1728" y="0"/>
                </a:cxn>
                <a:cxn ang="0">
                  <a:pos x="2160" y="0"/>
                </a:cxn>
                <a:cxn ang="0">
                  <a:pos x="2238" y="0"/>
                </a:cxn>
                <a:cxn ang="0">
                  <a:pos x="2238" y="144"/>
                </a:cxn>
                <a:cxn ang="0">
                  <a:pos x="2160" y="144"/>
                </a:cxn>
                <a:cxn ang="0">
                  <a:pos x="2160" y="0"/>
                </a:cxn>
                <a:cxn ang="0">
                  <a:pos x="2592" y="0"/>
                </a:cxn>
                <a:cxn ang="0">
                  <a:pos x="2670" y="0"/>
                </a:cxn>
                <a:cxn ang="0">
                  <a:pos x="2670" y="144"/>
                </a:cxn>
                <a:cxn ang="0">
                  <a:pos x="2592" y="144"/>
                </a:cxn>
                <a:cxn ang="0">
                  <a:pos x="2592" y="0"/>
                </a:cxn>
                <a:cxn ang="0">
                  <a:pos x="3024" y="0"/>
                </a:cxn>
                <a:cxn ang="0">
                  <a:pos x="3102" y="0"/>
                </a:cxn>
                <a:cxn ang="0">
                  <a:pos x="3102" y="144"/>
                </a:cxn>
                <a:cxn ang="0">
                  <a:pos x="3024" y="144"/>
                </a:cxn>
                <a:cxn ang="0">
                  <a:pos x="3024" y="0"/>
                </a:cxn>
              </a:cxnLst>
              <a:rect l="0" t="0" r="r" b="b"/>
              <a:pathLst>
                <a:path w="3102" h="144">
                  <a:moveTo>
                    <a:pt x="0" y="0"/>
                  </a:moveTo>
                  <a:lnTo>
                    <a:pt x="84" y="0"/>
                  </a:lnTo>
                  <a:lnTo>
                    <a:pt x="84" y="144"/>
                  </a:lnTo>
                  <a:lnTo>
                    <a:pt x="0" y="144"/>
                  </a:lnTo>
                  <a:lnTo>
                    <a:pt x="0" y="0"/>
                  </a:lnTo>
                  <a:close/>
                  <a:moveTo>
                    <a:pt x="432" y="0"/>
                  </a:moveTo>
                  <a:lnTo>
                    <a:pt x="510" y="0"/>
                  </a:lnTo>
                  <a:lnTo>
                    <a:pt x="510" y="144"/>
                  </a:lnTo>
                  <a:lnTo>
                    <a:pt x="432" y="144"/>
                  </a:lnTo>
                  <a:lnTo>
                    <a:pt x="432" y="0"/>
                  </a:lnTo>
                  <a:close/>
                  <a:moveTo>
                    <a:pt x="864" y="0"/>
                  </a:moveTo>
                  <a:lnTo>
                    <a:pt x="942" y="0"/>
                  </a:lnTo>
                  <a:lnTo>
                    <a:pt x="942" y="144"/>
                  </a:lnTo>
                  <a:lnTo>
                    <a:pt x="864" y="144"/>
                  </a:lnTo>
                  <a:lnTo>
                    <a:pt x="864" y="0"/>
                  </a:lnTo>
                  <a:close/>
                  <a:moveTo>
                    <a:pt x="1296" y="0"/>
                  </a:moveTo>
                  <a:lnTo>
                    <a:pt x="1374" y="0"/>
                  </a:lnTo>
                  <a:lnTo>
                    <a:pt x="1374" y="144"/>
                  </a:lnTo>
                  <a:lnTo>
                    <a:pt x="1296" y="144"/>
                  </a:lnTo>
                  <a:lnTo>
                    <a:pt x="1296" y="0"/>
                  </a:lnTo>
                  <a:close/>
                  <a:moveTo>
                    <a:pt x="1728" y="0"/>
                  </a:moveTo>
                  <a:lnTo>
                    <a:pt x="1806" y="0"/>
                  </a:lnTo>
                  <a:lnTo>
                    <a:pt x="1806" y="144"/>
                  </a:lnTo>
                  <a:lnTo>
                    <a:pt x="1728" y="144"/>
                  </a:lnTo>
                  <a:lnTo>
                    <a:pt x="1728" y="0"/>
                  </a:lnTo>
                  <a:close/>
                  <a:moveTo>
                    <a:pt x="2160" y="0"/>
                  </a:moveTo>
                  <a:lnTo>
                    <a:pt x="2238" y="0"/>
                  </a:lnTo>
                  <a:lnTo>
                    <a:pt x="2238" y="144"/>
                  </a:lnTo>
                  <a:lnTo>
                    <a:pt x="2160" y="144"/>
                  </a:lnTo>
                  <a:lnTo>
                    <a:pt x="2160" y="0"/>
                  </a:lnTo>
                  <a:close/>
                  <a:moveTo>
                    <a:pt x="2592" y="0"/>
                  </a:moveTo>
                  <a:lnTo>
                    <a:pt x="2670" y="0"/>
                  </a:lnTo>
                  <a:lnTo>
                    <a:pt x="2670" y="144"/>
                  </a:lnTo>
                  <a:lnTo>
                    <a:pt x="2592" y="144"/>
                  </a:lnTo>
                  <a:lnTo>
                    <a:pt x="2592" y="0"/>
                  </a:lnTo>
                  <a:close/>
                  <a:moveTo>
                    <a:pt x="3024" y="0"/>
                  </a:moveTo>
                  <a:lnTo>
                    <a:pt x="3102" y="0"/>
                  </a:lnTo>
                  <a:lnTo>
                    <a:pt x="3102" y="144"/>
                  </a:lnTo>
                  <a:lnTo>
                    <a:pt x="3024" y="144"/>
                  </a:lnTo>
                  <a:lnTo>
                    <a:pt x="3024"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1740" y="1324"/>
              <a:ext cx="3096" cy="90"/>
            </a:xfrm>
            <a:custGeom>
              <a:avLst/>
              <a:gdLst/>
              <a:ahLst/>
              <a:cxnLst>
                <a:cxn ang="0">
                  <a:pos x="0" y="0"/>
                </a:cxn>
                <a:cxn ang="0">
                  <a:pos x="78" y="0"/>
                </a:cxn>
                <a:cxn ang="0">
                  <a:pos x="78" y="90"/>
                </a:cxn>
                <a:cxn ang="0">
                  <a:pos x="0" y="90"/>
                </a:cxn>
                <a:cxn ang="0">
                  <a:pos x="0" y="0"/>
                </a:cxn>
                <a:cxn ang="0">
                  <a:pos x="426" y="0"/>
                </a:cxn>
                <a:cxn ang="0">
                  <a:pos x="510" y="0"/>
                </a:cxn>
                <a:cxn ang="0">
                  <a:pos x="510" y="90"/>
                </a:cxn>
                <a:cxn ang="0">
                  <a:pos x="426" y="90"/>
                </a:cxn>
                <a:cxn ang="0">
                  <a:pos x="426" y="0"/>
                </a:cxn>
                <a:cxn ang="0">
                  <a:pos x="858" y="0"/>
                </a:cxn>
                <a:cxn ang="0">
                  <a:pos x="936" y="0"/>
                </a:cxn>
                <a:cxn ang="0">
                  <a:pos x="936" y="90"/>
                </a:cxn>
                <a:cxn ang="0">
                  <a:pos x="858" y="90"/>
                </a:cxn>
                <a:cxn ang="0">
                  <a:pos x="858" y="0"/>
                </a:cxn>
                <a:cxn ang="0">
                  <a:pos x="1290" y="0"/>
                </a:cxn>
                <a:cxn ang="0">
                  <a:pos x="1368" y="0"/>
                </a:cxn>
                <a:cxn ang="0">
                  <a:pos x="1368" y="90"/>
                </a:cxn>
                <a:cxn ang="0">
                  <a:pos x="1290" y="90"/>
                </a:cxn>
                <a:cxn ang="0">
                  <a:pos x="1290" y="0"/>
                </a:cxn>
                <a:cxn ang="0">
                  <a:pos x="1722" y="0"/>
                </a:cxn>
                <a:cxn ang="0">
                  <a:pos x="1800" y="0"/>
                </a:cxn>
                <a:cxn ang="0">
                  <a:pos x="1800" y="90"/>
                </a:cxn>
                <a:cxn ang="0">
                  <a:pos x="1722" y="90"/>
                </a:cxn>
                <a:cxn ang="0">
                  <a:pos x="1722" y="0"/>
                </a:cxn>
                <a:cxn ang="0">
                  <a:pos x="2154" y="0"/>
                </a:cxn>
                <a:cxn ang="0">
                  <a:pos x="2232" y="0"/>
                </a:cxn>
                <a:cxn ang="0">
                  <a:pos x="2232" y="90"/>
                </a:cxn>
                <a:cxn ang="0">
                  <a:pos x="2154" y="90"/>
                </a:cxn>
                <a:cxn ang="0">
                  <a:pos x="2154" y="0"/>
                </a:cxn>
                <a:cxn ang="0">
                  <a:pos x="2586" y="0"/>
                </a:cxn>
                <a:cxn ang="0">
                  <a:pos x="2664" y="0"/>
                </a:cxn>
                <a:cxn ang="0">
                  <a:pos x="2664" y="90"/>
                </a:cxn>
                <a:cxn ang="0">
                  <a:pos x="2586" y="90"/>
                </a:cxn>
                <a:cxn ang="0">
                  <a:pos x="2586" y="0"/>
                </a:cxn>
                <a:cxn ang="0">
                  <a:pos x="3018" y="0"/>
                </a:cxn>
                <a:cxn ang="0">
                  <a:pos x="3096" y="0"/>
                </a:cxn>
                <a:cxn ang="0">
                  <a:pos x="3096" y="90"/>
                </a:cxn>
                <a:cxn ang="0">
                  <a:pos x="3018" y="90"/>
                </a:cxn>
                <a:cxn ang="0">
                  <a:pos x="3018" y="0"/>
                </a:cxn>
              </a:cxnLst>
              <a:rect l="0" t="0" r="r" b="b"/>
              <a:pathLst>
                <a:path w="3096" h="90">
                  <a:moveTo>
                    <a:pt x="0" y="0"/>
                  </a:moveTo>
                  <a:lnTo>
                    <a:pt x="78" y="0"/>
                  </a:lnTo>
                  <a:lnTo>
                    <a:pt x="78" y="90"/>
                  </a:lnTo>
                  <a:lnTo>
                    <a:pt x="0" y="90"/>
                  </a:lnTo>
                  <a:lnTo>
                    <a:pt x="0" y="0"/>
                  </a:lnTo>
                  <a:close/>
                  <a:moveTo>
                    <a:pt x="426" y="0"/>
                  </a:moveTo>
                  <a:lnTo>
                    <a:pt x="510" y="0"/>
                  </a:lnTo>
                  <a:lnTo>
                    <a:pt x="510" y="90"/>
                  </a:lnTo>
                  <a:lnTo>
                    <a:pt x="426" y="90"/>
                  </a:lnTo>
                  <a:lnTo>
                    <a:pt x="426" y="0"/>
                  </a:lnTo>
                  <a:close/>
                  <a:moveTo>
                    <a:pt x="858" y="0"/>
                  </a:moveTo>
                  <a:lnTo>
                    <a:pt x="936" y="0"/>
                  </a:lnTo>
                  <a:lnTo>
                    <a:pt x="936" y="90"/>
                  </a:lnTo>
                  <a:lnTo>
                    <a:pt x="858" y="90"/>
                  </a:lnTo>
                  <a:lnTo>
                    <a:pt x="858" y="0"/>
                  </a:lnTo>
                  <a:close/>
                  <a:moveTo>
                    <a:pt x="1290" y="0"/>
                  </a:moveTo>
                  <a:lnTo>
                    <a:pt x="1368" y="0"/>
                  </a:lnTo>
                  <a:lnTo>
                    <a:pt x="1368" y="90"/>
                  </a:lnTo>
                  <a:lnTo>
                    <a:pt x="1290" y="90"/>
                  </a:lnTo>
                  <a:lnTo>
                    <a:pt x="1290" y="0"/>
                  </a:lnTo>
                  <a:close/>
                  <a:moveTo>
                    <a:pt x="1722" y="0"/>
                  </a:moveTo>
                  <a:lnTo>
                    <a:pt x="1800" y="0"/>
                  </a:lnTo>
                  <a:lnTo>
                    <a:pt x="1800" y="90"/>
                  </a:lnTo>
                  <a:lnTo>
                    <a:pt x="1722" y="90"/>
                  </a:lnTo>
                  <a:lnTo>
                    <a:pt x="1722" y="0"/>
                  </a:lnTo>
                  <a:close/>
                  <a:moveTo>
                    <a:pt x="2154" y="0"/>
                  </a:moveTo>
                  <a:lnTo>
                    <a:pt x="2232" y="0"/>
                  </a:lnTo>
                  <a:lnTo>
                    <a:pt x="2232" y="90"/>
                  </a:lnTo>
                  <a:lnTo>
                    <a:pt x="2154" y="90"/>
                  </a:lnTo>
                  <a:lnTo>
                    <a:pt x="2154" y="0"/>
                  </a:lnTo>
                  <a:close/>
                  <a:moveTo>
                    <a:pt x="2586" y="0"/>
                  </a:moveTo>
                  <a:lnTo>
                    <a:pt x="2664" y="0"/>
                  </a:lnTo>
                  <a:lnTo>
                    <a:pt x="2664" y="90"/>
                  </a:lnTo>
                  <a:lnTo>
                    <a:pt x="2586" y="90"/>
                  </a:lnTo>
                  <a:lnTo>
                    <a:pt x="2586" y="0"/>
                  </a:lnTo>
                  <a:close/>
                  <a:moveTo>
                    <a:pt x="3018" y="0"/>
                  </a:moveTo>
                  <a:lnTo>
                    <a:pt x="3096" y="0"/>
                  </a:lnTo>
                  <a:lnTo>
                    <a:pt x="3096" y="90"/>
                  </a:lnTo>
                  <a:lnTo>
                    <a:pt x="3018" y="90"/>
                  </a:lnTo>
                  <a:lnTo>
                    <a:pt x="3018" y="0"/>
                  </a:lnTo>
                  <a:close/>
                </a:path>
              </a:pathLst>
            </a:custGeom>
            <a:solidFill>
              <a:schemeClr val="accent5">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noEditPoints="1"/>
            </p:cNvSpPr>
            <p:nvPr/>
          </p:nvSpPr>
          <p:spPr bwMode="auto">
            <a:xfrm>
              <a:off x="1386" y="1096"/>
              <a:ext cx="3528" cy="288"/>
            </a:xfrm>
            <a:custGeom>
              <a:avLst/>
              <a:gdLst/>
              <a:ahLst/>
              <a:cxnLst>
                <a:cxn ang="0">
                  <a:pos x="0" y="228"/>
                </a:cxn>
                <a:cxn ang="0">
                  <a:pos x="78" y="228"/>
                </a:cxn>
                <a:cxn ang="0">
                  <a:pos x="78" y="288"/>
                </a:cxn>
                <a:cxn ang="0">
                  <a:pos x="0" y="288"/>
                </a:cxn>
                <a:cxn ang="0">
                  <a:pos x="0" y="228"/>
                </a:cxn>
                <a:cxn ang="0">
                  <a:pos x="432" y="228"/>
                </a:cxn>
                <a:cxn ang="0">
                  <a:pos x="510" y="228"/>
                </a:cxn>
                <a:cxn ang="0">
                  <a:pos x="510" y="288"/>
                </a:cxn>
                <a:cxn ang="0">
                  <a:pos x="432" y="288"/>
                </a:cxn>
                <a:cxn ang="0">
                  <a:pos x="432" y="228"/>
                </a:cxn>
                <a:cxn ang="0">
                  <a:pos x="864" y="228"/>
                </a:cxn>
                <a:cxn ang="0">
                  <a:pos x="942" y="228"/>
                </a:cxn>
                <a:cxn ang="0">
                  <a:pos x="942" y="288"/>
                </a:cxn>
                <a:cxn ang="0">
                  <a:pos x="864" y="288"/>
                </a:cxn>
                <a:cxn ang="0">
                  <a:pos x="864" y="228"/>
                </a:cxn>
                <a:cxn ang="0">
                  <a:pos x="1290" y="228"/>
                </a:cxn>
                <a:cxn ang="0">
                  <a:pos x="1374" y="228"/>
                </a:cxn>
                <a:cxn ang="0">
                  <a:pos x="1374" y="288"/>
                </a:cxn>
                <a:cxn ang="0">
                  <a:pos x="1290" y="288"/>
                </a:cxn>
                <a:cxn ang="0">
                  <a:pos x="1290" y="228"/>
                </a:cxn>
                <a:cxn ang="0">
                  <a:pos x="1722" y="228"/>
                </a:cxn>
                <a:cxn ang="0">
                  <a:pos x="1800" y="228"/>
                </a:cxn>
                <a:cxn ang="0">
                  <a:pos x="1800" y="288"/>
                </a:cxn>
                <a:cxn ang="0">
                  <a:pos x="1722" y="288"/>
                </a:cxn>
                <a:cxn ang="0">
                  <a:pos x="1722" y="228"/>
                </a:cxn>
                <a:cxn ang="0">
                  <a:pos x="2154" y="54"/>
                </a:cxn>
                <a:cxn ang="0">
                  <a:pos x="2232" y="54"/>
                </a:cxn>
                <a:cxn ang="0">
                  <a:pos x="2232" y="228"/>
                </a:cxn>
                <a:cxn ang="0">
                  <a:pos x="2154" y="228"/>
                </a:cxn>
                <a:cxn ang="0">
                  <a:pos x="2154" y="54"/>
                </a:cxn>
                <a:cxn ang="0">
                  <a:pos x="2586" y="54"/>
                </a:cxn>
                <a:cxn ang="0">
                  <a:pos x="2664" y="54"/>
                </a:cxn>
                <a:cxn ang="0">
                  <a:pos x="2664" y="228"/>
                </a:cxn>
                <a:cxn ang="0">
                  <a:pos x="2586" y="228"/>
                </a:cxn>
                <a:cxn ang="0">
                  <a:pos x="2586" y="54"/>
                </a:cxn>
                <a:cxn ang="0">
                  <a:pos x="3018" y="0"/>
                </a:cxn>
                <a:cxn ang="0">
                  <a:pos x="3096" y="0"/>
                </a:cxn>
                <a:cxn ang="0">
                  <a:pos x="3096" y="228"/>
                </a:cxn>
                <a:cxn ang="0">
                  <a:pos x="3018" y="228"/>
                </a:cxn>
                <a:cxn ang="0">
                  <a:pos x="3018" y="0"/>
                </a:cxn>
                <a:cxn ang="0">
                  <a:pos x="3450" y="0"/>
                </a:cxn>
                <a:cxn ang="0">
                  <a:pos x="3528" y="0"/>
                </a:cxn>
                <a:cxn ang="0">
                  <a:pos x="3528" y="228"/>
                </a:cxn>
                <a:cxn ang="0">
                  <a:pos x="3450" y="228"/>
                </a:cxn>
                <a:cxn ang="0">
                  <a:pos x="3450" y="0"/>
                </a:cxn>
              </a:cxnLst>
              <a:rect l="0" t="0" r="r" b="b"/>
              <a:pathLst>
                <a:path w="3528" h="288">
                  <a:moveTo>
                    <a:pt x="0" y="228"/>
                  </a:moveTo>
                  <a:lnTo>
                    <a:pt x="78" y="228"/>
                  </a:lnTo>
                  <a:lnTo>
                    <a:pt x="78" y="288"/>
                  </a:lnTo>
                  <a:lnTo>
                    <a:pt x="0" y="288"/>
                  </a:lnTo>
                  <a:lnTo>
                    <a:pt x="0" y="228"/>
                  </a:lnTo>
                  <a:close/>
                  <a:moveTo>
                    <a:pt x="432" y="228"/>
                  </a:moveTo>
                  <a:lnTo>
                    <a:pt x="510" y="228"/>
                  </a:lnTo>
                  <a:lnTo>
                    <a:pt x="510" y="288"/>
                  </a:lnTo>
                  <a:lnTo>
                    <a:pt x="432" y="288"/>
                  </a:lnTo>
                  <a:lnTo>
                    <a:pt x="432" y="228"/>
                  </a:lnTo>
                  <a:close/>
                  <a:moveTo>
                    <a:pt x="864" y="228"/>
                  </a:moveTo>
                  <a:lnTo>
                    <a:pt x="942" y="228"/>
                  </a:lnTo>
                  <a:lnTo>
                    <a:pt x="942" y="288"/>
                  </a:lnTo>
                  <a:lnTo>
                    <a:pt x="864" y="288"/>
                  </a:lnTo>
                  <a:lnTo>
                    <a:pt x="864" y="228"/>
                  </a:lnTo>
                  <a:close/>
                  <a:moveTo>
                    <a:pt x="1290" y="228"/>
                  </a:moveTo>
                  <a:lnTo>
                    <a:pt x="1374" y="228"/>
                  </a:lnTo>
                  <a:lnTo>
                    <a:pt x="1374" y="288"/>
                  </a:lnTo>
                  <a:lnTo>
                    <a:pt x="1290" y="288"/>
                  </a:lnTo>
                  <a:lnTo>
                    <a:pt x="1290" y="228"/>
                  </a:lnTo>
                  <a:close/>
                  <a:moveTo>
                    <a:pt x="1722" y="228"/>
                  </a:moveTo>
                  <a:lnTo>
                    <a:pt x="1800" y="228"/>
                  </a:lnTo>
                  <a:lnTo>
                    <a:pt x="1800" y="288"/>
                  </a:lnTo>
                  <a:lnTo>
                    <a:pt x="1722" y="288"/>
                  </a:lnTo>
                  <a:lnTo>
                    <a:pt x="1722" y="228"/>
                  </a:lnTo>
                  <a:close/>
                  <a:moveTo>
                    <a:pt x="2154" y="54"/>
                  </a:moveTo>
                  <a:lnTo>
                    <a:pt x="2232" y="54"/>
                  </a:lnTo>
                  <a:lnTo>
                    <a:pt x="2232" y="228"/>
                  </a:lnTo>
                  <a:lnTo>
                    <a:pt x="2154" y="228"/>
                  </a:lnTo>
                  <a:lnTo>
                    <a:pt x="2154" y="54"/>
                  </a:lnTo>
                  <a:close/>
                  <a:moveTo>
                    <a:pt x="2586" y="54"/>
                  </a:moveTo>
                  <a:lnTo>
                    <a:pt x="2664" y="54"/>
                  </a:lnTo>
                  <a:lnTo>
                    <a:pt x="2664" y="228"/>
                  </a:lnTo>
                  <a:lnTo>
                    <a:pt x="2586" y="228"/>
                  </a:lnTo>
                  <a:lnTo>
                    <a:pt x="2586" y="54"/>
                  </a:lnTo>
                  <a:close/>
                  <a:moveTo>
                    <a:pt x="3018" y="0"/>
                  </a:moveTo>
                  <a:lnTo>
                    <a:pt x="3096" y="0"/>
                  </a:lnTo>
                  <a:lnTo>
                    <a:pt x="3096" y="228"/>
                  </a:lnTo>
                  <a:lnTo>
                    <a:pt x="3018" y="228"/>
                  </a:lnTo>
                  <a:lnTo>
                    <a:pt x="3018" y="0"/>
                  </a:lnTo>
                  <a:close/>
                  <a:moveTo>
                    <a:pt x="3450" y="0"/>
                  </a:moveTo>
                  <a:lnTo>
                    <a:pt x="3528" y="0"/>
                  </a:lnTo>
                  <a:lnTo>
                    <a:pt x="3528" y="228"/>
                  </a:lnTo>
                  <a:lnTo>
                    <a:pt x="3450" y="228"/>
                  </a:lnTo>
                  <a:lnTo>
                    <a:pt x="345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1"/>
            <p:cNvSpPr>
              <a:spLocks noChangeArrowheads="1"/>
            </p:cNvSpPr>
            <p:nvPr/>
          </p:nvSpPr>
          <p:spPr bwMode="auto">
            <a:xfrm>
              <a:off x="657" y="1324"/>
              <a:ext cx="4314" cy="6"/>
            </a:xfrm>
            <a:prstGeom prst="rect">
              <a:avLst/>
            </a:prstGeom>
            <a:solidFill>
              <a:srgbClr val="868686"/>
            </a:solidFill>
            <a:ln w="9525" cap="flat">
              <a:solidFill>
                <a:srgbClr val="868686"/>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auto">
            <a:xfrm>
              <a:off x="863" y="1899"/>
              <a:ext cx="3901" cy="883"/>
            </a:xfrm>
            <a:custGeom>
              <a:avLst/>
              <a:gdLst/>
              <a:ahLst/>
              <a:cxnLst>
                <a:cxn ang="0">
                  <a:pos x="47" y="14"/>
                </a:cxn>
                <a:cxn ang="0">
                  <a:pos x="1199" y="1710"/>
                </a:cxn>
                <a:cxn ang="0">
                  <a:pos x="1182" y="1700"/>
                </a:cxn>
                <a:cxn ang="0">
                  <a:pos x="2334" y="1844"/>
                </a:cxn>
                <a:cxn ang="0">
                  <a:pos x="3487" y="2004"/>
                </a:cxn>
                <a:cxn ang="0">
                  <a:pos x="4639" y="2164"/>
                </a:cxn>
                <a:cxn ang="0">
                  <a:pos x="5790" y="2308"/>
                </a:cxn>
                <a:cxn ang="0">
                  <a:pos x="5786" y="2308"/>
                </a:cxn>
                <a:cxn ang="0">
                  <a:pos x="6938" y="2228"/>
                </a:cxn>
                <a:cxn ang="0">
                  <a:pos x="8090" y="2164"/>
                </a:cxn>
                <a:cxn ang="0">
                  <a:pos x="9242" y="2084"/>
                </a:cxn>
                <a:cxn ang="0">
                  <a:pos x="10378" y="2004"/>
                </a:cxn>
                <a:cxn ang="0">
                  <a:pos x="10403" y="2026"/>
                </a:cxn>
                <a:cxn ang="0">
                  <a:pos x="10381" y="2051"/>
                </a:cxn>
                <a:cxn ang="0">
                  <a:pos x="9245" y="2131"/>
                </a:cxn>
                <a:cxn ang="0">
                  <a:pos x="8093" y="2211"/>
                </a:cxn>
                <a:cxn ang="0">
                  <a:pos x="6941" y="2275"/>
                </a:cxn>
                <a:cxn ang="0">
                  <a:pos x="5789" y="2355"/>
                </a:cxn>
                <a:cxn ang="0">
                  <a:pos x="5784" y="2355"/>
                </a:cxn>
                <a:cxn ang="0">
                  <a:pos x="4632" y="2211"/>
                </a:cxn>
                <a:cxn ang="0">
                  <a:pos x="3480" y="2051"/>
                </a:cxn>
                <a:cxn ang="0">
                  <a:pos x="2328" y="1891"/>
                </a:cxn>
                <a:cxn ang="0">
                  <a:pos x="1176" y="1747"/>
                </a:cxn>
                <a:cxn ang="0">
                  <a:pos x="1160" y="1737"/>
                </a:cxn>
                <a:cxn ang="0">
                  <a:pos x="8" y="41"/>
                </a:cxn>
                <a:cxn ang="0">
                  <a:pos x="14" y="8"/>
                </a:cxn>
                <a:cxn ang="0">
                  <a:pos x="47" y="14"/>
                </a:cxn>
              </a:cxnLst>
              <a:rect l="0" t="0" r="r" b="b"/>
              <a:pathLst>
                <a:path w="10404" h="2356">
                  <a:moveTo>
                    <a:pt x="47" y="14"/>
                  </a:moveTo>
                  <a:lnTo>
                    <a:pt x="1199" y="1710"/>
                  </a:lnTo>
                  <a:lnTo>
                    <a:pt x="1182" y="1700"/>
                  </a:lnTo>
                  <a:lnTo>
                    <a:pt x="2334" y="1844"/>
                  </a:lnTo>
                  <a:lnTo>
                    <a:pt x="3487" y="2004"/>
                  </a:lnTo>
                  <a:lnTo>
                    <a:pt x="4639" y="2164"/>
                  </a:lnTo>
                  <a:lnTo>
                    <a:pt x="5790" y="2308"/>
                  </a:lnTo>
                  <a:lnTo>
                    <a:pt x="5786" y="2308"/>
                  </a:lnTo>
                  <a:lnTo>
                    <a:pt x="6938" y="2228"/>
                  </a:lnTo>
                  <a:lnTo>
                    <a:pt x="8090" y="2164"/>
                  </a:lnTo>
                  <a:lnTo>
                    <a:pt x="9242" y="2084"/>
                  </a:lnTo>
                  <a:lnTo>
                    <a:pt x="10378" y="2004"/>
                  </a:lnTo>
                  <a:cubicBezTo>
                    <a:pt x="10391" y="2003"/>
                    <a:pt x="10402" y="2013"/>
                    <a:pt x="10403" y="2026"/>
                  </a:cubicBezTo>
                  <a:cubicBezTo>
                    <a:pt x="10404" y="2039"/>
                    <a:pt x="10394" y="2050"/>
                    <a:pt x="10381" y="2051"/>
                  </a:cubicBezTo>
                  <a:lnTo>
                    <a:pt x="9245" y="2131"/>
                  </a:lnTo>
                  <a:lnTo>
                    <a:pt x="8093" y="2211"/>
                  </a:lnTo>
                  <a:lnTo>
                    <a:pt x="6941" y="2275"/>
                  </a:lnTo>
                  <a:lnTo>
                    <a:pt x="5789" y="2355"/>
                  </a:lnTo>
                  <a:cubicBezTo>
                    <a:pt x="5788" y="2356"/>
                    <a:pt x="5786" y="2355"/>
                    <a:pt x="5784" y="2355"/>
                  </a:cubicBezTo>
                  <a:lnTo>
                    <a:pt x="4632" y="2211"/>
                  </a:lnTo>
                  <a:lnTo>
                    <a:pt x="3480" y="2051"/>
                  </a:lnTo>
                  <a:lnTo>
                    <a:pt x="2328" y="1891"/>
                  </a:lnTo>
                  <a:lnTo>
                    <a:pt x="1176" y="1747"/>
                  </a:lnTo>
                  <a:cubicBezTo>
                    <a:pt x="1170" y="1746"/>
                    <a:pt x="1163" y="1743"/>
                    <a:pt x="1160" y="1737"/>
                  </a:cubicBezTo>
                  <a:lnTo>
                    <a:pt x="8" y="41"/>
                  </a:lnTo>
                  <a:cubicBezTo>
                    <a:pt x="0" y="30"/>
                    <a:pt x="3" y="15"/>
                    <a:pt x="14" y="8"/>
                  </a:cubicBezTo>
                  <a:cubicBezTo>
                    <a:pt x="25" y="0"/>
                    <a:pt x="40" y="3"/>
                    <a:pt x="47" y="14"/>
                  </a:cubicBezTo>
                  <a:close/>
                </a:path>
              </a:pathLst>
            </a:custGeom>
            <a:solidFill>
              <a:schemeClr val="accent3">
                <a:lumMod val="75000"/>
              </a:schemeClr>
            </a:solidFill>
            <a:ln w="9525" cap="flat">
              <a:solidFill>
                <a:schemeClr val="accent4">
                  <a:lumMod val="95000"/>
                  <a:lumOff val="5000"/>
                </a:schemeClr>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3"/>
            <p:cNvSpPr>
              <a:spLocks noChangeArrowheads="1"/>
            </p:cNvSpPr>
            <p:nvPr/>
          </p:nvSpPr>
          <p:spPr bwMode="auto">
            <a:xfrm>
              <a:off x="1219" y="3703"/>
              <a:ext cx="94"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Q1</a:t>
              </a:r>
              <a:endParaRPr lang="en-US" dirty="0" smtClean="0">
                <a:cs typeface="Arial" pitchFamily="34" charset="0"/>
              </a:endParaRPr>
            </a:p>
          </p:txBody>
        </p:sp>
        <p:sp>
          <p:nvSpPr>
            <p:cNvPr id="24" name="Rectangle 14"/>
            <p:cNvSpPr>
              <a:spLocks noChangeArrowheads="1"/>
            </p:cNvSpPr>
            <p:nvPr/>
          </p:nvSpPr>
          <p:spPr bwMode="auto">
            <a:xfrm>
              <a:off x="1651" y="3703"/>
              <a:ext cx="98"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Q2</a:t>
              </a:r>
              <a:endParaRPr lang="en-US" dirty="0" smtClean="0">
                <a:cs typeface="Arial" pitchFamily="34" charset="0"/>
              </a:endParaRPr>
            </a:p>
          </p:txBody>
        </p:sp>
        <p:sp>
          <p:nvSpPr>
            <p:cNvPr id="25" name="Rectangle 15"/>
            <p:cNvSpPr>
              <a:spLocks noChangeArrowheads="1"/>
            </p:cNvSpPr>
            <p:nvPr/>
          </p:nvSpPr>
          <p:spPr bwMode="auto">
            <a:xfrm>
              <a:off x="2082" y="3703"/>
              <a:ext cx="94"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Q3</a:t>
              </a:r>
              <a:endParaRPr lang="en-US" dirty="0" smtClean="0">
                <a:cs typeface="Arial" pitchFamily="34" charset="0"/>
              </a:endParaRPr>
            </a:p>
          </p:txBody>
        </p:sp>
        <p:sp>
          <p:nvSpPr>
            <p:cNvPr id="26" name="Rectangle 16"/>
            <p:cNvSpPr>
              <a:spLocks noChangeArrowheads="1"/>
            </p:cNvSpPr>
            <p:nvPr/>
          </p:nvSpPr>
          <p:spPr bwMode="auto">
            <a:xfrm>
              <a:off x="2514" y="3703"/>
              <a:ext cx="98"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Q4</a:t>
              </a:r>
              <a:endParaRPr lang="en-US" dirty="0" smtClean="0">
                <a:cs typeface="Arial" pitchFamily="34" charset="0"/>
              </a:endParaRPr>
            </a:p>
          </p:txBody>
        </p:sp>
        <p:sp>
          <p:nvSpPr>
            <p:cNvPr id="27" name="Rectangle 17"/>
            <p:cNvSpPr>
              <a:spLocks noChangeArrowheads="1"/>
            </p:cNvSpPr>
            <p:nvPr/>
          </p:nvSpPr>
          <p:spPr bwMode="auto">
            <a:xfrm>
              <a:off x="2945" y="3703"/>
              <a:ext cx="94"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Q5</a:t>
              </a:r>
              <a:endParaRPr lang="en-US" dirty="0" smtClean="0">
                <a:cs typeface="Arial" pitchFamily="34" charset="0"/>
              </a:endParaRPr>
            </a:p>
          </p:txBody>
        </p:sp>
        <p:sp>
          <p:nvSpPr>
            <p:cNvPr id="28" name="Rectangle 18"/>
            <p:cNvSpPr>
              <a:spLocks noChangeArrowheads="1"/>
            </p:cNvSpPr>
            <p:nvPr/>
          </p:nvSpPr>
          <p:spPr bwMode="auto">
            <a:xfrm>
              <a:off x="3377" y="3703"/>
              <a:ext cx="94"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Q6</a:t>
              </a:r>
              <a:endParaRPr lang="en-US" dirty="0" smtClean="0">
                <a:cs typeface="Arial" pitchFamily="34" charset="0"/>
              </a:endParaRPr>
            </a:p>
          </p:txBody>
        </p:sp>
        <p:sp>
          <p:nvSpPr>
            <p:cNvPr id="29" name="Rectangle 19"/>
            <p:cNvSpPr>
              <a:spLocks noChangeArrowheads="1"/>
            </p:cNvSpPr>
            <p:nvPr/>
          </p:nvSpPr>
          <p:spPr bwMode="auto">
            <a:xfrm>
              <a:off x="3808" y="3703"/>
              <a:ext cx="94"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Q7</a:t>
              </a:r>
              <a:endParaRPr lang="en-US" dirty="0" smtClean="0">
                <a:cs typeface="Arial" pitchFamily="34" charset="0"/>
              </a:endParaRPr>
            </a:p>
          </p:txBody>
        </p:sp>
        <p:sp>
          <p:nvSpPr>
            <p:cNvPr id="30" name="Rectangle 20"/>
            <p:cNvSpPr>
              <a:spLocks noChangeArrowheads="1"/>
            </p:cNvSpPr>
            <p:nvPr/>
          </p:nvSpPr>
          <p:spPr bwMode="auto">
            <a:xfrm>
              <a:off x="4240" y="3703"/>
              <a:ext cx="94"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Q8</a:t>
              </a:r>
              <a:endParaRPr lang="en-US" dirty="0" smtClean="0">
                <a:cs typeface="Arial" pitchFamily="34" charset="0"/>
              </a:endParaRPr>
            </a:p>
          </p:txBody>
        </p:sp>
        <p:sp>
          <p:nvSpPr>
            <p:cNvPr id="31" name="Rectangle 21"/>
            <p:cNvSpPr>
              <a:spLocks noChangeArrowheads="1"/>
            </p:cNvSpPr>
            <p:nvPr/>
          </p:nvSpPr>
          <p:spPr bwMode="auto">
            <a:xfrm>
              <a:off x="4671" y="3703"/>
              <a:ext cx="94" cy="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900" dirty="0" smtClean="0">
                  <a:solidFill>
                    <a:srgbClr val="000000"/>
                  </a:solidFill>
                  <a:latin typeface="Calibri" pitchFamily="34" charset="0"/>
                  <a:cs typeface="Arial" pitchFamily="34" charset="0"/>
                </a:rPr>
                <a:t>Q9</a:t>
              </a:r>
              <a:endParaRPr lang="en-US" dirty="0" smtClean="0">
                <a:cs typeface="Arial" pitchFamily="34" charset="0"/>
              </a:endParaRPr>
            </a:p>
          </p:txBody>
        </p:sp>
        <p:sp>
          <p:nvSpPr>
            <p:cNvPr id="32" name="Rectangle 22"/>
            <p:cNvSpPr>
              <a:spLocks noChangeArrowheads="1"/>
            </p:cNvSpPr>
            <p:nvPr/>
          </p:nvSpPr>
          <p:spPr bwMode="auto">
            <a:xfrm>
              <a:off x="2203" y="2418"/>
              <a:ext cx="891" cy="1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b="1" dirty="0" smtClean="0">
                  <a:solidFill>
                    <a:schemeClr val="tx1">
                      <a:lumMod val="95000"/>
                      <a:lumOff val="5000"/>
                    </a:schemeClr>
                  </a:solidFill>
                  <a:latin typeface="Calibri" pitchFamily="34" charset="0"/>
                  <a:cs typeface="Arial" pitchFamily="34" charset="0"/>
                </a:rPr>
                <a:t>Anticipated lowest ratio</a:t>
              </a:r>
              <a:endParaRPr lang="en-US" dirty="0" smtClean="0">
                <a:solidFill>
                  <a:schemeClr val="tx1">
                    <a:lumMod val="95000"/>
                    <a:lumOff val="5000"/>
                  </a:schemeClr>
                </a:solidFill>
                <a:cs typeface="Arial" pitchFamily="34" charset="0"/>
              </a:endParaRPr>
            </a:p>
          </p:txBody>
        </p:sp>
        <p:sp>
          <p:nvSpPr>
            <p:cNvPr id="33" name="Rectangle 23"/>
            <p:cNvSpPr>
              <a:spLocks noChangeArrowheads="1"/>
            </p:cNvSpPr>
            <p:nvPr/>
          </p:nvSpPr>
          <p:spPr bwMode="auto">
            <a:xfrm>
              <a:off x="483" y="1900"/>
              <a:ext cx="396" cy="18"/>
            </a:xfrm>
            <a:prstGeom prst="rect">
              <a:avLst/>
            </a:prstGeom>
            <a:solidFill>
              <a:schemeClr val="accent3">
                <a:lumMod val="75000"/>
              </a:schemeClr>
            </a:solidFill>
            <a:ln w="0" cap="flat">
              <a:solidFill>
                <a:schemeClr val="accent4">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0"/>
            <p:cNvSpPr>
              <a:spLocks noChangeArrowheads="1"/>
            </p:cNvSpPr>
            <p:nvPr/>
          </p:nvSpPr>
          <p:spPr bwMode="auto">
            <a:xfrm>
              <a:off x="2666" y="1681"/>
              <a:ext cx="748" cy="1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dirty="0" smtClean="0">
                  <a:solidFill>
                    <a:schemeClr val="accent6"/>
                  </a:solidFill>
                  <a:latin typeface="Calibri" pitchFamily="34" charset="0"/>
                  <a:cs typeface="Arial" pitchFamily="34" charset="0"/>
                </a:rPr>
                <a:t>Stressed Net Income</a:t>
              </a:r>
              <a:endParaRPr lang="en-US" dirty="0" smtClean="0">
                <a:solidFill>
                  <a:schemeClr val="accent6"/>
                </a:solidFill>
                <a:cs typeface="Arial" pitchFamily="34" charset="0"/>
              </a:endParaRPr>
            </a:p>
          </p:txBody>
        </p:sp>
        <p:sp>
          <p:nvSpPr>
            <p:cNvPr id="39" name="Rectangle 31"/>
            <p:cNvSpPr>
              <a:spLocks noChangeArrowheads="1"/>
            </p:cNvSpPr>
            <p:nvPr/>
          </p:nvSpPr>
          <p:spPr bwMode="auto">
            <a:xfrm>
              <a:off x="2665" y="1590"/>
              <a:ext cx="925" cy="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820583" eaLnBrk="1" hangingPunct="1">
                <a:lnSpc>
                  <a:spcPct val="100000"/>
                </a:lnSpc>
              </a:pPr>
              <a:r>
                <a:rPr lang="en-US" sz="1000" dirty="0" smtClean="0">
                  <a:solidFill>
                    <a:schemeClr val="accent5">
                      <a:lumMod val="50000"/>
                    </a:schemeClr>
                  </a:solidFill>
                  <a:latin typeface="Calibri" pitchFamily="34" charset="0"/>
                  <a:cs typeface="Arial" pitchFamily="34" charset="0"/>
                </a:rPr>
                <a:t>Operational  Stress Loss</a:t>
              </a:r>
              <a:endParaRPr lang="en-US" dirty="0" smtClean="0">
                <a:solidFill>
                  <a:schemeClr val="accent5">
                    <a:lumMod val="50000"/>
                  </a:schemeClr>
                </a:solidFill>
                <a:cs typeface="Arial" pitchFamily="34" charset="0"/>
              </a:endParaRPr>
            </a:p>
          </p:txBody>
        </p:sp>
        <p:sp>
          <p:nvSpPr>
            <p:cNvPr id="41" name="Rectangle 33"/>
            <p:cNvSpPr>
              <a:spLocks noChangeArrowheads="1"/>
            </p:cNvSpPr>
            <p:nvPr/>
          </p:nvSpPr>
          <p:spPr bwMode="auto">
            <a:xfrm>
              <a:off x="2663" y="1499"/>
              <a:ext cx="393" cy="1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dirty="0" smtClean="0">
                  <a:solidFill>
                    <a:schemeClr val="tx2">
                      <a:lumMod val="60000"/>
                      <a:lumOff val="40000"/>
                    </a:schemeClr>
                  </a:solidFill>
                  <a:latin typeface="Calibri" pitchFamily="34" charset="0"/>
                  <a:cs typeface="Arial" pitchFamily="34" charset="0"/>
                </a:rPr>
                <a:t>Credit Loss</a:t>
              </a:r>
              <a:endParaRPr lang="en-US" dirty="0" smtClean="0">
                <a:solidFill>
                  <a:schemeClr val="tx2">
                    <a:lumMod val="60000"/>
                    <a:lumOff val="40000"/>
                  </a:schemeClr>
                </a:solidFill>
                <a:cs typeface="Arial" pitchFamily="34" charset="0"/>
              </a:endParaRPr>
            </a:p>
          </p:txBody>
        </p:sp>
        <p:sp>
          <p:nvSpPr>
            <p:cNvPr id="42" name="Rectangle 35"/>
            <p:cNvSpPr>
              <a:spLocks noChangeArrowheads="1"/>
            </p:cNvSpPr>
            <p:nvPr/>
          </p:nvSpPr>
          <p:spPr bwMode="auto">
            <a:xfrm>
              <a:off x="2143" y="2886"/>
              <a:ext cx="758" cy="1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b="1" dirty="0" smtClean="0">
                  <a:solidFill>
                    <a:schemeClr val="tx1">
                      <a:lumMod val="95000"/>
                      <a:lumOff val="5000"/>
                    </a:schemeClr>
                  </a:solidFill>
                  <a:latin typeface="Calibri" pitchFamily="34" charset="0"/>
                  <a:cs typeface="Arial" pitchFamily="34" charset="0"/>
                </a:rPr>
                <a:t>Tier 1 Common ratio</a:t>
              </a:r>
              <a:endParaRPr lang="en-US" dirty="0" smtClean="0">
                <a:solidFill>
                  <a:schemeClr val="tx1">
                    <a:lumMod val="95000"/>
                    <a:lumOff val="5000"/>
                  </a:schemeClr>
                </a:solidFill>
                <a:cs typeface="Arial" pitchFamily="34" charset="0"/>
              </a:endParaRPr>
            </a:p>
          </p:txBody>
        </p:sp>
        <p:sp>
          <p:nvSpPr>
            <p:cNvPr id="43" name="Freeform 36"/>
            <p:cNvSpPr>
              <a:spLocks noEditPoints="1"/>
            </p:cNvSpPr>
            <p:nvPr/>
          </p:nvSpPr>
          <p:spPr bwMode="auto">
            <a:xfrm>
              <a:off x="804" y="1846"/>
              <a:ext cx="150" cy="150"/>
            </a:xfrm>
            <a:custGeom>
              <a:avLst/>
              <a:gdLst/>
              <a:ahLst/>
              <a:cxnLst>
                <a:cxn ang="0">
                  <a:pos x="1" y="198"/>
                </a:cxn>
                <a:cxn ang="0">
                  <a:pos x="5" y="159"/>
                </a:cxn>
                <a:cxn ang="0">
                  <a:pos x="19" y="119"/>
                </a:cxn>
                <a:cxn ang="0">
                  <a:pos x="63" y="57"/>
                </a:cxn>
                <a:cxn ang="0">
                  <a:pos x="126" y="15"/>
                </a:cxn>
                <a:cxn ang="0">
                  <a:pos x="163" y="5"/>
                </a:cxn>
                <a:cxn ang="0">
                  <a:pos x="203" y="1"/>
                </a:cxn>
                <a:cxn ang="0">
                  <a:pos x="243" y="5"/>
                </a:cxn>
                <a:cxn ang="0">
                  <a:pos x="283" y="19"/>
                </a:cxn>
                <a:cxn ang="0">
                  <a:pos x="345" y="63"/>
                </a:cxn>
                <a:cxn ang="0">
                  <a:pos x="385" y="126"/>
                </a:cxn>
                <a:cxn ang="0">
                  <a:pos x="396" y="163"/>
                </a:cxn>
                <a:cxn ang="0">
                  <a:pos x="400" y="203"/>
                </a:cxn>
                <a:cxn ang="0">
                  <a:pos x="395" y="243"/>
                </a:cxn>
                <a:cxn ang="0">
                  <a:pos x="382" y="283"/>
                </a:cxn>
                <a:cxn ang="0">
                  <a:pos x="339" y="345"/>
                </a:cxn>
                <a:cxn ang="0">
                  <a:pos x="276" y="385"/>
                </a:cxn>
                <a:cxn ang="0">
                  <a:pos x="239" y="396"/>
                </a:cxn>
                <a:cxn ang="0">
                  <a:pos x="198" y="400"/>
                </a:cxn>
                <a:cxn ang="0">
                  <a:pos x="159" y="395"/>
                </a:cxn>
                <a:cxn ang="0">
                  <a:pos x="119" y="382"/>
                </a:cxn>
                <a:cxn ang="0">
                  <a:pos x="57" y="339"/>
                </a:cxn>
                <a:cxn ang="0">
                  <a:pos x="15" y="276"/>
                </a:cxn>
                <a:cxn ang="0">
                  <a:pos x="5" y="239"/>
                </a:cxn>
                <a:cxn ang="0">
                  <a:pos x="52" y="234"/>
                </a:cxn>
                <a:cxn ang="0">
                  <a:pos x="61" y="263"/>
                </a:cxn>
                <a:cxn ang="0">
                  <a:pos x="96" y="312"/>
                </a:cxn>
                <a:cxn ang="0">
                  <a:pos x="146" y="342"/>
                </a:cxn>
                <a:cxn ang="0">
                  <a:pos x="172" y="349"/>
                </a:cxn>
                <a:cxn ang="0">
                  <a:pos x="203" y="353"/>
                </a:cxn>
                <a:cxn ang="0">
                  <a:pos x="234" y="349"/>
                </a:cxn>
                <a:cxn ang="0">
                  <a:pos x="263" y="339"/>
                </a:cxn>
                <a:cxn ang="0">
                  <a:pos x="312" y="305"/>
                </a:cxn>
                <a:cxn ang="0">
                  <a:pos x="342" y="256"/>
                </a:cxn>
                <a:cxn ang="0">
                  <a:pos x="349" y="230"/>
                </a:cxn>
                <a:cxn ang="0">
                  <a:pos x="353" y="198"/>
                </a:cxn>
                <a:cxn ang="0">
                  <a:pos x="349" y="168"/>
                </a:cxn>
                <a:cxn ang="0">
                  <a:pos x="339" y="139"/>
                </a:cxn>
                <a:cxn ang="0">
                  <a:pos x="305" y="90"/>
                </a:cxn>
                <a:cxn ang="0">
                  <a:pos x="256" y="58"/>
                </a:cxn>
                <a:cxn ang="0">
                  <a:pos x="230" y="51"/>
                </a:cxn>
                <a:cxn ang="0">
                  <a:pos x="198" y="48"/>
                </a:cxn>
                <a:cxn ang="0">
                  <a:pos x="168" y="52"/>
                </a:cxn>
                <a:cxn ang="0">
                  <a:pos x="139" y="61"/>
                </a:cxn>
                <a:cxn ang="0">
                  <a:pos x="90" y="96"/>
                </a:cxn>
                <a:cxn ang="0">
                  <a:pos x="58" y="146"/>
                </a:cxn>
                <a:cxn ang="0">
                  <a:pos x="51" y="172"/>
                </a:cxn>
                <a:cxn ang="0">
                  <a:pos x="48" y="203"/>
                </a:cxn>
                <a:cxn ang="0">
                  <a:pos x="52" y="234"/>
                </a:cxn>
              </a:cxnLst>
              <a:rect l="0" t="0" r="r" b="b"/>
              <a:pathLst>
                <a:path w="401" h="401">
                  <a:moveTo>
                    <a:pt x="1" y="203"/>
                  </a:moveTo>
                  <a:cubicBezTo>
                    <a:pt x="0" y="201"/>
                    <a:pt x="0" y="200"/>
                    <a:pt x="1" y="198"/>
                  </a:cubicBezTo>
                  <a:lnTo>
                    <a:pt x="5" y="163"/>
                  </a:lnTo>
                  <a:cubicBezTo>
                    <a:pt x="5" y="161"/>
                    <a:pt x="5" y="160"/>
                    <a:pt x="5" y="159"/>
                  </a:cubicBezTo>
                  <a:lnTo>
                    <a:pt x="15" y="126"/>
                  </a:lnTo>
                  <a:cubicBezTo>
                    <a:pt x="16" y="123"/>
                    <a:pt x="17" y="121"/>
                    <a:pt x="19" y="119"/>
                  </a:cubicBezTo>
                  <a:lnTo>
                    <a:pt x="57" y="63"/>
                  </a:lnTo>
                  <a:cubicBezTo>
                    <a:pt x="58" y="60"/>
                    <a:pt x="60" y="58"/>
                    <a:pt x="63" y="57"/>
                  </a:cubicBezTo>
                  <a:lnTo>
                    <a:pt x="119" y="19"/>
                  </a:lnTo>
                  <a:cubicBezTo>
                    <a:pt x="121" y="17"/>
                    <a:pt x="123" y="16"/>
                    <a:pt x="126" y="15"/>
                  </a:cubicBezTo>
                  <a:lnTo>
                    <a:pt x="159" y="5"/>
                  </a:lnTo>
                  <a:cubicBezTo>
                    <a:pt x="160" y="5"/>
                    <a:pt x="161" y="5"/>
                    <a:pt x="163" y="5"/>
                  </a:cubicBezTo>
                  <a:lnTo>
                    <a:pt x="198" y="1"/>
                  </a:lnTo>
                  <a:cubicBezTo>
                    <a:pt x="200" y="0"/>
                    <a:pt x="201" y="0"/>
                    <a:pt x="203" y="1"/>
                  </a:cubicBezTo>
                  <a:lnTo>
                    <a:pt x="239" y="5"/>
                  </a:lnTo>
                  <a:cubicBezTo>
                    <a:pt x="241" y="5"/>
                    <a:pt x="242" y="5"/>
                    <a:pt x="243" y="5"/>
                  </a:cubicBezTo>
                  <a:lnTo>
                    <a:pt x="276" y="15"/>
                  </a:lnTo>
                  <a:cubicBezTo>
                    <a:pt x="279" y="16"/>
                    <a:pt x="281" y="17"/>
                    <a:pt x="283" y="19"/>
                  </a:cubicBezTo>
                  <a:lnTo>
                    <a:pt x="339" y="57"/>
                  </a:lnTo>
                  <a:cubicBezTo>
                    <a:pt x="342" y="58"/>
                    <a:pt x="344" y="61"/>
                    <a:pt x="345" y="63"/>
                  </a:cubicBezTo>
                  <a:lnTo>
                    <a:pt x="382" y="119"/>
                  </a:lnTo>
                  <a:cubicBezTo>
                    <a:pt x="384" y="121"/>
                    <a:pt x="385" y="123"/>
                    <a:pt x="385" y="126"/>
                  </a:cubicBezTo>
                  <a:lnTo>
                    <a:pt x="395" y="159"/>
                  </a:lnTo>
                  <a:cubicBezTo>
                    <a:pt x="396" y="160"/>
                    <a:pt x="396" y="161"/>
                    <a:pt x="396" y="163"/>
                  </a:cubicBezTo>
                  <a:lnTo>
                    <a:pt x="400" y="198"/>
                  </a:lnTo>
                  <a:cubicBezTo>
                    <a:pt x="401" y="200"/>
                    <a:pt x="401" y="201"/>
                    <a:pt x="400" y="203"/>
                  </a:cubicBezTo>
                  <a:lnTo>
                    <a:pt x="396" y="239"/>
                  </a:lnTo>
                  <a:cubicBezTo>
                    <a:pt x="396" y="241"/>
                    <a:pt x="396" y="242"/>
                    <a:pt x="395" y="243"/>
                  </a:cubicBezTo>
                  <a:lnTo>
                    <a:pt x="385" y="276"/>
                  </a:lnTo>
                  <a:cubicBezTo>
                    <a:pt x="385" y="279"/>
                    <a:pt x="384" y="281"/>
                    <a:pt x="382" y="283"/>
                  </a:cubicBezTo>
                  <a:lnTo>
                    <a:pt x="345" y="339"/>
                  </a:lnTo>
                  <a:cubicBezTo>
                    <a:pt x="344" y="341"/>
                    <a:pt x="341" y="344"/>
                    <a:pt x="339" y="345"/>
                  </a:cubicBezTo>
                  <a:lnTo>
                    <a:pt x="283" y="382"/>
                  </a:lnTo>
                  <a:cubicBezTo>
                    <a:pt x="281" y="384"/>
                    <a:pt x="279" y="385"/>
                    <a:pt x="276" y="385"/>
                  </a:cubicBezTo>
                  <a:lnTo>
                    <a:pt x="243" y="395"/>
                  </a:lnTo>
                  <a:cubicBezTo>
                    <a:pt x="242" y="396"/>
                    <a:pt x="241" y="396"/>
                    <a:pt x="239" y="396"/>
                  </a:cubicBezTo>
                  <a:lnTo>
                    <a:pt x="203" y="400"/>
                  </a:lnTo>
                  <a:cubicBezTo>
                    <a:pt x="201" y="401"/>
                    <a:pt x="200" y="401"/>
                    <a:pt x="198" y="400"/>
                  </a:cubicBezTo>
                  <a:lnTo>
                    <a:pt x="163" y="396"/>
                  </a:lnTo>
                  <a:cubicBezTo>
                    <a:pt x="161" y="396"/>
                    <a:pt x="160" y="396"/>
                    <a:pt x="159" y="395"/>
                  </a:cubicBezTo>
                  <a:lnTo>
                    <a:pt x="126" y="385"/>
                  </a:lnTo>
                  <a:cubicBezTo>
                    <a:pt x="123" y="385"/>
                    <a:pt x="121" y="384"/>
                    <a:pt x="119" y="382"/>
                  </a:cubicBezTo>
                  <a:lnTo>
                    <a:pt x="63" y="345"/>
                  </a:lnTo>
                  <a:cubicBezTo>
                    <a:pt x="61" y="344"/>
                    <a:pt x="58" y="342"/>
                    <a:pt x="57" y="339"/>
                  </a:cubicBezTo>
                  <a:lnTo>
                    <a:pt x="19" y="283"/>
                  </a:lnTo>
                  <a:cubicBezTo>
                    <a:pt x="17" y="281"/>
                    <a:pt x="16" y="279"/>
                    <a:pt x="15" y="276"/>
                  </a:cubicBezTo>
                  <a:lnTo>
                    <a:pt x="5" y="243"/>
                  </a:lnTo>
                  <a:cubicBezTo>
                    <a:pt x="5" y="242"/>
                    <a:pt x="5" y="241"/>
                    <a:pt x="5" y="239"/>
                  </a:cubicBezTo>
                  <a:lnTo>
                    <a:pt x="1" y="203"/>
                  </a:lnTo>
                  <a:close/>
                  <a:moveTo>
                    <a:pt x="52" y="234"/>
                  </a:moveTo>
                  <a:lnTo>
                    <a:pt x="51" y="230"/>
                  </a:lnTo>
                  <a:lnTo>
                    <a:pt x="61" y="263"/>
                  </a:lnTo>
                  <a:lnTo>
                    <a:pt x="58" y="256"/>
                  </a:lnTo>
                  <a:lnTo>
                    <a:pt x="96" y="312"/>
                  </a:lnTo>
                  <a:lnTo>
                    <a:pt x="90" y="305"/>
                  </a:lnTo>
                  <a:lnTo>
                    <a:pt x="146" y="342"/>
                  </a:lnTo>
                  <a:lnTo>
                    <a:pt x="139" y="339"/>
                  </a:lnTo>
                  <a:lnTo>
                    <a:pt x="172" y="349"/>
                  </a:lnTo>
                  <a:lnTo>
                    <a:pt x="168" y="349"/>
                  </a:lnTo>
                  <a:lnTo>
                    <a:pt x="203" y="353"/>
                  </a:lnTo>
                  <a:lnTo>
                    <a:pt x="198" y="353"/>
                  </a:lnTo>
                  <a:lnTo>
                    <a:pt x="234" y="349"/>
                  </a:lnTo>
                  <a:lnTo>
                    <a:pt x="230" y="349"/>
                  </a:lnTo>
                  <a:lnTo>
                    <a:pt x="263" y="339"/>
                  </a:lnTo>
                  <a:lnTo>
                    <a:pt x="256" y="342"/>
                  </a:lnTo>
                  <a:lnTo>
                    <a:pt x="312" y="305"/>
                  </a:lnTo>
                  <a:lnTo>
                    <a:pt x="305" y="312"/>
                  </a:lnTo>
                  <a:lnTo>
                    <a:pt x="342" y="256"/>
                  </a:lnTo>
                  <a:lnTo>
                    <a:pt x="339" y="263"/>
                  </a:lnTo>
                  <a:lnTo>
                    <a:pt x="349" y="230"/>
                  </a:lnTo>
                  <a:lnTo>
                    <a:pt x="349" y="234"/>
                  </a:lnTo>
                  <a:lnTo>
                    <a:pt x="353" y="198"/>
                  </a:lnTo>
                  <a:lnTo>
                    <a:pt x="353" y="203"/>
                  </a:lnTo>
                  <a:lnTo>
                    <a:pt x="349" y="168"/>
                  </a:lnTo>
                  <a:lnTo>
                    <a:pt x="349" y="172"/>
                  </a:lnTo>
                  <a:lnTo>
                    <a:pt x="339" y="139"/>
                  </a:lnTo>
                  <a:lnTo>
                    <a:pt x="342" y="146"/>
                  </a:lnTo>
                  <a:lnTo>
                    <a:pt x="305" y="90"/>
                  </a:lnTo>
                  <a:lnTo>
                    <a:pt x="312" y="96"/>
                  </a:lnTo>
                  <a:lnTo>
                    <a:pt x="256" y="58"/>
                  </a:lnTo>
                  <a:lnTo>
                    <a:pt x="263" y="61"/>
                  </a:lnTo>
                  <a:lnTo>
                    <a:pt x="230" y="51"/>
                  </a:lnTo>
                  <a:lnTo>
                    <a:pt x="234" y="52"/>
                  </a:lnTo>
                  <a:lnTo>
                    <a:pt x="198" y="48"/>
                  </a:lnTo>
                  <a:lnTo>
                    <a:pt x="203" y="48"/>
                  </a:lnTo>
                  <a:lnTo>
                    <a:pt x="168" y="52"/>
                  </a:lnTo>
                  <a:lnTo>
                    <a:pt x="172" y="51"/>
                  </a:lnTo>
                  <a:lnTo>
                    <a:pt x="139" y="61"/>
                  </a:lnTo>
                  <a:lnTo>
                    <a:pt x="146" y="58"/>
                  </a:lnTo>
                  <a:lnTo>
                    <a:pt x="90" y="96"/>
                  </a:lnTo>
                  <a:lnTo>
                    <a:pt x="96" y="90"/>
                  </a:lnTo>
                  <a:lnTo>
                    <a:pt x="58" y="146"/>
                  </a:lnTo>
                  <a:lnTo>
                    <a:pt x="61" y="139"/>
                  </a:lnTo>
                  <a:lnTo>
                    <a:pt x="51" y="172"/>
                  </a:lnTo>
                  <a:lnTo>
                    <a:pt x="52" y="168"/>
                  </a:lnTo>
                  <a:lnTo>
                    <a:pt x="48" y="203"/>
                  </a:lnTo>
                  <a:lnTo>
                    <a:pt x="48" y="198"/>
                  </a:lnTo>
                  <a:lnTo>
                    <a:pt x="52" y="234"/>
                  </a:lnTo>
                  <a:close/>
                </a:path>
              </a:pathLst>
            </a:custGeom>
            <a:solidFill>
              <a:schemeClr val="accent3">
                <a:lumMod val="75000"/>
              </a:schemeClr>
            </a:solidFill>
            <a:ln w="0" cap="flat">
              <a:solidFill>
                <a:schemeClr val="accent4">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8"/>
            <p:cNvSpPr>
              <a:spLocks noChangeArrowheads="1"/>
            </p:cNvSpPr>
            <p:nvPr/>
          </p:nvSpPr>
          <p:spPr bwMode="auto">
            <a:xfrm>
              <a:off x="595" y="1464"/>
              <a:ext cx="492" cy="2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dirty="0" smtClean="0">
                  <a:solidFill>
                    <a:schemeClr val="tx1">
                      <a:lumMod val="95000"/>
                      <a:lumOff val="5000"/>
                    </a:schemeClr>
                  </a:solidFill>
                  <a:latin typeface="Calibri" pitchFamily="34" charset="0"/>
                  <a:cs typeface="Arial" pitchFamily="34" charset="0"/>
                </a:rPr>
                <a:t>Starting Point</a:t>
              </a:r>
            </a:p>
            <a:p>
              <a:pPr defTabSz="820583" eaLnBrk="1" hangingPunct="1">
                <a:lnSpc>
                  <a:spcPct val="100000"/>
                </a:lnSpc>
              </a:pPr>
              <a:r>
                <a:rPr lang="en-US" sz="1000" dirty="0" smtClean="0">
                  <a:solidFill>
                    <a:schemeClr val="tx1">
                      <a:lumMod val="95000"/>
                      <a:lumOff val="5000"/>
                    </a:schemeClr>
                  </a:solidFill>
                  <a:latin typeface="Calibri" pitchFamily="34" charset="0"/>
                  <a:cs typeface="Arial" pitchFamily="34" charset="0"/>
                </a:rPr>
                <a:t> (T0) </a:t>
              </a:r>
              <a:endParaRPr lang="en-US" dirty="0" smtClean="0">
                <a:solidFill>
                  <a:schemeClr val="tx1">
                    <a:lumMod val="95000"/>
                    <a:lumOff val="5000"/>
                  </a:schemeClr>
                </a:solidFill>
                <a:cs typeface="Arial" pitchFamily="34" charset="0"/>
              </a:endParaRPr>
            </a:p>
          </p:txBody>
        </p:sp>
        <p:sp>
          <p:nvSpPr>
            <p:cNvPr id="48" name="Freeform 41"/>
            <p:cNvSpPr>
              <a:spLocks noEditPoints="1"/>
            </p:cNvSpPr>
            <p:nvPr/>
          </p:nvSpPr>
          <p:spPr bwMode="auto">
            <a:xfrm>
              <a:off x="2952" y="2698"/>
              <a:ext cx="150" cy="150"/>
            </a:xfrm>
            <a:custGeom>
              <a:avLst/>
              <a:gdLst/>
              <a:ahLst/>
              <a:cxnLst>
                <a:cxn ang="0">
                  <a:pos x="1" y="198"/>
                </a:cxn>
                <a:cxn ang="0">
                  <a:pos x="5" y="159"/>
                </a:cxn>
                <a:cxn ang="0">
                  <a:pos x="19" y="119"/>
                </a:cxn>
                <a:cxn ang="0">
                  <a:pos x="63" y="57"/>
                </a:cxn>
                <a:cxn ang="0">
                  <a:pos x="126" y="15"/>
                </a:cxn>
                <a:cxn ang="0">
                  <a:pos x="163" y="5"/>
                </a:cxn>
                <a:cxn ang="0">
                  <a:pos x="203" y="1"/>
                </a:cxn>
                <a:cxn ang="0">
                  <a:pos x="243" y="5"/>
                </a:cxn>
                <a:cxn ang="0">
                  <a:pos x="283" y="19"/>
                </a:cxn>
                <a:cxn ang="0">
                  <a:pos x="345" y="63"/>
                </a:cxn>
                <a:cxn ang="0">
                  <a:pos x="385" y="126"/>
                </a:cxn>
                <a:cxn ang="0">
                  <a:pos x="396" y="163"/>
                </a:cxn>
                <a:cxn ang="0">
                  <a:pos x="400" y="203"/>
                </a:cxn>
                <a:cxn ang="0">
                  <a:pos x="395" y="243"/>
                </a:cxn>
                <a:cxn ang="0">
                  <a:pos x="382" y="283"/>
                </a:cxn>
                <a:cxn ang="0">
                  <a:pos x="339" y="345"/>
                </a:cxn>
                <a:cxn ang="0">
                  <a:pos x="276" y="385"/>
                </a:cxn>
                <a:cxn ang="0">
                  <a:pos x="239" y="396"/>
                </a:cxn>
                <a:cxn ang="0">
                  <a:pos x="198" y="400"/>
                </a:cxn>
                <a:cxn ang="0">
                  <a:pos x="159" y="395"/>
                </a:cxn>
                <a:cxn ang="0">
                  <a:pos x="119" y="382"/>
                </a:cxn>
                <a:cxn ang="0">
                  <a:pos x="57" y="339"/>
                </a:cxn>
                <a:cxn ang="0">
                  <a:pos x="15" y="276"/>
                </a:cxn>
                <a:cxn ang="0">
                  <a:pos x="5" y="239"/>
                </a:cxn>
                <a:cxn ang="0">
                  <a:pos x="52" y="234"/>
                </a:cxn>
                <a:cxn ang="0">
                  <a:pos x="61" y="263"/>
                </a:cxn>
                <a:cxn ang="0">
                  <a:pos x="96" y="312"/>
                </a:cxn>
                <a:cxn ang="0">
                  <a:pos x="146" y="342"/>
                </a:cxn>
                <a:cxn ang="0">
                  <a:pos x="172" y="349"/>
                </a:cxn>
                <a:cxn ang="0">
                  <a:pos x="203" y="353"/>
                </a:cxn>
                <a:cxn ang="0">
                  <a:pos x="234" y="349"/>
                </a:cxn>
                <a:cxn ang="0">
                  <a:pos x="263" y="339"/>
                </a:cxn>
                <a:cxn ang="0">
                  <a:pos x="312" y="305"/>
                </a:cxn>
                <a:cxn ang="0">
                  <a:pos x="342" y="256"/>
                </a:cxn>
                <a:cxn ang="0">
                  <a:pos x="349" y="230"/>
                </a:cxn>
                <a:cxn ang="0">
                  <a:pos x="353" y="198"/>
                </a:cxn>
                <a:cxn ang="0">
                  <a:pos x="349" y="168"/>
                </a:cxn>
                <a:cxn ang="0">
                  <a:pos x="339" y="139"/>
                </a:cxn>
                <a:cxn ang="0">
                  <a:pos x="305" y="90"/>
                </a:cxn>
                <a:cxn ang="0">
                  <a:pos x="256" y="58"/>
                </a:cxn>
                <a:cxn ang="0">
                  <a:pos x="230" y="51"/>
                </a:cxn>
                <a:cxn ang="0">
                  <a:pos x="198" y="48"/>
                </a:cxn>
                <a:cxn ang="0">
                  <a:pos x="168" y="52"/>
                </a:cxn>
                <a:cxn ang="0">
                  <a:pos x="139" y="61"/>
                </a:cxn>
                <a:cxn ang="0">
                  <a:pos x="90" y="96"/>
                </a:cxn>
                <a:cxn ang="0">
                  <a:pos x="58" y="146"/>
                </a:cxn>
                <a:cxn ang="0">
                  <a:pos x="51" y="172"/>
                </a:cxn>
                <a:cxn ang="0">
                  <a:pos x="48" y="203"/>
                </a:cxn>
                <a:cxn ang="0">
                  <a:pos x="52" y="234"/>
                </a:cxn>
              </a:cxnLst>
              <a:rect l="0" t="0" r="r" b="b"/>
              <a:pathLst>
                <a:path w="401" h="401">
                  <a:moveTo>
                    <a:pt x="1" y="203"/>
                  </a:moveTo>
                  <a:cubicBezTo>
                    <a:pt x="0" y="201"/>
                    <a:pt x="0" y="200"/>
                    <a:pt x="1" y="198"/>
                  </a:cubicBezTo>
                  <a:lnTo>
                    <a:pt x="5" y="163"/>
                  </a:lnTo>
                  <a:cubicBezTo>
                    <a:pt x="5" y="161"/>
                    <a:pt x="5" y="160"/>
                    <a:pt x="5" y="159"/>
                  </a:cubicBezTo>
                  <a:lnTo>
                    <a:pt x="15" y="126"/>
                  </a:lnTo>
                  <a:cubicBezTo>
                    <a:pt x="16" y="123"/>
                    <a:pt x="17" y="121"/>
                    <a:pt x="19" y="119"/>
                  </a:cubicBezTo>
                  <a:lnTo>
                    <a:pt x="57" y="63"/>
                  </a:lnTo>
                  <a:cubicBezTo>
                    <a:pt x="58" y="60"/>
                    <a:pt x="60" y="58"/>
                    <a:pt x="63" y="57"/>
                  </a:cubicBezTo>
                  <a:lnTo>
                    <a:pt x="119" y="19"/>
                  </a:lnTo>
                  <a:cubicBezTo>
                    <a:pt x="121" y="17"/>
                    <a:pt x="123" y="16"/>
                    <a:pt x="126" y="15"/>
                  </a:cubicBezTo>
                  <a:lnTo>
                    <a:pt x="159" y="5"/>
                  </a:lnTo>
                  <a:cubicBezTo>
                    <a:pt x="160" y="5"/>
                    <a:pt x="161" y="5"/>
                    <a:pt x="163" y="5"/>
                  </a:cubicBezTo>
                  <a:lnTo>
                    <a:pt x="198" y="1"/>
                  </a:lnTo>
                  <a:cubicBezTo>
                    <a:pt x="200" y="0"/>
                    <a:pt x="201" y="0"/>
                    <a:pt x="203" y="1"/>
                  </a:cubicBezTo>
                  <a:lnTo>
                    <a:pt x="239" y="5"/>
                  </a:lnTo>
                  <a:cubicBezTo>
                    <a:pt x="241" y="5"/>
                    <a:pt x="242" y="5"/>
                    <a:pt x="243" y="5"/>
                  </a:cubicBezTo>
                  <a:lnTo>
                    <a:pt x="276" y="15"/>
                  </a:lnTo>
                  <a:cubicBezTo>
                    <a:pt x="279" y="16"/>
                    <a:pt x="281" y="17"/>
                    <a:pt x="283" y="19"/>
                  </a:cubicBezTo>
                  <a:lnTo>
                    <a:pt x="339" y="57"/>
                  </a:lnTo>
                  <a:cubicBezTo>
                    <a:pt x="342" y="58"/>
                    <a:pt x="344" y="61"/>
                    <a:pt x="345" y="63"/>
                  </a:cubicBezTo>
                  <a:lnTo>
                    <a:pt x="382" y="119"/>
                  </a:lnTo>
                  <a:cubicBezTo>
                    <a:pt x="384" y="121"/>
                    <a:pt x="385" y="123"/>
                    <a:pt x="385" y="126"/>
                  </a:cubicBezTo>
                  <a:lnTo>
                    <a:pt x="395" y="159"/>
                  </a:lnTo>
                  <a:cubicBezTo>
                    <a:pt x="396" y="160"/>
                    <a:pt x="396" y="161"/>
                    <a:pt x="396" y="163"/>
                  </a:cubicBezTo>
                  <a:lnTo>
                    <a:pt x="400" y="198"/>
                  </a:lnTo>
                  <a:cubicBezTo>
                    <a:pt x="401" y="200"/>
                    <a:pt x="401" y="201"/>
                    <a:pt x="400" y="203"/>
                  </a:cubicBezTo>
                  <a:lnTo>
                    <a:pt x="396" y="239"/>
                  </a:lnTo>
                  <a:cubicBezTo>
                    <a:pt x="396" y="241"/>
                    <a:pt x="396" y="242"/>
                    <a:pt x="395" y="243"/>
                  </a:cubicBezTo>
                  <a:lnTo>
                    <a:pt x="385" y="276"/>
                  </a:lnTo>
                  <a:cubicBezTo>
                    <a:pt x="385" y="279"/>
                    <a:pt x="384" y="281"/>
                    <a:pt x="382" y="283"/>
                  </a:cubicBezTo>
                  <a:lnTo>
                    <a:pt x="345" y="339"/>
                  </a:lnTo>
                  <a:cubicBezTo>
                    <a:pt x="344" y="341"/>
                    <a:pt x="341" y="344"/>
                    <a:pt x="339" y="345"/>
                  </a:cubicBezTo>
                  <a:lnTo>
                    <a:pt x="283" y="382"/>
                  </a:lnTo>
                  <a:cubicBezTo>
                    <a:pt x="281" y="384"/>
                    <a:pt x="279" y="385"/>
                    <a:pt x="276" y="385"/>
                  </a:cubicBezTo>
                  <a:lnTo>
                    <a:pt x="243" y="395"/>
                  </a:lnTo>
                  <a:cubicBezTo>
                    <a:pt x="242" y="396"/>
                    <a:pt x="241" y="396"/>
                    <a:pt x="239" y="396"/>
                  </a:cubicBezTo>
                  <a:lnTo>
                    <a:pt x="203" y="400"/>
                  </a:lnTo>
                  <a:cubicBezTo>
                    <a:pt x="201" y="401"/>
                    <a:pt x="200" y="401"/>
                    <a:pt x="198" y="400"/>
                  </a:cubicBezTo>
                  <a:lnTo>
                    <a:pt x="163" y="396"/>
                  </a:lnTo>
                  <a:cubicBezTo>
                    <a:pt x="161" y="396"/>
                    <a:pt x="160" y="396"/>
                    <a:pt x="159" y="395"/>
                  </a:cubicBezTo>
                  <a:lnTo>
                    <a:pt x="126" y="385"/>
                  </a:lnTo>
                  <a:cubicBezTo>
                    <a:pt x="123" y="385"/>
                    <a:pt x="121" y="384"/>
                    <a:pt x="119" y="382"/>
                  </a:cubicBezTo>
                  <a:lnTo>
                    <a:pt x="63" y="345"/>
                  </a:lnTo>
                  <a:cubicBezTo>
                    <a:pt x="61" y="344"/>
                    <a:pt x="58" y="342"/>
                    <a:pt x="57" y="339"/>
                  </a:cubicBezTo>
                  <a:lnTo>
                    <a:pt x="19" y="283"/>
                  </a:lnTo>
                  <a:cubicBezTo>
                    <a:pt x="17" y="281"/>
                    <a:pt x="16" y="279"/>
                    <a:pt x="15" y="276"/>
                  </a:cubicBezTo>
                  <a:lnTo>
                    <a:pt x="5" y="243"/>
                  </a:lnTo>
                  <a:cubicBezTo>
                    <a:pt x="5" y="242"/>
                    <a:pt x="5" y="241"/>
                    <a:pt x="5" y="239"/>
                  </a:cubicBezTo>
                  <a:lnTo>
                    <a:pt x="1" y="203"/>
                  </a:lnTo>
                  <a:close/>
                  <a:moveTo>
                    <a:pt x="52" y="234"/>
                  </a:moveTo>
                  <a:lnTo>
                    <a:pt x="51" y="230"/>
                  </a:lnTo>
                  <a:lnTo>
                    <a:pt x="61" y="263"/>
                  </a:lnTo>
                  <a:lnTo>
                    <a:pt x="58" y="256"/>
                  </a:lnTo>
                  <a:lnTo>
                    <a:pt x="96" y="312"/>
                  </a:lnTo>
                  <a:lnTo>
                    <a:pt x="90" y="305"/>
                  </a:lnTo>
                  <a:lnTo>
                    <a:pt x="146" y="342"/>
                  </a:lnTo>
                  <a:lnTo>
                    <a:pt x="139" y="339"/>
                  </a:lnTo>
                  <a:lnTo>
                    <a:pt x="172" y="349"/>
                  </a:lnTo>
                  <a:lnTo>
                    <a:pt x="168" y="349"/>
                  </a:lnTo>
                  <a:lnTo>
                    <a:pt x="203" y="353"/>
                  </a:lnTo>
                  <a:lnTo>
                    <a:pt x="198" y="353"/>
                  </a:lnTo>
                  <a:lnTo>
                    <a:pt x="234" y="349"/>
                  </a:lnTo>
                  <a:lnTo>
                    <a:pt x="230" y="349"/>
                  </a:lnTo>
                  <a:lnTo>
                    <a:pt x="263" y="339"/>
                  </a:lnTo>
                  <a:lnTo>
                    <a:pt x="256" y="342"/>
                  </a:lnTo>
                  <a:lnTo>
                    <a:pt x="312" y="305"/>
                  </a:lnTo>
                  <a:lnTo>
                    <a:pt x="305" y="312"/>
                  </a:lnTo>
                  <a:lnTo>
                    <a:pt x="342" y="256"/>
                  </a:lnTo>
                  <a:lnTo>
                    <a:pt x="339" y="263"/>
                  </a:lnTo>
                  <a:lnTo>
                    <a:pt x="349" y="230"/>
                  </a:lnTo>
                  <a:lnTo>
                    <a:pt x="349" y="234"/>
                  </a:lnTo>
                  <a:lnTo>
                    <a:pt x="353" y="198"/>
                  </a:lnTo>
                  <a:lnTo>
                    <a:pt x="353" y="203"/>
                  </a:lnTo>
                  <a:lnTo>
                    <a:pt x="349" y="168"/>
                  </a:lnTo>
                  <a:lnTo>
                    <a:pt x="349" y="172"/>
                  </a:lnTo>
                  <a:lnTo>
                    <a:pt x="339" y="139"/>
                  </a:lnTo>
                  <a:lnTo>
                    <a:pt x="342" y="146"/>
                  </a:lnTo>
                  <a:lnTo>
                    <a:pt x="305" y="90"/>
                  </a:lnTo>
                  <a:lnTo>
                    <a:pt x="312" y="96"/>
                  </a:lnTo>
                  <a:lnTo>
                    <a:pt x="256" y="58"/>
                  </a:lnTo>
                  <a:lnTo>
                    <a:pt x="263" y="61"/>
                  </a:lnTo>
                  <a:lnTo>
                    <a:pt x="230" y="51"/>
                  </a:lnTo>
                  <a:lnTo>
                    <a:pt x="234" y="52"/>
                  </a:lnTo>
                  <a:lnTo>
                    <a:pt x="198" y="48"/>
                  </a:lnTo>
                  <a:lnTo>
                    <a:pt x="203" y="48"/>
                  </a:lnTo>
                  <a:lnTo>
                    <a:pt x="168" y="52"/>
                  </a:lnTo>
                  <a:lnTo>
                    <a:pt x="172" y="51"/>
                  </a:lnTo>
                  <a:lnTo>
                    <a:pt x="139" y="61"/>
                  </a:lnTo>
                  <a:lnTo>
                    <a:pt x="146" y="58"/>
                  </a:lnTo>
                  <a:lnTo>
                    <a:pt x="90" y="96"/>
                  </a:lnTo>
                  <a:lnTo>
                    <a:pt x="96" y="90"/>
                  </a:lnTo>
                  <a:lnTo>
                    <a:pt x="58" y="146"/>
                  </a:lnTo>
                  <a:lnTo>
                    <a:pt x="61" y="139"/>
                  </a:lnTo>
                  <a:lnTo>
                    <a:pt x="51" y="172"/>
                  </a:lnTo>
                  <a:lnTo>
                    <a:pt x="52" y="168"/>
                  </a:lnTo>
                  <a:lnTo>
                    <a:pt x="48" y="203"/>
                  </a:lnTo>
                  <a:lnTo>
                    <a:pt x="48" y="198"/>
                  </a:lnTo>
                  <a:lnTo>
                    <a:pt x="52" y="234"/>
                  </a:lnTo>
                  <a:close/>
                </a:path>
              </a:pathLst>
            </a:custGeom>
            <a:solidFill>
              <a:schemeClr val="accent3">
                <a:lumMod val="75000"/>
              </a:schemeClr>
            </a:solidFill>
            <a:ln w="0" cap="flat">
              <a:solidFill>
                <a:schemeClr val="accent4">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4324" name="Rectangle 4"/>
          <p:cNvSpPr>
            <a:spLocks noChangeArrowheads="1"/>
          </p:cNvSpPr>
          <p:nvPr/>
        </p:nvSpPr>
        <p:spPr bwMode="gray">
          <a:xfrm>
            <a:off x="183285" y="503782"/>
            <a:ext cx="8752897" cy="451519"/>
          </a:xfrm>
          <a:prstGeom prst="rect">
            <a:avLst/>
          </a:prstGeom>
          <a:noFill/>
          <a:ln w="9525">
            <a:noFill/>
            <a:miter lim="800000"/>
            <a:headEnd/>
            <a:tailEnd/>
          </a:ln>
          <a:effectLst/>
        </p:spPr>
        <p:txBody>
          <a:bodyPr lIns="90530" tIns="45268" rIns="90530" bIns="45268" anchor="b">
            <a:spAutoFit/>
          </a:bodyPr>
          <a:lstStyle/>
          <a:p>
            <a:pPr defTabSz="914608"/>
            <a:r>
              <a:rPr lang="en-US" sz="2600" dirty="0" smtClean="0">
                <a:solidFill>
                  <a:srgbClr val="FFFFFF"/>
                </a:solidFill>
              </a:rPr>
              <a:t>Illustration: Stress Losses Through Time</a:t>
            </a:r>
            <a:endParaRPr lang="en-US" sz="2600" dirty="0">
              <a:solidFill>
                <a:srgbClr val="FFFFFF"/>
              </a:solidFill>
            </a:endParaRPr>
          </a:p>
        </p:txBody>
      </p:sp>
      <p:sp>
        <p:nvSpPr>
          <p:cNvPr id="53" name="Rectangle 3"/>
          <p:cNvSpPr txBox="1">
            <a:spLocks noChangeArrowheads="1"/>
          </p:cNvSpPr>
          <p:nvPr/>
        </p:nvSpPr>
        <p:spPr>
          <a:xfrm>
            <a:off x="303408" y="1022192"/>
            <a:ext cx="7598353" cy="1440450"/>
          </a:xfrm>
          <a:prstGeom prst="rect">
            <a:avLst/>
          </a:prstGeom>
        </p:spPr>
        <p:txBody>
          <a:bodyPr lIns="82058" tIns="41029" rIns="82058" bIns="41029">
            <a:noAutofit/>
          </a:bodyPr>
          <a:lstStyle/>
          <a:p>
            <a:pPr marL="205146" indent="-205146" defTabSz="820583" eaLnBrk="1" hangingPunct="1">
              <a:spcBef>
                <a:spcPct val="50000"/>
              </a:spcBef>
              <a:buClr>
                <a:schemeClr val="tx1"/>
              </a:buClr>
              <a:defRPr/>
            </a:pPr>
            <a:r>
              <a:rPr lang="en-US" b="1" kern="0" dirty="0" smtClean="0">
                <a:solidFill>
                  <a:srgbClr val="0070C0"/>
                </a:solidFill>
                <a:latin typeface="+mn-lt"/>
              </a:rPr>
              <a:t>Four general classes of capital stress losses: </a:t>
            </a:r>
          </a:p>
          <a:p>
            <a:pPr marL="342900" indent="-342900">
              <a:lnSpc>
                <a:spcPct val="50000"/>
              </a:lnSpc>
              <a:spcBef>
                <a:spcPct val="50000"/>
              </a:spcBef>
              <a:buFont typeface="+mj-lt"/>
              <a:buAutoNum type="arabicPeriod"/>
              <a:defRPr/>
            </a:pPr>
            <a:r>
              <a:rPr lang="en-US" kern="0" dirty="0" smtClean="0">
                <a:latin typeface="+mn-lt"/>
              </a:rPr>
              <a:t>Trading inventory (Trading + CVA + Private Equity) MTM losses </a:t>
            </a:r>
          </a:p>
          <a:p>
            <a:pPr marL="342900" indent="-342900">
              <a:lnSpc>
                <a:spcPct val="50000"/>
              </a:lnSpc>
              <a:spcBef>
                <a:spcPct val="50000"/>
              </a:spcBef>
              <a:buFont typeface="+mj-lt"/>
              <a:buAutoNum type="arabicPeriod"/>
              <a:defRPr/>
            </a:pPr>
            <a:r>
              <a:rPr lang="en-US" kern="0" dirty="0" smtClean="0">
                <a:latin typeface="+mn-lt"/>
              </a:rPr>
              <a:t>Credit losses (defaults over time) </a:t>
            </a:r>
          </a:p>
          <a:p>
            <a:pPr marL="342900" indent="-342900">
              <a:lnSpc>
                <a:spcPct val="50000"/>
              </a:lnSpc>
              <a:spcBef>
                <a:spcPct val="50000"/>
              </a:spcBef>
              <a:buFont typeface="+mj-lt"/>
              <a:buAutoNum type="arabicPeriod"/>
              <a:defRPr/>
            </a:pPr>
            <a:r>
              <a:rPr lang="en-US" kern="0" dirty="0" smtClean="0">
                <a:latin typeface="+mn-lt"/>
              </a:rPr>
              <a:t>Operational losses (over time)</a:t>
            </a:r>
          </a:p>
          <a:p>
            <a:pPr marL="342900" indent="-342900">
              <a:lnSpc>
                <a:spcPct val="50000"/>
              </a:lnSpc>
              <a:spcBef>
                <a:spcPct val="50000"/>
              </a:spcBef>
              <a:buFont typeface="+mj-lt"/>
              <a:buAutoNum type="arabicPeriod"/>
              <a:defRPr/>
            </a:pPr>
            <a:r>
              <a:rPr lang="en-US" kern="0" dirty="0" smtClean="0">
                <a:latin typeface="+mn-lt"/>
              </a:rPr>
              <a:t>Idiosyncratic Events</a:t>
            </a:r>
          </a:p>
        </p:txBody>
      </p:sp>
      <p:sp>
        <p:nvSpPr>
          <p:cNvPr id="44" name="Rectangle 7"/>
          <p:cNvSpPr>
            <a:spLocks noChangeArrowheads="1"/>
          </p:cNvSpPr>
          <p:nvPr/>
        </p:nvSpPr>
        <p:spPr bwMode="auto">
          <a:xfrm flipH="1">
            <a:off x="1971110" y="3660701"/>
            <a:ext cx="109682" cy="983316"/>
          </a:xfrm>
          <a:prstGeom prst="rect">
            <a:avLst/>
          </a:prstGeom>
          <a:pattFill prst="pct70">
            <a:fgClr>
              <a:srgbClr val="FF0000"/>
            </a:fgClr>
            <a:bgClr>
              <a:schemeClr val="tx1"/>
            </a:bgClr>
          </a:patt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Slide Number Placeholder 53"/>
          <p:cNvSpPr>
            <a:spLocks noGrp="1"/>
          </p:cNvSpPr>
          <p:nvPr>
            <p:ph type="sldNum" sz="quarter" idx="10"/>
          </p:nvPr>
        </p:nvSpPr>
        <p:spPr/>
        <p:txBody>
          <a:bodyPr/>
          <a:lstStyle/>
          <a:p>
            <a:fld id="{C2C6CB86-F6D6-4FFF-BABE-30E41484E5BC}" type="slidenum">
              <a:rPr lang="en-US" smtClean="0"/>
              <a:pPr/>
              <a:t>22</a:t>
            </a:fld>
            <a:endParaRPr lang="en-US" dirty="0"/>
          </a:p>
        </p:txBody>
      </p:sp>
      <p:sp>
        <p:nvSpPr>
          <p:cNvPr id="46" name="Rectangle 7"/>
          <p:cNvSpPr>
            <a:spLocks noChangeArrowheads="1"/>
          </p:cNvSpPr>
          <p:nvPr/>
        </p:nvSpPr>
        <p:spPr bwMode="auto">
          <a:xfrm flipH="1">
            <a:off x="1971098" y="4645505"/>
            <a:ext cx="109682" cy="983316"/>
          </a:xfrm>
          <a:prstGeom prst="rect">
            <a:avLst/>
          </a:prstGeom>
          <a:solidFill>
            <a:srgbClr val="FF0000">
              <a:alpha val="50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7"/>
          <p:cNvSpPr>
            <a:spLocks noChangeArrowheads="1"/>
          </p:cNvSpPr>
          <p:nvPr/>
        </p:nvSpPr>
        <p:spPr bwMode="auto">
          <a:xfrm flipH="1">
            <a:off x="1966452" y="5630309"/>
            <a:ext cx="114316" cy="883562"/>
          </a:xfrm>
          <a:prstGeom prst="rect">
            <a:avLst/>
          </a:prstGeom>
          <a:solidFill>
            <a:srgbClr val="FF0000">
              <a:alpha val="25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Rectangle 38"/>
          <p:cNvSpPr>
            <a:spLocks noChangeArrowheads="1"/>
          </p:cNvSpPr>
          <p:nvPr/>
        </p:nvSpPr>
        <p:spPr bwMode="auto">
          <a:xfrm>
            <a:off x="1891886" y="3463780"/>
            <a:ext cx="28766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b="1" dirty="0" smtClean="0">
                <a:solidFill>
                  <a:schemeClr val="tx1">
                    <a:lumMod val="95000"/>
                    <a:lumOff val="5000"/>
                  </a:schemeClr>
                </a:solidFill>
                <a:latin typeface="Calibri" pitchFamily="34" charset="0"/>
                <a:cs typeface="Arial" pitchFamily="34" charset="0"/>
              </a:rPr>
              <a:t>MTM</a:t>
            </a:r>
          </a:p>
        </p:txBody>
      </p:sp>
      <p:sp>
        <p:nvSpPr>
          <p:cNvPr id="50" name="Rectangle 38"/>
          <p:cNvSpPr>
            <a:spLocks noChangeArrowheads="1"/>
          </p:cNvSpPr>
          <p:nvPr/>
        </p:nvSpPr>
        <p:spPr bwMode="auto">
          <a:xfrm>
            <a:off x="1896794" y="4410998"/>
            <a:ext cx="20518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b="1" dirty="0" smtClean="0">
                <a:solidFill>
                  <a:schemeClr val="tx1">
                    <a:lumMod val="95000"/>
                    <a:lumOff val="5000"/>
                  </a:schemeClr>
                </a:solidFill>
                <a:latin typeface="Calibri" pitchFamily="34" charset="0"/>
                <a:cs typeface="Arial" pitchFamily="34" charset="0"/>
              </a:rPr>
              <a:t>LCD</a:t>
            </a:r>
          </a:p>
        </p:txBody>
      </p:sp>
      <p:sp>
        <p:nvSpPr>
          <p:cNvPr id="51" name="Rectangle 38"/>
          <p:cNvSpPr>
            <a:spLocks noChangeArrowheads="1"/>
          </p:cNvSpPr>
          <p:nvPr/>
        </p:nvSpPr>
        <p:spPr bwMode="auto">
          <a:xfrm>
            <a:off x="1941064" y="5364672"/>
            <a:ext cx="16925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b="1" dirty="0" smtClean="0">
                <a:solidFill>
                  <a:schemeClr val="tx1">
                    <a:lumMod val="95000"/>
                    <a:lumOff val="5000"/>
                  </a:schemeClr>
                </a:solidFill>
                <a:latin typeface="Calibri" pitchFamily="34" charset="0"/>
                <a:cs typeface="Arial" pitchFamily="34" charset="0"/>
              </a:rPr>
              <a:t>IDL</a:t>
            </a:r>
          </a:p>
        </p:txBody>
      </p:sp>
      <p:sp>
        <p:nvSpPr>
          <p:cNvPr id="59" name="Rectangle 38"/>
          <p:cNvSpPr>
            <a:spLocks noChangeArrowheads="1"/>
          </p:cNvSpPr>
          <p:nvPr/>
        </p:nvSpPr>
        <p:spPr bwMode="auto">
          <a:xfrm>
            <a:off x="1921390" y="6238144"/>
            <a:ext cx="22141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b="1" dirty="0" smtClean="0">
                <a:solidFill>
                  <a:schemeClr val="tx1">
                    <a:lumMod val="95000"/>
                    <a:lumOff val="5000"/>
                  </a:schemeClr>
                </a:solidFill>
                <a:latin typeface="Calibri" pitchFamily="34" charset="0"/>
                <a:cs typeface="Arial" pitchFamily="34" charset="0"/>
              </a:rPr>
              <a:t>CVA</a:t>
            </a:r>
          </a:p>
        </p:txBody>
      </p:sp>
      <p:cxnSp>
        <p:nvCxnSpPr>
          <p:cNvPr id="4" name="Straight Arrow Connector 3"/>
          <p:cNvCxnSpPr>
            <a:stCxn id="49" idx="1"/>
          </p:cNvCxnSpPr>
          <p:nvPr/>
        </p:nvCxnSpPr>
        <p:spPr bwMode="auto">
          <a:xfrm flipH="1">
            <a:off x="1237226" y="3540724"/>
            <a:ext cx="654660" cy="121153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cxnSp>
        <p:nvCxnSpPr>
          <p:cNvPr id="60" name="Straight Arrow Connector 59"/>
          <p:cNvCxnSpPr>
            <a:stCxn id="50" idx="1"/>
          </p:cNvCxnSpPr>
          <p:nvPr/>
        </p:nvCxnSpPr>
        <p:spPr bwMode="auto">
          <a:xfrm flipH="1">
            <a:off x="1294581" y="4487942"/>
            <a:ext cx="602213" cy="30528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cxnSp>
        <p:nvCxnSpPr>
          <p:cNvPr id="61" name="Straight Arrow Connector 60"/>
          <p:cNvCxnSpPr/>
          <p:nvPr/>
        </p:nvCxnSpPr>
        <p:spPr bwMode="auto">
          <a:xfrm flipH="1" flipV="1">
            <a:off x="1278194" y="4842387"/>
            <a:ext cx="687451" cy="582843"/>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cxnSp>
        <p:nvCxnSpPr>
          <p:cNvPr id="62" name="Straight Arrow Connector 61"/>
          <p:cNvCxnSpPr>
            <a:stCxn id="59" idx="1"/>
          </p:cNvCxnSpPr>
          <p:nvPr/>
        </p:nvCxnSpPr>
        <p:spPr bwMode="auto">
          <a:xfrm flipH="1" flipV="1">
            <a:off x="1237226" y="4924323"/>
            <a:ext cx="684164" cy="1390765"/>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
        <p:nvSpPr>
          <p:cNvPr id="63" name="Rectangle 38"/>
          <p:cNvSpPr>
            <a:spLocks noChangeArrowheads="1"/>
          </p:cNvSpPr>
          <p:nvPr/>
        </p:nvSpPr>
        <p:spPr bwMode="auto">
          <a:xfrm>
            <a:off x="913574" y="4689533"/>
            <a:ext cx="410369"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b="1" dirty="0" smtClean="0">
                <a:solidFill>
                  <a:schemeClr val="tx1">
                    <a:lumMod val="95000"/>
                    <a:lumOff val="5000"/>
                  </a:schemeClr>
                </a:solidFill>
                <a:latin typeface="Calibri" pitchFamily="34" charset="0"/>
                <a:cs typeface="Arial" pitchFamily="34" charset="0"/>
              </a:rPr>
              <a:t>GMS</a:t>
            </a:r>
          </a:p>
        </p:txBody>
      </p:sp>
      <p:sp>
        <p:nvSpPr>
          <p:cNvPr id="64" name="Rectangle 7"/>
          <p:cNvSpPr>
            <a:spLocks noChangeArrowheads="1"/>
          </p:cNvSpPr>
          <p:nvPr/>
        </p:nvSpPr>
        <p:spPr bwMode="auto">
          <a:xfrm flipH="1">
            <a:off x="3126660" y="2685543"/>
            <a:ext cx="126182" cy="468969"/>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Rectangle 7"/>
          <p:cNvSpPr>
            <a:spLocks noChangeArrowheads="1"/>
          </p:cNvSpPr>
          <p:nvPr/>
        </p:nvSpPr>
        <p:spPr bwMode="auto">
          <a:xfrm flipH="1">
            <a:off x="3744452" y="2690452"/>
            <a:ext cx="131096" cy="300194"/>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Rectangle 7"/>
          <p:cNvSpPr>
            <a:spLocks noChangeArrowheads="1"/>
          </p:cNvSpPr>
          <p:nvPr/>
        </p:nvSpPr>
        <p:spPr bwMode="auto">
          <a:xfrm flipH="1">
            <a:off x="5612576" y="2690460"/>
            <a:ext cx="122907" cy="365734"/>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Rectangle 30"/>
          <p:cNvSpPr>
            <a:spLocks noChangeArrowheads="1"/>
          </p:cNvSpPr>
          <p:nvPr/>
        </p:nvSpPr>
        <p:spPr bwMode="auto">
          <a:xfrm>
            <a:off x="4233431" y="3357841"/>
            <a:ext cx="2119909" cy="153888"/>
          </a:xfrm>
          <a:prstGeom prst="rect">
            <a:avLst/>
          </a:prstGeom>
          <a:noFill/>
          <a:ln w="9525">
            <a:solidFill>
              <a:schemeClr val="tx1"/>
            </a:solidFill>
            <a:miter lim="800000"/>
            <a:headEnd/>
            <a:tailEnd/>
          </a:ln>
        </p:spPr>
        <p:txBody>
          <a:bodyPr vert="horz" wrap="none" lIns="0" tIns="0" rIns="0" bIns="0" numCol="1" anchor="t" anchorCtr="0" compatLnSpc="1">
            <a:prstTxWarp prst="textNoShape">
              <a:avLst/>
            </a:prstTxWarp>
            <a:spAutoFit/>
          </a:bodyPr>
          <a:lstStyle/>
          <a:p>
            <a:pPr defTabSz="820583" eaLnBrk="1" hangingPunct="1">
              <a:lnSpc>
                <a:spcPct val="100000"/>
              </a:lnSpc>
            </a:pPr>
            <a:r>
              <a:rPr lang="en-US" sz="1000" dirty="0" smtClean="0">
                <a:solidFill>
                  <a:srgbClr val="000000"/>
                </a:solidFill>
                <a:latin typeface="Calibri" pitchFamily="34" charset="0"/>
                <a:cs typeface="Arial" pitchFamily="34" charset="0"/>
              </a:rPr>
              <a:t> Idiosyncratic Event (Bank Scenario Only)</a:t>
            </a:r>
            <a:endParaRPr lang="en-US" dirty="0" smtClean="0">
              <a:solidFill>
                <a:srgbClr val="000000"/>
              </a:solidFill>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6" name="Rectangle 8"/>
          <p:cNvSpPr>
            <a:spLocks noGrp="1" noChangeArrowheads="1"/>
          </p:cNvSpPr>
          <p:nvPr>
            <p:ph type="title"/>
          </p:nvPr>
        </p:nvSpPr>
        <p:spPr>
          <a:xfrm>
            <a:off x="182563" y="201703"/>
            <a:ext cx="8458200" cy="706347"/>
          </a:xfrm>
        </p:spPr>
        <p:txBody>
          <a:bodyPr/>
          <a:lstStyle/>
          <a:p>
            <a:r>
              <a:rPr lang="en-US" dirty="0" smtClean="0"/>
              <a:t>Shock Comparison</a:t>
            </a:r>
            <a:br>
              <a:rPr lang="en-US" dirty="0" smtClean="0"/>
            </a:br>
            <a:r>
              <a:rPr lang="en-US" sz="1800" dirty="0" smtClean="0"/>
              <a:t>Macroeconomic Shocks</a:t>
            </a:r>
            <a:endParaRPr lang="en-US" sz="1800" dirty="0"/>
          </a:p>
        </p:txBody>
      </p:sp>
      <p:sp>
        <p:nvSpPr>
          <p:cNvPr id="913415" name="Text Box 7"/>
          <p:cNvSpPr txBox="1">
            <a:spLocks noChangeArrowheads="1"/>
          </p:cNvSpPr>
          <p:nvPr/>
        </p:nvSpPr>
        <p:spPr bwMode="gray">
          <a:xfrm>
            <a:off x="185738" y="1004888"/>
            <a:ext cx="8501062" cy="338137"/>
          </a:xfrm>
          <a:prstGeom prst="rect">
            <a:avLst/>
          </a:prstGeom>
          <a:noFill/>
          <a:ln w="19050">
            <a:noFill/>
            <a:miter lim="800000"/>
            <a:headEnd/>
            <a:tailEnd/>
          </a:ln>
          <a:effectLst/>
        </p:spPr>
        <p:txBody>
          <a:bodyPr/>
          <a:lstStyle/>
          <a:p>
            <a:r>
              <a:rPr lang="en-US" sz="1700" b="1" dirty="0" smtClean="0">
                <a:solidFill>
                  <a:schemeClr val="bg1"/>
                </a:solidFill>
              </a:rPr>
              <a:t> </a:t>
            </a:r>
            <a:endParaRPr lang="en-US" sz="1700" b="1" dirty="0">
              <a:solidFill>
                <a:schemeClr val="bg1"/>
              </a:solidFill>
            </a:endParaRPr>
          </a:p>
        </p:txBody>
      </p:sp>
      <p:sp>
        <p:nvSpPr>
          <p:cNvPr id="7" name="Slide Number Placeholder 6"/>
          <p:cNvSpPr>
            <a:spLocks noGrp="1"/>
          </p:cNvSpPr>
          <p:nvPr>
            <p:ph type="sldNum" sz="quarter" idx="10"/>
          </p:nvPr>
        </p:nvSpPr>
        <p:spPr/>
        <p:txBody>
          <a:bodyPr/>
          <a:lstStyle/>
          <a:p>
            <a:fld id="{187AE08A-28C0-4CAF-97D6-0BCEC79FEC45}" type="slidenum">
              <a:rPr lang="en-US" smtClean="0"/>
              <a:pPr/>
              <a:t>23</a:t>
            </a:fld>
            <a:endParaRPr lang="en-US" dirty="0"/>
          </a:p>
        </p:txBody>
      </p:sp>
      <p:graphicFrame>
        <p:nvGraphicFramePr>
          <p:cNvPr id="13" name="Chart 12"/>
          <p:cNvGraphicFramePr/>
          <p:nvPr/>
        </p:nvGraphicFramePr>
        <p:xfrm>
          <a:off x="1682370" y="4114800"/>
          <a:ext cx="54864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p:cNvGraphicFramePr/>
          <p:nvPr/>
        </p:nvGraphicFramePr>
        <p:xfrm>
          <a:off x="1682370" y="1416327"/>
          <a:ext cx="54864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6" name="Rectangle 8"/>
          <p:cNvSpPr>
            <a:spLocks noGrp="1" noChangeArrowheads="1"/>
          </p:cNvSpPr>
          <p:nvPr>
            <p:ph type="title"/>
          </p:nvPr>
        </p:nvSpPr>
        <p:spPr>
          <a:xfrm>
            <a:off x="182563" y="206319"/>
            <a:ext cx="8458200" cy="701731"/>
          </a:xfrm>
        </p:spPr>
        <p:txBody>
          <a:bodyPr/>
          <a:lstStyle/>
          <a:p>
            <a:r>
              <a:rPr lang="en-US" dirty="0" smtClean="0"/>
              <a:t>CCAR 2014 (Conducted in Late 2013)</a:t>
            </a:r>
            <a:br>
              <a:rPr lang="en-US" dirty="0" smtClean="0"/>
            </a:br>
            <a:r>
              <a:rPr lang="en-US" sz="1800" dirty="0" smtClean="0"/>
              <a:t>Macroeconomic Shocks</a:t>
            </a:r>
            <a:endParaRPr lang="en-US" dirty="0"/>
          </a:p>
        </p:txBody>
      </p:sp>
      <p:sp>
        <p:nvSpPr>
          <p:cNvPr id="913415" name="Text Box 7"/>
          <p:cNvSpPr txBox="1">
            <a:spLocks noChangeArrowheads="1"/>
          </p:cNvSpPr>
          <p:nvPr/>
        </p:nvSpPr>
        <p:spPr bwMode="gray">
          <a:xfrm>
            <a:off x="185738" y="1004888"/>
            <a:ext cx="8501062" cy="338137"/>
          </a:xfrm>
          <a:prstGeom prst="rect">
            <a:avLst/>
          </a:prstGeom>
          <a:noFill/>
          <a:ln w="19050">
            <a:noFill/>
            <a:miter lim="800000"/>
            <a:headEnd/>
            <a:tailEnd/>
          </a:ln>
          <a:effectLst/>
        </p:spPr>
        <p:txBody>
          <a:bodyPr/>
          <a:lstStyle/>
          <a:p>
            <a:r>
              <a:rPr lang="en-US" sz="1700" b="1" dirty="0" smtClean="0">
                <a:solidFill>
                  <a:schemeClr val="bg1"/>
                </a:solidFill>
              </a:rPr>
              <a:t> </a:t>
            </a:r>
            <a:endParaRPr lang="en-US" sz="1700" b="1" dirty="0">
              <a:solidFill>
                <a:schemeClr val="bg1"/>
              </a:solidFill>
            </a:endParaRPr>
          </a:p>
        </p:txBody>
      </p:sp>
      <p:sp>
        <p:nvSpPr>
          <p:cNvPr id="7" name="Slide Number Placeholder 6"/>
          <p:cNvSpPr>
            <a:spLocks noGrp="1"/>
          </p:cNvSpPr>
          <p:nvPr>
            <p:ph type="sldNum" sz="quarter" idx="10"/>
          </p:nvPr>
        </p:nvSpPr>
        <p:spPr/>
        <p:txBody>
          <a:bodyPr/>
          <a:lstStyle/>
          <a:p>
            <a:fld id="{187AE08A-28C0-4CAF-97D6-0BCEC79FEC45}" type="slidenum">
              <a:rPr lang="en-US" smtClean="0"/>
              <a:pPr/>
              <a:t>24</a:t>
            </a:fld>
            <a:endParaRPr lang="en-US" dirty="0"/>
          </a:p>
        </p:txBody>
      </p:sp>
      <p:graphicFrame>
        <p:nvGraphicFramePr>
          <p:cNvPr id="10" name="Chart 9"/>
          <p:cNvGraphicFramePr/>
          <p:nvPr/>
        </p:nvGraphicFramePr>
        <p:xfrm>
          <a:off x="1879439" y="1534569"/>
          <a:ext cx="54864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p:nvPr/>
        </p:nvGraphicFramePr>
        <p:xfrm>
          <a:off x="1879439" y="4114859"/>
          <a:ext cx="54864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858"/>
            <a:ext cx="8229600" cy="826029"/>
          </a:xfrm>
        </p:spPr>
        <p:txBody>
          <a:bodyPr>
            <a:noAutofit/>
          </a:bodyPr>
          <a:lstStyle/>
          <a:p>
            <a:r>
              <a:rPr lang="en-US" sz="3600" dirty="0" smtClean="0"/>
              <a:t>DFAST and CCAR</a:t>
            </a:r>
            <a:endParaRPr lang="en-US" sz="3600" dirty="0"/>
          </a:p>
        </p:txBody>
      </p:sp>
      <p:sp>
        <p:nvSpPr>
          <p:cNvPr id="3" name="Content Placeholder 2"/>
          <p:cNvSpPr>
            <a:spLocks noGrp="1"/>
          </p:cNvSpPr>
          <p:nvPr>
            <p:ph idx="1"/>
          </p:nvPr>
        </p:nvSpPr>
        <p:spPr>
          <a:xfrm>
            <a:off x="457199" y="987778"/>
            <a:ext cx="8390467" cy="5138385"/>
          </a:xfrm>
        </p:spPr>
        <p:txBody>
          <a:bodyPr>
            <a:noAutofit/>
          </a:bodyPr>
          <a:lstStyle/>
          <a:p>
            <a:r>
              <a:rPr lang="en-US" sz="1400" dirty="0" smtClean="0"/>
              <a:t>While related</a:t>
            </a:r>
            <a:r>
              <a:rPr lang="en-US" sz="1400" dirty="0"/>
              <a:t>, there are some important differences between the </a:t>
            </a:r>
            <a:r>
              <a:rPr lang="en-US" sz="1400" dirty="0" smtClean="0"/>
              <a:t>DFAST and CCAR</a:t>
            </a:r>
          </a:p>
          <a:p>
            <a:r>
              <a:rPr lang="en-US" sz="1400" dirty="0" smtClean="0"/>
              <a:t>The </a:t>
            </a:r>
            <a:r>
              <a:rPr lang="en-US" sz="1400" dirty="0"/>
              <a:t>projections of pre-tax net income from the </a:t>
            </a:r>
            <a:r>
              <a:rPr lang="en-US" sz="1400" dirty="0" smtClean="0"/>
              <a:t>DFAST are </a:t>
            </a:r>
            <a:r>
              <a:rPr lang="en-US" sz="1400" dirty="0"/>
              <a:t>direct inputs to the CCAR </a:t>
            </a:r>
            <a:endParaRPr lang="en-US" sz="1400" dirty="0" smtClean="0"/>
          </a:p>
          <a:p>
            <a:r>
              <a:rPr lang="en-US" sz="1400" dirty="0" smtClean="0"/>
              <a:t>The </a:t>
            </a:r>
            <a:r>
              <a:rPr lang="en-US" sz="1400" dirty="0"/>
              <a:t>primary difference between </a:t>
            </a:r>
            <a:r>
              <a:rPr lang="en-US" sz="1400" dirty="0" smtClean="0"/>
              <a:t>DFAST and CCAR is capital </a:t>
            </a:r>
            <a:r>
              <a:rPr lang="en-US" sz="1400" dirty="0"/>
              <a:t>action assumptions </a:t>
            </a:r>
            <a:r>
              <a:rPr lang="en-US" sz="1400" dirty="0" smtClean="0"/>
              <a:t>combined </a:t>
            </a:r>
            <a:r>
              <a:rPr lang="en-US" sz="1400" dirty="0"/>
              <a:t>with these projections to estimate post-stress capital levels and ratios.</a:t>
            </a:r>
          </a:p>
          <a:p>
            <a:r>
              <a:rPr lang="en-US" sz="1400" b="1" i="1" dirty="0"/>
              <a:t>Capital Action Assumptions for </a:t>
            </a:r>
            <a:r>
              <a:rPr lang="en-US" sz="1400" b="1" i="1" dirty="0" smtClean="0"/>
              <a:t>DFAST</a:t>
            </a:r>
            <a:endParaRPr lang="en-US" sz="1400" b="1" i="1" dirty="0"/>
          </a:p>
          <a:p>
            <a:pPr lvl="1"/>
            <a:r>
              <a:rPr lang="en-US" sz="1400" dirty="0"/>
              <a:t>To project post-stress capital ratios for </a:t>
            </a:r>
            <a:r>
              <a:rPr lang="en-US" sz="1400" dirty="0" smtClean="0"/>
              <a:t>DFAST, Fed uses </a:t>
            </a:r>
            <a:r>
              <a:rPr lang="en-US" sz="1400" dirty="0"/>
              <a:t>standardized set of capital action assumptions </a:t>
            </a:r>
            <a:endParaRPr lang="en-US" sz="1400" dirty="0" smtClean="0"/>
          </a:p>
          <a:p>
            <a:pPr lvl="1"/>
            <a:r>
              <a:rPr lang="en-US" sz="1400" dirty="0" smtClean="0"/>
              <a:t>Common </a:t>
            </a:r>
            <a:r>
              <a:rPr lang="en-US" sz="1400" dirty="0"/>
              <a:t>stock </a:t>
            </a:r>
            <a:r>
              <a:rPr lang="en-US" sz="1400" dirty="0" smtClean="0"/>
              <a:t>dividends assumed </a:t>
            </a:r>
            <a:r>
              <a:rPr lang="en-US" sz="1400" dirty="0"/>
              <a:t>to continue at </a:t>
            </a:r>
            <a:r>
              <a:rPr lang="en-US" sz="1400" dirty="0" smtClean="0"/>
              <a:t>same </a:t>
            </a:r>
            <a:r>
              <a:rPr lang="en-US" sz="1400" dirty="0"/>
              <a:t>level as </a:t>
            </a:r>
            <a:r>
              <a:rPr lang="en-US" sz="1400" dirty="0" smtClean="0"/>
              <a:t>previous </a:t>
            </a:r>
            <a:r>
              <a:rPr lang="en-US" sz="1400" dirty="0"/>
              <a:t>year. </a:t>
            </a:r>
            <a:endParaRPr lang="en-US" sz="1400" dirty="0" smtClean="0"/>
          </a:p>
          <a:p>
            <a:pPr lvl="1"/>
            <a:r>
              <a:rPr lang="en-US" sz="1400" dirty="0" smtClean="0"/>
              <a:t>Scheduled </a:t>
            </a:r>
            <a:r>
              <a:rPr lang="en-US" sz="1400" dirty="0"/>
              <a:t>dividend, interest, or principal payments on any </a:t>
            </a:r>
            <a:r>
              <a:rPr lang="en-US" sz="1400" dirty="0" smtClean="0"/>
              <a:t>capital </a:t>
            </a:r>
            <a:r>
              <a:rPr lang="en-US" sz="1400" dirty="0"/>
              <a:t>instrument </a:t>
            </a:r>
            <a:r>
              <a:rPr lang="en-US" sz="1400" dirty="0" smtClean="0"/>
              <a:t>assumed </a:t>
            </a:r>
            <a:r>
              <a:rPr lang="en-US" sz="1400" dirty="0"/>
              <a:t>to be paid. </a:t>
            </a:r>
            <a:endParaRPr lang="en-US" sz="1400" dirty="0" smtClean="0"/>
          </a:p>
          <a:p>
            <a:pPr lvl="1"/>
            <a:r>
              <a:rPr lang="en-US" sz="1400" dirty="0" smtClean="0"/>
              <a:t>The </a:t>
            </a:r>
            <a:r>
              <a:rPr lang="en-US" sz="1400" dirty="0"/>
              <a:t>assumptions are that repurchases of common stock are zero. </a:t>
            </a:r>
            <a:endParaRPr lang="en-US" sz="1400" dirty="0" smtClean="0"/>
          </a:p>
          <a:p>
            <a:pPr lvl="1"/>
            <a:r>
              <a:rPr lang="en-US" sz="1400" dirty="0" smtClean="0"/>
              <a:t>Capital </a:t>
            </a:r>
            <a:r>
              <a:rPr lang="en-US" sz="1400" dirty="0"/>
              <a:t>action assumptions </a:t>
            </a:r>
            <a:r>
              <a:rPr lang="en-US" sz="1400" dirty="0" smtClean="0"/>
              <a:t>generally do </a:t>
            </a:r>
            <a:r>
              <a:rPr lang="en-US" sz="1400" dirty="0"/>
              <a:t>not include issuance of new common </a:t>
            </a:r>
            <a:r>
              <a:rPr lang="en-US" sz="1400" dirty="0" smtClean="0"/>
              <a:t>or preferred stock</a:t>
            </a:r>
            <a:endParaRPr lang="en-US" sz="1400" dirty="0"/>
          </a:p>
          <a:p>
            <a:r>
              <a:rPr lang="en-US" sz="1400" b="1" i="1" dirty="0"/>
              <a:t>Capital Actions for CCAR</a:t>
            </a:r>
          </a:p>
          <a:p>
            <a:pPr lvl="1"/>
            <a:r>
              <a:rPr lang="en-US" sz="1400" dirty="0" smtClean="0"/>
              <a:t>For CCAR, Fed uses </a:t>
            </a:r>
            <a:r>
              <a:rPr lang="en-US" sz="1400" dirty="0"/>
              <a:t>planned capital </a:t>
            </a:r>
            <a:r>
              <a:rPr lang="en-US" sz="1400" dirty="0" smtClean="0"/>
              <a:t>actions</a:t>
            </a:r>
            <a:r>
              <a:rPr lang="en-US" sz="1400" dirty="0"/>
              <a:t> </a:t>
            </a:r>
            <a:r>
              <a:rPr lang="en-US" sz="1400" dirty="0" smtClean="0"/>
              <a:t>- assesses whether </a:t>
            </a:r>
            <a:r>
              <a:rPr lang="en-US" sz="1400" dirty="0"/>
              <a:t>BHC </a:t>
            </a:r>
            <a:r>
              <a:rPr lang="en-US" sz="1400" dirty="0" smtClean="0"/>
              <a:t>capable </a:t>
            </a:r>
            <a:r>
              <a:rPr lang="en-US" sz="1400" dirty="0"/>
              <a:t>of meeting </a:t>
            </a:r>
            <a:r>
              <a:rPr lang="en-US" sz="1400" dirty="0" smtClean="0"/>
              <a:t>mini </a:t>
            </a:r>
            <a:r>
              <a:rPr lang="en-US" sz="1400" dirty="0"/>
              <a:t>capital </a:t>
            </a:r>
            <a:r>
              <a:rPr lang="en-US" sz="1400" dirty="0" smtClean="0"/>
              <a:t>ratios</a:t>
            </a:r>
            <a:endParaRPr lang="en-US" sz="1400" dirty="0"/>
          </a:p>
          <a:p>
            <a:pPr lvl="1"/>
            <a:r>
              <a:rPr lang="en-US" sz="1400" dirty="0" smtClean="0"/>
              <a:t>DFAST Post</a:t>
            </a:r>
            <a:r>
              <a:rPr lang="en-US" sz="1400" dirty="0"/>
              <a:t>-stress </a:t>
            </a:r>
            <a:r>
              <a:rPr lang="en-US" sz="1400" dirty="0" smtClean="0"/>
              <a:t>capital ratios expected </a:t>
            </a:r>
            <a:r>
              <a:rPr lang="en-US" sz="1400" dirty="0"/>
              <a:t>to differ significantly from </a:t>
            </a:r>
            <a:r>
              <a:rPr lang="en-US" sz="1400" dirty="0" smtClean="0"/>
              <a:t>CCAR </a:t>
            </a:r>
            <a:r>
              <a:rPr lang="en-US" sz="1400" dirty="0"/>
              <a:t>post-stress capital analysis. </a:t>
            </a:r>
            <a:endParaRPr lang="en-US" sz="1400" dirty="0" smtClean="0"/>
          </a:p>
          <a:p>
            <a:pPr lvl="1"/>
            <a:r>
              <a:rPr lang="en-US" sz="1400" dirty="0" smtClean="0"/>
              <a:t>For </a:t>
            </a:r>
            <a:r>
              <a:rPr lang="en-US" sz="1400" dirty="0"/>
              <a:t>example, if </a:t>
            </a:r>
            <a:r>
              <a:rPr lang="en-US" sz="1400" dirty="0" smtClean="0"/>
              <a:t>BHC </a:t>
            </a:r>
            <a:r>
              <a:rPr lang="en-US" sz="1400" dirty="0"/>
              <a:t>includes a dividend cut in its planned capital actions, its post-stress capital ratios projected for the CCAR capital analysis could be higher than those projected for the </a:t>
            </a:r>
            <a:r>
              <a:rPr lang="en-US" sz="1400" dirty="0" smtClean="0"/>
              <a:t>DFAST. </a:t>
            </a:r>
          </a:p>
          <a:p>
            <a:pPr lvl="1"/>
            <a:r>
              <a:rPr lang="en-US" sz="1400" dirty="0" smtClean="0"/>
              <a:t>Conversely</a:t>
            </a:r>
            <a:r>
              <a:rPr lang="en-US" sz="1400" dirty="0"/>
              <a:t>, if a BHC includes significant dividend increases, repurchases, or other actions that deplete capital in its planned capital actions, the post-stress capital ratios for the CCAR could be lower.</a:t>
            </a:r>
          </a:p>
        </p:txBody>
      </p:sp>
    </p:spTree>
    <p:extLst>
      <p:ext uri="{BB962C8B-B14F-4D97-AF65-F5344CB8AC3E}">
        <p14:creationId xmlns:p14="http://schemas.microsoft.com/office/powerpoint/2010/main" val="3766066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vs DFAST</a:t>
            </a:r>
            <a:endParaRPr lang="en-US" dirty="0"/>
          </a:p>
        </p:txBody>
      </p:sp>
      <p:pic>
        <p:nvPicPr>
          <p:cNvPr id="4" name="Picture 3"/>
          <p:cNvPicPr>
            <a:picLocks noChangeAspect="1"/>
          </p:cNvPicPr>
          <p:nvPr/>
        </p:nvPicPr>
        <p:blipFill>
          <a:blip r:embed="rId2"/>
          <a:stretch>
            <a:fillRect/>
          </a:stretch>
        </p:blipFill>
        <p:spPr>
          <a:xfrm>
            <a:off x="589430" y="1270000"/>
            <a:ext cx="8097370" cy="5360354"/>
          </a:xfrm>
          <a:prstGeom prst="rect">
            <a:avLst/>
          </a:prstGeom>
        </p:spPr>
      </p:pic>
    </p:spTree>
    <p:extLst>
      <p:ext uri="{BB962C8B-B14F-4D97-AF65-F5344CB8AC3E}">
        <p14:creationId xmlns:p14="http://schemas.microsoft.com/office/powerpoint/2010/main" val="455271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7362" y="1209346"/>
            <a:ext cx="4704125" cy="5648654"/>
          </a:xfrm>
          <a:prstGeom prst="rect">
            <a:avLst/>
          </a:prstGeom>
        </p:spPr>
      </p:pic>
      <p:sp>
        <p:nvSpPr>
          <p:cNvPr id="3" name="Title 1"/>
          <p:cNvSpPr>
            <a:spLocks noGrp="1"/>
          </p:cNvSpPr>
          <p:nvPr>
            <p:ph type="title"/>
          </p:nvPr>
        </p:nvSpPr>
        <p:spPr>
          <a:xfrm>
            <a:off x="182563" y="458788"/>
            <a:ext cx="8458200" cy="449262"/>
          </a:xfrm>
        </p:spPr>
        <p:txBody>
          <a:bodyPr/>
          <a:lstStyle/>
          <a:p>
            <a:r>
              <a:rPr lang="en-US" dirty="0" smtClean="0"/>
              <a:t>CCAR vs DFAST</a:t>
            </a:r>
            <a:endParaRPr lang="en-US" dirty="0"/>
          </a:p>
        </p:txBody>
      </p:sp>
    </p:spTree>
    <p:extLst>
      <p:ext uri="{BB962C8B-B14F-4D97-AF65-F5344CB8AC3E}">
        <p14:creationId xmlns:p14="http://schemas.microsoft.com/office/powerpoint/2010/main" val="331691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dirty="0" smtClean="0"/>
              <a:t>Key Elements of CCAR</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28</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28600" indent="-228600" eaLnBrk="1" hangingPunct="1">
              <a:spcBef>
                <a:spcPct val="50000"/>
              </a:spcBef>
              <a:buClr>
                <a:schemeClr val="tx1"/>
              </a:buClr>
              <a:buFont typeface="Arial" pitchFamily="34" charset="0"/>
              <a:buChar char="•"/>
              <a:defRPr/>
            </a:pPr>
            <a:endParaRPr lang="en-US" sz="2400" kern="0" dirty="0" smtClean="0">
              <a:latin typeface="+mj-lt"/>
            </a:endParaRPr>
          </a:p>
          <a:p>
            <a:pPr marL="285750" indent="-285750">
              <a:buFont typeface="Arial"/>
              <a:buChar char="•"/>
            </a:pPr>
            <a:r>
              <a:rPr lang="en-US" sz="2400" kern="0" dirty="0" smtClean="0">
                <a:latin typeface="+mj-lt"/>
              </a:rPr>
              <a:t>GMS</a:t>
            </a:r>
          </a:p>
          <a:p>
            <a:pPr marL="285750" indent="-285750">
              <a:buFont typeface="Arial"/>
              <a:buChar char="•"/>
            </a:pPr>
            <a:r>
              <a:rPr lang="en-US" sz="2400" kern="0" dirty="0" smtClean="0">
                <a:latin typeface="+mj-lt"/>
              </a:rPr>
              <a:t>Fed Variables</a:t>
            </a:r>
          </a:p>
          <a:p>
            <a:pPr marL="285750" indent="-285750">
              <a:buFont typeface="Arial"/>
              <a:buChar char="•"/>
            </a:pPr>
            <a:r>
              <a:rPr lang="en-US" sz="2400" kern="0" dirty="0" smtClean="0">
                <a:latin typeface="+mj-lt"/>
              </a:rPr>
              <a:t>Fed Scenarios</a:t>
            </a:r>
          </a:p>
          <a:p>
            <a:pPr marL="285750" indent="-285750">
              <a:buFont typeface="Arial"/>
              <a:buChar char="•"/>
            </a:pPr>
            <a:r>
              <a:rPr lang="en-US" sz="2400" kern="0" dirty="0" smtClean="0">
                <a:latin typeface="+mj-lt"/>
              </a:rPr>
              <a:t>Bank Scenario Development</a:t>
            </a:r>
          </a:p>
          <a:p>
            <a:pPr marL="285750" indent="-285750">
              <a:buFont typeface="Arial"/>
              <a:buChar char="•"/>
            </a:pPr>
            <a:r>
              <a:rPr lang="en-US" sz="2400" kern="0" dirty="0" smtClean="0">
                <a:latin typeface="+mj-lt"/>
              </a:rPr>
              <a:t>Scenario Expansion</a:t>
            </a:r>
          </a:p>
          <a:p>
            <a:pPr marL="285750" indent="-285750">
              <a:buFont typeface="Arial"/>
              <a:buChar char="•"/>
            </a:pPr>
            <a:r>
              <a:rPr lang="en-US" sz="2400" dirty="0"/>
              <a:t>Projections</a:t>
            </a:r>
          </a:p>
          <a:p>
            <a:pPr marL="742950" lvl="1" indent="-285750">
              <a:buFont typeface="Arial"/>
              <a:buChar char="•"/>
            </a:pPr>
            <a:r>
              <a:rPr lang="en-US" sz="2400" dirty="0"/>
              <a:t>PPNR</a:t>
            </a:r>
          </a:p>
          <a:p>
            <a:pPr marL="742950" lvl="1" indent="-285750">
              <a:buFont typeface="Arial"/>
              <a:buChar char="•"/>
            </a:pPr>
            <a:r>
              <a:rPr lang="en-US" sz="2400" dirty="0" smtClean="0"/>
              <a:t>Op </a:t>
            </a:r>
            <a:r>
              <a:rPr lang="en-US" sz="2400" dirty="0"/>
              <a:t>Risk</a:t>
            </a:r>
          </a:p>
          <a:p>
            <a:pPr marL="742950" lvl="1" indent="-285750">
              <a:buFont typeface="Arial"/>
              <a:buChar char="•"/>
            </a:pPr>
            <a:r>
              <a:rPr lang="en-US" sz="2400" dirty="0"/>
              <a:t>B/S</a:t>
            </a:r>
          </a:p>
          <a:p>
            <a:pPr marL="742950" lvl="1" indent="-285750">
              <a:buFont typeface="Arial"/>
              <a:buChar char="•"/>
            </a:pPr>
            <a:r>
              <a:rPr lang="en-US" sz="2400" dirty="0" smtClean="0"/>
              <a:t>RWA</a:t>
            </a:r>
          </a:p>
          <a:p>
            <a:pPr marL="742950" lvl="1" indent="-285750">
              <a:buFont typeface="Arial"/>
              <a:buChar char="•"/>
            </a:pPr>
            <a:r>
              <a:rPr lang="en-US" sz="2400" dirty="0" smtClean="0"/>
              <a:t>Credit </a:t>
            </a:r>
            <a:r>
              <a:rPr lang="en-US" sz="2400" dirty="0"/>
              <a:t>Loss</a:t>
            </a:r>
          </a:p>
          <a:p>
            <a:pPr marL="742950" lvl="1" indent="-285750">
              <a:buFont typeface="Arial"/>
              <a:buChar char="•"/>
            </a:pPr>
            <a:endParaRPr lang="en-US" sz="2400" dirty="0"/>
          </a:p>
          <a:p>
            <a:pPr marL="285750" indent="-285750">
              <a:buFont typeface="Arial"/>
              <a:buChar char="•"/>
            </a:pPr>
            <a:endParaRPr lang="en-US" sz="2400" kern="0" dirty="0" smtClean="0">
              <a:latin typeface="+mj-lt"/>
            </a:endParaRPr>
          </a:p>
          <a:p>
            <a:pPr marL="685800" lvl="1" indent="-228600" eaLnBrk="1" hangingPunct="1">
              <a:spcBef>
                <a:spcPct val="50000"/>
              </a:spcBef>
              <a:buClr>
                <a:schemeClr val="tx1"/>
              </a:buClr>
              <a:buFont typeface="Arial" pitchFamily="34" charset="0"/>
              <a:buChar char="•"/>
              <a:defRPr/>
            </a:pPr>
            <a:endParaRPr lang="en-US" sz="2400" kern="0" dirty="0" smtClean="0">
              <a:latin typeface="+mj-lt"/>
            </a:endParaRPr>
          </a:p>
          <a:p>
            <a:pPr marL="685800" lvl="1" indent="-228600" eaLnBrk="1" hangingPunct="1">
              <a:spcBef>
                <a:spcPct val="50000"/>
              </a:spcBef>
              <a:buClr>
                <a:schemeClr val="tx1"/>
              </a:buClr>
              <a:buFont typeface="Arial" pitchFamily="34" charset="0"/>
              <a:buChar char="•"/>
              <a:defRPr/>
            </a:pPr>
            <a:endParaRPr lang="en-US" sz="2400" kern="0" dirty="0" smtClean="0">
              <a:latin typeface="+mj-lt"/>
            </a:endParaRPr>
          </a:p>
          <a:p>
            <a:pPr marL="685800" lvl="1" indent="-228600" eaLnBrk="1" hangingPunct="1">
              <a:spcBef>
                <a:spcPct val="50000"/>
              </a:spcBef>
              <a:buClr>
                <a:schemeClr val="tx1"/>
              </a:buClr>
              <a:buFont typeface="Arial" pitchFamily="34" charset="0"/>
              <a:buChar char="•"/>
              <a:defRPr/>
            </a:pPr>
            <a:endParaRPr lang="en-US" sz="2400" kern="0" dirty="0" smtClean="0">
              <a:latin typeface="+mj-lt"/>
            </a:endParaRPr>
          </a:p>
          <a:p>
            <a:pPr marL="685800" lvl="1" indent="-228600" eaLnBrk="1" hangingPunct="1">
              <a:spcBef>
                <a:spcPct val="50000"/>
              </a:spcBef>
              <a:buClr>
                <a:schemeClr val="tx1"/>
              </a:buClr>
              <a:buFont typeface="Arial" pitchFamily="34" charset="0"/>
              <a:buChar char="•"/>
              <a:defRPr/>
            </a:pPr>
            <a:endParaRPr lang="en-US" sz="2400" kern="0" dirty="0" smtClean="0">
              <a:latin typeface="+mj-lt"/>
            </a:endParaRPr>
          </a:p>
          <a:p>
            <a:pPr marL="685800" lvl="1" indent="-228600" eaLnBrk="1" hangingPunct="1">
              <a:spcBef>
                <a:spcPct val="50000"/>
              </a:spcBef>
              <a:buClr>
                <a:schemeClr val="tx1"/>
              </a:buClr>
              <a:buFont typeface="Arial" pitchFamily="34" charset="0"/>
              <a:buChar char="•"/>
              <a:defRPr/>
            </a:pPr>
            <a:endParaRPr lang="en-US" sz="2400" kern="0" dirty="0" smtClean="0">
              <a:latin typeface="+mj-lt"/>
            </a:endParaRPr>
          </a:p>
          <a:p>
            <a:pPr marL="685800" lvl="1" indent="-228600" eaLnBrk="1" hangingPunct="1">
              <a:spcBef>
                <a:spcPct val="50000"/>
              </a:spcBef>
              <a:buClr>
                <a:schemeClr val="tx1"/>
              </a:buClr>
              <a:buFont typeface="Arial" pitchFamily="34" charset="0"/>
              <a:buChar char="•"/>
              <a:defRPr/>
            </a:pPr>
            <a:endParaRPr lang="en-US" sz="2400" kern="0" dirty="0" smtClean="0">
              <a:latin typeface="+mj-lt"/>
            </a:endParaRPr>
          </a:p>
        </p:txBody>
      </p:sp>
    </p:spTree>
    <p:custDataLst>
      <p:tags r:id="rId1"/>
    </p:custDataLst>
    <p:extLst>
      <p:ext uri="{BB962C8B-B14F-4D97-AF65-F5344CB8AC3E}">
        <p14:creationId xmlns:p14="http://schemas.microsoft.com/office/powerpoint/2010/main" val="1202898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563" y="420737"/>
            <a:ext cx="8458200" cy="487313"/>
          </a:xfrm>
        </p:spPr>
        <p:txBody>
          <a:bodyPr/>
          <a:lstStyle/>
          <a:p>
            <a:r>
              <a:rPr lang="en-US" sz="2800" b="1" dirty="0"/>
              <a:t>Global Market Shock</a:t>
            </a:r>
            <a:endParaRPr lang="en-US" sz="2800" dirty="0"/>
          </a:p>
        </p:txBody>
      </p:sp>
      <p:sp>
        <p:nvSpPr>
          <p:cNvPr id="41987" name="Rectangle 3"/>
          <p:cNvSpPr>
            <a:spLocks noGrp="1" noChangeArrowheads="1"/>
          </p:cNvSpPr>
          <p:nvPr>
            <p:ph sz="quarter" idx="1"/>
          </p:nvPr>
        </p:nvSpPr>
        <p:spPr>
          <a:xfrm>
            <a:off x="212725" y="1301750"/>
            <a:ext cx="8358188" cy="4442946"/>
          </a:xfrm>
        </p:spPr>
        <p:txBody>
          <a:bodyPr>
            <a:noAutofit/>
          </a:bodyPr>
          <a:lstStyle/>
          <a:p>
            <a:r>
              <a:rPr lang="en-US" sz="1600" dirty="0" smtClean="0"/>
              <a:t>The </a:t>
            </a:r>
            <a:r>
              <a:rPr lang="en-US" sz="1600" b="1" dirty="0"/>
              <a:t>GMS generates the instantaneous losses</a:t>
            </a:r>
            <a:r>
              <a:rPr lang="en-US" sz="1600" dirty="0"/>
              <a:t> suffered at the inception of the hypothetical CCAR exercise.  </a:t>
            </a:r>
            <a:endParaRPr lang="en-US" sz="1600" dirty="0" smtClean="0"/>
          </a:p>
          <a:p>
            <a:r>
              <a:rPr lang="en-US" sz="1600" dirty="0" smtClean="0"/>
              <a:t>This </a:t>
            </a:r>
            <a:r>
              <a:rPr lang="en-US" sz="1600" dirty="0"/>
              <a:t>part of CCAR is likely to be the account for the largest proportion of the losses associated with the CCAR stress test. </a:t>
            </a:r>
            <a:endParaRPr lang="en-US" sz="1600" dirty="0" smtClean="0"/>
          </a:p>
          <a:p>
            <a:r>
              <a:rPr lang="en-US" sz="1600" dirty="0" smtClean="0"/>
              <a:t>The </a:t>
            </a:r>
            <a:r>
              <a:rPr lang="en-US" sz="1600" dirty="0"/>
              <a:t>Fed here provides the shocks for several thousand variables for their scenarios and we have to engineer our own to reflect our own vulnerabilities.  </a:t>
            </a:r>
            <a:endParaRPr lang="en-US" sz="1600" dirty="0" smtClean="0"/>
          </a:p>
          <a:p>
            <a:r>
              <a:rPr lang="en-US" sz="1600" dirty="0" smtClean="0"/>
              <a:t>We </a:t>
            </a:r>
            <a:r>
              <a:rPr lang="en-US" sz="1600" dirty="0"/>
              <a:t>will need to look at peak-to-trough moves in yields, prices, and </a:t>
            </a:r>
            <a:r>
              <a:rPr lang="en-US" sz="1600" dirty="0" err="1"/>
              <a:t>vols</a:t>
            </a:r>
            <a:r>
              <a:rPr lang="en-US" sz="1600" dirty="0"/>
              <a:t> to determine the assumed time horizon over which we intend to shock the portfolio.  </a:t>
            </a:r>
            <a:endParaRPr lang="en-US" sz="1600" dirty="0" smtClean="0"/>
          </a:p>
          <a:p>
            <a:r>
              <a:rPr lang="en-US" sz="1600" dirty="0" smtClean="0"/>
              <a:t>The </a:t>
            </a:r>
            <a:r>
              <a:rPr lang="en-US" sz="1600" dirty="0"/>
              <a:t>best guess is the six month time period starting mid 2008, </a:t>
            </a:r>
            <a:endParaRPr lang="en-US" sz="1600" dirty="0" smtClean="0"/>
          </a:p>
          <a:p>
            <a:pPr lvl="1"/>
            <a:r>
              <a:rPr lang="en-US" sz="1600" dirty="0" smtClean="0"/>
              <a:t>have </a:t>
            </a:r>
            <a:r>
              <a:rPr lang="en-US" sz="1600" dirty="0"/>
              <a:t>to make that determination scientifically and thoroughly document the process </a:t>
            </a:r>
            <a:endParaRPr lang="en-US" sz="1600" dirty="0" smtClean="0"/>
          </a:p>
          <a:p>
            <a:pPr lvl="1"/>
            <a:r>
              <a:rPr lang="en-US" sz="1600" dirty="0" smtClean="0"/>
              <a:t>That </a:t>
            </a:r>
            <a:r>
              <a:rPr lang="en-US" sz="1600" dirty="0"/>
              <a:t>kind of documentation is a key part of the CCAR “qualitative” assessment.  </a:t>
            </a:r>
          </a:p>
        </p:txBody>
      </p:sp>
      <p:sp>
        <p:nvSpPr>
          <p:cNvPr id="5" name="Slide Number Placeholder 4"/>
          <p:cNvSpPr>
            <a:spLocks noGrp="1"/>
          </p:cNvSpPr>
          <p:nvPr>
            <p:ph type="sldNum" sz="quarter" idx="10"/>
          </p:nvPr>
        </p:nvSpPr>
        <p:spPr/>
        <p:txBody>
          <a:bodyPr/>
          <a:lstStyle/>
          <a:p>
            <a:fld id="{187AE08A-28C0-4CAF-97D6-0BCEC79FEC45}" type="slidenum">
              <a:rPr lang="en-US" smtClean="0"/>
              <a:pPr/>
              <a:t>29</a:t>
            </a:fld>
            <a:endParaRPr lang="en-US" dirty="0"/>
          </a:p>
        </p:txBody>
      </p:sp>
    </p:spTree>
    <p:extLst>
      <p:ext uri="{BB962C8B-B14F-4D97-AF65-F5344CB8AC3E}">
        <p14:creationId xmlns:p14="http://schemas.microsoft.com/office/powerpoint/2010/main" val="2505617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2009 SCAP</a:t>
            </a:r>
            <a:endParaRPr lang="en-US" dirty="0"/>
          </a:p>
        </p:txBody>
      </p:sp>
      <p:sp>
        <p:nvSpPr>
          <p:cNvPr id="3" name="Content Placeholder 2"/>
          <p:cNvSpPr>
            <a:spLocks noGrp="1"/>
          </p:cNvSpPr>
          <p:nvPr>
            <p:ph idx="1"/>
          </p:nvPr>
        </p:nvSpPr>
        <p:spPr/>
        <p:txBody>
          <a:bodyPr>
            <a:noAutofit/>
          </a:bodyPr>
          <a:lstStyle/>
          <a:p>
            <a:r>
              <a:rPr lang="en-US" dirty="0" smtClean="0"/>
              <a:t>Nineteen </a:t>
            </a:r>
            <a:r>
              <a:rPr lang="en-US" dirty="0"/>
              <a:t>U.S.‐owned </a:t>
            </a:r>
            <a:r>
              <a:rPr lang="en-US" dirty="0" smtClean="0"/>
              <a:t>BHCs </a:t>
            </a:r>
            <a:r>
              <a:rPr lang="en-US" dirty="0"/>
              <a:t>(BHCs) with assets of at least $100 </a:t>
            </a:r>
            <a:r>
              <a:rPr lang="en-US" dirty="0" smtClean="0"/>
              <a:t>billion participated in SCAP </a:t>
            </a:r>
            <a:endParaRPr lang="en-US" dirty="0"/>
          </a:p>
          <a:p>
            <a:r>
              <a:rPr lang="en-US" dirty="0" smtClean="0"/>
              <a:t>Represented 2/3 of </a:t>
            </a:r>
            <a:r>
              <a:rPr lang="en-US" dirty="0"/>
              <a:t>the assets of the U.S. banking </a:t>
            </a:r>
            <a:r>
              <a:rPr lang="en-US" dirty="0" smtClean="0"/>
              <a:t>system.  </a:t>
            </a:r>
          </a:p>
          <a:p>
            <a:r>
              <a:rPr lang="en-US" dirty="0" smtClean="0"/>
              <a:t>Conducted </a:t>
            </a:r>
            <a:r>
              <a:rPr lang="en-US" dirty="0"/>
              <a:t>in the months following the collapse of Lehman </a:t>
            </a:r>
            <a:r>
              <a:rPr lang="en-US" dirty="0" smtClean="0"/>
              <a:t>and resulting </a:t>
            </a:r>
            <a:r>
              <a:rPr lang="en-US" dirty="0"/>
              <a:t>financial market </a:t>
            </a:r>
            <a:r>
              <a:rPr lang="en-US" dirty="0" smtClean="0"/>
              <a:t>turmoil</a:t>
            </a:r>
            <a:endParaRPr lang="en-US" dirty="0"/>
          </a:p>
          <a:p>
            <a:r>
              <a:rPr lang="en-US" dirty="0" smtClean="0"/>
              <a:t>Goal </a:t>
            </a:r>
            <a:r>
              <a:rPr lang="en-US" dirty="0"/>
              <a:t>of the SCAP was to ensure that the largest U.S. BHCs had sufficient capital to withstand a worse‐than‐ anticipated macroeconomic outcome and continue to be viable financial intermediaries</a:t>
            </a:r>
            <a:r>
              <a:rPr lang="en-US" dirty="0" smtClean="0"/>
              <a:t>.</a:t>
            </a:r>
          </a:p>
          <a:p>
            <a:r>
              <a:rPr lang="en-US" i="1" dirty="0" smtClean="0"/>
              <a:t>Esentially a replay of 2008, in some senses</a:t>
            </a:r>
          </a:p>
          <a:p>
            <a:r>
              <a:rPr lang="en-US" i="1" dirty="0" smtClean="0"/>
              <a:t>Largely a middle-office and back office-based process</a:t>
            </a:r>
          </a:p>
          <a:p>
            <a:endParaRPr lang="en-US" dirty="0"/>
          </a:p>
        </p:txBody>
      </p:sp>
    </p:spTree>
    <p:extLst>
      <p:ext uri="{BB962C8B-B14F-4D97-AF65-F5344CB8AC3E}">
        <p14:creationId xmlns:p14="http://schemas.microsoft.com/office/powerpoint/2010/main" val="64264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563" y="448950"/>
            <a:ext cx="8458200" cy="459100"/>
          </a:xfrm>
        </p:spPr>
        <p:txBody>
          <a:bodyPr/>
          <a:lstStyle/>
          <a:p>
            <a:r>
              <a:rPr lang="en-US" dirty="0" smtClean="0"/>
              <a:t>GMS</a:t>
            </a:r>
            <a:endParaRPr lang="en-US" dirty="0"/>
          </a:p>
        </p:txBody>
      </p:sp>
      <p:sp>
        <p:nvSpPr>
          <p:cNvPr id="6" name="Content Placeholder 5"/>
          <p:cNvSpPr>
            <a:spLocks noGrp="1"/>
          </p:cNvSpPr>
          <p:nvPr>
            <p:ph idx="1"/>
          </p:nvPr>
        </p:nvSpPr>
        <p:spPr>
          <a:xfrm>
            <a:off x="212725" y="1635125"/>
            <a:ext cx="8358188" cy="2799741"/>
          </a:xfrm>
        </p:spPr>
        <p:txBody>
          <a:bodyPr/>
          <a:lstStyle/>
          <a:p>
            <a:r>
              <a:rPr lang="en-US" sz="2800" dirty="0" smtClean="0">
                <a:latin typeface="+mj-lt"/>
              </a:rPr>
              <a:t>Core Components</a:t>
            </a:r>
          </a:p>
          <a:p>
            <a:pPr lvl="1"/>
            <a:r>
              <a:rPr lang="en-US" sz="2800" dirty="0" smtClean="0">
                <a:latin typeface="+mj-lt"/>
              </a:rPr>
              <a:t>MTM</a:t>
            </a:r>
          </a:p>
          <a:p>
            <a:pPr lvl="1"/>
            <a:r>
              <a:rPr lang="en-US" sz="2800" dirty="0" smtClean="0">
                <a:latin typeface="+mj-lt"/>
              </a:rPr>
              <a:t>Largest Counterparty</a:t>
            </a:r>
          </a:p>
          <a:p>
            <a:pPr lvl="1"/>
            <a:r>
              <a:rPr lang="en-US" sz="2800" dirty="0" smtClean="0">
                <a:latin typeface="+mj-lt"/>
              </a:rPr>
              <a:t>IDL</a:t>
            </a:r>
          </a:p>
          <a:p>
            <a:pPr lvl="1"/>
            <a:r>
              <a:rPr lang="en-US" sz="2800" dirty="0" smtClean="0">
                <a:latin typeface="+mj-lt"/>
              </a:rPr>
              <a:t>CVA</a:t>
            </a:r>
            <a:endParaRPr lang="en-US" sz="2800" dirty="0">
              <a:latin typeface="+mj-lt"/>
            </a:endParaRPr>
          </a:p>
        </p:txBody>
      </p:sp>
      <p:sp>
        <p:nvSpPr>
          <p:cNvPr id="2" name="Slide Number Placeholder 1"/>
          <p:cNvSpPr>
            <a:spLocks noGrp="1"/>
          </p:cNvSpPr>
          <p:nvPr>
            <p:ph type="sldNum" sz="quarter" idx="10"/>
          </p:nvPr>
        </p:nvSpPr>
        <p:spPr/>
        <p:txBody>
          <a:bodyPr/>
          <a:lstStyle/>
          <a:p>
            <a:fld id="{C2C6CB86-F6D6-4FFF-BABE-30E41484E5BC}" type="slidenum">
              <a:rPr lang="en-US" smtClean="0"/>
              <a:pPr/>
              <a:t>30</a:t>
            </a:fld>
            <a:endParaRPr lang="en-US" dirty="0"/>
          </a:p>
        </p:txBody>
      </p:sp>
    </p:spTree>
    <p:extLst>
      <p:ext uri="{BB962C8B-B14F-4D97-AF65-F5344CB8AC3E}">
        <p14:creationId xmlns:p14="http://schemas.microsoft.com/office/powerpoint/2010/main" val="1206136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448950"/>
            <a:ext cx="8458200" cy="459100"/>
          </a:xfrm>
        </p:spPr>
        <p:txBody>
          <a:bodyPr/>
          <a:lstStyle/>
          <a:p>
            <a:r>
              <a:rPr lang="en-US" dirty="0" smtClean="0"/>
              <a:t>GMS MTM</a:t>
            </a:r>
            <a:endParaRPr lang="en-US" dirty="0"/>
          </a:p>
        </p:txBody>
      </p:sp>
      <p:sp>
        <p:nvSpPr>
          <p:cNvPr id="5" name="Content Placeholder 4"/>
          <p:cNvSpPr>
            <a:spLocks noGrp="1"/>
          </p:cNvSpPr>
          <p:nvPr>
            <p:ph idx="1"/>
          </p:nvPr>
        </p:nvSpPr>
        <p:spPr>
          <a:xfrm>
            <a:off x="212725" y="1193389"/>
            <a:ext cx="8358188" cy="4962898"/>
          </a:xfrm>
        </p:spPr>
        <p:txBody>
          <a:bodyPr/>
          <a:lstStyle/>
          <a:p>
            <a:r>
              <a:rPr lang="en-US" dirty="0"/>
              <a:t>The global market shock is a set of one-time, hypothetical shocks to a broad range of financial market risk factors. </a:t>
            </a:r>
            <a:endParaRPr lang="en-US" dirty="0" smtClean="0"/>
          </a:p>
          <a:p>
            <a:r>
              <a:rPr lang="en-US" dirty="0" smtClean="0"/>
              <a:t>Generally</a:t>
            </a:r>
            <a:r>
              <a:rPr lang="en-US" dirty="0"/>
              <a:t>, </a:t>
            </a:r>
            <a:r>
              <a:rPr lang="en-US" dirty="0" smtClean="0"/>
              <a:t>shocks </a:t>
            </a:r>
            <a:r>
              <a:rPr lang="en-US" dirty="0"/>
              <a:t>involve large and sudden changes in asset prices, interest rates, and spreads, reflecting general market dislocation and heightened uncertainty</a:t>
            </a:r>
            <a:r>
              <a:rPr lang="en-US" dirty="0" smtClean="0"/>
              <a:t>.</a:t>
            </a:r>
          </a:p>
          <a:p>
            <a:r>
              <a:rPr lang="en-US" dirty="0" smtClean="0"/>
              <a:t>25,000+ shocks</a:t>
            </a:r>
          </a:p>
          <a:p>
            <a:r>
              <a:rPr lang="en-US" dirty="0" smtClean="0"/>
              <a:t> </a:t>
            </a:r>
            <a:r>
              <a:rPr lang="en-US" dirty="0"/>
              <a:t>Federal Reserve </a:t>
            </a:r>
            <a:r>
              <a:rPr lang="en-US" dirty="0" smtClean="0"/>
              <a:t>publishes GMS </a:t>
            </a:r>
            <a:r>
              <a:rPr lang="en-US" dirty="0"/>
              <a:t>for the adverse and severely adverse scenarios on </a:t>
            </a:r>
            <a:r>
              <a:rPr lang="en-US" dirty="0" smtClean="0"/>
              <a:t>a few months prior and determines as</a:t>
            </a:r>
            <a:r>
              <a:rPr lang="en-US" dirty="0"/>
              <a:t>-of </a:t>
            </a:r>
            <a:r>
              <a:rPr lang="en-US" dirty="0" smtClean="0"/>
              <a:t>dates.</a:t>
            </a:r>
          </a:p>
          <a:p>
            <a:r>
              <a:rPr lang="en-US" dirty="0" smtClean="0"/>
              <a:t>Limited requirement: </a:t>
            </a:r>
            <a:r>
              <a:rPr lang="en-US" dirty="0" err="1" smtClean="0"/>
              <a:t>BoA</a:t>
            </a:r>
            <a:r>
              <a:rPr lang="en-US" dirty="0"/>
              <a:t>,</a:t>
            </a:r>
            <a:r>
              <a:rPr lang="en-US" dirty="0" smtClean="0"/>
              <a:t> Citi</a:t>
            </a:r>
            <a:r>
              <a:rPr lang="en-US" dirty="0"/>
              <a:t>,</a:t>
            </a:r>
            <a:r>
              <a:rPr lang="en-US" dirty="0" smtClean="0"/>
              <a:t> Goldman, JPM, MS, and Wells.</a:t>
            </a:r>
          </a:p>
          <a:p>
            <a:r>
              <a:rPr lang="en-US" dirty="0" smtClean="0"/>
              <a:t>Several challenges here</a:t>
            </a:r>
          </a:p>
          <a:p>
            <a:pPr lvl="1"/>
            <a:r>
              <a:rPr lang="en-US" dirty="0" smtClean="0"/>
              <a:t>How many variables? 	Full </a:t>
            </a:r>
            <a:r>
              <a:rPr lang="en-US" dirty="0" err="1" smtClean="0"/>
              <a:t>reval</a:t>
            </a:r>
            <a:r>
              <a:rPr lang="en-US" dirty="0" smtClean="0"/>
              <a:t> </a:t>
            </a:r>
            <a:r>
              <a:rPr lang="en-US" dirty="0" err="1" smtClean="0"/>
              <a:t>vs</a:t>
            </a:r>
            <a:r>
              <a:rPr lang="en-US" dirty="0" smtClean="0"/>
              <a:t> sensitivities</a:t>
            </a:r>
          </a:p>
          <a:p>
            <a:pPr lvl="1"/>
            <a:r>
              <a:rPr lang="en-US" dirty="0" smtClean="0"/>
              <a:t>Choice of models	Input data</a:t>
            </a:r>
          </a:p>
          <a:p>
            <a:pPr lvl="1"/>
            <a:r>
              <a:rPr lang="en-US" dirty="0" smtClean="0"/>
              <a:t>Time period		Overlays</a:t>
            </a:r>
          </a:p>
          <a:p>
            <a:pPr lvl="1"/>
            <a:r>
              <a:rPr lang="en-US" dirty="0" smtClean="0"/>
              <a:t>Unpleasant surprises	Overlap with 1q?</a:t>
            </a:r>
            <a:endParaRPr lang="en-US" dirty="0"/>
          </a:p>
        </p:txBody>
      </p:sp>
      <p:sp>
        <p:nvSpPr>
          <p:cNvPr id="2" name="Rectangle 1"/>
          <p:cNvSpPr/>
          <p:nvPr/>
        </p:nvSpPr>
        <p:spPr>
          <a:xfrm>
            <a:off x="975894" y="6354235"/>
            <a:ext cx="7112000" cy="318036"/>
          </a:xfrm>
          <a:prstGeom prst="rect">
            <a:avLst/>
          </a:prstGeom>
        </p:spPr>
        <p:txBody>
          <a:bodyPr wrap="square">
            <a:spAutoFit/>
          </a:bodyPr>
          <a:lstStyle/>
          <a:p>
            <a:r>
              <a:rPr lang="en-US" dirty="0"/>
              <a:t>http://www.federalreserve.gov/bankinforeg/ccar.htm</a:t>
            </a:r>
          </a:p>
        </p:txBody>
      </p:sp>
    </p:spTree>
    <p:extLst>
      <p:ext uri="{BB962C8B-B14F-4D97-AF65-F5344CB8AC3E}">
        <p14:creationId xmlns:p14="http://schemas.microsoft.com/office/powerpoint/2010/main" val="1338694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448950"/>
            <a:ext cx="8458200" cy="459100"/>
          </a:xfrm>
        </p:spPr>
        <p:txBody>
          <a:bodyPr/>
          <a:lstStyle/>
          <a:p>
            <a:r>
              <a:rPr lang="en-US" dirty="0" smtClean="0"/>
              <a:t>GMS Largest Counterparty</a:t>
            </a:r>
            <a:endParaRPr lang="en-US" dirty="0"/>
          </a:p>
        </p:txBody>
      </p:sp>
      <p:sp>
        <p:nvSpPr>
          <p:cNvPr id="5" name="Content Placeholder 4"/>
          <p:cNvSpPr>
            <a:spLocks noGrp="1"/>
          </p:cNvSpPr>
          <p:nvPr>
            <p:ph idx="1"/>
          </p:nvPr>
        </p:nvSpPr>
        <p:spPr>
          <a:xfrm>
            <a:off x="212725" y="1635125"/>
            <a:ext cx="8358188" cy="3577902"/>
          </a:xfrm>
        </p:spPr>
        <p:txBody>
          <a:bodyPr/>
          <a:lstStyle/>
          <a:p>
            <a:r>
              <a:rPr lang="en-US" dirty="0" smtClean="0"/>
              <a:t>Limited requirement: </a:t>
            </a:r>
          </a:p>
          <a:p>
            <a:pPr lvl="1"/>
            <a:r>
              <a:rPr lang="en-US" dirty="0" smtClean="0"/>
              <a:t>Only 8 </a:t>
            </a:r>
            <a:r>
              <a:rPr lang="en-US" dirty="0"/>
              <a:t>major institutions: </a:t>
            </a:r>
            <a:r>
              <a:rPr lang="en-US" dirty="0" err="1"/>
              <a:t>BoA</a:t>
            </a:r>
            <a:r>
              <a:rPr lang="en-US" dirty="0"/>
              <a:t>, Citi, Goldman, JPM, MS, </a:t>
            </a:r>
            <a:r>
              <a:rPr lang="en-US" dirty="0" smtClean="0"/>
              <a:t>State Street, BONY/Mellon and Wells</a:t>
            </a:r>
          </a:p>
          <a:p>
            <a:pPr lvl="1"/>
            <a:r>
              <a:rPr lang="en-US" dirty="0" smtClean="0"/>
              <a:t>For FBOs: </a:t>
            </a:r>
          </a:p>
          <a:p>
            <a:pPr lvl="2"/>
            <a:r>
              <a:rPr lang="en-US" dirty="0"/>
              <a:t>D</a:t>
            </a:r>
            <a:r>
              <a:rPr lang="en-US" dirty="0" smtClean="0"/>
              <a:t>efault the parent? </a:t>
            </a:r>
          </a:p>
          <a:p>
            <a:pPr lvl="2"/>
            <a:r>
              <a:rPr lang="en-US" dirty="0" smtClean="0"/>
              <a:t>Default 2</a:t>
            </a:r>
            <a:r>
              <a:rPr lang="en-US" baseline="30000" dirty="0" smtClean="0"/>
              <a:t>nd</a:t>
            </a:r>
            <a:r>
              <a:rPr lang="en-US" dirty="0" smtClean="0"/>
              <a:t> largest?</a:t>
            </a:r>
          </a:p>
          <a:p>
            <a:pPr lvl="2"/>
            <a:r>
              <a:rPr lang="en-US" dirty="0" smtClean="0"/>
              <a:t>Default both?</a:t>
            </a:r>
          </a:p>
          <a:p>
            <a:pPr lvl="1"/>
            <a:r>
              <a:rPr lang="en-US" dirty="0" smtClean="0"/>
              <a:t>Netting and collateral assessment key</a:t>
            </a:r>
          </a:p>
          <a:p>
            <a:pPr lvl="1"/>
            <a:r>
              <a:rPr lang="en-US" dirty="0" smtClean="0"/>
              <a:t>Thus plumbing very important</a:t>
            </a:r>
          </a:p>
          <a:p>
            <a:pPr lvl="1"/>
            <a:r>
              <a:rPr lang="en-US" dirty="0" smtClean="0"/>
              <a:t>Full </a:t>
            </a:r>
            <a:r>
              <a:rPr lang="en-US" dirty="0" err="1" smtClean="0"/>
              <a:t>reval</a:t>
            </a:r>
            <a:r>
              <a:rPr lang="en-US" dirty="0" smtClean="0"/>
              <a:t>?</a:t>
            </a:r>
          </a:p>
        </p:txBody>
      </p:sp>
    </p:spTree>
    <p:extLst>
      <p:ext uri="{BB962C8B-B14F-4D97-AF65-F5344CB8AC3E}">
        <p14:creationId xmlns:p14="http://schemas.microsoft.com/office/powerpoint/2010/main" val="2694407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448950"/>
            <a:ext cx="8458200" cy="459100"/>
          </a:xfrm>
        </p:spPr>
        <p:txBody>
          <a:bodyPr/>
          <a:lstStyle/>
          <a:p>
            <a:r>
              <a:rPr lang="en-US" dirty="0" smtClean="0"/>
              <a:t>GMS IDR</a:t>
            </a:r>
            <a:endParaRPr lang="en-US" dirty="0"/>
          </a:p>
        </p:txBody>
      </p:sp>
      <p:sp>
        <p:nvSpPr>
          <p:cNvPr id="5" name="Content Placeholder 4"/>
          <p:cNvSpPr>
            <a:spLocks noGrp="1"/>
          </p:cNvSpPr>
          <p:nvPr>
            <p:ph idx="1"/>
          </p:nvPr>
        </p:nvSpPr>
        <p:spPr>
          <a:xfrm>
            <a:off x="212725" y="1635125"/>
            <a:ext cx="8358188" cy="5627694"/>
          </a:xfrm>
        </p:spPr>
        <p:txBody>
          <a:bodyPr/>
          <a:lstStyle/>
          <a:p>
            <a:r>
              <a:rPr lang="en-US" dirty="0"/>
              <a:t>In addition to CVA and other mark-to-market losses on trading positions, default risk in the trading book is captured through IDR. </a:t>
            </a:r>
            <a:endParaRPr lang="en-US" dirty="0" smtClean="0"/>
          </a:p>
          <a:p>
            <a:r>
              <a:rPr lang="en-US" dirty="0" smtClean="0"/>
              <a:t>IDR </a:t>
            </a:r>
            <a:r>
              <a:rPr lang="en-US" dirty="0"/>
              <a:t>estimates the </a:t>
            </a:r>
            <a:r>
              <a:rPr lang="en-US" dirty="0" smtClean="0"/>
              <a:t>potential </a:t>
            </a:r>
            <a:r>
              <a:rPr lang="en-US" dirty="0"/>
              <a:t>additional loss stemming from the default of obligors in excess of the mark-to-market losses in the trading book. </a:t>
            </a:r>
            <a:endParaRPr lang="en-US" dirty="0" smtClean="0"/>
          </a:p>
          <a:p>
            <a:r>
              <a:rPr lang="en-US" dirty="0" smtClean="0"/>
              <a:t>IDR </a:t>
            </a:r>
            <a:r>
              <a:rPr lang="en-US" dirty="0"/>
              <a:t>estimates the losses from jump</a:t>
            </a:r>
            <a:r>
              <a:rPr lang="en-US" dirty="0" smtClean="0"/>
              <a:t>-to</a:t>
            </a:r>
            <a:r>
              <a:rPr lang="en-US" dirty="0"/>
              <a:t>-default in the tail of the distribution of defaults, where the tail percentile is calibrated to the severity of the macroeconomic scenario. </a:t>
            </a:r>
          </a:p>
          <a:p>
            <a:r>
              <a:rPr lang="en-US" dirty="0"/>
              <a:t>The IDR models estimate losses from jump-to- default for various exposure types, including single- name, index and index-tranche, and securitizations, at different levels of granularity depending on expo- sure type. </a:t>
            </a:r>
            <a:endParaRPr lang="en-US" dirty="0" smtClean="0"/>
          </a:p>
          <a:p>
            <a:r>
              <a:rPr lang="en-US" dirty="0" smtClean="0"/>
              <a:t>The </a:t>
            </a:r>
            <a:r>
              <a:rPr lang="en-US" dirty="0"/>
              <a:t>loss estimates are based on simulation models of obligor-level defaults. The IDR loss </a:t>
            </a:r>
            <a:r>
              <a:rPr lang="en-US" dirty="0" smtClean="0"/>
              <a:t>models </a:t>
            </a:r>
            <a:r>
              <a:rPr lang="en-US" dirty="0"/>
              <a:t>rely on position and exposure data provided by the firms. </a:t>
            </a:r>
            <a:endParaRPr lang="en-US" dirty="0" smtClean="0"/>
          </a:p>
          <a:p>
            <a:r>
              <a:rPr lang="en-US" dirty="0" smtClean="0"/>
              <a:t>IDR </a:t>
            </a:r>
            <a:r>
              <a:rPr lang="en-US" dirty="0"/>
              <a:t>losses occur over nine quarters. </a:t>
            </a:r>
          </a:p>
          <a:p>
            <a:endParaRPr lang="en-US" dirty="0"/>
          </a:p>
          <a:p>
            <a:endParaRPr lang="en-US" dirty="0"/>
          </a:p>
        </p:txBody>
      </p:sp>
    </p:spTree>
    <p:extLst>
      <p:ext uri="{BB962C8B-B14F-4D97-AF65-F5344CB8AC3E}">
        <p14:creationId xmlns:p14="http://schemas.microsoft.com/office/powerpoint/2010/main" val="3251134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448950"/>
            <a:ext cx="8458200" cy="459100"/>
          </a:xfrm>
        </p:spPr>
        <p:txBody>
          <a:bodyPr/>
          <a:lstStyle/>
          <a:p>
            <a:r>
              <a:rPr lang="en-US" dirty="0" smtClean="0"/>
              <a:t>GMS CVA</a:t>
            </a:r>
            <a:endParaRPr lang="en-US" dirty="0"/>
          </a:p>
        </p:txBody>
      </p:sp>
      <p:sp>
        <p:nvSpPr>
          <p:cNvPr id="6" name="Content Placeholder 5"/>
          <p:cNvSpPr>
            <a:spLocks noGrp="1"/>
          </p:cNvSpPr>
          <p:nvPr>
            <p:ph idx="1"/>
          </p:nvPr>
        </p:nvSpPr>
        <p:spPr>
          <a:xfrm>
            <a:off x="212725" y="1635125"/>
            <a:ext cx="8358188" cy="3854902"/>
          </a:xfrm>
        </p:spPr>
        <p:txBody>
          <a:bodyPr/>
          <a:lstStyle/>
          <a:p>
            <a:r>
              <a:rPr lang="en-US" dirty="0"/>
              <a:t>Losses in the global market shock include losses from credit valuation adjustments (CVA) and trading incremental default risk (IDR) of the six BHCs with large trading positions. </a:t>
            </a:r>
            <a:endParaRPr lang="en-US" dirty="0" smtClean="0"/>
          </a:p>
          <a:p>
            <a:r>
              <a:rPr lang="en-US" dirty="0" smtClean="0"/>
              <a:t>CVAs </a:t>
            </a:r>
            <a:r>
              <a:rPr lang="en-US" dirty="0"/>
              <a:t>are adjustments above and beyond the mark-to-market valuation of the BHCs’ trading portfolios that capture changes in the risk that a counterparty to derivatives transaction or other trading position will default on its obligations. </a:t>
            </a:r>
            <a:endParaRPr lang="en-US" dirty="0" smtClean="0"/>
          </a:p>
          <a:p>
            <a:r>
              <a:rPr lang="en-US" dirty="0" smtClean="0"/>
              <a:t>Using </a:t>
            </a:r>
            <a:r>
              <a:rPr lang="en-US" dirty="0"/>
              <a:t>detailed data provided by the six trading BHCs on the FR Y-14A Counterparty schedule, each trading firm’s baseline and stressed CVA for each counterparty is calculated as a function of unstressed and stressed values of exposure, PD, and LGD. CVA losses equal the difference between the baseline and the stressed CVAs. </a:t>
            </a:r>
          </a:p>
          <a:p>
            <a:endParaRPr lang="en-US" dirty="0"/>
          </a:p>
        </p:txBody>
      </p:sp>
    </p:spTree>
    <p:extLst>
      <p:ext uri="{BB962C8B-B14F-4D97-AF65-F5344CB8AC3E}">
        <p14:creationId xmlns:p14="http://schemas.microsoft.com/office/powerpoint/2010/main" val="30481029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dirty="0" smtClean="0"/>
              <a:t>Fed Variables: US</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35</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28600"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p:txBody>
      </p:sp>
      <p:sp>
        <p:nvSpPr>
          <p:cNvPr id="2" name="Rectangle 1"/>
          <p:cNvSpPr/>
          <p:nvPr/>
        </p:nvSpPr>
        <p:spPr>
          <a:xfrm>
            <a:off x="177852" y="1628615"/>
            <a:ext cx="5215914" cy="3090077"/>
          </a:xfrm>
          <a:prstGeom prst="rect">
            <a:avLst/>
          </a:prstGeom>
        </p:spPr>
        <p:txBody>
          <a:bodyPr wrap="square">
            <a:spAutoFit/>
          </a:bodyPr>
          <a:lstStyle/>
          <a:p>
            <a:pPr marL="285750" indent="-285750">
              <a:buFont typeface="Arial"/>
              <a:buChar char="•"/>
            </a:pPr>
            <a:r>
              <a:rPr lang="en-US" sz="2400" dirty="0" smtClean="0"/>
              <a:t>BBB </a:t>
            </a:r>
            <a:r>
              <a:rPr lang="en-US" sz="2400" dirty="0"/>
              <a:t>corporate yield</a:t>
            </a:r>
          </a:p>
          <a:p>
            <a:pPr marL="285750" indent="-285750">
              <a:buFont typeface="Arial"/>
              <a:buChar char="•"/>
            </a:pPr>
            <a:r>
              <a:rPr lang="en-US" sz="2400" dirty="0"/>
              <a:t>Mortgage rate</a:t>
            </a:r>
          </a:p>
          <a:p>
            <a:pPr marL="285750" indent="-285750">
              <a:buFont typeface="Arial"/>
              <a:buChar char="•"/>
            </a:pPr>
            <a:r>
              <a:rPr lang="en-US" sz="2400" dirty="0"/>
              <a:t>Prime rate</a:t>
            </a:r>
          </a:p>
          <a:p>
            <a:pPr marL="285750" indent="-285750">
              <a:buFont typeface="Arial"/>
              <a:buChar char="•"/>
            </a:pPr>
            <a:r>
              <a:rPr lang="en-US" sz="2400" dirty="0" smtClean="0"/>
              <a:t>House Price Index </a:t>
            </a:r>
          </a:p>
          <a:p>
            <a:pPr marL="285750" indent="-285750">
              <a:buFont typeface="Arial"/>
              <a:buChar char="•"/>
            </a:pPr>
            <a:r>
              <a:rPr lang="en-US" sz="2400" dirty="0" smtClean="0"/>
              <a:t>CRE Price Index </a:t>
            </a:r>
          </a:p>
          <a:p>
            <a:pPr marL="285750" indent="-285750">
              <a:buFont typeface="Arial"/>
              <a:buChar char="•"/>
            </a:pPr>
            <a:r>
              <a:rPr lang="en-US" sz="2400" dirty="0"/>
              <a:t>Market Volatility Index</a:t>
            </a:r>
          </a:p>
          <a:p>
            <a:pPr marL="285750" indent="-285750">
              <a:buFont typeface="Arial"/>
              <a:buChar char="•"/>
            </a:pPr>
            <a:r>
              <a:rPr lang="en-US" sz="2400" dirty="0" smtClean="0"/>
              <a:t>DJ Stock </a:t>
            </a:r>
            <a:r>
              <a:rPr lang="en-US" sz="2400" dirty="0"/>
              <a:t>Market Index</a:t>
            </a:r>
          </a:p>
          <a:p>
            <a:pPr marL="285750" indent="-285750">
              <a:buFont typeface="Arial"/>
              <a:buChar char="•"/>
            </a:pPr>
            <a:r>
              <a:rPr lang="en-US" sz="2400" dirty="0"/>
              <a:t>Real disposable income growth</a:t>
            </a:r>
          </a:p>
          <a:p>
            <a:pPr marL="285750" indent="-285750">
              <a:buFont typeface="Arial"/>
              <a:buChar char="•"/>
            </a:pPr>
            <a:r>
              <a:rPr lang="en-US" sz="2400" dirty="0"/>
              <a:t>Nominal disposable income </a:t>
            </a:r>
            <a:r>
              <a:rPr lang="en-US" sz="2400" dirty="0" smtClean="0"/>
              <a:t>growth</a:t>
            </a:r>
            <a:endParaRPr lang="en-US" sz="2400" dirty="0"/>
          </a:p>
        </p:txBody>
      </p:sp>
      <p:sp>
        <p:nvSpPr>
          <p:cNvPr id="3" name="Rectangle 2"/>
          <p:cNvSpPr/>
          <p:nvPr/>
        </p:nvSpPr>
        <p:spPr>
          <a:xfrm>
            <a:off x="4659595" y="1645174"/>
            <a:ext cx="3791778" cy="2425279"/>
          </a:xfrm>
          <a:prstGeom prst="rect">
            <a:avLst/>
          </a:prstGeom>
        </p:spPr>
        <p:txBody>
          <a:bodyPr wrap="square">
            <a:spAutoFit/>
          </a:bodyPr>
          <a:lstStyle/>
          <a:p>
            <a:pPr marL="285750" indent="-285750">
              <a:buFont typeface="Arial"/>
              <a:buChar char="•"/>
            </a:pPr>
            <a:r>
              <a:rPr lang="en-US" sz="2400" dirty="0"/>
              <a:t>Real GDP growth</a:t>
            </a:r>
          </a:p>
          <a:p>
            <a:pPr marL="285750" indent="-285750">
              <a:buFont typeface="Arial"/>
              <a:buChar char="•"/>
            </a:pPr>
            <a:r>
              <a:rPr lang="en-US" sz="2400" dirty="0"/>
              <a:t>Nominal GDP growth</a:t>
            </a:r>
          </a:p>
          <a:p>
            <a:pPr marL="285750" indent="-285750">
              <a:buFont typeface="Arial"/>
              <a:buChar char="•"/>
            </a:pPr>
            <a:r>
              <a:rPr lang="en-US" sz="2400" dirty="0"/>
              <a:t>Un-employment rate</a:t>
            </a:r>
          </a:p>
          <a:p>
            <a:pPr marL="285750" indent="-285750">
              <a:buFont typeface="Arial"/>
              <a:buChar char="•"/>
            </a:pPr>
            <a:r>
              <a:rPr lang="en-US" sz="2400" dirty="0"/>
              <a:t>CPI inflation rate</a:t>
            </a:r>
          </a:p>
          <a:p>
            <a:pPr marL="285750" indent="-285750">
              <a:buFont typeface="Arial"/>
              <a:buChar char="•"/>
            </a:pPr>
            <a:r>
              <a:rPr lang="en-US" sz="2400" dirty="0"/>
              <a:t>3-month Treasury rate</a:t>
            </a:r>
          </a:p>
          <a:p>
            <a:pPr marL="285750" indent="-285750">
              <a:buFont typeface="Arial"/>
              <a:buChar char="•"/>
            </a:pPr>
            <a:r>
              <a:rPr lang="en-US" sz="2400" dirty="0"/>
              <a:t>5-year Treasury yield</a:t>
            </a:r>
          </a:p>
          <a:p>
            <a:pPr marL="285750" indent="-285750">
              <a:buFont typeface="Arial"/>
              <a:buChar char="•"/>
            </a:pPr>
            <a:r>
              <a:rPr lang="en-US" sz="2400" dirty="0"/>
              <a:t>10-year Treasury yield</a:t>
            </a:r>
          </a:p>
        </p:txBody>
      </p:sp>
      <p:sp>
        <p:nvSpPr>
          <p:cNvPr id="4" name="Rectangle 3"/>
          <p:cNvSpPr/>
          <p:nvPr/>
        </p:nvSpPr>
        <p:spPr>
          <a:xfrm>
            <a:off x="695157" y="5458552"/>
            <a:ext cx="7218947" cy="318036"/>
          </a:xfrm>
          <a:prstGeom prst="rect">
            <a:avLst/>
          </a:prstGeom>
        </p:spPr>
        <p:txBody>
          <a:bodyPr wrap="square">
            <a:spAutoFit/>
          </a:bodyPr>
          <a:lstStyle/>
          <a:p>
            <a:r>
              <a:rPr lang="en-US" dirty="0"/>
              <a:t>http://www.federalreserve.gov/bankinforeg/ccar.htm</a:t>
            </a:r>
          </a:p>
        </p:txBody>
      </p:sp>
    </p:spTree>
    <p:custDataLst>
      <p:tags r:id="rId1"/>
    </p:custDataLst>
    <p:extLst>
      <p:ext uri="{BB962C8B-B14F-4D97-AF65-F5344CB8AC3E}">
        <p14:creationId xmlns:p14="http://schemas.microsoft.com/office/powerpoint/2010/main" val="1202898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dirty="0" smtClean="0"/>
              <a:t>Fed Variables: Non-US</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36</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28600"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p:txBody>
      </p:sp>
      <p:sp>
        <p:nvSpPr>
          <p:cNvPr id="2" name="Rectangle 1"/>
          <p:cNvSpPr/>
          <p:nvPr/>
        </p:nvSpPr>
        <p:spPr>
          <a:xfrm>
            <a:off x="496342" y="1364849"/>
            <a:ext cx="7868475" cy="4087272"/>
          </a:xfrm>
          <a:prstGeom prst="rect">
            <a:avLst/>
          </a:prstGeom>
        </p:spPr>
        <p:txBody>
          <a:bodyPr wrap="square">
            <a:spAutoFit/>
          </a:bodyPr>
          <a:lstStyle/>
          <a:p>
            <a:pPr marL="285750" indent="-285750">
              <a:buFont typeface="Arial"/>
              <a:buChar char="•"/>
            </a:pPr>
            <a:r>
              <a:rPr lang="en-US" sz="2400" dirty="0"/>
              <a:t>Euro area real GDP growth</a:t>
            </a:r>
          </a:p>
          <a:p>
            <a:pPr marL="285750" indent="-285750">
              <a:buFont typeface="Arial"/>
              <a:buChar char="•"/>
            </a:pPr>
            <a:r>
              <a:rPr lang="en-US" sz="2400" dirty="0"/>
              <a:t>Euro area inflation</a:t>
            </a:r>
          </a:p>
          <a:p>
            <a:pPr marL="285750" indent="-285750">
              <a:buFont typeface="Arial"/>
              <a:buChar char="•"/>
            </a:pPr>
            <a:r>
              <a:rPr lang="en-US" sz="2400" dirty="0"/>
              <a:t>Euro area bilateral dollar </a:t>
            </a:r>
            <a:r>
              <a:rPr lang="en-US" sz="2400" dirty="0" err="1" smtClean="0"/>
              <a:t>FXrate</a:t>
            </a:r>
            <a:r>
              <a:rPr lang="en-US" sz="2400" dirty="0" smtClean="0"/>
              <a:t> </a:t>
            </a:r>
            <a:r>
              <a:rPr lang="en-US" sz="2400" dirty="0"/>
              <a:t>(USD/euro)</a:t>
            </a:r>
          </a:p>
          <a:p>
            <a:pPr marL="285750" indent="-285750">
              <a:buFont typeface="Arial"/>
              <a:buChar char="•"/>
            </a:pPr>
            <a:r>
              <a:rPr lang="en-US" sz="2400" dirty="0"/>
              <a:t>Developing Asia real GDP growth</a:t>
            </a:r>
          </a:p>
          <a:p>
            <a:pPr marL="285750" indent="-285750">
              <a:buFont typeface="Arial"/>
              <a:buChar char="•"/>
            </a:pPr>
            <a:r>
              <a:rPr lang="en-US" sz="2400" dirty="0"/>
              <a:t>Developing Asia inflation</a:t>
            </a:r>
          </a:p>
          <a:p>
            <a:pPr marL="285750" indent="-285750">
              <a:buFont typeface="Arial"/>
              <a:buChar char="•"/>
            </a:pPr>
            <a:r>
              <a:rPr lang="en-US" sz="2400" dirty="0"/>
              <a:t>Developing Asia bilateral dollar </a:t>
            </a:r>
            <a:r>
              <a:rPr lang="en-US" sz="2400" dirty="0" smtClean="0"/>
              <a:t>FX rate </a:t>
            </a:r>
            <a:r>
              <a:rPr lang="en-US" sz="2400" dirty="0"/>
              <a:t>(F/USD, index)</a:t>
            </a:r>
          </a:p>
          <a:p>
            <a:pPr marL="285750" indent="-285750">
              <a:buFont typeface="Arial"/>
              <a:buChar char="•"/>
            </a:pPr>
            <a:r>
              <a:rPr lang="en-US" sz="2400" dirty="0"/>
              <a:t>Japan real GDP growth</a:t>
            </a:r>
          </a:p>
          <a:p>
            <a:pPr marL="285750" indent="-285750">
              <a:buFont typeface="Arial"/>
              <a:buChar char="•"/>
            </a:pPr>
            <a:r>
              <a:rPr lang="en-US" sz="2400" dirty="0"/>
              <a:t>Japan inflation</a:t>
            </a:r>
          </a:p>
          <a:p>
            <a:pPr marL="285750" indent="-285750">
              <a:buFont typeface="Arial"/>
              <a:buChar char="•"/>
            </a:pPr>
            <a:r>
              <a:rPr lang="en-US" sz="2400" dirty="0"/>
              <a:t>Japan bilateral dollar exchange rate (yen/USD)</a:t>
            </a:r>
          </a:p>
          <a:p>
            <a:pPr marL="285750" indent="-285750">
              <a:buFont typeface="Arial"/>
              <a:buChar char="•"/>
            </a:pPr>
            <a:r>
              <a:rPr lang="en-US" sz="2400" dirty="0"/>
              <a:t>U.K. real GDP growth</a:t>
            </a:r>
          </a:p>
          <a:p>
            <a:pPr marL="285750" indent="-285750">
              <a:buFont typeface="Arial"/>
              <a:buChar char="•"/>
            </a:pPr>
            <a:r>
              <a:rPr lang="en-US" sz="2400" dirty="0"/>
              <a:t>U.K. inflation</a:t>
            </a:r>
          </a:p>
          <a:p>
            <a:pPr marL="285750" indent="-285750">
              <a:buFont typeface="Arial"/>
              <a:buChar char="•"/>
            </a:pPr>
            <a:r>
              <a:rPr lang="en-US" sz="2400" dirty="0"/>
              <a:t>U.K. bilateral dollar exchange rate (USD/pound)</a:t>
            </a:r>
          </a:p>
        </p:txBody>
      </p:sp>
      <p:sp>
        <p:nvSpPr>
          <p:cNvPr id="3" name="Rectangle 2"/>
          <p:cNvSpPr/>
          <p:nvPr/>
        </p:nvSpPr>
        <p:spPr>
          <a:xfrm>
            <a:off x="1577473" y="5699183"/>
            <a:ext cx="5882105" cy="318036"/>
          </a:xfrm>
          <a:prstGeom prst="rect">
            <a:avLst/>
          </a:prstGeom>
        </p:spPr>
        <p:txBody>
          <a:bodyPr wrap="square">
            <a:spAutoFit/>
          </a:bodyPr>
          <a:lstStyle/>
          <a:p>
            <a:r>
              <a:rPr lang="en-US" dirty="0"/>
              <a:t>http://www.federalreserve.gov/bankinforeg/ccar.htm</a:t>
            </a:r>
          </a:p>
        </p:txBody>
      </p:sp>
    </p:spTree>
    <p:custDataLst>
      <p:tags r:id="rId1"/>
    </p:custDataLst>
    <p:extLst>
      <p:ext uri="{BB962C8B-B14F-4D97-AF65-F5344CB8AC3E}">
        <p14:creationId xmlns:p14="http://schemas.microsoft.com/office/powerpoint/2010/main" val="1740667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Baseline Scenario </a:t>
            </a:r>
            <a:endParaRPr lang="en-US" dirty="0"/>
          </a:p>
        </p:txBody>
      </p:sp>
      <p:sp>
        <p:nvSpPr>
          <p:cNvPr id="3" name="Content Placeholder 2"/>
          <p:cNvSpPr>
            <a:spLocks noGrp="1"/>
          </p:cNvSpPr>
          <p:nvPr>
            <p:ph idx="1"/>
          </p:nvPr>
        </p:nvSpPr>
        <p:spPr>
          <a:xfrm>
            <a:off x="200526" y="1056106"/>
            <a:ext cx="8676106" cy="5070058"/>
          </a:xfrm>
        </p:spPr>
        <p:txBody>
          <a:bodyPr>
            <a:noAutofit/>
          </a:bodyPr>
          <a:lstStyle/>
          <a:p>
            <a:pPr>
              <a:lnSpc>
                <a:spcPct val="90000"/>
              </a:lnSpc>
            </a:pPr>
            <a:r>
              <a:rPr lang="en-US" sz="1400" dirty="0"/>
              <a:t>The baseline outlook for U.S. real activity, inflation, and interest rates </a:t>
            </a:r>
            <a:r>
              <a:rPr lang="en-US" sz="1400" dirty="0" smtClean="0"/>
              <a:t>is </a:t>
            </a:r>
            <a:r>
              <a:rPr lang="en-US" sz="1400" dirty="0"/>
              <a:t>similar to the January 2016 consensus projections from </a:t>
            </a:r>
            <a:r>
              <a:rPr lang="en-US" sz="1400" i="1" dirty="0"/>
              <a:t>Blue Chip Economic Indicators</a:t>
            </a:r>
            <a:r>
              <a:rPr lang="en-US" sz="1400" dirty="0" smtClean="0"/>
              <a:t>. </a:t>
            </a:r>
          </a:p>
          <a:p>
            <a:pPr>
              <a:lnSpc>
                <a:spcPct val="90000"/>
              </a:lnSpc>
            </a:pPr>
            <a:r>
              <a:rPr lang="en-US" sz="1400" dirty="0" smtClean="0"/>
              <a:t>The </a:t>
            </a:r>
            <a:r>
              <a:rPr lang="en-US" sz="1400" dirty="0"/>
              <a:t>baseline scenario for the </a:t>
            </a:r>
            <a:r>
              <a:rPr lang="en-US" sz="1400" dirty="0" smtClean="0"/>
              <a:t>US </a:t>
            </a:r>
            <a:r>
              <a:rPr lang="en-US" sz="1400" dirty="0"/>
              <a:t>is a </a:t>
            </a:r>
            <a:r>
              <a:rPr lang="en-US" sz="1400" dirty="0" smtClean="0"/>
              <a:t>moderate </a:t>
            </a:r>
            <a:r>
              <a:rPr lang="en-US" sz="1400" dirty="0"/>
              <a:t>economic expansion through the projection period. </a:t>
            </a:r>
            <a:endParaRPr lang="en-US" sz="1400" dirty="0" smtClean="0"/>
          </a:p>
          <a:p>
            <a:pPr>
              <a:lnSpc>
                <a:spcPct val="90000"/>
              </a:lnSpc>
            </a:pPr>
            <a:r>
              <a:rPr lang="en-US" sz="1400" dirty="0" smtClean="0"/>
              <a:t>Real </a:t>
            </a:r>
            <a:r>
              <a:rPr lang="en-US" sz="1400" dirty="0"/>
              <a:t>GDP grows at an average rate </a:t>
            </a:r>
            <a:r>
              <a:rPr lang="en-US" sz="1400" dirty="0" smtClean="0"/>
              <a:t>of 2.5%. </a:t>
            </a:r>
          </a:p>
          <a:p>
            <a:pPr>
              <a:lnSpc>
                <a:spcPct val="90000"/>
              </a:lnSpc>
            </a:pPr>
            <a:r>
              <a:rPr lang="en-US" sz="1400" dirty="0" smtClean="0"/>
              <a:t>The </a:t>
            </a:r>
            <a:r>
              <a:rPr lang="en-US" sz="1400" dirty="0"/>
              <a:t>unemployment rate declines to </a:t>
            </a:r>
            <a:r>
              <a:rPr lang="en-US" sz="1400" dirty="0" smtClean="0"/>
              <a:t>4.5% in </a:t>
            </a:r>
            <a:r>
              <a:rPr lang="en-US" sz="1400" dirty="0"/>
              <a:t>the middle of 2017 and remains near that level through the end of the scenario period. </a:t>
            </a:r>
            <a:endParaRPr lang="en-US" sz="1400" dirty="0" smtClean="0"/>
          </a:p>
          <a:p>
            <a:pPr>
              <a:lnSpc>
                <a:spcPct val="90000"/>
              </a:lnSpc>
            </a:pPr>
            <a:r>
              <a:rPr lang="en-US" sz="1400" dirty="0" smtClean="0"/>
              <a:t>CPI </a:t>
            </a:r>
            <a:r>
              <a:rPr lang="en-US" sz="1400" dirty="0"/>
              <a:t>inflation rises to </a:t>
            </a:r>
            <a:r>
              <a:rPr lang="en-US" sz="1400" dirty="0" smtClean="0"/>
              <a:t>2.5 % by mid </a:t>
            </a:r>
            <a:r>
              <a:rPr lang="en-US" sz="1400" dirty="0"/>
              <a:t>of 2017 before dropping back to out 2 </a:t>
            </a:r>
            <a:r>
              <a:rPr lang="en-US" sz="1400" dirty="0" smtClean="0"/>
              <a:t>% </a:t>
            </a:r>
            <a:r>
              <a:rPr lang="en-US" sz="1400" dirty="0"/>
              <a:t>in the </a:t>
            </a:r>
            <a:r>
              <a:rPr lang="en-US" sz="1400" dirty="0" smtClean="0"/>
              <a:t>1Q 2018 </a:t>
            </a:r>
            <a:r>
              <a:rPr lang="en-US" sz="1400" dirty="0"/>
              <a:t>and remaining near that level thereafter. </a:t>
            </a:r>
            <a:endParaRPr lang="en-US" sz="1400" dirty="0" smtClean="0"/>
          </a:p>
          <a:p>
            <a:pPr>
              <a:lnSpc>
                <a:spcPct val="90000"/>
              </a:lnSpc>
            </a:pPr>
            <a:r>
              <a:rPr lang="en-US" sz="1400" dirty="0"/>
              <a:t>Accompanying the moderate </a:t>
            </a:r>
            <a:r>
              <a:rPr lang="en-US" sz="1400" dirty="0" smtClean="0"/>
              <a:t>expansion</a:t>
            </a:r>
            <a:r>
              <a:rPr lang="en-US" sz="1400" dirty="0"/>
              <a:t>, Treasury yields </a:t>
            </a:r>
            <a:r>
              <a:rPr lang="en-US" sz="1400" dirty="0" smtClean="0"/>
              <a:t>assumed </a:t>
            </a:r>
            <a:r>
              <a:rPr lang="en-US" sz="1400" dirty="0"/>
              <a:t>to rise steadily across </a:t>
            </a:r>
            <a:r>
              <a:rPr lang="en-US" sz="1400" dirty="0" smtClean="0"/>
              <a:t>maturity </a:t>
            </a:r>
            <a:r>
              <a:rPr lang="en-US" sz="1400" dirty="0"/>
              <a:t>spectrum. </a:t>
            </a:r>
            <a:endParaRPr lang="en-US" sz="1400" dirty="0" smtClean="0"/>
          </a:p>
          <a:p>
            <a:pPr>
              <a:lnSpc>
                <a:spcPct val="90000"/>
              </a:lnSpc>
            </a:pPr>
            <a:r>
              <a:rPr lang="en-US" sz="1400" dirty="0" smtClean="0"/>
              <a:t>Short</a:t>
            </a:r>
            <a:r>
              <a:rPr lang="en-US" sz="1400" dirty="0"/>
              <a:t>-term Treasury rates increase from about </a:t>
            </a:r>
            <a:r>
              <a:rPr lang="en-US" sz="1400" dirty="0" smtClean="0"/>
              <a:t>.5% </a:t>
            </a:r>
            <a:r>
              <a:rPr lang="en-US" sz="1400" dirty="0"/>
              <a:t>at the beginning of 2016 to about </a:t>
            </a:r>
            <a:r>
              <a:rPr lang="en-US" sz="1400" dirty="0" smtClean="0"/>
              <a:t>2.75 % </a:t>
            </a:r>
            <a:r>
              <a:rPr lang="en-US" sz="1400" dirty="0"/>
              <a:t>by the beginning of 2019, while the yields on 10-year Treasury securities rise from </a:t>
            </a:r>
            <a:r>
              <a:rPr lang="en-US" sz="1400" dirty="0" smtClean="0"/>
              <a:t>2.5 % </a:t>
            </a:r>
            <a:r>
              <a:rPr lang="en-US" sz="1400" dirty="0"/>
              <a:t>to about </a:t>
            </a:r>
            <a:r>
              <a:rPr lang="en-US" sz="1400" dirty="0" smtClean="0"/>
              <a:t>3.75 % </a:t>
            </a:r>
            <a:r>
              <a:rPr lang="en-US" sz="1400" dirty="0"/>
              <a:t>over the same period. </a:t>
            </a:r>
            <a:endParaRPr lang="en-US" sz="1400" dirty="0" smtClean="0"/>
          </a:p>
          <a:p>
            <a:pPr>
              <a:lnSpc>
                <a:spcPct val="90000"/>
              </a:lnSpc>
            </a:pPr>
            <a:r>
              <a:rPr lang="en-US" sz="1400" dirty="0" smtClean="0"/>
              <a:t>The </a:t>
            </a:r>
            <a:r>
              <a:rPr lang="en-US" sz="1400" dirty="0"/>
              <a:t>prime rate increases in line with </a:t>
            </a:r>
            <a:r>
              <a:rPr lang="en-US" sz="1400" dirty="0" smtClean="0"/>
              <a:t>shortterm </a:t>
            </a:r>
            <a:r>
              <a:rPr lang="en-US" sz="1400" dirty="0"/>
              <a:t>Treasury rates and mortgage rates rise in line with long-term Treasury rates. </a:t>
            </a:r>
            <a:endParaRPr lang="en-US" sz="1400" dirty="0" smtClean="0"/>
          </a:p>
          <a:p>
            <a:pPr>
              <a:lnSpc>
                <a:spcPct val="90000"/>
              </a:lnSpc>
            </a:pPr>
            <a:r>
              <a:rPr lang="en-US" sz="1400" dirty="0" smtClean="0"/>
              <a:t>Reflecting strengthening </a:t>
            </a:r>
            <a:r>
              <a:rPr lang="en-US" sz="1400" dirty="0"/>
              <a:t>economic conditions, spreads between yields on investment-grade corporate bonds and yields on long-term Treasury securities narrow modestly over the scenario period. </a:t>
            </a:r>
            <a:endParaRPr lang="en-US" sz="1400" dirty="0" smtClean="0"/>
          </a:p>
          <a:p>
            <a:pPr>
              <a:lnSpc>
                <a:spcPct val="90000"/>
              </a:lnSpc>
            </a:pPr>
            <a:r>
              <a:rPr lang="en-US" sz="1400" dirty="0" smtClean="0"/>
              <a:t>Equity </a:t>
            </a:r>
            <a:r>
              <a:rPr lang="en-US" sz="1400" dirty="0"/>
              <a:t>prices rise an average of about </a:t>
            </a:r>
            <a:r>
              <a:rPr lang="en-US" sz="1400" dirty="0" smtClean="0"/>
              <a:t>4.75 % </a:t>
            </a:r>
            <a:r>
              <a:rPr lang="en-US" sz="1400" dirty="0"/>
              <a:t>per year and equity market </a:t>
            </a:r>
            <a:r>
              <a:rPr lang="en-US" sz="1400" dirty="0" smtClean="0"/>
              <a:t>volatility </a:t>
            </a:r>
            <a:r>
              <a:rPr lang="en-US" sz="1400" dirty="0"/>
              <a:t>is assumed to remain near its historical average level. </a:t>
            </a:r>
            <a:endParaRPr lang="en-US" sz="1400" dirty="0" smtClean="0"/>
          </a:p>
          <a:p>
            <a:pPr>
              <a:lnSpc>
                <a:spcPct val="90000"/>
              </a:lnSpc>
            </a:pPr>
            <a:r>
              <a:rPr lang="en-US" sz="1400" dirty="0" smtClean="0"/>
              <a:t>Nominal </a:t>
            </a:r>
            <a:r>
              <a:rPr lang="en-US" sz="1400" dirty="0"/>
              <a:t>house prices rise an average of </a:t>
            </a:r>
            <a:r>
              <a:rPr lang="en-US" sz="1400" dirty="0" smtClean="0"/>
              <a:t>2.75 % </a:t>
            </a:r>
            <a:r>
              <a:rPr lang="en-US" sz="1400" dirty="0"/>
              <a:t>per year and commercial real estate prices rise an average of </a:t>
            </a:r>
            <a:r>
              <a:rPr lang="en-US" sz="1400" dirty="0" smtClean="0"/>
              <a:t>4.25% .25 % </a:t>
            </a:r>
            <a:r>
              <a:rPr lang="en-US" sz="1400" dirty="0"/>
              <a:t>per year; and real GDP growth in the euro area and Japan averages </a:t>
            </a:r>
            <a:r>
              <a:rPr lang="en-US" sz="1400" dirty="0" smtClean="0"/>
              <a:t>1.75 % </a:t>
            </a:r>
            <a:r>
              <a:rPr lang="en-US" sz="1400" dirty="0"/>
              <a:t>per year and 1 </a:t>
            </a:r>
            <a:r>
              <a:rPr lang="en-US" sz="1400" dirty="0" smtClean="0"/>
              <a:t>% </a:t>
            </a:r>
            <a:r>
              <a:rPr lang="en-US" sz="1400" dirty="0"/>
              <a:t>per year, respectively. </a:t>
            </a:r>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2402860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269"/>
            <a:ext cx="8229600" cy="763330"/>
          </a:xfrm>
        </p:spPr>
        <p:txBody>
          <a:bodyPr/>
          <a:lstStyle/>
          <a:p>
            <a:r>
              <a:rPr lang="en-US" b="1" dirty="0" smtClean="0"/>
              <a:t>Adverse Scenario</a:t>
            </a:r>
            <a:endParaRPr lang="en-US" b="1" dirty="0"/>
          </a:p>
        </p:txBody>
      </p:sp>
      <p:sp>
        <p:nvSpPr>
          <p:cNvPr id="3" name="Content Placeholder 2"/>
          <p:cNvSpPr>
            <a:spLocks noGrp="1"/>
          </p:cNvSpPr>
          <p:nvPr>
            <p:ph idx="1"/>
          </p:nvPr>
        </p:nvSpPr>
        <p:spPr>
          <a:xfrm>
            <a:off x="457200" y="1186071"/>
            <a:ext cx="8229600" cy="4940830"/>
          </a:xfrm>
        </p:spPr>
        <p:txBody>
          <a:bodyPr>
            <a:noAutofit/>
          </a:bodyPr>
          <a:lstStyle/>
          <a:p>
            <a:pPr>
              <a:lnSpc>
                <a:spcPct val="90000"/>
              </a:lnSpc>
            </a:pPr>
            <a:r>
              <a:rPr lang="en-US" sz="1600" dirty="0"/>
              <a:t>The adverse scenario </a:t>
            </a:r>
            <a:r>
              <a:rPr lang="en-US" sz="1600" dirty="0" smtClean="0"/>
              <a:t>characterized </a:t>
            </a:r>
            <a:r>
              <a:rPr lang="en-US" sz="1600" dirty="0"/>
              <a:t>by weakening economic activity across all countries </a:t>
            </a:r>
            <a:r>
              <a:rPr lang="en-US" sz="1600" dirty="0" smtClean="0"/>
              <a:t>in </a:t>
            </a:r>
            <a:r>
              <a:rPr lang="en-US" sz="1600" dirty="0"/>
              <a:t>the scenario. </a:t>
            </a:r>
            <a:endParaRPr lang="en-US" sz="1600" dirty="0" smtClean="0"/>
          </a:p>
          <a:p>
            <a:pPr>
              <a:lnSpc>
                <a:spcPct val="90000"/>
              </a:lnSpc>
            </a:pPr>
            <a:r>
              <a:rPr lang="en-US" sz="1600" dirty="0" smtClean="0"/>
              <a:t>Economic downturn </a:t>
            </a:r>
            <a:r>
              <a:rPr lang="en-US" sz="1600" dirty="0"/>
              <a:t>is accompanied by </a:t>
            </a:r>
            <a:r>
              <a:rPr lang="en-US" sz="1600" dirty="0" smtClean="0"/>
              <a:t>deflation </a:t>
            </a:r>
            <a:r>
              <a:rPr lang="en-US" sz="1600" dirty="0"/>
              <a:t>in the </a:t>
            </a:r>
            <a:r>
              <a:rPr lang="en-US" sz="1600" dirty="0" smtClean="0"/>
              <a:t>US </a:t>
            </a:r>
            <a:r>
              <a:rPr lang="en-US" sz="1600" dirty="0"/>
              <a:t>and in the other countries and country blocks. </a:t>
            </a:r>
            <a:endParaRPr lang="en-US" sz="1600" dirty="0" smtClean="0"/>
          </a:p>
          <a:p>
            <a:pPr>
              <a:lnSpc>
                <a:spcPct val="90000"/>
              </a:lnSpc>
            </a:pPr>
            <a:r>
              <a:rPr lang="en-US" sz="1600" dirty="0"/>
              <a:t>The adverse scenario features a moderate U.S. </a:t>
            </a:r>
            <a:r>
              <a:rPr lang="en-US" sz="1600" dirty="0" smtClean="0"/>
              <a:t>recession </a:t>
            </a:r>
            <a:r>
              <a:rPr lang="en-US" sz="1600" dirty="0"/>
              <a:t>that begins in the </a:t>
            </a:r>
            <a:r>
              <a:rPr lang="en-US" sz="1600" dirty="0" smtClean="0"/>
              <a:t>1Q </a:t>
            </a:r>
            <a:r>
              <a:rPr lang="en-US" sz="1600" dirty="0"/>
              <a:t>of 2016 </a:t>
            </a:r>
            <a:r>
              <a:rPr lang="en-US" sz="1600" dirty="0" smtClean="0"/>
              <a:t> </a:t>
            </a:r>
          </a:p>
          <a:p>
            <a:pPr>
              <a:lnSpc>
                <a:spcPct val="90000"/>
              </a:lnSpc>
            </a:pPr>
            <a:r>
              <a:rPr lang="en-US" sz="1600" dirty="0" smtClean="0"/>
              <a:t>Real US  </a:t>
            </a:r>
            <a:r>
              <a:rPr lang="en-US" sz="1600" dirty="0"/>
              <a:t>GDP </a:t>
            </a:r>
            <a:r>
              <a:rPr lang="en-US" sz="1600" dirty="0" smtClean="0"/>
              <a:t>falls 1.75 % </a:t>
            </a:r>
            <a:r>
              <a:rPr lang="en-US" sz="1600" dirty="0"/>
              <a:t>from the pre-</a:t>
            </a:r>
            <a:r>
              <a:rPr lang="en-US" sz="1600" dirty="0" smtClean="0"/>
              <a:t>recession </a:t>
            </a:r>
            <a:r>
              <a:rPr lang="en-US" sz="1600" dirty="0"/>
              <a:t>peak in the </a:t>
            </a:r>
            <a:r>
              <a:rPr lang="en-US" sz="1600" dirty="0" smtClean="0"/>
              <a:t>4Q 2015 </a:t>
            </a:r>
            <a:r>
              <a:rPr lang="en-US" sz="1600" dirty="0"/>
              <a:t>to the recession trough in the </a:t>
            </a:r>
            <a:r>
              <a:rPr lang="en-US" sz="1600" dirty="0" smtClean="0"/>
              <a:t>1Q </a:t>
            </a:r>
            <a:r>
              <a:rPr lang="en-US" sz="1600" dirty="0"/>
              <a:t>of 2017, while the unemployment rate rises steadily, peaking at </a:t>
            </a:r>
            <a:r>
              <a:rPr lang="en-US" sz="1600" dirty="0" smtClean="0"/>
              <a:t>7.5 % </a:t>
            </a:r>
            <a:r>
              <a:rPr lang="en-US" sz="1600" dirty="0"/>
              <a:t>in the middle of 2017. </a:t>
            </a:r>
            <a:endParaRPr lang="en-US" sz="1600" dirty="0" smtClean="0"/>
          </a:p>
          <a:p>
            <a:pPr>
              <a:lnSpc>
                <a:spcPct val="90000"/>
              </a:lnSpc>
            </a:pPr>
            <a:r>
              <a:rPr lang="en-US" sz="1600" dirty="0" smtClean="0"/>
              <a:t>The </a:t>
            </a:r>
            <a:r>
              <a:rPr lang="en-US" sz="1600" dirty="0"/>
              <a:t>U.S. recession </a:t>
            </a:r>
            <a:r>
              <a:rPr lang="en-US" sz="1600" dirty="0" smtClean="0"/>
              <a:t>accompanied </a:t>
            </a:r>
            <a:r>
              <a:rPr lang="en-US" sz="1600" dirty="0"/>
              <a:t>by </a:t>
            </a:r>
            <a:r>
              <a:rPr lang="en-US" sz="1600" dirty="0" smtClean="0"/>
              <a:t>mild deflation, </a:t>
            </a:r>
            <a:r>
              <a:rPr lang="en-US" sz="1600" dirty="0"/>
              <a:t>with consumer prices falling </a:t>
            </a:r>
            <a:r>
              <a:rPr lang="en-US" sz="1600" dirty="0" smtClean="0"/>
              <a:t>about.5 % over 2016</a:t>
            </a:r>
            <a:r>
              <a:rPr lang="en-US" sz="1600" dirty="0"/>
              <a:t>. </a:t>
            </a:r>
            <a:endParaRPr lang="en-US" sz="1600" dirty="0" smtClean="0"/>
          </a:p>
          <a:p>
            <a:pPr>
              <a:lnSpc>
                <a:spcPct val="90000"/>
              </a:lnSpc>
            </a:pPr>
            <a:r>
              <a:rPr lang="en-US" sz="1600" dirty="0"/>
              <a:t>Reflecting weak economic conditions and </a:t>
            </a:r>
            <a:r>
              <a:rPr lang="en-US" sz="1600" dirty="0" smtClean="0"/>
              <a:t>deflation, </a:t>
            </a:r>
            <a:r>
              <a:rPr lang="en-US" sz="1600" dirty="0"/>
              <a:t>short-term </a:t>
            </a:r>
            <a:r>
              <a:rPr lang="en-US" sz="1600" dirty="0" smtClean="0"/>
              <a:t>rates </a:t>
            </a:r>
            <a:r>
              <a:rPr lang="en-US" sz="1600" dirty="0"/>
              <a:t>in the </a:t>
            </a:r>
            <a:r>
              <a:rPr lang="en-US" sz="1600" dirty="0" smtClean="0"/>
              <a:t>US </a:t>
            </a:r>
            <a:r>
              <a:rPr lang="en-US" sz="1600" dirty="0"/>
              <a:t>remain near zero </a:t>
            </a:r>
            <a:endParaRPr lang="en-US" sz="1600" dirty="0" smtClean="0"/>
          </a:p>
          <a:p>
            <a:pPr>
              <a:lnSpc>
                <a:spcPct val="90000"/>
              </a:lnSpc>
            </a:pPr>
            <a:r>
              <a:rPr lang="en-US" sz="1600" dirty="0" smtClean="0"/>
              <a:t>The </a:t>
            </a:r>
            <a:r>
              <a:rPr lang="en-US" sz="1600" dirty="0"/>
              <a:t>10-year </a:t>
            </a:r>
            <a:r>
              <a:rPr lang="en-US" sz="1600" dirty="0" smtClean="0"/>
              <a:t>UST yield </a:t>
            </a:r>
            <a:r>
              <a:rPr lang="en-US" sz="1600" dirty="0"/>
              <a:t>declines to </a:t>
            </a:r>
            <a:r>
              <a:rPr lang="en-US" sz="1600" dirty="0" smtClean="0"/>
              <a:t>1.25 % </a:t>
            </a:r>
            <a:r>
              <a:rPr lang="en-US" sz="1600" dirty="0"/>
              <a:t>in early 2016 before rising gradually </a:t>
            </a:r>
            <a:r>
              <a:rPr lang="en-US" sz="1600" dirty="0" smtClean="0"/>
              <a:t>to </a:t>
            </a:r>
            <a:r>
              <a:rPr lang="en-US" sz="1600" dirty="0"/>
              <a:t>3 </a:t>
            </a:r>
            <a:r>
              <a:rPr lang="en-US" sz="1600" dirty="0" smtClean="0"/>
              <a:t>% </a:t>
            </a:r>
            <a:r>
              <a:rPr lang="en-US" sz="1600" dirty="0"/>
              <a:t>in the </a:t>
            </a:r>
            <a:r>
              <a:rPr lang="en-US" sz="1600" dirty="0" smtClean="0"/>
              <a:t>1Q </a:t>
            </a:r>
            <a:r>
              <a:rPr lang="en-US" sz="1600" dirty="0"/>
              <a:t>of 2019. </a:t>
            </a:r>
            <a:endParaRPr lang="en-US" sz="1600" dirty="0" smtClean="0"/>
          </a:p>
          <a:p>
            <a:pPr>
              <a:lnSpc>
                <a:spcPct val="90000"/>
              </a:lnSpc>
            </a:pPr>
            <a:r>
              <a:rPr lang="en-US" sz="1600" dirty="0" smtClean="0"/>
              <a:t>Financial </a:t>
            </a:r>
            <a:r>
              <a:rPr lang="en-US" sz="1600" dirty="0"/>
              <a:t>conditions tighten for </a:t>
            </a:r>
            <a:r>
              <a:rPr lang="en-US" sz="1600" dirty="0" smtClean="0"/>
              <a:t>corps </a:t>
            </a:r>
            <a:r>
              <a:rPr lang="en-US" sz="1600" dirty="0"/>
              <a:t>and households during </a:t>
            </a:r>
            <a:r>
              <a:rPr lang="en-US" sz="1600" dirty="0" smtClean="0"/>
              <a:t>recession</a:t>
            </a:r>
            <a:r>
              <a:rPr lang="en-US" sz="1600" dirty="0"/>
              <a:t>, with </a:t>
            </a:r>
            <a:r>
              <a:rPr lang="en-US" sz="1600" dirty="0" smtClean="0"/>
              <a:t>IG corp and mortgage spreads widening </a:t>
            </a:r>
            <a:r>
              <a:rPr lang="en-US" sz="1600" dirty="0"/>
              <a:t>through </a:t>
            </a:r>
            <a:r>
              <a:rPr lang="en-US" sz="1600" dirty="0" smtClean="0"/>
              <a:t>end 2016</a:t>
            </a:r>
            <a:r>
              <a:rPr lang="en-US" sz="1600" dirty="0"/>
              <a:t>. </a:t>
            </a:r>
            <a:endParaRPr lang="en-US" sz="1600" dirty="0" smtClean="0"/>
          </a:p>
          <a:p>
            <a:pPr>
              <a:lnSpc>
                <a:spcPct val="90000"/>
              </a:lnSpc>
            </a:pPr>
            <a:r>
              <a:rPr lang="en-US" sz="1600" dirty="0"/>
              <a:t>Asset prices decline in the adverse scenario. </a:t>
            </a:r>
            <a:endParaRPr lang="en-US" sz="1600" dirty="0" smtClean="0"/>
          </a:p>
          <a:p>
            <a:pPr>
              <a:lnSpc>
                <a:spcPct val="90000"/>
              </a:lnSpc>
            </a:pPr>
            <a:r>
              <a:rPr lang="en-US" sz="1600" dirty="0" smtClean="0"/>
              <a:t>Equities fall 25 % through 4Q 2016, accompanied by a moderate rise in equity volatility. </a:t>
            </a:r>
          </a:p>
          <a:p>
            <a:pPr>
              <a:lnSpc>
                <a:spcPct val="90000"/>
              </a:lnSpc>
            </a:pPr>
            <a:endParaRPr lang="en-US" sz="1600" dirty="0"/>
          </a:p>
        </p:txBody>
      </p:sp>
    </p:spTree>
    <p:extLst>
      <p:ext uri="{BB962C8B-B14F-4D97-AF65-F5344CB8AC3E}">
        <p14:creationId xmlns:p14="http://schemas.microsoft.com/office/powerpoint/2010/main" val="890914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Adverse Scenario</a:t>
            </a:r>
            <a:endParaRPr lang="en-US" b="1" dirty="0"/>
          </a:p>
        </p:txBody>
      </p:sp>
      <p:sp>
        <p:nvSpPr>
          <p:cNvPr id="3" name="Content Placeholder 2"/>
          <p:cNvSpPr>
            <a:spLocks noGrp="1"/>
          </p:cNvSpPr>
          <p:nvPr>
            <p:ph idx="1"/>
          </p:nvPr>
        </p:nvSpPr>
        <p:spPr>
          <a:xfrm>
            <a:off x="457200" y="1444979"/>
            <a:ext cx="8229600" cy="4525963"/>
          </a:xfrm>
        </p:spPr>
        <p:txBody>
          <a:bodyPr>
            <a:noAutofit/>
          </a:bodyPr>
          <a:lstStyle/>
          <a:p>
            <a:pPr>
              <a:lnSpc>
                <a:spcPct val="90000"/>
              </a:lnSpc>
            </a:pPr>
            <a:r>
              <a:rPr lang="en-US" sz="1600" dirty="0" smtClean="0"/>
              <a:t>Aggregate house prices and commercial RE prices experience moderate declines; CRE prices fall 12 % through the 3Q 2017 and house prices fall 12 % through the 3Q 2018. </a:t>
            </a:r>
          </a:p>
          <a:p>
            <a:pPr>
              <a:lnSpc>
                <a:spcPct val="90000"/>
              </a:lnSpc>
            </a:pPr>
            <a:r>
              <a:rPr lang="en-US" sz="1600" dirty="0" smtClean="0"/>
              <a:t>Following the end of recession in US, real activity picks up slowly at first and then gains speed; real U.S. GDP growth rises from 1.25 % te in the 2Q 2017 to 3 % at an annual rate by the middle of 2018. </a:t>
            </a:r>
          </a:p>
          <a:p>
            <a:pPr>
              <a:lnSpc>
                <a:spcPct val="90000"/>
              </a:lnSpc>
            </a:pPr>
            <a:r>
              <a:rPr lang="en-US" sz="1600" dirty="0" smtClean="0"/>
              <a:t>The unemployment rate declines modestly, to about 7 % by the end of the scenario period. </a:t>
            </a:r>
          </a:p>
          <a:p>
            <a:pPr>
              <a:lnSpc>
                <a:spcPct val="90000"/>
              </a:lnSpc>
            </a:pPr>
            <a:r>
              <a:rPr lang="en-US" sz="1600" dirty="0" smtClean="0"/>
              <a:t>Consumer prices to rise slowly in 1Q 2017 and inflation remains subdued Consumer price inflation reaches 1.75 % at an annual rate in the 1Q of 2019. </a:t>
            </a:r>
          </a:p>
          <a:p>
            <a:pPr>
              <a:lnSpc>
                <a:spcPct val="90000"/>
              </a:lnSpc>
            </a:pPr>
            <a:r>
              <a:rPr lang="en-US" sz="1600" dirty="0" smtClean="0"/>
              <a:t>Outside of the US, adverse scenario features moderate recessions in euro area, UK , and Japan, as well as below-trend growth in developing Asia. </a:t>
            </a:r>
          </a:p>
          <a:p>
            <a:pPr>
              <a:lnSpc>
                <a:spcPct val="90000"/>
              </a:lnSpc>
            </a:pPr>
            <a:r>
              <a:rPr lang="en-US" sz="1600" dirty="0" smtClean="0"/>
              <a:t>Weakness in global demand results in deflation across all foreign economies under consideration as well as a broad-based decline in commodity prices. </a:t>
            </a:r>
          </a:p>
          <a:p>
            <a:pPr>
              <a:lnSpc>
                <a:spcPct val="90000"/>
              </a:lnSpc>
            </a:pPr>
            <a:r>
              <a:rPr lang="en-US" sz="1600" dirty="0" smtClean="0"/>
              <a:t>Headline consumer prices decline modestly through the end of 2016 in the euro area and the United Kingdom, and decline through the middle of 2017 in developing Asia. </a:t>
            </a:r>
          </a:p>
          <a:p>
            <a:pPr>
              <a:lnSpc>
                <a:spcPct val="90000"/>
              </a:lnSpc>
            </a:pPr>
            <a:r>
              <a:rPr lang="en-US" sz="1600" dirty="0" smtClean="0"/>
              <a:t>Japan experiences a sharper and more prolonged deflationary period, with prices falling through the 2Q of 2018. </a:t>
            </a:r>
          </a:p>
          <a:p>
            <a:pPr>
              <a:lnSpc>
                <a:spcPct val="90000"/>
              </a:lnSpc>
            </a:pPr>
            <a:r>
              <a:rPr lang="en-US" sz="1600" dirty="0" smtClean="0"/>
              <a:t>The U.S. dollar appreciates relative to the currencies of the countries and country blocks under consideration, reflecting flight-to-safety capital flows; the dollar appreciates most strongly against the euro and the currencies of developing Asia. </a:t>
            </a:r>
          </a:p>
          <a:p>
            <a:pPr>
              <a:lnSpc>
                <a:spcPct val="90000"/>
              </a:lnSpc>
            </a:pPr>
            <a:endParaRPr lang="en-US" sz="1600" dirty="0" smtClean="0"/>
          </a:p>
          <a:p>
            <a:pPr>
              <a:lnSpc>
                <a:spcPct val="90000"/>
              </a:lnSpc>
            </a:pPr>
            <a:endParaRPr lang="en-US" sz="1600" dirty="0"/>
          </a:p>
        </p:txBody>
      </p:sp>
    </p:spTree>
    <p:extLst>
      <p:ext uri="{BB962C8B-B14F-4D97-AF65-F5344CB8AC3E}">
        <p14:creationId xmlns:p14="http://schemas.microsoft.com/office/powerpoint/2010/main" val="372234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2009 SCAP</a:t>
            </a:r>
            <a:endParaRPr lang="en-US" dirty="0"/>
          </a:p>
        </p:txBody>
      </p:sp>
      <p:sp>
        <p:nvSpPr>
          <p:cNvPr id="3" name="Content Placeholder 2"/>
          <p:cNvSpPr>
            <a:spLocks noGrp="1"/>
          </p:cNvSpPr>
          <p:nvPr>
            <p:ph idx="1"/>
          </p:nvPr>
        </p:nvSpPr>
        <p:spPr/>
        <p:txBody>
          <a:bodyPr>
            <a:noAutofit/>
          </a:bodyPr>
          <a:lstStyle/>
          <a:p>
            <a:r>
              <a:rPr lang="en-US" sz="2000" dirty="0" smtClean="0"/>
              <a:t>BHCs whose </a:t>
            </a:r>
            <a:r>
              <a:rPr lang="en-US" sz="2000" dirty="0"/>
              <a:t>stressed capital ratios fell below minimum </a:t>
            </a:r>
            <a:r>
              <a:rPr lang="en-US" sz="2000" dirty="0" smtClean="0"/>
              <a:t>targets required </a:t>
            </a:r>
            <a:r>
              <a:rPr lang="en-US" sz="2000" dirty="0"/>
              <a:t>to raise new capital </a:t>
            </a:r>
            <a:r>
              <a:rPr lang="en-US" sz="2000" dirty="0" smtClean="0"/>
              <a:t>sufficient </a:t>
            </a:r>
            <a:r>
              <a:rPr lang="en-US" sz="2000" dirty="0"/>
              <a:t>to eliminate the shortfall between </a:t>
            </a:r>
            <a:r>
              <a:rPr lang="en-US" sz="2000" dirty="0" smtClean="0"/>
              <a:t>post</a:t>
            </a:r>
            <a:r>
              <a:rPr lang="en-US" sz="2000" dirty="0"/>
              <a:t>‐stress ratio and </a:t>
            </a:r>
            <a:r>
              <a:rPr lang="en-US" sz="2000" dirty="0" smtClean="0"/>
              <a:t>target </a:t>
            </a:r>
            <a:r>
              <a:rPr lang="en-US" sz="2000" dirty="0"/>
              <a:t>level</a:t>
            </a:r>
            <a:r>
              <a:rPr lang="en-US" sz="2000" dirty="0" smtClean="0"/>
              <a:t>. </a:t>
            </a:r>
          </a:p>
          <a:p>
            <a:r>
              <a:rPr lang="en-US" sz="2000" dirty="0" smtClean="0"/>
              <a:t>The 10 firms </a:t>
            </a:r>
            <a:r>
              <a:rPr lang="en-US" sz="2000" dirty="0"/>
              <a:t>with </a:t>
            </a:r>
            <a:r>
              <a:rPr lang="en-US" sz="2000" dirty="0" smtClean="0"/>
              <a:t>shortfalls</a:t>
            </a:r>
            <a:r>
              <a:rPr lang="en-US" sz="2000" dirty="0"/>
              <a:t>, along with several </a:t>
            </a:r>
            <a:r>
              <a:rPr lang="en-US" sz="2000" dirty="0" smtClean="0"/>
              <a:t>others, </a:t>
            </a:r>
            <a:r>
              <a:rPr lang="en-US" sz="2000" dirty="0"/>
              <a:t>raised $100 billion in common equity following the SCAP </a:t>
            </a:r>
          </a:p>
          <a:p>
            <a:r>
              <a:rPr lang="en-US" sz="2000" dirty="0" smtClean="0"/>
              <a:t>SCAP results </a:t>
            </a:r>
            <a:r>
              <a:rPr lang="en-US" sz="2000" dirty="0"/>
              <a:t>for each BHC </a:t>
            </a:r>
            <a:r>
              <a:rPr lang="en-US" sz="2000" dirty="0" smtClean="0"/>
              <a:t>publicly </a:t>
            </a:r>
            <a:r>
              <a:rPr lang="en-US" sz="2000" dirty="0"/>
              <a:t>disclosed </a:t>
            </a:r>
            <a:r>
              <a:rPr lang="en-US" sz="2000" dirty="0" smtClean="0"/>
              <a:t>in May, </a:t>
            </a:r>
            <a:r>
              <a:rPr lang="en-US" sz="2000" dirty="0"/>
              <a:t>2009. </a:t>
            </a:r>
            <a:endParaRPr lang="en-US" sz="2000" dirty="0" smtClean="0"/>
          </a:p>
          <a:p>
            <a:r>
              <a:rPr lang="en-US" sz="2000" dirty="0" smtClean="0"/>
              <a:t>Information </a:t>
            </a:r>
            <a:r>
              <a:rPr lang="en-US" sz="2000" dirty="0"/>
              <a:t>about </a:t>
            </a:r>
            <a:r>
              <a:rPr lang="en-US" sz="2000" dirty="0" smtClean="0"/>
              <a:t>framework </a:t>
            </a:r>
            <a:r>
              <a:rPr lang="en-US" sz="2000" dirty="0"/>
              <a:t>and methodology </a:t>
            </a:r>
            <a:r>
              <a:rPr lang="en-US" sz="2000" dirty="0" smtClean="0"/>
              <a:t>publicly </a:t>
            </a:r>
            <a:r>
              <a:rPr lang="en-US" sz="2000" dirty="0"/>
              <a:t>released a few weeks before </a:t>
            </a:r>
            <a:r>
              <a:rPr lang="en-US" sz="2000" dirty="0" smtClean="0"/>
              <a:t>publication </a:t>
            </a:r>
            <a:r>
              <a:rPr lang="en-US" sz="2000" dirty="0"/>
              <a:t>of the </a:t>
            </a:r>
            <a:r>
              <a:rPr lang="en-US" sz="2000" dirty="0" smtClean="0"/>
              <a:t>results</a:t>
            </a:r>
          </a:p>
          <a:p>
            <a:r>
              <a:rPr lang="en-US" sz="2000" dirty="0" smtClean="0"/>
              <a:t>These disclosures</a:t>
            </a:r>
            <a:r>
              <a:rPr lang="en-US" sz="2000" dirty="0"/>
              <a:t> </a:t>
            </a:r>
            <a:r>
              <a:rPr lang="en-US" sz="2000" dirty="0" smtClean="0"/>
              <a:t>provided </a:t>
            </a:r>
            <a:r>
              <a:rPr lang="en-US" sz="2000" dirty="0"/>
              <a:t>unprecedented confidential supervisory </a:t>
            </a:r>
            <a:r>
              <a:rPr lang="en-US" sz="2000" dirty="0" smtClean="0"/>
              <a:t>information</a:t>
            </a:r>
            <a:r>
              <a:rPr lang="en-US" sz="2000" dirty="0"/>
              <a:t> </a:t>
            </a:r>
            <a:r>
              <a:rPr lang="en-US" sz="2000" dirty="0" smtClean="0"/>
              <a:t>intended </a:t>
            </a:r>
            <a:r>
              <a:rPr lang="en-US" sz="2000" dirty="0"/>
              <a:t>to help restore confidence in </a:t>
            </a:r>
            <a:r>
              <a:rPr lang="en-US" sz="2000" dirty="0" smtClean="0"/>
              <a:t>capitalization </a:t>
            </a:r>
            <a:r>
              <a:rPr lang="en-US" sz="2000" dirty="0"/>
              <a:t>of the BHCs participating in </a:t>
            </a:r>
            <a:r>
              <a:rPr lang="en-US" sz="2000" dirty="0" smtClean="0"/>
              <a:t>SCAP </a:t>
            </a:r>
            <a:r>
              <a:rPr lang="en-US" sz="2000" dirty="0"/>
              <a:t>and </a:t>
            </a:r>
            <a:r>
              <a:rPr lang="en-US" sz="2000" dirty="0" smtClean="0"/>
              <a:t>banking </a:t>
            </a:r>
            <a:r>
              <a:rPr lang="en-US" sz="2000" dirty="0"/>
              <a:t>system more </a:t>
            </a:r>
            <a:r>
              <a:rPr lang="en-US" sz="2000" dirty="0" smtClean="0"/>
              <a:t>broadly.</a:t>
            </a:r>
            <a:endParaRPr lang="en-US" sz="2000" dirty="0"/>
          </a:p>
        </p:txBody>
      </p:sp>
    </p:spTree>
    <p:extLst>
      <p:ext uri="{BB962C8B-B14F-4D97-AF65-F5344CB8AC3E}">
        <p14:creationId xmlns:p14="http://schemas.microsoft.com/office/powerpoint/2010/main" val="977314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Severly Adverse Scenario</a:t>
            </a:r>
            <a:endParaRPr lang="en-US" b="1" dirty="0"/>
          </a:p>
        </p:txBody>
      </p:sp>
      <p:sp>
        <p:nvSpPr>
          <p:cNvPr id="3" name="Content Placeholder 2"/>
          <p:cNvSpPr>
            <a:spLocks noGrp="1"/>
          </p:cNvSpPr>
          <p:nvPr>
            <p:ph idx="1"/>
          </p:nvPr>
        </p:nvSpPr>
        <p:spPr>
          <a:xfrm>
            <a:off x="212725" y="1153877"/>
            <a:ext cx="8358188" cy="1822450"/>
          </a:xfrm>
        </p:spPr>
        <p:txBody>
          <a:bodyPr>
            <a:noAutofit/>
          </a:bodyPr>
          <a:lstStyle/>
          <a:p>
            <a:pPr>
              <a:lnSpc>
                <a:spcPct val="90000"/>
              </a:lnSpc>
            </a:pPr>
            <a:r>
              <a:rPr lang="en-US" sz="1400" dirty="0"/>
              <a:t>The severely adverse scenario is characterized by a severe global recession, accompanied by a period of heightened corporate financial stress and negative yields for short-term U.S. Treasury securities. </a:t>
            </a:r>
            <a:endParaRPr lang="en-US" sz="1400" dirty="0" smtClean="0"/>
          </a:p>
          <a:p>
            <a:pPr>
              <a:lnSpc>
                <a:spcPct val="90000"/>
              </a:lnSpc>
            </a:pPr>
            <a:r>
              <a:rPr lang="en-US" sz="1400" dirty="0" smtClean="0"/>
              <a:t>In </a:t>
            </a:r>
            <a:r>
              <a:rPr lang="en-US" sz="1400" dirty="0"/>
              <a:t>this scenario, the level of U.S. real GDP </a:t>
            </a:r>
            <a:r>
              <a:rPr lang="en-US" sz="1400" dirty="0" smtClean="0"/>
              <a:t>declines </a:t>
            </a:r>
            <a:r>
              <a:rPr lang="en-US" sz="1400" dirty="0"/>
              <a:t>in </a:t>
            </a:r>
            <a:r>
              <a:rPr lang="en-US" sz="1400" dirty="0" smtClean="0"/>
              <a:t>1Q </a:t>
            </a:r>
            <a:r>
              <a:rPr lang="en-US" sz="1400" dirty="0"/>
              <a:t>of 2016 and reaches a trough in </a:t>
            </a:r>
            <a:r>
              <a:rPr lang="en-US" sz="1400" dirty="0" smtClean="0"/>
              <a:t>1Q </a:t>
            </a:r>
            <a:r>
              <a:rPr lang="en-US" sz="1400" dirty="0"/>
              <a:t>of 2017 that is </a:t>
            </a:r>
            <a:r>
              <a:rPr lang="en-US" sz="1400" dirty="0" smtClean="0"/>
              <a:t>6.25% </a:t>
            </a:r>
            <a:r>
              <a:rPr lang="en-US" sz="1400" dirty="0"/>
              <a:t>below </a:t>
            </a:r>
            <a:r>
              <a:rPr lang="en-US" sz="1400" dirty="0" smtClean="0"/>
              <a:t>pre</a:t>
            </a:r>
            <a:r>
              <a:rPr lang="en-US" sz="1400" dirty="0"/>
              <a:t>-recession </a:t>
            </a:r>
            <a:r>
              <a:rPr lang="en-US" sz="1400" dirty="0" smtClean="0"/>
              <a:t>peak. </a:t>
            </a:r>
          </a:p>
          <a:p>
            <a:pPr>
              <a:lnSpc>
                <a:spcPct val="90000"/>
              </a:lnSpc>
            </a:pPr>
            <a:r>
              <a:rPr lang="en-US" sz="1400" dirty="0" smtClean="0"/>
              <a:t>Unemployment </a:t>
            </a:r>
            <a:r>
              <a:rPr lang="en-US" sz="1400" dirty="0"/>
              <a:t>rate increases by 5 </a:t>
            </a:r>
            <a:r>
              <a:rPr lang="en-US" sz="1400" dirty="0" smtClean="0"/>
              <a:t>%, </a:t>
            </a:r>
            <a:r>
              <a:rPr lang="en-US" sz="1400" dirty="0"/>
              <a:t>to 10 </a:t>
            </a:r>
            <a:r>
              <a:rPr lang="en-US" sz="1400" dirty="0" smtClean="0"/>
              <a:t>%, </a:t>
            </a:r>
            <a:r>
              <a:rPr lang="en-US" sz="1400" dirty="0"/>
              <a:t>by </a:t>
            </a:r>
            <a:r>
              <a:rPr lang="en-US" sz="1400" dirty="0" smtClean="0"/>
              <a:t>mid </a:t>
            </a:r>
            <a:r>
              <a:rPr lang="en-US" sz="1400" dirty="0"/>
              <a:t>2017 and headline consumer price inflation rises </a:t>
            </a:r>
            <a:r>
              <a:rPr lang="en-US" sz="1400" dirty="0" smtClean="0"/>
              <a:t>from.25 % in 1Q </a:t>
            </a:r>
            <a:r>
              <a:rPr lang="en-US" sz="1400" dirty="0"/>
              <a:t>of 2016 to about </a:t>
            </a:r>
            <a:r>
              <a:rPr lang="en-US" sz="1400" dirty="0" smtClean="0"/>
              <a:t>1.25 % by </a:t>
            </a:r>
            <a:r>
              <a:rPr lang="en-US" sz="1400" dirty="0"/>
              <a:t>the end of </a:t>
            </a:r>
            <a:r>
              <a:rPr lang="en-US" sz="1400" dirty="0" smtClean="0"/>
              <a:t>recession</a:t>
            </a:r>
            <a:r>
              <a:rPr lang="en-US" sz="1400" dirty="0"/>
              <a:t>. </a:t>
            </a:r>
            <a:endParaRPr lang="en-US" sz="1400" dirty="0" smtClean="0"/>
          </a:p>
          <a:p>
            <a:pPr>
              <a:lnSpc>
                <a:spcPct val="90000"/>
              </a:lnSpc>
            </a:pPr>
            <a:r>
              <a:rPr lang="en-US" sz="1400" dirty="0"/>
              <a:t>Asset prices drop sharply in the scenario, consistent with the developments described above. </a:t>
            </a:r>
            <a:endParaRPr lang="en-US" sz="1400" dirty="0" smtClean="0"/>
          </a:p>
          <a:p>
            <a:pPr>
              <a:lnSpc>
                <a:spcPct val="90000"/>
              </a:lnSpc>
            </a:pPr>
            <a:r>
              <a:rPr lang="en-US" sz="1400" dirty="0" smtClean="0"/>
              <a:t>Equity </a:t>
            </a:r>
            <a:r>
              <a:rPr lang="en-US" sz="1400" dirty="0"/>
              <a:t>prices fall </a:t>
            </a:r>
            <a:r>
              <a:rPr lang="en-US" sz="1400" dirty="0" smtClean="0"/>
              <a:t>50 % </a:t>
            </a:r>
            <a:r>
              <a:rPr lang="en-US" sz="1400" dirty="0"/>
              <a:t>through </a:t>
            </a:r>
            <a:r>
              <a:rPr lang="en-US" sz="1400" dirty="0" smtClean="0"/>
              <a:t>end 2016</a:t>
            </a:r>
            <a:r>
              <a:rPr lang="en-US" sz="1400" dirty="0"/>
              <a:t>, accompanied </a:t>
            </a:r>
            <a:r>
              <a:rPr lang="en-US" sz="1400" dirty="0" smtClean="0"/>
              <a:t>surge </a:t>
            </a:r>
            <a:r>
              <a:rPr lang="en-US" sz="1400" dirty="0"/>
              <a:t>in equity </a:t>
            </a:r>
            <a:r>
              <a:rPr lang="en-US" sz="1400" dirty="0" smtClean="0"/>
              <a:t>volatility</a:t>
            </a:r>
            <a:r>
              <a:rPr lang="en-US" sz="1400" dirty="0"/>
              <a:t>, which approaches </a:t>
            </a:r>
            <a:r>
              <a:rPr lang="en-US" sz="1400" dirty="0" smtClean="0"/>
              <a:t>2008</a:t>
            </a:r>
            <a:r>
              <a:rPr lang="en-US" sz="1400" dirty="0"/>
              <a:t>. </a:t>
            </a:r>
            <a:endParaRPr lang="en-US" sz="1400" dirty="0" smtClean="0"/>
          </a:p>
          <a:p>
            <a:pPr>
              <a:lnSpc>
                <a:spcPct val="90000"/>
              </a:lnSpc>
            </a:pPr>
            <a:r>
              <a:rPr lang="en-US" sz="1400" dirty="0" smtClean="0"/>
              <a:t>House </a:t>
            </a:r>
            <a:r>
              <a:rPr lang="en-US" sz="1400" dirty="0"/>
              <a:t>prices and </a:t>
            </a:r>
            <a:r>
              <a:rPr lang="en-US" sz="1400" dirty="0" smtClean="0"/>
              <a:t>CRE also </a:t>
            </a:r>
            <a:r>
              <a:rPr lang="en-US" sz="1400" dirty="0"/>
              <a:t>experience considerable declines, with house prices dropping 25 </a:t>
            </a:r>
            <a:r>
              <a:rPr lang="en-US" sz="1400" dirty="0" smtClean="0"/>
              <a:t>% </a:t>
            </a:r>
            <a:r>
              <a:rPr lang="en-US" sz="1400" dirty="0"/>
              <a:t>through the </a:t>
            </a:r>
            <a:r>
              <a:rPr lang="en-US" sz="1400" dirty="0" smtClean="0"/>
              <a:t>3Q </a:t>
            </a:r>
            <a:r>
              <a:rPr lang="en-US" sz="1400" dirty="0"/>
              <a:t>of 2018 and commercial real estate prices falling 30 </a:t>
            </a:r>
            <a:r>
              <a:rPr lang="en-US" sz="1400" dirty="0" smtClean="0"/>
              <a:t>percent </a:t>
            </a:r>
            <a:r>
              <a:rPr lang="en-US" sz="1400" dirty="0"/>
              <a:t>through the </a:t>
            </a:r>
            <a:r>
              <a:rPr lang="en-US" sz="1400" dirty="0" smtClean="0"/>
              <a:t>2Q </a:t>
            </a:r>
            <a:r>
              <a:rPr lang="en-US" sz="1400" dirty="0"/>
              <a:t>of 2018. </a:t>
            </a:r>
            <a:endParaRPr lang="en-US" sz="1400" dirty="0" smtClean="0"/>
          </a:p>
          <a:p>
            <a:pPr>
              <a:lnSpc>
                <a:spcPct val="90000"/>
              </a:lnSpc>
            </a:pPr>
            <a:r>
              <a:rPr lang="en-US" sz="1400" dirty="0" smtClean="0"/>
              <a:t>Corporate </a:t>
            </a:r>
            <a:r>
              <a:rPr lang="en-US" sz="1400" dirty="0"/>
              <a:t>financial conditions </a:t>
            </a:r>
            <a:r>
              <a:rPr lang="en-US" sz="1400" dirty="0" smtClean="0"/>
              <a:t>stressed </a:t>
            </a:r>
            <a:r>
              <a:rPr lang="en-US" sz="1400" dirty="0"/>
              <a:t>severely, reflecting mounting credit losses, </a:t>
            </a:r>
            <a:r>
              <a:rPr lang="en-US" sz="1400" dirty="0" smtClean="0"/>
              <a:t>investor </a:t>
            </a:r>
            <a:r>
              <a:rPr lang="en-US" sz="1400" dirty="0"/>
              <a:t>risk </a:t>
            </a:r>
            <a:r>
              <a:rPr lang="en-US" sz="1400" dirty="0" smtClean="0"/>
              <a:t>aversion</a:t>
            </a:r>
            <a:r>
              <a:rPr lang="en-US" sz="1400" dirty="0"/>
              <a:t>, and strained </a:t>
            </a:r>
            <a:r>
              <a:rPr lang="en-US" sz="1400" dirty="0" smtClean="0"/>
              <a:t>liquidity; spread </a:t>
            </a:r>
            <a:r>
              <a:rPr lang="en-US" sz="1400" dirty="0"/>
              <a:t>between yields on </a:t>
            </a:r>
            <a:r>
              <a:rPr lang="en-US" sz="1400" dirty="0" smtClean="0"/>
              <a:t>IG corporates and UST increases </a:t>
            </a:r>
            <a:r>
              <a:rPr lang="en-US" sz="1400" dirty="0"/>
              <a:t>to </a:t>
            </a:r>
            <a:r>
              <a:rPr lang="en-US" sz="1400" dirty="0" smtClean="0"/>
              <a:t>5.75 % </a:t>
            </a:r>
            <a:r>
              <a:rPr lang="en-US" sz="1400" dirty="0"/>
              <a:t>by </a:t>
            </a:r>
            <a:r>
              <a:rPr lang="en-US" sz="1400" dirty="0" smtClean="0"/>
              <a:t>end 2016</a:t>
            </a:r>
            <a:r>
              <a:rPr lang="en-US" sz="1400" dirty="0"/>
              <a:t>. </a:t>
            </a:r>
            <a:endParaRPr lang="en-US" sz="1400" dirty="0" smtClean="0"/>
          </a:p>
          <a:p>
            <a:pPr>
              <a:lnSpc>
                <a:spcPct val="90000"/>
              </a:lnSpc>
            </a:pPr>
            <a:r>
              <a:rPr lang="en-US" sz="1400" dirty="0" smtClean="0"/>
              <a:t>Short</a:t>
            </a:r>
            <a:r>
              <a:rPr lang="en-US" sz="1400" dirty="0"/>
              <a:t>-term </a:t>
            </a:r>
            <a:r>
              <a:rPr lang="en-US" sz="1400" dirty="0" smtClean="0"/>
              <a:t>UST rates </a:t>
            </a:r>
            <a:r>
              <a:rPr lang="en-US" sz="1400" dirty="0"/>
              <a:t>fall to negative </a:t>
            </a:r>
            <a:r>
              <a:rPr lang="en-US" sz="1400" dirty="0" smtClean="0"/>
              <a:t>.5 % </a:t>
            </a:r>
            <a:r>
              <a:rPr lang="en-US" sz="1400" dirty="0"/>
              <a:t>by mid-2016 and remain </a:t>
            </a:r>
            <a:r>
              <a:rPr lang="en-US" sz="1400" dirty="0" smtClean="0"/>
              <a:t>there through </a:t>
            </a:r>
            <a:r>
              <a:rPr lang="en-US" sz="1400" dirty="0"/>
              <a:t>the end of the scenario. </a:t>
            </a:r>
            <a:endParaRPr lang="en-US" sz="1400" dirty="0" smtClean="0"/>
          </a:p>
          <a:p>
            <a:pPr>
              <a:lnSpc>
                <a:spcPct val="90000"/>
              </a:lnSpc>
            </a:pPr>
            <a:r>
              <a:rPr lang="en-US" sz="1400" dirty="0" smtClean="0"/>
              <a:t>Adjustment </a:t>
            </a:r>
            <a:r>
              <a:rPr lang="en-US" sz="1400" dirty="0"/>
              <a:t>to negative short-term interest rates proceeds with no additional financial market disruptions. </a:t>
            </a:r>
            <a:endParaRPr lang="en-US" sz="1400" dirty="0" smtClean="0"/>
          </a:p>
          <a:p>
            <a:pPr>
              <a:lnSpc>
                <a:spcPct val="90000"/>
              </a:lnSpc>
            </a:pPr>
            <a:r>
              <a:rPr lang="en-US" sz="1400" dirty="0" smtClean="0"/>
              <a:t>The </a:t>
            </a:r>
            <a:r>
              <a:rPr lang="en-US" sz="1400" dirty="0"/>
              <a:t>10-year </a:t>
            </a:r>
            <a:r>
              <a:rPr lang="en-US" sz="1400" dirty="0" smtClean="0"/>
              <a:t>UST drops </a:t>
            </a:r>
            <a:r>
              <a:rPr lang="en-US" sz="1400" dirty="0"/>
              <a:t>to about </a:t>
            </a:r>
            <a:r>
              <a:rPr lang="en-US" sz="1400" dirty="0" smtClean="0"/>
              <a:t>.25 % </a:t>
            </a:r>
            <a:r>
              <a:rPr lang="en-US" sz="1400" dirty="0"/>
              <a:t>in the </a:t>
            </a:r>
            <a:r>
              <a:rPr lang="en-US" sz="1400" dirty="0" smtClean="0"/>
              <a:t>1Q </a:t>
            </a:r>
            <a:r>
              <a:rPr lang="en-US" sz="1400" dirty="0"/>
              <a:t>of 2016, rising gradually thereafter to reach about </a:t>
            </a:r>
            <a:r>
              <a:rPr lang="en-US" sz="1400" dirty="0" smtClean="0"/>
              <a:t>.75 % </a:t>
            </a:r>
            <a:r>
              <a:rPr lang="en-US" sz="1400" dirty="0"/>
              <a:t>by the end of the recession in early 2017 and about </a:t>
            </a:r>
            <a:r>
              <a:rPr lang="en-US" sz="1400" dirty="0" smtClean="0"/>
              <a:t>1.75 % </a:t>
            </a:r>
            <a:r>
              <a:rPr lang="en-US" sz="1400" dirty="0"/>
              <a:t>by the </a:t>
            </a:r>
            <a:r>
              <a:rPr lang="en-US" sz="1400" dirty="0" smtClean="0"/>
              <a:t>1Q </a:t>
            </a:r>
            <a:r>
              <a:rPr lang="en-US" sz="1400" dirty="0"/>
              <a:t>of 2019. </a:t>
            </a:r>
            <a:endParaRPr lang="en-US" sz="1400" dirty="0" smtClean="0"/>
          </a:p>
          <a:p>
            <a:pPr>
              <a:lnSpc>
                <a:spcPct val="90000"/>
              </a:lnSpc>
            </a:pPr>
            <a:r>
              <a:rPr lang="en-US" sz="1400" dirty="0"/>
              <a:t>The international component of this scenario </a:t>
            </a:r>
            <a:r>
              <a:rPr lang="en-US" sz="1400" dirty="0" smtClean="0"/>
              <a:t>features </a:t>
            </a:r>
            <a:r>
              <a:rPr lang="en-US" sz="1400" dirty="0"/>
              <a:t>severe recessions in the euro area, the </a:t>
            </a:r>
            <a:r>
              <a:rPr lang="en-US" sz="1400" dirty="0" smtClean="0"/>
              <a:t>UK, </a:t>
            </a:r>
            <a:r>
              <a:rPr lang="en-US" sz="1400" dirty="0"/>
              <a:t>and Japan, and a mild recession in </a:t>
            </a:r>
            <a:r>
              <a:rPr lang="en-US" sz="1400" dirty="0" smtClean="0"/>
              <a:t>developing Asia. </a:t>
            </a:r>
          </a:p>
          <a:p>
            <a:pPr>
              <a:lnSpc>
                <a:spcPct val="90000"/>
              </a:lnSpc>
            </a:pPr>
            <a:r>
              <a:rPr lang="en-US" sz="1400" dirty="0" smtClean="0"/>
              <a:t>All </a:t>
            </a:r>
            <a:r>
              <a:rPr lang="en-US" sz="1400" dirty="0"/>
              <a:t>foreign economies included in the scenario experience a pronounced decline in </a:t>
            </a:r>
            <a:r>
              <a:rPr lang="en-US" sz="1400" dirty="0" smtClean="0"/>
              <a:t>consumer </a:t>
            </a:r>
            <a:r>
              <a:rPr lang="en-US" sz="1400" dirty="0"/>
              <a:t>prices. </a:t>
            </a:r>
            <a:endParaRPr lang="en-US" sz="1400" dirty="0" smtClean="0"/>
          </a:p>
          <a:p>
            <a:pPr>
              <a:lnSpc>
                <a:spcPct val="90000"/>
              </a:lnSpc>
            </a:pPr>
            <a:r>
              <a:rPr lang="en-US" sz="1400" dirty="0" smtClean="0"/>
              <a:t>USD is </a:t>
            </a:r>
            <a:r>
              <a:rPr lang="en-US" sz="1400" dirty="0"/>
              <a:t>assumed to appreciate against the </a:t>
            </a:r>
            <a:r>
              <a:rPr lang="en-US" sz="1400" dirty="0" smtClean="0"/>
              <a:t>EUR, GBP, </a:t>
            </a:r>
            <a:r>
              <a:rPr lang="en-US" sz="1400" dirty="0"/>
              <a:t>and the currencies of developing Asia. </a:t>
            </a:r>
            <a:endParaRPr lang="en-US" sz="1400" dirty="0" smtClean="0"/>
          </a:p>
          <a:p>
            <a:pPr>
              <a:lnSpc>
                <a:spcPct val="90000"/>
              </a:lnSpc>
            </a:pPr>
            <a:r>
              <a:rPr lang="en-US" sz="1400" dirty="0" smtClean="0"/>
              <a:t>USD is </a:t>
            </a:r>
            <a:r>
              <a:rPr lang="en-US" sz="1400" dirty="0"/>
              <a:t>assumed to depreciate modestly against the yen, also in line with flight-to-safety capital flows. </a:t>
            </a:r>
            <a:endParaRPr lang="en-US" sz="1400" dirty="0" smtClean="0"/>
          </a:p>
          <a:p>
            <a:pPr>
              <a:lnSpc>
                <a:spcPct val="90000"/>
              </a:lnSpc>
            </a:pPr>
            <a:endParaRPr lang="en-US" sz="1400" dirty="0" smtClean="0"/>
          </a:p>
          <a:p>
            <a:pPr>
              <a:lnSpc>
                <a:spcPct val="90000"/>
              </a:lnSpc>
            </a:pPr>
            <a:endParaRPr lang="en-US" sz="1400" dirty="0"/>
          </a:p>
        </p:txBody>
      </p:sp>
    </p:spTree>
    <p:extLst>
      <p:ext uri="{BB962C8B-B14F-4D97-AF65-F5344CB8AC3E}">
        <p14:creationId xmlns:p14="http://schemas.microsoft.com/office/powerpoint/2010/main" val="4247359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2924712949"/>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a:xfrm>
            <a:off x="446088" y="611188"/>
            <a:ext cx="8697912" cy="363537"/>
          </a:xfrm>
        </p:spPr>
        <p:txBody>
          <a:bodyPr>
            <a:noAutofit/>
          </a:bodyPr>
          <a:lstStyle/>
          <a:p>
            <a:r>
              <a:rPr lang="en-US" sz="3200" noProof="1" smtClean="0"/>
              <a:t>CCAR Baseline and Downside Scenarios</a:t>
            </a:r>
            <a:endParaRPr lang="en-US" sz="32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BEA, Federal Reserve, Moody’s Analytics</a:t>
            </a:r>
          </a:p>
        </p:txBody>
      </p:sp>
      <p:sp>
        <p:nvSpPr>
          <p:cNvPr id="222215" name="Text Box 7"/>
          <p:cNvSpPr txBox="1">
            <a:spLocks noChangeArrowheads="1"/>
          </p:cNvSpPr>
          <p:nvPr/>
        </p:nvSpPr>
        <p:spPr bwMode="gray">
          <a:xfrm>
            <a:off x="458788" y="1038224"/>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Real GDP % </a:t>
            </a:r>
            <a:r>
              <a:rPr lang="en-US" sz="2200" dirty="0">
                <a:solidFill>
                  <a:srgbClr val="080808"/>
                </a:solidFill>
              </a:rPr>
              <a:t>change, </a:t>
            </a:r>
            <a:r>
              <a:rPr lang="en-US" sz="2200" dirty="0" smtClean="0">
                <a:solidFill>
                  <a:srgbClr val="080808"/>
                </a:solidFill>
              </a:rPr>
              <a:t>annual rate</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29078951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2703864134"/>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a:xfrm>
            <a:off x="446088" y="611188"/>
            <a:ext cx="8621712" cy="363537"/>
          </a:xfrm>
        </p:spPr>
        <p:txBody>
          <a:bodyPr>
            <a:noAutofit/>
          </a:bodyPr>
          <a:lstStyle/>
          <a:p>
            <a:r>
              <a:rPr lang="en-US" sz="2800" noProof="1" smtClean="0"/>
              <a:t>Severe Adverse Driven by a Euro Zone Crackup…</a:t>
            </a:r>
            <a:endParaRPr lang="en-US" sz="28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64650" y="941561"/>
            <a:ext cx="8226425" cy="473075"/>
          </a:xfrm>
          <a:prstGeom prst="rect">
            <a:avLst/>
          </a:prstGeom>
          <a:noFill/>
          <a:ln w="9525">
            <a:noFill/>
            <a:miter lim="800000"/>
            <a:headEnd/>
            <a:tailEnd/>
          </a:ln>
          <a:effectLst/>
        </p:spPr>
        <p:txBody>
          <a:bodyPr lIns="0" tIns="0" rIns="0" bIns="0" anchor="ctr"/>
          <a:lstStyle/>
          <a:p>
            <a:pPr algn="l" fontAlgn="base">
              <a:spcBef>
                <a:spcPct val="0"/>
              </a:spcBef>
              <a:spcAft>
                <a:spcPct val="0"/>
              </a:spcAft>
            </a:pPr>
            <a:r>
              <a:rPr lang="en-US" sz="2200" dirty="0" smtClean="0">
                <a:solidFill>
                  <a:srgbClr val="080808"/>
                </a:solidFill>
              </a:rPr>
              <a:t>Euro zone real GDP, % change annual rate</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34351337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1010717780"/>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64650" y="941561"/>
            <a:ext cx="8226425" cy="473075"/>
          </a:xfrm>
          <a:prstGeom prst="rect">
            <a:avLst/>
          </a:prstGeom>
          <a:noFill/>
          <a:ln w="9525">
            <a:noFill/>
            <a:miter lim="800000"/>
            <a:headEnd/>
            <a:tailEnd/>
          </a:ln>
          <a:effectLst/>
        </p:spPr>
        <p:txBody>
          <a:bodyPr lIns="0" tIns="0" rIns="0" bIns="0" anchor="ctr"/>
          <a:lstStyle/>
          <a:p>
            <a:pPr algn="l" fontAlgn="base">
              <a:spcBef>
                <a:spcPct val="0"/>
              </a:spcBef>
              <a:spcAft>
                <a:spcPct val="0"/>
              </a:spcAft>
            </a:pPr>
            <a:r>
              <a:rPr lang="en-US" sz="2200" dirty="0" smtClean="0">
                <a:solidFill>
                  <a:srgbClr val="080808"/>
                </a:solidFill>
              </a:rPr>
              <a:t>Developing Asia real GDP, % change annual rate</a:t>
            </a:r>
            <a:endParaRPr lang="en-US" sz="2200" dirty="0">
              <a:solidFill>
                <a:srgbClr val="080808"/>
              </a:solidFill>
            </a:endParaRPr>
          </a:p>
        </p:txBody>
      </p:sp>
      <p:sp>
        <p:nvSpPr>
          <p:cNvPr id="8" name="Rectangle 3"/>
          <p:cNvSpPr>
            <a:spLocks noGrp="1" noChangeArrowheads="1"/>
          </p:cNvSpPr>
          <p:nvPr>
            <p:ph type="title"/>
          </p:nvPr>
        </p:nvSpPr>
        <p:spPr/>
        <p:txBody>
          <a:bodyPr>
            <a:noAutofit/>
          </a:bodyPr>
          <a:lstStyle/>
          <a:p>
            <a:r>
              <a:rPr lang="en-US" sz="3600" noProof="1" smtClean="0"/>
              <a:t>…Much Weaker Emerging Economies…</a:t>
            </a:r>
            <a:endParaRPr lang="en-US" sz="3600" noProof="1"/>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3636600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1942209775"/>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64650" y="941561"/>
            <a:ext cx="8226425" cy="473075"/>
          </a:xfrm>
          <a:prstGeom prst="rect">
            <a:avLst/>
          </a:prstGeom>
          <a:noFill/>
          <a:ln w="9525">
            <a:noFill/>
            <a:miter lim="800000"/>
            <a:headEnd/>
            <a:tailEnd/>
          </a:ln>
          <a:effectLst/>
        </p:spPr>
        <p:txBody>
          <a:bodyPr lIns="0" tIns="0" rIns="0" bIns="0" anchor="ctr"/>
          <a:lstStyle/>
          <a:p>
            <a:pPr algn="l" fontAlgn="base">
              <a:spcBef>
                <a:spcPct val="0"/>
              </a:spcBef>
              <a:spcAft>
                <a:spcPct val="0"/>
              </a:spcAft>
            </a:pPr>
            <a:r>
              <a:rPr lang="en-US" sz="2200" dirty="0" smtClean="0">
                <a:solidFill>
                  <a:srgbClr val="080808"/>
                </a:solidFill>
              </a:rPr>
              <a:t>House prices, % change annual rate</a:t>
            </a:r>
            <a:endParaRPr lang="en-US" sz="2200" dirty="0">
              <a:solidFill>
                <a:srgbClr val="080808"/>
              </a:solidFill>
            </a:endParaRPr>
          </a:p>
        </p:txBody>
      </p:sp>
      <p:sp>
        <p:nvSpPr>
          <p:cNvPr id="8" name="Rectangle 3"/>
          <p:cNvSpPr>
            <a:spLocks noGrp="1" noChangeArrowheads="1"/>
          </p:cNvSpPr>
          <p:nvPr>
            <p:ph type="title"/>
          </p:nvPr>
        </p:nvSpPr>
        <p:spPr>
          <a:xfrm>
            <a:off x="454633" y="596054"/>
            <a:ext cx="8422141" cy="363537"/>
          </a:xfrm>
        </p:spPr>
        <p:txBody>
          <a:bodyPr>
            <a:normAutofit/>
          </a:bodyPr>
          <a:lstStyle/>
          <a:p>
            <a:r>
              <a:rPr lang="en-US" noProof="1" smtClean="0"/>
              <a:t>…A Resumption of the Housing Crash…</a:t>
            </a:r>
            <a:endParaRPr lang="en-US" noProof="1"/>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36367604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2758952298"/>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p:txBody>
          <a:bodyPr>
            <a:noAutofit/>
          </a:bodyPr>
          <a:lstStyle/>
          <a:p>
            <a:r>
              <a:rPr lang="en-US" sz="3200" noProof="1" smtClean="0"/>
              <a:t>…And Significant Aversion to Credit Risk</a:t>
            </a:r>
            <a:endParaRPr lang="en-US" sz="32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58788" y="1038223"/>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BBB corporate bond yield less 10-yr Treasury yield, </a:t>
            </a:r>
            <a:r>
              <a:rPr lang="en-US" sz="2200" dirty="0" err="1" smtClean="0">
                <a:solidFill>
                  <a:srgbClr val="080808"/>
                </a:solidFill>
              </a:rPr>
              <a:t>ppt</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26964400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4164851273"/>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a:xfrm>
            <a:off x="446088" y="611188"/>
            <a:ext cx="8697912" cy="363537"/>
          </a:xfrm>
        </p:spPr>
        <p:txBody>
          <a:bodyPr>
            <a:noAutofit/>
          </a:bodyPr>
          <a:lstStyle/>
          <a:p>
            <a:r>
              <a:rPr lang="en-US" sz="2800" noProof="1" smtClean="0"/>
              <a:t>Adverse Driven by a Surge in LT Treasury Rates…</a:t>
            </a:r>
            <a:endParaRPr lang="en-US" sz="28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58788" y="1038224"/>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10-yr Treasury bond rate, %</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32691457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410873660"/>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a:xfrm>
            <a:off x="454633" y="605579"/>
            <a:ext cx="8422141" cy="363537"/>
          </a:xfrm>
        </p:spPr>
        <p:txBody>
          <a:bodyPr>
            <a:noAutofit/>
          </a:bodyPr>
          <a:lstStyle/>
          <a:p>
            <a:r>
              <a:rPr lang="en-US" sz="3200" noProof="1" smtClean="0"/>
              <a:t>…Sharply Higher Mortgages Rates…</a:t>
            </a:r>
            <a:endParaRPr lang="en-US" sz="32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64650" y="941561"/>
            <a:ext cx="8226425" cy="473075"/>
          </a:xfrm>
          <a:prstGeom prst="rect">
            <a:avLst/>
          </a:prstGeom>
          <a:noFill/>
          <a:ln w="9525">
            <a:noFill/>
            <a:miter lim="800000"/>
            <a:headEnd/>
            <a:tailEnd/>
          </a:ln>
          <a:effectLst/>
        </p:spPr>
        <p:txBody>
          <a:bodyPr lIns="0" tIns="0" rIns="0" bIns="0" anchor="ctr"/>
          <a:lstStyle/>
          <a:p>
            <a:pPr algn="l" fontAlgn="base">
              <a:spcBef>
                <a:spcPct val="0"/>
              </a:spcBef>
              <a:spcAft>
                <a:spcPct val="0"/>
              </a:spcAft>
            </a:pPr>
            <a:r>
              <a:rPr lang="en-US" sz="2200" dirty="0" smtClean="0">
                <a:solidFill>
                  <a:srgbClr val="080808"/>
                </a:solidFill>
              </a:rPr>
              <a:t>30-yr fixed mortgage rate, %</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11460369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2328628324"/>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a:xfrm>
            <a:off x="454633" y="605579"/>
            <a:ext cx="8422141" cy="363537"/>
          </a:xfrm>
        </p:spPr>
        <p:txBody>
          <a:bodyPr>
            <a:noAutofit/>
          </a:bodyPr>
          <a:lstStyle/>
          <a:p>
            <a:r>
              <a:rPr lang="en-US" sz="3200" noProof="1" smtClean="0"/>
              <a:t>…And Much Weaker Real Estate Markets</a:t>
            </a:r>
            <a:endParaRPr lang="en-US" sz="32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64650" y="941561"/>
            <a:ext cx="8226425" cy="473075"/>
          </a:xfrm>
          <a:prstGeom prst="rect">
            <a:avLst/>
          </a:prstGeom>
          <a:noFill/>
          <a:ln w="9525">
            <a:noFill/>
            <a:miter lim="800000"/>
            <a:headEnd/>
            <a:tailEnd/>
          </a:ln>
          <a:effectLst/>
        </p:spPr>
        <p:txBody>
          <a:bodyPr lIns="0" tIns="0" rIns="0" bIns="0" anchor="ctr"/>
          <a:lstStyle/>
          <a:p>
            <a:pPr algn="l" fontAlgn="base">
              <a:spcBef>
                <a:spcPct val="0"/>
              </a:spcBef>
              <a:spcAft>
                <a:spcPct val="0"/>
              </a:spcAft>
            </a:pPr>
            <a:r>
              <a:rPr lang="en-US" sz="2200" dirty="0" smtClean="0">
                <a:solidFill>
                  <a:srgbClr val="080808"/>
                </a:solidFill>
              </a:rPr>
              <a:t>Commercial real estate prices, % change annual rate</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33124774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3692799550"/>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p:txBody>
          <a:bodyPr>
            <a:noAutofit/>
          </a:bodyPr>
          <a:lstStyle/>
          <a:p>
            <a:r>
              <a:rPr lang="en-US" sz="3200" noProof="1" smtClean="0"/>
              <a:t>Fed Maintains Its’ ZIRP in Both Scenarios…</a:t>
            </a:r>
            <a:endParaRPr lang="en-US" sz="32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58788" y="1038224"/>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3-mo Treasury bill rate, %</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2656158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464" y="147052"/>
            <a:ext cx="8229600" cy="817467"/>
          </a:xfrm>
        </p:spPr>
        <p:txBody>
          <a:bodyPr/>
          <a:lstStyle/>
          <a:p>
            <a:r>
              <a:rPr lang="en-US" dirty="0" smtClean="0"/>
              <a:t>SCAP &amp; Dodd Frank</a:t>
            </a:r>
            <a:endParaRPr lang="en-US" dirty="0"/>
          </a:p>
        </p:txBody>
      </p:sp>
      <p:sp>
        <p:nvSpPr>
          <p:cNvPr id="3" name="Content Placeholder 2"/>
          <p:cNvSpPr>
            <a:spLocks noGrp="1"/>
          </p:cNvSpPr>
          <p:nvPr>
            <p:ph idx="1"/>
          </p:nvPr>
        </p:nvSpPr>
        <p:spPr>
          <a:xfrm>
            <a:off x="457200" y="1152310"/>
            <a:ext cx="8229600" cy="4973854"/>
          </a:xfrm>
        </p:spPr>
        <p:txBody>
          <a:bodyPr>
            <a:noAutofit/>
          </a:bodyPr>
          <a:lstStyle/>
          <a:p>
            <a:r>
              <a:rPr lang="en-US" sz="2000" dirty="0"/>
              <a:t>Following </a:t>
            </a:r>
            <a:r>
              <a:rPr lang="en-US" sz="2000" dirty="0" smtClean="0"/>
              <a:t>SCAP</a:t>
            </a:r>
            <a:r>
              <a:rPr lang="en-US" sz="2000" dirty="0"/>
              <a:t>, stress testing </a:t>
            </a:r>
            <a:r>
              <a:rPr lang="en-US" sz="2000" dirty="0" smtClean="0"/>
              <a:t>formally </a:t>
            </a:r>
            <a:r>
              <a:rPr lang="en-US" sz="2000" dirty="0"/>
              <a:t>integrated into </a:t>
            </a:r>
            <a:r>
              <a:rPr lang="en-US" sz="2000" dirty="0" smtClean="0"/>
              <a:t>Fed on</a:t>
            </a:r>
            <a:r>
              <a:rPr lang="en-US" sz="2000" dirty="0"/>
              <a:t>‐going supervisory assessment of BHC capital adequacy. </a:t>
            </a:r>
            <a:endParaRPr lang="en-US" sz="2000" dirty="0" smtClean="0"/>
          </a:p>
          <a:p>
            <a:r>
              <a:rPr lang="en-US" sz="2000" dirty="0" smtClean="0"/>
              <a:t>Integration done via 2 separate</a:t>
            </a:r>
            <a:r>
              <a:rPr lang="en-US" sz="2000" dirty="0"/>
              <a:t>, though related, channels: </a:t>
            </a:r>
            <a:endParaRPr lang="en-US" sz="2000" dirty="0" smtClean="0"/>
          </a:p>
          <a:p>
            <a:pPr lvl="1"/>
            <a:r>
              <a:rPr lang="en-US" dirty="0" smtClean="0"/>
              <a:t>Dodd</a:t>
            </a:r>
            <a:r>
              <a:rPr lang="en-US" dirty="0"/>
              <a:t>‐Frank Act stress tests (DFAST</a:t>
            </a:r>
            <a:r>
              <a:rPr lang="en-US" dirty="0" smtClean="0"/>
              <a:t>)</a:t>
            </a:r>
          </a:p>
          <a:p>
            <a:pPr lvl="1"/>
            <a:r>
              <a:rPr lang="en-US" dirty="0" smtClean="0"/>
              <a:t>Comprehensive </a:t>
            </a:r>
            <a:r>
              <a:rPr lang="en-US" dirty="0"/>
              <a:t>Capital Analysis and Review (CCAR). </a:t>
            </a:r>
            <a:endParaRPr lang="en-US" dirty="0" smtClean="0"/>
          </a:p>
          <a:p>
            <a:r>
              <a:rPr lang="en-US" sz="2000" dirty="0" smtClean="0"/>
              <a:t>2010 Dodd‐Frank Act requires Fed to conduct annual stress tests of BHCs &gt;$</a:t>
            </a:r>
            <a:r>
              <a:rPr lang="en-US" sz="2000" dirty="0"/>
              <a:t>50 billion, as well as certain other large, complex financial companies subject to </a:t>
            </a:r>
            <a:r>
              <a:rPr lang="en-US" sz="2000" dirty="0" smtClean="0"/>
              <a:t>Fed supervision.</a:t>
            </a:r>
          </a:p>
          <a:p>
            <a:r>
              <a:rPr lang="en-US" sz="2000" dirty="0" smtClean="0"/>
              <a:t>Dodd</a:t>
            </a:r>
            <a:r>
              <a:rPr lang="en-US" sz="2000" dirty="0"/>
              <a:t>‐Frank </a:t>
            </a:r>
            <a:r>
              <a:rPr lang="en-US" sz="2000" dirty="0" smtClean="0"/>
              <a:t>also </a:t>
            </a:r>
            <a:r>
              <a:rPr lang="en-US" sz="2000" dirty="0"/>
              <a:t>requires BHCs </a:t>
            </a:r>
            <a:r>
              <a:rPr lang="en-US" sz="2000" dirty="0" smtClean="0"/>
              <a:t>&gt;$</a:t>
            </a:r>
            <a:r>
              <a:rPr lang="en-US" sz="2000" dirty="0"/>
              <a:t>10 billion to </a:t>
            </a:r>
            <a:r>
              <a:rPr lang="en-US" sz="2000" dirty="0" smtClean="0"/>
              <a:t>do annual </a:t>
            </a:r>
            <a:r>
              <a:rPr lang="en-US" sz="2000" dirty="0"/>
              <a:t>stress tests based on scenarios provided by the </a:t>
            </a:r>
            <a:r>
              <a:rPr lang="en-US" sz="2000" dirty="0" smtClean="0"/>
              <a:t>Fed, </a:t>
            </a:r>
          </a:p>
          <a:p>
            <a:r>
              <a:rPr lang="en-US" sz="2000" dirty="0" smtClean="0"/>
              <a:t>BHCs &gt;$</a:t>
            </a:r>
            <a:r>
              <a:rPr lang="en-US" sz="2000" dirty="0"/>
              <a:t>50 billion </a:t>
            </a:r>
            <a:r>
              <a:rPr lang="en-US" sz="2000" dirty="0" smtClean="0"/>
              <a:t>must do </a:t>
            </a:r>
            <a:r>
              <a:rPr lang="en-US" sz="2000" dirty="0"/>
              <a:t>additional stress tests based on their own scenarios. </a:t>
            </a:r>
            <a:endParaRPr lang="en-US" sz="2000" dirty="0" smtClean="0"/>
          </a:p>
          <a:p>
            <a:r>
              <a:rPr lang="en-US" sz="2000" dirty="0" smtClean="0"/>
              <a:t>BHCs </a:t>
            </a:r>
            <a:r>
              <a:rPr lang="en-US" sz="2000" dirty="0"/>
              <a:t>with assets </a:t>
            </a:r>
            <a:r>
              <a:rPr lang="en-US" sz="2000" dirty="0" smtClean="0"/>
              <a:t>&gt;$</a:t>
            </a:r>
            <a:r>
              <a:rPr lang="en-US" sz="2000" dirty="0"/>
              <a:t>50 billion are required to publish stress test results based on the </a:t>
            </a:r>
            <a:r>
              <a:rPr lang="en-US" sz="2000" dirty="0" smtClean="0"/>
              <a:t>Fed’s </a:t>
            </a:r>
            <a:r>
              <a:rPr lang="en-US" sz="2000" dirty="0"/>
              <a:t>scenarios. </a:t>
            </a:r>
            <a:endParaRPr lang="en-US" sz="2000" dirty="0" smtClean="0"/>
          </a:p>
          <a:p>
            <a:endParaRPr lang="en-US" sz="2000" dirty="0"/>
          </a:p>
        </p:txBody>
      </p:sp>
    </p:spTree>
    <p:extLst>
      <p:ext uri="{BB962C8B-B14F-4D97-AF65-F5344CB8AC3E}">
        <p14:creationId xmlns:p14="http://schemas.microsoft.com/office/powerpoint/2010/main" val="3674256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33638888"/>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a:xfrm>
            <a:off x="471726" y="592508"/>
            <a:ext cx="8229600" cy="363537"/>
          </a:xfrm>
        </p:spPr>
        <p:txBody>
          <a:bodyPr>
            <a:noAutofit/>
          </a:bodyPr>
          <a:lstStyle/>
          <a:p>
            <a:r>
              <a:rPr lang="en-US" sz="3200" noProof="1" smtClean="0"/>
              <a:t>…Resulting </a:t>
            </a:r>
            <a:r>
              <a:rPr lang="en-US" sz="3200" noProof="1"/>
              <a:t>i</a:t>
            </a:r>
            <a:r>
              <a:rPr lang="en-US" sz="3200" noProof="1" smtClean="0"/>
              <a:t>n Different Shaped Yield Curves</a:t>
            </a:r>
            <a:endParaRPr lang="en-US" sz="32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64650" y="1050925"/>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10-yr Treasury yield less 3-mo Treasury bill, </a:t>
            </a:r>
            <a:r>
              <a:rPr lang="en-US" sz="2200" dirty="0" err="1" smtClean="0">
                <a:solidFill>
                  <a:srgbClr val="080808"/>
                </a:solidFill>
              </a:rPr>
              <a:t>ppt</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412381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1006902765"/>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BLS, </a:t>
            </a:r>
            <a:r>
              <a:rPr lang="en-US" sz="1650" dirty="0">
                <a:solidFill>
                  <a:srgbClr val="080808"/>
                </a:solidFill>
              </a:rPr>
              <a:t>Federal Reserve, Moody’s Analytics</a:t>
            </a:r>
          </a:p>
        </p:txBody>
      </p:sp>
      <p:sp>
        <p:nvSpPr>
          <p:cNvPr id="222215" name="Text Box 7"/>
          <p:cNvSpPr txBox="1">
            <a:spLocks noChangeArrowheads="1"/>
          </p:cNvSpPr>
          <p:nvPr/>
        </p:nvSpPr>
        <p:spPr bwMode="gray">
          <a:xfrm>
            <a:off x="458788" y="1038224"/>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Unemployment rate %</a:t>
            </a:r>
            <a:endParaRPr lang="en-US" sz="2200" dirty="0">
              <a:solidFill>
                <a:srgbClr val="080808"/>
              </a:solidFill>
            </a:endParaRPr>
          </a:p>
        </p:txBody>
      </p:sp>
      <p:sp>
        <p:nvSpPr>
          <p:cNvPr id="8" name="Rectangle 3"/>
          <p:cNvSpPr>
            <a:spLocks noGrp="1" noChangeArrowheads="1"/>
          </p:cNvSpPr>
          <p:nvPr>
            <p:ph type="title"/>
          </p:nvPr>
        </p:nvSpPr>
        <p:spPr>
          <a:xfrm>
            <a:off x="446088" y="611188"/>
            <a:ext cx="8697912" cy="363537"/>
          </a:xfrm>
        </p:spPr>
        <p:txBody>
          <a:bodyPr>
            <a:noAutofit/>
          </a:bodyPr>
          <a:lstStyle/>
          <a:p>
            <a:r>
              <a:rPr lang="en-US" sz="2800" noProof="1" smtClean="0"/>
              <a:t>Unemployment Rises Sharply in Both Scenarios…</a:t>
            </a:r>
            <a:endParaRPr lang="en-US" sz="2800" noProof="1"/>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694260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3750435904"/>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p:txBody>
          <a:bodyPr>
            <a:noAutofit/>
          </a:bodyPr>
          <a:lstStyle/>
          <a:p>
            <a:r>
              <a:rPr lang="en-US" sz="3200" noProof="1" smtClean="0"/>
              <a:t>…Resulting in Lower Inflation</a:t>
            </a:r>
            <a:endParaRPr lang="en-US" sz="32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BLS, </a:t>
            </a:r>
            <a:r>
              <a:rPr lang="en-US" sz="1650" dirty="0">
                <a:solidFill>
                  <a:srgbClr val="080808"/>
                </a:solidFill>
              </a:rPr>
              <a:t>Federal Reserve, Moody’s Analytics</a:t>
            </a:r>
          </a:p>
        </p:txBody>
      </p:sp>
      <p:sp>
        <p:nvSpPr>
          <p:cNvPr id="222215" name="Text Box 7"/>
          <p:cNvSpPr txBox="1">
            <a:spLocks noChangeArrowheads="1"/>
          </p:cNvSpPr>
          <p:nvPr/>
        </p:nvSpPr>
        <p:spPr bwMode="gray">
          <a:xfrm>
            <a:off x="458788" y="1038224"/>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CPI % </a:t>
            </a:r>
            <a:r>
              <a:rPr lang="en-US" sz="2200" dirty="0">
                <a:solidFill>
                  <a:srgbClr val="080808"/>
                </a:solidFill>
              </a:rPr>
              <a:t>change, </a:t>
            </a:r>
            <a:r>
              <a:rPr lang="en-US" sz="2200" dirty="0" smtClean="0">
                <a:solidFill>
                  <a:srgbClr val="080808"/>
                </a:solidFill>
              </a:rPr>
              <a:t>annual rate</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16546238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3626914309"/>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p:txBody>
          <a:bodyPr>
            <a:noAutofit/>
          </a:bodyPr>
          <a:lstStyle/>
          <a:p>
            <a:r>
              <a:rPr lang="en-US" sz="3600" noProof="1" smtClean="0"/>
              <a:t>Stock Prices Plunge in Both Scenarios…</a:t>
            </a:r>
            <a:endParaRPr lang="en-US" sz="36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CBOE, Federal </a:t>
            </a:r>
            <a:r>
              <a:rPr lang="en-US" sz="1650" dirty="0">
                <a:solidFill>
                  <a:srgbClr val="080808"/>
                </a:solidFill>
              </a:rPr>
              <a:t>Reserve, Moody’s Analytics</a:t>
            </a:r>
          </a:p>
        </p:txBody>
      </p:sp>
      <p:sp>
        <p:nvSpPr>
          <p:cNvPr id="222215" name="Text Box 7"/>
          <p:cNvSpPr txBox="1">
            <a:spLocks noChangeArrowheads="1"/>
          </p:cNvSpPr>
          <p:nvPr/>
        </p:nvSpPr>
        <p:spPr bwMode="gray">
          <a:xfrm>
            <a:off x="437024" y="1038222"/>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Dow Jones Industrial Average</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23867769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170329847"/>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p:txBody>
          <a:bodyPr>
            <a:noAutofit/>
          </a:bodyPr>
          <a:lstStyle/>
          <a:p>
            <a:r>
              <a:rPr lang="en-US" sz="3600" noProof="1" smtClean="0"/>
              <a:t>…Financial Volatility Surges…</a:t>
            </a:r>
            <a:endParaRPr lang="en-US" sz="3600"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CBOE, Federal </a:t>
            </a:r>
            <a:r>
              <a:rPr lang="en-US" sz="1650" dirty="0">
                <a:solidFill>
                  <a:srgbClr val="080808"/>
                </a:solidFill>
              </a:rPr>
              <a:t>Reserve, Moody’s Analytics</a:t>
            </a:r>
          </a:p>
        </p:txBody>
      </p:sp>
      <p:sp>
        <p:nvSpPr>
          <p:cNvPr id="222215" name="Text Box 7"/>
          <p:cNvSpPr txBox="1">
            <a:spLocks noChangeArrowheads="1"/>
          </p:cNvSpPr>
          <p:nvPr/>
        </p:nvSpPr>
        <p:spPr bwMode="gray">
          <a:xfrm>
            <a:off x="458788" y="1038223"/>
            <a:ext cx="8226425" cy="473075"/>
          </a:xfrm>
          <a:prstGeom prst="rect">
            <a:avLst/>
          </a:prstGeom>
          <a:noFill/>
          <a:ln w="9525">
            <a:noFill/>
            <a:miter lim="800000"/>
            <a:headEnd/>
            <a:tailEnd/>
          </a:ln>
          <a:effectLst/>
        </p:spPr>
        <p:txBody>
          <a:bodyPr lIns="0" tIns="0" rIns="0" bIns="0"/>
          <a:lstStyle/>
          <a:p>
            <a:pPr algn="l" fontAlgn="base">
              <a:spcBef>
                <a:spcPct val="0"/>
              </a:spcBef>
              <a:spcAft>
                <a:spcPct val="0"/>
              </a:spcAft>
            </a:pPr>
            <a:r>
              <a:rPr lang="en-US" sz="2200" dirty="0" smtClean="0">
                <a:solidFill>
                  <a:srgbClr val="080808"/>
                </a:solidFill>
              </a:rPr>
              <a:t>S&amp;P 500 Volatility Index</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40104044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4121631204"/>
              </p:ext>
            </p:extLst>
          </p:nvPr>
        </p:nvGraphicFramePr>
        <p:xfrm>
          <a:off x="247911" y="1325358"/>
          <a:ext cx="8494913" cy="4613275"/>
        </p:xfrm>
        <a:graphic>
          <a:graphicData uri="http://schemas.openxmlformats.org/drawingml/2006/chart">
            <c:chart xmlns:c="http://schemas.openxmlformats.org/drawingml/2006/chart" xmlns:r="http://schemas.openxmlformats.org/officeDocument/2006/relationships" r:id="rId3"/>
          </a:graphicData>
        </a:graphic>
      </p:graphicFrame>
      <p:sp>
        <p:nvSpPr>
          <p:cNvPr id="222211" name="Rectangle 3"/>
          <p:cNvSpPr>
            <a:spLocks noGrp="1" noChangeArrowheads="1"/>
          </p:cNvSpPr>
          <p:nvPr>
            <p:ph type="title"/>
          </p:nvPr>
        </p:nvSpPr>
        <p:spPr/>
        <p:txBody>
          <a:bodyPr>
            <a:normAutofit/>
          </a:bodyPr>
          <a:lstStyle/>
          <a:p>
            <a:r>
              <a:rPr lang="en-US" noProof="1" smtClean="0"/>
              <a:t>…And the U.S. $ Rises In Value</a:t>
            </a:r>
            <a:endParaRPr lang="en-US" noProof="1"/>
          </a:p>
        </p:txBody>
      </p:sp>
      <p:sp>
        <p:nvSpPr>
          <p:cNvPr id="222212" name="Text Box 4"/>
          <p:cNvSpPr txBox="1">
            <a:spLocks noChangeArrowheads="1"/>
          </p:cNvSpPr>
          <p:nvPr/>
        </p:nvSpPr>
        <p:spPr bwMode="gray">
          <a:xfrm>
            <a:off x="437024" y="5896946"/>
            <a:ext cx="8305800" cy="253916"/>
          </a:xfrm>
          <a:prstGeom prst="rect">
            <a:avLst/>
          </a:prstGeom>
          <a:noFill/>
          <a:ln w="9525">
            <a:noFill/>
            <a:miter lim="800000"/>
            <a:headEnd/>
            <a:tailEnd/>
          </a:ln>
          <a:effectLst/>
        </p:spPr>
        <p:txBody>
          <a:bodyPr lIns="0" tIns="0" rIns="0" bIns="0" anchor="b">
            <a:spAutoFit/>
          </a:bodyPr>
          <a:lstStyle/>
          <a:p>
            <a:pPr algn="l" fontAlgn="base">
              <a:spcBef>
                <a:spcPct val="0"/>
              </a:spcBef>
              <a:spcAft>
                <a:spcPct val="0"/>
              </a:spcAft>
            </a:pPr>
            <a:r>
              <a:rPr lang="en-US" sz="1650" dirty="0">
                <a:solidFill>
                  <a:srgbClr val="080808"/>
                </a:solidFill>
              </a:rPr>
              <a:t>Sources: </a:t>
            </a:r>
            <a:r>
              <a:rPr lang="en-US" sz="1650" dirty="0" smtClean="0">
                <a:solidFill>
                  <a:srgbClr val="080808"/>
                </a:solidFill>
              </a:rPr>
              <a:t>Federal </a:t>
            </a:r>
            <a:r>
              <a:rPr lang="en-US" sz="1650" dirty="0">
                <a:solidFill>
                  <a:srgbClr val="080808"/>
                </a:solidFill>
              </a:rPr>
              <a:t>Reserve, Moody’s Analytics</a:t>
            </a:r>
          </a:p>
        </p:txBody>
      </p:sp>
      <p:sp>
        <p:nvSpPr>
          <p:cNvPr id="222215" name="Text Box 7"/>
          <p:cNvSpPr txBox="1">
            <a:spLocks noChangeArrowheads="1"/>
          </p:cNvSpPr>
          <p:nvPr/>
        </p:nvSpPr>
        <p:spPr bwMode="gray">
          <a:xfrm>
            <a:off x="464650" y="941561"/>
            <a:ext cx="8226425" cy="473075"/>
          </a:xfrm>
          <a:prstGeom prst="rect">
            <a:avLst/>
          </a:prstGeom>
          <a:noFill/>
          <a:ln w="9525">
            <a:noFill/>
            <a:miter lim="800000"/>
            <a:headEnd/>
            <a:tailEnd/>
          </a:ln>
          <a:effectLst/>
        </p:spPr>
        <p:txBody>
          <a:bodyPr lIns="0" tIns="0" rIns="0" bIns="0" anchor="ctr"/>
          <a:lstStyle/>
          <a:p>
            <a:pPr algn="l" fontAlgn="base">
              <a:spcBef>
                <a:spcPct val="0"/>
              </a:spcBef>
              <a:spcAft>
                <a:spcPct val="0"/>
              </a:spcAft>
            </a:pPr>
            <a:r>
              <a:rPr lang="en-US" sz="2200" dirty="0" smtClean="0">
                <a:solidFill>
                  <a:srgbClr val="080808"/>
                </a:solidFill>
              </a:rPr>
              <a:t>Euro/USD exchange rate</a:t>
            </a:r>
            <a:endParaRPr lang="en-US" sz="2200" dirty="0">
              <a:solidFill>
                <a:srgbClr val="080808"/>
              </a:solidFill>
            </a:endParaRPr>
          </a:p>
        </p:txBody>
      </p:sp>
      <p:sp>
        <p:nvSpPr>
          <p:cNvPr id="6" name="Rectangle 2"/>
          <p:cNvSpPr txBox="1">
            <a:spLocks noChangeArrowheads="1"/>
          </p:cNvSpPr>
          <p:nvPr/>
        </p:nvSpPr>
        <p:spPr>
          <a:xfrm>
            <a:off x="5689600" y="6565900"/>
            <a:ext cx="3314700" cy="193847"/>
          </a:xfrm>
          <a:prstGeom prst="rect">
            <a:avLst/>
          </a:prstGeom>
        </p:spPr>
        <p:txBody>
          <a:bodyPr lIns="0" tIns="0" rIns="0" bIns="0"/>
          <a:lstStyle>
            <a:lvl1pPr algn="l" rtl="0" eaLnBrk="1" fontAlgn="base" hangingPunct="1">
              <a:lnSpc>
                <a:spcPct val="85000"/>
              </a:lnSpc>
              <a:spcBef>
                <a:spcPct val="0"/>
              </a:spcBef>
              <a:spcAft>
                <a:spcPct val="0"/>
              </a:spcAft>
              <a:defRPr sz="2800" b="1">
                <a:solidFill>
                  <a:schemeClr val="bg2"/>
                </a:solidFill>
                <a:latin typeface="+mj-lt"/>
                <a:ea typeface="+mj-ea"/>
                <a:cs typeface="+mj-cs"/>
              </a:defRPr>
            </a:lvl1pPr>
            <a:lvl2pPr algn="l" rtl="0" eaLnBrk="1" fontAlgn="base" hangingPunct="1">
              <a:lnSpc>
                <a:spcPct val="85000"/>
              </a:lnSpc>
              <a:spcBef>
                <a:spcPct val="0"/>
              </a:spcBef>
              <a:spcAft>
                <a:spcPct val="0"/>
              </a:spcAft>
              <a:defRPr sz="2800" b="1">
                <a:solidFill>
                  <a:schemeClr val="bg2"/>
                </a:solidFill>
                <a:latin typeface="Arial" charset="0"/>
              </a:defRPr>
            </a:lvl2pPr>
            <a:lvl3pPr algn="l" rtl="0" eaLnBrk="1" fontAlgn="base" hangingPunct="1">
              <a:lnSpc>
                <a:spcPct val="85000"/>
              </a:lnSpc>
              <a:spcBef>
                <a:spcPct val="0"/>
              </a:spcBef>
              <a:spcAft>
                <a:spcPct val="0"/>
              </a:spcAft>
              <a:defRPr sz="2800" b="1">
                <a:solidFill>
                  <a:schemeClr val="bg2"/>
                </a:solidFill>
                <a:latin typeface="Arial" charset="0"/>
              </a:defRPr>
            </a:lvl3pPr>
            <a:lvl4pPr algn="l" rtl="0" eaLnBrk="1" fontAlgn="base" hangingPunct="1">
              <a:lnSpc>
                <a:spcPct val="85000"/>
              </a:lnSpc>
              <a:spcBef>
                <a:spcPct val="0"/>
              </a:spcBef>
              <a:spcAft>
                <a:spcPct val="0"/>
              </a:spcAft>
              <a:defRPr sz="2800" b="1">
                <a:solidFill>
                  <a:schemeClr val="bg2"/>
                </a:solidFill>
                <a:latin typeface="Arial" charset="0"/>
              </a:defRPr>
            </a:lvl4pPr>
            <a:lvl5pPr algn="l" rtl="0" eaLnBrk="1" fontAlgn="base" hangingPunct="1">
              <a:lnSpc>
                <a:spcPct val="85000"/>
              </a:lnSpc>
              <a:spcBef>
                <a:spcPct val="0"/>
              </a:spcBef>
              <a:spcAft>
                <a:spcPct val="0"/>
              </a:spcAft>
              <a:defRPr sz="2800" b="1">
                <a:solidFill>
                  <a:schemeClr val="bg2"/>
                </a:solidFill>
                <a:latin typeface="Arial" charset="0"/>
              </a:defRPr>
            </a:lvl5pPr>
            <a:lvl6pPr marL="457200" algn="l" rtl="0" eaLnBrk="1" fontAlgn="base" hangingPunct="1">
              <a:lnSpc>
                <a:spcPct val="85000"/>
              </a:lnSpc>
              <a:spcBef>
                <a:spcPct val="0"/>
              </a:spcBef>
              <a:spcAft>
                <a:spcPct val="0"/>
              </a:spcAft>
              <a:defRPr sz="2800" b="1">
                <a:solidFill>
                  <a:schemeClr val="bg2"/>
                </a:solidFill>
                <a:latin typeface="Arial" charset="0"/>
              </a:defRPr>
            </a:lvl6pPr>
            <a:lvl7pPr marL="914400" algn="l" rtl="0" eaLnBrk="1" fontAlgn="base" hangingPunct="1">
              <a:lnSpc>
                <a:spcPct val="85000"/>
              </a:lnSpc>
              <a:spcBef>
                <a:spcPct val="0"/>
              </a:spcBef>
              <a:spcAft>
                <a:spcPct val="0"/>
              </a:spcAft>
              <a:defRPr sz="2800" b="1">
                <a:solidFill>
                  <a:schemeClr val="bg2"/>
                </a:solidFill>
                <a:latin typeface="Arial" charset="0"/>
              </a:defRPr>
            </a:lvl7pPr>
            <a:lvl8pPr marL="1371600" algn="l" rtl="0" eaLnBrk="1" fontAlgn="base" hangingPunct="1">
              <a:lnSpc>
                <a:spcPct val="85000"/>
              </a:lnSpc>
              <a:spcBef>
                <a:spcPct val="0"/>
              </a:spcBef>
              <a:spcAft>
                <a:spcPct val="0"/>
              </a:spcAft>
              <a:defRPr sz="2800" b="1">
                <a:solidFill>
                  <a:schemeClr val="bg2"/>
                </a:solidFill>
                <a:latin typeface="Arial" charset="0"/>
              </a:defRPr>
            </a:lvl8pPr>
            <a:lvl9pPr marL="1828800" algn="l" rtl="0" eaLnBrk="1" fontAlgn="base" hangingPunct="1">
              <a:lnSpc>
                <a:spcPct val="85000"/>
              </a:lnSpc>
              <a:spcBef>
                <a:spcPct val="0"/>
              </a:spcBef>
              <a:spcAft>
                <a:spcPct val="0"/>
              </a:spcAft>
              <a:defRPr sz="2800" b="1">
                <a:solidFill>
                  <a:schemeClr val="bg2"/>
                </a:solidFill>
                <a:latin typeface="Arial" charset="0"/>
              </a:defRPr>
            </a:lvl9pPr>
          </a:lstStyle>
          <a:p>
            <a:r>
              <a:rPr lang="en-US" sz="1050" smtClean="0"/>
              <a:t>Moodys: Assessing the Fed’s CCAR Scenarios</a:t>
            </a:r>
            <a:endParaRPr lang="en-US" sz="1050" dirty="0"/>
          </a:p>
        </p:txBody>
      </p:sp>
    </p:spTree>
    <p:extLst>
      <p:ext uri="{BB962C8B-B14F-4D97-AF65-F5344CB8AC3E}">
        <p14:creationId xmlns:p14="http://schemas.microsoft.com/office/powerpoint/2010/main" val="34641096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2C6CB86-F6D6-4FFF-BABE-30E41484E5BC}" type="slidenum">
              <a:rPr lang="en-US" smtClean="0"/>
              <a:pPr/>
              <a:t>56</a:t>
            </a:fld>
            <a:endParaRPr lang="en-US" dirty="0"/>
          </a:p>
        </p:txBody>
      </p:sp>
      <p:sp>
        <p:nvSpPr>
          <p:cNvPr id="3" name="Rectangle 3"/>
          <p:cNvSpPr txBox="1">
            <a:spLocks noChangeArrowheads="1"/>
          </p:cNvSpPr>
          <p:nvPr/>
        </p:nvSpPr>
        <p:spPr bwMode="gray">
          <a:xfrm>
            <a:off x="183285" y="497114"/>
            <a:ext cx="8457045" cy="458187"/>
          </a:xfrm>
          <a:prstGeom prst="rect">
            <a:avLst/>
          </a:prstGeom>
          <a:noFill/>
          <a:ln w="9525">
            <a:noFill/>
            <a:miter lim="800000"/>
            <a:headEnd/>
            <a:tailEnd/>
          </a:ln>
          <a:effectLst/>
        </p:spPr>
        <p:txBody>
          <a:bodyPr vert="horz" wrap="square" lIns="90530" tIns="45268" rIns="90530" bIns="45268" numCol="1" anchor="b" anchorCtr="0" compatLnSpc="1">
            <a:prstTxWarp prst="textNoShape">
              <a:avLst/>
            </a:prstTxWarp>
            <a:spAutoFit/>
          </a:bodyPr>
          <a:lstStyle>
            <a:lvl1pPr algn="l" rtl="0" eaLnBrk="1" fontAlgn="base" hangingPunct="1">
              <a:lnSpc>
                <a:spcPct val="90000"/>
              </a:lnSpc>
              <a:spcBef>
                <a:spcPct val="0"/>
              </a:spcBef>
              <a:spcAft>
                <a:spcPct val="0"/>
              </a:spcAft>
              <a:defRPr sz="2600">
                <a:solidFill>
                  <a:srgbClr val="FFFFFF"/>
                </a:solidFill>
                <a:latin typeface="+mj-lt"/>
                <a:ea typeface="+mj-ea"/>
                <a:cs typeface="+mj-cs"/>
              </a:defRPr>
            </a:lvl1pPr>
            <a:lvl2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2pPr>
            <a:lvl3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3pPr>
            <a:lvl4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4pPr>
            <a:lvl5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9pPr>
          </a:lstStyle>
          <a:p>
            <a:r>
              <a:rPr lang="en-US" dirty="0" smtClean="0"/>
              <a:t>Scenario Expansion</a:t>
            </a:r>
            <a:endParaRPr lang="en-US" dirty="0"/>
          </a:p>
        </p:txBody>
      </p:sp>
      <p:sp>
        <p:nvSpPr>
          <p:cNvPr id="4" name="Rectangle 3"/>
          <p:cNvSpPr/>
          <p:nvPr/>
        </p:nvSpPr>
        <p:spPr>
          <a:xfrm>
            <a:off x="496342" y="1364849"/>
            <a:ext cx="7868475" cy="430887"/>
          </a:xfrm>
          <a:prstGeom prst="rect">
            <a:avLst/>
          </a:prstGeom>
        </p:spPr>
        <p:txBody>
          <a:bodyPr wrap="square">
            <a:spAutoFit/>
          </a:bodyPr>
          <a:lstStyle/>
          <a:p>
            <a:pPr marL="285750" indent="-285750">
              <a:buFont typeface="Arial"/>
              <a:buChar char="•"/>
            </a:pPr>
            <a:endParaRPr lang="en-US" sz="2400" dirty="0"/>
          </a:p>
        </p:txBody>
      </p:sp>
      <p:sp>
        <p:nvSpPr>
          <p:cNvPr id="5" name="Rectangle 4"/>
          <p:cNvSpPr/>
          <p:nvPr/>
        </p:nvSpPr>
        <p:spPr>
          <a:xfrm>
            <a:off x="496342" y="1364849"/>
            <a:ext cx="7868475" cy="2425279"/>
          </a:xfrm>
          <a:prstGeom prst="rect">
            <a:avLst/>
          </a:prstGeom>
        </p:spPr>
        <p:txBody>
          <a:bodyPr wrap="square">
            <a:spAutoFit/>
          </a:bodyPr>
          <a:lstStyle/>
          <a:p>
            <a:pPr marL="285750" indent="-285750">
              <a:buFont typeface="Arial"/>
              <a:buChar char="•"/>
            </a:pPr>
            <a:r>
              <a:rPr lang="en-US" sz="2400" dirty="0" smtClean="0"/>
              <a:t>An extension of Fed 24 variables</a:t>
            </a:r>
          </a:p>
          <a:p>
            <a:pPr marL="285750" indent="-285750">
              <a:buFont typeface="Arial"/>
              <a:buChar char="•"/>
            </a:pPr>
            <a:r>
              <a:rPr lang="en-US" sz="2400" dirty="0" smtClean="0"/>
              <a:t>Must be used to map firm-idiosyncratic exposures</a:t>
            </a:r>
          </a:p>
          <a:p>
            <a:pPr marL="285750" indent="-285750">
              <a:buFont typeface="Arial"/>
              <a:buChar char="•"/>
            </a:pPr>
            <a:r>
              <a:rPr lang="en-US" sz="2400" dirty="0" smtClean="0"/>
              <a:t>Several vendors</a:t>
            </a:r>
          </a:p>
          <a:p>
            <a:pPr marL="285750" indent="-285750">
              <a:buFont typeface="Arial"/>
              <a:buChar char="•"/>
            </a:pPr>
            <a:r>
              <a:rPr lang="en-US" sz="2400" dirty="0" smtClean="0"/>
              <a:t>Several approaches</a:t>
            </a:r>
          </a:p>
          <a:p>
            <a:pPr marL="285750" indent="-285750">
              <a:buFont typeface="Arial"/>
              <a:buChar char="•"/>
            </a:pPr>
            <a:r>
              <a:rPr lang="en-US" sz="2400" dirty="0" smtClean="0"/>
              <a:t>All require validation</a:t>
            </a:r>
          </a:p>
          <a:p>
            <a:pPr marL="285750" indent="-285750">
              <a:buFont typeface="Arial"/>
              <a:buChar char="•"/>
            </a:pPr>
            <a:r>
              <a:rPr lang="en-US" sz="2400" dirty="0" smtClean="0"/>
              <a:t>Most Firms’ risk concentrated</a:t>
            </a:r>
          </a:p>
          <a:p>
            <a:pPr marL="285750" indent="-285750">
              <a:buFont typeface="Arial"/>
              <a:buChar char="•"/>
            </a:pPr>
            <a:r>
              <a:rPr lang="en-US" sz="2400" dirty="0" smtClean="0"/>
              <a:t>Scheduling in light of CCAR timeline very important</a:t>
            </a:r>
            <a:endParaRPr lang="en-US" sz="2400" dirty="0"/>
          </a:p>
        </p:txBody>
      </p:sp>
    </p:spTree>
    <p:extLst>
      <p:ext uri="{BB962C8B-B14F-4D97-AF65-F5344CB8AC3E}">
        <p14:creationId xmlns:p14="http://schemas.microsoft.com/office/powerpoint/2010/main" val="6939622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2C6CB86-F6D6-4FFF-BABE-30E41484E5BC}" type="slidenum">
              <a:rPr lang="en-US" smtClean="0"/>
              <a:pPr/>
              <a:t>57</a:t>
            </a:fld>
            <a:endParaRPr lang="en-US" dirty="0"/>
          </a:p>
        </p:txBody>
      </p:sp>
      <p:sp>
        <p:nvSpPr>
          <p:cNvPr id="4" name="Rectangle 3"/>
          <p:cNvSpPr txBox="1">
            <a:spLocks noChangeArrowheads="1"/>
          </p:cNvSpPr>
          <p:nvPr/>
        </p:nvSpPr>
        <p:spPr>
          <a:xfrm>
            <a:off x="171450" y="971551"/>
            <a:ext cx="8399463" cy="4857750"/>
          </a:xfrm>
          <a:prstGeom prst="rect">
            <a:avLst/>
          </a:prstGeom>
        </p:spPr>
        <p:txBody>
          <a:bodyPr>
            <a:noAutofit/>
          </a:bodyPr>
          <a:lstStyle/>
          <a:p>
            <a:pPr marL="285750" indent="-285750">
              <a:lnSpc>
                <a:spcPct val="100000"/>
              </a:lnSpc>
              <a:buFont typeface="Arial"/>
              <a:buChar char="•"/>
            </a:pPr>
            <a:r>
              <a:rPr lang="en-US" dirty="0"/>
              <a:t>C</a:t>
            </a:r>
            <a:r>
              <a:rPr lang="en-US" dirty="0" smtClean="0"/>
              <a:t>ommon </a:t>
            </a:r>
            <a:r>
              <a:rPr lang="en-US" dirty="0"/>
              <a:t>challenge </a:t>
            </a:r>
            <a:r>
              <a:rPr lang="en-US" dirty="0" smtClean="0"/>
              <a:t>to </a:t>
            </a:r>
            <a:r>
              <a:rPr lang="en-US" dirty="0"/>
              <a:t>develop consistent scenarios </a:t>
            </a:r>
            <a:r>
              <a:rPr lang="en-US" dirty="0" smtClean="0"/>
              <a:t>for </a:t>
            </a:r>
            <a:r>
              <a:rPr lang="en-US" dirty="0"/>
              <a:t>use as inputs to </a:t>
            </a:r>
            <a:r>
              <a:rPr lang="en-US" dirty="0" smtClean="0"/>
              <a:t>regulatory </a:t>
            </a:r>
            <a:r>
              <a:rPr lang="en-US" dirty="0"/>
              <a:t>or internal stress </a:t>
            </a:r>
            <a:r>
              <a:rPr lang="en-US" dirty="0" smtClean="0"/>
              <a:t>testing. </a:t>
            </a:r>
          </a:p>
          <a:p>
            <a:pPr marL="285750" indent="-285750">
              <a:lnSpc>
                <a:spcPct val="100000"/>
              </a:lnSpc>
              <a:buFont typeface="Arial"/>
              <a:buChar char="•"/>
            </a:pPr>
            <a:r>
              <a:rPr lang="en-US" dirty="0" smtClean="0"/>
              <a:t>Regulators may </a:t>
            </a:r>
            <a:r>
              <a:rPr lang="en-US" dirty="0"/>
              <a:t>suggest scenarios involving certain variables but these rarely constitute a full of set of </a:t>
            </a:r>
            <a:r>
              <a:rPr lang="en-US" dirty="0" smtClean="0"/>
              <a:t>risk drivers. </a:t>
            </a:r>
          </a:p>
          <a:p>
            <a:pPr marL="285750" indent="-285750">
              <a:lnSpc>
                <a:spcPct val="100000"/>
              </a:lnSpc>
              <a:buFont typeface="Arial"/>
              <a:buChar char="•"/>
            </a:pPr>
            <a:r>
              <a:rPr lang="en-US" dirty="0" smtClean="0"/>
              <a:t>Bank </a:t>
            </a:r>
            <a:r>
              <a:rPr lang="en-US" dirty="0"/>
              <a:t>is then faced with </a:t>
            </a:r>
            <a:r>
              <a:rPr lang="en-US" dirty="0" smtClean="0"/>
              <a:t>task “</a:t>
            </a:r>
            <a:r>
              <a:rPr lang="en-US" dirty="0"/>
              <a:t>expanding the scenario”, i.e., coming up with plausible values for </a:t>
            </a:r>
            <a:r>
              <a:rPr lang="en-US" dirty="0" smtClean="0"/>
              <a:t>key </a:t>
            </a:r>
            <a:r>
              <a:rPr lang="en-US" dirty="0"/>
              <a:t>risk drivers not included in </a:t>
            </a:r>
            <a:r>
              <a:rPr lang="en-US" dirty="0" smtClean="0"/>
              <a:t>original </a:t>
            </a:r>
            <a:r>
              <a:rPr lang="en-US" dirty="0"/>
              <a:t>stress test specification. </a:t>
            </a:r>
          </a:p>
          <a:p>
            <a:pPr marL="285750" indent="-285750">
              <a:lnSpc>
                <a:spcPct val="100000"/>
              </a:lnSpc>
              <a:buFont typeface="Arial"/>
              <a:buChar char="•"/>
            </a:pPr>
            <a:r>
              <a:rPr lang="en-US" dirty="0" smtClean="0"/>
              <a:t>A bank might </a:t>
            </a:r>
            <a:r>
              <a:rPr lang="en-US" dirty="0"/>
              <a:t>ask how it would be affected by a US recession. </a:t>
            </a:r>
            <a:endParaRPr lang="en-US" dirty="0" smtClean="0"/>
          </a:p>
          <a:p>
            <a:pPr marL="742950" lvl="1" indent="-285750">
              <a:lnSpc>
                <a:spcPct val="100000"/>
              </a:lnSpc>
              <a:buFont typeface="Arial"/>
              <a:buChar char="•"/>
            </a:pPr>
            <a:r>
              <a:rPr lang="en-US" dirty="0" smtClean="0"/>
              <a:t>a </a:t>
            </a:r>
            <a:r>
              <a:rPr lang="en-US" dirty="0"/>
              <a:t>recession would affect GDP in other </a:t>
            </a:r>
            <a:r>
              <a:rPr lang="en-US" dirty="0" smtClean="0"/>
              <a:t>regions</a:t>
            </a:r>
          </a:p>
          <a:p>
            <a:pPr marL="742950" lvl="1" indent="-285750">
              <a:lnSpc>
                <a:spcPct val="100000"/>
              </a:lnSpc>
              <a:buFont typeface="Arial"/>
              <a:buChar char="•"/>
            </a:pPr>
            <a:r>
              <a:rPr lang="en-US" dirty="0"/>
              <a:t>a recession </a:t>
            </a:r>
            <a:r>
              <a:rPr lang="en-US" dirty="0" smtClean="0"/>
              <a:t>would </a:t>
            </a:r>
            <a:r>
              <a:rPr lang="en-US" dirty="0"/>
              <a:t>also have an impact on market variables such as equity indices, interest rates, currency values and commodity and property prices. </a:t>
            </a:r>
            <a:endParaRPr lang="en-US" dirty="0" smtClean="0"/>
          </a:p>
          <a:p>
            <a:pPr marL="742950" lvl="1" indent="-285750">
              <a:lnSpc>
                <a:spcPct val="100000"/>
              </a:lnSpc>
              <a:buFont typeface="Arial"/>
              <a:buChar char="•"/>
            </a:pPr>
            <a:r>
              <a:rPr lang="en-US" dirty="0" smtClean="0"/>
              <a:t>Attributing </a:t>
            </a:r>
            <a:r>
              <a:rPr lang="en-US" dirty="0"/>
              <a:t>values to </a:t>
            </a:r>
            <a:r>
              <a:rPr lang="en-US" dirty="0" smtClean="0"/>
              <a:t>other </a:t>
            </a:r>
            <a:r>
              <a:rPr lang="en-US" dirty="0"/>
              <a:t>variables, before </a:t>
            </a:r>
            <a:r>
              <a:rPr lang="en-US" dirty="0" smtClean="0"/>
              <a:t>analyzing impact </a:t>
            </a:r>
            <a:r>
              <a:rPr lang="en-US" dirty="0"/>
              <a:t>on credit and market exposures, is </a:t>
            </a:r>
            <a:r>
              <a:rPr lang="en-US" dirty="0" smtClean="0"/>
              <a:t>difficult. </a:t>
            </a:r>
            <a:endParaRPr lang="en-US" dirty="0"/>
          </a:p>
          <a:p>
            <a:pPr marL="285750" indent="-285750">
              <a:lnSpc>
                <a:spcPct val="100000"/>
              </a:lnSpc>
              <a:buFont typeface="Arial"/>
              <a:buChar char="•"/>
            </a:pPr>
            <a:r>
              <a:rPr lang="en-US" dirty="0" smtClean="0"/>
              <a:t>Supervisors </a:t>
            </a:r>
            <a:r>
              <a:rPr lang="en-US" dirty="0"/>
              <a:t>may require banks to perform stress tests as part of a coordinated program, evaluating multiple institutions in a coordinated manner. </a:t>
            </a:r>
            <a:endParaRPr lang="en-US" dirty="0" smtClean="0"/>
          </a:p>
          <a:p>
            <a:pPr marL="742950" lvl="1" indent="-285750">
              <a:lnSpc>
                <a:spcPct val="100000"/>
              </a:lnSpc>
              <a:buFont typeface="Arial"/>
              <a:buChar char="•"/>
            </a:pPr>
            <a:r>
              <a:rPr lang="en-US" dirty="0" smtClean="0"/>
              <a:t>EBA </a:t>
            </a:r>
            <a:r>
              <a:rPr lang="en-US" dirty="0"/>
              <a:t>stress testing exercises in Europe or the </a:t>
            </a:r>
            <a:endParaRPr lang="en-US" dirty="0" smtClean="0"/>
          </a:p>
          <a:p>
            <a:pPr marL="742950" lvl="1" indent="-285750">
              <a:lnSpc>
                <a:spcPct val="100000"/>
              </a:lnSpc>
              <a:buFont typeface="Arial"/>
              <a:buChar char="•"/>
            </a:pPr>
            <a:r>
              <a:rPr lang="en-US" dirty="0" smtClean="0"/>
              <a:t>CCAR </a:t>
            </a:r>
            <a:r>
              <a:rPr lang="en-US" dirty="0"/>
              <a:t>in the United States) typically specify time paths for several variables but many other </a:t>
            </a:r>
            <a:r>
              <a:rPr lang="en-US" dirty="0" smtClean="0"/>
              <a:t>variables </a:t>
            </a:r>
            <a:r>
              <a:rPr lang="en-US" dirty="0"/>
              <a:t>are omitted from the specification. </a:t>
            </a:r>
          </a:p>
          <a:p>
            <a:pPr marL="285750" indent="-285750">
              <a:lnSpc>
                <a:spcPct val="100000"/>
              </a:lnSpc>
              <a:buFont typeface="Arial"/>
              <a:buChar char="•"/>
            </a:pPr>
            <a:r>
              <a:rPr lang="en-US" dirty="0" smtClean="0"/>
              <a:t>It </a:t>
            </a:r>
            <a:r>
              <a:rPr lang="en-US" dirty="0"/>
              <a:t>is possible to “expand” a scenario to include other variables by exercising judgment (and this approach is common in banks), </a:t>
            </a:r>
            <a:endParaRPr lang="en-US" dirty="0" smtClean="0"/>
          </a:p>
          <a:p>
            <a:pPr marL="285750" indent="-285750">
              <a:lnSpc>
                <a:spcPct val="100000"/>
              </a:lnSpc>
              <a:buFont typeface="Arial"/>
              <a:buChar char="•"/>
            </a:pPr>
            <a:r>
              <a:rPr lang="en-US" dirty="0"/>
              <a:t>S</a:t>
            </a:r>
            <a:r>
              <a:rPr lang="en-US" dirty="0" smtClean="0"/>
              <a:t>upervisory </a:t>
            </a:r>
            <a:r>
              <a:rPr lang="en-US" dirty="0"/>
              <a:t>authorities commonly prefer </a:t>
            </a:r>
            <a:r>
              <a:rPr lang="en-US" dirty="0" smtClean="0"/>
              <a:t>processes </a:t>
            </a:r>
            <a:r>
              <a:rPr lang="en-US" dirty="0"/>
              <a:t>that leave little </a:t>
            </a:r>
            <a:r>
              <a:rPr lang="en-US" dirty="0" smtClean="0"/>
              <a:t>discretion to banks. </a:t>
            </a:r>
            <a:endParaRPr lang="en-US" dirty="0"/>
          </a:p>
          <a:p>
            <a:pPr lvl="1" eaLnBrk="1" hangingPunct="1">
              <a:lnSpc>
                <a:spcPct val="120000"/>
              </a:lnSpc>
              <a:spcBef>
                <a:spcPct val="50000"/>
              </a:spcBef>
              <a:buClr>
                <a:schemeClr val="tx1"/>
              </a:buClr>
              <a:defRPr/>
            </a:pPr>
            <a:endParaRPr lang="en-US" sz="1200" dirty="0" smtClean="0"/>
          </a:p>
          <a:p>
            <a:pPr lvl="1" eaLnBrk="1" hangingPunct="1">
              <a:lnSpc>
                <a:spcPct val="120000"/>
              </a:lnSpc>
              <a:spcBef>
                <a:spcPct val="50000"/>
              </a:spcBef>
              <a:buClr>
                <a:schemeClr val="tx1"/>
              </a:buClr>
              <a:defRPr/>
            </a:pPr>
            <a:r>
              <a:rPr lang="en-US" sz="1200" dirty="0" smtClean="0"/>
              <a:t>Risk </a:t>
            </a:r>
            <a:r>
              <a:rPr lang="en-US" sz="1200" dirty="0"/>
              <a:t>Control Limited </a:t>
            </a:r>
            <a:endParaRPr lang="en-US" sz="1200" b="1" kern="0" dirty="0" smtClean="0">
              <a:solidFill>
                <a:srgbClr val="0070C0"/>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p:txBody>
      </p:sp>
      <p:sp>
        <p:nvSpPr>
          <p:cNvPr id="6" name="Rectangle 3"/>
          <p:cNvSpPr txBox="1">
            <a:spLocks noChangeArrowheads="1"/>
          </p:cNvSpPr>
          <p:nvPr/>
        </p:nvSpPr>
        <p:spPr bwMode="gray">
          <a:xfrm>
            <a:off x="183285" y="497114"/>
            <a:ext cx="8457045" cy="458187"/>
          </a:xfrm>
          <a:prstGeom prst="rect">
            <a:avLst/>
          </a:prstGeom>
          <a:noFill/>
          <a:ln w="9525">
            <a:noFill/>
            <a:miter lim="800000"/>
            <a:headEnd/>
            <a:tailEnd/>
          </a:ln>
          <a:effectLst/>
        </p:spPr>
        <p:txBody>
          <a:bodyPr vert="horz" wrap="square" lIns="90530" tIns="45268" rIns="90530" bIns="45268" numCol="1" anchor="b" anchorCtr="0" compatLnSpc="1">
            <a:prstTxWarp prst="textNoShape">
              <a:avLst/>
            </a:prstTxWarp>
            <a:spAutoFit/>
          </a:bodyPr>
          <a:lstStyle>
            <a:lvl1pPr algn="l" rtl="0" eaLnBrk="1" fontAlgn="base" hangingPunct="1">
              <a:lnSpc>
                <a:spcPct val="90000"/>
              </a:lnSpc>
              <a:spcBef>
                <a:spcPct val="0"/>
              </a:spcBef>
              <a:spcAft>
                <a:spcPct val="0"/>
              </a:spcAft>
              <a:defRPr sz="2600">
                <a:solidFill>
                  <a:srgbClr val="FFFFFF"/>
                </a:solidFill>
                <a:latin typeface="+mj-lt"/>
                <a:ea typeface="+mj-ea"/>
                <a:cs typeface="+mj-cs"/>
              </a:defRPr>
            </a:lvl1pPr>
            <a:lvl2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2pPr>
            <a:lvl3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3pPr>
            <a:lvl4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4pPr>
            <a:lvl5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9pPr>
          </a:lstStyle>
          <a:p>
            <a:r>
              <a:rPr lang="en-US" b="1" dirty="0" smtClean="0"/>
              <a:t>Scenario Expansion</a:t>
            </a:r>
            <a:endParaRPr lang="en-US" b="1" dirty="0"/>
          </a:p>
        </p:txBody>
      </p:sp>
    </p:spTree>
    <p:extLst>
      <p:ext uri="{BB962C8B-B14F-4D97-AF65-F5344CB8AC3E}">
        <p14:creationId xmlns:p14="http://schemas.microsoft.com/office/powerpoint/2010/main" val="1420980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2C6CB86-F6D6-4FFF-BABE-30E41484E5BC}" type="slidenum">
              <a:rPr lang="en-US" smtClean="0"/>
              <a:pPr/>
              <a:t>58</a:t>
            </a:fld>
            <a:endParaRPr lang="en-US" dirty="0"/>
          </a:p>
        </p:txBody>
      </p:sp>
      <p:sp>
        <p:nvSpPr>
          <p:cNvPr id="3" name="Rectangle 3"/>
          <p:cNvSpPr txBox="1">
            <a:spLocks noChangeArrowheads="1"/>
          </p:cNvSpPr>
          <p:nvPr/>
        </p:nvSpPr>
        <p:spPr bwMode="gray">
          <a:xfrm>
            <a:off x="183285" y="497114"/>
            <a:ext cx="8457045" cy="458187"/>
          </a:xfrm>
          <a:prstGeom prst="rect">
            <a:avLst/>
          </a:prstGeom>
          <a:noFill/>
          <a:ln w="9525">
            <a:noFill/>
            <a:miter lim="800000"/>
            <a:headEnd/>
            <a:tailEnd/>
          </a:ln>
          <a:effectLst/>
        </p:spPr>
        <p:txBody>
          <a:bodyPr vert="horz" wrap="square" lIns="90530" tIns="45268" rIns="90530" bIns="45268" numCol="1" anchor="b" anchorCtr="0" compatLnSpc="1">
            <a:prstTxWarp prst="textNoShape">
              <a:avLst/>
            </a:prstTxWarp>
            <a:spAutoFit/>
          </a:bodyPr>
          <a:lstStyle>
            <a:lvl1pPr algn="l" rtl="0" eaLnBrk="1" fontAlgn="base" hangingPunct="1">
              <a:lnSpc>
                <a:spcPct val="90000"/>
              </a:lnSpc>
              <a:spcBef>
                <a:spcPct val="0"/>
              </a:spcBef>
              <a:spcAft>
                <a:spcPct val="0"/>
              </a:spcAft>
              <a:defRPr sz="2600">
                <a:solidFill>
                  <a:srgbClr val="FFFFFF"/>
                </a:solidFill>
                <a:latin typeface="+mj-lt"/>
                <a:ea typeface="+mj-ea"/>
                <a:cs typeface="+mj-cs"/>
              </a:defRPr>
            </a:lvl1pPr>
            <a:lvl2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2pPr>
            <a:lvl3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3pPr>
            <a:lvl4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4pPr>
            <a:lvl5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9pPr>
          </a:lstStyle>
          <a:p>
            <a:r>
              <a:rPr lang="en-US" dirty="0" smtClean="0"/>
              <a:t>OCT/OTTI</a:t>
            </a:r>
            <a:endParaRPr lang="en-US" dirty="0"/>
          </a:p>
        </p:txBody>
      </p:sp>
      <p:sp>
        <p:nvSpPr>
          <p:cNvPr id="4" name="Rectangle 3"/>
          <p:cNvSpPr/>
          <p:nvPr/>
        </p:nvSpPr>
        <p:spPr>
          <a:xfrm>
            <a:off x="496342" y="1364849"/>
            <a:ext cx="7868475" cy="430887"/>
          </a:xfrm>
          <a:prstGeom prst="rect">
            <a:avLst/>
          </a:prstGeom>
        </p:spPr>
        <p:txBody>
          <a:bodyPr wrap="square">
            <a:spAutoFit/>
          </a:bodyPr>
          <a:lstStyle/>
          <a:p>
            <a:pPr marL="285750" indent="-285750">
              <a:buFont typeface="Arial"/>
              <a:buChar char="•"/>
            </a:pPr>
            <a:endParaRPr lang="en-US" sz="2400" dirty="0"/>
          </a:p>
        </p:txBody>
      </p:sp>
      <p:sp>
        <p:nvSpPr>
          <p:cNvPr id="5" name="Rectangle 4"/>
          <p:cNvSpPr/>
          <p:nvPr/>
        </p:nvSpPr>
        <p:spPr>
          <a:xfrm>
            <a:off x="507999" y="996909"/>
            <a:ext cx="8187766" cy="5858013"/>
          </a:xfrm>
          <a:prstGeom prst="rect">
            <a:avLst/>
          </a:prstGeom>
        </p:spPr>
        <p:txBody>
          <a:bodyPr wrap="square">
            <a:spAutoFit/>
          </a:bodyPr>
          <a:lstStyle/>
          <a:p>
            <a:r>
              <a:rPr lang="en-US" b="1" dirty="0" smtClean="0"/>
              <a:t>FAS 115:</a:t>
            </a:r>
          </a:p>
          <a:p>
            <a:pPr marL="285750" indent="-285750">
              <a:buFont typeface="Arial"/>
              <a:buChar char="•"/>
            </a:pPr>
            <a:r>
              <a:rPr lang="en-US" dirty="0"/>
              <a:t>Debt securities that the enterprise has the positive intent and ability to hold to maturity are classified as </a:t>
            </a:r>
            <a:r>
              <a:rPr lang="en-US" b="1" i="1" dirty="0"/>
              <a:t>held-to-maturity securities</a:t>
            </a:r>
            <a:r>
              <a:rPr lang="en-US" b="1" dirty="0"/>
              <a:t> </a:t>
            </a:r>
            <a:r>
              <a:rPr lang="en-US" b="1" dirty="0" smtClean="0"/>
              <a:t>(HTM) </a:t>
            </a:r>
            <a:r>
              <a:rPr lang="en-US" dirty="0" smtClean="0"/>
              <a:t>and </a:t>
            </a:r>
            <a:r>
              <a:rPr lang="en-US" dirty="0"/>
              <a:t>reported at amortized cost</a:t>
            </a:r>
            <a:r>
              <a:rPr lang="en-US" dirty="0" smtClean="0"/>
              <a:t>.</a:t>
            </a:r>
          </a:p>
          <a:p>
            <a:pPr marL="285750" indent="-285750">
              <a:buFont typeface="Arial"/>
              <a:buChar char="•"/>
            </a:pPr>
            <a:endParaRPr lang="en-US" dirty="0"/>
          </a:p>
          <a:p>
            <a:pPr marL="285750" indent="-285750">
              <a:buFont typeface="Arial"/>
              <a:buChar char="•"/>
            </a:pPr>
            <a:r>
              <a:rPr lang="en-US" dirty="0"/>
              <a:t>Debt and equity securities </a:t>
            </a:r>
            <a:r>
              <a:rPr lang="en-US" dirty="0" smtClean="0"/>
              <a:t>bought </a:t>
            </a:r>
            <a:r>
              <a:rPr lang="en-US" dirty="0"/>
              <a:t>and held principally </a:t>
            </a:r>
            <a:r>
              <a:rPr lang="en-US" dirty="0" smtClean="0"/>
              <a:t>the </a:t>
            </a:r>
            <a:r>
              <a:rPr lang="en-US" dirty="0"/>
              <a:t>purpose of selling </a:t>
            </a:r>
            <a:r>
              <a:rPr lang="en-US" dirty="0" smtClean="0"/>
              <a:t>in </a:t>
            </a:r>
            <a:r>
              <a:rPr lang="en-US" dirty="0"/>
              <a:t>the near term are classified as </a:t>
            </a:r>
            <a:r>
              <a:rPr lang="en-US" b="1" i="1" dirty="0"/>
              <a:t>trading securities</a:t>
            </a:r>
            <a:r>
              <a:rPr lang="en-US" b="1" dirty="0"/>
              <a:t> </a:t>
            </a:r>
            <a:r>
              <a:rPr lang="en-US" dirty="0"/>
              <a:t>and reported at </a:t>
            </a:r>
            <a:r>
              <a:rPr lang="en-US" dirty="0" smtClean="0"/>
              <a:t>FV, </a:t>
            </a:r>
            <a:r>
              <a:rPr lang="en-US" dirty="0"/>
              <a:t>with unrealized gains and losses </a:t>
            </a:r>
            <a:r>
              <a:rPr lang="en-US" i="1" dirty="0"/>
              <a:t>included in earnings</a:t>
            </a:r>
            <a:r>
              <a:rPr lang="en-US" dirty="0" smtClean="0"/>
              <a:t>.</a:t>
            </a:r>
          </a:p>
          <a:p>
            <a:pPr marL="285750" indent="-285750">
              <a:buFont typeface="Arial"/>
              <a:buChar char="•"/>
            </a:pPr>
            <a:endParaRPr lang="en-US" dirty="0"/>
          </a:p>
          <a:p>
            <a:pPr marL="285750" indent="-285750">
              <a:buFont typeface="Arial"/>
              <a:buChar char="•"/>
            </a:pPr>
            <a:r>
              <a:rPr lang="en-US" dirty="0"/>
              <a:t>Debt and equity securities not classified as either held-to-maturity securities or trading securities are classified as </a:t>
            </a:r>
            <a:r>
              <a:rPr lang="en-US" b="1" i="1" dirty="0" smtClean="0"/>
              <a:t>available-for-sale securities</a:t>
            </a:r>
            <a:r>
              <a:rPr lang="en-US" b="1" dirty="0" smtClean="0"/>
              <a:t> (AFS) </a:t>
            </a:r>
            <a:r>
              <a:rPr lang="en-US" dirty="0" smtClean="0"/>
              <a:t>and </a:t>
            </a:r>
            <a:r>
              <a:rPr lang="en-US" dirty="0"/>
              <a:t>reported at </a:t>
            </a:r>
            <a:r>
              <a:rPr lang="en-US" dirty="0" smtClean="0"/>
              <a:t>FV, </a:t>
            </a:r>
            <a:r>
              <a:rPr lang="en-US" dirty="0"/>
              <a:t>with unrealized gains and losses excluded from earnings and reported </a:t>
            </a:r>
            <a:r>
              <a:rPr lang="en-US" dirty="0" smtClean="0"/>
              <a:t>separately</a:t>
            </a:r>
          </a:p>
          <a:p>
            <a:pPr marL="285750" indent="-285750">
              <a:buFont typeface="Arial"/>
              <a:buChar char="•"/>
            </a:pPr>
            <a:endParaRPr lang="en-US" dirty="0" smtClean="0"/>
          </a:p>
          <a:p>
            <a:pPr marL="285750" indent="-285750">
              <a:buFont typeface="Arial"/>
              <a:buChar char="•"/>
            </a:pPr>
            <a:r>
              <a:rPr lang="en-US" b="1" dirty="0" smtClean="0"/>
              <a:t>Other</a:t>
            </a:r>
            <a:r>
              <a:rPr lang="en-US" b="1" dirty="0"/>
              <a:t>-than-temporary impairment </a:t>
            </a:r>
          </a:p>
          <a:p>
            <a:pPr marL="742950" lvl="1" indent="-285750">
              <a:buFont typeface="Arial"/>
              <a:buChar char="•"/>
            </a:pPr>
            <a:r>
              <a:rPr lang="en-US" dirty="0" smtClean="0"/>
              <a:t>charge </a:t>
            </a:r>
            <a:r>
              <a:rPr lang="en-US" dirty="0"/>
              <a:t>arises when a security is classified as either </a:t>
            </a:r>
            <a:r>
              <a:rPr lang="en-US" dirty="0" smtClean="0"/>
              <a:t>AFS or HTM and </a:t>
            </a:r>
            <a:r>
              <a:rPr lang="en-US" dirty="0"/>
              <a:t>there is a decline in its </a:t>
            </a:r>
            <a:r>
              <a:rPr lang="en-US" dirty="0" smtClean="0"/>
              <a:t>MV below amortized </a:t>
            </a:r>
            <a:r>
              <a:rPr lang="en-US" dirty="0"/>
              <a:t>cost. </a:t>
            </a:r>
            <a:endParaRPr lang="en-US" dirty="0" smtClean="0"/>
          </a:p>
          <a:p>
            <a:pPr marL="742950" lvl="1" indent="-285750">
              <a:buFont typeface="Arial"/>
              <a:buChar char="•"/>
            </a:pPr>
            <a:r>
              <a:rPr lang="en-US" dirty="0" smtClean="0"/>
              <a:t>This </a:t>
            </a:r>
            <a:r>
              <a:rPr lang="en-US" dirty="0"/>
              <a:t>analysis must be performed in every reporting period. </a:t>
            </a:r>
            <a:endParaRPr lang="en-US" dirty="0" smtClean="0"/>
          </a:p>
          <a:p>
            <a:pPr marL="742950" lvl="1" indent="-285750">
              <a:buFont typeface="Arial"/>
              <a:buChar char="•"/>
            </a:pPr>
            <a:r>
              <a:rPr lang="en-US" dirty="0" smtClean="0"/>
              <a:t>If MV is </a:t>
            </a:r>
            <a:r>
              <a:rPr lang="en-US" dirty="0"/>
              <a:t>not readily determinable, evaluate if </a:t>
            </a:r>
            <a:r>
              <a:rPr lang="en-US" dirty="0" smtClean="0"/>
              <a:t>any </a:t>
            </a:r>
            <a:r>
              <a:rPr lang="en-US" dirty="0"/>
              <a:t>events or circumstances that might impact the </a:t>
            </a:r>
            <a:r>
              <a:rPr lang="en-US" dirty="0" smtClean="0"/>
              <a:t>FV </a:t>
            </a:r>
            <a:r>
              <a:rPr lang="en-US" dirty="0"/>
              <a:t>of an investment (such as a deterioration in the operating performance of the issuer of a security)</a:t>
            </a:r>
            <a:r>
              <a:rPr lang="en-US" dirty="0" smtClean="0"/>
              <a:t>.</a:t>
            </a:r>
          </a:p>
          <a:p>
            <a:pPr marL="742950" lvl="1" indent="-285750">
              <a:buFont typeface="Arial"/>
              <a:buChar char="•"/>
            </a:pPr>
            <a:endParaRPr lang="en-US" dirty="0"/>
          </a:p>
          <a:p>
            <a:pPr marL="285750" indent="-285750">
              <a:buFont typeface="Arial"/>
              <a:buChar char="•"/>
            </a:pPr>
            <a:r>
              <a:rPr lang="en-US" b="1" dirty="0" smtClean="0"/>
              <a:t>Other </a:t>
            </a:r>
            <a:r>
              <a:rPr lang="en-US" b="1" dirty="0"/>
              <a:t>comprehensive income</a:t>
            </a:r>
            <a:r>
              <a:rPr lang="en-US" dirty="0"/>
              <a:t> </a:t>
            </a:r>
            <a:endParaRPr lang="en-US" dirty="0" smtClean="0"/>
          </a:p>
          <a:p>
            <a:pPr marL="742950" lvl="1" indent="-285750">
              <a:buFont typeface="Arial"/>
              <a:buChar char="•"/>
            </a:pPr>
            <a:r>
              <a:rPr lang="en-US" dirty="0" smtClean="0"/>
              <a:t>those </a:t>
            </a:r>
            <a:r>
              <a:rPr lang="en-US" dirty="0"/>
              <a:t>revenues, expenses, gains, and losses under both </a:t>
            </a:r>
            <a:r>
              <a:rPr lang="en-US" dirty="0" smtClean="0"/>
              <a:t>GAAP and </a:t>
            </a:r>
            <a:r>
              <a:rPr lang="en-US" dirty="0"/>
              <a:t>International Financial Reporting Standards that are excluded from net income on the income statement. </a:t>
            </a:r>
          </a:p>
          <a:p>
            <a:pPr marL="742950" lvl="1" indent="-285750">
              <a:buFont typeface="Arial"/>
              <a:buChar char="•"/>
            </a:pPr>
            <a:r>
              <a:rPr lang="en-US" dirty="0" smtClean="0"/>
              <a:t>This </a:t>
            </a:r>
            <a:r>
              <a:rPr lang="en-US" dirty="0"/>
              <a:t>means that they are instead listed after net income on the income statement.</a:t>
            </a:r>
          </a:p>
        </p:txBody>
      </p:sp>
    </p:spTree>
    <p:extLst>
      <p:ext uri="{BB962C8B-B14F-4D97-AF65-F5344CB8AC3E}">
        <p14:creationId xmlns:p14="http://schemas.microsoft.com/office/powerpoint/2010/main" val="2502388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b="1" dirty="0"/>
              <a:t>Scenario </a:t>
            </a:r>
            <a:r>
              <a:rPr lang="en-US" b="1" dirty="0" smtClean="0"/>
              <a:t>Development</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59</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85750" indent="-285750">
              <a:buFont typeface="Arial"/>
              <a:buChar char="•"/>
            </a:pPr>
            <a:r>
              <a:rPr lang="en-US" sz="1800" b="1" dirty="0" smtClean="0"/>
              <a:t>Scenario </a:t>
            </a:r>
            <a:r>
              <a:rPr lang="en-US" sz="1800" b="1" dirty="0"/>
              <a:t>development is one of the core elements</a:t>
            </a:r>
            <a:r>
              <a:rPr lang="en-US" sz="1800" dirty="0"/>
              <a:t> of the CCAR process. </a:t>
            </a:r>
            <a:endParaRPr lang="en-US" sz="1800" dirty="0" smtClean="0"/>
          </a:p>
          <a:p>
            <a:pPr marL="285750" indent="-285750">
              <a:buFont typeface="Arial"/>
              <a:buChar char="•"/>
            </a:pPr>
            <a:endParaRPr lang="en-US" sz="1800" dirty="0"/>
          </a:p>
          <a:p>
            <a:pPr marL="285750" indent="-285750">
              <a:buFont typeface="Arial"/>
              <a:buChar char="•"/>
            </a:pPr>
            <a:r>
              <a:rPr lang="en-US" sz="1800" dirty="0" smtClean="0"/>
              <a:t>There </a:t>
            </a:r>
            <a:r>
              <a:rPr lang="en-US" sz="1800" dirty="0"/>
              <a:t>is a scenario committee which is in the process of identifying vulnerabilities within the IHC.  </a:t>
            </a:r>
            <a:endParaRPr lang="en-US" sz="1800" dirty="0" smtClean="0"/>
          </a:p>
          <a:p>
            <a:pPr marL="285750" indent="-285750">
              <a:buFont typeface="Arial"/>
              <a:buChar char="•"/>
            </a:pPr>
            <a:r>
              <a:rPr lang="en-US" sz="1800" dirty="0" smtClean="0"/>
              <a:t>These </a:t>
            </a:r>
            <a:r>
              <a:rPr lang="en-US" sz="1800" dirty="0"/>
              <a:t>will be mapped to market factors and used to generate component scenarios.  </a:t>
            </a:r>
            <a:endParaRPr lang="en-US" sz="1800" dirty="0" smtClean="0"/>
          </a:p>
          <a:p>
            <a:pPr marL="285750" indent="-285750">
              <a:buFont typeface="Arial"/>
              <a:buChar char="•"/>
            </a:pPr>
            <a:endParaRPr lang="en-US" sz="1800" dirty="0"/>
          </a:p>
          <a:p>
            <a:pPr marL="285750" indent="-285750">
              <a:buFont typeface="Arial"/>
              <a:buChar char="•"/>
            </a:pPr>
            <a:r>
              <a:rPr lang="en-US" sz="1800" dirty="0" smtClean="0"/>
              <a:t>Several </a:t>
            </a:r>
            <a:r>
              <a:rPr lang="en-US" sz="1800" dirty="0"/>
              <a:t>global scenarios will be constructed from these components.  </a:t>
            </a:r>
            <a:endParaRPr lang="en-US" sz="1800" dirty="0" smtClean="0"/>
          </a:p>
          <a:p>
            <a:pPr marL="285750" indent="-285750">
              <a:buFont typeface="Arial"/>
              <a:buChar char="•"/>
            </a:pPr>
            <a:endParaRPr lang="en-US" sz="1800" dirty="0"/>
          </a:p>
          <a:p>
            <a:pPr marL="285750" indent="-285750">
              <a:buFont typeface="Arial"/>
              <a:buChar char="•"/>
            </a:pPr>
            <a:r>
              <a:rPr lang="en-US" sz="1800" dirty="0" smtClean="0"/>
              <a:t>They </a:t>
            </a:r>
            <a:r>
              <a:rPr lang="en-US" sz="1800" dirty="0"/>
              <a:t>will need to go through a </a:t>
            </a:r>
            <a:r>
              <a:rPr lang="en-US" sz="1800" b="1" dirty="0"/>
              <a:t>formal challenge process</a:t>
            </a:r>
            <a:r>
              <a:rPr lang="en-US" sz="1800" dirty="0"/>
              <a:t> and then will need to be approved by the Risk Committee and ultimately the Board. The overall process is as follows:</a:t>
            </a:r>
          </a:p>
          <a:p>
            <a:pPr marL="285750" indent="-285750">
              <a:buFont typeface="Arial"/>
              <a:buChar char="•"/>
            </a:pPr>
            <a:r>
              <a:rPr lang="en-US" sz="1800" dirty="0"/>
              <a:t> </a:t>
            </a:r>
          </a:p>
          <a:p>
            <a:pPr marL="685800" lvl="1" indent="-228600" eaLnBrk="1" hangingPunct="1">
              <a:spcBef>
                <a:spcPct val="50000"/>
              </a:spcBef>
              <a:buClr>
                <a:schemeClr val="tx1"/>
              </a:buClr>
              <a:buFont typeface="Arial" pitchFamily="34" charset="0"/>
              <a:buChar char="•"/>
              <a:defRPr/>
            </a:pPr>
            <a:endParaRPr lang="en-US" sz="18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18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18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18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18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18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18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1800"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3393105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DFAST</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US" sz="2400" dirty="0" smtClean="0"/>
              <a:t>The first DFAST results released in March 2013, when the Fed and the BHCs reported their firm‐level simulation results under the severely adverse scenario. </a:t>
            </a:r>
          </a:p>
          <a:p>
            <a:r>
              <a:rPr lang="en-US" sz="2400" dirty="0" smtClean="0"/>
              <a:t>Since DFAST 2014, the Fed has disclosed results under both the adverse and severely adverse scenarios. </a:t>
            </a:r>
          </a:p>
          <a:p>
            <a:r>
              <a:rPr lang="en-US" sz="2400" dirty="0" smtClean="0"/>
              <a:t>BHCs must disclose their own estimates under the severely adverse scenario, and are free to disclose results under the other scenarios. </a:t>
            </a:r>
          </a:p>
          <a:p>
            <a:r>
              <a:rPr lang="en-US" sz="2400" dirty="0" smtClean="0"/>
              <a:t>Most have limited disclosures to severely adverse scenario. </a:t>
            </a:r>
          </a:p>
          <a:p>
            <a:r>
              <a:rPr lang="en-US" sz="2400" dirty="0" smtClean="0"/>
              <a:t>DFAST is bank-focused, as opposed to BHC-focused</a:t>
            </a:r>
          </a:p>
          <a:p>
            <a:r>
              <a:rPr lang="en-US" sz="2400" i="1" dirty="0" smtClean="0"/>
              <a:t>OCC / FDIC / State regulators major players there</a:t>
            </a:r>
          </a:p>
          <a:p>
            <a:r>
              <a:rPr lang="en-US" sz="2400" i="1" dirty="0" smtClean="0"/>
              <a:t>DFAST a fraction of the work</a:t>
            </a:r>
          </a:p>
          <a:p>
            <a:endParaRPr lang="en-US" sz="2400" dirty="0"/>
          </a:p>
        </p:txBody>
      </p:sp>
    </p:spTree>
    <p:extLst>
      <p:ext uri="{BB962C8B-B14F-4D97-AF65-F5344CB8AC3E}">
        <p14:creationId xmlns:p14="http://schemas.microsoft.com/office/powerpoint/2010/main" val="2024428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b="1" dirty="0"/>
              <a:t>Scenario </a:t>
            </a:r>
            <a:r>
              <a:rPr lang="en-US" b="1" dirty="0" smtClean="0"/>
              <a:t>Development</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60</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r>
              <a:rPr lang="en-US" sz="2000" dirty="0" smtClean="0"/>
              <a:t>The </a:t>
            </a:r>
            <a:r>
              <a:rPr lang="en-US" sz="2000" dirty="0"/>
              <a:t>overall process is as follows:</a:t>
            </a:r>
          </a:p>
          <a:p>
            <a:endParaRPr lang="en-US" sz="2000" dirty="0"/>
          </a:p>
          <a:p>
            <a:pPr marL="285750" indent="-285750">
              <a:buFont typeface="Arial"/>
              <a:buChar char="•"/>
            </a:pPr>
            <a:r>
              <a:rPr lang="en-US" sz="2000" dirty="0"/>
              <a:t>Identify Vulnerabilities</a:t>
            </a:r>
          </a:p>
          <a:p>
            <a:pPr marL="285750" indent="-285750">
              <a:buFont typeface="Arial"/>
              <a:buChar char="•"/>
            </a:pPr>
            <a:r>
              <a:rPr lang="en-US" sz="2000" dirty="0" smtClean="0"/>
              <a:t>Identify </a:t>
            </a:r>
            <a:r>
              <a:rPr lang="en-US" sz="2000" dirty="0"/>
              <a:t>of risks addressed in ICAAP process</a:t>
            </a:r>
          </a:p>
          <a:p>
            <a:pPr marL="285750" indent="-285750">
              <a:buFont typeface="Arial"/>
              <a:buChar char="•"/>
            </a:pPr>
            <a:r>
              <a:rPr lang="en-US" sz="2000" dirty="0" smtClean="0"/>
              <a:t>Assess </a:t>
            </a:r>
            <a:r>
              <a:rPr lang="en-US" sz="2000" dirty="0"/>
              <a:t>extent to which these risks properly measured, monitored, capitalized, mitigated</a:t>
            </a:r>
          </a:p>
          <a:p>
            <a:pPr marL="285750" indent="-285750">
              <a:buFont typeface="Arial"/>
              <a:buChar char="•"/>
            </a:pPr>
            <a:r>
              <a:rPr lang="en-US" sz="2000" dirty="0" smtClean="0"/>
              <a:t>Describe </a:t>
            </a:r>
            <a:r>
              <a:rPr lang="en-US" sz="2000" dirty="0"/>
              <a:t>BAU management of these risks / map to principal risks, key risks</a:t>
            </a:r>
          </a:p>
          <a:p>
            <a:pPr marL="285750" indent="-285750">
              <a:buFont typeface="Arial"/>
              <a:buChar char="•"/>
            </a:pPr>
            <a:r>
              <a:rPr lang="en-US" sz="2000" dirty="0" smtClean="0"/>
              <a:t>Identify </a:t>
            </a:r>
            <a:r>
              <a:rPr lang="en-US" sz="2000" dirty="0"/>
              <a:t>how risks reported to the board</a:t>
            </a:r>
          </a:p>
          <a:p>
            <a:pPr marL="285750" indent="-285750">
              <a:buFont typeface="Arial"/>
              <a:buChar char="•"/>
            </a:pPr>
            <a:r>
              <a:rPr lang="en-US" sz="2000" dirty="0" smtClean="0"/>
              <a:t>Clearly </a:t>
            </a:r>
            <a:r>
              <a:rPr lang="en-US" sz="2000" dirty="0"/>
              <a:t>identify between 10-20 unique vulnerabilities</a:t>
            </a:r>
          </a:p>
          <a:p>
            <a:pPr marL="285750" indent="-285750">
              <a:buFont typeface="Arial"/>
              <a:buChar char="•"/>
            </a:pPr>
            <a:endParaRPr lang="en-US" sz="2000" dirty="0"/>
          </a:p>
          <a:p>
            <a:pPr marL="285750" indent="-285750">
              <a:buFont typeface="Arial"/>
              <a:buChar char="•"/>
            </a:pPr>
            <a:r>
              <a:rPr lang="en-US" sz="2000" dirty="0"/>
              <a:t>Construct Component Scenarios</a:t>
            </a:r>
          </a:p>
          <a:p>
            <a:pPr marL="285750" indent="-285750">
              <a:buFont typeface="Arial"/>
              <a:buChar char="•"/>
            </a:pPr>
            <a:r>
              <a:rPr lang="en-US" sz="2000" dirty="0" smtClean="0"/>
              <a:t>Define </a:t>
            </a:r>
            <a:r>
              <a:rPr lang="en-US" sz="2000" dirty="0"/>
              <a:t>macro, market, and idiosyncratic risks that would stress vulnerabilities</a:t>
            </a:r>
          </a:p>
          <a:p>
            <a:pPr marL="285750" indent="-285750">
              <a:buFont typeface="Arial"/>
              <a:buChar char="•"/>
            </a:pPr>
            <a:r>
              <a:rPr lang="en-US" sz="2000" dirty="0" smtClean="0"/>
              <a:t>Leverage </a:t>
            </a:r>
            <a:r>
              <a:rPr lang="en-US" sz="2000" dirty="0"/>
              <a:t>existing processes to estimate P&amp;L potential for each component</a:t>
            </a:r>
          </a:p>
          <a:p>
            <a:pPr marL="285750" indent="-285750">
              <a:buFont typeface="Arial"/>
              <a:buChar char="•"/>
            </a:pPr>
            <a:r>
              <a:rPr lang="en-US" sz="2000" dirty="0" smtClean="0"/>
              <a:t>Explain </a:t>
            </a:r>
            <a:r>
              <a:rPr lang="en-US" sz="2000" dirty="0"/>
              <a:t>relative vulnerabilities exposed by each, assess commonalities</a:t>
            </a:r>
          </a:p>
          <a:p>
            <a:pPr marL="285750" indent="-285750">
              <a:buFont typeface="Arial"/>
              <a:buChar char="•"/>
            </a:pPr>
            <a:r>
              <a:rPr lang="en-US" sz="2000" dirty="0" smtClean="0"/>
              <a:t>Create </a:t>
            </a:r>
            <a:r>
              <a:rPr lang="en-US" sz="2000" dirty="0"/>
              <a:t>building blocks for integrated scenarios</a:t>
            </a:r>
          </a:p>
          <a:p>
            <a:endParaRPr lang="en-US" sz="2000" dirty="0"/>
          </a:p>
          <a:p>
            <a:pPr marL="685800" lvl="1" indent="-228600" eaLnBrk="1" hangingPunct="1">
              <a:spcBef>
                <a:spcPct val="50000"/>
              </a:spcBef>
              <a:buClr>
                <a:schemeClr val="tx1"/>
              </a:buClr>
              <a:buFont typeface="Arial" pitchFamily="34" charset="0"/>
              <a:buChar char="•"/>
              <a:defRPr/>
            </a:pPr>
            <a:endParaRPr lang="en-US" sz="20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0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0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000"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12028988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b="1" dirty="0"/>
              <a:t>Scenario </a:t>
            </a:r>
            <a:r>
              <a:rPr lang="en-US" b="1" dirty="0" smtClean="0"/>
              <a:t>Development</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61</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endParaRPr lang="en-US" sz="2400" dirty="0"/>
          </a:p>
          <a:p>
            <a:pPr marL="285750" indent="-285750">
              <a:buFont typeface="Arial"/>
              <a:buChar char="•"/>
            </a:pPr>
            <a:r>
              <a:rPr lang="en-US" sz="2400" dirty="0"/>
              <a:t>Construct Integrated Scenarios</a:t>
            </a:r>
          </a:p>
          <a:p>
            <a:pPr marL="285750" indent="-285750">
              <a:buFont typeface="Arial"/>
              <a:buChar char="•"/>
            </a:pPr>
            <a:r>
              <a:rPr lang="en-US" sz="2400" dirty="0" smtClean="0"/>
              <a:t>Create </a:t>
            </a:r>
            <a:r>
              <a:rPr lang="en-US" sz="2400" dirty="0"/>
              <a:t>distinct integrated scenarios</a:t>
            </a:r>
          </a:p>
          <a:p>
            <a:pPr marL="285750" indent="-285750">
              <a:buFont typeface="Arial"/>
              <a:buChar char="•"/>
            </a:pPr>
            <a:r>
              <a:rPr lang="en-US" sz="2400" dirty="0" smtClean="0"/>
              <a:t>Winnow </a:t>
            </a:r>
            <a:r>
              <a:rPr lang="en-US" sz="2400" dirty="0"/>
              <a:t>down from committee to prepare for Senior management</a:t>
            </a:r>
          </a:p>
          <a:p>
            <a:pPr marL="285750" indent="-285750">
              <a:buFont typeface="Arial"/>
              <a:buChar char="•"/>
            </a:pPr>
            <a:r>
              <a:rPr lang="en-US" sz="2400" dirty="0" smtClean="0"/>
              <a:t>Incorporate </a:t>
            </a:r>
            <a:r>
              <a:rPr lang="en-US" sz="2400" dirty="0"/>
              <a:t>effective challenge at each stage</a:t>
            </a:r>
          </a:p>
          <a:p>
            <a:pPr marL="285750" indent="-285750">
              <a:buFont typeface="Arial"/>
              <a:buChar char="•"/>
            </a:pPr>
            <a:endParaRPr lang="en-US" sz="2400" dirty="0"/>
          </a:p>
          <a:p>
            <a:pPr marL="285750" indent="-285750">
              <a:buFont typeface="Arial"/>
              <a:buChar char="•"/>
            </a:pPr>
            <a:r>
              <a:rPr lang="en-US" sz="2400" dirty="0"/>
              <a:t>Forecast based Upon Single Scenario Choice</a:t>
            </a:r>
          </a:p>
          <a:p>
            <a:pPr marL="285750" indent="-285750">
              <a:buFont typeface="Arial"/>
              <a:buChar char="•"/>
            </a:pPr>
            <a:r>
              <a:rPr lang="en-US" sz="2400" dirty="0" smtClean="0"/>
              <a:t>Develop </a:t>
            </a:r>
            <a:r>
              <a:rPr lang="en-US" sz="2400" dirty="0"/>
              <a:t>detailed, consistent projections of P&amp;L, B/S, and capital</a:t>
            </a:r>
          </a:p>
          <a:p>
            <a:pPr marL="285750" indent="-285750">
              <a:buFont typeface="Arial"/>
              <a:buChar char="•"/>
            </a:pPr>
            <a:r>
              <a:rPr lang="en-US" sz="2400" dirty="0" smtClean="0"/>
              <a:t>Integrate </a:t>
            </a:r>
            <a:r>
              <a:rPr lang="en-US" sz="2400" dirty="0"/>
              <a:t>MR, CR and OR losses</a:t>
            </a:r>
          </a:p>
          <a:p>
            <a:pPr marL="285750" indent="-285750">
              <a:buFont typeface="Arial"/>
              <a:buChar char="•"/>
            </a:pPr>
            <a:r>
              <a:rPr lang="en-US" sz="2400" dirty="0" smtClean="0"/>
              <a:t>Integrate </a:t>
            </a:r>
            <a:r>
              <a:rPr lang="en-US" sz="2400" dirty="0"/>
              <a:t>funding and liquidity stresses</a:t>
            </a:r>
          </a:p>
          <a:p>
            <a:pPr marL="285750" indent="-285750">
              <a:buFont typeface="Arial"/>
              <a:buChar char="•"/>
            </a:pPr>
            <a:r>
              <a:rPr lang="en-US" sz="2400" dirty="0" smtClean="0"/>
              <a:t>Fully </a:t>
            </a:r>
            <a:r>
              <a:rPr lang="en-US" sz="2400" dirty="0"/>
              <a:t>incorporate nonlinear risk</a:t>
            </a:r>
          </a:p>
          <a:p>
            <a:pPr marL="285750" indent="-285750">
              <a:buFont typeface="Arial"/>
              <a:buChar char="•"/>
            </a:pPr>
            <a:r>
              <a:rPr lang="en-US" sz="2400" dirty="0" smtClean="0"/>
              <a:t>Incorporate </a:t>
            </a:r>
            <a:r>
              <a:rPr lang="en-US" sz="2400" dirty="0"/>
              <a:t>idiosyncratic events and counterparty default</a:t>
            </a:r>
          </a:p>
          <a:p>
            <a:r>
              <a:rPr lang="en-US" sz="2400" dirty="0"/>
              <a:t> </a:t>
            </a:r>
          </a:p>
          <a:p>
            <a:pPr marL="285750" indent="-285750">
              <a:buFont typeface="Arial"/>
              <a:buChar char="•"/>
            </a:pPr>
            <a:r>
              <a:rPr lang="en-US" sz="2400" dirty="0"/>
              <a:t>Record Management Challenge</a:t>
            </a:r>
          </a:p>
          <a:p>
            <a:pPr marL="685800" lvl="1"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38705458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b="1" dirty="0"/>
              <a:t>Scenario </a:t>
            </a:r>
            <a:r>
              <a:rPr lang="en-US" b="1" dirty="0" smtClean="0"/>
              <a:t>Development</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62</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85750" indent="-285750">
              <a:buFont typeface="Arial"/>
              <a:buChar char="•"/>
            </a:pPr>
            <a:r>
              <a:rPr lang="en-US" sz="2400" b="1" dirty="0" smtClean="0"/>
              <a:t>Scenario </a:t>
            </a:r>
            <a:r>
              <a:rPr lang="en-US" sz="2400" b="1" dirty="0"/>
              <a:t>development is one of the core elements</a:t>
            </a:r>
            <a:r>
              <a:rPr lang="en-US" sz="2400" dirty="0"/>
              <a:t> of the CCAR process. </a:t>
            </a:r>
            <a:endParaRPr lang="en-US" sz="2400" dirty="0" smtClean="0"/>
          </a:p>
          <a:p>
            <a:pPr marL="285750" indent="-285750">
              <a:buFont typeface="Arial"/>
              <a:buChar char="•"/>
            </a:pPr>
            <a:endParaRPr lang="en-US" sz="2400" dirty="0"/>
          </a:p>
          <a:p>
            <a:pPr marL="285750" indent="-285750">
              <a:buFont typeface="Arial"/>
              <a:buChar char="•"/>
            </a:pPr>
            <a:r>
              <a:rPr lang="en-US" sz="2400" dirty="0" smtClean="0"/>
              <a:t>There </a:t>
            </a:r>
            <a:r>
              <a:rPr lang="en-US" sz="2400" dirty="0"/>
              <a:t>is a scenario committee which is in the process of identifying vulnerabilities within the IHC.  </a:t>
            </a:r>
            <a:endParaRPr lang="en-US" sz="2400" dirty="0" smtClean="0"/>
          </a:p>
          <a:p>
            <a:pPr marL="285750" indent="-285750">
              <a:buFont typeface="Arial"/>
              <a:buChar char="•"/>
            </a:pPr>
            <a:endParaRPr lang="en-US" sz="2400" dirty="0" smtClean="0"/>
          </a:p>
          <a:p>
            <a:pPr marL="285750" indent="-285750">
              <a:buFont typeface="Arial"/>
              <a:buChar char="•"/>
            </a:pPr>
            <a:r>
              <a:rPr lang="en-US" sz="2400" dirty="0" smtClean="0"/>
              <a:t>These </a:t>
            </a:r>
            <a:r>
              <a:rPr lang="en-US" sz="2400" dirty="0"/>
              <a:t>will be mapped to market factors and used to generate component scenarios.  </a:t>
            </a:r>
            <a:endParaRPr lang="en-US" sz="2400" dirty="0" smtClean="0"/>
          </a:p>
          <a:p>
            <a:pPr marL="285750" indent="-285750">
              <a:buFont typeface="Arial"/>
              <a:buChar char="•"/>
            </a:pPr>
            <a:endParaRPr lang="en-US" sz="2400" dirty="0"/>
          </a:p>
          <a:p>
            <a:pPr marL="285750" indent="-285750">
              <a:buFont typeface="Arial"/>
              <a:buChar char="•"/>
            </a:pPr>
            <a:r>
              <a:rPr lang="en-US" sz="2400" dirty="0" smtClean="0"/>
              <a:t>Several </a:t>
            </a:r>
            <a:r>
              <a:rPr lang="en-US" sz="2400" dirty="0"/>
              <a:t>global scenarios will be constructed from these components.  </a:t>
            </a:r>
            <a:endParaRPr lang="en-US" sz="2400" dirty="0" smtClean="0"/>
          </a:p>
          <a:p>
            <a:pPr marL="285750" indent="-285750">
              <a:buFont typeface="Arial"/>
              <a:buChar char="•"/>
            </a:pPr>
            <a:endParaRPr lang="en-US" sz="2400" dirty="0"/>
          </a:p>
          <a:p>
            <a:pPr marL="285750" indent="-285750">
              <a:buFont typeface="Arial"/>
              <a:buChar char="•"/>
            </a:pPr>
            <a:r>
              <a:rPr lang="en-US" sz="2400" dirty="0" smtClean="0"/>
              <a:t>They </a:t>
            </a:r>
            <a:r>
              <a:rPr lang="en-US" sz="2400" dirty="0"/>
              <a:t>will need to go through a </a:t>
            </a:r>
            <a:r>
              <a:rPr lang="en-US" sz="2400" b="1" dirty="0"/>
              <a:t>formal challenge process</a:t>
            </a:r>
            <a:r>
              <a:rPr lang="en-US" sz="2400" dirty="0"/>
              <a:t> and then will need to be approved by the Risk Committee and ultimately the Board. </a:t>
            </a: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33931051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b="1" dirty="0"/>
              <a:t>Scenario </a:t>
            </a:r>
            <a:r>
              <a:rPr lang="en-US" b="1" dirty="0" smtClean="0"/>
              <a:t>Development</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63</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p:txBody>
      </p:sp>
      <p:sp>
        <p:nvSpPr>
          <p:cNvPr id="2" name="Rectangle 1"/>
          <p:cNvSpPr/>
          <p:nvPr/>
        </p:nvSpPr>
        <p:spPr>
          <a:xfrm>
            <a:off x="416051" y="1211577"/>
            <a:ext cx="7547313" cy="4752069"/>
          </a:xfrm>
          <a:prstGeom prst="rect">
            <a:avLst/>
          </a:prstGeom>
        </p:spPr>
        <p:txBody>
          <a:bodyPr wrap="square">
            <a:spAutoFit/>
          </a:bodyPr>
          <a:lstStyle/>
          <a:p>
            <a:pPr marL="285750" indent="-285750">
              <a:buFont typeface="Arial"/>
              <a:buChar char="•"/>
            </a:pPr>
            <a:r>
              <a:rPr lang="en-US" sz="2400" dirty="0"/>
              <a:t>Identify </a:t>
            </a:r>
            <a:r>
              <a:rPr lang="en-US" sz="2400" dirty="0" smtClean="0"/>
              <a:t>Vulnerabilities</a:t>
            </a:r>
          </a:p>
          <a:p>
            <a:pPr marL="285750" indent="-285750">
              <a:buFont typeface="Arial"/>
              <a:buChar char="•"/>
            </a:pPr>
            <a:endParaRPr lang="en-US" sz="2400" dirty="0"/>
          </a:p>
          <a:p>
            <a:pPr marL="742950" lvl="1" indent="-285750">
              <a:buFont typeface="Arial"/>
              <a:buChar char="•"/>
            </a:pPr>
            <a:r>
              <a:rPr lang="en-US" sz="2400" dirty="0"/>
              <a:t>Identify of risks addressed in ICAAP </a:t>
            </a:r>
            <a:r>
              <a:rPr lang="en-US" sz="2400" dirty="0" smtClean="0"/>
              <a:t>process</a:t>
            </a:r>
          </a:p>
          <a:p>
            <a:pPr marL="742950" lvl="1" indent="-285750">
              <a:buFont typeface="Arial"/>
              <a:buChar char="•"/>
            </a:pPr>
            <a:endParaRPr lang="en-US" sz="2400" dirty="0"/>
          </a:p>
          <a:p>
            <a:pPr marL="742950" lvl="1" indent="-285750">
              <a:buFont typeface="Arial"/>
              <a:buChar char="•"/>
            </a:pPr>
            <a:r>
              <a:rPr lang="en-US" sz="2400" dirty="0"/>
              <a:t>Assess extent to which these risks properly measured, monitored, capitalized, </a:t>
            </a:r>
            <a:r>
              <a:rPr lang="en-US" sz="2400" dirty="0" smtClean="0"/>
              <a:t>mitigated</a:t>
            </a:r>
          </a:p>
          <a:p>
            <a:pPr marL="742950" lvl="1" indent="-285750">
              <a:buFont typeface="Arial"/>
              <a:buChar char="•"/>
            </a:pPr>
            <a:endParaRPr lang="en-US" sz="2400" dirty="0"/>
          </a:p>
          <a:p>
            <a:pPr marL="742950" lvl="1" indent="-285750">
              <a:buFont typeface="Arial"/>
              <a:buChar char="•"/>
            </a:pPr>
            <a:r>
              <a:rPr lang="en-US" sz="2400" dirty="0"/>
              <a:t>Describe BAU management of these risks / map to principal risks, key </a:t>
            </a:r>
            <a:r>
              <a:rPr lang="en-US" sz="2400" dirty="0" smtClean="0"/>
              <a:t>risks</a:t>
            </a:r>
          </a:p>
          <a:p>
            <a:pPr marL="742950" lvl="1" indent="-285750">
              <a:buFont typeface="Arial"/>
              <a:buChar char="•"/>
            </a:pPr>
            <a:endParaRPr lang="en-US" sz="2400" dirty="0"/>
          </a:p>
          <a:p>
            <a:pPr marL="742950" lvl="1" indent="-285750">
              <a:buFont typeface="Arial"/>
              <a:buChar char="•"/>
            </a:pPr>
            <a:r>
              <a:rPr lang="en-US" sz="2400" dirty="0"/>
              <a:t>Identify how risks reported to the </a:t>
            </a:r>
            <a:r>
              <a:rPr lang="en-US" sz="2400" dirty="0" smtClean="0"/>
              <a:t>board</a:t>
            </a:r>
          </a:p>
          <a:p>
            <a:pPr marL="742950" lvl="1" indent="-285750">
              <a:buFont typeface="Arial"/>
              <a:buChar char="•"/>
            </a:pPr>
            <a:endParaRPr lang="en-US" sz="2400" dirty="0"/>
          </a:p>
          <a:p>
            <a:pPr marL="742950" lvl="1" indent="-285750">
              <a:buFont typeface="Arial"/>
              <a:buChar char="•"/>
            </a:pPr>
            <a:r>
              <a:rPr lang="en-US" sz="2400" dirty="0"/>
              <a:t>Clearly identify between 10-20 unique </a:t>
            </a:r>
            <a:r>
              <a:rPr lang="en-US" sz="2400" dirty="0" smtClean="0"/>
              <a:t>vulnerabilities</a:t>
            </a:r>
            <a:endParaRPr lang="en-US" sz="2400" dirty="0"/>
          </a:p>
        </p:txBody>
      </p:sp>
    </p:spTree>
    <p:custDataLst>
      <p:tags r:id="rId1"/>
    </p:custDataLst>
    <p:extLst>
      <p:ext uri="{BB962C8B-B14F-4D97-AF65-F5344CB8AC3E}">
        <p14:creationId xmlns:p14="http://schemas.microsoft.com/office/powerpoint/2010/main" val="33931051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2C6CB86-F6D6-4FFF-BABE-30E41484E5BC}" type="slidenum">
              <a:rPr lang="en-US" smtClean="0"/>
              <a:pPr/>
              <a:t>64</a:t>
            </a:fld>
            <a:endParaRPr lang="en-US" dirty="0"/>
          </a:p>
        </p:txBody>
      </p:sp>
      <p:sp>
        <p:nvSpPr>
          <p:cNvPr id="4" name="Rectangle 3"/>
          <p:cNvSpPr txBox="1">
            <a:spLocks noChangeArrowheads="1"/>
          </p:cNvSpPr>
          <p:nvPr/>
        </p:nvSpPr>
        <p:spPr bwMode="gray">
          <a:xfrm>
            <a:off x="183285" y="497114"/>
            <a:ext cx="8457045" cy="458187"/>
          </a:xfrm>
          <a:prstGeom prst="rect">
            <a:avLst/>
          </a:prstGeom>
          <a:noFill/>
          <a:ln w="9525">
            <a:noFill/>
            <a:miter lim="800000"/>
            <a:headEnd/>
            <a:tailEnd/>
          </a:ln>
          <a:effectLst/>
        </p:spPr>
        <p:txBody>
          <a:bodyPr vert="horz" wrap="square" lIns="90530" tIns="45268" rIns="90530" bIns="45268" numCol="1" anchor="b" anchorCtr="0" compatLnSpc="1">
            <a:prstTxWarp prst="textNoShape">
              <a:avLst/>
            </a:prstTxWarp>
            <a:spAutoFit/>
          </a:bodyPr>
          <a:lstStyle>
            <a:lvl1pPr algn="l" rtl="0" eaLnBrk="1" fontAlgn="base" hangingPunct="1">
              <a:lnSpc>
                <a:spcPct val="90000"/>
              </a:lnSpc>
              <a:spcBef>
                <a:spcPct val="0"/>
              </a:spcBef>
              <a:spcAft>
                <a:spcPct val="0"/>
              </a:spcAft>
              <a:defRPr sz="2600">
                <a:solidFill>
                  <a:srgbClr val="FFFFFF"/>
                </a:solidFill>
                <a:latin typeface="+mj-lt"/>
                <a:ea typeface="+mj-ea"/>
                <a:cs typeface="+mj-cs"/>
              </a:defRPr>
            </a:lvl1pPr>
            <a:lvl2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2pPr>
            <a:lvl3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3pPr>
            <a:lvl4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4pPr>
            <a:lvl5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9pPr>
          </a:lstStyle>
          <a:p>
            <a:r>
              <a:rPr lang="en-US" b="1" dirty="0" smtClean="0"/>
              <a:t>Scenario Development: Vulnerabilities</a:t>
            </a:r>
            <a:endParaRPr lang="en-US" dirty="0"/>
          </a:p>
        </p:txBody>
      </p:sp>
      <p:sp>
        <p:nvSpPr>
          <p:cNvPr id="5" name="Rectangle 4"/>
          <p:cNvSpPr/>
          <p:nvPr/>
        </p:nvSpPr>
        <p:spPr>
          <a:xfrm>
            <a:off x="299265" y="1240771"/>
            <a:ext cx="7547313" cy="4584332"/>
          </a:xfrm>
          <a:prstGeom prst="rect">
            <a:avLst/>
          </a:prstGeom>
        </p:spPr>
        <p:txBody>
          <a:bodyPr wrap="square">
            <a:spAutoFit/>
          </a:bodyPr>
          <a:lstStyle/>
          <a:p>
            <a:pPr marL="742950" lvl="1" indent="-285750">
              <a:buFont typeface="Arial"/>
              <a:buChar char="•"/>
            </a:pPr>
            <a:r>
              <a:rPr lang="en-US" sz="1800" dirty="0" smtClean="0"/>
              <a:t>MTM</a:t>
            </a:r>
          </a:p>
          <a:p>
            <a:pPr marL="742950" lvl="1" indent="-285750">
              <a:buFont typeface="Arial"/>
              <a:buChar char="•"/>
            </a:pPr>
            <a:r>
              <a:rPr lang="en-US" sz="1800" dirty="0" smtClean="0"/>
              <a:t>Illiquid Investments</a:t>
            </a:r>
          </a:p>
          <a:p>
            <a:pPr marL="742950" lvl="1" indent="-285750">
              <a:buFont typeface="Arial"/>
              <a:buChar char="•"/>
            </a:pPr>
            <a:r>
              <a:rPr lang="en-US" sz="1800" dirty="0" smtClean="0"/>
              <a:t>Pension risk</a:t>
            </a:r>
          </a:p>
          <a:p>
            <a:pPr marL="742950" lvl="1" indent="-285750">
              <a:buFont typeface="Arial"/>
              <a:buChar char="•"/>
            </a:pPr>
            <a:r>
              <a:rPr lang="en-US" sz="1800" dirty="0" smtClean="0"/>
              <a:t>FX translation</a:t>
            </a:r>
          </a:p>
          <a:p>
            <a:pPr marL="742950" lvl="1" indent="-285750">
              <a:buFont typeface="Arial"/>
              <a:buChar char="•"/>
            </a:pPr>
            <a:r>
              <a:rPr lang="en-US" sz="1800" dirty="0" smtClean="0"/>
              <a:t>FX settlement</a:t>
            </a:r>
          </a:p>
          <a:p>
            <a:pPr marL="742950" lvl="1" indent="-285750">
              <a:buFont typeface="Arial"/>
              <a:buChar char="•"/>
            </a:pPr>
            <a:r>
              <a:rPr lang="en-US" sz="1800" dirty="0" smtClean="0"/>
              <a:t>Unauthorized trading</a:t>
            </a:r>
          </a:p>
          <a:p>
            <a:pPr marL="742950" lvl="1" indent="-285750">
              <a:buFont typeface="Arial"/>
              <a:buChar char="•"/>
            </a:pPr>
            <a:r>
              <a:rPr lang="en-US" sz="1800" dirty="0" smtClean="0"/>
              <a:t>Systems</a:t>
            </a:r>
          </a:p>
          <a:p>
            <a:pPr marL="742950" lvl="1" indent="-285750">
              <a:buFont typeface="Arial"/>
              <a:buChar char="•"/>
            </a:pPr>
            <a:r>
              <a:rPr lang="en-US" sz="1800" dirty="0" smtClean="0"/>
              <a:t>Vendors</a:t>
            </a:r>
          </a:p>
          <a:p>
            <a:pPr marL="742950" lvl="1" indent="-285750">
              <a:buFont typeface="Arial"/>
              <a:buChar char="•"/>
            </a:pPr>
            <a:r>
              <a:rPr lang="en-US" sz="1800" dirty="0" err="1" smtClean="0"/>
              <a:t>Etrading</a:t>
            </a:r>
            <a:endParaRPr lang="en-US" sz="1800" dirty="0" smtClean="0"/>
          </a:p>
          <a:p>
            <a:pPr marL="742950" lvl="1" indent="-285750">
              <a:buFont typeface="Arial"/>
              <a:buChar char="•"/>
            </a:pPr>
            <a:r>
              <a:rPr lang="en-US" sz="1800" dirty="0" smtClean="0"/>
              <a:t>Key person risk</a:t>
            </a:r>
          </a:p>
          <a:p>
            <a:pPr marL="742950" lvl="1" indent="-285750">
              <a:buFont typeface="Arial"/>
              <a:buChar char="•"/>
            </a:pPr>
            <a:r>
              <a:rPr lang="en-US" sz="1800" dirty="0" smtClean="0"/>
              <a:t>Payments risk</a:t>
            </a:r>
          </a:p>
          <a:p>
            <a:pPr marL="742950" lvl="1" indent="-285750">
              <a:buFont typeface="Arial"/>
              <a:buChar char="•"/>
            </a:pPr>
            <a:r>
              <a:rPr lang="en-US" sz="1800" dirty="0"/>
              <a:t>Reputational</a:t>
            </a:r>
            <a:endParaRPr lang="en-US" sz="1800" dirty="0" smtClean="0"/>
          </a:p>
          <a:p>
            <a:pPr marL="742950" lvl="1" indent="-285750">
              <a:buFont typeface="Arial"/>
              <a:buChar char="•"/>
            </a:pPr>
            <a:r>
              <a:rPr lang="en-US" sz="1800" dirty="0" smtClean="0"/>
              <a:t>Geographic concentration</a:t>
            </a:r>
          </a:p>
          <a:p>
            <a:pPr marL="742950" lvl="1" indent="-285750">
              <a:buFont typeface="Arial"/>
              <a:buChar char="•"/>
            </a:pPr>
            <a:r>
              <a:rPr lang="en-US" sz="1800" dirty="0"/>
              <a:t>Credit </a:t>
            </a:r>
            <a:r>
              <a:rPr lang="en-US" sz="1800" dirty="0" smtClean="0"/>
              <a:t>concentration</a:t>
            </a:r>
            <a:endParaRPr lang="en-US" sz="1800" dirty="0"/>
          </a:p>
          <a:p>
            <a:pPr marL="742950" lvl="1" indent="-285750">
              <a:buFont typeface="Arial"/>
              <a:buChar char="•"/>
            </a:pPr>
            <a:r>
              <a:rPr lang="en-US" sz="1800" dirty="0"/>
              <a:t>Real estate </a:t>
            </a:r>
            <a:r>
              <a:rPr lang="en-US" sz="1800" dirty="0" smtClean="0"/>
              <a:t>exposure</a:t>
            </a:r>
          </a:p>
          <a:p>
            <a:pPr marL="742950" lvl="1" indent="-285750">
              <a:buFont typeface="Arial"/>
              <a:buChar char="•"/>
            </a:pPr>
            <a:r>
              <a:rPr lang="en-US" sz="1800" dirty="0"/>
              <a:t>Regulatory risk</a:t>
            </a:r>
          </a:p>
          <a:p>
            <a:pPr marL="742950" lvl="1" indent="-285750">
              <a:buFont typeface="Arial"/>
              <a:buChar char="•"/>
            </a:pPr>
            <a:endParaRPr lang="en-US" sz="1800" dirty="0"/>
          </a:p>
          <a:p>
            <a:pPr marL="742950" lvl="1" indent="-285750">
              <a:buFont typeface="Arial"/>
              <a:buChar char="•"/>
            </a:pPr>
            <a:endParaRPr lang="en-US" sz="1800" dirty="0"/>
          </a:p>
        </p:txBody>
      </p:sp>
      <p:sp>
        <p:nvSpPr>
          <p:cNvPr id="6" name="Rectangle 5"/>
          <p:cNvSpPr/>
          <p:nvPr/>
        </p:nvSpPr>
        <p:spPr>
          <a:xfrm>
            <a:off x="3860300" y="1210698"/>
            <a:ext cx="7547313" cy="4085734"/>
          </a:xfrm>
          <a:prstGeom prst="rect">
            <a:avLst/>
          </a:prstGeom>
        </p:spPr>
        <p:txBody>
          <a:bodyPr wrap="square">
            <a:spAutoFit/>
          </a:bodyPr>
          <a:lstStyle/>
          <a:p>
            <a:pPr marL="742950" lvl="1" indent="-285750">
              <a:buFont typeface="Arial"/>
              <a:buChar char="•"/>
            </a:pPr>
            <a:r>
              <a:rPr lang="en-US" sz="1800" dirty="0" smtClean="0"/>
              <a:t>Energy risk</a:t>
            </a:r>
          </a:p>
          <a:p>
            <a:pPr marL="742950" lvl="1" indent="-285750">
              <a:buFont typeface="Arial"/>
              <a:buChar char="•"/>
            </a:pPr>
            <a:r>
              <a:rPr lang="en-US" sz="1800" dirty="0" smtClean="0"/>
              <a:t>Model risk</a:t>
            </a:r>
          </a:p>
          <a:p>
            <a:pPr marL="742950" lvl="1" indent="-285750">
              <a:buFont typeface="Arial"/>
              <a:buChar char="•"/>
            </a:pPr>
            <a:r>
              <a:rPr lang="en-US" sz="1800" dirty="0" smtClean="0"/>
              <a:t>Dependence on flow revenue</a:t>
            </a:r>
          </a:p>
          <a:p>
            <a:pPr marL="742950" lvl="1" indent="-285750">
              <a:buFont typeface="Arial"/>
              <a:buChar char="•"/>
            </a:pPr>
            <a:r>
              <a:rPr lang="en-US" sz="1800" dirty="0" smtClean="0"/>
              <a:t>Dependence on underwriting revenue</a:t>
            </a:r>
          </a:p>
          <a:p>
            <a:pPr marL="742950" lvl="1" indent="-285750">
              <a:buFont typeface="Arial"/>
              <a:buChar char="•"/>
            </a:pPr>
            <a:r>
              <a:rPr lang="en-US" sz="1800" dirty="0" smtClean="0"/>
              <a:t>Dependence on non-banking business</a:t>
            </a:r>
          </a:p>
          <a:p>
            <a:pPr marL="742950" lvl="1" indent="-285750">
              <a:buFont typeface="Arial"/>
              <a:buChar char="•"/>
            </a:pPr>
            <a:r>
              <a:rPr lang="en-US" sz="1800" dirty="0" smtClean="0"/>
              <a:t>Downgrade</a:t>
            </a:r>
          </a:p>
          <a:p>
            <a:pPr marL="742950" lvl="1" indent="-285750">
              <a:buFont typeface="Arial"/>
              <a:buChar char="•"/>
            </a:pPr>
            <a:r>
              <a:rPr lang="en-US" sz="1800" dirty="0"/>
              <a:t>Deposit funding</a:t>
            </a:r>
          </a:p>
          <a:p>
            <a:pPr marL="742950" lvl="1" indent="-285750">
              <a:buFont typeface="Arial"/>
              <a:buChar char="•"/>
            </a:pPr>
            <a:r>
              <a:rPr lang="en-US" sz="1800" dirty="0" smtClean="0"/>
              <a:t>Structural </a:t>
            </a:r>
            <a:r>
              <a:rPr lang="en-US" sz="1800" dirty="0"/>
              <a:t>IRR</a:t>
            </a:r>
          </a:p>
          <a:p>
            <a:pPr marL="742950" lvl="1" indent="-285750">
              <a:buFont typeface="Arial"/>
              <a:buChar char="•"/>
            </a:pPr>
            <a:r>
              <a:rPr lang="en-US" sz="1800" dirty="0" smtClean="0"/>
              <a:t>Payments systems</a:t>
            </a:r>
          </a:p>
          <a:p>
            <a:pPr marL="742950" lvl="1" indent="-285750">
              <a:buFont typeface="Arial"/>
              <a:buChar char="•"/>
            </a:pPr>
            <a:r>
              <a:rPr lang="en-US" sz="1800" dirty="0" smtClean="0"/>
              <a:t>Deposit risk</a:t>
            </a:r>
          </a:p>
          <a:p>
            <a:pPr marL="742950" lvl="1" indent="-285750">
              <a:buFont typeface="Arial"/>
              <a:buChar char="•"/>
            </a:pPr>
            <a:r>
              <a:rPr lang="en-US" sz="1800" dirty="0" smtClean="0"/>
              <a:t>Downgrade</a:t>
            </a:r>
          </a:p>
          <a:p>
            <a:pPr marL="742950" lvl="1" indent="-285750">
              <a:buFont typeface="Arial"/>
              <a:buChar char="•"/>
            </a:pPr>
            <a:r>
              <a:rPr lang="en-US" sz="1800" dirty="0" smtClean="0"/>
              <a:t>Regulatory risk</a:t>
            </a:r>
          </a:p>
          <a:p>
            <a:pPr marL="742950" lvl="1" indent="-285750">
              <a:buFont typeface="Arial"/>
              <a:buChar char="•"/>
            </a:pPr>
            <a:r>
              <a:rPr lang="en-US" sz="1800" dirty="0" smtClean="0"/>
              <a:t>Corporate Credit</a:t>
            </a:r>
          </a:p>
          <a:p>
            <a:pPr marL="742950" lvl="1" indent="-285750">
              <a:buFont typeface="Arial"/>
              <a:buChar char="•"/>
            </a:pPr>
            <a:r>
              <a:rPr lang="en-US" sz="1800" dirty="0" smtClean="0"/>
              <a:t>Retail Credit</a:t>
            </a:r>
          </a:p>
          <a:p>
            <a:pPr marL="742950" lvl="1" indent="-285750">
              <a:buFont typeface="Arial"/>
              <a:buChar char="•"/>
            </a:pPr>
            <a:r>
              <a:rPr lang="en-US" sz="1800" dirty="0" smtClean="0"/>
              <a:t>Sovereign Risk</a:t>
            </a:r>
          </a:p>
          <a:p>
            <a:pPr marL="742950" lvl="1" indent="-285750">
              <a:buFont typeface="Arial"/>
              <a:buChar char="•"/>
            </a:pPr>
            <a:endParaRPr lang="en-US" sz="1800" dirty="0"/>
          </a:p>
        </p:txBody>
      </p:sp>
    </p:spTree>
    <p:extLst>
      <p:ext uri="{BB962C8B-B14F-4D97-AF65-F5344CB8AC3E}">
        <p14:creationId xmlns:p14="http://schemas.microsoft.com/office/powerpoint/2010/main" val="30302310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b="1" dirty="0"/>
              <a:t>Scenario Development</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65</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342900" indent="-342900">
              <a:lnSpc>
                <a:spcPct val="140000"/>
              </a:lnSpc>
              <a:buFont typeface="Arial"/>
              <a:buChar char="•"/>
            </a:pPr>
            <a:r>
              <a:rPr lang="en-US" sz="2400" dirty="0" smtClean="0"/>
              <a:t>Construct </a:t>
            </a:r>
            <a:r>
              <a:rPr lang="en-US" sz="2400" dirty="0"/>
              <a:t>Component </a:t>
            </a:r>
            <a:r>
              <a:rPr lang="en-US" sz="2400" dirty="0" smtClean="0"/>
              <a:t>Scenarios</a:t>
            </a:r>
          </a:p>
          <a:p>
            <a:pPr marL="800100" lvl="1" indent="-342900">
              <a:lnSpc>
                <a:spcPct val="140000"/>
              </a:lnSpc>
              <a:buFont typeface="Arial"/>
              <a:buChar char="•"/>
            </a:pPr>
            <a:r>
              <a:rPr lang="en-US" sz="2400" dirty="0" smtClean="0"/>
              <a:t>CRUCIAL: GET BUSINESS INVOLVED</a:t>
            </a:r>
            <a:endParaRPr lang="en-US" sz="2400" dirty="0"/>
          </a:p>
          <a:p>
            <a:pPr marL="742950" lvl="1" indent="-285750">
              <a:lnSpc>
                <a:spcPct val="140000"/>
              </a:lnSpc>
              <a:buFont typeface="Arial"/>
              <a:buChar char="•"/>
            </a:pPr>
            <a:r>
              <a:rPr lang="en-US" sz="2400" dirty="0"/>
              <a:t>Define macro, market, and idiosyncratic risks that would stress vulnerabilities</a:t>
            </a:r>
          </a:p>
          <a:p>
            <a:pPr marL="742950" lvl="1" indent="-285750">
              <a:lnSpc>
                <a:spcPct val="140000"/>
              </a:lnSpc>
              <a:buFont typeface="Arial"/>
              <a:buChar char="•"/>
            </a:pPr>
            <a:r>
              <a:rPr lang="en-US" sz="2400" dirty="0"/>
              <a:t>Leverage existing processes to estimate P&amp;L potential for each component</a:t>
            </a:r>
          </a:p>
          <a:p>
            <a:pPr marL="742950" lvl="1" indent="-285750">
              <a:lnSpc>
                <a:spcPct val="140000"/>
              </a:lnSpc>
              <a:buFont typeface="Arial"/>
              <a:buChar char="•"/>
            </a:pPr>
            <a:r>
              <a:rPr lang="en-US" sz="2400" dirty="0"/>
              <a:t>Explain relative vulnerabilities exposed by each, assess commonalities</a:t>
            </a:r>
          </a:p>
          <a:p>
            <a:pPr marL="742950" lvl="1" indent="-285750">
              <a:lnSpc>
                <a:spcPct val="140000"/>
              </a:lnSpc>
              <a:buFont typeface="Arial"/>
              <a:buChar char="•"/>
            </a:pPr>
            <a:r>
              <a:rPr lang="en-US" sz="2400" dirty="0"/>
              <a:t>Create building blocks for integrated </a:t>
            </a:r>
            <a:r>
              <a:rPr lang="en-US" sz="2400" dirty="0" smtClean="0"/>
              <a:t>scenarios</a:t>
            </a:r>
            <a:endParaRPr lang="en-US" sz="2400" dirty="0"/>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12028988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b="1" dirty="0"/>
              <a:t>Scenario Development</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66</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85750" indent="-285750">
              <a:buFont typeface="Arial"/>
              <a:buChar char="•"/>
            </a:pPr>
            <a:r>
              <a:rPr lang="en-US" sz="2400" dirty="0" smtClean="0"/>
              <a:t>Forecast </a:t>
            </a:r>
            <a:r>
              <a:rPr lang="en-US" sz="2400" dirty="0"/>
              <a:t>based Upon Single Scenario Choice</a:t>
            </a:r>
          </a:p>
          <a:p>
            <a:pPr marL="742950" lvl="1" indent="-285750">
              <a:lnSpc>
                <a:spcPct val="140000"/>
              </a:lnSpc>
              <a:buFont typeface="Arial"/>
              <a:buChar char="•"/>
            </a:pPr>
            <a:r>
              <a:rPr lang="en-US" sz="2400" dirty="0"/>
              <a:t>Develop detailed, consistent projections of P&amp;L, B/S, and capital</a:t>
            </a:r>
          </a:p>
          <a:p>
            <a:pPr marL="742950" lvl="1" indent="-285750">
              <a:lnSpc>
                <a:spcPct val="140000"/>
              </a:lnSpc>
              <a:buFont typeface="Arial"/>
              <a:buChar char="•"/>
            </a:pPr>
            <a:r>
              <a:rPr lang="en-US" sz="2400" dirty="0"/>
              <a:t>Integrate MR, CR and OR losses</a:t>
            </a:r>
          </a:p>
          <a:p>
            <a:pPr marL="742950" lvl="1" indent="-285750">
              <a:lnSpc>
                <a:spcPct val="140000"/>
              </a:lnSpc>
              <a:buFont typeface="Arial"/>
              <a:buChar char="•"/>
            </a:pPr>
            <a:r>
              <a:rPr lang="en-US" sz="2400" dirty="0"/>
              <a:t>Integrate funding and liquidity stresses</a:t>
            </a:r>
          </a:p>
          <a:p>
            <a:pPr marL="742950" lvl="1" indent="-285750">
              <a:lnSpc>
                <a:spcPct val="140000"/>
              </a:lnSpc>
              <a:buFont typeface="Arial"/>
              <a:buChar char="•"/>
            </a:pPr>
            <a:r>
              <a:rPr lang="en-US" sz="2400" dirty="0"/>
              <a:t>Fully incorporate nonlinear risk</a:t>
            </a:r>
          </a:p>
          <a:p>
            <a:pPr marL="742950" lvl="1" indent="-285750">
              <a:lnSpc>
                <a:spcPct val="140000"/>
              </a:lnSpc>
              <a:buFont typeface="Arial"/>
              <a:buChar char="•"/>
            </a:pPr>
            <a:r>
              <a:rPr lang="en-US" sz="2400" dirty="0"/>
              <a:t>Incorporate idiosyncratic events and counterparty </a:t>
            </a:r>
            <a:r>
              <a:rPr lang="en-US" sz="2400" dirty="0" smtClean="0"/>
              <a:t>default</a:t>
            </a:r>
            <a:endParaRPr lang="en-US" sz="2400" dirty="0"/>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2541378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b="1" dirty="0"/>
              <a:t>Scenario </a:t>
            </a:r>
            <a:r>
              <a:rPr lang="en-US" b="1" dirty="0" smtClean="0"/>
              <a:t>Development: Challenge</a:t>
            </a:r>
            <a:endParaRPr lang="en-US" b="1"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67</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742950" lvl="1" indent="-285750">
              <a:lnSpc>
                <a:spcPct val="120000"/>
              </a:lnSpc>
              <a:buFont typeface="Arial"/>
              <a:buChar char="•"/>
            </a:pPr>
            <a:r>
              <a:rPr lang="en-US" sz="2400" dirty="0" smtClean="0"/>
              <a:t>1</a:t>
            </a:r>
            <a:r>
              <a:rPr lang="en-US" sz="2400" baseline="30000" dirty="0" smtClean="0"/>
              <a:t>st</a:t>
            </a:r>
            <a:r>
              <a:rPr lang="en-US" sz="2400" dirty="0" smtClean="0"/>
              <a:t> </a:t>
            </a:r>
            <a:r>
              <a:rPr lang="en-US" sz="2400" dirty="0"/>
              <a:t>challenge: </a:t>
            </a:r>
            <a:r>
              <a:rPr lang="en-US" sz="2400" dirty="0" smtClean="0"/>
              <a:t>within committee</a:t>
            </a:r>
          </a:p>
          <a:p>
            <a:pPr marL="1200150" lvl="2" indent="-285750">
              <a:lnSpc>
                <a:spcPct val="120000"/>
              </a:lnSpc>
              <a:buFont typeface="Arial"/>
              <a:buChar char="•"/>
            </a:pPr>
            <a:r>
              <a:rPr lang="en-US" sz="2400" dirty="0" smtClean="0"/>
              <a:t>Tactical</a:t>
            </a:r>
          </a:p>
          <a:p>
            <a:pPr marL="1200150" lvl="2" indent="-285750">
              <a:lnSpc>
                <a:spcPct val="120000"/>
              </a:lnSpc>
              <a:buFont typeface="Arial"/>
              <a:buChar char="•"/>
            </a:pPr>
            <a:r>
              <a:rPr lang="en-US" sz="2400" dirty="0" smtClean="0"/>
              <a:t>Time-consuming</a:t>
            </a:r>
            <a:endParaRPr lang="en-US" sz="2400" dirty="0"/>
          </a:p>
          <a:p>
            <a:pPr marL="742950" lvl="1" indent="-285750">
              <a:lnSpc>
                <a:spcPct val="120000"/>
              </a:lnSpc>
              <a:buFont typeface="Arial"/>
              <a:buChar char="•"/>
            </a:pPr>
            <a:r>
              <a:rPr lang="en-US" sz="2400" dirty="0"/>
              <a:t>2</a:t>
            </a:r>
            <a:r>
              <a:rPr lang="en-US" sz="2400" baseline="30000" dirty="0"/>
              <a:t>nd</a:t>
            </a:r>
            <a:r>
              <a:rPr lang="en-US" sz="2400" dirty="0"/>
              <a:t> challenge: trading COOs and senior Risk </a:t>
            </a:r>
            <a:r>
              <a:rPr lang="en-US" sz="2400" dirty="0" smtClean="0"/>
              <a:t>Managers</a:t>
            </a:r>
          </a:p>
          <a:p>
            <a:pPr marL="1200150" lvl="2" indent="-285750">
              <a:lnSpc>
                <a:spcPct val="120000"/>
              </a:lnSpc>
              <a:buFont typeface="Arial"/>
              <a:buChar char="•"/>
            </a:pPr>
            <a:r>
              <a:rPr lang="en-US" sz="2400" dirty="0" smtClean="0"/>
              <a:t>Must be managed by BU</a:t>
            </a:r>
          </a:p>
          <a:p>
            <a:pPr marL="1200150" lvl="2" indent="-285750">
              <a:lnSpc>
                <a:spcPct val="120000"/>
              </a:lnSpc>
              <a:buFont typeface="Arial"/>
              <a:buChar char="•"/>
            </a:pPr>
            <a:r>
              <a:rPr lang="en-US" sz="2400" dirty="0" smtClean="0"/>
              <a:t>Must be clearly recorded</a:t>
            </a:r>
            <a:endParaRPr lang="en-US" sz="2400" dirty="0"/>
          </a:p>
          <a:p>
            <a:pPr marL="742950" lvl="1" indent="-285750">
              <a:lnSpc>
                <a:spcPct val="120000"/>
              </a:lnSpc>
              <a:buFont typeface="Arial"/>
              <a:buChar char="•"/>
            </a:pPr>
            <a:r>
              <a:rPr lang="en-US" sz="2400" dirty="0"/>
              <a:t>3</a:t>
            </a:r>
            <a:r>
              <a:rPr lang="en-US" sz="2400" baseline="30000" dirty="0"/>
              <a:t>rd</a:t>
            </a:r>
            <a:r>
              <a:rPr lang="en-US" sz="2400" dirty="0"/>
              <a:t> challenge: Senior </a:t>
            </a:r>
            <a:r>
              <a:rPr lang="en-US" sz="2400" dirty="0" smtClean="0"/>
              <a:t>management</a:t>
            </a:r>
          </a:p>
          <a:p>
            <a:pPr marL="1200150" lvl="2" indent="-285750">
              <a:lnSpc>
                <a:spcPct val="120000"/>
              </a:lnSpc>
              <a:buFont typeface="Arial"/>
              <a:buChar char="•"/>
            </a:pPr>
            <a:r>
              <a:rPr lang="en-US" sz="2400" dirty="0" smtClean="0"/>
              <a:t>Scenarios should be pretty far along</a:t>
            </a:r>
          </a:p>
          <a:p>
            <a:pPr marL="1200150" lvl="2" indent="-285750">
              <a:lnSpc>
                <a:spcPct val="120000"/>
              </a:lnSpc>
              <a:buFont typeface="Arial"/>
              <a:buChar char="•"/>
            </a:pPr>
            <a:r>
              <a:rPr lang="en-US" sz="2400" dirty="0" smtClean="0"/>
              <a:t>Should be part of committee BAU</a:t>
            </a:r>
            <a:endParaRPr lang="en-US" sz="2400" dirty="0"/>
          </a:p>
          <a:p>
            <a:pPr marL="742950" lvl="1" indent="-285750">
              <a:lnSpc>
                <a:spcPct val="120000"/>
              </a:lnSpc>
              <a:buFont typeface="Arial"/>
              <a:buChar char="•"/>
            </a:pPr>
            <a:r>
              <a:rPr lang="en-US" sz="2400" dirty="0"/>
              <a:t>4</a:t>
            </a:r>
            <a:r>
              <a:rPr lang="en-US" sz="2400" baseline="30000" dirty="0"/>
              <a:t>th</a:t>
            </a:r>
            <a:r>
              <a:rPr lang="en-US" sz="2400" dirty="0"/>
              <a:t> Challenge: </a:t>
            </a:r>
            <a:r>
              <a:rPr lang="en-US" sz="2400" dirty="0" smtClean="0"/>
              <a:t>Board</a:t>
            </a:r>
          </a:p>
          <a:p>
            <a:pPr marL="1200150" lvl="2" indent="-285750">
              <a:lnSpc>
                <a:spcPct val="120000"/>
              </a:lnSpc>
              <a:buFont typeface="Arial"/>
              <a:buChar char="•"/>
            </a:pPr>
            <a:r>
              <a:rPr lang="en-US" sz="2400" dirty="0" smtClean="0"/>
              <a:t>Should be near final</a:t>
            </a:r>
          </a:p>
          <a:p>
            <a:pPr marL="1200150" lvl="2" indent="-285750">
              <a:lnSpc>
                <a:spcPct val="120000"/>
              </a:lnSpc>
              <a:buFont typeface="Arial"/>
              <a:buChar char="•"/>
            </a:pPr>
            <a:r>
              <a:rPr lang="en-US" sz="2400" dirty="0" smtClean="0"/>
              <a:t>Board will have opinions</a:t>
            </a:r>
            <a:endParaRPr lang="en-US" sz="2400" dirty="0"/>
          </a:p>
          <a:p>
            <a:pPr lvl="1">
              <a:lnSpc>
                <a:spcPct val="120000"/>
              </a:lnSpc>
            </a:pPr>
            <a:r>
              <a:rPr lang="en-US" sz="2400" dirty="0"/>
              <a:t> </a:t>
            </a:r>
            <a:endParaRPr lang="en-US" sz="2400" b="1" kern="0" dirty="0">
              <a:solidFill>
                <a:srgbClr val="0070C0"/>
              </a:solidFill>
            </a:endParaRPr>
          </a:p>
          <a:p>
            <a:pPr marL="685800" lvl="1" indent="-228600" eaLnBrk="1" hangingPunct="1">
              <a:lnSpc>
                <a:spcPct val="120000"/>
              </a:lnSpc>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lnSpc>
                <a:spcPct val="120000"/>
              </a:lnSpc>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2541378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dirty="0" smtClean="0"/>
              <a:t>9 Quarter Projections</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68</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28600"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285750" indent="-285750">
              <a:buFont typeface="Arial"/>
              <a:buChar char="•"/>
            </a:pPr>
            <a:r>
              <a:rPr lang="en-US" sz="2400" dirty="0" smtClean="0"/>
              <a:t>This </a:t>
            </a:r>
            <a:r>
              <a:rPr lang="en-US" sz="2400" dirty="0"/>
              <a:t>is by far the most complex part of CCAR. </a:t>
            </a:r>
            <a:endParaRPr lang="en-US" sz="2400" dirty="0" smtClean="0"/>
          </a:p>
          <a:p>
            <a:r>
              <a:rPr lang="en-US" sz="2400" dirty="0" smtClean="0"/>
              <a:t> </a:t>
            </a:r>
          </a:p>
          <a:p>
            <a:pPr marL="285750" indent="-285750">
              <a:buFont typeface="Arial"/>
              <a:buChar char="•"/>
            </a:pPr>
            <a:r>
              <a:rPr lang="en-US" sz="2400" dirty="0" smtClean="0"/>
              <a:t>Several Components</a:t>
            </a:r>
          </a:p>
          <a:p>
            <a:pPr marL="742950" lvl="1" indent="-285750">
              <a:buFont typeface="Arial"/>
              <a:buChar char="•"/>
            </a:pPr>
            <a:r>
              <a:rPr lang="en-US" sz="2400" dirty="0" smtClean="0"/>
              <a:t>PPNR</a:t>
            </a:r>
          </a:p>
          <a:p>
            <a:pPr marL="742950" lvl="1" indent="-285750">
              <a:buFont typeface="Arial"/>
              <a:buChar char="•"/>
            </a:pPr>
            <a:r>
              <a:rPr lang="en-US" sz="2400" dirty="0" smtClean="0"/>
              <a:t>Wholesale Credit</a:t>
            </a:r>
          </a:p>
          <a:p>
            <a:pPr marL="742950" lvl="1" indent="-285750">
              <a:buFont typeface="Arial"/>
              <a:buChar char="•"/>
            </a:pPr>
            <a:r>
              <a:rPr lang="en-US" sz="2400" dirty="0" smtClean="0"/>
              <a:t>Retail Credit</a:t>
            </a:r>
          </a:p>
          <a:p>
            <a:pPr marL="742950" lvl="1" indent="-285750">
              <a:buFont typeface="Arial"/>
              <a:buChar char="•"/>
            </a:pPr>
            <a:r>
              <a:rPr lang="en-US" sz="2400" dirty="0" smtClean="0"/>
              <a:t>AFS</a:t>
            </a:r>
          </a:p>
          <a:p>
            <a:pPr marL="742950" lvl="1" indent="-285750">
              <a:buFont typeface="Arial"/>
              <a:buChar char="•"/>
            </a:pPr>
            <a:r>
              <a:rPr lang="en-US" sz="2400" dirty="0" smtClean="0"/>
              <a:t>Operational Risk</a:t>
            </a:r>
          </a:p>
          <a:p>
            <a:pPr marL="742950" lvl="1" indent="-285750">
              <a:buFont typeface="Arial"/>
              <a:buChar char="•"/>
            </a:pPr>
            <a:r>
              <a:rPr lang="en-US" sz="2400" dirty="0" smtClean="0"/>
              <a:t>Balance Sheet</a:t>
            </a:r>
          </a:p>
          <a:p>
            <a:pPr marL="742950" lvl="1" indent="-285750">
              <a:buFont typeface="Arial"/>
              <a:buChar char="•"/>
            </a:pPr>
            <a:r>
              <a:rPr lang="en-US" sz="2400" dirty="0" smtClean="0"/>
              <a:t>RWA</a:t>
            </a: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2400"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4855725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idx="4294967295"/>
          </p:nvPr>
        </p:nvSpPr>
        <p:spPr>
          <a:xfrm>
            <a:off x="183285" y="497114"/>
            <a:ext cx="8457045" cy="458187"/>
          </a:xfrm>
        </p:spPr>
        <p:txBody>
          <a:bodyPr lIns="90530" tIns="45268" rIns="90530" bIns="45268"/>
          <a:lstStyle/>
          <a:p>
            <a:r>
              <a:rPr lang="en-US" dirty="0" smtClean="0"/>
              <a:t>PPNR</a:t>
            </a:r>
            <a:endParaRPr lang="en-US" dirty="0"/>
          </a:p>
        </p:txBody>
      </p:sp>
      <p:sp>
        <p:nvSpPr>
          <p:cNvPr id="26" name="Slide Number Placeholder 25"/>
          <p:cNvSpPr>
            <a:spLocks noGrp="1"/>
          </p:cNvSpPr>
          <p:nvPr>
            <p:ph type="sldNum" sz="quarter" idx="10"/>
          </p:nvPr>
        </p:nvSpPr>
        <p:spPr/>
        <p:txBody>
          <a:bodyPr/>
          <a:lstStyle/>
          <a:p>
            <a:fld id="{C2C6CB86-F6D6-4FFF-BABE-30E41484E5BC}" type="slidenum">
              <a:rPr lang="en-US" smtClean="0"/>
              <a:pPr/>
              <a:t>69</a:t>
            </a:fld>
            <a:endParaRPr lang="en-US" dirty="0"/>
          </a:p>
        </p:txBody>
      </p:sp>
      <p:sp>
        <p:nvSpPr>
          <p:cNvPr id="28" name="Rectangle 3"/>
          <p:cNvSpPr txBox="1">
            <a:spLocks noChangeArrowheads="1"/>
          </p:cNvSpPr>
          <p:nvPr/>
        </p:nvSpPr>
        <p:spPr>
          <a:xfrm>
            <a:off x="171450" y="971551"/>
            <a:ext cx="8399463" cy="4857750"/>
          </a:xfrm>
          <a:prstGeom prst="rect">
            <a:avLst/>
          </a:prstGeom>
        </p:spPr>
        <p:txBody>
          <a:bodyPr>
            <a:noAutofit/>
          </a:bodyPr>
          <a:lstStyle/>
          <a:p>
            <a:pPr marL="228600" indent="-228600" eaLnBrk="1" hangingPunct="1">
              <a:spcBef>
                <a:spcPct val="50000"/>
              </a:spcBef>
              <a:buClr>
                <a:schemeClr val="tx1"/>
              </a:buClr>
              <a:buFont typeface="Arial" pitchFamily="34" charset="0"/>
              <a:buChar char="•"/>
              <a:defRPr/>
            </a:pPr>
            <a:endParaRPr lang="en-US" sz="1800" b="1" kern="0" dirty="0" smtClean="0">
              <a:solidFill>
                <a:srgbClr val="0070C0"/>
              </a:solidFill>
              <a:latin typeface="+mn-lt"/>
            </a:endParaRPr>
          </a:p>
          <a:p>
            <a:pPr marL="285750" indent="-285750">
              <a:buFont typeface="Arial"/>
              <a:buChar char="•"/>
            </a:pPr>
            <a:r>
              <a:rPr lang="en-US" sz="1800" dirty="0" smtClean="0"/>
              <a:t>Here</a:t>
            </a:r>
            <a:r>
              <a:rPr lang="en-US" sz="1800" dirty="0"/>
              <a:t>, the pre-provision net revenue is projected forward 9 quarters.  </a:t>
            </a:r>
            <a:endParaRPr lang="en-US" sz="1800" dirty="0" smtClean="0"/>
          </a:p>
          <a:p>
            <a:pPr marL="285750" indent="-285750">
              <a:buFont typeface="Arial"/>
              <a:buChar char="•"/>
            </a:pPr>
            <a:endParaRPr lang="en-US" sz="1800" dirty="0" smtClean="0"/>
          </a:p>
          <a:p>
            <a:pPr marL="285750" indent="-285750">
              <a:buFont typeface="Arial"/>
              <a:buChar char="•"/>
            </a:pPr>
            <a:r>
              <a:rPr lang="en-US" sz="1800" dirty="0" smtClean="0"/>
              <a:t>Ostensibly</a:t>
            </a:r>
            <a:r>
              <a:rPr lang="en-US" sz="1800" dirty="0"/>
              <a:t>, the projections should be based upon the statistical relationships between the 28 Fed variables and BU P&amp;L.  </a:t>
            </a:r>
            <a:endParaRPr lang="en-US" sz="1800" dirty="0" smtClean="0"/>
          </a:p>
          <a:p>
            <a:pPr marL="285750" indent="-285750">
              <a:buFont typeface="Arial"/>
              <a:buChar char="•"/>
            </a:pPr>
            <a:endParaRPr lang="en-US" sz="1800" dirty="0" smtClean="0"/>
          </a:p>
          <a:p>
            <a:pPr marL="285750" indent="-285750">
              <a:buFont typeface="Arial"/>
              <a:buChar char="•"/>
            </a:pPr>
            <a:r>
              <a:rPr lang="en-US" sz="1800" dirty="0" smtClean="0"/>
              <a:t>Realistically</a:t>
            </a:r>
            <a:r>
              <a:rPr lang="en-US" sz="1800" dirty="0"/>
              <a:t>, many of the projections are completely subjective due to the simple absence of historical relationships. </a:t>
            </a:r>
          </a:p>
          <a:p>
            <a:endParaRPr lang="en-US" sz="1800" dirty="0"/>
          </a:p>
          <a:p>
            <a:pPr marL="285750" indent="-285750">
              <a:buFont typeface="Arial"/>
              <a:buChar char="•"/>
            </a:pPr>
            <a:r>
              <a:rPr lang="en-US" sz="1800" dirty="0"/>
              <a:t>This is one of the most challenging parts of CCAR.  </a:t>
            </a:r>
            <a:endParaRPr lang="en-US" sz="1800" dirty="0" smtClean="0"/>
          </a:p>
          <a:p>
            <a:pPr marL="285750" indent="-285750">
              <a:buFont typeface="Arial"/>
              <a:buChar char="•"/>
            </a:pPr>
            <a:endParaRPr lang="en-US" sz="1800" dirty="0" smtClean="0"/>
          </a:p>
          <a:p>
            <a:pPr marL="285750" indent="-285750">
              <a:buFont typeface="Arial"/>
              <a:buChar char="•"/>
            </a:pPr>
            <a:r>
              <a:rPr lang="en-US" sz="1800" dirty="0" smtClean="0"/>
              <a:t>A </a:t>
            </a:r>
            <a:r>
              <a:rPr lang="en-US" sz="1800" dirty="0"/>
              <a:t>small cottage industry has evolved around “expanding” this set of variables by estimating their impact on large sets of other potential driver variables using statistical techniques of varying levels of complexity</a:t>
            </a:r>
          </a:p>
          <a:p>
            <a:pPr marL="285750" indent="-285750">
              <a:buFont typeface="Arial"/>
              <a:buChar char="•"/>
            </a:pPr>
            <a:endParaRPr lang="en-US" sz="1800" dirty="0"/>
          </a:p>
          <a:p>
            <a:pPr marL="285750" indent="-285750">
              <a:buFont typeface="Arial"/>
              <a:buChar char="•"/>
            </a:pPr>
            <a:r>
              <a:rPr lang="en-US" sz="1800" dirty="0" smtClean="0"/>
              <a:t>The </a:t>
            </a:r>
            <a:r>
              <a:rPr lang="en-US" sz="1800" dirty="0"/>
              <a:t>revenues here are used to help estimate B/S going forward.  </a:t>
            </a:r>
            <a:endParaRPr lang="en-US" sz="1800" dirty="0" smtClean="0"/>
          </a:p>
          <a:p>
            <a:pPr marL="285750" indent="-285750">
              <a:buFont typeface="Arial"/>
              <a:buChar char="•"/>
            </a:pPr>
            <a:endParaRPr lang="en-US" sz="1800" dirty="0" smtClean="0"/>
          </a:p>
          <a:p>
            <a:pPr marL="285750" indent="-285750">
              <a:buFont typeface="Arial"/>
              <a:buChar char="•"/>
            </a:pPr>
            <a:r>
              <a:rPr lang="en-US" sz="1800" dirty="0" smtClean="0"/>
              <a:t>To </a:t>
            </a:r>
            <a:r>
              <a:rPr lang="en-US" sz="1800" dirty="0"/>
              <a:t>estimate future </a:t>
            </a:r>
            <a:r>
              <a:rPr lang="en-US" sz="1800" b="1" dirty="0"/>
              <a:t>RWA</a:t>
            </a:r>
            <a:r>
              <a:rPr lang="en-US" sz="1800" dirty="0"/>
              <a:t>, balance sheet amounts are aggregated by product and the product-based Basel weights are applied to derive estimated future RWA.  </a:t>
            </a:r>
            <a:endParaRPr lang="en-US" sz="1800" dirty="0" smtClean="0"/>
          </a:p>
          <a:p>
            <a:pPr marL="285750" indent="-285750">
              <a:buFont typeface="Arial"/>
              <a:buChar char="•"/>
            </a:pPr>
            <a:endParaRPr lang="en-US" sz="1800" dirty="0"/>
          </a:p>
          <a:p>
            <a:pPr marL="285750" indent="-285750">
              <a:buFont typeface="Arial"/>
              <a:buChar char="•"/>
            </a:pPr>
            <a:r>
              <a:rPr lang="en-US" sz="1800" dirty="0" smtClean="0"/>
              <a:t>It </a:t>
            </a:r>
            <a:r>
              <a:rPr lang="en-US" sz="1800" dirty="0"/>
              <a:t>is likely the plurality, if not the majority of the models used in CCAR will be generated by this </a:t>
            </a:r>
            <a:r>
              <a:rPr lang="en-US" sz="1800" dirty="0" err="1"/>
              <a:t>workstream</a:t>
            </a:r>
            <a:endParaRPr lang="en-US" sz="1800" dirty="0"/>
          </a:p>
          <a:p>
            <a:r>
              <a:rPr lang="en-US" sz="1800" dirty="0"/>
              <a:t> </a:t>
            </a:r>
            <a:endParaRPr lang="en-US" sz="18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18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18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1800" b="1" kern="0" dirty="0" smtClean="0">
              <a:solidFill>
                <a:srgbClr val="0070C0"/>
              </a:solidFill>
              <a:latin typeface="+mn-lt"/>
            </a:endParaRPr>
          </a:p>
          <a:p>
            <a:pPr marL="685800" lvl="1" indent="-228600" eaLnBrk="1" hangingPunct="1">
              <a:spcBef>
                <a:spcPct val="50000"/>
              </a:spcBef>
              <a:buClr>
                <a:schemeClr val="tx1"/>
              </a:buClr>
              <a:buFont typeface="Arial" pitchFamily="34" charset="0"/>
              <a:buChar char="•"/>
              <a:defRPr/>
            </a:pPr>
            <a:endParaRPr lang="en-US" sz="18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18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1800" kern="0" dirty="0" smtClean="0">
              <a:solidFill>
                <a:schemeClr val="tx1">
                  <a:lumMod val="95000"/>
                  <a:lumOff val="5000"/>
                </a:schemeClr>
              </a:solidFill>
              <a:latin typeface="+mn-lt"/>
            </a:endParaRPr>
          </a:p>
          <a:p>
            <a:pPr marL="685800" lvl="1" indent="-228600" eaLnBrk="1" hangingPunct="1">
              <a:spcBef>
                <a:spcPct val="50000"/>
              </a:spcBef>
              <a:buClr>
                <a:schemeClr val="tx1"/>
              </a:buClr>
              <a:buFont typeface="Arial" pitchFamily="34" charset="0"/>
              <a:buChar char="•"/>
              <a:defRPr/>
            </a:pPr>
            <a:endParaRPr lang="en-US" sz="1800" kern="0" dirty="0" smtClean="0">
              <a:solidFill>
                <a:schemeClr val="tx1">
                  <a:lumMod val="95000"/>
                  <a:lumOff val="5000"/>
                </a:schemeClr>
              </a:solidFill>
              <a:latin typeface="+mn-lt"/>
            </a:endParaRPr>
          </a:p>
        </p:txBody>
      </p:sp>
    </p:spTree>
    <p:custDataLst>
      <p:tags r:id="rId1"/>
    </p:custDataLst>
    <p:extLst>
      <p:ext uri="{BB962C8B-B14F-4D97-AF65-F5344CB8AC3E}">
        <p14:creationId xmlns:p14="http://schemas.microsoft.com/office/powerpoint/2010/main" val="2048674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190"/>
            <a:ext cx="8229600" cy="1143000"/>
          </a:xfrm>
        </p:spPr>
        <p:txBody>
          <a:bodyPr/>
          <a:lstStyle/>
          <a:p>
            <a:r>
              <a:rPr lang="en-US" dirty="0" smtClean="0"/>
              <a:t>CCAR</a:t>
            </a:r>
            <a:endParaRPr lang="en-US" dirty="0"/>
          </a:p>
        </p:txBody>
      </p:sp>
      <p:sp>
        <p:nvSpPr>
          <p:cNvPr id="3" name="Content Placeholder 2"/>
          <p:cNvSpPr>
            <a:spLocks noGrp="1"/>
          </p:cNvSpPr>
          <p:nvPr>
            <p:ph idx="1"/>
          </p:nvPr>
        </p:nvSpPr>
        <p:spPr>
          <a:xfrm>
            <a:off x="390358" y="1230767"/>
            <a:ext cx="8229600" cy="4912358"/>
          </a:xfrm>
        </p:spPr>
        <p:txBody>
          <a:bodyPr>
            <a:noAutofit/>
          </a:bodyPr>
          <a:lstStyle/>
          <a:p>
            <a:r>
              <a:rPr lang="en-US" sz="2000" dirty="0"/>
              <a:t>In 2011, </a:t>
            </a:r>
            <a:r>
              <a:rPr lang="en-US" sz="2000" dirty="0" smtClean="0"/>
              <a:t>Fed implemented </a:t>
            </a:r>
            <a:r>
              <a:rPr lang="en-US" sz="2000" dirty="0"/>
              <a:t>new supervisory program for assessing capital planning </a:t>
            </a:r>
            <a:r>
              <a:rPr lang="en-US" sz="2000" dirty="0" smtClean="0"/>
              <a:t>and capital </a:t>
            </a:r>
            <a:r>
              <a:rPr lang="en-US" sz="2000" dirty="0"/>
              <a:t>adequacy at large, complex </a:t>
            </a:r>
            <a:r>
              <a:rPr lang="en-US" sz="2000" dirty="0" smtClean="0"/>
              <a:t>BHCs, </a:t>
            </a:r>
            <a:r>
              <a:rPr lang="en-US" sz="2000" dirty="0"/>
              <a:t>the </a:t>
            </a:r>
            <a:r>
              <a:rPr lang="en-US" sz="2000" dirty="0" smtClean="0"/>
              <a:t>CCAR. </a:t>
            </a:r>
          </a:p>
          <a:p>
            <a:r>
              <a:rPr lang="en-US" sz="2000" dirty="0" smtClean="0"/>
              <a:t>CCAR </a:t>
            </a:r>
            <a:r>
              <a:rPr lang="en-US" sz="2000" dirty="0"/>
              <a:t>involves </a:t>
            </a:r>
            <a:r>
              <a:rPr lang="en-US" sz="2000" dirty="0" smtClean="0"/>
              <a:t>both </a:t>
            </a:r>
            <a:r>
              <a:rPr lang="en-US" sz="2000" b="1" i="1" dirty="0"/>
              <a:t>qualitative</a:t>
            </a:r>
            <a:r>
              <a:rPr lang="en-US" sz="2000" dirty="0"/>
              <a:t> assessment of </a:t>
            </a:r>
            <a:r>
              <a:rPr lang="en-US" sz="2000" dirty="0" smtClean="0"/>
              <a:t>internal </a:t>
            </a:r>
            <a:r>
              <a:rPr lang="en-US" sz="2000" dirty="0"/>
              <a:t>capital planning processes and </a:t>
            </a:r>
            <a:r>
              <a:rPr lang="en-US" sz="2000" b="1" i="1" dirty="0" smtClean="0"/>
              <a:t>quantitative</a:t>
            </a:r>
            <a:r>
              <a:rPr lang="en-US" sz="2000" dirty="0" smtClean="0"/>
              <a:t> </a:t>
            </a:r>
            <a:r>
              <a:rPr lang="en-US" sz="2000" dirty="0"/>
              <a:t>assessment of </a:t>
            </a:r>
            <a:r>
              <a:rPr lang="en-US" sz="2000" dirty="0" smtClean="0"/>
              <a:t>capital </a:t>
            </a:r>
            <a:r>
              <a:rPr lang="en-US" sz="2000" dirty="0"/>
              <a:t>positions of each BHC subject to </a:t>
            </a:r>
            <a:r>
              <a:rPr lang="en-US" sz="2000" dirty="0" smtClean="0"/>
              <a:t>CCAR</a:t>
            </a:r>
          </a:p>
          <a:p>
            <a:r>
              <a:rPr lang="en-US" sz="2000" dirty="0" smtClean="0"/>
              <a:t>Each </a:t>
            </a:r>
            <a:r>
              <a:rPr lang="en-US" sz="2000" dirty="0"/>
              <a:t>year, BHCs </a:t>
            </a:r>
            <a:r>
              <a:rPr lang="en-US" sz="2000" dirty="0" smtClean="0"/>
              <a:t>submit </a:t>
            </a:r>
            <a:r>
              <a:rPr lang="en-US" sz="2000" dirty="0"/>
              <a:t>capital plan to </a:t>
            </a:r>
            <a:r>
              <a:rPr lang="en-US" sz="2000" dirty="0" smtClean="0"/>
              <a:t>Fed describing </a:t>
            </a:r>
          </a:p>
          <a:p>
            <a:pPr lvl="1"/>
            <a:r>
              <a:rPr lang="en-US" sz="1600" dirty="0" smtClean="0"/>
              <a:t>internal </a:t>
            </a:r>
            <a:r>
              <a:rPr lang="en-US" sz="1600" dirty="0"/>
              <a:t>capital planning processes and governance, </a:t>
            </a:r>
            <a:endParaRPr lang="en-US" sz="1600" dirty="0" smtClean="0"/>
          </a:p>
          <a:p>
            <a:pPr lvl="1"/>
            <a:r>
              <a:rPr lang="en-US" sz="1600" dirty="0" smtClean="0"/>
              <a:t>capital </a:t>
            </a:r>
            <a:r>
              <a:rPr lang="en-US" sz="1600" dirty="0"/>
              <a:t>policy governing </a:t>
            </a:r>
            <a:r>
              <a:rPr lang="en-US" sz="1600" dirty="0" smtClean="0"/>
              <a:t>decisions </a:t>
            </a:r>
            <a:r>
              <a:rPr lang="en-US" sz="1600" dirty="0"/>
              <a:t>about dividends and other capital distributions, </a:t>
            </a:r>
            <a:endParaRPr lang="en-US" sz="1600" dirty="0" smtClean="0"/>
          </a:p>
          <a:p>
            <a:pPr lvl="1"/>
            <a:r>
              <a:rPr lang="en-US" sz="1600" dirty="0" smtClean="0"/>
              <a:t>stress </a:t>
            </a:r>
            <a:r>
              <a:rPr lang="en-US" sz="1600" dirty="0"/>
              <a:t>test results based on scenarios provided by the </a:t>
            </a:r>
            <a:r>
              <a:rPr lang="en-US" sz="1600" dirty="0" smtClean="0"/>
              <a:t>Fed </a:t>
            </a:r>
          </a:p>
          <a:p>
            <a:pPr lvl="1"/>
            <a:r>
              <a:rPr lang="en-US" sz="1600" dirty="0" smtClean="0"/>
              <a:t>internal scenarios </a:t>
            </a:r>
            <a:r>
              <a:rPr lang="en-US" sz="1600" dirty="0"/>
              <a:t>uniquely stressful to </a:t>
            </a:r>
            <a:r>
              <a:rPr lang="en-US" sz="1600" dirty="0" smtClean="0"/>
              <a:t>BHC </a:t>
            </a:r>
            <a:r>
              <a:rPr lang="en-US" sz="1600" dirty="0"/>
              <a:t>based on </a:t>
            </a:r>
            <a:r>
              <a:rPr lang="en-US" sz="1600" dirty="0" smtClean="0"/>
              <a:t>business </a:t>
            </a:r>
            <a:r>
              <a:rPr lang="en-US" sz="1600" dirty="0"/>
              <a:t>focus </a:t>
            </a:r>
            <a:r>
              <a:rPr lang="en-US" sz="1600" dirty="0" smtClean="0"/>
              <a:t>/ strategiey, </a:t>
            </a:r>
          </a:p>
          <a:p>
            <a:pPr lvl="1"/>
            <a:r>
              <a:rPr lang="en-US" sz="1600" dirty="0" smtClean="0"/>
              <a:t>information </a:t>
            </a:r>
            <a:r>
              <a:rPr lang="en-US" sz="1600" dirty="0"/>
              <a:t>about </a:t>
            </a:r>
            <a:r>
              <a:rPr lang="en-US" sz="1600" dirty="0" smtClean="0"/>
              <a:t>dividends </a:t>
            </a:r>
            <a:r>
              <a:rPr lang="en-US" sz="1600" dirty="0"/>
              <a:t>and other capital actions </a:t>
            </a:r>
            <a:r>
              <a:rPr lang="en-US" sz="1600" dirty="0" smtClean="0"/>
              <a:t>expected over </a:t>
            </a:r>
            <a:r>
              <a:rPr lang="en-US" sz="1600" dirty="0"/>
              <a:t>the coming </a:t>
            </a:r>
            <a:r>
              <a:rPr lang="en-US" sz="1600" dirty="0" smtClean="0"/>
              <a:t>2years</a:t>
            </a:r>
            <a:r>
              <a:rPr lang="en-US" sz="1600" dirty="0"/>
              <a:t>. </a:t>
            </a:r>
            <a:endParaRPr lang="en-US" sz="16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2636851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PPNR Sample</a:t>
            </a:r>
            <a:endParaRPr lang="en-US" dirty="0"/>
          </a:p>
        </p:txBody>
      </p:sp>
      <p:sp>
        <p:nvSpPr>
          <p:cNvPr id="3" name="Subtitle 2"/>
          <p:cNvSpPr>
            <a:spLocks noGrp="1"/>
          </p:cNvSpPr>
          <p:nvPr>
            <p:ph type="subTitle" idx="1"/>
          </p:nvPr>
        </p:nvSpPr>
        <p:spPr/>
        <p:txBody>
          <a:bodyPr/>
          <a:lstStyle/>
          <a:p>
            <a:r>
              <a:rPr lang="en-US" dirty="0" smtClean="0"/>
              <a:t>Saturday, March 5, 2016</a:t>
            </a:r>
            <a:endParaRPr lang="en-US" dirty="0"/>
          </a:p>
        </p:txBody>
      </p:sp>
    </p:spTree>
    <p:extLst>
      <p:ext uri="{BB962C8B-B14F-4D97-AF65-F5344CB8AC3E}">
        <p14:creationId xmlns:p14="http://schemas.microsoft.com/office/powerpoint/2010/main" val="2062032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487958803"/>
              </p:ext>
            </p:ext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spid="_x0000_s206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901474216"/>
              </p:ext>
            </p:extLst>
          </p:nvPr>
        </p:nvGraphicFramePr>
        <p:xfrm>
          <a:off x="420564" y="1218320"/>
          <a:ext cx="8051019" cy="1935480"/>
        </p:xfrm>
        <a:graphic>
          <a:graphicData uri="http://schemas.openxmlformats.org/drawingml/2006/table">
            <a:tbl>
              <a:tblPr firstRow="1" bandRow="1"/>
              <a:tblGrid>
                <a:gridCol w="1256656"/>
                <a:gridCol w="874086"/>
                <a:gridCol w="1418031"/>
                <a:gridCol w="4502246"/>
              </a:tblGrid>
              <a:tr h="155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rPr>
                        <a:t>Segment</a:t>
                      </a:r>
                    </a:p>
                  </a:txBody>
                  <a:tcPr marL="84406" marR="84406">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rPr>
                        <a:t>Page</a:t>
                      </a:r>
                      <a:r>
                        <a:rPr lang="en-US" sz="900" baseline="0" dirty="0" smtClean="0">
                          <a:solidFill>
                            <a:schemeClr val="bg1"/>
                          </a:solidFill>
                        </a:rPr>
                        <a:t> ref.</a:t>
                      </a:r>
                      <a:endParaRPr lang="en-US" sz="900" dirty="0" smtClean="0">
                        <a:solidFill>
                          <a:schemeClr val="bg1"/>
                        </a:solidFill>
                      </a:endParaRPr>
                    </a:p>
                  </a:txBody>
                  <a:tcPr marL="84406" marR="84406">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rPr>
                        <a:t>Modeled</a:t>
                      </a:r>
                      <a:r>
                        <a:rPr lang="en-US" sz="900" baseline="0" dirty="0" smtClean="0">
                          <a:solidFill>
                            <a:schemeClr val="bg1"/>
                          </a:solidFill>
                        </a:rPr>
                        <a:t> components</a:t>
                      </a:r>
                      <a:endParaRPr lang="en-US" sz="900" dirty="0" smtClean="0">
                        <a:solidFill>
                          <a:schemeClr val="bg1"/>
                        </a:solidFill>
                      </a:endParaRPr>
                    </a:p>
                  </a:txBody>
                  <a:tcPr marL="84406" marR="84406">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rPr>
                        <a:t>Approach</a:t>
                      </a:r>
                    </a:p>
                  </a:txBody>
                  <a:tcPr marL="84406" marR="84406">
                    <a:solidFill>
                      <a:schemeClr val="accent1"/>
                    </a:solidFill>
                  </a:tcPr>
                </a:tc>
              </a:tr>
              <a:tr h="166033">
                <a:tc rowSpan="2">
                  <a:txBody>
                    <a:bodyPr/>
                    <a:lstStyle/>
                    <a:p>
                      <a:r>
                        <a:rPr lang="en-US" sz="1000" b="1" baseline="0" dirty="0" smtClean="0"/>
                        <a:t>Cash</a:t>
                      </a:r>
                    </a:p>
                  </a:txBody>
                  <a:tcPr marL="84406" marR="84406"/>
                </a:tc>
                <a:tc rowSpan="2">
                  <a:txBody>
                    <a:bodyPr/>
                    <a:lstStyle/>
                    <a:p>
                      <a:r>
                        <a:rPr lang="en-US" sz="1000" b="0" i="1" baseline="0" dirty="0" smtClean="0"/>
                        <a:t>3 – 5</a:t>
                      </a:r>
                    </a:p>
                  </a:txBody>
                  <a:tcPr marL="84406" marR="84406"/>
                </a:tc>
                <a:tc>
                  <a:txBody>
                    <a:bodyPr/>
                    <a:lstStyle/>
                    <a:p>
                      <a:r>
                        <a:rPr lang="en-US" sz="1000" baseline="0" dirty="0" smtClean="0"/>
                        <a:t>Fees &amp; Client revenue</a:t>
                      </a:r>
                    </a:p>
                  </a:txBody>
                  <a:tcPr marL="84406" marR="84406"/>
                </a:tc>
                <a:tc>
                  <a:txBody>
                    <a:bodyPr/>
                    <a:lstStyle/>
                    <a:p>
                      <a:r>
                        <a:rPr lang="en-US" sz="1000" i="0" baseline="0" dirty="0" smtClean="0"/>
                        <a:t>Regression</a:t>
                      </a:r>
                    </a:p>
                  </a:txBody>
                  <a:tcPr marL="84406" marR="84406"/>
                </a:tc>
              </a:tr>
              <a:tr h="166033">
                <a:tc vMerge="1">
                  <a:txBody>
                    <a:bodyPr/>
                    <a:lstStyle/>
                    <a:p>
                      <a:endParaRPr lang="en-US"/>
                    </a:p>
                  </a:txBody>
                  <a:tcPr/>
                </a:tc>
                <a:tc vMerge="1">
                  <a:txBody>
                    <a:bodyPr/>
                    <a:lstStyle/>
                    <a:p>
                      <a:endParaRPr lang="en-US"/>
                    </a:p>
                  </a:txBody>
                  <a:tcPr/>
                </a:tc>
                <a:tc>
                  <a:txBody>
                    <a:bodyPr/>
                    <a:lstStyle/>
                    <a:p>
                      <a:r>
                        <a:rPr lang="en-US" sz="1000" baseline="0" dirty="0" smtClean="0"/>
                        <a:t>Market revenue</a:t>
                      </a:r>
                    </a:p>
                  </a:txBody>
                  <a:tcPr marL="84406" marR="84406"/>
                </a:tc>
                <a:tc>
                  <a:txBody>
                    <a:bodyPr/>
                    <a:lstStyle/>
                    <a:p>
                      <a:r>
                        <a:rPr lang="en-US" sz="1000" i="0" baseline="0" dirty="0" smtClean="0"/>
                        <a:t>Regression</a:t>
                      </a:r>
                    </a:p>
                  </a:txBody>
                  <a:tcPr marL="84406" marR="84406"/>
                </a:tc>
              </a:tr>
              <a:tr h="166033">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t>Flow Derivatives</a:t>
                      </a:r>
                    </a:p>
                  </a:txBody>
                  <a:tcPr marL="84406" marR="84406"/>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1" baseline="0" dirty="0" smtClean="0"/>
                        <a:t>6 – 8</a:t>
                      </a:r>
                    </a:p>
                  </a:txBody>
                  <a:tcPr marL="84406" marR="84406"/>
                </a:tc>
                <a:tc>
                  <a:txBody>
                    <a:bodyPr/>
                    <a:lstStyle/>
                    <a:p>
                      <a:r>
                        <a:rPr lang="en-US" sz="1000" baseline="0" dirty="0" smtClean="0"/>
                        <a:t>Fees &amp; Client revenue</a:t>
                      </a:r>
                    </a:p>
                  </a:txBody>
                  <a:tcPr marL="84406" marR="84406"/>
                </a:tc>
                <a:tc>
                  <a:txBody>
                    <a:bodyPr/>
                    <a:lstStyle/>
                    <a:p>
                      <a:r>
                        <a:rPr lang="en-US" sz="1000" i="0" baseline="0" dirty="0" smtClean="0"/>
                        <a:t>Regression</a:t>
                      </a:r>
                    </a:p>
                  </a:txBody>
                  <a:tcPr marL="84406" marR="84406"/>
                </a:tc>
              </a:tr>
              <a:tr h="166033">
                <a:tc vMerge="1">
                  <a:txBody>
                    <a:bodyPr/>
                    <a:lstStyle/>
                    <a:p>
                      <a:endParaRPr lang="en-US"/>
                    </a:p>
                  </a:txBody>
                  <a:tcPr/>
                </a:tc>
                <a:tc vMerge="1">
                  <a:txBody>
                    <a:bodyPr/>
                    <a:lstStyle/>
                    <a:p>
                      <a:endParaRPr lang="en-US"/>
                    </a:p>
                  </a:txBody>
                  <a:tcPr/>
                </a:tc>
                <a:tc>
                  <a:txBody>
                    <a:bodyPr/>
                    <a:lstStyle/>
                    <a:p>
                      <a:r>
                        <a:rPr lang="en-US" sz="1000" baseline="0" dirty="0" smtClean="0"/>
                        <a:t>Market revenue</a:t>
                      </a:r>
                    </a:p>
                  </a:txBody>
                  <a:tcPr marL="84406" marR="84406"/>
                </a:tc>
                <a:tc>
                  <a:txBody>
                    <a:bodyPr/>
                    <a:lstStyle/>
                    <a:p>
                      <a:r>
                        <a:rPr lang="en-US" sz="1000" i="0" baseline="0" dirty="0" smtClean="0"/>
                        <a:t>Regression</a:t>
                      </a:r>
                    </a:p>
                  </a:txBody>
                  <a:tcPr marL="84406" marR="84406"/>
                </a:tc>
              </a:tr>
              <a:tr h="16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t>EFS</a:t>
                      </a: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1" baseline="0" dirty="0" smtClean="0"/>
                        <a:t>9 – 10</a:t>
                      </a:r>
                    </a:p>
                  </a:txBody>
                  <a:tcPr marL="84406" marR="84406"/>
                </a:tc>
                <a:tc>
                  <a:txBody>
                    <a:bodyPr/>
                    <a:lstStyle/>
                    <a:p>
                      <a:r>
                        <a:rPr lang="en-US" sz="1000" baseline="0" dirty="0" smtClean="0"/>
                        <a:t>Total revenue</a:t>
                      </a:r>
                    </a:p>
                  </a:txBody>
                  <a:tcPr marL="84406" marR="84406"/>
                </a:tc>
                <a:tc>
                  <a:txBody>
                    <a:bodyPr/>
                    <a:lstStyle/>
                    <a:p>
                      <a:r>
                        <a:rPr lang="en-US" sz="1000" i="0" baseline="0" dirty="0" smtClean="0"/>
                        <a:t>Regression</a:t>
                      </a:r>
                    </a:p>
                  </a:txBody>
                  <a:tcPr marL="84406" marR="84406"/>
                </a:tc>
              </a:tr>
              <a:tr h="16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t>Convertibles</a:t>
                      </a: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1" baseline="0" dirty="0" smtClean="0"/>
                        <a:t>11 – 12</a:t>
                      </a:r>
                    </a:p>
                  </a:txBody>
                  <a:tcPr marL="84406" marR="84406"/>
                </a:tc>
                <a:tc>
                  <a:txBody>
                    <a:bodyPr/>
                    <a:lstStyle/>
                    <a:p>
                      <a:r>
                        <a:rPr lang="en-US" sz="1000" baseline="0" dirty="0" smtClean="0"/>
                        <a:t>Total revenue</a:t>
                      </a:r>
                    </a:p>
                  </a:txBody>
                  <a:tcPr marL="84406" marR="84406"/>
                </a:tc>
                <a:tc>
                  <a:txBody>
                    <a:bodyPr/>
                    <a:lstStyle/>
                    <a:p>
                      <a:r>
                        <a:rPr lang="en-US" sz="1000" i="0" baseline="0" dirty="0" smtClean="0"/>
                        <a:t>Regression</a:t>
                      </a:r>
                    </a:p>
                  </a:txBody>
                  <a:tcPr marL="84406" marR="84406"/>
                </a:tc>
              </a:tr>
              <a:tr h="16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t>Equity Strategies</a:t>
                      </a: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1" baseline="0" dirty="0" smtClean="0"/>
                        <a:t>13 – 15</a:t>
                      </a:r>
                    </a:p>
                  </a:txBody>
                  <a:tcPr marL="84406" marR="84406"/>
                </a:tc>
                <a:tc>
                  <a:txBody>
                    <a:bodyPr/>
                    <a:lstStyle/>
                    <a:p>
                      <a:r>
                        <a:rPr lang="en-US" sz="1000" baseline="0" dirty="0" smtClean="0"/>
                        <a:t>Total revenue</a:t>
                      </a:r>
                    </a:p>
                  </a:txBody>
                  <a:tcPr marL="84406" marR="84406"/>
                </a:tc>
                <a:tc>
                  <a:txBody>
                    <a:bodyPr/>
                    <a:lstStyle/>
                    <a:p>
                      <a:r>
                        <a:rPr lang="en-US" sz="1000" i="0" baseline="0" dirty="0" smtClean="0"/>
                        <a:t>Regression on industry volume, to which a constant return assumption is applied</a:t>
                      </a:r>
                    </a:p>
                  </a:txBody>
                  <a:tcPr marL="84406" marR="84406"/>
                </a:tc>
              </a:tr>
            </a:tbl>
          </a:graphicData>
        </a:graphic>
      </p:graphicFrame>
      <p:sp>
        <p:nvSpPr>
          <p:cNvPr id="2" name="Title 1"/>
          <p:cNvSpPr>
            <a:spLocks noGrp="1"/>
          </p:cNvSpPr>
          <p:nvPr>
            <p:ph type="title"/>
          </p:nvPr>
        </p:nvSpPr>
        <p:spPr/>
        <p:txBody>
          <a:bodyPr>
            <a:noAutofit/>
          </a:bodyPr>
          <a:lstStyle/>
          <a:p>
            <a:r>
              <a:rPr lang="en-US" sz="3200" dirty="0" smtClean="0"/>
              <a:t>Equities Trading</a:t>
            </a:r>
            <a:br>
              <a:rPr lang="en-US" sz="3200" dirty="0" smtClean="0"/>
            </a:br>
            <a:r>
              <a:rPr lang="en-US" sz="3200" dirty="0" smtClean="0">
                <a:solidFill>
                  <a:schemeClr val="tx2"/>
                </a:solidFill>
              </a:rPr>
              <a:t>Summary of model architecture and approach</a:t>
            </a:r>
            <a:endParaRPr lang="en-US" sz="3200" dirty="0"/>
          </a:p>
        </p:txBody>
      </p:sp>
      <p:sp>
        <p:nvSpPr>
          <p:cNvPr id="6" name="Text Placeholder 2"/>
          <p:cNvSpPr txBox="1">
            <a:spLocks/>
          </p:cNvSpPr>
          <p:nvPr/>
        </p:nvSpPr>
        <p:spPr>
          <a:xfrm>
            <a:off x="438785" y="963183"/>
            <a:ext cx="3890844" cy="342900"/>
          </a:xfrm>
          <a:prstGeom prst="rect">
            <a:avLst/>
          </a:prstGeom>
        </p:spPr>
        <p:txBody>
          <a:bodyPr lIns="0"/>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50" b="1" dirty="0" smtClean="0">
                <a:solidFill>
                  <a:schemeClr val="accent1"/>
                </a:solidFill>
              </a:rPr>
              <a:t>Overview</a:t>
            </a:r>
            <a:endParaRPr lang="en-US" sz="1250" b="1" dirty="0">
              <a:solidFill>
                <a:schemeClr val="accent1"/>
              </a:solidFill>
            </a:endParaRPr>
          </a:p>
        </p:txBody>
      </p:sp>
      <p:sp>
        <p:nvSpPr>
          <p:cNvPr id="20" name="Text Placeholder 2"/>
          <p:cNvSpPr txBox="1">
            <a:spLocks/>
          </p:cNvSpPr>
          <p:nvPr/>
        </p:nvSpPr>
        <p:spPr>
          <a:xfrm>
            <a:off x="420565" y="3372765"/>
            <a:ext cx="6189359" cy="342900"/>
          </a:xfrm>
          <a:prstGeom prst="rect">
            <a:avLst/>
          </a:prstGeom>
        </p:spPr>
        <p:txBody>
          <a:bodyPr lIns="0"/>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50" b="1" dirty="0" smtClean="0">
                <a:solidFill>
                  <a:schemeClr val="accent1"/>
                </a:solidFill>
              </a:rPr>
              <a:t>Total Equities Trading revenue: </a:t>
            </a:r>
            <a:r>
              <a:rPr lang="en-US" sz="1250" b="1" dirty="0">
                <a:solidFill>
                  <a:schemeClr val="accent1"/>
                </a:solidFill>
              </a:rPr>
              <a:t>Forecast - CCAR 2015 supervisory </a:t>
            </a:r>
            <a:r>
              <a:rPr lang="en-US" sz="1250" b="1" dirty="0" smtClean="0">
                <a:solidFill>
                  <a:schemeClr val="accent1"/>
                </a:solidFill>
              </a:rPr>
              <a:t>scenarios</a:t>
            </a:r>
            <a:r>
              <a:rPr lang="en-US" sz="1250" b="1" baseline="30000" dirty="0" smtClean="0">
                <a:solidFill>
                  <a:schemeClr val="accent1"/>
                </a:solidFill>
              </a:rPr>
              <a:t>1</a:t>
            </a:r>
            <a:endParaRPr lang="en-US" sz="1250" b="1" baseline="30000" dirty="0">
              <a:solidFill>
                <a:schemeClr val="accent1"/>
              </a:solidFill>
            </a:endParaRPr>
          </a:p>
        </p:txBody>
      </p:sp>
      <p:grpSp>
        <p:nvGrpSpPr>
          <p:cNvPr id="33" name="Group 32"/>
          <p:cNvGrpSpPr/>
          <p:nvPr/>
        </p:nvGrpSpPr>
        <p:grpSpPr>
          <a:xfrm>
            <a:off x="7868922" y="126171"/>
            <a:ext cx="1154704" cy="982961"/>
            <a:chOff x="8254638" y="428405"/>
            <a:chExt cx="1250929" cy="982961"/>
          </a:xfrm>
        </p:grpSpPr>
        <p:cxnSp>
          <p:nvCxnSpPr>
            <p:cNvPr id="34" name="Straight Connector 33"/>
            <p:cNvCxnSpPr/>
            <p:nvPr/>
          </p:nvCxnSpPr>
          <p:spPr>
            <a:xfrm>
              <a:off x="8340363" y="707079"/>
              <a:ext cx="10972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485919" y="635079"/>
              <a:ext cx="1005840" cy="144000"/>
            </a:xfrm>
            <a:prstGeom prst="rect">
              <a:avLst/>
            </a:prstGeom>
            <a:noFill/>
          </p:spPr>
          <p:txBody>
            <a:bodyPr wrap="square" lIns="0" tIns="0" rIns="0" bIns="0" rtlCol="0">
              <a:spAutoFit/>
            </a:bodyPr>
            <a:lstStyle/>
            <a:p>
              <a:pPr algn="l">
                <a:lnSpc>
                  <a:spcPct val="100000"/>
                </a:lnSpc>
              </a:pPr>
              <a:r>
                <a:rPr lang="en-US" sz="900" dirty="0" smtClean="0"/>
                <a:t>Actuals</a:t>
              </a:r>
            </a:p>
          </p:txBody>
        </p:sp>
        <p:cxnSp>
          <p:nvCxnSpPr>
            <p:cNvPr id="37" name="Straight Connector 36"/>
            <p:cNvCxnSpPr/>
            <p:nvPr/>
          </p:nvCxnSpPr>
          <p:spPr>
            <a:xfrm>
              <a:off x="8340363" y="1014367"/>
              <a:ext cx="109728" cy="0"/>
            </a:xfrm>
            <a:prstGeom prst="line">
              <a:avLst/>
            </a:prstGeom>
            <a:ln w="22225">
              <a:solidFill>
                <a:srgbClr val="00B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485919" y="942367"/>
              <a:ext cx="1005840" cy="144000"/>
            </a:xfrm>
            <a:prstGeom prst="rect">
              <a:avLst/>
            </a:prstGeom>
            <a:noFill/>
          </p:spPr>
          <p:txBody>
            <a:bodyPr wrap="square" lIns="0" tIns="0" rIns="0" bIns="0" rtlCol="0">
              <a:spAutoFit/>
            </a:bodyPr>
            <a:lstStyle/>
            <a:p>
              <a:pPr algn="l">
                <a:lnSpc>
                  <a:spcPct val="100000"/>
                </a:lnSpc>
              </a:pPr>
              <a:r>
                <a:rPr lang="en-US" sz="900" dirty="0" smtClean="0"/>
                <a:t>Baseline</a:t>
              </a:r>
            </a:p>
          </p:txBody>
        </p:sp>
        <p:cxnSp>
          <p:nvCxnSpPr>
            <p:cNvPr id="39" name="Straight Connector 38"/>
            <p:cNvCxnSpPr/>
            <p:nvPr/>
          </p:nvCxnSpPr>
          <p:spPr>
            <a:xfrm>
              <a:off x="8340363" y="1168011"/>
              <a:ext cx="10972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485919" y="1096011"/>
              <a:ext cx="1005840" cy="144000"/>
            </a:xfrm>
            <a:prstGeom prst="rect">
              <a:avLst/>
            </a:prstGeom>
            <a:noFill/>
          </p:spPr>
          <p:txBody>
            <a:bodyPr wrap="square" lIns="0" tIns="0" rIns="0" bIns="0" rtlCol="0">
              <a:spAutoFit/>
            </a:bodyPr>
            <a:lstStyle/>
            <a:p>
              <a:pPr algn="l">
                <a:lnSpc>
                  <a:spcPct val="100000"/>
                </a:lnSpc>
              </a:pPr>
              <a:r>
                <a:rPr lang="en-US" sz="900" dirty="0" smtClean="0"/>
                <a:t>Adverse</a:t>
              </a:r>
            </a:p>
          </p:txBody>
        </p:sp>
        <p:cxnSp>
          <p:nvCxnSpPr>
            <p:cNvPr id="41" name="Straight Connector 40"/>
            <p:cNvCxnSpPr/>
            <p:nvPr/>
          </p:nvCxnSpPr>
          <p:spPr>
            <a:xfrm>
              <a:off x="8340363" y="1321653"/>
              <a:ext cx="109728"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485919" y="1249653"/>
              <a:ext cx="1005840" cy="144000"/>
            </a:xfrm>
            <a:prstGeom prst="rect">
              <a:avLst/>
            </a:prstGeom>
            <a:noFill/>
          </p:spPr>
          <p:txBody>
            <a:bodyPr wrap="square" lIns="0" tIns="0" rIns="0" bIns="0" rtlCol="0">
              <a:spAutoFit/>
            </a:bodyPr>
            <a:lstStyle/>
            <a:p>
              <a:pPr algn="l">
                <a:lnSpc>
                  <a:spcPct val="100000"/>
                </a:lnSpc>
              </a:pPr>
              <a:r>
                <a:rPr lang="en-US" sz="900" dirty="0" smtClean="0"/>
                <a:t>Severely Adverse</a:t>
              </a:r>
            </a:p>
          </p:txBody>
        </p:sp>
        <p:cxnSp>
          <p:nvCxnSpPr>
            <p:cNvPr id="43" name="Straight Connector 42"/>
            <p:cNvCxnSpPr/>
            <p:nvPr/>
          </p:nvCxnSpPr>
          <p:spPr>
            <a:xfrm>
              <a:off x="8340363" y="860723"/>
              <a:ext cx="109728" cy="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294477" y="481435"/>
              <a:ext cx="1113503" cy="144000"/>
            </a:xfrm>
            <a:prstGeom prst="rect">
              <a:avLst/>
            </a:prstGeom>
            <a:noFill/>
          </p:spPr>
          <p:txBody>
            <a:bodyPr wrap="square" lIns="0" tIns="0" rIns="0" bIns="0" rtlCol="0">
              <a:spAutoFit/>
            </a:bodyPr>
            <a:lstStyle/>
            <a:p>
              <a:pPr algn="l">
                <a:lnSpc>
                  <a:spcPct val="100000"/>
                </a:lnSpc>
              </a:pPr>
              <a:r>
                <a:rPr lang="en-US" sz="900" b="1" dirty="0" smtClean="0"/>
                <a:t>Legend:</a:t>
              </a:r>
            </a:p>
          </p:txBody>
        </p:sp>
        <p:sp>
          <p:nvSpPr>
            <p:cNvPr id="45" name="Rectangle 44"/>
            <p:cNvSpPr/>
            <p:nvPr/>
          </p:nvSpPr>
          <p:spPr>
            <a:xfrm>
              <a:off x="8254638" y="428405"/>
              <a:ext cx="1161128" cy="98296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46" name="TextBox 45"/>
            <p:cNvSpPr txBox="1"/>
            <p:nvPr/>
          </p:nvSpPr>
          <p:spPr>
            <a:xfrm>
              <a:off x="8499727" y="788723"/>
              <a:ext cx="1005840" cy="144000"/>
            </a:xfrm>
            <a:prstGeom prst="rect">
              <a:avLst/>
            </a:prstGeom>
            <a:noFill/>
          </p:spPr>
          <p:txBody>
            <a:bodyPr wrap="square" lIns="0" tIns="0" rIns="0" bIns="0" rtlCol="0">
              <a:spAutoFit/>
            </a:bodyPr>
            <a:lstStyle/>
            <a:p>
              <a:pPr algn="l">
                <a:lnSpc>
                  <a:spcPct val="100000"/>
                </a:lnSpc>
              </a:pPr>
              <a:r>
                <a:rPr lang="en-US" sz="900" dirty="0" smtClean="0"/>
                <a:t>Fitted values</a:t>
              </a:r>
            </a:p>
          </p:txBody>
        </p:sp>
      </p:grpSp>
      <p:graphicFrame>
        <p:nvGraphicFramePr>
          <p:cNvPr id="27" name="Content Placeholder 26"/>
          <p:cNvGraphicFramePr>
            <a:graphicFrameLocks/>
          </p:cNvGraphicFramePr>
          <p:nvPr>
            <p:extLst>
              <p:ext uri="{D42A27DB-BD31-4B8C-83A1-F6EECF244321}">
                <p14:modId xmlns:p14="http://schemas.microsoft.com/office/powerpoint/2010/main" val="2249972470"/>
              </p:ext>
            </p:extLst>
          </p:nvPr>
        </p:nvGraphicFramePr>
        <p:xfrm>
          <a:off x="420564" y="3715665"/>
          <a:ext cx="8051019" cy="2477072"/>
        </p:xfrm>
        <a:graphic>
          <a:graphicData uri="http://schemas.openxmlformats.org/drawingml/2006/chart">
            <c:chart xmlns:c="http://schemas.openxmlformats.org/drawingml/2006/chart" xmlns:r="http://schemas.openxmlformats.org/officeDocument/2006/relationships" r:id="rId6"/>
          </a:graphicData>
        </a:graphic>
      </p:graphicFrame>
      <p:sp>
        <p:nvSpPr>
          <p:cNvPr id="21" name="Rectangle 20"/>
          <p:cNvSpPr/>
          <p:nvPr/>
        </p:nvSpPr>
        <p:spPr>
          <a:xfrm>
            <a:off x="5351917" y="3851455"/>
            <a:ext cx="2910127" cy="365760"/>
          </a:xfrm>
          <a:prstGeom prst="rect">
            <a:avLst/>
          </a:prstGeom>
          <a:solidFill>
            <a:schemeClr val="bg1"/>
          </a:solid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r>
              <a:rPr lang="en-US" sz="1050" b="1" dirty="0" smtClean="0">
                <a:solidFill>
                  <a:schemeClr val="accent3"/>
                </a:solidFill>
              </a:rPr>
              <a:t>Illustrative – forecasts subject to change based on 2016 Supervisory scenarios</a:t>
            </a:r>
          </a:p>
        </p:txBody>
      </p:sp>
      <p:sp>
        <p:nvSpPr>
          <p:cNvPr id="24" name="Footnote"/>
          <p:cNvSpPr/>
          <p:nvPr/>
        </p:nvSpPr>
        <p:spPr>
          <a:xfrm>
            <a:off x="453000" y="6180850"/>
            <a:ext cx="8240419" cy="2886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72000" rIns="0" bIns="72000" rtlCol="0" anchor="ctr">
            <a:noAutofit/>
          </a:bodyPr>
          <a:lstStyle/>
          <a:p>
            <a:r>
              <a:rPr lang="en-US" sz="900" dirty="0" smtClean="0">
                <a:solidFill>
                  <a:schemeClr val="tx1"/>
                </a:solidFill>
              </a:rPr>
              <a:t>Note: Haircut assumption has been applied to Flow Derivatives and EFS total revenues to account for any adjustments made to transfer pricing revenues – see next page for details</a:t>
            </a:r>
          </a:p>
        </p:txBody>
      </p:sp>
    </p:spTree>
    <p:extLst>
      <p:ext uri="{BB962C8B-B14F-4D97-AF65-F5344CB8AC3E}">
        <p14:creationId xmlns:p14="http://schemas.microsoft.com/office/powerpoint/2010/main" val="19030446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4698971" y="2689480"/>
            <a:ext cx="4149849" cy="960120"/>
          </a:xfrm>
          <a:prstGeom prst="rect">
            <a:avLst/>
          </a:prstGeom>
          <a:solidFill>
            <a:schemeClr val="accent5">
              <a:lumMod val="20000"/>
              <a:lumOff val="80000"/>
            </a:schemeClr>
          </a:solid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67" name="Rectangle 66"/>
          <p:cNvSpPr/>
          <p:nvPr/>
        </p:nvSpPr>
        <p:spPr>
          <a:xfrm>
            <a:off x="475186" y="3906469"/>
            <a:ext cx="4149849" cy="2148840"/>
          </a:xfrm>
          <a:prstGeom prst="rect">
            <a:avLst/>
          </a:prstGeom>
          <a:solidFill>
            <a:schemeClr val="accent2">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114892623"/>
              </p:ext>
            </p:ext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spid="_x0000_s624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itle 4"/>
          <p:cNvSpPr>
            <a:spLocks noGrp="1"/>
          </p:cNvSpPr>
          <p:nvPr>
            <p:ph type="title"/>
          </p:nvPr>
        </p:nvSpPr>
        <p:spPr>
          <a:xfrm>
            <a:off x="398470" y="223954"/>
            <a:ext cx="8261490" cy="759600"/>
          </a:xfrm>
        </p:spPr>
        <p:txBody>
          <a:bodyPr>
            <a:noAutofit/>
          </a:bodyPr>
          <a:lstStyle/>
          <a:p>
            <a:r>
              <a:rPr lang="en-US" sz="1600" dirty="0" smtClean="0"/>
              <a:t>Note on transfer pricing revenues</a:t>
            </a:r>
            <a:br>
              <a:rPr lang="en-US" sz="1600" dirty="0" smtClean="0"/>
            </a:br>
            <a:r>
              <a:rPr lang="en-US" sz="1600" dirty="0" smtClean="0">
                <a:solidFill>
                  <a:schemeClr val="tx2"/>
                </a:solidFill>
              </a:rPr>
              <a:t>To account for any risk/cost-based adjustments made prior to being transferred, haircut has been applied to the transfer pricing portion of total revenue forecasts</a:t>
            </a:r>
            <a:endParaRPr lang="en-US" sz="1600" dirty="0">
              <a:solidFill>
                <a:schemeClr val="tx2"/>
              </a:solidFill>
            </a:endParaRPr>
          </a:p>
        </p:txBody>
      </p:sp>
      <p:sp>
        <p:nvSpPr>
          <p:cNvPr id="11" name="Text Placeholder 10"/>
          <p:cNvSpPr>
            <a:spLocks noGrp="1"/>
          </p:cNvSpPr>
          <p:nvPr>
            <p:ph type="body" sz="quarter" idx="3"/>
          </p:nvPr>
        </p:nvSpPr>
        <p:spPr>
          <a:xfrm>
            <a:off x="4774166" y="1443177"/>
            <a:ext cx="3919363" cy="342900"/>
          </a:xfrm>
        </p:spPr>
        <p:txBody>
          <a:bodyPr/>
          <a:lstStyle/>
          <a:p>
            <a:r>
              <a:rPr lang="en-US" dirty="0" smtClean="0"/>
              <a:t>Overview of methodology</a:t>
            </a:r>
            <a:endParaRPr lang="en-US" baseline="30000" dirty="0"/>
          </a:p>
          <a:p>
            <a:endParaRPr lang="en-US" dirty="0"/>
          </a:p>
        </p:txBody>
      </p:sp>
      <p:sp>
        <p:nvSpPr>
          <p:cNvPr id="12" name="Content Placeholder 11"/>
          <p:cNvSpPr>
            <a:spLocks noGrp="1"/>
          </p:cNvSpPr>
          <p:nvPr>
            <p:ph sz="quarter" idx="11"/>
          </p:nvPr>
        </p:nvSpPr>
        <p:spPr>
          <a:xfrm>
            <a:off x="4773807" y="1685072"/>
            <a:ext cx="4051927" cy="1834220"/>
          </a:xfrm>
        </p:spPr>
        <p:txBody>
          <a:bodyPr>
            <a:normAutofit fontScale="92500" lnSpcReduction="20000"/>
          </a:bodyPr>
          <a:lstStyle/>
          <a:p>
            <a:pPr marL="180000" lvl="1" indent="-180000">
              <a:spcAft>
                <a:spcPts val="300"/>
              </a:spcAft>
              <a:buClr>
                <a:schemeClr val="accent1"/>
              </a:buClr>
              <a:buFont typeface="Wingdings" pitchFamily="2" charset="2"/>
              <a:buChar char="§"/>
            </a:pPr>
            <a:r>
              <a:rPr lang="en-US" sz="1150" b="1" dirty="0" smtClean="0"/>
              <a:t>Total revenue booked to BCI: </a:t>
            </a:r>
            <a:r>
              <a:rPr lang="en-US" sz="1150" dirty="0" smtClean="0"/>
              <a:t>Total revenue recorded in the BCI general ledger excluding transfer pricing revenues</a:t>
            </a:r>
          </a:p>
          <a:p>
            <a:pPr marL="180000" lvl="1" indent="-180000">
              <a:spcAft>
                <a:spcPts val="300"/>
              </a:spcAft>
              <a:buFont typeface="Wingdings" pitchFamily="2" charset="2"/>
              <a:buChar char="§"/>
            </a:pPr>
            <a:r>
              <a:rPr lang="en-US" sz="1150" b="1" dirty="0" smtClean="0"/>
              <a:t>Total revenue attributable to BCI: </a:t>
            </a:r>
            <a:r>
              <a:rPr lang="en-US" sz="1150" dirty="0" smtClean="0"/>
              <a:t>Total revenue booked to BCI plus net additional revenues to be received/paid under transfer pricing agreements (“net attributable revenues”)</a:t>
            </a:r>
          </a:p>
          <a:p>
            <a:pPr marL="180000" lvl="1" indent="-180000">
              <a:spcAft>
                <a:spcPts val="300"/>
              </a:spcAft>
              <a:buFont typeface="Wingdings" pitchFamily="2" charset="2"/>
              <a:buChar char="§"/>
            </a:pPr>
            <a:r>
              <a:rPr lang="en-US" sz="1150" b="1" dirty="0" smtClean="0"/>
              <a:t>Total revenue booked to BCI + transfer pricing: </a:t>
            </a:r>
            <a:r>
              <a:rPr lang="en-US" sz="1150" dirty="0" smtClean="0"/>
              <a:t>Total revenue booked to BCI plus net additional revenues from transfer pricing agreements, adjusted for any risks/costs (“transfer pricing”) </a:t>
            </a:r>
          </a:p>
          <a:p>
            <a:pPr marL="180000" lvl="1" indent="-180000" algn="ctr">
              <a:spcBef>
                <a:spcPts val="0"/>
              </a:spcBef>
              <a:buNone/>
            </a:pPr>
            <a:r>
              <a:rPr lang="en-US" sz="1000" i="1" dirty="0" smtClean="0"/>
              <a:t>(Note: Segment-level data not available for adjusted transfer pricing)</a:t>
            </a:r>
          </a:p>
        </p:txBody>
      </p:sp>
      <p:sp>
        <p:nvSpPr>
          <p:cNvPr id="79" name="Title 1"/>
          <p:cNvSpPr txBox="1">
            <a:spLocks/>
          </p:cNvSpPr>
          <p:nvPr/>
        </p:nvSpPr>
        <p:spPr>
          <a:xfrm>
            <a:off x="708415" y="385200"/>
            <a:ext cx="7985004" cy="759600"/>
          </a:xfrm>
          <a:prstGeom prst="rect">
            <a:avLst/>
          </a:prstGeom>
        </p:spPr>
        <p:txBody>
          <a:bodyPr vert="horz" lIns="0" tIns="0" rIns="0" bIns="0" rtlCol="0" anchor="t">
            <a:noAutofit/>
          </a:bodyPr>
          <a:lstStyle>
            <a:lvl1pPr algn="l" defTabSz="914400" rtl="0" eaLnBrk="1" latinLnBrk="0" hangingPunct="1">
              <a:lnSpc>
                <a:spcPct val="88000"/>
              </a:lnSpc>
              <a:spcBef>
                <a:spcPct val="0"/>
              </a:spcBef>
              <a:buNone/>
              <a:defRPr sz="2000" kern="1200">
                <a:solidFill>
                  <a:schemeClr val="accent1"/>
                </a:solidFill>
                <a:latin typeface="+mj-lt"/>
                <a:ea typeface="+mj-ea"/>
                <a:cs typeface="+mj-cs"/>
              </a:defRPr>
            </a:lvl1pPr>
          </a:lstStyle>
          <a:p>
            <a:endParaRPr lang="en-US" dirty="0">
              <a:solidFill>
                <a:schemeClr val="tx2"/>
              </a:solidFill>
            </a:endParaRPr>
          </a:p>
        </p:txBody>
      </p:sp>
      <p:sp>
        <p:nvSpPr>
          <p:cNvPr id="22" name="Text Placeholder 2"/>
          <p:cNvSpPr txBox="1">
            <a:spLocks/>
          </p:cNvSpPr>
          <p:nvPr/>
        </p:nvSpPr>
        <p:spPr>
          <a:xfrm>
            <a:off x="447451" y="1443177"/>
            <a:ext cx="3890844" cy="342900"/>
          </a:xfrm>
          <a:prstGeom prst="rect">
            <a:avLst/>
          </a:prstGeom>
        </p:spPr>
        <p:txBody>
          <a:bodyPr vert="horz" lIns="0" tIns="0" rIns="0" bIns="0" rtlCol="0">
            <a:normAutofit/>
          </a:bodyPr>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accent1"/>
                </a:solidFill>
              </a:rPr>
              <a:t>Total revenue: Equities Trading </a:t>
            </a:r>
            <a:r>
              <a:rPr lang="en-US" sz="1200" dirty="0" smtClean="0">
                <a:solidFill>
                  <a:schemeClr val="accent1"/>
                </a:solidFill>
              </a:rPr>
              <a:t>($ MM)</a:t>
            </a:r>
            <a:r>
              <a:rPr lang="en-US" sz="1200" b="1" dirty="0" smtClean="0">
                <a:solidFill>
                  <a:schemeClr val="accent1"/>
                </a:solidFill>
              </a:rPr>
              <a:t/>
            </a:r>
            <a:br>
              <a:rPr lang="en-US" sz="1200" b="1" dirty="0" smtClean="0">
                <a:solidFill>
                  <a:schemeClr val="accent1"/>
                </a:solidFill>
              </a:rPr>
            </a:br>
            <a:endParaRPr lang="en-US" sz="1200" dirty="0" smtClean="0">
              <a:solidFill>
                <a:schemeClr val="accent1"/>
              </a:solidFill>
            </a:endParaRPr>
          </a:p>
        </p:txBody>
      </p:sp>
      <p:graphicFrame>
        <p:nvGraphicFramePr>
          <p:cNvPr id="24" name="Content Placeholder 3"/>
          <p:cNvGraphicFramePr>
            <a:graphicFrameLocks/>
          </p:cNvGraphicFramePr>
          <p:nvPr>
            <p:extLst>
              <p:ext uri="{D42A27DB-BD31-4B8C-83A1-F6EECF244321}">
                <p14:modId xmlns:p14="http://schemas.microsoft.com/office/powerpoint/2010/main" val="3591294873"/>
              </p:ext>
            </p:extLst>
          </p:nvPr>
        </p:nvGraphicFramePr>
        <p:xfrm>
          <a:off x="438785" y="1709995"/>
          <a:ext cx="4177585" cy="1834220"/>
        </p:xfrm>
        <a:graphic>
          <a:graphicData uri="http://schemas.openxmlformats.org/drawingml/2006/chart">
            <c:chart xmlns:c="http://schemas.openxmlformats.org/drawingml/2006/chart" xmlns:r="http://schemas.openxmlformats.org/officeDocument/2006/relationships" r:id="rId7"/>
          </a:graphicData>
        </a:graphic>
      </p:graphicFrame>
      <p:sp>
        <p:nvSpPr>
          <p:cNvPr id="27" name="Rectangle 26"/>
          <p:cNvSpPr/>
          <p:nvPr/>
        </p:nvSpPr>
        <p:spPr>
          <a:xfrm>
            <a:off x="692939" y="4364718"/>
            <a:ext cx="531213" cy="1362408"/>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35" name="TextBox 34"/>
          <p:cNvSpPr txBox="1"/>
          <p:nvPr/>
        </p:nvSpPr>
        <p:spPr>
          <a:xfrm>
            <a:off x="559587" y="5829161"/>
            <a:ext cx="797916" cy="169277"/>
          </a:xfrm>
          <a:prstGeom prst="rect">
            <a:avLst/>
          </a:prstGeom>
          <a:noFill/>
        </p:spPr>
        <p:txBody>
          <a:bodyPr wrap="square" lIns="0" tIns="0" rIns="0" bIns="0" rtlCol="0">
            <a:spAutoFit/>
          </a:bodyPr>
          <a:lstStyle/>
          <a:p>
            <a:pPr algn="ctr">
              <a:lnSpc>
                <a:spcPct val="100000"/>
              </a:lnSpc>
            </a:pPr>
            <a:r>
              <a:rPr lang="en-US" sz="1100" b="1" dirty="0" smtClean="0"/>
              <a:t>Modeled</a:t>
            </a:r>
          </a:p>
        </p:txBody>
      </p:sp>
      <p:sp>
        <p:nvSpPr>
          <p:cNvPr id="36" name="Rectangle 35"/>
          <p:cNvSpPr/>
          <p:nvPr/>
        </p:nvSpPr>
        <p:spPr>
          <a:xfrm>
            <a:off x="1803096" y="4697014"/>
            <a:ext cx="531213" cy="103011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37" name="Rectangle 36"/>
          <p:cNvSpPr/>
          <p:nvPr/>
        </p:nvSpPr>
        <p:spPr>
          <a:xfrm>
            <a:off x="1803096" y="4336360"/>
            <a:ext cx="531213" cy="32004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40" name="TextBox 39"/>
          <p:cNvSpPr txBox="1"/>
          <p:nvPr/>
        </p:nvSpPr>
        <p:spPr>
          <a:xfrm>
            <a:off x="1669744" y="5829161"/>
            <a:ext cx="797916" cy="169277"/>
          </a:xfrm>
          <a:prstGeom prst="rect">
            <a:avLst/>
          </a:prstGeom>
          <a:noFill/>
        </p:spPr>
        <p:txBody>
          <a:bodyPr wrap="square" lIns="0" tIns="0" rIns="0" bIns="0" rtlCol="0">
            <a:spAutoFit/>
          </a:bodyPr>
          <a:lstStyle/>
          <a:p>
            <a:pPr algn="ctr">
              <a:lnSpc>
                <a:spcPct val="100000"/>
              </a:lnSpc>
            </a:pPr>
            <a:r>
              <a:rPr lang="en-US" sz="1100" b="1" dirty="0" smtClean="0"/>
              <a:t>Derived</a:t>
            </a:r>
          </a:p>
        </p:txBody>
      </p:sp>
      <p:sp>
        <p:nvSpPr>
          <p:cNvPr id="41" name="TextBox 40"/>
          <p:cNvSpPr txBox="1"/>
          <p:nvPr/>
        </p:nvSpPr>
        <p:spPr>
          <a:xfrm>
            <a:off x="521539" y="3967318"/>
            <a:ext cx="970670" cy="292388"/>
          </a:xfrm>
          <a:prstGeom prst="rect">
            <a:avLst/>
          </a:prstGeom>
          <a:noFill/>
        </p:spPr>
        <p:txBody>
          <a:bodyPr wrap="square" lIns="0" tIns="0" rIns="0" bIns="0" rtlCol="0">
            <a:spAutoFit/>
          </a:bodyPr>
          <a:lstStyle/>
          <a:p>
            <a:pPr algn="ctr">
              <a:lnSpc>
                <a:spcPct val="100000"/>
              </a:lnSpc>
            </a:pPr>
            <a:r>
              <a:rPr lang="en-US" sz="950" dirty="0" smtClean="0"/>
              <a:t>Total revenue attributable to BCI</a:t>
            </a:r>
          </a:p>
        </p:txBody>
      </p:sp>
      <p:sp>
        <p:nvSpPr>
          <p:cNvPr id="42" name="TextBox 41"/>
          <p:cNvSpPr txBox="1"/>
          <p:nvPr/>
        </p:nvSpPr>
        <p:spPr>
          <a:xfrm>
            <a:off x="2370589" y="5037507"/>
            <a:ext cx="797916" cy="292388"/>
          </a:xfrm>
          <a:prstGeom prst="rect">
            <a:avLst/>
          </a:prstGeom>
          <a:noFill/>
        </p:spPr>
        <p:txBody>
          <a:bodyPr wrap="square" lIns="0" tIns="0" rIns="0" bIns="0" rtlCol="0">
            <a:spAutoFit/>
          </a:bodyPr>
          <a:lstStyle/>
          <a:p>
            <a:pPr>
              <a:lnSpc>
                <a:spcPct val="100000"/>
              </a:lnSpc>
            </a:pPr>
            <a:r>
              <a:rPr lang="en-US" sz="950" dirty="0" smtClean="0"/>
              <a:t>Total revenue booked to BCI</a:t>
            </a:r>
          </a:p>
        </p:txBody>
      </p:sp>
      <p:sp>
        <p:nvSpPr>
          <p:cNvPr id="43" name="TextBox 42"/>
          <p:cNvSpPr txBox="1"/>
          <p:nvPr/>
        </p:nvSpPr>
        <p:spPr>
          <a:xfrm>
            <a:off x="2370589" y="4351368"/>
            <a:ext cx="797916" cy="292388"/>
          </a:xfrm>
          <a:prstGeom prst="rect">
            <a:avLst/>
          </a:prstGeom>
          <a:noFill/>
        </p:spPr>
        <p:txBody>
          <a:bodyPr wrap="square" lIns="0" tIns="0" rIns="0" bIns="0" rtlCol="0">
            <a:spAutoFit/>
          </a:bodyPr>
          <a:lstStyle/>
          <a:p>
            <a:pPr>
              <a:lnSpc>
                <a:spcPct val="100000"/>
              </a:lnSpc>
            </a:pPr>
            <a:r>
              <a:rPr lang="en-US" sz="950" dirty="0" smtClean="0"/>
              <a:t>Net attributable revenues</a:t>
            </a:r>
          </a:p>
        </p:txBody>
      </p:sp>
      <p:sp>
        <p:nvSpPr>
          <p:cNvPr id="44" name="Rectangle 43"/>
          <p:cNvSpPr/>
          <p:nvPr/>
        </p:nvSpPr>
        <p:spPr>
          <a:xfrm>
            <a:off x="3251248" y="4697014"/>
            <a:ext cx="531213" cy="103011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45" name="Rectangle 44"/>
          <p:cNvSpPr/>
          <p:nvPr/>
        </p:nvSpPr>
        <p:spPr>
          <a:xfrm>
            <a:off x="3251248" y="4466583"/>
            <a:ext cx="531213" cy="189817"/>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46" name="TextBox 45"/>
          <p:cNvSpPr txBox="1"/>
          <p:nvPr/>
        </p:nvSpPr>
        <p:spPr>
          <a:xfrm>
            <a:off x="3809950" y="5037507"/>
            <a:ext cx="797916" cy="292388"/>
          </a:xfrm>
          <a:prstGeom prst="rect">
            <a:avLst/>
          </a:prstGeom>
          <a:noFill/>
        </p:spPr>
        <p:txBody>
          <a:bodyPr wrap="square" lIns="0" tIns="0" rIns="0" bIns="0" rtlCol="0">
            <a:spAutoFit/>
          </a:bodyPr>
          <a:lstStyle/>
          <a:p>
            <a:pPr>
              <a:lnSpc>
                <a:spcPct val="100000"/>
              </a:lnSpc>
            </a:pPr>
            <a:r>
              <a:rPr lang="en-US" sz="950" dirty="0" smtClean="0"/>
              <a:t>Total revenue booked to BCI</a:t>
            </a:r>
          </a:p>
        </p:txBody>
      </p:sp>
      <p:sp>
        <p:nvSpPr>
          <p:cNvPr id="47" name="TextBox 46"/>
          <p:cNvSpPr txBox="1"/>
          <p:nvPr/>
        </p:nvSpPr>
        <p:spPr>
          <a:xfrm>
            <a:off x="3809950" y="4418042"/>
            <a:ext cx="889022" cy="292388"/>
          </a:xfrm>
          <a:prstGeom prst="rect">
            <a:avLst/>
          </a:prstGeom>
          <a:noFill/>
        </p:spPr>
        <p:txBody>
          <a:bodyPr wrap="square" lIns="0" tIns="0" rIns="0" bIns="0" rtlCol="0">
            <a:spAutoFit/>
          </a:bodyPr>
          <a:lstStyle/>
          <a:p>
            <a:pPr>
              <a:lnSpc>
                <a:spcPct val="100000"/>
              </a:lnSpc>
            </a:pPr>
            <a:r>
              <a:rPr lang="en-US" sz="950" dirty="0" smtClean="0"/>
              <a:t>Transfer </a:t>
            </a:r>
            <a:br>
              <a:rPr lang="en-US" sz="950" dirty="0" smtClean="0"/>
            </a:br>
            <a:r>
              <a:rPr lang="en-US" sz="950" dirty="0" smtClean="0"/>
              <a:t>pricing</a:t>
            </a:r>
          </a:p>
        </p:txBody>
      </p:sp>
      <p:cxnSp>
        <p:nvCxnSpPr>
          <p:cNvPr id="49" name="Elbow Connector 48"/>
          <p:cNvCxnSpPr>
            <a:stCxn id="37" idx="0"/>
            <a:endCxn id="45" idx="0"/>
          </p:cNvCxnSpPr>
          <p:nvPr/>
        </p:nvCxnSpPr>
        <p:spPr>
          <a:xfrm rot="16200000" flipH="1">
            <a:off x="2727667" y="3677395"/>
            <a:ext cx="130222" cy="1448153"/>
          </a:xfrm>
          <a:prstGeom prst="bentConnector3">
            <a:avLst>
              <a:gd name="adj1" fmla="val -175546"/>
            </a:avLst>
          </a:prstGeom>
          <a:ln w="95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127311" y="5829161"/>
            <a:ext cx="797916" cy="169277"/>
          </a:xfrm>
          <a:prstGeom prst="rect">
            <a:avLst/>
          </a:prstGeom>
          <a:noFill/>
        </p:spPr>
        <p:txBody>
          <a:bodyPr wrap="square" lIns="0" tIns="0" rIns="0" bIns="0" rtlCol="0">
            <a:spAutoFit/>
          </a:bodyPr>
          <a:lstStyle/>
          <a:p>
            <a:pPr algn="ctr">
              <a:lnSpc>
                <a:spcPct val="100000"/>
              </a:lnSpc>
            </a:pPr>
            <a:r>
              <a:rPr lang="en-US" sz="1100" b="1" dirty="0" smtClean="0"/>
              <a:t>Final forecast</a:t>
            </a:r>
          </a:p>
        </p:txBody>
      </p:sp>
      <p:cxnSp>
        <p:nvCxnSpPr>
          <p:cNvPr id="56" name="Straight Arrow Connector 55"/>
          <p:cNvCxnSpPr/>
          <p:nvPr/>
        </p:nvCxnSpPr>
        <p:spPr>
          <a:xfrm>
            <a:off x="1224152" y="5022655"/>
            <a:ext cx="582402" cy="0"/>
          </a:xfrm>
          <a:prstGeom prst="straightConnector1">
            <a:avLst/>
          </a:prstGeom>
          <a:ln w="95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338602" y="4005723"/>
            <a:ext cx="918188" cy="206162"/>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r>
              <a:rPr lang="en-US" sz="800" dirty="0" smtClean="0">
                <a:solidFill>
                  <a:schemeClr val="tx1"/>
                </a:solidFill>
              </a:rPr>
              <a:t>52% haircut</a:t>
            </a:r>
          </a:p>
        </p:txBody>
      </p:sp>
      <p:sp>
        <p:nvSpPr>
          <p:cNvPr id="63" name="TextBox 62"/>
          <p:cNvSpPr txBox="1"/>
          <p:nvPr/>
        </p:nvSpPr>
        <p:spPr>
          <a:xfrm>
            <a:off x="1295053" y="5110061"/>
            <a:ext cx="525286" cy="492443"/>
          </a:xfrm>
          <a:prstGeom prst="rect">
            <a:avLst/>
          </a:prstGeom>
          <a:noFill/>
        </p:spPr>
        <p:txBody>
          <a:bodyPr wrap="square" lIns="0" tIns="0" rIns="0" bIns="0" rtlCol="0">
            <a:spAutoFit/>
          </a:bodyPr>
          <a:lstStyle/>
          <a:p>
            <a:pPr>
              <a:lnSpc>
                <a:spcPct val="100000"/>
              </a:lnSpc>
            </a:pPr>
            <a:r>
              <a:rPr lang="en-US" sz="800" dirty="0" smtClean="0"/>
              <a:t>Proportion based on historical average</a:t>
            </a:r>
          </a:p>
        </p:txBody>
      </p:sp>
      <p:sp>
        <p:nvSpPr>
          <p:cNvPr id="66" name="Text Placeholder 2"/>
          <p:cNvSpPr txBox="1">
            <a:spLocks/>
          </p:cNvSpPr>
          <p:nvPr/>
        </p:nvSpPr>
        <p:spPr>
          <a:xfrm>
            <a:off x="447451" y="3649600"/>
            <a:ext cx="3890844" cy="342900"/>
          </a:xfrm>
          <a:prstGeom prst="rect">
            <a:avLst/>
          </a:prstGeom>
        </p:spPr>
        <p:txBody>
          <a:bodyPr vert="horz" lIns="0" tIns="0" rIns="0" bIns="0" rtlCol="0">
            <a:normAutofit/>
          </a:bodyPr>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accent1"/>
                </a:solidFill>
              </a:rPr>
              <a:t>Total revenue forecast methodology</a:t>
            </a:r>
          </a:p>
        </p:txBody>
      </p:sp>
      <p:sp>
        <p:nvSpPr>
          <p:cNvPr id="68" name="Rectangle 67"/>
          <p:cNvSpPr/>
          <p:nvPr/>
        </p:nvSpPr>
        <p:spPr>
          <a:xfrm>
            <a:off x="4773807" y="3847632"/>
            <a:ext cx="4051927" cy="2800767"/>
          </a:xfrm>
          <a:prstGeom prst="rect">
            <a:avLst/>
          </a:prstGeom>
        </p:spPr>
        <p:txBody>
          <a:bodyPr wrap="square">
            <a:spAutoFit/>
          </a:bodyPr>
          <a:lstStyle/>
          <a:p>
            <a:pPr marL="180000" lvl="1" indent="-180000">
              <a:spcBef>
                <a:spcPts val="300"/>
              </a:spcBef>
              <a:spcAft>
                <a:spcPts val="300"/>
              </a:spcAft>
              <a:buFont typeface="Arial" pitchFamily="34" charset="0"/>
              <a:buChar char="•"/>
            </a:pPr>
            <a:r>
              <a:rPr lang="en-US" sz="1150" dirty="0" smtClean="0"/>
              <a:t>Based on business feedback, “net attributable revenues” are combined with revenues booked to BCI for modeling</a:t>
            </a:r>
            <a:endParaRPr lang="en-US" sz="1150" i="1" dirty="0" smtClean="0"/>
          </a:p>
          <a:p>
            <a:pPr marL="180000" lvl="1" indent="-180000">
              <a:spcBef>
                <a:spcPts val="300"/>
              </a:spcBef>
              <a:spcAft>
                <a:spcPts val="300"/>
              </a:spcAft>
              <a:buFont typeface="Arial" pitchFamily="34" charset="0"/>
              <a:buChar char="•"/>
            </a:pPr>
            <a:r>
              <a:rPr lang="en-US" sz="1150" dirty="0" smtClean="0"/>
              <a:t>In order to account for any adjustments made to “net attributable revenues” prior to being transferred, a 52% haircut is applied to the transfer pricing portion of total revenue</a:t>
            </a:r>
          </a:p>
          <a:p>
            <a:pPr marL="449263" lvl="1" indent="-196850">
              <a:spcBef>
                <a:spcPts val="300"/>
              </a:spcBef>
              <a:spcAft>
                <a:spcPts val="300"/>
              </a:spcAft>
              <a:buFont typeface="Arial" pitchFamily="34" charset="0"/>
              <a:buChar char="–"/>
            </a:pPr>
            <a:r>
              <a:rPr lang="en-US" sz="1150" dirty="0" smtClean="0"/>
              <a:t>The unadjusted transfer pricing portion of total revenue forecasts is derived using the historical ratio between “net attributable revenues” and “total revenue attributable to BCI” </a:t>
            </a:r>
            <a:r>
              <a:rPr lang="en-US" sz="1150" i="1" dirty="0" smtClean="0"/>
              <a:t>(99% for EFS, 47% for Flow Derivatives)</a:t>
            </a:r>
          </a:p>
          <a:p>
            <a:pPr marL="449263" lvl="1" indent="-196850">
              <a:spcBef>
                <a:spcPts val="300"/>
              </a:spcBef>
              <a:spcAft>
                <a:spcPts val="300"/>
              </a:spcAft>
              <a:buFont typeface="Arial" pitchFamily="34" charset="0"/>
              <a:buChar char="–"/>
            </a:pPr>
            <a:r>
              <a:rPr lang="en-US" sz="1150" dirty="0" smtClean="0"/>
              <a:t>The 52% haircut assumption relies on the historical ratio between “transfer pricing” and “net attributable” revenues</a:t>
            </a:r>
          </a:p>
        </p:txBody>
      </p:sp>
      <p:sp>
        <p:nvSpPr>
          <p:cNvPr id="69" name="Oval 68"/>
          <p:cNvSpPr>
            <a:spLocks noChangeAspect="1"/>
          </p:cNvSpPr>
          <p:nvPr/>
        </p:nvSpPr>
        <p:spPr>
          <a:xfrm>
            <a:off x="608532" y="4301837"/>
            <a:ext cx="168812" cy="18288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A</a:t>
            </a:r>
          </a:p>
        </p:txBody>
      </p:sp>
      <p:sp>
        <p:nvSpPr>
          <p:cNvPr id="70" name="Oval 69"/>
          <p:cNvSpPr>
            <a:spLocks noChangeAspect="1"/>
          </p:cNvSpPr>
          <p:nvPr/>
        </p:nvSpPr>
        <p:spPr>
          <a:xfrm>
            <a:off x="4793146" y="3906470"/>
            <a:ext cx="168812" cy="18288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A</a:t>
            </a:r>
          </a:p>
        </p:txBody>
      </p:sp>
      <p:sp>
        <p:nvSpPr>
          <p:cNvPr id="71" name="Oval 70"/>
          <p:cNvSpPr>
            <a:spLocks noChangeAspect="1"/>
          </p:cNvSpPr>
          <p:nvPr/>
        </p:nvSpPr>
        <p:spPr>
          <a:xfrm>
            <a:off x="1416531" y="4921690"/>
            <a:ext cx="168812" cy="18288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B</a:t>
            </a:r>
          </a:p>
        </p:txBody>
      </p:sp>
      <p:sp>
        <p:nvSpPr>
          <p:cNvPr id="72" name="Oval 71"/>
          <p:cNvSpPr>
            <a:spLocks noChangeAspect="1"/>
          </p:cNvSpPr>
          <p:nvPr/>
        </p:nvSpPr>
        <p:spPr>
          <a:xfrm>
            <a:off x="5032860" y="4888390"/>
            <a:ext cx="168812" cy="18288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B</a:t>
            </a:r>
          </a:p>
        </p:txBody>
      </p:sp>
      <p:sp>
        <p:nvSpPr>
          <p:cNvPr id="80" name="Oval 79"/>
          <p:cNvSpPr>
            <a:spLocks noChangeAspect="1"/>
          </p:cNvSpPr>
          <p:nvPr/>
        </p:nvSpPr>
        <p:spPr>
          <a:xfrm>
            <a:off x="3172384" y="4375142"/>
            <a:ext cx="168812" cy="18288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C</a:t>
            </a:r>
          </a:p>
        </p:txBody>
      </p:sp>
      <p:sp>
        <p:nvSpPr>
          <p:cNvPr id="81" name="Oval 80"/>
          <p:cNvSpPr>
            <a:spLocks noChangeAspect="1"/>
          </p:cNvSpPr>
          <p:nvPr/>
        </p:nvSpPr>
        <p:spPr>
          <a:xfrm>
            <a:off x="5032860" y="5627230"/>
            <a:ext cx="168812" cy="18288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C</a:t>
            </a:r>
          </a:p>
        </p:txBody>
      </p:sp>
      <p:sp>
        <p:nvSpPr>
          <p:cNvPr id="48" name="Rectangle 47"/>
          <p:cNvSpPr/>
          <p:nvPr/>
        </p:nvSpPr>
        <p:spPr>
          <a:xfrm>
            <a:off x="4761432" y="1736177"/>
            <a:ext cx="94175" cy="107028"/>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50" name="Rectangle 49"/>
          <p:cNvSpPr/>
          <p:nvPr/>
        </p:nvSpPr>
        <p:spPr>
          <a:xfrm>
            <a:off x="4761432" y="2145682"/>
            <a:ext cx="94175" cy="107028"/>
          </a:xfrm>
          <a:prstGeom prst="rect">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52" name="Rectangle 51"/>
          <p:cNvSpPr/>
          <p:nvPr/>
        </p:nvSpPr>
        <p:spPr>
          <a:xfrm>
            <a:off x="4761432" y="2760162"/>
            <a:ext cx="94175" cy="107028"/>
          </a:xfrm>
          <a:prstGeom prst="rect">
            <a:avLst/>
          </a:prstGeom>
          <a:solidFill>
            <a:schemeClr val="accent5"/>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bg1"/>
              </a:solidFill>
            </a:endParaRPr>
          </a:p>
        </p:txBody>
      </p:sp>
      <p:sp>
        <p:nvSpPr>
          <p:cNvPr id="58" name="TextBox 57"/>
          <p:cNvSpPr txBox="1"/>
          <p:nvPr/>
        </p:nvSpPr>
        <p:spPr>
          <a:xfrm>
            <a:off x="5968234" y="3445524"/>
            <a:ext cx="1453482" cy="169277"/>
          </a:xfrm>
          <a:prstGeom prst="rect">
            <a:avLst/>
          </a:prstGeom>
          <a:noFill/>
        </p:spPr>
        <p:txBody>
          <a:bodyPr wrap="square" lIns="0" tIns="0" rIns="0" bIns="0" rtlCol="0">
            <a:spAutoFit/>
          </a:bodyPr>
          <a:lstStyle/>
          <a:p>
            <a:pPr algn="ctr">
              <a:lnSpc>
                <a:spcPct val="100000"/>
              </a:lnSpc>
            </a:pPr>
            <a:r>
              <a:rPr lang="en-US" sz="1100" b="1" dirty="0" smtClean="0">
                <a:solidFill>
                  <a:schemeClr val="accent5"/>
                </a:solidFill>
              </a:rPr>
              <a:t>Final revenue output</a:t>
            </a:r>
          </a:p>
        </p:txBody>
      </p:sp>
    </p:spTree>
    <p:extLst>
      <p:ext uri="{BB962C8B-B14F-4D97-AF65-F5344CB8AC3E}">
        <p14:creationId xmlns:p14="http://schemas.microsoft.com/office/powerpoint/2010/main" val="14675417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Multi-factor analysis for Equities Trading: Cash</a:t>
            </a:r>
            <a:r>
              <a:rPr lang="en-US" sz="2800" dirty="0"/>
              <a:t/>
            </a:r>
            <a:br>
              <a:rPr lang="en-US" sz="2800" dirty="0"/>
            </a:br>
            <a:r>
              <a:rPr lang="en-US" sz="2800" dirty="0" smtClean="0">
                <a:solidFill>
                  <a:schemeClr val="tx2"/>
                </a:solidFill>
              </a:rPr>
              <a:t>Summary of model architecture and approach</a:t>
            </a:r>
            <a:endParaRPr lang="en-US" sz="2800" dirty="0"/>
          </a:p>
        </p:txBody>
      </p:sp>
      <p:sp>
        <p:nvSpPr>
          <p:cNvPr id="3" name="Rectangle 2"/>
          <p:cNvSpPr/>
          <p:nvPr/>
        </p:nvSpPr>
        <p:spPr>
          <a:xfrm>
            <a:off x="420565" y="1678723"/>
            <a:ext cx="3736632" cy="4323412"/>
          </a:xfrm>
          <a:prstGeom prst="rect">
            <a:avLst/>
          </a:prstGeom>
          <a:solidFill>
            <a:srgbClr val="F8FCFE"/>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oAutofit/>
          </a:bodyPr>
          <a:lstStyle/>
          <a:p>
            <a:pPr>
              <a:spcBef>
                <a:spcPts val="200"/>
              </a:spcBef>
            </a:pPr>
            <a:endParaRPr lang="en-US" sz="1050" i="1" dirty="0">
              <a:solidFill>
                <a:schemeClr val="tx1"/>
              </a:solidFill>
            </a:endParaRPr>
          </a:p>
        </p:txBody>
      </p:sp>
      <p:sp>
        <p:nvSpPr>
          <p:cNvPr id="4" name="Text Placeholder 2"/>
          <p:cNvSpPr txBox="1">
            <a:spLocks/>
          </p:cNvSpPr>
          <p:nvPr/>
        </p:nvSpPr>
        <p:spPr>
          <a:xfrm>
            <a:off x="438785" y="1393811"/>
            <a:ext cx="3890844" cy="342900"/>
          </a:xfrm>
          <a:prstGeom prst="rect">
            <a:avLst/>
          </a:prstGeom>
        </p:spPr>
        <p:txBody>
          <a:bodyPr lIns="0"/>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50" b="1" dirty="0" smtClean="0">
                <a:solidFill>
                  <a:schemeClr val="accent1"/>
                </a:solidFill>
              </a:rPr>
              <a:t>Model architecture and approach</a:t>
            </a:r>
            <a:endParaRPr lang="en-US" sz="1250" b="1" dirty="0">
              <a:solidFill>
                <a:schemeClr val="accent1"/>
              </a:solidFill>
            </a:endParaRPr>
          </a:p>
        </p:txBody>
      </p:sp>
      <p:sp>
        <p:nvSpPr>
          <p:cNvPr id="44" name="Text Placeholder 2"/>
          <p:cNvSpPr txBox="1">
            <a:spLocks/>
          </p:cNvSpPr>
          <p:nvPr/>
        </p:nvSpPr>
        <p:spPr>
          <a:xfrm>
            <a:off x="4678353" y="1393811"/>
            <a:ext cx="3890844" cy="342900"/>
          </a:xfrm>
          <a:prstGeom prst="rect">
            <a:avLst/>
          </a:prstGeom>
        </p:spPr>
        <p:txBody>
          <a:bodyPr lIns="0"/>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50" b="1" dirty="0" smtClean="0">
                <a:solidFill>
                  <a:schemeClr val="accent1"/>
                </a:solidFill>
              </a:rPr>
              <a:t>Total Cash revenue: Forecast</a:t>
            </a:r>
            <a:r>
              <a:rPr lang="en-US" sz="1250" b="1" dirty="0">
                <a:solidFill>
                  <a:schemeClr val="accent1"/>
                </a:solidFill>
              </a:rPr>
              <a:t/>
            </a:r>
            <a:br>
              <a:rPr lang="en-US" sz="1250" b="1" dirty="0">
                <a:solidFill>
                  <a:schemeClr val="accent1"/>
                </a:solidFill>
              </a:rPr>
            </a:br>
            <a:r>
              <a:rPr lang="en-US" sz="1250" dirty="0" smtClean="0">
                <a:solidFill>
                  <a:schemeClr val="accent1"/>
                </a:solidFill>
              </a:rPr>
              <a:t>Illustrative - based on FRB 2015 CCAR Scenarios</a:t>
            </a:r>
            <a:endParaRPr lang="en-US" sz="1250" b="1" dirty="0" smtClean="0">
              <a:solidFill>
                <a:schemeClr val="accent1"/>
              </a:solidFill>
            </a:endParaRPr>
          </a:p>
        </p:txBody>
      </p:sp>
      <p:graphicFrame>
        <p:nvGraphicFramePr>
          <p:cNvPr id="41" name="Content Placeholder 26"/>
          <p:cNvGraphicFramePr>
            <a:graphicFrameLocks/>
          </p:cNvGraphicFramePr>
          <p:nvPr>
            <p:extLst>
              <p:ext uri="{D42A27DB-BD31-4B8C-83A1-F6EECF244321}">
                <p14:modId xmlns:p14="http://schemas.microsoft.com/office/powerpoint/2010/main" val="1158544292"/>
              </p:ext>
            </p:extLst>
          </p:nvPr>
        </p:nvGraphicFramePr>
        <p:xfrm>
          <a:off x="4678352" y="1869006"/>
          <a:ext cx="4015067" cy="2252946"/>
        </p:xfrm>
        <a:graphic>
          <a:graphicData uri="http://schemas.openxmlformats.org/drawingml/2006/chart">
            <c:chart xmlns:c="http://schemas.openxmlformats.org/drawingml/2006/chart" xmlns:r="http://schemas.openxmlformats.org/officeDocument/2006/relationships" r:id="rId2"/>
          </a:graphicData>
        </a:graphic>
      </p:graphicFrame>
      <p:sp>
        <p:nvSpPr>
          <p:cNvPr id="42" name="Rectangular Callout 41"/>
          <p:cNvSpPr/>
          <p:nvPr/>
        </p:nvSpPr>
        <p:spPr>
          <a:xfrm>
            <a:off x="6060933" y="2035017"/>
            <a:ext cx="1322294" cy="557083"/>
          </a:xfrm>
          <a:prstGeom prst="wedgeRectCallout">
            <a:avLst>
              <a:gd name="adj1" fmla="val 67236"/>
              <a:gd name="adj2" fmla="val 80134"/>
            </a:avLst>
          </a:prstGeom>
          <a:solidFill>
            <a:srgbClr val="FFFFFF"/>
          </a:solidFill>
          <a:ln w="9525" cap="flat" cmpd="sng" algn="ctr">
            <a:solidFill>
              <a:srgbClr val="9696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3500" tIns="63500" rIns="63500" bIns="6350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lvl="1">
              <a:spcBef>
                <a:spcPts val="200"/>
              </a:spcBef>
              <a:spcAft>
                <a:spcPts val="200"/>
              </a:spcAft>
            </a:pPr>
            <a:r>
              <a:rPr lang="en-US" sz="900" i="1" dirty="0" smtClean="0">
                <a:solidFill>
                  <a:srgbClr val="969696">
                    <a:lumMod val="50000"/>
                  </a:srgbClr>
                </a:solidFill>
                <a:sym typeface="Arial"/>
              </a:rPr>
              <a:t>Overlay may be applied at time of submission to adjust for any prolonged effects of LX allegation</a:t>
            </a:r>
            <a:endParaRPr lang="en-US" sz="900" i="1" dirty="0">
              <a:solidFill>
                <a:srgbClr val="969696">
                  <a:lumMod val="50000"/>
                </a:srgbClr>
              </a:solidFill>
              <a:sym typeface="Arial"/>
            </a:endParaRPr>
          </a:p>
        </p:txBody>
      </p:sp>
      <p:graphicFrame>
        <p:nvGraphicFramePr>
          <p:cNvPr id="39" name="Table 38"/>
          <p:cNvGraphicFramePr>
            <a:graphicFrameLocks noGrp="1"/>
          </p:cNvGraphicFramePr>
          <p:nvPr>
            <p:extLst>
              <p:ext uri="{D42A27DB-BD31-4B8C-83A1-F6EECF244321}">
                <p14:modId xmlns:p14="http://schemas.microsoft.com/office/powerpoint/2010/main" val="1921919726"/>
              </p:ext>
            </p:extLst>
          </p:nvPr>
        </p:nvGraphicFramePr>
        <p:xfrm>
          <a:off x="4802576" y="4203815"/>
          <a:ext cx="3748696" cy="1981200"/>
        </p:xfrm>
        <a:graphic>
          <a:graphicData uri="http://schemas.openxmlformats.org/drawingml/2006/table">
            <a:tbl>
              <a:tblPr firstRow="1" bandRow="1"/>
              <a:tblGrid>
                <a:gridCol w="3748696"/>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Additional </a:t>
                      </a:r>
                      <a:r>
                        <a:rPr lang="en-US" sz="1200" baseline="0" dirty="0" smtClean="0">
                          <a:solidFill>
                            <a:schemeClr val="bg1"/>
                          </a:solidFill>
                        </a:rPr>
                        <a:t>notes</a:t>
                      </a:r>
                      <a:endParaRPr lang="en-US" sz="1200" dirty="0" smtClean="0">
                        <a:solidFill>
                          <a:schemeClr val="bg1"/>
                        </a:solidFill>
                      </a:endParaRPr>
                    </a:p>
                  </a:txBody>
                  <a:tcPr marL="84406" marR="84406">
                    <a:solidFill>
                      <a:schemeClr val="accent1"/>
                    </a:solidFill>
                  </a:tcPr>
                </a:tc>
              </a:tr>
              <a:tr h="839426">
                <a:tc>
                  <a:txBody>
                    <a:bodyPr/>
                    <a:lstStyle/>
                    <a:p>
                      <a:pPr marL="287338" marR="0" lvl="1" indent="-169863" algn="l" defTabSz="914400" rtl="0" eaLnBrk="1" fontAlgn="auto" latinLnBrk="0" hangingPunct="1">
                        <a:lnSpc>
                          <a:spcPct val="100000"/>
                        </a:lnSpc>
                        <a:spcBef>
                          <a:spcPts val="300"/>
                        </a:spcBef>
                        <a:spcAft>
                          <a:spcPts val="300"/>
                        </a:spcAft>
                        <a:buClrTx/>
                        <a:buSzTx/>
                        <a:buFont typeface="Arial"/>
                        <a:buChar char="•"/>
                        <a:tabLst/>
                        <a:defRPr/>
                      </a:pPr>
                      <a:r>
                        <a:rPr lang="en-US" sz="1200" i="0" kern="1200" baseline="0" dirty="0" smtClean="0">
                          <a:solidFill>
                            <a:schemeClr val="tx1"/>
                          </a:solidFill>
                          <a:latin typeface="+mn-lt"/>
                          <a:ea typeface="+mn-ea"/>
                          <a:cs typeface="+mn-cs"/>
                        </a:rPr>
                        <a:t>Net interest income assumed to be negligible based on historical data (&lt;1% of total revenue)</a:t>
                      </a:r>
                    </a:p>
                    <a:p>
                      <a:pPr marL="287338" marR="0" lvl="1" indent="-169863" algn="l" defTabSz="914400" rtl="0" eaLnBrk="1" fontAlgn="auto" latinLnBrk="0" hangingPunct="1">
                        <a:lnSpc>
                          <a:spcPct val="100000"/>
                        </a:lnSpc>
                        <a:spcBef>
                          <a:spcPts val="300"/>
                        </a:spcBef>
                        <a:spcAft>
                          <a:spcPts val="300"/>
                        </a:spcAft>
                        <a:buClrTx/>
                        <a:buSzTx/>
                        <a:buFont typeface="Arial"/>
                        <a:buChar char="•"/>
                        <a:tabLst/>
                        <a:defRPr/>
                      </a:pPr>
                      <a:r>
                        <a:rPr lang="en-US" sz="1200" i="0" kern="1200" baseline="0" dirty="0" smtClean="0">
                          <a:solidFill>
                            <a:schemeClr val="tx1"/>
                          </a:solidFill>
                          <a:latin typeface="+mn-lt"/>
                          <a:ea typeface="+mn-ea"/>
                          <a:cs typeface="+mn-cs"/>
                        </a:rPr>
                        <a:t>2014 Q3 removed from fees &amp; client revenue model calibration given Barclays-specific event (LX allegation)</a:t>
                      </a:r>
                    </a:p>
                    <a:p>
                      <a:pPr marL="287338" marR="0" lvl="1" indent="-169863" algn="l" defTabSz="914400" rtl="0" eaLnBrk="1" fontAlgn="auto" latinLnBrk="0" hangingPunct="1">
                        <a:lnSpc>
                          <a:spcPct val="100000"/>
                        </a:lnSpc>
                        <a:spcBef>
                          <a:spcPts val="300"/>
                        </a:spcBef>
                        <a:spcAft>
                          <a:spcPts val="300"/>
                        </a:spcAft>
                        <a:buClrTx/>
                        <a:buSzTx/>
                        <a:buFont typeface="Arial"/>
                        <a:buChar char="•"/>
                        <a:tabLst/>
                        <a:defRPr/>
                      </a:pPr>
                      <a:r>
                        <a:rPr lang="en-US" sz="1200" i="0" kern="1200" baseline="0" dirty="0" smtClean="0">
                          <a:solidFill>
                            <a:schemeClr val="tx1"/>
                          </a:solidFill>
                          <a:latin typeface="+mn-lt"/>
                          <a:ea typeface="+mn-ea"/>
                          <a:cs typeface="+mn-cs"/>
                        </a:rPr>
                        <a:t>2009 Q1 removed from the calibration of all models given anomalously low sales credits (and  consequently, extremely high market revenue) recorded</a:t>
                      </a:r>
                    </a:p>
                  </a:txBody>
                  <a:tcPr marL="0" marR="0"/>
                </a:tc>
              </a:tr>
            </a:tbl>
          </a:graphicData>
        </a:graphic>
      </p:graphicFrame>
      <p:grpSp>
        <p:nvGrpSpPr>
          <p:cNvPr id="52" name="Group 78"/>
          <p:cNvGrpSpPr/>
          <p:nvPr/>
        </p:nvGrpSpPr>
        <p:grpSpPr>
          <a:xfrm>
            <a:off x="651998" y="4121953"/>
            <a:ext cx="1260714" cy="249087"/>
            <a:chOff x="598939" y="3624258"/>
            <a:chExt cx="1365773" cy="249087"/>
          </a:xfrm>
        </p:grpSpPr>
        <p:sp>
          <p:nvSpPr>
            <p:cNvPr id="53" name="Rectangle 52"/>
            <p:cNvSpPr/>
            <p:nvPr/>
          </p:nvSpPr>
          <p:spPr>
            <a:xfrm>
              <a:off x="598939" y="3781905"/>
              <a:ext cx="91440" cy="91440"/>
            </a:xfrm>
            <a:prstGeom prst="rect">
              <a:avLst/>
            </a:prstGeom>
            <a:solidFill>
              <a:schemeClr val="accent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365760" tIns="72000" rIns="72000" bIns="72000" rtlCol="0" anchor="ctr">
              <a:noAutofit/>
            </a:bodyPr>
            <a:lstStyle/>
            <a:p>
              <a:r>
                <a:rPr lang="en-US" sz="1000" dirty="0" smtClean="0">
                  <a:solidFill>
                    <a:schemeClr val="tx1"/>
                  </a:solidFill>
                </a:rPr>
                <a:t>Regression-based</a:t>
              </a:r>
            </a:p>
          </p:txBody>
        </p:sp>
        <p:sp>
          <p:nvSpPr>
            <p:cNvPr id="54" name="Rectangle 53"/>
            <p:cNvSpPr/>
            <p:nvPr/>
          </p:nvSpPr>
          <p:spPr>
            <a:xfrm>
              <a:off x="1873272" y="3781905"/>
              <a:ext cx="91440" cy="91440"/>
            </a:xfrm>
            <a:prstGeom prst="rect">
              <a:avLst/>
            </a:prstGeom>
            <a:solidFill>
              <a:schemeClr val="accent2"/>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365760" tIns="72000" rIns="72000" bIns="72000" rtlCol="0" anchor="ctr">
              <a:noAutofit/>
            </a:bodyPr>
            <a:lstStyle/>
            <a:p>
              <a:r>
                <a:rPr lang="en-US" sz="1000" dirty="0" smtClean="0">
                  <a:solidFill>
                    <a:schemeClr val="tx1"/>
                  </a:solidFill>
                </a:rPr>
                <a:t>Non-regression based</a:t>
              </a:r>
              <a:endParaRPr lang="en-US" sz="1000" dirty="0">
                <a:solidFill>
                  <a:schemeClr val="tx1"/>
                </a:solidFill>
              </a:endParaRPr>
            </a:p>
          </p:txBody>
        </p:sp>
        <p:sp>
          <p:nvSpPr>
            <p:cNvPr id="55" name="Rectangle 54"/>
            <p:cNvSpPr/>
            <p:nvPr/>
          </p:nvSpPr>
          <p:spPr>
            <a:xfrm>
              <a:off x="1873272" y="3624258"/>
              <a:ext cx="91440" cy="91440"/>
            </a:xfrm>
            <a:prstGeom prst="rect">
              <a:avLst/>
            </a:prstGeom>
            <a:solidFill>
              <a:schemeClr val="accent4"/>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365760" tIns="72000" rIns="72000" bIns="72000" rtlCol="0" anchor="ctr">
              <a:noAutofit/>
            </a:bodyPr>
            <a:lstStyle/>
            <a:p>
              <a:r>
                <a:rPr lang="en-US" sz="1000" dirty="0" smtClean="0">
                  <a:solidFill>
                    <a:schemeClr val="tx1"/>
                  </a:solidFill>
                </a:rPr>
                <a:t>Aggregation</a:t>
              </a:r>
            </a:p>
          </p:txBody>
        </p:sp>
        <p:sp>
          <p:nvSpPr>
            <p:cNvPr id="56" name="Rectangle 55"/>
            <p:cNvSpPr/>
            <p:nvPr/>
          </p:nvSpPr>
          <p:spPr>
            <a:xfrm>
              <a:off x="598939" y="3624258"/>
              <a:ext cx="91440" cy="91440"/>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365760" tIns="72000" rIns="72000" bIns="72000" rtlCol="0" anchor="ctr">
              <a:noAutofit/>
            </a:bodyPr>
            <a:lstStyle/>
            <a:p>
              <a:r>
                <a:rPr lang="en-US" sz="1000" dirty="0" smtClean="0">
                  <a:solidFill>
                    <a:schemeClr val="tx1"/>
                  </a:solidFill>
                </a:rPr>
                <a:t>Fixed to baseline</a:t>
              </a:r>
            </a:p>
          </p:txBody>
        </p:sp>
      </p:grpSp>
      <p:graphicFrame>
        <p:nvGraphicFramePr>
          <p:cNvPr id="57" name="Table 56"/>
          <p:cNvGraphicFramePr>
            <a:graphicFrameLocks noGrp="1"/>
          </p:cNvGraphicFramePr>
          <p:nvPr>
            <p:extLst>
              <p:ext uri="{D42A27DB-BD31-4B8C-83A1-F6EECF244321}">
                <p14:modId xmlns:p14="http://schemas.microsoft.com/office/powerpoint/2010/main" val="1810726691"/>
              </p:ext>
            </p:extLst>
          </p:nvPr>
        </p:nvGraphicFramePr>
        <p:xfrm>
          <a:off x="651998" y="4568355"/>
          <a:ext cx="3251785" cy="1280160"/>
        </p:xfrm>
        <a:graphic>
          <a:graphicData uri="http://schemas.openxmlformats.org/drawingml/2006/table">
            <a:tbl>
              <a:tblPr firstRow="1" bandRow="1"/>
              <a:tblGrid>
                <a:gridCol w="339474"/>
                <a:gridCol w="2162497"/>
                <a:gridCol w="749814"/>
              </a:tblGrid>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Revenue component</a:t>
                      </a:r>
                    </a:p>
                  </a:txBody>
                  <a:tcPr marL="84406" marR="84406">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r>
                        <a:rPr lang="en-US" sz="1200" dirty="0" smtClean="0">
                          <a:solidFill>
                            <a:schemeClr val="bg1"/>
                          </a:solidFill>
                        </a:rPr>
                        <a:t>Page ref.</a:t>
                      </a:r>
                      <a:endParaRPr lang="en-US" sz="1200" dirty="0">
                        <a:solidFill>
                          <a:schemeClr val="bg1"/>
                        </a:solidFill>
                      </a:endParaRPr>
                    </a:p>
                  </a:txBody>
                  <a:tcPr marL="84406" marR="84406">
                    <a:solidFill>
                      <a:schemeClr val="accent1"/>
                    </a:solidFill>
                  </a:tcPr>
                </a:tc>
              </a:tr>
              <a:tr h="0">
                <a:tc>
                  <a:txBody>
                    <a:bodyPr/>
                    <a:lstStyle/>
                    <a:p>
                      <a:r>
                        <a:rPr lang="en-US" sz="1600" b="1" dirty="0" smtClean="0">
                          <a:solidFill>
                            <a:schemeClr val="accent3"/>
                          </a:solidFill>
                        </a:rPr>
                        <a:t>A</a:t>
                      </a:r>
                      <a:endParaRPr lang="en-US" sz="1600" b="1" dirty="0">
                        <a:solidFill>
                          <a:schemeClr val="accent3"/>
                        </a:solidFill>
                      </a:endParaRPr>
                    </a:p>
                  </a:txBody>
                  <a:tcPr marL="84406" marR="84406"/>
                </a:tc>
                <a:tc>
                  <a:txBody>
                    <a:bodyPr/>
                    <a:lstStyle/>
                    <a:p>
                      <a:r>
                        <a:rPr lang="en-US" sz="1200" dirty="0" smtClean="0"/>
                        <a:t>Fees &amp; Client Revenue</a:t>
                      </a:r>
                    </a:p>
                  </a:txBody>
                  <a:tcPr marL="84406" marR="84406" anchor="ctr"/>
                </a:tc>
                <a:tc>
                  <a:txBody>
                    <a:bodyPr/>
                    <a:lstStyle/>
                    <a:p>
                      <a:pPr algn="ctr"/>
                      <a:r>
                        <a:rPr lang="en-US" sz="1200" b="0" i="1" dirty="0" smtClean="0"/>
                        <a:t>4</a:t>
                      </a:r>
                      <a:endParaRPr lang="en-US" sz="1200" b="0" i="1" dirty="0"/>
                    </a:p>
                  </a:txBody>
                  <a:tcPr marL="84406" marR="84406" anchor="ctr"/>
                </a:tc>
              </a:tr>
              <a:tr h="0">
                <a:tc>
                  <a:txBody>
                    <a:bodyPr/>
                    <a:lstStyle/>
                    <a:p>
                      <a:r>
                        <a:rPr lang="en-US" sz="1600" b="1" dirty="0" smtClean="0">
                          <a:solidFill>
                            <a:schemeClr val="accent3"/>
                          </a:solidFill>
                        </a:rPr>
                        <a:t>B</a:t>
                      </a:r>
                      <a:endParaRPr lang="en-US" sz="1600" b="1" dirty="0">
                        <a:solidFill>
                          <a:schemeClr val="accent3"/>
                        </a:solidFill>
                      </a:endParaRPr>
                    </a:p>
                  </a:txBody>
                  <a:tcPr marL="84406" marR="84406"/>
                </a:tc>
                <a:tc>
                  <a:txBody>
                    <a:bodyPr/>
                    <a:lstStyle/>
                    <a:p>
                      <a:r>
                        <a:rPr lang="en-US" sz="1200" dirty="0" smtClean="0"/>
                        <a:t>Market </a:t>
                      </a:r>
                      <a:r>
                        <a:rPr lang="en-US" sz="1200" baseline="0" dirty="0" smtClean="0"/>
                        <a:t>Revenue</a:t>
                      </a:r>
                      <a:endParaRPr lang="en-US" sz="1200" dirty="0" smtClean="0"/>
                    </a:p>
                  </a:txBody>
                  <a:tcPr marL="84406" marR="84406" anchor="ctr"/>
                </a:tc>
                <a:tc>
                  <a:txBody>
                    <a:bodyPr/>
                    <a:lstStyle/>
                    <a:p>
                      <a:pPr algn="ctr"/>
                      <a:r>
                        <a:rPr lang="en-US" sz="1100" b="0" i="1" dirty="0" smtClean="0"/>
                        <a:t>5</a:t>
                      </a:r>
                      <a:endParaRPr lang="en-US" sz="1100" b="0" i="1" dirty="0"/>
                    </a:p>
                  </a:txBody>
                  <a:tcPr marL="84406" marR="84406" anchor="ctr"/>
                </a:tc>
              </a:tr>
              <a:tr h="0">
                <a:tc>
                  <a:txBody>
                    <a:bodyPr/>
                    <a:lstStyle/>
                    <a:p>
                      <a:r>
                        <a:rPr lang="en-US" sz="1600" b="1" dirty="0" smtClean="0">
                          <a:solidFill>
                            <a:schemeClr val="accent3"/>
                          </a:solidFill>
                        </a:rPr>
                        <a:t>C</a:t>
                      </a:r>
                      <a:endParaRPr lang="en-US" sz="1600" b="1" dirty="0">
                        <a:solidFill>
                          <a:schemeClr val="accent3"/>
                        </a:solidFill>
                      </a:endParaRPr>
                    </a:p>
                  </a:txBody>
                  <a:tcPr marL="84406" marR="84406"/>
                </a:tc>
                <a:tc>
                  <a:txBody>
                    <a:bodyPr/>
                    <a:lstStyle/>
                    <a:p>
                      <a:r>
                        <a:rPr lang="en-US" sz="1200" dirty="0" smtClean="0"/>
                        <a:t>Net Interest</a:t>
                      </a:r>
                      <a:r>
                        <a:rPr lang="en-US" sz="1200" baseline="0" dirty="0" smtClean="0"/>
                        <a:t> Income</a:t>
                      </a:r>
                      <a:endParaRPr lang="en-US" sz="1200" dirty="0" smtClean="0"/>
                    </a:p>
                  </a:txBody>
                  <a:tcPr marL="84406" marR="84406" anchor="ctr"/>
                </a:tc>
                <a:tc>
                  <a:txBody>
                    <a:bodyPr/>
                    <a:lstStyle/>
                    <a:p>
                      <a:pPr algn="ctr"/>
                      <a:r>
                        <a:rPr lang="en-US" sz="1100" b="0" i="1" dirty="0" smtClean="0"/>
                        <a:t>This page</a:t>
                      </a:r>
                      <a:endParaRPr lang="en-US" sz="1100" b="0" i="1" dirty="0"/>
                    </a:p>
                  </a:txBody>
                  <a:tcPr marL="84406" marR="84406" anchor="ctr"/>
                </a:tc>
              </a:tr>
            </a:tbl>
          </a:graphicData>
        </a:graphic>
      </p:graphicFrame>
      <p:sp>
        <p:nvSpPr>
          <p:cNvPr id="58" name="Rectangle 57"/>
          <p:cNvSpPr/>
          <p:nvPr/>
        </p:nvSpPr>
        <p:spPr>
          <a:xfrm>
            <a:off x="2428575" y="2130678"/>
            <a:ext cx="759655" cy="365760"/>
          </a:xfrm>
          <a:prstGeom prst="rect">
            <a:avLst/>
          </a:prstGeom>
          <a:solidFill>
            <a:schemeClr val="accent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r>
              <a:rPr lang="en-US" sz="900" dirty="0" smtClean="0">
                <a:solidFill>
                  <a:sysClr val="windowText" lastClr="000000"/>
                </a:solidFill>
              </a:rPr>
              <a:t>Fees and client rev.</a:t>
            </a:r>
          </a:p>
        </p:txBody>
      </p:sp>
      <p:sp>
        <p:nvSpPr>
          <p:cNvPr id="59" name="Rectangle 58"/>
          <p:cNvSpPr/>
          <p:nvPr/>
        </p:nvSpPr>
        <p:spPr>
          <a:xfrm>
            <a:off x="2428575" y="2780692"/>
            <a:ext cx="759655" cy="365760"/>
          </a:xfrm>
          <a:prstGeom prst="rect">
            <a:avLst/>
          </a:prstGeom>
          <a:solidFill>
            <a:schemeClr val="accent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r>
              <a:rPr lang="en-US" sz="900" dirty="0">
                <a:solidFill>
                  <a:sysClr val="windowText" lastClr="000000"/>
                </a:solidFill>
              </a:rPr>
              <a:t>Market revenue</a:t>
            </a:r>
          </a:p>
        </p:txBody>
      </p:sp>
      <p:sp>
        <p:nvSpPr>
          <p:cNvPr id="60" name="Rectangle 59"/>
          <p:cNvSpPr/>
          <p:nvPr/>
        </p:nvSpPr>
        <p:spPr>
          <a:xfrm>
            <a:off x="2428574" y="3430706"/>
            <a:ext cx="759656" cy="36549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r>
              <a:rPr lang="en-US" sz="900" dirty="0" smtClean="0">
                <a:solidFill>
                  <a:sysClr val="windowText" lastClr="000000"/>
                </a:solidFill>
              </a:rPr>
              <a:t>Net interest income</a:t>
            </a:r>
            <a:endParaRPr lang="en-US" sz="900" dirty="0">
              <a:solidFill>
                <a:sysClr val="windowText" lastClr="000000"/>
              </a:solidFill>
            </a:endParaRPr>
          </a:p>
        </p:txBody>
      </p:sp>
      <p:sp>
        <p:nvSpPr>
          <p:cNvPr id="65" name="Rectangle 64"/>
          <p:cNvSpPr/>
          <p:nvPr/>
        </p:nvSpPr>
        <p:spPr>
          <a:xfrm>
            <a:off x="1239628" y="2728737"/>
            <a:ext cx="759655" cy="474389"/>
          </a:xfrm>
          <a:prstGeom prst="rect">
            <a:avLst/>
          </a:prstGeom>
          <a:solidFill>
            <a:schemeClr val="accent4"/>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r>
              <a:rPr lang="en-US" sz="900" dirty="0" smtClean="0">
                <a:solidFill>
                  <a:sysClr val="windowText" lastClr="000000"/>
                </a:solidFill>
              </a:rPr>
              <a:t>Total revenue</a:t>
            </a:r>
          </a:p>
        </p:txBody>
      </p:sp>
      <p:cxnSp>
        <p:nvCxnSpPr>
          <p:cNvPr id="67" name="Elbow Connector 66"/>
          <p:cNvCxnSpPr>
            <a:stCxn id="65" idx="3"/>
            <a:endCxn id="58" idx="1"/>
          </p:cNvCxnSpPr>
          <p:nvPr/>
        </p:nvCxnSpPr>
        <p:spPr>
          <a:xfrm flipV="1">
            <a:off x="1999283" y="2313559"/>
            <a:ext cx="429292" cy="652373"/>
          </a:xfrm>
          <a:prstGeom prst="bentConnector3">
            <a:avLst>
              <a:gd name="adj1" fmla="val 50000"/>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5" idx="3"/>
            <a:endCxn id="60" idx="1"/>
          </p:cNvCxnSpPr>
          <p:nvPr/>
        </p:nvCxnSpPr>
        <p:spPr>
          <a:xfrm>
            <a:off x="1999283" y="2965932"/>
            <a:ext cx="429291" cy="647523"/>
          </a:xfrm>
          <a:prstGeom prst="bentConnector3">
            <a:avLst>
              <a:gd name="adj1" fmla="val 50000"/>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83" name="Oval 82"/>
          <p:cNvSpPr>
            <a:spLocks noChangeAspect="1"/>
          </p:cNvSpPr>
          <p:nvPr/>
        </p:nvSpPr>
        <p:spPr>
          <a:xfrm>
            <a:off x="2313183" y="2008015"/>
            <a:ext cx="211015" cy="22860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A</a:t>
            </a:r>
          </a:p>
        </p:txBody>
      </p:sp>
      <p:sp>
        <p:nvSpPr>
          <p:cNvPr id="84" name="Oval 83"/>
          <p:cNvSpPr>
            <a:spLocks noChangeAspect="1"/>
          </p:cNvSpPr>
          <p:nvPr/>
        </p:nvSpPr>
        <p:spPr>
          <a:xfrm>
            <a:off x="2313183" y="2666392"/>
            <a:ext cx="211015" cy="22860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a:solidFill>
                  <a:srgbClr val="FFFFFF"/>
                </a:solidFill>
                <a:latin typeface="Arial"/>
                <a:sym typeface="Arial"/>
              </a:rPr>
              <a:t>B</a:t>
            </a:r>
            <a:endParaRPr lang="en-US" sz="1000" b="1" dirty="0" smtClean="0">
              <a:solidFill>
                <a:srgbClr val="FFFFFF"/>
              </a:solidFill>
              <a:latin typeface="Arial"/>
              <a:sym typeface="Arial"/>
            </a:endParaRPr>
          </a:p>
        </p:txBody>
      </p:sp>
      <p:sp>
        <p:nvSpPr>
          <p:cNvPr id="85" name="Multiply 84"/>
          <p:cNvSpPr/>
          <p:nvPr/>
        </p:nvSpPr>
        <p:spPr>
          <a:xfrm>
            <a:off x="2735699" y="2565413"/>
            <a:ext cx="135050" cy="146304"/>
          </a:xfrm>
          <a:prstGeom prst="mathMultiply">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100" dirty="0">
              <a:solidFill>
                <a:schemeClr val="bg1"/>
              </a:solidFill>
            </a:endParaRPr>
          </a:p>
        </p:txBody>
      </p:sp>
      <p:sp>
        <p:nvSpPr>
          <p:cNvPr id="88" name="Oval 87"/>
          <p:cNvSpPr>
            <a:spLocks noChangeAspect="1"/>
          </p:cNvSpPr>
          <p:nvPr/>
        </p:nvSpPr>
        <p:spPr>
          <a:xfrm>
            <a:off x="2313183" y="3316406"/>
            <a:ext cx="211015" cy="22860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C</a:t>
            </a:r>
          </a:p>
        </p:txBody>
      </p:sp>
      <p:sp>
        <p:nvSpPr>
          <p:cNvPr id="40" name="Plus 39"/>
          <p:cNvSpPr/>
          <p:nvPr/>
        </p:nvSpPr>
        <p:spPr>
          <a:xfrm>
            <a:off x="2728560" y="3219145"/>
            <a:ext cx="142993" cy="171450"/>
          </a:xfrm>
          <a:prstGeom prst="mathPlus">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endParaRPr lang="en-US" sz="1200" dirty="0" smtClean="0">
              <a:solidFill>
                <a:schemeClr val="tx1"/>
              </a:solidFill>
            </a:endParaRPr>
          </a:p>
        </p:txBody>
      </p:sp>
    </p:spTree>
    <p:extLst>
      <p:ext uri="{BB962C8B-B14F-4D97-AF65-F5344CB8AC3E}">
        <p14:creationId xmlns:p14="http://schemas.microsoft.com/office/powerpoint/2010/main" val="18806767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57" y="183642"/>
            <a:ext cx="7991860" cy="759600"/>
          </a:xfrm>
        </p:spPr>
        <p:txBody>
          <a:bodyPr>
            <a:noAutofit/>
          </a:bodyPr>
          <a:lstStyle/>
          <a:p>
            <a:r>
              <a:rPr lang="en-US" sz="2800" dirty="0" smtClean="0"/>
              <a:t>Multi-factor analysis for Equities Trading: Cash</a:t>
            </a:r>
            <a:r>
              <a:rPr lang="en-US" sz="2800" dirty="0"/>
              <a:t/>
            </a:r>
            <a:br>
              <a:rPr lang="en-US" sz="2800" dirty="0"/>
            </a:br>
            <a:r>
              <a:rPr lang="en-US" sz="2800" dirty="0" smtClean="0">
                <a:solidFill>
                  <a:schemeClr val="tx2"/>
                </a:solidFill>
              </a:rPr>
              <a:t>Fees &amp; client revenue</a:t>
            </a:r>
            <a:endParaRPr lang="en-US" sz="2800" dirty="0"/>
          </a:p>
        </p:txBody>
      </p:sp>
      <p:sp>
        <p:nvSpPr>
          <p:cNvPr id="3" name="Text Placeholder 2"/>
          <p:cNvSpPr txBox="1">
            <a:spLocks/>
          </p:cNvSpPr>
          <p:nvPr/>
        </p:nvSpPr>
        <p:spPr>
          <a:xfrm>
            <a:off x="431929" y="1239915"/>
            <a:ext cx="3890844" cy="342900"/>
          </a:xfrm>
          <a:prstGeom prst="rect">
            <a:avLst/>
          </a:prstGeom>
        </p:spPr>
        <p:txBody>
          <a:bodyPr lIns="0"/>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50" b="1" dirty="0" smtClean="0">
                <a:solidFill>
                  <a:schemeClr val="accent1"/>
                </a:solidFill>
              </a:rPr>
              <a:t>Historical fit</a:t>
            </a:r>
            <a:endParaRPr lang="en-US" sz="1250" b="1" dirty="0">
              <a:solidFill>
                <a:schemeClr val="accent1"/>
              </a:solidFill>
            </a:endParaRPr>
          </a:p>
        </p:txBody>
      </p:sp>
      <p:sp>
        <p:nvSpPr>
          <p:cNvPr id="8" name="Text Placeholder 2"/>
          <p:cNvSpPr txBox="1">
            <a:spLocks/>
          </p:cNvSpPr>
          <p:nvPr/>
        </p:nvSpPr>
        <p:spPr>
          <a:xfrm>
            <a:off x="4802576" y="1239915"/>
            <a:ext cx="3890844" cy="342900"/>
          </a:xfrm>
          <a:prstGeom prst="rect">
            <a:avLst/>
          </a:prstGeom>
        </p:spPr>
        <p:txBody>
          <a:bodyPr lIns="0"/>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50" b="1" dirty="0" smtClean="0">
                <a:solidFill>
                  <a:schemeClr val="accent1"/>
                </a:solidFill>
              </a:rPr>
              <a:t>Scenario forecasts – CCAR 2015 supervisory scenarios</a:t>
            </a:r>
            <a:endParaRPr lang="en-US" sz="1250" b="1" dirty="0">
              <a:solidFill>
                <a:schemeClr val="accent1"/>
              </a:solidFill>
            </a:endParaRPr>
          </a:p>
        </p:txBody>
      </p:sp>
      <p:sp>
        <p:nvSpPr>
          <p:cNvPr id="15" name="Oval 14"/>
          <p:cNvSpPr>
            <a:spLocks noChangeAspect="1"/>
          </p:cNvSpPr>
          <p:nvPr/>
        </p:nvSpPr>
        <p:spPr>
          <a:xfrm>
            <a:off x="431929" y="385200"/>
            <a:ext cx="211015" cy="22860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A</a:t>
            </a:r>
          </a:p>
        </p:txBody>
      </p:sp>
      <p:grpSp>
        <p:nvGrpSpPr>
          <p:cNvPr id="6" name="Group 49"/>
          <p:cNvGrpSpPr/>
          <p:nvPr/>
        </p:nvGrpSpPr>
        <p:grpSpPr>
          <a:xfrm>
            <a:off x="447450" y="6309633"/>
            <a:ext cx="5817901" cy="152644"/>
            <a:chOff x="484738" y="6048375"/>
            <a:chExt cx="6302726" cy="152644"/>
          </a:xfrm>
        </p:grpSpPr>
        <p:grpSp>
          <p:nvGrpSpPr>
            <p:cNvPr id="9" name="Group 22"/>
            <p:cNvGrpSpPr/>
            <p:nvPr/>
          </p:nvGrpSpPr>
          <p:grpSpPr>
            <a:xfrm>
              <a:off x="484738" y="6048375"/>
              <a:ext cx="2435576" cy="152644"/>
              <a:chOff x="4804136" y="3789040"/>
              <a:chExt cx="2435576" cy="152644"/>
            </a:xfrm>
          </p:grpSpPr>
          <p:sp>
            <p:nvSpPr>
              <p:cNvPr id="56" name="Rectangle 55"/>
              <p:cNvSpPr/>
              <p:nvPr/>
            </p:nvSpPr>
            <p:spPr>
              <a:xfrm>
                <a:off x="4804136" y="3789040"/>
                <a:ext cx="157464" cy="152644"/>
              </a:xfrm>
              <a:prstGeom prst="rect">
                <a:avLst/>
              </a:prstGeom>
              <a:solidFill>
                <a:srgbClr val="BDDDA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Broad macro</a:t>
                </a:r>
              </a:p>
            </p:txBody>
          </p:sp>
          <p:sp>
            <p:nvSpPr>
              <p:cNvPr id="57" name="Rectangle 56"/>
              <p:cNvSpPr/>
              <p:nvPr/>
            </p:nvSpPr>
            <p:spPr>
              <a:xfrm>
                <a:off x="7082248" y="3789040"/>
                <a:ext cx="157464" cy="152644"/>
              </a:xfrm>
              <a:prstGeom prst="rect">
                <a:avLst/>
              </a:prstGeom>
              <a:solidFill>
                <a:srgbClr val="F8B8B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Rates, yields, spreads</a:t>
                </a:r>
              </a:p>
            </p:txBody>
          </p:sp>
          <p:sp>
            <p:nvSpPr>
              <p:cNvPr id="58" name="Rectangle 57"/>
              <p:cNvSpPr/>
              <p:nvPr/>
            </p:nvSpPr>
            <p:spPr>
              <a:xfrm>
                <a:off x="5908751" y="3789040"/>
                <a:ext cx="157464" cy="152644"/>
              </a:xfrm>
              <a:prstGeom prst="rect">
                <a:avLst/>
              </a:prstGeom>
              <a:solidFill>
                <a:srgbClr val="80CDED"/>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Equity markets</a:t>
                </a:r>
              </a:p>
            </p:txBody>
          </p:sp>
        </p:grpSp>
        <p:grpSp>
          <p:nvGrpSpPr>
            <p:cNvPr id="10" name="Group 67"/>
            <p:cNvGrpSpPr/>
            <p:nvPr/>
          </p:nvGrpSpPr>
          <p:grpSpPr>
            <a:xfrm>
              <a:off x="4351888" y="6048375"/>
              <a:ext cx="2435576" cy="152644"/>
              <a:chOff x="484738" y="6534516"/>
              <a:chExt cx="2435576" cy="152644"/>
            </a:xfrm>
          </p:grpSpPr>
          <p:sp>
            <p:nvSpPr>
              <p:cNvPr id="53" name="Rectangle 52"/>
              <p:cNvSpPr/>
              <p:nvPr/>
            </p:nvSpPr>
            <p:spPr>
              <a:xfrm>
                <a:off x="2762850" y="6534516"/>
                <a:ext cx="157464" cy="152644"/>
              </a:xfrm>
              <a:prstGeom prst="rect">
                <a:avLst/>
              </a:prstGeom>
              <a:solidFill>
                <a:srgbClr val="FFE4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Government policy</a:t>
                </a:r>
              </a:p>
            </p:txBody>
          </p:sp>
          <p:sp>
            <p:nvSpPr>
              <p:cNvPr id="54" name="Rectangle 53"/>
              <p:cNvSpPr/>
              <p:nvPr/>
            </p:nvSpPr>
            <p:spPr>
              <a:xfrm>
                <a:off x="1589353" y="6534516"/>
                <a:ext cx="157464" cy="152644"/>
              </a:xfrm>
              <a:prstGeom prst="rect">
                <a:avLst/>
              </a:prstGeom>
              <a:solidFill>
                <a:srgbClr val="C5CAE7"/>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FX markets</a:t>
                </a:r>
              </a:p>
            </p:txBody>
          </p:sp>
          <p:sp>
            <p:nvSpPr>
              <p:cNvPr id="55" name="Rectangle 54"/>
              <p:cNvSpPr/>
              <p:nvPr/>
            </p:nvSpPr>
            <p:spPr>
              <a:xfrm>
                <a:off x="484738" y="6534516"/>
                <a:ext cx="157464" cy="152644"/>
              </a:xfrm>
              <a:prstGeom prst="rect">
                <a:avLst/>
              </a:prstGeom>
              <a:solidFill>
                <a:srgbClr val="FFCE8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Real estate</a:t>
                </a:r>
              </a:p>
            </p:txBody>
          </p:sp>
        </p:grpSp>
      </p:grpSp>
      <p:graphicFrame>
        <p:nvGraphicFramePr>
          <p:cNvPr id="47" name="Table 46"/>
          <p:cNvGraphicFramePr>
            <a:graphicFrameLocks noGrp="1"/>
          </p:cNvGraphicFramePr>
          <p:nvPr>
            <p:extLst>
              <p:ext uri="{D42A27DB-BD31-4B8C-83A1-F6EECF244321}">
                <p14:modId xmlns:p14="http://schemas.microsoft.com/office/powerpoint/2010/main" val="1292918987"/>
              </p:ext>
            </p:extLst>
          </p:nvPr>
        </p:nvGraphicFramePr>
        <p:xfrm>
          <a:off x="431929" y="5234035"/>
          <a:ext cx="4604843" cy="782602"/>
        </p:xfrm>
        <a:graphic>
          <a:graphicData uri="http://schemas.openxmlformats.org/drawingml/2006/table">
            <a:tbl>
              <a:tblPr bandRow="1"/>
              <a:tblGrid>
                <a:gridCol w="1800320"/>
                <a:gridCol w="1269575"/>
                <a:gridCol w="1534948"/>
              </a:tblGrid>
              <a:tr h="231281">
                <a:tc gridSpan="3">
                  <a:txBody>
                    <a:bodyPr/>
                    <a:lstStyle/>
                    <a:p>
                      <a:r>
                        <a:rPr lang="en-US" sz="1200" b="1" baseline="0" dirty="0" smtClean="0">
                          <a:solidFill>
                            <a:schemeClr val="bg2"/>
                          </a:solidFill>
                        </a:rPr>
                        <a:t>Dependent variable specification</a:t>
                      </a:r>
                    </a:p>
                  </a:txBody>
                  <a:tcPr marL="126609" marR="844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hMerge="1">
                  <a:txBody>
                    <a:bodyPr/>
                    <a:lstStyle/>
                    <a:p>
                      <a:pPr marL="0" algn="l" defTabSz="914400" rtl="0" eaLnBrk="1" latinLnBrk="0" hangingPunct="1"/>
                      <a:endParaRPr lang="en-US" sz="1050" b="1" kern="1200" dirty="0">
                        <a:solidFill>
                          <a:schemeClr val="tx1"/>
                        </a:solidFill>
                        <a:latin typeface="+mn-lt"/>
                        <a:ea typeface="+mn-ea"/>
                        <a:cs typeface="+mn-cs"/>
                      </a:endParaRPr>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1281">
                <a:tc>
                  <a:txBody>
                    <a:bodyPr/>
                    <a:lstStyle/>
                    <a:p>
                      <a:r>
                        <a:rPr lang="en-US" sz="1050" b="1" dirty="0" smtClean="0"/>
                        <a:t>Data source</a:t>
                      </a:r>
                      <a:endParaRPr lang="en-US" sz="1050" b="1" baseline="30000"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algn="l" defTabSz="914400" rtl="0" eaLnBrk="1" latinLnBrk="0" hangingPunct="1"/>
                      <a:r>
                        <a:rPr lang="en-US" sz="1050" b="1" kern="1200" dirty="0" smtClean="0">
                          <a:solidFill>
                            <a:schemeClr val="tx1"/>
                          </a:solidFill>
                          <a:latin typeface="+mn-lt"/>
                          <a:ea typeface="+mn-ea"/>
                          <a:cs typeface="+mn-cs"/>
                        </a:rPr>
                        <a:t>Transformation</a:t>
                      </a:r>
                      <a:endParaRPr lang="en-US" sz="1050" b="1" kern="1200" dirty="0">
                        <a:solidFill>
                          <a:schemeClr val="tx1"/>
                        </a:solidFill>
                        <a:latin typeface="+mn-lt"/>
                        <a:ea typeface="+mn-ea"/>
                        <a:cs typeface="+mn-cs"/>
                      </a:endParaRP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smtClean="0"/>
                        <a:t>Calibration period</a:t>
                      </a:r>
                    </a:p>
                  </a:txBody>
                  <a:tcPr marL="126609" marR="84406" marT="0" marB="0"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1281">
                <a:tc>
                  <a:txBody>
                    <a:bodyPr/>
                    <a:lstStyle/>
                    <a:p>
                      <a:r>
                        <a:rPr lang="en-US" sz="1050" b="0" dirty="0" smtClean="0"/>
                        <a:t>Sales</a:t>
                      </a:r>
                      <a:r>
                        <a:rPr lang="en-US" sz="1050" b="0" baseline="0" dirty="0" smtClean="0"/>
                        <a:t> credit (client revenue); General ledger (fees/comm.)</a:t>
                      </a:r>
                      <a:endParaRPr lang="en-US" sz="1050" b="0"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r>
                        <a:rPr lang="en-US" sz="1050" b="0" dirty="0" smtClean="0"/>
                        <a:t>No transform</a:t>
                      </a:r>
                      <a:endParaRPr lang="en-US" sz="1050" b="0"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2009 Q2</a:t>
                      </a:r>
                      <a:r>
                        <a:rPr lang="en-US" sz="1050" b="0" baseline="0" dirty="0" smtClean="0"/>
                        <a:t>-2014 Q2</a:t>
                      </a:r>
                      <a:endParaRPr lang="en-US" sz="1050" b="0" dirty="0" smtClean="0"/>
                    </a:p>
                  </a:txBody>
                  <a:tcPr marL="126609" marR="84406" marT="0" marB="0"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355237625"/>
              </p:ext>
            </p:extLst>
          </p:nvPr>
        </p:nvGraphicFramePr>
        <p:xfrm>
          <a:off x="5600073" y="5234036"/>
          <a:ext cx="3082866" cy="806505"/>
        </p:xfrm>
        <a:graphic>
          <a:graphicData uri="http://schemas.openxmlformats.org/drawingml/2006/table">
            <a:tbl>
              <a:tblPr bandRow="1"/>
              <a:tblGrid>
                <a:gridCol w="1536192"/>
                <a:gridCol w="1546674"/>
              </a:tblGrid>
              <a:tr h="231281">
                <a:tc gridSpan="2">
                  <a:txBody>
                    <a:bodyPr/>
                    <a:lstStyle/>
                    <a:p>
                      <a:r>
                        <a:rPr lang="en-US" sz="1200" b="1" baseline="0" dirty="0" smtClean="0">
                          <a:solidFill>
                            <a:schemeClr val="bg2"/>
                          </a:solidFill>
                        </a:rPr>
                        <a:t>Statistical measures</a:t>
                      </a:r>
                    </a:p>
                  </a:txBody>
                  <a:tcPr marL="126609" marR="844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hMerge="1">
                  <a:txBody>
                    <a:bodyPr/>
                    <a:lstStyle/>
                    <a:p>
                      <a:pPr marL="0" algn="l" defTabSz="914400" rtl="0" eaLnBrk="1" latinLnBrk="0" hangingPunct="1"/>
                      <a:endParaRPr lang="en-US" sz="1050" b="1" kern="1200" dirty="0">
                        <a:solidFill>
                          <a:schemeClr val="tx1"/>
                        </a:solidFill>
                        <a:latin typeface="+mn-lt"/>
                        <a:ea typeface="+mn-ea"/>
                        <a:cs typeface="+mn-cs"/>
                      </a:endParaRPr>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1281">
                <a:tc>
                  <a:txBody>
                    <a:bodyPr/>
                    <a:lstStyle/>
                    <a:p>
                      <a:r>
                        <a:rPr lang="en-US" sz="1050" b="1" dirty="0" smtClean="0"/>
                        <a:t>R</a:t>
                      </a:r>
                      <a:r>
                        <a:rPr lang="en-US" sz="1050" b="1" baseline="30000" dirty="0" smtClean="0"/>
                        <a:t>2</a:t>
                      </a:r>
                      <a:endParaRPr lang="en-US" sz="1050" b="1" baseline="30000"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smtClean="0"/>
                        <a:t>F-test</a:t>
                      </a: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343943">
                <a:tc>
                  <a:txBody>
                    <a:bodyPr/>
                    <a:lstStyle/>
                    <a:p>
                      <a:r>
                        <a:rPr lang="en-US" sz="1050" b="0" dirty="0" smtClean="0"/>
                        <a:t>51%</a:t>
                      </a:r>
                      <a:endParaRPr lang="en-US" sz="1050" b="0"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r>
                        <a:rPr lang="en-US" sz="1050" b="0" dirty="0" smtClean="0"/>
                        <a:t>0%</a:t>
                      </a:r>
                      <a:endParaRPr lang="en-US" sz="1050" b="1"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r>
            </a:tbl>
          </a:graphicData>
        </a:graphic>
      </p:graphicFrame>
      <p:graphicFrame>
        <p:nvGraphicFramePr>
          <p:cNvPr id="48" name="Content Placeholder 26"/>
          <p:cNvGraphicFramePr>
            <a:graphicFrameLocks/>
          </p:cNvGraphicFramePr>
          <p:nvPr>
            <p:extLst>
              <p:ext uri="{D42A27DB-BD31-4B8C-83A1-F6EECF244321}">
                <p14:modId xmlns:p14="http://schemas.microsoft.com/office/powerpoint/2010/main" val="4066209311"/>
              </p:ext>
            </p:extLst>
          </p:nvPr>
        </p:nvGraphicFramePr>
        <p:xfrm>
          <a:off x="447451" y="1508750"/>
          <a:ext cx="3874242" cy="20299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489918278"/>
              </p:ext>
            </p:extLst>
          </p:nvPr>
        </p:nvGraphicFramePr>
        <p:xfrm>
          <a:off x="431929" y="3621025"/>
          <a:ext cx="8266532" cy="1465800"/>
        </p:xfrm>
        <a:graphic>
          <a:graphicData uri="http://schemas.openxmlformats.org/drawingml/2006/table">
            <a:tbl>
              <a:tblPr bandRow="1"/>
              <a:tblGrid>
                <a:gridCol w="1353899"/>
                <a:gridCol w="1070801"/>
                <a:gridCol w="357994"/>
                <a:gridCol w="1070801"/>
                <a:gridCol w="346298"/>
                <a:gridCol w="1060679"/>
                <a:gridCol w="293220"/>
                <a:gridCol w="1063518"/>
                <a:gridCol w="295422"/>
                <a:gridCol w="676950"/>
                <a:gridCol w="676950"/>
              </a:tblGrid>
              <a:tr h="198484">
                <a:tc gridSpan="11">
                  <a:txBody>
                    <a:bodyPr/>
                    <a:lstStyle/>
                    <a:p>
                      <a:r>
                        <a:rPr lang="en-US" sz="1200" b="1" dirty="0" smtClean="0">
                          <a:solidFill>
                            <a:schemeClr val="bg2"/>
                          </a:solidFill>
                        </a:rPr>
                        <a:t>Model specification</a:t>
                      </a:r>
                      <a:endParaRPr lang="en-US" sz="1200" b="1" dirty="0">
                        <a:solidFill>
                          <a:schemeClr val="bg2"/>
                        </a:solidFill>
                      </a:endParaRPr>
                    </a:p>
                  </a:txBody>
                  <a:tcPr marL="126609" marR="844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hMerge="1">
                  <a:txBody>
                    <a:bodyPr/>
                    <a:lstStyle/>
                    <a:p>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r>
              <a:tr h="236819">
                <a:tc>
                  <a:txBody>
                    <a:bodyPr/>
                    <a:lstStyle/>
                    <a:p>
                      <a:r>
                        <a:rPr lang="en-US" sz="1050" b="1" dirty="0" smtClean="0"/>
                        <a:t>Variable</a:t>
                      </a:r>
                      <a:endParaRPr lang="en-US" sz="1050" b="1"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r>
                        <a:rPr lang="en-US" sz="1050" b="0" dirty="0" smtClean="0"/>
                        <a:t>Dow Jones</a:t>
                      </a: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marL="0" algn="l" defTabSz="914400" rtl="0" eaLnBrk="1" fontAlgn="b" latinLnBrk="0" hangingPunct="1"/>
                      <a:r>
                        <a:rPr lang="en-US" sz="1050" b="0" kern="1200" baseline="0" dirty="0" smtClean="0">
                          <a:solidFill>
                            <a:schemeClr val="tx1"/>
                          </a:solidFill>
                          <a:latin typeface="+mn-lt"/>
                          <a:ea typeface="+mn-ea"/>
                          <a:cs typeface="Arial" panose="020B0604020202020204" pitchFamily="34" charset="0"/>
                        </a:rPr>
                        <a:t>Treasury yield curve (2Y,10Y)</a:t>
                      </a: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8B8BC"/>
                    </a:solidFill>
                  </a:tcPr>
                </a:tc>
                <a:tc hMerge="1">
                  <a:txBody>
                    <a:bodyPr/>
                    <a:lstStyle/>
                    <a:p>
                      <a:endParaRPr lang="en-US"/>
                    </a:p>
                  </a:txBody>
                  <a:tcPr/>
                </a:tc>
                <a:tc gridSpan="2">
                  <a:txBody>
                    <a:bodyPr/>
                    <a:lstStyle/>
                    <a:p>
                      <a:pPr algn="l" fontAlgn="ctr"/>
                      <a:r>
                        <a:rPr lang="en-US" sz="1050" b="0" i="0" u="none" strike="noStrike" dirty="0" smtClean="0">
                          <a:solidFill>
                            <a:srgbClr val="000000"/>
                          </a:solidFill>
                          <a:latin typeface="+mn-lt"/>
                        </a:rPr>
                        <a:t>S&amp;P 500 P/E ratio</a:t>
                      </a:r>
                      <a:endParaRPr lang="en-US" sz="1050" b="0" i="0" u="none" strike="noStrike" dirty="0">
                        <a:solidFill>
                          <a:srgbClr val="000000"/>
                        </a:solidFill>
                        <a:latin typeface="+mn-lt"/>
                      </a:endParaRP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Intercept</a:t>
                      </a: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r>
              <a:tr h="236819">
                <a:tc>
                  <a:txBody>
                    <a:bodyPr/>
                    <a:lstStyle/>
                    <a:p>
                      <a:r>
                        <a:rPr lang="en-US" sz="1050" b="1" dirty="0" smtClean="0"/>
                        <a:t>Trans. /</a:t>
                      </a:r>
                      <a:r>
                        <a:rPr lang="en-US" sz="1050" b="1" baseline="0" dirty="0" smtClean="0"/>
                        <a:t> lag</a:t>
                      </a:r>
                      <a:endParaRPr lang="en-US" sz="1050" b="1"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r>
                        <a:rPr lang="en-US" sz="1050" b="0" i="0" u="none" strike="noStrike" dirty="0" err="1" smtClean="0">
                          <a:solidFill>
                            <a:srgbClr val="000000"/>
                          </a:solidFill>
                          <a:latin typeface="+mn-lt"/>
                        </a:rPr>
                        <a:t>QoQ</a:t>
                      </a:r>
                      <a:r>
                        <a:rPr lang="en-US" sz="1050" b="0" i="0" u="none" strike="noStrike" baseline="0" dirty="0" smtClean="0">
                          <a:solidFill>
                            <a:srgbClr val="000000"/>
                          </a:solidFill>
                          <a:latin typeface="+mn-lt"/>
                        </a:rPr>
                        <a:t> Diff.</a:t>
                      </a:r>
                      <a:r>
                        <a:rPr lang="en-US" sz="1050" b="0" i="0" u="none" strike="noStrike" dirty="0" smtClean="0">
                          <a:solidFill>
                            <a:srgbClr val="000000"/>
                          </a:solidFill>
                          <a:latin typeface="+mn-lt"/>
                        </a:rPr>
                        <a:t>, L0</a:t>
                      </a:r>
                      <a:endParaRPr lang="en-US" sz="1050" b="1"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latin typeface="+mn-lt"/>
                        </a:rPr>
                        <a:t>No transform, L0</a:t>
                      </a: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u="none" strike="noStrike" dirty="0" smtClean="0">
                          <a:solidFill>
                            <a:srgbClr val="000000"/>
                          </a:solidFill>
                          <a:latin typeface="+mn-lt"/>
                        </a:rPr>
                        <a:t>No transform, L0</a:t>
                      </a:r>
                      <a:endParaRPr lang="en-US" sz="1050" b="0"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r>
                        <a:rPr lang="en-US" sz="1050" b="0" i="1" dirty="0" smtClean="0"/>
                        <a:t>N/A</a:t>
                      </a:r>
                      <a:endParaRPr lang="en-US" sz="1050" b="0" i="1"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endParaRPr lang="en-US" sz="1050" b="0" i="1"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r>
              <a:tr h="2368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err="1" smtClean="0"/>
                        <a:t>Coef</a:t>
                      </a:r>
                      <a:r>
                        <a:rPr lang="en-US" sz="1050" b="1" dirty="0" smtClean="0"/>
                        <a:t>. /direction</a:t>
                      </a:r>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10,</a:t>
                      </a:r>
                      <a:r>
                        <a:rPr lang="en-US" sz="1050" b="0" baseline="0" dirty="0" smtClean="0"/>
                        <a:t> 680</a:t>
                      </a:r>
                      <a:endParaRPr lang="en-US" sz="1050" b="0"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50" b="1" i="0" u="none" strike="noStrike" dirty="0" smtClean="0">
                          <a:solidFill>
                            <a:srgbClr val="C00000"/>
                          </a:solidFill>
                          <a:effectLst/>
                          <a:latin typeface="Wingdings 3"/>
                        </a:rPr>
                        <a:t>q</a:t>
                      </a: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18,642,628</a:t>
                      </a: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50" b="1" i="0" u="none" strike="noStrike" dirty="0" smtClean="0">
                          <a:solidFill>
                            <a:srgbClr val="00B050"/>
                          </a:solidFill>
                          <a:latin typeface="Wingdings 3"/>
                        </a:rPr>
                        <a:t>p</a:t>
                      </a: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501,660</a:t>
                      </a: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50" b="1" i="0" u="none" strike="noStrike" dirty="0" smtClean="0">
                          <a:solidFill>
                            <a:srgbClr val="00B050"/>
                          </a:solidFill>
                          <a:latin typeface="Wingdings 3"/>
                        </a:rPr>
                        <a:t>p</a:t>
                      </a: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83,459,921</a:t>
                      </a: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u="none" strike="noStrike" dirty="0" smtClean="0">
                          <a:solidFill>
                            <a:srgbClr val="00B050"/>
                          </a:solidFill>
                          <a:latin typeface="Wingdings 3"/>
                        </a:rPr>
                        <a:t>p</a:t>
                      </a: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68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smtClean="0"/>
                        <a:t>Historical avg.</a:t>
                      </a:r>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r>
                        <a:rPr lang="en-US" sz="1050" b="0" dirty="0" smtClean="0"/>
                        <a:t>14317</a:t>
                      </a:r>
                      <a:endParaRPr lang="en-US" sz="1050" b="0"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2.26</a:t>
                      </a: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r>
                        <a:rPr lang="en-US" sz="1050" b="0" dirty="0" smtClean="0"/>
                        <a:t>25.18</a:t>
                      </a:r>
                      <a:endParaRPr lang="en-US" sz="1050" b="0"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endParaRPr lang="en-US" sz="1050" b="0"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6819">
                <a:tc>
                  <a:txBody>
                    <a:bodyPr/>
                    <a:lstStyle/>
                    <a:p>
                      <a:r>
                        <a:rPr lang="en-US" sz="1050" b="1" dirty="0" smtClean="0"/>
                        <a:t>p-value</a:t>
                      </a:r>
                      <a:endParaRPr lang="en-US" sz="1050" b="1"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gridSpan="2">
                  <a:txBody>
                    <a:bodyPr/>
                    <a:lstStyle/>
                    <a:p>
                      <a:r>
                        <a:rPr lang="en-US" sz="1050" b="0" dirty="0" smtClean="0"/>
                        <a:t>2.10%</a:t>
                      </a:r>
                      <a:endParaRPr lang="en-US" sz="1050" b="0"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3.60%</a:t>
                      </a: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kern="1200" dirty="0" smtClean="0">
                          <a:solidFill>
                            <a:schemeClr val="tx1"/>
                          </a:solidFill>
                          <a:latin typeface="+mn-lt"/>
                          <a:ea typeface="+mn-ea"/>
                          <a:cs typeface="+mn-cs"/>
                        </a:rPr>
                        <a:t>1.00%</a:t>
                      </a:r>
                      <a:endParaRPr lang="en-US" sz="1050" b="0" kern="1200" dirty="0">
                        <a:solidFill>
                          <a:schemeClr val="tx1"/>
                        </a:solidFill>
                        <a:latin typeface="+mn-lt"/>
                        <a:ea typeface="+mn-ea"/>
                        <a:cs typeface="+mn-cs"/>
                      </a:endParaRP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dirty="0"/>
                    </a:p>
                  </a:txBody>
                  <a:tcPr/>
                </a:tc>
                <a:tc gridSpan="2">
                  <a:txBody>
                    <a:bodyPr/>
                    <a:lstStyle/>
                    <a:p>
                      <a:r>
                        <a:rPr lang="en-US" sz="1050" b="0" dirty="0" smtClean="0"/>
                        <a:t>0%</a:t>
                      </a:r>
                      <a:endParaRPr lang="en-US" sz="1050" b="0"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c gridSpan="2">
                  <a:txBody>
                    <a:bodyPr/>
                    <a:lstStyle/>
                    <a:p>
                      <a:endParaRPr lang="en-US" sz="1050" b="1"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r>
            </a:tbl>
          </a:graphicData>
        </a:graphic>
      </p:graphicFrame>
      <p:graphicFrame>
        <p:nvGraphicFramePr>
          <p:cNvPr id="52" name="Content Placeholder 26"/>
          <p:cNvGraphicFramePr>
            <a:graphicFrameLocks/>
          </p:cNvGraphicFramePr>
          <p:nvPr>
            <p:extLst>
              <p:ext uri="{D42A27DB-BD31-4B8C-83A1-F6EECF244321}">
                <p14:modId xmlns:p14="http://schemas.microsoft.com/office/powerpoint/2010/main" val="3348039889"/>
              </p:ext>
            </p:extLst>
          </p:nvPr>
        </p:nvGraphicFramePr>
        <p:xfrm>
          <a:off x="4802576" y="1508750"/>
          <a:ext cx="3874242" cy="2029968"/>
        </p:xfrm>
        <a:graphic>
          <a:graphicData uri="http://schemas.openxmlformats.org/drawingml/2006/chart">
            <c:chart xmlns:c="http://schemas.openxmlformats.org/drawingml/2006/chart" xmlns:r="http://schemas.openxmlformats.org/officeDocument/2006/relationships" r:id="rId3"/>
          </a:graphicData>
        </a:graphic>
      </p:graphicFrame>
      <p:sp>
        <p:nvSpPr>
          <p:cNvPr id="60" name="Rectangle 59"/>
          <p:cNvSpPr/>
          <p:nvPr/>
        </p:nvSpPr>
        <p:spPr>
          <a:xfrm>
            <a:off x="6344539" y="1508750"/>
            <a:ext cx="2174147" cy="365760"/>
          </a:xfrm>
          <a:prstGeom prst="rect">
            <a:avLst/>
          </a:prstGeom>
          <a:solidFill>
            <a:schemeClr val="bg1"/>
          </a:solid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r>
              <a:rPr lang="en-US" sz="950" b="1" dirty="0" smtClean="0">
                <a:solidFill>
                  <a:schemeClr val="accent3"/>
                </a:solidFill>
              </a:rPr>
              <a:t>Illustrative – forecasts subject to change based on 2016 Supervisory scenarios</a:t>
            </a:r>
          </a:p>
        </p:txBody>
      </p:sp>
      <p:sp>
        <p:nvSpPr>
          <p:cNvPr id="61" name="Rectangular Callout 60"/>
          <p:cNvSpPr/>
          <p:nvPr/>
        </p:nvSpPr>
        <p:spPr>
          <a:xfrm>
            <a:off x="7499852" y="2761328"/>
            <a:ext cx="1198607" cy="490434"/>
          </a:xfrm>
          <a:prstGeom prst="wedgeRectCallout">
            <a:avLst>
              <a:gd name="adj1" fmla="val -44785"/>
              <a:gd name="adj2" fmla="val -90655"/>
            </a:avLst>
          </a:prstGeom>
          <a:solidFill>
            <a:srgbClr val="FFFFFF"/>
          </a:solidFill>
          <a:ln w="9525" cap="flat" cmpd="sng" algn="ctr">
            <a:solidFill>
              <a:srgbClr val="9696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3500" tIns="63500" rIns="63500" bIns="6350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lvl="1">
              <a:spcBef>
                <a:spcPts val="200"/>
              </a:spcBef>
              <a:spcAft>
                <a:spcPts val="200"/>
              </a:spcAft>
            </a:pPr>
            <a:r>
              <a:rPr lang="en-US" sz="900" i="1" dirty="0">
                <a:solidFill>
                  <a:srgbClr val="969696">
                    <a:lumMod val="50000"/>
                  </a:srgbClr>
                </a:solidFill>
                <a:sym typeface="Arial"/>
              </a:rPr>
              <a:t>2H 2014 removed from calibration given Barclays-specific event</a:t>
            </a:r>
          </a:p>
        </p:txBody>
      </p:sp>
      <p:sp>
        <p:nvSpPr>
          <p:cNvPr id="62" name="Rectangular Callout 61"/>
          <p:cNvSpPr/>
          <p:nvPr/>
        </p:nvSpPr>
        <p:spPr>
          <a:xfrm>
            <a:off x="5666048" y="2761328"/>
            <a:ext cx="1198607" cy="490434"/>
          </a:xfrm>
          <a:prstGeom prst="wedgeRectCallout">
            <a:avLst>
              <a:gd name="adj1" fmla="val -69668"/>
              <a:gd name="adj2" fmla="val 12927"/>
            </a:avLst>
          </a:prstGeom>
          <a:solidFill>
            <a:srgbClr val="FFFFFF"/>
          </a:solidFill>
          <a:ln w="9525" cap="flat" cmpd="sng" algn="ctr">
            <a:solidFill>
              <a:srgbClr val="9696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3500" tIns="63500" rIns="63500" bIns="6350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lvl="1">
              <a:spcBef>
                <a:spcPts val="200"/>
              </a:spcBef>
              <a:spcAft>
                <a:spcPts val="200"/>
              </a:spcAft>
            </a:pPr>
            <a:r>
              <a:rPr lang="en-US" sz="900" i="1" dirty="0" smtClean="0">
                <a:solidFill>
                  <a:srgbClr val="969696">
                    <a:lumMod val="50000"/>
                  </a:srgbClr>
                </a:solidFill>
                <a:sym typeface="Arial"/>
              </a:rPr>
              <a:t>Q1 2009 removed from calibration given anomalously low value</a:t>
            </a:r>
            <a:endParaRPr lang="en-US" sz="900" i="1" dirty="0">
              <a:solidFill>
                <a:srgbClr val="969696">
                  <a:lumMod val="50000"/>
                </a:srgbClr>
              </a:solidFill>
              <a:sym typeface="Arial"/>
            </a:endParaRPr>
          </a:p>
        </p:txBody>
      </p:sp>
      <p:sp>
        <p:nvSpPr>
          <p:cNvPr id="63" name="Footnote"/>
          <p:cNvSpPr/>
          <p:nvPr/>
        </p:nvSpPr>
        <p:spPr>
          <a:xfrm>
            <a:off x="453000" y="5991803"/>
            <a:ext cx="8018585" cy="2886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72000" rIns="0" bIns="72000" rtlCol="0" anchor="ctr">
            <a:noAutofit/>
          </a:bodyPr>
          <a:lstStyle/>
          <a:p>
            <a:r>
              <a:rPr lang="en-US" sz="900" dirty="0" smtClean="0">
                <a:solidFill>
                  <a:schemeClr val="tx1"/>
                </a:solidFill>
              </a:rPr>
              <a:t>Note: Model includes variables that are non-stationary, but passes co-integration test.</a:t>
            </a:r>
          </a:p>
        </p:txBody>
      </p:sp>
    </p:spTree>
    <p:extLst>
      <p:ext uri="{BB962C8B-B14F-4D97-AF65-F5344CB8AC3E}">
        <p14:creationId xmlns:p14="http://schemas.microsoft.com/office/powerpoint/2010/main" val="18708508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02" y="143331"/>
            <a:ext cx="7991860" cy="759600"/>
          </a:xfrm>
        </p:spPr>
        <p:txBody>
          <a:bodyPr>
            <a:noAutofit/>
          </a:bodyPr>
          <a:lstStyle/>
          <a:p>
            <a:r>
              <a:rPr lang="en-US" sz="2400" dirty="0" smtClean="0"/>
              <a:t>Multi-factor analysis for Equities Trading: Cash</a:t>
            </a:r>
            <a:br>
              <a:rPr lang="en-US" sz="2400" dirty="0" smtClean="0"/>
            </a:br>
            <a:r>
              <a:rPr lang="en-US" sz="2400" dirty="0" smtClean="0">
                <a:solidFill>
                  <a:schemeClr val="tx2"/>
                </a:solidFill>
              </a:rPr>
              <a:t>Market revenue</a:t>
            </a:r>
            <a:endParaRPr lang="en-US" sz="2400" dirty="0"/>
          </a:p>
        </p:txBody>
      </p:sp>
      <p:sp>
        <p:nvSpPr>
          <p:cNvPr id="3" name="Text Placeholder 2"/>
          <p:cNvSpPr txBox="1">
            <a:spLocks/>
          </p:cNvSpPr>
          <p:nvPr/>
        </p:nvSpPr>
        <p:spPr>
          <a:xfrm>
            <a:off x="431929" y="1239915"/>
            <a:ext cx="3890844" cy="342900"/>
          </a:xfrm>
          <a:prstGeom prst="rect">
            <a:avLst/>
          </a:prstGeom>
        </p:spPr>
        <p:txBody>
          <a:bodyPr lIns="0"/>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50" b="1" dirty="0" smtClean="0">
                <a:solidFill>
                  <a:schemeClr val="accent1"/>
                </a:solidFill>
              </a:rPr>
              <a:t>Historical fit</a:t>
            </a:r>
            <a:endParaRPr lang="en-US" sz="1250" b="1" dirty="0">
              <a:solidFill>
                <a:schemeClr val="accent1"/>
              </a:solidFill>
            </a:endParaRPr>
          </a:p>
        </p:txBody>
      </p:sp>
      <p:sp>
        <p:nvSpPr>
          <p:cNvPr id="8" name="Text Placeholder 2"/>
          <p:cNvSpPr txBox="1">
            <a:spLocks/>
          </p:cNvSpPr>
          <p:nvPr/>
        </p:nvSpPr>
        <p:spPr>
          <a:xfrm>
            <a:off x="4802576" y="1239915"/>
            <a:ext cx="3890844" cy="342900"/>
          </a:xfrm>
          <a:prstGeom prst="rect">
            <a:avLst/>
          </a:prstGeom>
        </p:spPr>
        <p:txBody>
          <a:bodyPr lIns="0"/>
          <a:lstStyle>
            <a:lvl1pPr marL="180000" indent="-180000" algn="l" defTabSz="914400" rtl="0" eaLnBrk="1" latinLnBrk="0" hangingPunct="1">
              <a:spcBef>
                <a:spcPts val="1200"/>
              </a:spcBef>
              <a:buFont typeface="Arial" pitchFamily="34" charset="0"/>
              <a:buChar char="•"/>
              <a:defRPr sz="1600" kern="1200">
                <a:solidFill>
                  <a:schemeClr val="tx1"/>
                </a:solidFill>
                <a:latin typeface="+mn-lt"/>
                <a:ea typeface="+mn-ea"/>
                <a:cs typeface="+mn-cs"/>
              </a:defRPr>
            </a:lvl1pPr>
            <a:lvl2pPr marL="449263" indent="-19685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2pPr>
            <a:lvl3pPr marL="647700" indent="-179388"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3pPr>
            <a:lvl4pPr marL="896938" indent="-180975"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4pPr>
            <a:lvl5pPr marL="1112838" indent="-215900" algn="l" defTabSz="914400" rtl="0" eaLnBrk="1" latinLnBrk="0" hangingPunct="1">
              <a:spcBef>
                <a:spcPts val="4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50" b="1" dirty="0" smtClean="0">
                <a:solidFill>
                  <a:schemeClr val="accent1"/>
                </a:solidFill>
              </a:rPr>
              <a:t>Scenario forecasts – CCAR 2015 supervisory scenarios</a:t>
            </a:r>
            <a:endParaRPr lang="en-US" sz="1250" b="1" dirty="0">
              <a:solidFill>
                <a:schemeClr val="accent1"/>
              </a:solidFill>
            </a:endParaRPr>
          </a:p>
        </p:txBody>
      </p:sp>
      <p:sp>
        <p:nvSpPr>
          <p:cNvPr id="15" name="Oval 14"/>
          <p:cNvSpPr>
            <a:spLocks noChangeAspect="1"/>
          </p:cNvSpPr>
          <p:nvPr/>
        </p:nvSpPr>
        <p:spPr>
          <a:xfrm>
            <a:off x="431929" y="385200"/>
            <a:ext cx="211015" cy="228600"/>
          </a:xfrm>
          <a:prstGeom prst="ellipse">
            <a:avLst/>
          </a:prstGeom>
          <a:solidFill>
            <a:schemeClr val="tx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000" b="1" dirty="0" smtClean="0">
                <a:solidFill>
                  <a:srgbClr val="FFFFFF"/>
                </a:solidFill>
                <a:latin typeface="Arial"/>
                <a:sym typeface="Arial"/>
              </a:rPr>
              <a:t>B</a:t>
            </a:r>
          </a:p>
        </p:txBody>
      </p:sp>
      <p:grpSp>
        <p:nvGrpSpPr>
          <p:cNvPr id="6" name="Group 28"/>
          <p:cNvGrpSpPr/>
          <p:nvPr/>
        </p:nvGrpSpPr>
        <p:grpSpPr>
          <a:xfrm>
            <a:off x="447450" y="6309633"/>
            <a:ext cx="5817901" cy="152644"/>
            <a:chOff x="484738" y="6048375"/>
            <a:chExt cx="6302726" cy="152644"/>
          </a:xfrm>
        </p:grpSpPr>
        <p:grpSp>
          <p:nvGrpSpPr>
            <p:cNvPr id="7" name="Group 22"/>
            <p:cNvGrpSpPr/>
            <p:nvPr/>
          </p:nvGrpSpPr>
          <p:grpSpPr>
            <a:xfrm>
              <a:off x="484738" y="6048375"/>
              <a:ext cx="2435576" cy="152644"/>
              <a:chOff x="4804136" y="3789040"/>
              <a:chExt cx="2435576" cy="152644"/>
            </a:xfrm>
          </p:grpSpPr>
          <p:sp>
            <p:nvSpPr>
              <p:cNvPr id="48" name="Rectangle 47"/>
              <p:cNvSpPr/>
              <p:nvPr/>
            </p:nvSpPr>
            <p:spPr>
              <a:xfrm>
                <a:off x="4804136" y="3789040"/>
                <a:ext cx="157464" cy="152644"/>
              </a:xfrm>
              <a:prstGeom prst="rect">
                <a:avLst/>
              </a:prstGeom>
              <a:solidFill>
                <a:srgbClr val="BDDDA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Broad macro</a:t>
                </a:r>
              </a:p>
            </p:txBody>
          </p:sp>
          <p:sp>
            <p:nvSpPr>
              <p:cNvPr id="49" name="Rectangle 48"/>
              <p:cNvSpPr/>
              <p:nvPr/>
            </p:nvSpPr>
            <p:spPr>
              <a:xfrm>
                <a:off x="7082248" y="3789040"/>
                <a:ext cx="157464" cy="152644"/>
              </a:xfrm>
              <a:prstGeom prst="rect">
                <a:avLst/>
              </a:prstGeom>
              <a:solidFill>
                <a:srgbClr val="F8B8B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Rates, yields, spreads</a:t>
                </a:r>
              </a:p>
            </p:txBody>
          </p:sp>
          <p:sp>
            <p:nvSpPr>
              <p:cNvPr id="50" name="Rectangle 49"/>
              <p:cNvSpPr/>
              <p:nvPr/>
            </p:nvSpPr>
            <p:spPr>
              <a:xfrm>
                <a:off x="5908751" y="3789040"/>
                <a:ext cx="157464" cy="152644"/>
              </a:xfrm>
              <a:prstGeom prst="rect">
                <a:avLst/>
              </a:prstGeom>
              <a:solidFill>
                <a:srgbClr val="80CDED"/>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Equity markets</a:t>
                </a:r>
              </a:p>
            </p:txBody>
          </p:sp>
        </p:grpSp>
        <p:grpSp>
          <p:nvGrpSpPr>
            <p:cNvPr id="9" name="Group 67"/>
            <p:cNvGrpSpPr/>
            <p:nvPr/>
          </p:nvGrpSpPr>
          <p:grpSpPr>
            <a:xfrm>
              <a:off x="4351888" y="6048375"/>
              <a:ext cx="2435576" cy="152644"/>
              <a:chOff x="484738" y="6534516"/>
              <a:chExt cx="2435576" cy="152644"/>
            </a:xfrm>
          </p:grpSpPr>
          <p:sp>
            <p:nvSpPr>
              <p:cNvPr id="32" name="Rectangle 31"/>
              <p:cNvSpPr/>
              <p:nvPr/>
            </p:nvSpPr>
            <p:spPr>
              <a:xfrm>
                <a:off x="2762850" y="6534516"/>
                <a:ext cx="157464" cy="152644"/>
              </a:xfrm>
              <a:prstGeom prst="rect">
                <a:avLst/>
              </a:prstGeom>
              <a:solidFill>
                <a:srgbClr val="FFE4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Government policy</a:t>
                </a:r>
              </a:p>
            </p:txBody>
          </p:sp>
          <p:sp>
            <p:nvSpPr>
              <p:cNvPr id="33" name="Rectangle 32"/>
              <p:cNvSpPr/>
              <p:nvPr/>
            </p:nvSpPr>
            <p:spPr>
              <a:xfrm>
                <a:off x="1589353" y="6534516"/>
                <a:ext cx="157464" cy="152644"/>
              </a:xfrm>
              <a:prstGeom prst="rect">
                <a:avLst/>
              </a:prstGeom>
              <a:solidFill>
                <a:srgbClr val="C5CAE7"/>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FX markets</a:t>
                </a:r>
              </a:p>
            </p:txBody>
          </p:sp>
          <p:sp>
            <p:nvSpPr>
              <p:cNvPr id="47" name="Rectangle 46"/>
              <p:cNvSpPr/>
              <p:nvPr/>
            </p:nvSpPr>
            <p:spPr>
              <a:xfrm>
                <a:off x="484738" y="6534516"/>
                <a:ext cx="157464" cy="152644"/>
              </a:xfrm>
              <a:prstGeom prst="rect">
                <a:avLst/>
              </a:prstGeom>
              <a:solidFill>
                <a:srgbClr val="FFCE8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93192" rtlCol="0" anchor="ctr"/>
              <a:lstStyle/>
              <a:p>
                <a:pPr>
                  <a:lnSpc>
                    <a:spcPct val="100000"/>
                  </a:lnSpc>
                </a:pPr>
                <a:r>
                  <a:rPr lang="en-US" sz="1000" dirty="0" smtClean="0">
                    <a:solidFill>
                      <a:schemeClr val="tx1"/>
                    </a:solidFill>
                  </a:rPr>
                  <a:t>Real estate</a:t>
                </a:r>
              </a:p>
            </p:txBody>
          </p:sp>
        </p:grpSp>
      </p:grpSp>
      <p:graphicFrame>
        <p:nvGraphicFramePr>
          <p:cNvPr id="51" name="Content Placeholder 26"/>
          <p:cNvGraphicFramePr>
            <a:graphicFrameLocks/>
          </p:cNvGraphicFramePr>
          <p:nvPr>
            <p:extLst>
              <p:ext uri="{D42A27DB-BD31-4B8C-83A1-F6EECF244321}">
                <p14:modId xmlns:p14="http://schemas.microsoft.com/office/powerpoint/2010/main" val="3306543519"/>
              </p:ext>
            </p:extLst>
          </p:nvPr>
        </p:nvGraphicFramePr>
        <p:xfrm>
          <a:off x="4802576" y="1508750"/>
          <a:ext cx="3874242" cy="20299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3" name="Content Placeholder 26"/>
          <p:cNvGraphicFramePr>
            <a:graphicFrameLocks/>
          </p:cNvGraphicFramePr>
          <p:nvPr>
            <p:extLst>
              <p:ext uri="{D42A27DB-BD31-4B8C-83A1-F6EECF244321}">
                <p14:modId xmlns:p14="http://schemas.microsoft.com/office/powerpoint/2010/main" val="2861722509"/>
              </p:ext>
            </p:extLst>
          </p:nvPr>
        </p:nvGraphicFramePr>
        <p:xfrm>
          <a:off x="448531" y="1508749"/>
          <a:ext cx="3874242" cy="20116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948078497"/>
              </p:ext>
            </p:extLst>
          </p:nvPr>
        </p:nvGraphicFramePr>
        <p:xfrm>
          <a:off x="431929" y="5234035"/>
          <a:ext cx="4604843" cy="782602"/>
        </p:xfrm>
        <a:graphic>
          <a:graphicData uri="http://schemas.openxmlformats.org/drawingml/2006/table">
            <a:tbl>
              <a:tblPr bandRow="1"/>
              <a:tblGrid>
                <a:gridCol w="1800320"/>
                <a:gridCol w="1269575"/>
                <a:gridCol w="1534948"/>
              </a:tblGrid>
              <a:tr h="231281">
                <a:tc gridSpan="3">
                  <a:txBody>
                    <a:bodyPr/>
                    <a:lstStyle/>
                    <a:p>
                      <a:r>
                        <a:rPr lang="en-US" sz="1200" b="1" baseline="0" dirty="0" smtClean="0">
                          <a:solidFill>
                            <a:schemeClr val="bg2"/>
                          </a:solidFill>
                        </a:rPr>
                        <a:t>Dependent variable specification</a:t>
                      </a:r>
                    </a:p>
                  </a:txBody>
                  <a:tcPr marL="126609" marR="844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hMerge="1">
                  <a:txBody>
                    <a:bodyPr/>
                    <a:lstStyle/>
                    <a:p>
                      <a:pPr marL="0" algn="l" defTabSz="914400" rtl="0" eaLnBrk="1" latinLnBrk="0" hangingPunct="1"/>
                      <a:endParaRPr lang="en-US" sz="1050" b="1" kern="1200" dirty="0">
                        <a:solidFill>
                          <a:schemeClr val="tx1"/>
                        </a:solidFill>
                        <a:latin typeface="+mn-lt"/>
                        <a:ea typeface="+mn-ea"/>
                        <a:cs typeface="+mn-cs"/>
                      </a:endParaRPr>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1281">
                <a:tc>
                  <a:txBody>
                    <a:bodyPr/>
                    <a:lstStyle/>
                    <a:p>
                      <a:r>
                        <a:rPr lang="en-US" sz="1050" b="1" dirty="0" smtClean="0"/>
                        <a:t>Data source</a:t>
                      </a:r>
                      <a:endParaRPr lang="en-US" sz="1050" b="1" baseline="30000"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algn="l" defTabSz="914400" rtl="0" eaLnBrk="1" latinLnBrk="0" hangingPunct="1"/>
                      <a:r>
                        <a:rPr lang="en-US" sz="1050" b="1" kern="1200" dirty="0" smtClean="0">
                          <a:solidFill>
                            <a:schemeClr val="tx1"/>
                          </a:solidFill>
                          <a:latin typeface="+mn-lt"/>
                          <a:ea typeface="+mn-ea"/>
                          <a:cs typeface="+mn-cs"/>
                        </a:rPr>
                        <a:t>Transformation</a:t>
                      </a:r>
                      <a:endParaRPr lang="en-US" sz="1050" b="1" kern="1200" dirty="0">
                        <a:solidFill>
                          <a:schemeClr val="tx1"/>
                        </a:solidFill>
                        <a:latin typeface="+mn-lt"/>
                        <a:ea typeface="+mn-ea"/>
                        <a:cs typeface="+mn-cs"/>
                      </a:endParaRP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smtClean="0"/>
                        <a:t>Calibration period</a:t>
                      </a:r>
                    </a:p>
                  </a:txBody>
                  <a:tcPr marL="126609" marR="84406" marT="0" marB="0"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1281">
                <a:tc>
                  <a:txBody>
                    <a:bodyPr/>
                    <a:lstStyle/>
                    <a:p>
                      <a:r>
                        <a:rPr lang="en-US" sz="1050" b="0" dirty="0" smtClean="0"/>
                        <a:t>Sales</a:t>
                      </a:r>
                      <a:r>
                        <a:rPr lang="en-US" sz="1050" b="0" baseline="0" dirty="0" smtClean="0"/>
                        <a:t> credit (client revenue); General ledger (trading P&amp;L)</a:t>
                      </a:r>
                      <a:endParaRPr lang="en-US" sz="1050" b="0"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r>
                        <a:rPr lang="en-US" sz="1050" b="0" dirty="0" smtClean="0"/>
                        <a:t>No transform</a:t>
                      </a:r>
                      <a:endParaRPr lang="en-US" sz="1050" b="0"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2009 Q2</a:t>
                      </a:r>
                      <a:r>
                        <a:rPr lang="en-US" sz="1050" b="0" baseline="0" dirty="0" smtClean="0"/>
                        <a:t>-2014 Q3</a:t>
                      </a:r>
                      <a:endParaRPr lang="en-US" sz="1050" b="0" dirty="0" smtClean="0"/>
                    </a:p>
                  </a:txBody>
                  <a:tcPr marL="126609" marR="84406" marT="0" marB="0"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r>
            </a:tbl>
          </a:graphicData>
        </a:graphic>
      </p:graphicFrame>
      <p:sp>
        <p:nvSpPr>
          <p:cNvPr id="58" name="Rectangular Callout 57"/>
          <p:cNvSpPr/>
          <p:nvPr/>
        </p:nvSpPr>
        <p:spPr>
          <a:xfrm>
            <a:off x="5711492" y="2025677"/>
            <a:ext cx="1266092" cy="490434"/>
          </a:xfrm>
          <a:prstGeom prst="wedgeRectCallout">
            <a:avLst>
              <a:gd name="adj1" fmla="val -75078"/>
              <a:gd name="adj2" fmla="val -95713"/>
            </a:avLst>
          </a:prstGeom>
          <a:solidFill>
            <a:srgbClr val="FFFFFF"/>
          </a:solidFill>
          <a:ln w="9525" cap="flat" cmpd="sng" algn="ctr">
            <a:solidFill>
              <a:srgbClr val="9696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63500" tIns="63500" rIns="63500" bIns="6350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lvl="1">
              <a:spcBef>
                <a:spcPts val="200"/>
              </a:spcBef>
              <a:spcAft>
                <a:spcPts val="200"/>
              </a:spcAft>
            </a:pPr>
            <a:r>
              <a:rPr lang="en-US" sz="900" i="1" dirty="0" smtClean="0">
                <a:solidFill>
                  <a:srgbClr val="969696">
                    <a:lumMod val="50000"/>
                  </a:srgbClr>
                </a:solidFill>
                <a:sym typeface="Arial"/>
              </a:rPr>
              <a:t>Q1 2009 removed from calibration given anomalously high value</a:t>
            </a:r>
            <a:endParaRPr lang="en-US" sz="900" i="1" dirty="0">
              <a:solidFill>
                <a:srgbClr val="969696">
                  <a:lumMod val="50000"/>
                </a:srgbClr>
              </a:solidFill>
              <a:sym typeface="Arial"/>
            </a:endParaRPr>
          </a:p>
        </p:txBody>
      </p:sp>
      <p:graphicFrame>
        <p:nvGraphicFramePr>
          <p:cNvPr id="60" name="Table 59"/>
          <p:cNvGraphicFramePr>
            <a:graphicFrameLocks noGrp="1"/>
          </p:cNvGraphicFramePr>
          <p:nvPr>
            <p:extLst>
              <p:ext uri="{D42A27DB-BD31-4B8C-83A1-F6EECF244321}">
                <p14:modId xmlns:p14="http://schemas.microsoft.com/office/powerpoint/2010/main" val="1084898933"/>
              </p:ext>
            </p:extLst>
          </p:nvPr>
        </p:nvGraphicFramePr>
        <p:xfrm>
          <a:off x="431929" y="3621025"/>
          <a:ext cx="8266532" cy="1465800"/>
        </p:xfrm>
        <a:graphic>
          <a:graphicData uri="http://schemas.openxmlformats.org/drawingml/2006/table">
            <a:tbl>
              <a:tblPr bandRow="1"/>
              <a:tblGrid>
                <a:gridCol w="1353899"/>
                <a:gridCol w="1070801"/>
                <a:gridCol w="357994"/>
                <a:gridCol w="1070801"/>
                <a:gridCol w="346298"/>
                <a:gridCol w="1060679"/>
                <a:gridCol w="293220"/>
                <a:gridCol w="1063518"/>
                <a:gridCol w="295422"/>
                <a:gridCol w="676950"/>
                <a:gridCol w="676950"/>
              </a:tblGrid>
              <a:tr h="198484">
                <a:tc gridSpan="11">
                  <a:txBody>
                    <a:bodyPr/>
                    <a:lstStyle/>
                    <a:p>
                      <a:r>
                        <a:rPr lang="en-US" sz="1200" b="1" dirty="0" smtClean="0">
                          <a:solidFill>
                            <a:schemeClr val="bg2"/>
                          </a:solidFill>
                        </a:rPr>
                        <a:t>Model specification</a:t>
                      </a:r>
                      <a:endParaRPr lang="en-US" sz="1200" b="1" dirty="0">
                        <a:solidFill>
                          <a:schemeClr val="bg2"/>
                        </a:solidFill>
                      </a:endParaRPr>
                    </a:p>
                  </a:txBody>
                  <a:tcPr marL="126609" marR="844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hMerge="1">
                  <a:txBody>
                    <a:bodyPr/>
                    <a:lstStyle/>
                    <a:p>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r>
              <a:tr h="320040">
                <a:tc>
                  <a:txBody>
                    <a:bodyPr/>
                    <a:lstStyle/>
                    <a:p>
                      <a:r>
                        <a:rPr lang="en-US" sz="1050" b="1" dirty="0" smtClean="0"/>
                        <a:t>Variable</a:t>
                      </a:r>
                      <a:endParaRPr lang="en-US" sz="1050" b="1"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pPr algn="l" rtl="0" fontAlgn="ctr"/>
                      <a:r>
                        <a:rPr lang="en-US" sz="1050" b="0" i="0" u="none" strike="noStrike" dirty="0">
                          <a:solidFill>
                            <a:srgbClr val="000000"/>
                          </a:solidFill>
                          <a:latin typeface="Expert Sans Regular"/>
                        </a:rPr>
                        <a:t>S&amp;P 500 </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l" rtl="0" fontAlgn="ctr"/>
                      <a:r>
                        <a:rPr lang="en-US" sz="1050" b="0" i="0" u="none" strike="noStrike" dirty="0">
                          <a:solidFill>
                            <a:srgbClr val="000000"/>
                          </a:solidFill>
                          <a:latin typeface="Expert Sans Regular"/>
                        </a:rPr>
                        <a:t>HY OAS </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8B8BC"/>
                    </a:solidFill>
                  </a:tcPr>
                </a:tc>
                <a:tc hMerge="1">
                  <a:txBody>
                    <a:bodyPr/>
                    <a:lstStyle/>
                    <a:p>
                      <a:endParaRPr lang="en-US"/>
                    </a:p>
                  </a:txBody>
                  <a:tcPr/>
                </a:tc>
                <a:tc gridSpan="2">
                  <a:txBody>
                    <a:bodyPr/>
                    <a:lstStyle/>
                    <a:p>
                      <a:pPr algn="l" rtl="0" fontAlgn="ctr"/>
                      <a:r>
                        <a:rPr lang="en-US" sz="1050" b="0" i="0" u="none" strike="noStrike" dirty="0">
                          <a:solidFill>
                            <a:srgbClr val="000000"/>
                          </a:solidFill>
                          <a:latin typeface="Expert Sans Regular"/>
                        </a:rPr>
                        <a:t>BBB corp. yield </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l" rtl="0" fontAlgn="ctr"/>
                      <a:r>
                        <a:rPr lang="en-US" sz="1050" b="0" i="0" u="none" strike="noStrike" dirty="0">
                          <a:solidFill>
                            <a:srgbClr val="000000"/>
                          </a:solidFill>
                          <a:latin typeface="Expert Sans Regular"/>
                        </a:rPr>
                        <a:t>Intercept </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0"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r>
              <a:tr h="236819">
                <a:tc>
                  <a:txBody>
                    <a:bodyPr/>
                    <a:lstStyle/>
                    <a:p>
                      <a:r>
                        <a:rPr lang="en-US" sz="1050" b="1" dirty="0" smtClean="0"/>
                        <a:t>Trans. /</a:t>
                      </a:r>
                      <a:r>
                        <a:rPr lang="en-US" sz="1050" b="1" baseline="0" dirty="0" smtClean="0"/>
                        <a:t> lag</a:t>
                      </a:r>
                      <a:endParaRPr lang="en-US" sz="1050" b="1"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pPr algn="l" rtl="0" fontAlgn="ctr"/>
                      <a:r>
                        <a:rPr lang="en-US" sz="1050" b="0" i="0" u="none" strike="noStrike" dirty="0" err="1">
                          <a:solidFill>
                            <a:srgbClr val="000000"/>
                          </a:solidFill>
                          <a:latin typeface="Expert Sans Regular"/>
                        </a:rPr>
                        <a:t>QoQ</a:t>
                      </a:r>
                      <a:r>
                        <a:rPr lang="en-US" sz="1050" b="0" i="0" u="none" strike="noStrike" dirty="0">
                          <a:solidFill>
                            <a:srgbClr val="000000"/>
                          </a:solidFill>
                          <a:latin typeface="Expert Sans Regular"/>
                        </a:rPr>
                        <a:t> </a:t>
                      </a:r>
                      <a:r>
                        <a:rPr lang="en-US" sz="1050" b="0" i="0" u="none" strike="noStrike" dirty="0" smtClean="0">
                          <a:solidFill>
                            <a:srgbClr val="000000"/>
                          </a:solidFill>
                          <a:latin typeface="Expert Sans Regular"/>
                        </a:rPr>
                        <a:t>Diff, </a:t>
                      </a:r>
                      <a:r>
                        <a:rPr lang="en-US" sz="1050" b="0" i="0" u="none" strike="noStrike" dirty="0">
                          <a:solidFill>
                            <a:srgbClr val="000000"/>
                          </a:solidFill>
                          <a:latin typeface="Expert Sans Regular"/>
                        </a:rPr>
                        <a:t>L0</a:t>
                      </a:r>
                      <a:r>
                        <a:rPr lang="en-US" sz="1050" b="1" i="0" u="none" strike="noStrike" dirty="0">
                          <a:solidFill>
                            <a:srgbClr val="000000"/>
                          </a:solidFill>
                          <a:latin typeface="Expert Sans Regular"/>
                        </a:rPr>
                        <a:t> </a:t>
                      </a:r>
                      <a:endParaRPr lang="en-US" sz="1050" b="0" i="0" u="none" strike="noStrike" dirty="0">
                        <a:solidFill>
                          <a:srgbClr val="000000"/>
                        </a:solidFill>
                        <a:latin typeface="Expert Sans Regular"/>
                      </a:endParaRP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pPr algn="l" rtl="0" fontAlgn="ctr"/>
                      <a:r>
                        <a:rPr lang="en-US" sz="1050" b="0" i="0" u="none" strike="noStrike" dirty="0">
                          <a:solidFill>
                            <a:srgbClr val="000000"/>
                          </a:solidFill>
                          <a:latin typeface="Expert Sans Regular"/>
                        </a:rPr>
                        <a:t>No transform, L0</a:t>
                      </a:r>
                      <a:r>
                        <a:rPr lang="en-US" sz="1050" b="1" i="0" u="none" strike="noStrike" dirty="0">
                          <a:solidFill>
                            <a:srgbClr val="000000"/>
                          </a:solidFill>
                          <a:latin typeface="Expert Sans Regular"/>
                        </a:rPr>
                        <a:t> </a:t>
                      </a:r>
                      <a:endParaRPr lang="en-US" sz="1050" b="0" i="0" u="none" strike="noStrike" dirty="0">
                        <a:solidFill>
                          <a:srgbClr val="000000"/>
                        </a:solidFill>
                        <a:latin typeface="Expert Sans Regular"/>
                      </a:endParaRP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pPr algn="l" rtl="0" fontAlgn="ctr"/>
                      <a:r>
                        <a:rPr lang="en-US" sz="1050" b="0" i="0" u="none" strike="noStrike" dirty="0" err="1">
                          <a:solidFill>
                            <a:srgbClr val="000000"/>
                          </a:solidFill>
                          <a:latin typeface="Expert Sans Regular"/>
                        </a:rPr>
                        <a:t>QoQ</a:t>
                      </a:r>
                      <a:r>
                        <a:rPr lang="en-US" sz="1050" b="0" i="0" u="none" strike="noStrike" dirty="0">
                          <a:solidFill>
                            <a:srgbClr val="000000"/>
                          </a:solidFill>
                          <a:latin typeface="Expert Sans Regular"/>
                        </a:rPr>
                        <a:t> </a:t>
                      </a:r>
                      <a:r>
                        <a:rPr lang="en-US" sz="1050" b="0" i="0" u="none" strike="noStrike" dirty="0" smtClean="0">
                          <a:solidFill>
                            <a:srgbClr val="000000"/>
                          </a:solidFill>
                          <a:latin typeface="Expert Sans Regular"/>
                        </a:rPr>
                        <a:t>Diff, </a:t>
                      </a:r>
                      <a:r>
                        <a:rPr lang="en-US" sz="1050" b="0" i="0" u="none" strike="noStrike" dirty="0">
                          <a:solidFill>
                            <a:srgbClr val="000000"/>
                          </a:solidFill>
                          <a:latin typeface="Expert Sans Regular"/>
                        </a:rPr>
                        <a:t>L0 </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pPr algn="l" rtl="0" fontAlgn="ctr"/>
                      <a:r>
                        <a:rPr lang="en-US" sz="1050" b="0" i="1" u="none" strike="noStrike" dirty="0">
                          <a:solidFill>
                            <a:srgbClr val="000000"/>
                          </a:solidFill>
                          <a:latin typeface="Expert Sans Regular"/>
                        </a:rPr>
                        <a:t>N/A </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gridSpan="2">
                  <a:txBody>
                    <a:bodyPr/>
                    <a:lstStyle/>
                    <a:p>
                      <a:endParaRPr lang="en-US" sz="1050" b="0" i="1"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r>
              <a:tr h="2368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err="1" smtClean="0"/>
                        <a:t>Coef</a:t>
                      </a:r>
                      <a:r>
                        <a:rPr lang="en-US" sz="1050" b="1" dirty="0" smtClean="0"/>
                        <a:t>. /direction</a:t>
                      </a:r>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rtl="0" fontAlgn="ctr"/>
                      <a:r>
                        <a:rPr lang="en-US" sz="1050" b="0" i="0" u="none" strike="noStrike">
                          <a:solidFill>
                            <a:srgbClr val="000000"/>
                          </a:solidFill>
                          <a:latin typeface="Expert Sans Regular"/>
                        </a:rPr>
                        <a:t>218,775</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r" rtl="0" fontAlgn="ctr"/>
                      <a:r>
                        <a:rPr lang="en-US" sz="1050" b="1" i="0" u="none" strike="noStrike" dirty="0">
                          <a:solidFill>
                            <a:srgbClr val="00B050"/>
                          </a:solidFill>
                          <a:latin typeface="Wingdings 3"/>
                        </a:rPr>
                        <a:t>p</a:t>
                      </a:r>
                      <a:r>
                        <a:rPr lang="en-US" sz="1050" b="1" i="0" u="none" strike="noStrike" dirty="0">
                          <a:solidFill>
                            <a:srgbClr val="000000"/>
                          </a:solidFill>
                          <a:latin typeface="Expert Sans Regular"/>
                        </a:rPr>
                        <a:t> </a:t>
                      </a:r>
                      <a:endParaRPr lang="en-US" sz="1050" b="1" i="0" u="none" strike="noStrike" dirty="0">
                        <a:solidFill>
                          <a:srgbClr val="00B050"/>
                        </a:solidFill>
                        <a:latin typeface="Wingdings 3"/>
                      </a:endParaRPr>
                    </a:p>
                  </a:txBody>
                  <a:tcPr marL="8792" marR="105508"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rtl="0" fontAlgn="ctr"/>
                      <a:r>
                        <a:rPr lang="en-US" sz="1050" b="0" i="0" u="none" strike="noStrike" dirty="0">
                          <a:solidFill>
                            <a:srgbClr val="000000"/>
                          </a:solidFill>
                          <a:latin typeface="Expert Sans Regular"/>
                        </a:rPr>
                        <a:t>9,287,682</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r" rtl="0" fontAlgn="ctr"/>
                      <a:r>
                        <a:rPr lang="en-US" sz="1050" b="1" i="0" u="none" strike="noStrike" dirty="0" smtClean="0">
                          <a:solidFill>
                            <a:srgbClr val="00B050"/>
                          </a:solidFill>
                          <a:latin typeface="Wingdings 3"/>
                        </a:rPr>
                        <a:t>p</a:t>
                      </a:r>
                      <a:r>
                        <a:rPr lang="en-US" sz="1050" b="1" i="0" u="none" strike="noStrike" dirty="0" smtClean="0">
                          <a:solidFill>
                            <a:srgbClr val="000000"/>
                          </a:solidFill>
                          <a:latin typeface="Expert Sans Regular"/>
                        </a:rPr>
                        <a:t> </a:t>
                      </a:r>
                      <a:endParaRPr lang="en-US" sz="1050" b="1" i="0" u="none" strike="noStrike" dirty="0">
                        <a:solidFill>
                          <a:srgbClr val="00B050"/>
                        </a:solidFill>
                        <a:latin typeface="Wingdings 3"/>
                      </a:endParaRPr>
                    </a:p>
                  </a:txBody>
                  <a:tcPr marL="8792" marR="105508"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rtl="0" fontAlgn="ctr"/>
                      <a:r>
                        <a:rPr lang="en-US" sz="1050" b="0" i="0" u="none" strike="noStrike" dirty="0" smtClean="0">
                          <a:solidFill>
                            <a:srgbClr val="000000"/>
                          </a:solidFill>
                          <a:latin typeface="Expert Sans Regular"/>
                        </a:rPr>
                        <a:t>51,562,966</a:t>
                      </a:r>
                      <a:endParaRPr lang="en-US" sz="1050" b="0" i="0" u="none" strike="noStrike" dirty="0">
                        <a:solidFill>
                          <a:srgbClr val="000000"/>
                        </a:solidFill>
                        <a:latin typeface="Expert Sans Regular"/>
                      </a:endParaRP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rtl="0" fontAlgn="ctr"/>
                      <a:r>
                        <a:rPr lang="en-US" sz="1050" b="1" i="0" u="none" strike="noStrike" dirty="0" smtClean="0">
                          <a:solidFill>
                            <a:srgbClr val="00B050"/>
                          </a:solidFill>
                          <a:latin typeface="Wingdings 3"/>
                        </a:rPr>
                        <a:t>p</a:t>
                      </a:r>
                      <a:endParaRPr lang="en-US" sz="1050" b="0" i="0" u="none" strike="noStrike" dirty="0">
                        <a:solidFill>
                          <a:srgbClr val="000000"/>
                        </a:solidFill>
                        <a:latin typeface="Expert Sans Regular"/>
                      </a:endParaRP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rtl="0" fontAlgn="ctr"/>
                      <a:r>
                        <a:rPr lang="en-US" sz="1050" b="0" i="0" u="none" strike="noStrike" dirty="0" smtClean="0">
                          <a:solidFill>
                            <a:srgbClr val="000000"/>
                          </a:solidFill>
                          <a:latin typeface="Expert Sans Regular"/>
                        </a:rPr>
                        <a:t>52,923,718</a:t>
                      </a:r>
                      <a:r>
                        <a:rPr lang="en-US" sz="1050" b="0" i="0" u="none" strike="noStrike" dirty="0">
                          <a:solidFill>
                            <a:srgbClr val="000000"/>
                          </a:solidFill>
                          <a:latin typeface="Expert Sans Regular"/>
                        </a:rPr>
                        <a:t> </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1050" b="1" i="0" u="none" strike="noStrike" dirty="0" smtClean="0">
                          <a:solidFill>
                            <a:srgbClr val="C00000"/>
                          </a:solidFill>
                          <a:effectLst/>
                          <a:latin typeface="Wingdings 3"/>
                        </a:rPr>
                        <a:t>q</a:t>
                      </a:r>
                      <a:endParaRPr lang="en-US" sz="1050" b="0" i="0" u="none" strike="noStrike" dirty="0">
                        <a:solidFill>
                          <a:srgbClr val="000000"/>
                        </a:solidFill>
                        <a:latin typeface="Expert Sans Regular"/>
                      </a:endParaRPr>
                    </a:p>
                  </a:txBody>
                  <a:tcPr marL="8792" marR="105508"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68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smtClean="0"/>
                        <a:t>Historical avg.</a:t>
                      </a:r>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pPr algn="l" rtl="0" fontAlgn="ctr"/>
                      <a:r>
                        <a:rPr lang="en-US" sz="1050" b="0" i="0" u="none" strike="noStrike" dirty="0">
                          <a:solidFill>
                            <a:srgbClr val="000000"/>
                          </a:solidFill>
                          <a:latin typeface="Expert Sans Regular"/>
                        </a:rPr>
                        <a:t> </a:t>
                      </a:r>
                      <a:r>
                        <a:rPr lang="en-US" sz="1050" b="0" i="0" u="none" strike="noStrike" dirty="0" smtClean="0">
                          <a:solidFill>
                            <a:srgbClr val="000000"/>
                          </a:solidFill>
                          <a:latin typeface="Expert Sans Regular"/>
                        </a:rPr>
                        <a:t>1,357</a:t>
                      </a:r>
                      <a:endParaRPr lang="en-US" sz="1050" b="0" i="0" u="none" strike="noStrike" dirty="0">
                        <a:solidFill>
                          <a:srgbClr val="000000"/>
                        </a:solidFill>
                        <a:latin typeface="Expert Sans Regular"/>
                      </a:endParaRP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pPr algn="l" rtl="0" fontAlgn="ctr"/>
                      <a:r>
                        <a:rPr lang="en-US" sz="1050" b="0" i="0" u="none" strike="noStrike" dirty="0">
                          <a:solidFill>
                            <a:srgbClr val="000000"/>
                          </a:solidFill>
                          <a:latin typeface="Expert Sans Regular"/>
                        </a:rPr>
                        <a:t> </a:t>
                      </a:r>
                      <a:r>
                        <a:rPr lang="en-US" sz="1050" b="0" i="0" u="none" strike="noStrike" dirty="0" smtClean="0">
                          <a:solidFill>
                            <a:srgbClr val="000000"/>
                          </a:solidFill>
                          <a:latin typeface="Expert Sans Regular"/>
                        </a:rPr>
                        <a:t>6.21</a:t>
                      </a:r>
                      <a:endParaRPr lang="en-US" sz="1050" b="0" i="0" u="none" strike="noStrike" dirty="0">
                        <a:solidFill>
                          <a:srgbClr val="000000"/>
                        </a:solidFill>
                        <a:latin typeface="Expert Sans Regular"/>
                      </a:endParaRP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pPr algn="l" fontAlgn="ctr"/>
                      <a:r>
                        <a:rPr lang="en-US" sz="1050" b="0" i="0" u="none" strike="noStrike" dirty="0">
                          <a:solidFill>
                            <a:srgbClr val="000000"/>
                          </a:solidFill>
                          <a:latin typeface="Expert Sans Regular"/>
                        </a:rPr>
                        <a:t> </a:t>
                      </a:r>
                      <a:r>
                        <a:rPr lang="en-US" sz="1050" b="0" i="0" u="none" strike="noStrike" dirty="0" smtClean="0">
                          <a:solidFill>
                            <a:srgbClr val="000000"/>
                          </a:solidFill>
                          <a:latin typeface="Expert Sans Regular"/>
                        </a:rPr>
                        <a:t>5.23</a:t>
                      </a:r>
                      <a:endParaRPr lang="en-US" sz="1050" b="0" i="0" u="none" strike="noStrike" dirty="0">
                        <a:solidFill>
                          <a:srgbClr val="000000"/>
                        </a:solidFill>
                        <a:latin typeface="Expert Sans Regular"/>
                      </a:endParaRP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gridSpan="2">
                  <a:txBody>
                    <a:bodyPr/>
                    <a:lstStyle/>
                    <a:p>
                      <a:pPr algn="l" fontAlgn="ctr"/>
                      <a:r>
                        <a:rPr lang="en-US" sz="1050" b="1" i="0" u="none" strike="noStrike" dirty="0">
                          <a:solidFill>
                            <a:srgbClr val="000000"/>
                          </a:solidFill>
                          <a:latin typeface="Expert Sans Regular"/>
                        </a:rPr>
                        <a:t> </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50" b="1" dirty="0" smtClean="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6819">
                <a:tc>
                  <a:txBody>
                    <a:bodyPr/>
                    <a:lstStyle/>
                    <a:p>
                      <a:r>
                        <a:rPr lang="en-US" sz="1050" b="1" dirty="0" smtClean="0"/>
                        <a:t>p-value</a:t>
                      </a:r>
                      <a:endParaRPr lang="en-US" sz="1050" b="1"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gridSpan="2">
                  <a:txBody>
                    <a:bodyPr/>
                    <a:lstStyle/>
                    <a:p>
                      <a:pPr algn="l" rtl="0" fontAlgn="ctr"/>
                      <a:r>
                        <a:rPr lang="en-US" sz="1050" b="0" i="0" u="none" strike="noStrike" dirty="0">
                          <a:solidFill>
                            <a:srgbClr val="000000"/>
                          </a:solidFill>
                          <a:latin typeface="Expert Sans Regular"/>
                        </a:rPr>
                        <a:t>4.60%</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c gridSpan="2">
                  <a:txBody>
                    <a:bodyPr/>
                    <a:lstStyle/>
                    <a:p>
                      <a:pPr algn="l" rtl="0" fontAlgn="ctr"/>
                      <a:r>
                        <a:rPr lang="en-US" sz="1050" b="0" i="0" u="none" strike="noStrike" dirty="0">
                          <a:solidFill>
                            <a:srgbClr val="000000"/>
                          </a:solidFill>
                          <a:latin typeface="Expert Sans Regular"/>
                        </a:rPr>
                        <a:t>2.50%</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c gridSpan="2">
                  <a:txBody>
                    <a:bodyPr/>
                    <a:lstStyle/>
                    <a:p>
                      <a:pPr algn="l" rtl="0" fontAlgn="ctr"/>
                      <a:r>
                        <a:rPr lang="en-US" sz="1050" b="0" i="0" u="none" strike="noStrike" dirty="0">
                          <a:solidFill>
                            <a:srgbClr val="000000"/>
                          </a:solidFill>
                          <a:latin typeface="Expert Sans Regular"/>
                        </a:rPr>
                        <a:t>0.00%</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c gridSpan="2">
                  <a:txBody>
                    <a:bodyPr/>
                    <a:lstStyle/>
                    <a:p>
                      <a:pPr algn="l" rtl="0" fontAlgn="ctr"/>
                      <a:r>
                        <a:rPr lang="en-US" sz="1050" b="0" i="0" u="none" strike="noStrike" dirty="0">
                          <a:solidFill>
                            <a:srgbClr val="000000"/>
                          </a:solidFill>
                          <a:latin typeface="Expert Sans Regular"/>
                        </a:rPr>
                        <a:t>2.80%</a:t>
                      </a:r>
                    </a:p>
                  </a:txBody>
                  <a:tcPr marL="105508" marR="8792"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c gridSpan="2">
                  <a:txBody>
                    <a:bodyPr/>
                    <a:lstStyle/>
                    <a:p>
                      <a:endParaRPr lang="en-US" sz="1050" b="1"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45148811"/>
              </p:ext>
            </p:extLst>
          </p:nvPr>
        </p:nvGraphicFramePr>
        <p:xfrm>
          <a:off x="5600073" y="5234036"/>
          <a:ext cx="3082866" cy="806505"/>
        </p:xfrm>
        <a:graphic>
          <a:graphicData uri="http://schemas.openxmlformats.org/drawingml/2006/table">
            <a:tbl>
              <a:tblPr bandRow="1"/>
              <a:tblGrid>
                <a:gridCol w="1536192"/>
                <a:gridCol w="1546674"/>
              </a:tblGrid>
              <a:tr h="231281">
                <a:tc gridSpan="2">
                  <a:txBody>
                    <a:bodyPr/>
                    <a:lstStyle/>
                    <a:p>
                      <a:r>
                        <a:rPr lang="en-US" sz="1200" b="1" baseline="0" dirty="0" smtClean="0">
                          <a:solidFill>
                            <a:schemeClr val="bg2"/>
                          </a:solidFill>
                        </a:rPr>
                        <a:t>Statistical measures</a:t>
                      </a:r>
                    </a:p>
                  </a:txBody>
                  <a:tcPr marL="126609" marR="8440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hMerge="1">
                  <a:txBody>
                    <a:bodyPr/>
                    <a:lstStyle/>
                    <a:p>
                      <a:pPr marL="0" algn="l" defTabSz="914400" rtl="0" eaLnBrk="1" latinLnBrk="0" hangingPunct="1"/>
                      <a:endParaRPr lang="en-US" sz="1050" b="1" kern="1200" dirty="0">
                        <a:solidFill>
                          <a:schemeClr val="tx1"/>
                        </a:solidFill>
                        <a:latin typeface="+mn-lt"/>
                        <a:ea typeface="+mn-ea"/>
                        <a:cs typeface="+mn-cs"/>
                      </a:endParaRPr>
                    </a:p>
                  </a:txBody>
                  <a:tcPr marL="13716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231281">
                <a:tc>
                  <a:txBody>
                    <a:bodyPr/>
                    <a:lstStyle/>
                    <a:p>
                      <a:r>
                        <a:rPr lang="en-US" sz="1050" b="1" dirty="0" smtClean="0"/>
                        <a:t>R</a:t>
                      </a:r>
                      <a:r>
                        <a:rPr lang="en-US" sz="1050" b="1" baseline="30000" dirty="0" smtClean="0"/>
                        <a:t>2</a:t>
                      </a:r>
                      <a:endParaRPr lang="en-US" sz="1050" b="1" baseline="30000"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smtClean="0"/>
                        <a:t>F-test</a:t>
                      </a:r>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343943">
                <a:tc>
                  <a:txBody>
                    <a:bodyPr/>
                    <a:lstStyle/>
                    <a:p>
                      <a:r>
                        <a:rPr lang="en-US" sz="1050" b="0" dirty="0" smtClean="0"/>
                        <a:t>34%</a:t>
                      </a:r>
                      <a:endParaRPr lang="en-US" sz="1050" b="0" dirty="0"/>
                    </a:p>
                  </a:txBody>
                  <a:tcPr marL="126609" marR="84406" marT="0" marB="0"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r>
                        <a:rPr lang="en-US" sz="1050" b="0" dirty="0" smtClean="0"/>
                        <a:t>0%</a:t>
                      </a:r>
                      <a:endParaRPr lang="en-US" sz="1050" b="1" dirty="0"/>
                    </a:p>
                  </a:txBody>
                  <a:tcPr marL="126609" marR="84406"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r>
            </a:tbl>
          </a:graphicData>
        </a:graphic>
      </p:graphicFrame>
      <p:sp>
        <p:nvSpPr>
          <p:cNvPr id="64" name="Rectangle 63"/>
          <p:cNvSpPr/>
          <p:nvPr/>
        </p:nvSpPr>
        <p:spPr>
          <a:xfrm>
            <a:off x="6344539" y="1508750"/>
            <a:ext cx="2174147" cy="365760"/>
          </a:xfrm>
          <a:prstGeom prst="rect">
            <a:avLst/>
          </a:prstGeom>
          <a:solidFill>
            <a:schemeClr val="bg1"/>
          </a:solid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oAutofit/>
          </a:bodyPr>
          <a:lstStyle/>
          <a:p>
            <a:pPr algn="ctr"/>
            <a:r>
              <a:rPr lang="en-US" sz="950" b="1" dirty="0" smtClean="0">
                <a:solidFill>
                  <a:schemeClr val="accent3"/>
                </a:solidFill>
              </a:rPr>
              <a:t>Illustrative – forecasts subject to change based on 2016 Supervisory scenarios</a:t>
            </a:r>
          </a:p>
        </p:txBody>
      </p:sp>
    </p:spTree>
    <p:extLst>
      <p:ext uri="{BB962C8B-B14F-4D97-AF65-F5344CB8AC3E}">
        <p14:creationId xmlns:p14="http://schemas.microsoft.com/office/powerpoint/2010/main" val="30256154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8"/>
          <p:cNvSpPr>
            <a:spLocks noGrp="1"/>
          </p:cNvSpPr>
          <p:nvPr>
            <p:ph type="ctrTitle"/>
          </p:nvPr>
        </p:nvSpPr>
        <p:spPr/>
        <p:txBody>
          <a:bodyPr/>
          <a:lstStyle/>
          <a:p>
            <a:r>
              <a:rPr lang="en-US" dirty="0" smtClean="0"/>
              <a:t>Operational Risk Loss Forecasting Model </a:t>
            </a:r>
            <a:br>
              <a:rPr lang="en-US" dirty="0" smtClean="0"/>
            </a:br>
            <a:r>
              <a:rPr lang="en-US" dirty="0" smtClean="0"/>
              <a:t>for Stress Testing</a:t>
            </a:r>
          </a:p>
        </p:txBody>
      </p:sp>
      <p:sp>
        <p:nvSpPr>
          <p:cNvPr id="3" name="Text Placeholder 2"/>
          <p:cNvSpPr>
            <a:spLocks noGrp="1"/>
          </p:cNvSpPr>
          <p:nvPr>
            <p:ph type="body" sz="quarter" idx="11"/>
          </p:nvPr>
        </p:nvSpPr>
        <p:spPr/>
        <p:txBody>
          <a:bodyPr/>
          <a:lstStyle/>
          <a:p>
            <a:r>
              <a:rPr lang="en-US" dirty="0" smtClean="0"/>
              <a:t>A Three-Stage Approach</a:t>
            </a:r>
            <a:endParaRPr lang="en-US" dirty="0"/>
          </a:p>
        </p:txBody>
      </p:sp>
      <p:sp>
        <p:nvSpPr>
          <p:cNvPr id="4" name="Text Placeholder 3"/>
          <p:cNvSpPr>
            <a:spLocks noGrp="1"/>
          </p:cNvSpPr>
          <p:nvPr>
            <p:ph type="body" sz="quarter" idx="13"/>
          </p:nvPr>
        </p:nvSpPr>
        <p:spPr/>
        <p:txBody>
          <a:bodyPr/>
          <a:lstStyle/>
          <a:p>
            <a:r>
              <a:rPr lang="en-US" dirty="0" smtClean="0"/>
              <a:t>James Lu</a:t>
            </a:r>
          </a:p>
          <a:p>
            <a:r>
              <a:rPr lang="en-US" dirty="0" smtClean="0"/>
              <a:t>The 17th Annual OpRisk North America 2015, New York</a:t>
            </a:r>
          </a:p>
          <a:p>
            <a:r>
              <a:rPr lang="en-US" dirty="0" smtClean="0"/>
              <a:t>March 2015</a:t>
            </a:r>
            <a:endParaRPr lang="en-US" dirty="0"/>
          </a:p>
        </p:txBody>
      </p:sp>
    </p:spTree>
    <p:extLst>
      <p:ext uri="{BB962C8B-B14F-4D97-AF65-F5344CB8AC3E}">
        <p14:creationId xmlns:p14="http://schemas.microsoft.com/office/powerpoint/2010/main" val="42671210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a:spLocks noChangeArrowheads="1"/>
          </p:cNvSpPr>
          <p:nvPr/>
        </p:nvSpPr>
        <p:spPr bwMode="auto">
          <a:xfrm>
            <a:off x="199814" y="856862"/>
            <a:ext cx="8687593" cy="432048"/>
          </a:xfrm>
          <a:prstGeom prst="roundRect">
            <a:avLst/>
          </a:prstGeom>
          <a:solidFill>
            <a:schemeClr val="bg2"/>
          </a:solidFill>
          <a:ln>
            <a:noFill/>
          </a:ln>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pPr>
            <a:endParaRPr lang="en-US" dirty="0">
              <a:solidFill>
                <a:schemeClr val="lt1"/>
              </a:solidFill>
            </a:endParaRPr>
          </a:p>
        </p:txBody>
      </p:sp>
      <p:sp>
        <p:nvSpPr>
          <p:cNvPr id="12290" name="Rectangle 24"/>
          <p:cNvSpPr>
            <a:spLocks noGrp="1" noChangeArrowheads="1"/>
          </p:cNvSpPr>
          <p:nvPr>
            <p:ph type="title"/>
          </p:nvPr>
        </p:nvSpPr>
        <p:spPr/>
        <p:txBody>
          <a:bodyPr/>
          <a:lstStyle/>
          <a:p>
            <a:r>
              <a:rPr lang="en-US" dirty="0" smtClean="0"/>
              <a:t>Agenda</a:t>
            </a:r>
          </a:p>
        </p:txBody>
      </p:sp>
      <p:sp>
        <p:nvSpPr>
          <p:cNvPr id="9" name="Text Placeholder 2"/>
          <p:cNvSpPr>
            <a:spLocks noGrp="1"/>
          </p:cNvSpPr>
          <p:nvPr>
            <p:ph type="body" sz="quarter" idx="4294967295"/>
          </p:nvPr>
        </p:nvSpPr>
        <p:spPr>
          <a:xfrm>
            <a:off x="233364" y="908050"/>
            <a:ext cx="8659812" cy="5257254"/>
          </a:xfrm>
          <a:prstGeom prst="rect">
            <a:avLst/>
          </a:prstGeom>
        </p:spPr>
        <p:txBody>
          <a:bodyPr/>
          <a:lstStyle/>
          <a:p>
            <a:pPr>
              <a:lnSpc>
                <a:spcPct val="110000"/>
              </a:lnSpc>
              <a:spcBef>
                <a:spcPts val="800"/>
              </a:spcBef>
              <a:spcAft>
                <a:spcPts val="800"/>
              </a:spcAft>
            </a:pPr>
            <a:r>
              <a:rPr lang="en-US" dirty="0" smtClean="0"/>
              <a:t>Operational Risk Loss Forecasting for Stress Testing</a:t>
            </a:r>
          </a:p>
          <a:p>
            <a:pPr lvl="1">
              <a:lnSpc>
                <a:spcPct val="110000"/>
              </a:lnSpc>
              <a:spcAft>
                <a:spcPts val="800"/>
              </a:spcAft>
            </a:pPr>
            <a:r>
              <a:rPr lang="en-US" dirty="0" smtClean="0"/>
              <a:t>Regulatory Expectation and Challenges</a:t>
            </a:r>
          </a:p>
          <a:p>
            <a:pPr lvl="1">
              <a:lnSpc>
                <a:spcPct val="110000"/>
              </a:lnSpc>
              <a:spcAft>
                <a:spcPts val="800"/>
              </a:spcAft>
            </a:pPr>
            <a:r>
              <a:rPr lang="en-US" dirty="0" smtClean="0"/>
              <a:t>Industry Practice and Methodology</a:t>
            </a:r>
            <a:endParaRPr lang="en-US" dirty="0"/>
          </a:p>
          <a:p>
            <a:pPr marL="342900" lvl="1">
              <a:lnSpc>
                <a:spcPct val="110000"/>
              </a:lnSpc>
              <a:spcAft>
                <a:spcPts val="800"/>
              </a:spcAft>
              <a:buFont typeface="Wingdings" pitchFamily="2" charset="2"/>
              <a:buChar char="§"/>
            </a:pPr>
            <a:r>
              <a:rPr lang="en-US" sz="1800" b="1" dirty="0" smtClean="0"/>
              <a:t>Rebuilding </a:t>
            </a:r>
            <a:r>
              <a:rPr lang="en-US" sz="1800" b="1" dirty="0"/>
              <a:t>the </a:t>
            </a:r>
            <a:r>
              <a:rPr lang="en-US" sz="1800" b="1" dirty="0" smtClean="0"/>
              <a:t>Operational </a:t>
            </a:r>
            <a:r>
              <a:rPr lang="en-US" sz="1800" b="1" dirty="0"/>
              <a:t>Risk Loss Forecasting Model </a:t>
            </a:r>
          </a:p>
          <a:p>
            <a:pPr lvl="1">
              <a:lnSpc>
                <a:spcPct val="110000"/>
              </a:lnSpc>
              <a:spcAft>
                <a:spcPts val="800"/>
              </a:spcAft>
            </a:pPr>
            <a:r>
              <a:rPr lang="en-US" dirty="0" smtClean="0"/>
              <a:t>Background and Challenges</a:t>
            </a:r>
          </a:p>
          <a:p>
            <a:pPr lvl="1">
              <a:lnSpc>
                <a:spcPct val="110000"/>
              </a:lnSpc>
              <a:spcAft>
                <a:spcPts val="800"/>
              </a:spcAft>
            </a:pPr>
            <a:r>
              <a:rPr lang="en-US" dirty="0" smtClean="0"/>
              <a:t>A Three-Stage </a:t>
            </a:r>
            <a:r>
              <a:rPr lang="en-US" dirty="0"/>
              <a:t>Approach</a:t>
            </a:r>
          </a:p>
          <a:p>
            <a:pPr lvl="1">
              <a:lnSpc>
                <a:spcPct val="110000"/>
              </a:lnSpc>
              <a:spcAft>
                <a:spcPts val="800"/>
              </a:spcAft>
            </a:pPr>
            <a:r>
              <a:rPr lang="en-US" dirty="0" smtClean="0"/>
              <a:t>ARIMAX Model to Project External Losses</a:t>
            </a:r>
          </a:p>
          <a:p>
            <a:pPr lvl="1">
              <a:lnSpc>
                <a:spcPct val="110000"/>
              </a:lnSpc>
              <a:spcAft>
                <a:spcPts val="800"/>
              </a:spcAft>
            </a:pPr>
            <a:r>
              <a:rPr lang="en-US" dirty="0" smtClean="0"/>
              <a:t>OLS Model to Project Internal Losses</a:t>
            </a:r>
          </a:p>
          <a:p>
            <a:pPr lvl="1">
              <a:lnSpc>
                <a:spcPct val="110000"/>
              </a:lnSpc>
              <a:spcAft>
                <a:spcPts val="800"/>
              </a:spcAft>
            </a:pPr>
            <a:r>
              <a:rPr lang="en-US" dirty="0" smtClean="0"/>
              <a:t>Simulation to Estimate Tail Risk Using Scenario Analysis</a:t>
            </a:r>
          </a:p>
          <a:p>
            <a:pPr lvl="1">
              <a:lnSpc>
                <a:spcPct val="110000"/>
              </a:lnSpc>
              <a:spcAft>
                <a:spcPts val="800"/>
              </a:spcAft>
            </a:pPr>
            <a:r>
              <a:rPr lang="en-US" dirty="0" smtClean="0"/>
              <a:t>The Model Results</a:t>
            </a:r>
          </a:p>
          <a:p>
            <a:pPr lvl="1">
              <a:lnSpc>
                <a:spcPct val="110000"/>
              </a:lnSpc>
              <a:spcAft>
                <a:spcPts val="800"/>
              </a:spcAft>
            </a:pPr>
            <a:r>
              <a:rPr lang="en-US" dirty="0" smtClean="0"/>
              <a:t>Conclusions and Limitations</a:t>
            </a:r>
          </a:p>
          <a:p>
            <a:pPr>
              <a:lnSpc>
                <a:spcPct val="110000"/>
              </a:lnSpc>
              <a:spcBef>
                <a:spcPts val="800"/>
              </a:spcBef>
              <a:spcAft>
                <a:spcPts val="800"/>
              </a:spcAft>
            </a:pPr>
            <a:endParaRPr lang="en-US" dirty="0" smtClean="0"/>
          </a:p>
        </p:txBody>
      </p:sp>
      <p:sp>
        <p:nvSpPr>
          <p:cNvPr id="6" name="Slide Number Placeholder 5"/>
          <p:cNvSpPr>
            <a:spLocks noGrp="1"/>
          </p:cNvSpPr>
          <p:nvPr>
            <p:ph type="sldNum" sz="quarter" idx="4294967295"/>
          </p:nvPr>
        </p:nvSpPr>
        <p:spPr>
          <a:xfrm>
            <a:off x="8943975" y="6659563"/>
            <a:ext cx="141288" cy="138112"/>
          </a:xfrm>
          <a:prstGeom prst="rect">
            <a:avLst/>
          </a:prstGeom>
        </p:spPr>
        <p:txBody>
          <a:bodyPr/>
          <a:lstStyle/>
          <a:p>
            <a:fld id="{FB96774B-63BB-4CAD-9C29-E3B1207255C9}" type="slidenum">
              <a:rPr lang="en-US" smtClean="0"/>
              <a:pPr/>
              <a:t>77</a:t>
            </a:fld>
            <a:endParaRPr lang="en-US" dirty="0"/>
          </a:p>
        </p:txBody>
      </p:sp>
    </p:spTree>
    <p:extLst>
      <p:ext uri="{BB962C8B-B14F-4D97-AF65-F5344CB8AC3E}">
        <p14:creationId xmlns:p14="http://schemas.microsoft.com/office/powerpoint/2010/main" val="1241585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5" y="100282"/>
            <a:ext cx="7070560" cy="558614"/>
          </a:xfrm>
        </p:spPr>
        <p:txBody>
          <a:bodyPr/>
          <a:lstStyle/>
          <a:p>
            <a:r>
              <a:rPr lang="en-US" dirty="0" smtClean="0">
                <a:solidFill>
                  <a:srgbClr val="FFFFFF"/>
                </a:solidFill>
              </a:rPr>
              <a:t>Operational Risk Loss Forecasting for Stress Testing</a:t>
            </a:r>
            <a:br>
              <a:rPr lang="en-US" dirty="0" smtClean="0">
                <a:solidFill>
                  <a:srgbClr val="FFFFFF"/>
                </a:solidFill>
              </a:rPr>
            </a:br>
            <a:r>
              <a:rPr lang="en-US" sz="1800" dirty="0" smtClean="0">
                <a:solidFill>
                  <a:srgbClr val="FFFFFF"/>
                </a:solidFill>
              </a:rPr>
              <a:t>Regulatory Background and Expectation</a:t>
            </a:r>
            <a:endParaRPr lang="en-US" sz="1800" dirty="0">
              <a:solidFill>
                <a:srgbClr val="FFFFFF"/>
              </a:solidFill>
            </a:endParaRPr>
          </a:p>
        </p:txBody>
      </p:sp>
      <p:sp>
        <p:nvSpPr>
          <p:cNvPr id="102" name="Slide Number Placeholder 101"/>
          <p:cNvSpPr>
            <a:spLocks noGrp="1"/>
          </p:cNvSpPr>
          <p:nvPr>
            <p:ph type="sldNum" sz="quarter" idx="10"/>
          </p:nvPr>
        </p:nvSpPr>
        <p:spPr>
          <a:xfrm>
            <a:off x="9015622" y="6483415"/>
            <a:ext cx="128378" cy="138499"/>
          </a:xfrm>
        </p:spPr>
        <p:txBody>
          <a:bodyPr/>
          <a:lstStyle/>
          <a:p>
            <a:fld id="{419D51F4-68C8-4EB1-9F65-FF42CDFADB18}" type="slidenum">
              <a:rPr lang="en-US" smtClean="0">
                <a:solidFill>
                  <a:schemeClr val="tx1"/>
                </a:solidFill>
              </a:rPr>
              <a:pPr/>
              <a:t>78</a:t>
            </a:fld>
            <a:endParaRPr lang="en-US" dirty="0">
              <a:solidFill>
                <a:schemeClr val="tx1"/>
              </a:solidFill>
            </a:endParaRPr>
          </a:p>
        </p:txBody>
      </p:sp>
      <p:sp>
        <p:nvSpPr>
          <p:cNvPr id="26" name="TextBox 25"/>
          <p:cNvSpPr txBox="1"/>
          <p:nvPr/>
        </p:nvSpPr>
        <p:spPr>
          <a:xfrm>
            <a:off x="237745" y="876300"/>
            <a:ext cx="8641080" cy="3314700"/>
          </a:xfrm>
          <a:prstGeom prst="rect">
            <a:avLst/>
          </a:prstGeom>
          <a:noFill/>
          <a:effectLst>
            <a:outerShdw blurRad="50800" dist="38100" dir="2700000" algn="tl" rotWithShape="0">
              <a:prstClr val="black">
                <a:alpha val="40000"/>
              </a:prstClr>
            </a:outerShdw>
          </a:effectLst>
        </p:spPr>
        <p:txBody>
          <a:bodyPr wrap="square" lIns="91440" tIns="45720" rIns="91440" bIns="45720" rtlCol="0" anchor="ctr" anchorCtr="0">
            <a:noAutofit/>
          </a:bodyPr>
          <a:lstStyle/>
          <a:p>
            <a:pPr marL="233363" indent="-233363">
              <a:lnSpc>
                <a:spcPct val="110000"/>
              </a:lnSpc>
              <a:spcBef>
                <a:spcPts val="600"/>
              </a:spcBef>
              <a:spcAft>
                <a:spcPts val="600"/>
              </a:spcAft>
              <a:buClr>
                <a:schemeClr val="bg1"/>
              </a:buClr>
              <a:buFont typeface="Wingdings" pitchFamily="2" charset="2"/>
              <a:buChar char="§"/>
            </a:pPr>
            <a:r>
              <a:rPr lang="en-US" sz="1400" dirty="0" smtClean="0">
                <a:latin typeface="Arial" pitchFamily="34" charset="0"/>
              </a:rPr>
              <a:t>The Fed’s CCAR requires banks to have internal capital planning processes  </a:t>
            </a:r>
          </a:p>
          <a:p>
            <a:pPr marL="457200" lvl="2" indent="-223838" fontAlgn="base">
              <a:lnSpc>
                <a:spcPct val="110000"/>
              </a:lnSpc>
              <a:spcBef>
                <a:spcPts val="600"/>
              </a:spcBef>
              <a:spcAft>
                <a:spcPts val="600"/>
              </a:spcAft>
              <a:buClr>
                <a:schemeClr val="bg1"/>
              </a:buClr>
              <a:buFont typeface="Arial" charset="0"/>
              <a:buChar char="–"/>
            </a:pPr>
            <a:r>
              <a:rPr lang="en-US" sz="1400" dirty="0">
                <a:latin typeface="+mj-lt"/>
              </a:rPr>
              <a:t>Operational risk loss is a component of PPNR, which is the first building block of the CCAR process</a:t>
            </a:r>
          </a:p>
          <a:p>
            <a:pPr marL="233363" indent="-233363">
              <a:lnSpc>
                <a:spcPct val="110000"/>
              </a:lnSpc>
              <a:spcBef>
                <a:spcPts val="600"/>
              </a:spcBef>
              <a:spcAft>
                <a:spcPts val="600"/>
              </a:spcAft>
              <a:buClr>
                <a:schemeClr val="bg1"/>
              </a:buClr>
              <a:buFont typeface="Wingdings" pitchFamily="2" charset="2"/>
              <a:buChar char="§"/>
            </a:pPr>
            <a:r>
              <a:rPr lang="en-US" sz="1400" dirty="0" smtClean="0">
                <a:latin typeface="Arial" pitchFamily="34" charset="0"/>
              </a:rPr>
              <a:t>Operational risk loss estimation methodologies vary among banks and so do the Fed’s expectations </a:t>
            </a:r>
          </a:p>
          <a:p>
            <a:pPr marL="233363" indent="-233363">
              <a:lnSpc>
                <a:spcPct val="110000"/>
              </a:lnSpc>
              <a:spcBef>
                <a:spcPts val="600"/>
              </a:spcBef>
              <a:spcAft>
                <a:spcPts val="600"/>
              </a:spcAft>
              <a:buClr>
                <a:schemeClr val="bg1"/>
              </a:buClr>
              <a:buFont typeface="Wingdings" pitchFamily="2" charset="2"/>
              <a:buChar char="§"/>
            </a:pPr>
            <a:r>
              <a:rPr lang="en-US" sz="1400" dirty="0" smtClean="0">
                <a:latin typeface="Arial" pitchFamily="34" charset="0"/>
              </a:rPr>
              <a:t>The Fed has given guidance regarding estimation methodologies </a:t>
            </a:r>
            <a:endParaRPr lang="en-US" sz="1400" dirty="0">
              <a:latin typeface="Arial" pitchFamily="34" charset="0"/>
            </a:endParaRPr>
          </a:p>
          <a:p>
            <a:pPr marL="457200" lvl="2" indent="-223838" fontAlgn="base">
              <a:lnSpc>
                <a:spcPct val="110000"/>
              </a:lnSpc>
              <a:spcBef>
                <a:spcPts val="600"/>
              </a:spcBef>
              <a:spcAft>
                <a:spcPts val="600"/>
              </a:spcAft>
              <a:buClr>
                <a:schemeClr val="bg1"/>
              </a:buClr>
              <a:buFont typeface="Arial" charset="0"/>
              <a:buChar char="–"/>
            </a:pPr>
            <a:r>
              <a:rPr lang="en-US" sz="1400" dirty="0" smtClean="0">
                <a:latin typeface="+mj-lt"/>
              </a:rPr>
              <a:t>Stronger </a:t>
            </a:r>
            <a:r>
              <a:rPr lang="en-US" sz="1400" dirty="0">
                <a:latin typeface="+mj-lt"/>
              </a:rPr>
              <a:t>practices vs. lagging practices</a:t>
            </a:r>
          </a:p>
          <a:p>
            <a:pPr marL="233363" indent="-233363">
              <a:lnSpc>
                <a:spcPct val="110000"/>
              </a:lnSpc>
              <a:spcBef>
                <a:spcPts val="600"/>
              </a:spcBef>
              <a:spcAft>
                <a:spcPts val="600"/>
              </a:spcAft>
              <a:buClr>
                <a:schemeClr val="bg1"/>
              </a:buClr>
              <a:buFont typeface="Wingdings" pitchFamily="2" charset="2"/>
              <a:buChar char="§"/>
            </a:pPr>
            <a:r>
              <a:rPr lang="en-US" sz="1400" dirty="0" smtClean="0">
                <a:latin typeface="Arial" pitchFamily="34" charset="0"/>
              </a:rPr>
              <a:t>Banks should use internal op risk loss data as a starting point to provide historical perspective </a:t>
            </a:r>
          </a:p>
          <a:p>
            <a:pPr marL="457200" lvl="2" indent="-223838" fontAlgn="base">
              <a:lnSpc>
                <a:spcPct val="110000"/>
              </a:lnSpc>
              <a:spcBef>
                <a:spcPts val="600"/>
              </a:spcBef>
              <a:spcAft>
                <a:spcPts val="600"/>
              </a:spcAft>
              <a:buClr>
                <a:schemeClr val="bg1"/>
              </a:buClr>
              <a:buFont typeface="Arial" charset="0"/>
              <a:buChar char="–"/>
            </a:pPr>
            <a:r>
              <a:rPr lang="en-US" sz="1400" dirty="0">
                <a:latin typeface="+mj-lt"/>
              </a:rPr>
              <a:t>They can then incorporate forward-looking elements, idiosyncratic risks, and tail events to estimate losses for the CCAR projection window</a:t>
            </a:r>
          </a:p>
        </p:txBody>
      </p:sp>
      <p:sp>
        <p:nvSpPr>
          <p:cNvPr id="3" name="Rectangle 2"/>
          <p:cNvSpPr/>
          <p:nvPr/>
        </p:nvSpPr>
        <p:spPr>
          <a:xfrm>
            <a:off x="356663" y="5322439"/>
            <a:ext cx="8223596" cy="985398"/>
          </a:xfrm>
          <a:prstGeom prst="rect">
            <a:avLst/>
          </a:prstGeom>
        </p:spPr>
        <p:txBody>
          <a:bodyPr wrap="square">
            <a:spAutoFit/>
          </a:bodyPr>
          <a:lstStyle/>
          <a:p>
            <a:pPr marL="233363" lvl="1" indent="-233363">
              <a:spcBef>
                <a:spcPts val="600"/>
              </a:spcBef>
              <a:spcAft>
                <a:spcPts val="600"/>
              </a:spcAft>
              <a:buClr>
                <a:schemeClr val="bg1"/>
              </a:buClr>
              <a:buFont typeface="Wingdings" panose="05000000000000000000" pitchFamily="2" charset="2"/>
              <a:buChar char="§"/>
            </a:pPr>
            <a:r>
              <a:rPr lang="en-US" sz="1400" dirty="0"/>
              <a:t>Limited internal loss history</a:t>
            </a:r>
          </a:p>
          <a:p>
            <a:pPr marL="233363" lvl="1" indent="-233363">
              <a:spcBef>
                <a:spcPts val="600"/>
              </a:spcBef>
              <a:spcAft>
                <a:spcPts val="600"/>
              </a:spcAft>
              <a:buClr>
                <a:schemeClr val="bg1"/>
              </a:buClr>
              <a:buFont typeface="Wingdings" panose="05000000000000000000" pitchFamily="2" charset="2"/>
              <a:buChar char="§"/>
            </a:pPr>
            <a:r>
              <a:rPr lang="en-US" sz="1400" dirty="0"/>
              <a:t>Link loss history with macroeconomic drivers, including bank-specific risk drivers </a:t>
            </a:r>
          </a:p>
          <a:p>
            <a:pPr marL="233363" lvl="1" indent="-233363">
              <a:spcBef>
                <a:spcPts val="600"/>
              </a:spcBef>
              <a:spcAft>
                <a:spcPts val="600"/>
              </a:spcAft>
              <a:buClr>
                <a:schemeClr val="bg1"/>
              </a:buClr>
              <a:buFont typeface="Wingdings" panose="05000000000000000000" pitchFamily="2" charset="2"/>
              <a:buChar char="§"/>
            </a:pPr>
            <a:r>
              <a:rPr lang="en-US" sz="1400" dirty="0"/>
              <a:t>Quantify extreme severe but plausible loss events </a:t>
            </a:r>
          </a:p>
        </p:txBody>
      </p:sp>
      <p:sp>
        <p:nvSpPr>
          <p:cNvPr id="4" name="Rectangle 3"/>
          <p:cNvSpPr/>
          <p:nvPr/>
        </p:nvSpPr>
        <p:spPr>
          <a:xfrm>
            <a:off x="332241" y="4453645"/>
            <a:ext cx="6034216" cy="318036"/>
          </a:xfrm>
          <a:prstGeom prst="rect">
            <a:avLst/>
          </a:prstGeom>
        </p:spPr>
        <p:txBody>
          <a:bodyPr wrap="square">
            <a:spAutoFit/>
          </a:bodyPr>
          <a:lstStyle/>
          <a:p>
            <a:r>
              <a:rPr lang="en-US" b="1" dirty="0"/>
              <a:t>Operational Risk Loss Forecasting Challenges</a:t>
            </a:r>
          </a:p>
        </p:txBody>
      </p:sp>
    </p:spTree>
    <p:extLst>
      <p:ext uri="{BB962C8B-B14F-4D97-AF65-F5344CB8AC3E}">
        <p14:creationId xmlns:p14="http://schemas.microsoft.com/office/powerpoint/2010/main" val="25886862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37745" y="1034874"/>
            <a:ext cx="8648700" cy="5311055"/>
          </a:xfrm>
          <a:prstGeom prst="rect">
            <a:avLst/>
          </a:prstGeom>
          <a:solidFill>
            <a:srgbClr val="FFFFFF"/>
          </a:solidFill>
          <a:ln w="63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itle 1"/>
          <p:cNvSpPr>
            <a:spLocks noGrp="1"/>
          </p:cNvSpPr>
          <p:nvPr>
            <p:ph type="title"/>
          </p:nvPr>
        </p:nvSpPr>
        <p:spPr>
          <a:xfrm>
            <a:off x="237745" y="71813"/>
            <a:ext cx="7070560" cy="615553"/>
          </a:xfrm>
        </p:spPr>
        <p:txBody>
          <a:bodyPr/>
          <a:lstStyle/>
          <a:p>
            <a:r>
              <a:rPr lang="en-US" dirty="0" smtClean="0"/>
              <a:t>Operational Risk Loss Forecasting for CCAR</a:t>
            </a:r>
            <a:br>
              <a:rPr lang="en-US" dirty="0" smtClean="0"/>
            </a:br>
            <a:r>
              <a:rPr lang="en-US" sz="1800" dirty="0" smtClean="0">
                <a:solidFill>
                  <a:schemeClr val="tx1"/>
                </a:solidFill>
              </a:rPr>
              <a:t>Industry Practice and Challenges</a:t>
            </a:r>
            <a:endParaRPr lang="en-US" sz="1800" dirty="0">
              <a:solidFill>
                <a:schemeClr val="tx1"/>
              </a:solidFill>
            </a:endParaRPr>
          </a:p>
        </p:txBody>
      </p:sp>
      <p:sp>
        <p:nvSpPr>
          <p:cNvPr id="16" name="TextBox 15"/>
          <p:cNvSpPr txBox="1"/>
          <p:nvPr/>
        </p:nvSpPr>
        <p:spPr>
          <a:xfrm>
            <a:off x="237745" y="1034874"/>
            <a:ext cx="5105400" cy="430887"/>
          </a:xfrm>
          <a:prstGeom prst="rect">
            <a:avLst/>
          </a:prstGeom>
        </p:spPr>
        <p:txBody>
          <a:bodyPr wrap="square" lIns="91440" tIns="91440" rIns="91440" bIns="91440" rtlCol="0">
            <a:spAutoFit/>
          </a:bodyPr>
          <a:lstStyle/>
          <a:p>
            <a:r>
              <a:rPr lang="en-US" sz="1600" b="1" dirty="0" smtClean="0">
                <a:solidFill>
                  <a:schemeClr val="accent6"/>
                </a:solidFill>
                <a:latin typeface="+mj-lt"/>
              </a:rPr>
              <a:t>Operational Risk Loss Estimation Flowchart</a:t>
            </a:r>
          </a:p>
        </p:txBody>
      </p:sp>
      <p:sp>
        <p:nvSpPr>
          <p:cNvPr id="23" name="TextBox 22"/>
          <p:cNvSpPr txBox="1"/>
          <p:nvPr/>
        </p:nvSpPr>
        <p:spPr>
          <a:xfrm>
            <a:off x="237745" y="1345886"/>
            <a:ext cx="8648700" cy="615553"/>
          </a:xfrm>
          <a:prstGeom prst="rect">
            <a:avLst/>
          </a:prstGeom>
        </p:spPr>
        <p:txBody>
          <a:bodyPr wrap="square" lIns="91440" tIns="91440" rIns="91440" bIns="91440" rtlCol="0">
            <a:spAutoFit/>
          </a:bodyPr>
          <a:lstStyle/>
          <a:p>
            <a:r>
              <a:rPr lang="en-US" sz="1400" b="1" dirty="0" smtClean="0">
                <a:latin typeface="+mj-lt"/>
              </a:rPr>
              <a:t>Banks’ approaches vary in each of the following steps due to data richness and business sophistication.  A few banks conduct benchmark analysis.</a:t>
            </a:r>
          </a:p>
        </p:txBody>
      </p:sp>
      <p:grpSp>
        <p:nvGrpSpPr>
          <p:cNvPr id="2" name="Group 1"/>
          <p:cNvGrpSpPr/>
          <p:nvPr/>
        </p:nvGrpSpPr>
        <p:grpSpPr>
          <a:xfrm>
            <a:off x="360784" y="1935440"/>
            <a:ext cx="8270032" cy="4297680"/>
            <a:chOff x="1752600" y="1853185"/>
            <a:chExt cx="5486400" cy="4319015"/>
          </a:xfrm>
        </p:grpSpPr>
        <p:sp>
          <p:nvSpPr>
            <p:cNvPr id="6" name="Rounded Rectangle 5"/>
            <p:cNvSpPr/>
            <p:nvPr/>
          </p:nvSpPr>
          <p:spPr>
            <a:xfrm>
              <a:off x="1752600" y="1929864"/>
              <a:ext cx="2590800" cy="658368"/>
            </a:xfrm>
            <a:prstGeom prst="roundRect">
              <a:avLst/>
            </a:prstGeom>
            <a:solidFill>
              <a:schemeClr val="bg2"/>
            </a:solidFill>
            <a:ln w="635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Internal loss historical database, </a:t>
              </a:r>
              <a:r>
                <a:rPr lang="en-US" sz="1200" b="1" dirty="0" smtClean="0">
                  <a:solidFill>
                    <a:schemeClr val="tx1"/>
                  </a:solidFill>
                  <a:latin typeface="+mj-lt"/>
                </a:rPr>
                <a:t>supplemented by </a:t>
              </a:r>
              <a:r>
                <a:rPr lang="en-US" sz="1200" dirty="0" smtClean="0">
                  <a:solidFill>
                    <a:schemeClr val="tx1"/>
                  </a:solidFill>
                  <a:latin typeface="+mj-lt"/>
                </a:rPr>
                <a:t>external historical loss</a:t>
              </a:r>
              <a:endParaRPr lang="en-US" sz="1200" dirty="0">
                <a:solidFill>
                  <a:schemeClr val="tx1"/>
                </a:solidFill>
                <a:latin typeface="+mj-lt"/>
              </a:endParaRPr>
            </a:p>
          </p:txBody>
        </p:sp>
        <p:sp>
          <p:nvSpPr>
            <p:cNvPr id="17" name="Rounded Rectangle 16"/>
            <p:cNvSpPr/>
            <p:nvPr/>
          </p:nvSpPr>
          <p:spPr>
            <a:xfrm>
              <a:off x="4648200" y="1929864"/>
              <a:ext cx="2590800" cy="658368"/>
            </a:xfrm>
            <a:prstGeom prst="roundRect">
              <a:avLst/>
            </a:prstGeom>
            <a:solidFill>
              <a:schemeClr val="bg2"/>
            </a:solidFill>
            <a:ln w="635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Macroeconomic variables</a:t>
              </a:r>
              <a:endParaRPr lang="en-US" sz="1200" dirty="0">
                <a:solidFill>
                  <a:schemeClr val="tx1"/>
                </a:solidFill>
                <a:latin typeface="+mj-lt"/>
              </a:endParaRPr>
            </a:p>
          </p:txBody>
        </p:sp>
        <p:sp>
          <p:nvSpPr>
            <p:cNvPr id="18" name="Rounded Rectangle 17"/>
            <p:cNvSpPr/>
            <p:nvPr/>
          </p:nvSpPr>
          <p:spPr>
            <a:xfrm>
              <a:off x="2147316" y="4338997"/>
              <a:ext cx="4696968" cy="457200"/>
            </a:xfrm>
            <a:prstGeom prst="roundRect">
              <a:avLst/>
            </a:prstGeom>
            <a:solidFill>
              <a:schemeClr val="bg2"/>
            </a:solidFill>
            <a:ln w="635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mj-lt"/>
                </a:rPr>
                <a:t>Scenario analysis add-on </a:t>
              </a:r>
              <a:r>
                <a:rPr lang="en-US" sz="1200" dirty="0" smtClean="0">
                  <a:solidFill>
                    <a:schemeClr val="tx1"/>
                  </a:solidFill>
                  <a:latin typeface="+mj-lt"/>
                </a:rPr>
                <a:t>to capture tail risk which internal loss history may have not experienced  </a:t>
              </a:r>
              <a:endParaRPr lang="en-US" sz="1200" dirty="0">
                <a:solidFill>
                  <a:schemeClr val="tx1"/>
                </a:solidFill>
                <a:latin typeface="+mj-lt"/>
              </a:endParaRPr>
            </a:p>
          </p:txBody>
        </p:sp>
        <p:sp>
          <p:nvSpPr>
            <p:cNvPr id="19" name="Rounded Rectangle 18"/>
            <p:cNvSpPr/>
            <p:nvPr/>
          </p:nvSpPr>
          <p:spPr>
            <a:xfrm>
              <a:off x="2147316" y="2860320"/>
              <a:ext cx="4696968" cy="492480"/>
            </a:xfrm>
            <a:prstGeom prst="roundRect">
              <a:avLst/>
            </a:prstGeom>
            <a:solidFill>
              <a:schemeClr val="bg2"/>
            </a:solidFill>
            <a:ln w="635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Analytical models or judgment-based estimation to predict future ops risk losses for the baseline scenario</a:t>
              </a:r>
              <a:endParaRPr lang="en-US" sz="1200" dirty="0">
                <a:solidFill>
                  <a:schemeClr val="tx1"/>
                </a:solidFill>
                <a:latin typeface="+mj-lt"/>
              </a:endParaRPr>
            </a:p>
          </p:txBody>
        </p:sp>
        <p:sp>
          <p:nvSpPr>
            <p:cNvPr id="20" name="Rounded Rectangle 19"/>
            <p:cNvSpPr/>
            <p:nvPr/>
          </p:nvSpPr>
          <p:spPr>
            <a:xfrm>
              <a:off x="2147316" y="3583603"/>
              <a:ext cx="4696968" cy="524591"/>
            </a:xfrm>
            <a:prstGeom prst="roundRect">
              <a:avLst/>
            </a:prstGeom>
            <a:solidFill>
              <a:schemeClr val="bg2"/>
            </a:solidFill>
            <a:ln w="635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Analytical models or judgment-based estimation to predict future ops risk losses for stressed scenarios and bank idiosyncratic risk</a:t>
              </a:r>
              <a:endParaRPr lang="en-US" sz="1200" dirty="0">
                <a:solidFill>
                  <a:schemeClr val="tx1"/>
                </a:solidFill>
                <a:latin typeface="+mj-lt"/>
              </a:endParaRPr>
            </a:p>
          </p:txBody>
        </p:sp>
        <p:sp>
          <p:nvSpPr>
            <p:cNvPr id="21" name="Rounded Rectangle 20"/>
            <p:cNvSpPr/>
            <p:nvPr/>
          </p:nvSpPr>
          <p:spPr>
            <a:xfrm>
              <a:off x="2147316" y="5027000"/>
              <a:ext cx="4696968" cy="457200"/>
            </a:xfrm>
            <a:prstGeom prst="roundRect">
              <a:avLst/>
            </a:prstGeom>
            <a:solidFill>
              <a:schemeClr val="bg2"/>
            </a:solidFill>
            <a:ln w="635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Management overlay for legal/litigation/compliance risk and other risks</a:t>
              </a:r>
              <a:endParaRPr lang="en-US" sz="1200" dirty="0">
                <a:solidFill>
                  <a:schemeClr val="tx1"/>
                </a:solidFill>
                <a:latin typeface="+mj-lt"/>
              </a:endParaRPr>
            </a:p>
          </p:txBody>
        </p:sp>
        <p:sp>
          <p:nvSpPr>
            <p:cNvPr id="22" name="Rounded Rectangle 21"/>
            <p:cNvSpPr/>
            <p:nvPr/>
          </p:nvSpPr>
          <p:spPr>
            <a:xfrm>
              <a:off x="2147316" y="5715000"/>
              <a:ext cx="4696968" cy="457200"/>
            </a:xfrm>
            <a:prstGeom prst="roundRect">
              <a:avLst/>
            </a:prstGeom>
            <a:solidFill>
              <a:schemeClr val="bg2"/>
            </a:solidFill>
            <a:ln w="635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Benchmarks to either support or challenge the loss projections</a:t>
              </a:r>
              <a:endParaRPr lang="en-US" sz="1200" dirty="0">
                <a:solidFill>
                  <a:schemeClr val="tx1"/>
                </a:solidFill>
                <a:latin typeface="+mj-lt"/>
              </a:endParaRPr>
            </a:p>
          </p:txBody>
        </p:sp>
        <p:sp>
          <p:nvSpPr>
            <p:cNvPr id="7" name="Plus 6"/>
            <p:cNvSpPr/>
            <p:nvPr/>
          </p:nvSpPr>
          <p:spPr>
            <a:xfrm>
              <a:off x="4343400" y="2057400"/>
              <a:ext cx="304800" cy="381000"/>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8" name="Down Arrow 7"/>
            <p:cNvSpPr/>
            <p:nvPr/>
          </p:nvSpPr>
          <p:spPr>
            <a:xfrm>
              <a:off x="3124200" y="2667000"/>
              <a:ext cx="228600" cy="155016"/>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5" name="Down Arrow 24"/>
            <p:cNvSpPr/>
            <p:nvPr/>
          </p:nvSpPr>
          <p:spPr>
            <a:xfrm>
              <a:off x="5715000" y="2631720"/>
              <a:ext cx="228600" cy="17005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7" name="Down Arrow 26"/>
            <p:cNvSpPr/>
            <p:nvPr/>
          </p:nvSpPr>
          <p:spPr>
            <a:xfrm>
              <a:off x="4381500" y="5514572"/>
              <a:ext cx="228600" cy="17005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8" name="Down Arrow 27"/>
            <p:cNvSpPr/>
            <p:nvPr/>
          </p:nvSpPr>
          <p:spPr>
            <a:xfrm>
              <a:off x="4381500" y="4826569"/>
              <a:ext cx="228600" cy="17005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9" name="Down Arrow 28"/>
            <p:cNvSpPr/>
            <p:nvPr/>
          </p:nvSpPr>
          <p:spPr>
            <a:xfrm>
              <a:off x="4381500" y="4138566"/>
              <a:ext cx="228600" cy="17005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0" name="Down Arrow 29"/>
            <p:cNvSpPr/>
            <p:nvPr/>
          </p:nvSpPr>
          <p:spPr>
            <a:xfrm>
              <a:off x="4381500" y="3383172"/>
              <a:ext cx="228600" cy="17005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4" name="Oval 23"/>
            <p:cNvSpPr/>
            <p:nvPr/>
          </p:nvSpPr>
          <p:spPr>
            <a:xfrm>
              <a:off x="1868425" y="1853185"/>
              <a:ext cx="2474975" cy="685800"/>
            </a:xfrm>
            <a:prstGeom prst="ellipse">
              <a:avLst/>
            </a:prstGeom>
            <a:noFill/>
            <a:ln w="19050">
              <a:solidFill>
                <a:schemeClr val="bg1">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6" name="Oval 25"/>
            <p:cNvSpPr/>
            <p:nvPr/>
          </p:nvSpPr>
          <p:spPr>
            <a:xfrm>
              <a:off x="2140584" y="4378628"/>
              <a:ext cx="1433938" cy="394982"/>
            </a:xfrm>
            <a:prstGeom prst="ellipse">
              <a:avLst/>
            </a:prstGeom>
            <a:noFill/>
            <a:ln w="19050">
              <a:solidFill>
                <a:schemeClr val="bg1">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Oval 30"/>
            <p:cNvSpPr/>
            <p:nvPr/>
          </p:nvSpPr>
          <p:spPr>
            <a:xfrm>
              <a:off x="4024151" y="1981836"/>
              <a:ext cx="2999231" cy="517344"/>
            </a:xfrm>
            <a:prstGeom prst="ellipse">
              <a:avLst/>
            </a:prstGeom>
            <a:noFill/>
            <a:ln w="19050">
              <a:solidFill>
                <a:schemeClr val="bg1">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spTree>
    <p:extLst>
      <p:ext uri="{BB962C8B-B14F-4D97-AF65-F5344CB8AC3E}">
        <p14:creationId xmlns:p14="http://schemas.microsoft.com/office/powerpoint/2010/main" val="342912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a:t>
            </a:r>
            <a:endParaRPr lang="en-US" dirty="0"/>
          </a:p>
        </p:txBody>
      </p:sp>
      <p:sp>
        <p:nvSpPr>
          <p:cNvPr id="3" name="Content Placeholder 2"/>
          <p:cNvSpPr>
            <a:spLocks noGrp="1"/>
          </p:cNvSpPr>
          <p:nvPr>
            <p:ph idx="1"/>
          </p:nvPr>
        </p:nvSpPr>
        <p:spPr/>
        <p:txBody>
          <a:bodyPr>
            <a:noAutofit/>
          </a:bodyPr>
          <a:lstStyle/>
          <a:p>
            <a:r>
              <a:rPr lang="en-US" sz="2400" dirty="0" smtClean="0"/>
              <a:t>Fed assesses each capital plan based on material submitted, as well as on supervisory stress test results generated by Fed. </a:t>
            </a:r>
          </a:p>
          <a:p>
            <a:r>
              <a:rPr lang="en-US" sz="2400" dirty="0" smtClean="0"/>
              <a:t>The BHC and supervisory stress test results used to assess whether BHC’s regulatory capital ratios would fall below minimum required levels under the stress scenarios.</a:t>
            </a:r>
          </a:p>
          <a:p>
            <a:r>
              <a:rPr lang="en-US" sz="2400" i="1" dirty="0" smtClean="0"/>
              <a:t>Supervisory stress tests run on Fed’s model</a:t>
            </a:r>
          </a:p>
          <a:p>
            <a:pPr lvl="1"/>
            <a:r>
              <a:rPr lang="en-US" sz="2000" i="1" dirty="0" smtClean="0"/>
              <a:t>Specs not disclosed</a:t>
            </a:r>
          </a:p>
          <a:p>
            <a:pPr lvl="1"/>
            <a:r>
              <a:rPr lang="en-US" sz="2000" i="1" dirty="0" smtClean="0"/>
              <a:t>Fed by FR Y 14A, M and Q</a:t>
            </a:r>
          </a:p>
          <a:p>
            <a:pPr lvl="1"/>
            <a:r>
              <a:rPr lang="en-US" sz="2000" i="1" dirty="0" smtClean="0"/>
              <a:t>Fed expects numbers to be similar</a:t>
            </a:r>
          </a:p>
          <a:p>
            <a:pPr lvl="1"/>
            <a:r>
              <a:rPr lang="en-US" sz="2000" i="1" dirty="0" smtClean="0"/>
              <a:t>Fed model validation of this model criticized publicly inm2015</a:t>
            </a:r>
          </a:p>
          <a:p>
            <a:r>
              <a:rPr lang="en-US" sz="2400" i="1" dirty="0" smtClean="0"/>
              <a:t>Many institutions must do both DFAST and CCAR </a:t>
            </a:r>
          </a:p>
          <a:p>
            <a:r>
              <a:rPr lang="en-US" sz="2400" i="1" dirty="0" smtClean="0"/>
              <a:t>The process has devolved into an arms race of sorts</a:t>
            </a:r>
            <a:endParaRPr lang="en-US" sz="2400" i="1" dirty="0"/>
          </a:p>
        </p:txBody>
      </p:sp>
    </p:spTree>
    <p:extLst>
      <p:ext uri="{BB962C8B-B14F-4D97-AF65-F5344CB8AC3E}">
        <p14:creationId xmlns:p14="http://schemas.microsoft.com/office/powerpoint/2010/main" val="21539133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237745" y="100282"/>
            <a:ext cx="7070560" cy="558614"/>
          </a:xfrm>
        </p:spPr>
        <p:txBody>
          <a:bodyPr/>
          <a:lstStyle/>
          <a:p>
            <a:r>
              <a:rPr lang="en-US" dirty="0" smtClean="0">
                <a:solidFill>
                  <a:srgbClr val="FFFFFF"/>
                </a:solidFill>
              </a:rPr>
              <a:t>Operational Risk Loss Forecasting for CCAR</a:t>
            </a:r>
            <a:br>
              <a:rPr lang="en-US" dirty="0" smtClean="0">
                <a:solidFill>
                  <a:srgbClr val="FFFFFF"/>
                </a:solidFill>
              </a:rPr>
            </a:br>
            <a:r>
              <a:rPr lang="en-US" sz="1800" dirty="0" smtClean="0">
                <a:solidFill>
                  <a:srgbClr val="FFFFFF"/>
                </a:solidFill>
              </a:rPr>
              <a:t>Industry Practice and Challenges</a:t>
            </a:r>
            <a:endParaRPr lang="en-US" sz="1800" dirty="0">
              <a:solidFill>
                <a:srgbClr val="FFFFFF"/>
              </a:solidFill>
            </a:endParaRPr>
          </a:p>
        </p:txBody>
      </p:sp>
      <p:sp>
        <p:nvSpPr>
          <p:cNvPr id="7" name="Slide Number Placeholder 101"/>
          <p:cNvSpPr>
            <a:spLocks noGrp="1"/>
          </p:cNvSpPr>
          <p:nvPr>
            <p:ph type="sldNum" sz="quarter" idx="10"/>
          </p:nvPr>
        </p:nvSpPr>
        <p:spPr>
          <a:xfrm>
            <a:off x="8943975" y="6659563"/>
            <a:ext cx="141288" cy="138112"/>
          </a:xfrm>
        </p:spPr>
        <p:txBody>
          <a:bodyPr/>
          <a:lstStyle/>
          <a:p>
            <a:fld id="{419D51F4-68C8-4EB1-9F65-FF42CDFADB18}" type="slidenum">
              <a:rPr lang="en-US" smtClean="0"/>
              <a:pPr/>
              <a:t>80</a:t>
            </a:fld>
            <a:endParaRPr lang="en-US" dirty="0"/>
          </a:p>
        </p:txBody>
      </p:sp>
      <p:sp>
        <p:nvSpPr>
          <p:cNvPr id="2" name="Rectangle 1"/>
          <p:cNvSpPr/>
          <p:nvPr/>
        </p:nvSpPr>
        <p:spPr>
          <a:xfrm>
            <a:off x="291537" y="1102044"/>
            <a:ext cx="8313144" cy="2185726"/>
          </a:xfrm>
          <a:prstGeom prst="rect">
            <a:avLst/>
          </a:prstGeom>
        </p:spPr>
        <p:txBody>
          <a:bodyPr wrap="square">
            <a:spAutoFit/>
          </a:bodyPr>
          <a:lstStyle/>
          <a:p>
            <a:pPr>
              <a:lnSpc>
                <a:spcPct val="110000"/>
              </a:lnSpc>
              <a:spcBef>
                <a:spcPts val="500"/>
              </a:spcBef>
              <a:spcAft>
                <a:spcPts val="500"/>
              </a:spcAft>
              <a:buClr>
                <a:schemeClr val="bg1"/>
              </a:buClr>
            </a:pPr>
            <a:r>
              <a:rPr lang="en-US" b="1" dirty="0"/>
              <a:t>Common operational risk loss estimation methodologies</a:t>
            </a:r>
          </a:p>
          <a:p>
            <a:pPr marL="233363" indent="-233363">
              <a:lnSpc>
                <a:spcPct val="110000"/>
              </a:lnSpc>
              <a:spcBef>
                <a:spcPts val="500"/>
              </a:spcBef>
              <a:spcAft>
                <a:spcPts val="500"/>
              </a:spcAft>
              <a:buClr>
                <a:schemeClr val="bg1"/>
              </a:buClr>
              <a:buFont typeface="Wingdings" pitchFamily="2" charset="2"/>
              <a:buChar char="§"/>
            </a:pPr>
            <a:r>
              <a:rPr lang="en-US" sz="1400" dirty="0"/>
              <a:t>Modeling Approaches</a:t>
            </a:r>
          </a:p>
          <a:p>
            <a:pPr marL="457200" lvl="2" indent="-223838">
              <a:lnSpc>
                <a:spcPct val="110000"/>
              </a:lnSpc>
              <a:spcBef>
                <a:spcPts val="500"/>
              </a:spcBef>
              <a:spcAft>
                <a:spcPts val="500"/>
              </a:spcAft>
              <a:buClr>
                <a:schemeClr val="bg1"/>
              </a:buClr>
              <a:buFont typeface="Arial" charset="0"/>
              <a:buChar char="–"/>
            </a:pPr>
            <a:r>
              <a:rPr lang="en-US" sz="1400" dirty="0"/>
              <a:t>Regression model using macroeconomic variables </a:t>
            </a:r>
          </a:p>
          <a:p>
            <a:pPr marL="457200" lvl="2" indent="-223838">
              <a:lnSpc>
                <a:spcPct val="110000"/>
              </a:lnSpc>
              <a:spcBef>
                <a:spcPts val="500"/>
              </a:spcBef>
              <a:spcAft>
                <a:spcPts val="500"/>
              </a:spcAft>
              <a:buClr>
                <a:schemeClr val="bg1"/>
              </a:buClr>
              <a:buFont typeface="Arial" charset="0"/>
              <a:buChar char="–"/>
            </a:pPr>
            <a:r>
              <a:rPr lang="en-US" sz="1400" dirty="0"/>
              <a:t>The ARIMA/ARIMAX model to capture the auto regressive nature of loss history </a:t>
            </a:r>
          </a:p>
          <a:p>
            <a:pPr marL="457200" lvl="2" indent="-223838">
              <a:lnSpc>
                <a:spcPct val="110000"/>
              </a:lnSpc>
              <a:spcBef>
                <a:spcPts val="500"/>
              </a:spcBef>
              <a:spcAft>
                <a:spcPts val="500"/>
              </a:spcAft>
              <a:buClr>
                <a:schemeClr val="bg1"/>
              </a:buClr>
              <a:buFont typeface="Arial" charset="0"/>
              <a:buChar char="–"/>
            </a:pPr>
            <a:r>
              <a:rPr lang="en-US" sz="1400" dirty="0"/>
              <a:t>Modified loss distribution approach</a:t>
            </a:r>
          </a:p>
          <a:p>
            <a:pPr marL="457200" lvl="2" indent="-223838">
              <a:lnSpc>
                <a:spcPct val="110000"/>
              </a:lnSpc>
              <a:spcBef>
                <a:spcPts val="500"/>
              </a:spcBef>
              <a:spcAft>
                <a:spcPts val="500"/>
              </a:spcAft>
              <a:buClr>
                <a:schemeClr val="bg1"/>
              </a:buClr>
              <a:buFont typeface="Arial" charset="0"/>
              <a:buChar char="–"/>
            </a:pPr>
            <a:r>
              <a:rPr lang="en-US" sz="1400" dirty="0"/>
              <a:t>Scenario analysis to capture tail risk</a:t>
            </a:r>
          </a:p>
        </p:txBody>
      </p:sp>
      <p:sp>
        <p:nvSpPr>
          <p:cNvPr id="3" name="Rectangle 2"/>
          <p:cNvSpPr/>
          <p:nvPr/>
        </p:nvSpPr>
        <p:spPr>
          <a:xfrm>
            <a:off x="211662" y="4247288"/>
            <a:ext cx="7183627" cy="2057486"/>
          </a:xfrm>
          <a:prstGeom prst="rect">
            <a:avLst/>
          </a:prstGeom>
        </p:spPr>
        <p:txBody>
          <a:bodyPr wrap="square">
            <a:spAutoFit/>
          </a:bodyPr>
          <a:lstStyle/>
          <a:p>
            <a:pPr marL="233363" lvl="1" indent="-233363">
              <a:spcBef>
                <a:spcPts val="600"/>
              </a:spcBef>
              <a:spcAft>
                <a:spcPts val="600"/>
              </a:spcAft>
              <a:buClr>
                <a:schemeClr val="bg1"/>
              </a:buClr>
              <a:buFont typeface="Wingdings" panose="05000000000000000000" pitchFamily="2" charset="2"/>
              <a:buChar char="§"/>
            </a:pPr>
            <a:r>
              <a:rPr lang="en-US" sz="1400" dirty="0"/>
              <a:t>The selected modeling approach should have the following characteristics:</a:t>
            </a:r>
          </a:p>
          <a:p>
            <a:pPr marL="457200" lvl="2" indent="-223838">
              <a:lnSpc>
                <a:spcPct val="110000"/>
              </a:lnSpc>
              <a:spcBef>
                <a:spcPts val="600"/>
              </a:spcBef>
              <a:spcAft>
                <a:spcPts val="600"/>
              </a:spcAft>
              <a:buClr>
                <a:schemeClr val="bg1"/>
              </a:buClr>
              <a:buFont typeface="Arial" charset="0"/>
              <a:buChar char="–"/>
            </a:pPr>
            <a:r>
              <a:rPr lang="en-US" sz="1400" dirty="0"/>
              <a:t>Segmentation needs to be granular enough given the data availability</a:t>
            </a:r>
          </a:p>
          <a:p>
            <a:pPr marL="457200" lvl="2" indent="-223838">
              <a:lnSpc>
                <a:spcPct val="110000"/>
              </a:lnSpc>
              <a:spcBef>
                <a:spcPts val="600"/>
              </a:spcBef>
              <a:spcAft>
                <a:spcPts val="600"/>
              </a:spcAft>
              <a:buClr>
                <a:schemeClr val="bg1"/>
              </a:buClr>
              <a:buFont typeface="Arial" charset="0"/>
              <a:buChar char="–"/>
            </a:pPr>
            <a:r>
              <a:rPr lang="en-US" sz="1400" dirty="0"/>
              <a:t>Model design and outcomes should be empirically robust and statistically sound</a:t>
            </a:r>
          </a:p>
          <a:p>
            <a:pPr marL="457200" lvl="2" indent="-223838">
              <a:lnSpc>
                <a:spcPct val="110000"/>
              </a:lnSpc>
              <a:spcBef>
                <a:spcPts val="500"/>
              </a:spcBef>
              <a:spcAft>
                <a:spcPts val="500"/>
              </a:spcAft>
              <a:buClr>
                <a:schemeClr val="bg1"/>
              </a:buClr>
              <a:buFont typeface="Arial" charset="0"/>
              <a:buChar char="–"/>
            </a:pPr>
            <a:r>
              <a:rPr lang="en-US" sz="1400" dirty="0"/>
              <a:t>Model performance needs to exhibit reasonable levels of stability and accuracy</a:t>
            </a:r>
          </a:p>
          <a:p>
            <a:pPr marL="457200" lvl="2" indent="-223838">
              <a:lnSpc>
                <a:spcPct val="110000"/>
              </a:lnSpc>
              <a:spcBef>
                <a:spcPts val="600"/>
              </a:spcBef>
              <a:spcAft>
                <a:spcPts val="600"/>
              </a:spcAft>
              <a:buClr>
                <a:schemeClr val="bg1"/>
              </a:buClr>
              <a:buFont typeface="Arial" charset="0"/>
              <a:buChar char="–"/>
            </a:pPr>
            <a:r>
              <a:rPr lang="en-US" sz="1400" dirty="0"/>
              <a:t>Scenario analysis add-on and management overlay should be fully reviewed, challenged and well documented</a:t>
            </a:r>
          </a:p>
        </p:txBody>
      </p:sp>
      <p:sp>
        <p:nvSpPr>
          <p:cNvPr id="4" name="Rectangle 3"/>
          <p:cNvSpPr/>
          <p:nvPr/>
        </p:nvSpPr>
        <p:spPr>
          <a:xfrm>
            <a:off x="228803" y="3717751"/>
            <a:ext cx="3753151" cy="318036"/>
          </a:xfrm>
          <a:prstGeom prst="rect">
            <a:avLst/>
          </a:prstGeom>
        </p:spPr>
        <p:txBody>
          <a:bodyPr wrap="none">
            <a:spAutoFit/>
          </a:bodyPr>
          <a:lstStyle/>
          <a:p>
            <a:r>
              <a:rPr lang="en-US" b="1" dirty="0">
                <a:solidFill>
                  <a:srgbClr val="000000"/>
                </a:solidFill>
              </a:rPr>
              <a:t>Criteria for Selecting the Final Model</a:t>
            </a:r>
          </a:p>
        </p:txBody>
      </p:sp>
    </p:spTree>
    <p:extLst>
      <p:ext uri="{BB962C8B-B14F-4D97-AF65-F5344CB8AC3E}">
        <p14:creationId xmlns:p14="http://schemas.microsoft.com/office/powerpoint/2010/main" val="428499218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Single Corner Rectangle 8"/>
          <p:cNvSpPr/>
          <p:nvPr/>
        </p:nvSpPr>
        <p:spPr>
          <a:xfrm>
            <a:off x="246900" y="1022067"/>
            <a:ext cx="2801100" cy="408465"/>
          </a:xfrm>
          <a:prstGeom prst="round1Rect">
            <a:avLst/>
          </a:prstGeom>
          <a:solidFill>
            <a:schemeClr val="accent6"/>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FFFF"/>
                </a:solidFill>
                <a:latin typeface="Arial" pitchFamily="34" charset="0"/>
              </a:rPr>
              <a:t>Modeling Challenges</a:t>
            </a:r>
            <a:endParaRPr lang="en-US" sz="1600" b="1" dirty="0">
              <a:solidFill>
                <a:srgbClr val="FFFFFF"/>
              </a:solidFill>
              <a:latin typeface="Arial" pitchFamily="34" charset="0"/>
            </a:endParaRPr>
          </a:p>
        </p:txBody>
      </p:sp>
      <p:sp>
        <p:nvSpPr>
          <p:cNvPr id="2" name="Title 1"/>
          <p:cNvSpPr>
            <a:spLocks noGrp="1"/>
          </p:cNvSpPr>
          <p:nvPr>
            <p:ph type="title"/>
          </p:nvPr>
        </p:nvSpPr>
        <p:spPr>
          <a:xfrm>
            <a:off x="237745" y="100282"/>
            <a:ext cx="7070560" cy="558614"/>
          </a:xfrm>
        </p:spPr>
        <p:txBody>
          <a:bodyPr/>
          <a:lstStyle/>
          <a:p>
            <a:r>
              <a:rPr lang="en-US" dirty="0" smtClean="0">
                <a:solidFill>
                  <a:srgbClr val="FFFFFF"/>
                </a:solidFill>
              </a:rPr>
              <a:t>Rebuilding the Ops Risk Loss Forecasting Model</a:t>
            </a:r>
            <a:r>
              <a:rPr lang="en-US" sz="1800" dirty="0" smtClean="0">
                <a:solidFill>
                  <a:srgbClr val="FFFFFF"/>
                </a:solidFill>
              </a:rPr>
              <a:t> Background and Challenges </a:t>
            </a:r>
            <a:endParaRPr lang="en-US" sz="1800" dirty="0">
              <a:solidFill>
                <a:srgbClr val="FFFFFF"/>
              </a:solidFill>
            </a:endParaRPr>
          </a:p>
        </p:txBody>
      </p:sp>
      <p:sp>
        <p:nvSpPr>
          <p:cNvPr id="102" name="Slide Number Placeholder 101"/>
          <p:cNvSpPr>
            <a:spLocks noGrp="1"/>
          </p:cNvSpPr>
          <p:nvPr>
            <p:ph type="sldNum" sz="quarter" idx="10"/>
          </p:nvPr>
        </p:nvSpPr>
        <p:spPr/>
        <p:txBody>
          <a:bodyPr/>
          <a:lstStyle/>
          <a:p>
            <a:fld id="{419D51F4-68C8-4EB1-9F65-FF42CDFADB18}" type="slidenum">
              <a:rPr lang="en-US" smtClean="0"/>
              <a:pPr/>
              <a:t>81</a:t>
            </a:fld>
            <a:endParaRPr lang="en-US" dirty="0"/>
          </a:p>
        </p:txBody>
      </p:sp>
      <p:sp>
        <p:nvSpPr>
          <p:cNvPr id="26" name="TextBox 25"/>
          <p:cNvSpPr txBox="1"/>
          <p:nvPr/>
        </p:nvSpPr>
        <p:spPr>
          <a:xfrm>
            <a:off x="246900" y="1461871"/>
            <a:ext cx="8606639" cy="3409651"/>
          </a:xfrm>
          <a:prstGeom prst="rect">
            <a:avLst/>
          </a:prstGeom>
        </p:spPr>
        <p:txBody>
          <a:bodyPr wrap="square" lIns="91440" tIns="45720" rIns="91440" bIns="45720" rtlCol="0">
            <a:spAutoFit/>
          </a:bodyPr>
          <a:lstStyle/>
          <a:p>
            <a:pPr marL="233363" indent="-233363">
              <a:lnSpc>
                <a:spcPct val="110000"/>
              </a:lnSpc>
              <a:spcBef>
                <a:spcPts val="600"/>
              </a:spcBef>
              <a:spcAft>
                <a:spcPts val="100"/>
              </a:spcAft>
              <a:buClr>
                <a:schemeClr val="bg1"/>
              </a:buClr>
              <a:buFont typeface="Wingdings" pitchFamily="2" charset="2"/>
              <a:buChar char="§"/>
            </a:pPr>
            <a:r>
              <a:rPr lang="en-US" sz="1600" dirty="0" smtClean="0">
                <a:latin typeface="Arial" pitchFamily="34" charset="0"/>
              </a:rPr>
              <a:t>The bank has less than four years (i.e.15 quarters) of operational risk data in its database, which reliably and consistently captures operational risk loss dates, loss events, lines of business, recoveries, etc. </a:t>
            </a:r>
          </a:p>
          <a:p>
            <a:pPr marL="233363" indent="-233363">
              <a:lnSpc>
                <a:spcPct val="110000"/>
              </a:lnSpc>
              <a:spcBef>
                <a:spcPts val="600"/>
              </a:spcBef>
              <a:spcAft>
                <a:spcPts val="100"/>
              </a:spcAft>
              <a:buClr>
                <a:schemeClr val="bg1"/>
              </a:buClr>
              <a:buFont typeface="Wingdings" pitchFamily="2" charset="2"/>
              <a:buChar char="§"/>
            </a:pPr>
            <a:r>
              <a:rPr lang="en-US" sz="1600" dirty="0" smtClean="0">
                <a:latin typeface="Arial" pitchFamily="34" charset="0"/>
              </a:rPr>
              <a:t>ORX ops-risk database has quarterly loss data since 2002. How do we link external loss history with internal loss history?</a:t>
            </a:r>
          </a:p>
          <a:p>
            <a:pPr marL="233363" indent="-233363">
              <a:lnSpc>
                <a:spcPct val="110000"/>
              </a:lnSpc>
              <a:spcBef>
                <a:spcPts val="600"/>
              </a:spcBef>
              <a:spcAft>
                <a:spcPts val="100"/>
              </a:spcAft>
              <a:buClr>
                <a:schemeClr val="bg1"/>
              </a:buClr>
              <a:buFont typeface="Wingdings" pitchFamily="2" charset="2"/>
              <a:buChar char="§"/>
            </a:pPr>
            <a:r>
              <a:rPr lang="en-US" sz="1600" dirty="0" smtClean="0">
                <a:latin typeface="Arial" pitchFamily="34" charset="0"/>
              </a:rPr>
              <a:t>What is the granularity of modeling, given both the richness of external loss data and short history (and data sparseness) of internal loss data?</a:t>
            </a:r>
          </a:p>
          <a:p>
            <a:pPr marL="233363" indent="-233363">
              <a:lnSpc>
                <a:spcPct val="110000"/>
              </a:lnSpc>
              <a:spcBef>
                <a:spcPts val="600"/>
              </a:spcBef>
              <a:spcAft>
                <a:spcPts val="100"/>
              </a:spcAft>
              <a:buClr>
                <a:schemeClr val="bg1"/>
              </a:buClr>
              <a:buFont typeface="Wingdings" pitchFamily="2" charset="2"/>
              <a:buChar char="§"/>
            </a:pPr>
            <a:r>
              <a:rPr lang="en-US" sz="1600" dirty="0" smtClean="0">
                <a:latin typeface="Arial" pitchFamily="34" charset="0"/>
              </a:rPr>
              <a:t>Literature and industry experience indicate a lack of strong predictors for ops-risk loss model, so developing statistically sound and empirically robust models is a challenge</a:t>
            </a:r>
          </a:p>
          <a:p>
            <a:pPr marL="233363" indent="-233363">
              <a:lnSpc>
                <a:spcPct val="110000"/>
              </a:lnSpc>
              <a:spcBef>
                <a:spcPts val="600"/>
              </a:spcBef>
              <a:spcAft>
                <a:spcPts val="100"/>
              </a:spcAft>
              <a:buClr>
                <a:schemeClr val="bg1"/>
              </a:buClr>
              <a:buFont typeface="Wingdings" pitchFamily="2" charset="2"/>
              <a:buChar char="§"/>
            </a:pPr>
            <a:r>
              <a:rPr lang="en-US" sz="1600" dirty="0" smtClean="0">
                <a:latin typeface="Arial" pitchFamily="34" charset="0"/>
              </a:rPr>
              <a:t>Quantitatively-driven scenario analysis add-on as a tail risk is still evolving and therefore a challenge for most banks to factor it into their models </a:t>
            </a:r>
          </a:p>
        </p:txBody>
      </p:sp>
      <p:sp>
        <p:nvSpPr>
          <p:cNvPr id="10" name="Round Single Corner Rectangle 9"/>
          <p:cNvSpPr/>
          <p:nvPr/>
        </p:nvSpPr>
        <p:spPr>
          <a:xfrm>
            <a:off x="246900" y="5134246"/>
            <a:ext cx="2953500" cy="408465"/>
          </a:xfrm>
          <a:prstGeom prst="round1Rect">
            <a:avLst/>
          </a:prstGeom>
          <a:solidFill>
            <a:schemeClr val="accent6"/>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FFFF"/>
                </a:solidFill>
                <a:latin typeface="Arial" pitchFamily="34" charset="0"/>
              </a:rPr>
              <a:t>New Modeling Approach</a:t>
            </a:r>
            <a:endParaRPr lang="en-US" sz="1600" b="1" dirty="0">
              <a:solidFill>
                <a:srgbClr val="FFFFFF"/>
              </a:solidFill>
              <a:latin typeface="Arial" pitchFamily="34" charset="0"/>
            </a:endParaRPr>
          </a:p>
        </p:txBody>
      </p:sp>
      <p:sp>
        <p:nvSpPr>
          <p:cNvPr id="11" name="TextBox 10"/>
          <p:cNvSpPr txBox="1"/>
          <p:nvPr/>
        </p:nvSpPr>
        <p:spPr>
          <a:xfrm>
            <a:off x="246900" y="5541173"/>
            <a:ext cx="8525250" cy="584775"/>
          </a:xfrm>
          <a:prstGeom prst="rect">
            <a:avLst/>
          </a:prstGeom>
          <a:ln>
            <a:noFill/>
          </a:ln>
        </p:spPr>
        <p:txBody>
          <a:bodyPr wrap="square" lIns="91440" tIns="45720" rIns="91440" bIns="45720" rtlCol="0">
            <a:spAutoFit/>
          </a:bodyPr>
          <a:lstStyle/>
          <a:p>
            <a:pPr marL="233363" indent="-233363">
              <a:spcBef>
                <a:spcPts val="600"/>
              </a:spcBef>
              <a:spcAft>
                <a:spcPts val="100"/>
              </a:spcAft>
              <a:buClr>
                <a:schemeClr val="bg1"/>
              </a:buClr>
              <a:buFont typeface="Wingdings" pitchFamily="2" charset="2"/>
              <a:buChar char="§"/>
            </a:pPr>
            <a:r>
              <a:rPr lang="en-US" sz="1600" dirty="0" smtClean="0">
                <a:latin typeface="Arial" pitchFamily="34" charset="0"/>
              </a:rPr>
              <a:t>The </a:t>
            </a:r>
            <a:r>
              <a:rPr lang="en-US" sz="1600" dirty="0">
                <a:latin typeface="Arial" pitchFamily="34" charset="0"/>
              </a:rPr>
              <a:t>newly developed three-stage model and quantitatively-driven scenario analysis respond to the challenges faced by </a:t>
            </a:r>
            <a:r>
              <a:rPr lang="en-US" sz="1600" dirty="0" smtClean="0">
                <a:latin typeface="Arial" pitchFamily="34" charset="0"/>
              </a:rPr>
              <a:t>both </a:t>
            </a:r>
            <a:r>
              <a:rPr lang="en-US" sz="1600" dirty="0">
                <a:latin typeface="Arial" pitchFamily="34" charset="0"/>
              </a:rPr>
              <a:t>the bank and the industry</a:t>
            </a:r>
          </a:p>
        </p:txBody>
      </p:sp>
    </p:spTree>
    <p:extLst>
      <p:ext uri="{BB962C8B-B14F-4D97-AF65-F5344CB8AC3E}">
        <p14:creationId xmlns:p14="http://schemas.microsoft.com/office/powerpoint/2010/main" val="379497692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7745" y="224418"/>
            <a:ext cx="7070560" cy="310341"/>
          </a:xfrm>
        </p:spPr>
        <p:txBody>
          <a:bodyPr/>
          <a:lstStyle/>
          <a:p>
            <a:r>
              <a:rPr lang="en-US" dirty="0" smtClean="0">
                <a:solidFill>
                  <a:srgbClr val="FFFFFF"/>
                </a:solidFill>
              </a:rPr>
              <a:t>Three-Stage Modeling Methodology</a:t>
            </a:r>
            <a:endParaRPr lang="en-US" dirty="0">
              <a:solidFill>
                <a:srgbClr val="FFFFFF"/>
              </a:solidFill>
            </a:endParaRPr>
          </a:p>
        </p:txBody>
      </p:sp>
      <p:sp>
        <p:nvSpPr>
          <p:cNvPr id="4" name="Slide Number Placeholder 3"/>
          <p:cNvSpPr>
            <a:spLocks noGrp="1"/>
          </p:cNvSpPr>
          <p:nvPr>
            <p:ph type="sldNum" sz="quarter" idx="10"/>
          </p:nvPr>
        </p:nvSpPr>
        <p:spPr/>
        <p:txBody>
          <a:bodyPr/>
          <a:lstStyle/>
          <a:p>
            <a:pPr>
              <a:defRPr/>
            </a:pPr>
            <a:fld id="{55B05438-E936-4F6C-B478-3D8A1C6FD634}" type="slidenum">
              <a:rPr lang="en-US" smtClean="0"/>
              <a:pPr>
                <a:defRPr/>
              </a:pPr>
              <a:t>82</a:t>
            </a:fld>
            <a:endParaRPr lang="en-US" dirty="0"/>
          </a:p>
        </p:txBody>
      </p:sp>
      <p:sp>
        <p:nvSpPr>
          <p:cNvPr id="32" name="Rounded Rectangle 73"/>
          <p:cNvSpPr>
            <a:spLocks noChangeArrowheads="1"/>
          </p:cNvSpPr>
          <p:nvPr/>
        </p:nvSpPr>
        <p:spPr bwMode="auto">
          <a:xfrm>
            <a:off x="241493" y="2748673"/>
            <a:ext cx="8642350" cy="375918"/>
          </a:xfrm>
          <a:prstGeom prst="round2SameRect">
            <a:avLst/>
          </a:prstGeom>
          <a:solidFill>
            <a:schemeClr val="accent6"/>
          </a:solidFill>
          <a:ln w="9525" algn="ctr">
            <a:noFill/>
            <a:round/>
            <a:headEnd/>
            <a:tailEnd/>
          </a:ln>
          <a:effectLst>
            <a:outerShdw blurRad="50800" dist="38100" dir="2700000" algn="tl" rotWithShape="0">
              <a:prstClr val="black">
                <a:alpha val="40000"/>
              </a:prstClr>
            </a:outerShdw>
          </a:effectLst>
        </p:spPr>
        <p:txBody>
          <a:bodyPr tIns="45720" rIns="91440" anchor="ctr" anchorCtr="0"/>
          <a:lstStyle/>
          <a:p>
            <a:pPr algn="ctr">
              <a:spcBef>
                <a:spcPct val="20000"/>
              </a:spcBef>
              <a:spcAft>
                <a:spcPct val="50000"/>
              </a:spcAft>
            </a:pPr>
            <a:r>
              <a:rPr lang="en-US" sz="1200" b="1" dirty="0" smtClean="0">
                <a:solidFill>
                  <a:prstClr val="white"/>
                </a:solidFill>
              </a:rPr>
              <a:t>Ops-Risk Loss Forecasting Model</a:t>
            </a:r>
            <a:endParaRPr lang="en-US" sz="1200" b="1" dirty="0">
              <a:solidFill>
                <a:prstClr val="white"/>
              </a:solidFill>
            </a:endParaRPr>
          </a:p>
        </p:txBody>
      </p:sp>
      <p:grpSp>
        <p:nvGrpSpPr>
          <p:cNvPr id="2" name="Group 1"/>
          <p:cNvGrpSpPr/>
          <p:nvPr/>
        </p:nvGrpSpPr>
        <p:grpSpPr>
          <a:xfrm>
            <a:off x="589666" y="3381853"/>
            <a:ext cx="7944734" cy="2590623"/>
            <a:chOff x="1128303" y="3419540"/>
            <a:chExt cx="6781802" cy="2590623"/>
          </a:xfrm>
        </p:grpSpPr>
        <p:cxnSp>
          <p:nvCxnSpPr>
            <p:cNvPr id="33" name="Straight Arrow Connector 32"/>
            <p:cNvCxnSpPr/>
            <p:nvPr/>
          </p:nvCxnSpPr>
          <p:spPr>
            <a:xfrm flipV="1">
              <a:off x="2957103" y="4685886"/>
              <a:ext cx="609602"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a:off x="5395505" y="4685886"/>
              <a:ext cx="685801"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ound Same Side Corner Rectangle 41"/>
            <p:cNvSpPr/>
            <p:nvPr/>
          </p:nvSpPr>
          <p:spPr>
            <a:xfrm>
              <a:off x="1128303" y="3419540"/>
              <a:ext cx="1828800" cy="390460"/>
            </a:xfrm>
            <a:prstGeom prst="round2SameRect">
              <a:avLst/>
            </a:prstGeom>
            <a:solidFill>
              <a:schemeClr val="accent5"/>
            </a:solidFill>
            <a:ln w="6350" cap="flat" cmpd="sng" algn="ctr">
              <a:solidFill>
                <a:schemeClr val="accent5"/>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pPr>
              <a:r>
                <a:rPr lang="en-US" sz="1200" b="1" kern="0" dirty="0" smtClean="0">
                  <a:latin typeface="Arial"/>
                </a:rPr>
                <a:t>Stage 1</a:t>
              </a:r>
              <a:endParaRPr lang="en-US" sz="1200" b="1" kern="0" dirty="0">
                <a:latin typeface="Arial"/>
              </a:endParaRPr>
            </a:p>
          </p:txBody>
        </p:sp>
        <p:sp>
          <p:nvSpPr>
            <p:cNvPr id="44" name="Round Same Side Corner Rectangle 43"/>
            <p:cNvSpPr/>
            <p:nvPr/>
          </p:nvSpPr>
          <p:spPr>
            <a:xfrm>
              <a:off x="6081305" y="3429590"/>
              <a:ext cx="1828800" cy="380410"/>
            </a:xfrm>
            <a:prstGeom prst="round2SameRect">
              <a:avLst/>
            </a:prstGeom>
            <a:solidFill>
              <a:schemeClr val="accent5"/>
            </a:solidFill>
            <a:ln w="6350" cap="flat" cmpd="sng" algn="ctr">
              <a:solidFill>
                <a:schemeClr val="accent5"/>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pPr>
              <a:r>
                <a:rPr lang="en-US" sz="1200" b="1" kern="0" dirty="0" smtClean="0">
                  <a:latin typeface="Arial"/>
                </a:rPr>
                <a:t>Stage 3</a:t>
              </a:r>
              <a:endParaRPr lang="en-US" sz="1200" b="1" kern="0" dirty="0">
                <a:latin typeface="Arial"/>
              </a:endParaRPr>
            </a:p>
          </p:txBody>
        </p:sp>
        <p:sp>
          <p:nvSpPr>
            <p:cNvPr id="45" name="Round Same Side Corner Rectangle 44"/>
            <p:cNvSpPr/>
            <p:nvPr/>
          </p:nvSpPr>
          <p:spPr>
            <a:xfrm>
              <a:off x="3566705" y="3429590"/>
              <a:ext cx="1828800" cy="380410"/>
            </a:xfrm>
            <a:prstGeom prst="round2SameRect">
              <a:avLst/>
            </a:prstGeom>
            <a:solidFill>
              <a:schemeClr val="accent5"/>
            </a:solidFill>
            <a:ln w="6350" cap="flat" cmpd="sng" algn="ctr">
              <a:solidFill>
                <a:schemeClr val="accent5"/>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pPr>
              <a:r>
                <a:rPr lang="en-US" sz="1200" b="1" kern="0" dirty="0" smtClean="0">
                  <a:latin typeface="Arial"/>
                </a:rPr>
                <a:t>Stage 2</a:t>
              </a:r>
              <a:endParaRPr lang="en-US" sz="1200" b="1" kern="0" dirty="0">
                <a:latin typeface="Arial"/>
              </a:endParaRPr>
            </a:p>
          </p:txBody>
        </p:sp>
        <p:sp>
          <p:nvSpPr>
            <p:cNvPr id="25" name="Rectangle 24"/>
            <p:cNvSpPr/>
            <p:nvPr/>
          </p:nvSpPr>
          <p:spPr>
            <a:xfrm>
              <a:off x="1128303" y="3806459"/>
              <a:ext cx="1828800" cy="2203704"/>
            </a:xfrm>
            <a:prstGeom prst="rect">
              <a:avLst/>
            </a:prstGeom>
            <a:solidFill>
              <a:srgbClr val="FFFFFF"/>
            </a:solidFill>
            <a:ln w="6350" cap="flat" cmpd="sng" algn="ctr">
              <a:solidFill>
                <a:schemeClr val="tx2"/>
              </a:solidFill>
              <a:prstDash val="solid"/>
            </a:ln>
            <a:effectLst>
              <a:outerShdw blurRad="50800" dist="38100" dir="2700000" algn="tl" rotWithShape="0">
                <a:prstClr val="black">
                  <a:alpha val="40000"/>
                </a:prstClr>
              </a:outerShdw>
            </a:effectLst>
          </p:spPr>
          <p:txBody>
            <a:bodyPr rtlCol="0" anchor="t"/>
            <a:lstStyle/>
            <a:p>
              <a:pPr algn="ctr" fontAlgn="auto">
                <a:spcBef>
                  <a:spcPts val="0"/>
                </a:spcBef>
                <a:spcAft>
                  <a:spcPts val="0"/>
                </a:spcAft>
              </a:pPr>
              <a:r>
                <a:rPr lang="en-US" sz="1200" b="1" kern="0" dirty="0" smtClean="0">
                  <a:latin typeface="Arial"/>
                </a:rPr>
                <a:t>The ARIMAX model to forecast future </a:t>
              </a:r>
              <a:br>
                <a:rPr lang="en-US" sz="1200" b="1" kern="0" dirty="0" smtClean="0">
                  <a:latin typeface="Arial"/>
                </a:rPr>
              </a:br>
              <a:r>
                <a:rPr lang="en-US" sz="1200" b="1" kern="0" dirty="0" smtClean="0">
                  <a:latin typeface="Arial"/>
                </a:rPr>
                <a:t>9Q external </a:t>
              </a:r>
              <a:br>
                <a:rPr lang="en-US" sz="1200" b="1" kern="0" dirty="0" smtClean="0">
                  <a:latin typeface="Arial"/>
                </a:rPr>
              </a:br>
              <a:r>
                <a:rPr lang="en-US" sz="1200" b="1" kern="0" dirty="0" smtClean="0">
                  <a:latin typeface="Arial"/>
                </a:rPr>
                <a:t>ops-risk loss by geography and LoB using macroeconomic variables</a:t>
              </a:r>
            </a:p>
            <a:p>
              <a:pPr algn="ctr" fontAlgn="auto">
                <a:spcBef>
                  <a:spcPts val="0"/>
                </a:spcBef>
                <a:spcAft>
                  <a:spcPts val="0"/>
                </a:spcAft>
              </a:pPr>
              <a:endParaRPr lang="en-US" sz="1400" b="1" kern="0" dirty="0">
                <a:latin typeface="Arial"/>
              </a:endParaRPr>
            </a:p>
          </p:txBody>
        </p:sp>
        <p:sp>
          <p:nvSpPr>
            <p:cNvPr id="39" name="Rectangle 38"/>
            <p:cNvSpPr/>
            <p:nvPr/>
          </p:nvSpPr>
          <p:spPr>
            <a:xfrm>
              <a:off x="3566705" y="3806458"/>
              <a:ext cx="1828800" cy="2203704"/>
            </a:xfrm>
            <a:prstGeom prst="rect">
              <a:avLst/>
            </a:prstGeom>
            <a:solidFill>
              <a:srgbClr val="FFFFFF"/>
            </a:solidFill>
            <a:ln w="6350" cap="flat" cmpd="sng" algn="ctr">
              <a:solidFill>
                <a:schemeClr val="tx2"/>
              </a:solidFill>
              <a:prstDash val="solid"/>
            </a:ln>
            <a:effectLst>
              <a:outerShdw blurRad="50800" dist="38100" dir="2700000" algn="tl" rotWithShape="0">
                <a:prstClr val="black">
                  <a:alpha val="40000"/>
                </a:prstClr>
              </a:outerShdw>
            </a:effectLst>
          </p:spPr>
          <p:txBody>
            <a:bodyPr rtlCol="0" anchor="t"/>
            <a:lstStyle/>
            <a:p>
              <a:pPr algn="ctr" fontAlgn="auto">
                <a:spcBef>
                  <a:spcPts val="0"/>
                </a:spcBef>
                <a:spcAft>
                  <a:spcPts val="0"/>
                </a:spcAft>
              </a:pPr>
              <a:r>
                <a:rPr lang="en-US" sz="1200" b="1" kern="0" dirty="0" smtClean="0">
                  <a:latin typeface="Arial"/>
                </a:rPr>
                <a:t>The OLS model to forecast future </a:t>
              </a:r>
              <a:br>
                <a:rPr lang="en-US" sz="1200" b="1" kern="0" dirty="0" smtClean="0">
                  <a:latin typeface="Arial"/>
                </a:rPr>
              </a:br>
              <a:r>
                <a:rPr lang="en-US" sz="1200" b="1" kern="0" dirty="0" smtClean="0">
                  <a:latin typeface="Arial"/>
                </a:rPr>
                <a:t>9Q internal ops-risk loss by geography and LoB using projected external quarterly loss from Stage 1 and macroeconomic/bank idiosyncratic risk drivers</a:t>
              </a:r>
              <a:endParaRPr lang="en-US" sz="1200" b="1" kern="0" dirty="0">
                <a:latin typeface="Arial"/>
              </a:endParaRPr>
            </a:p>
          </p:txBody>
        </p:sp>
        <p:sp>
          <p:nvSpPr>
            <p:cNvPr id="41" name="Rectangle 40"/>
            <p:cNvSpPr/>
            <p:nvPr/>
          </p:nvSpPr>
          <p:spPr>
            <a:xfrm>
              <a:off x="6081305" y="3806458"/>
              <a:ext cx="1828800" cy="2203704"/>
            </a:xfrm>
            <a:prstGeom prst="rect">
              <a:avLst/>
            </a:prstGeom>
            <a:solidFill>
              <a:srgbClr val="FFFFFF"/>
            </a:solidFill>
            <a:ln w="6350" cap="flat" cmpd="sng" algn="ctr">
              <a:solidFill>
                <a:schemeClr val="tx2"/>
              </a:solidFill>
              <a:prstDash val="solid"/>
            </a:ln>
            <a:effectLst>
              <a:outerShdw blurRad="50800" dist="38100" dir="2700000" algn="tl" rotWithShape="0">
                <a:prstClr val="black">
                  <a:alpha val="40000"/>
                </a:prstClr>
              </a:outerShdw>
            </a:effectLst>
          </p:spPr>
          <p:txBody>
            <a:bodyPr rtlCol="0" anchor="t"/>
            <a:lstStyle/>
            <a:p>
              <a:pPr algn="ctr" fontAlgn="auto">
                <a:spcBef>
                  <a:spcPts val="0"/>
                </a:spcBef>
                <a:spcAft>
                  <a:spcPts val="0"/>
                </a:spcAft>
              </a:pPr>
              <a:r>
                <a:rPr lang="en-US" sz="1200" b="1" kern="0" dirty="0" smtClean="0">
                  <a:latin typeface="Arial"/>
                </a:rPr>
                <a:t>Simulate scenario analysis results to capture tail risk that was not experienced in internal loss history </a:t>
              </a:r>
              <a:endParaRPr lang="en-US" sz="1200" b="1" kern="0" dirty="0">
                <a:latin typeface="Arial"/>
              </a:endParaRPr>
            </a:p>
          </p:txBody>
        </p:sp>
      </p:grpSp>
      <p:sp>
        <p:nvSpPr>
          <p:cNvPr id="5" name="Rectangle 4"/>
          <p:cNvSpPr/>
          <p:nvPr/>
        </p:nvSpPr>
        <p:spPr>
          <a:xfrm>
            <a:off x="1048619" y="1073571"/>
            <a:ext cx="7157169" cy="1528624"/>
          </a:xfrm>
          <a:prstGeom prst="rect">
            <a:avLst/>
          </a:prstGeom>
        </p:spPr>
        <p:txBody>
          <a:bodyPr wrap="square">
            <a:spAutoFit/>
          </a:bodyPr>
          <a:lstStyle/>
          <a:p>
            <a:pPr marL="233363" indent="-233363" fontAlgn="auto">
              <a:spcBef>
                <a:spcPts val="200"/>
              </a:spcBef>
              <a:spcAft>
                <a:spcPts val="200"/>
              </a:spcAft>
              <a:buClr>
                <a:schemeClr val="bg1"/>
              </a:buClr>
              <a:buFont typeface="Wingdings" panose="05000000000000000000" pitchFamily="2" charset="2"/>
              <a:buChar char="§"/>
            </a:pPr>
            <a:r>
              <a:rPr lang="en-US" kern="0" dirty="0">
                <a:cs typeface="Arial" pitchFamily="34" charset="0"/>
              </a:rPr>
              <a:t>The three-stage model utilizes both external and limited internal ops-risk loss data to forecast the future nine quarters’ (9Q) ops-risk loss for the bank in both the baseline and stress scenarios </a:t>
            </a:r>
          </a:p>
          <a:p>
            <a:pPr marL="233363" indent="-233363" fontAlgn="auto">
              <a:spcBef>
                <a:spcPts val="200"/>
              </a:spcBef>
              <a:spcAft>
                <a:spcPts val="200"/>
              </a:spcAft>
              <a:buClr>
                <a:schemeClr val="bg1"/>
              </a:buClr>
              <a:buFont typeface="Wingdings" panose="05000000000000000000" pitchFamily="2" charset="2"/>
              <a:buChar char="§"/>
            </a:pPr>
            <a:r>
              <a:rPr lang="en-US" kern="0" dirty="0">
                <a:cs typeface="Arial" pitchFamily="34" charset="0"/>
              </a:rPr>
              <a:t>Management overlay is added to capture legal/litigation/compliance risk </a:t>
            </a:r>
          </a:p>
          <a:p>
            <a:pPr marL="233363" indent="-233363" fontAlgn="auto">
              <a:spcBef>
                <a:spcPts val="200"/>
              </a:spcBef>
              <a:spcAft>
                <a:spcPts val="200"/>
              </a:spcAft>
              <a:buClr>
                <a:schemeClr val="bg1"/>
              </a:buClr>
              <a:buFont typeface="Wingdings" panose="05000000000000000000" pitchFamily="2" charset="2"/>
              <a:buChar char="§"/>
            </a:pPr>
            <a:r>
              <a:rPr lang="en-US" kern="0" dirty="0">
                <a:cs typeface="Arial" pitchFamily="34" charset="0"/>
              </a:rPr>
              <a:t>The implemented model meets the regulatory guidelines for stronger practices regarding ops-risk loss forecasting methodologies </a:t>
            </a:r>
          </a:p>
        </p:txBody>
      </p:sp>
    </p:spTree>
    <p:extLst>
      <p:ext uri="{BB962C8B-B14F-4D97-AF65-F5344CB8AC3E}">
        <p14:creationId xmlns:p14="http://schemas.microsoft.com/office/powerpoint/2010/main" val="485718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5" y="-80280"/>
            <a:ext cx="7070560" cy="919739"/>
          </a:xfrm>
        </p:spPr>
        <p:txBody>
          <a:bodyPr/>
          <a:lstStyle/>
          <a:p>
            <a:r>
              <a:rPr lang="en-US" dirty="0" smtClean="0">
                <a:solidFill>
                  <a:srgbClr val="FFFFFF"/>
                </a:solidFill>
              </a:rPr>
              <a:t/>
            </a:r>
            <a:br>
              <a:rPr lang="en-US" dirty="0" smtClean="0">
                <a:solidFill>
                  <a:srgbClr val="FFFFFF"/>
                </a:solidFill>
              </a:rPr>
            </a:br>
            <a:r>
              <a:rPr lang="en-US" dirty="0" smtClean="0">
                <a:solidFill>
                  <a:srgbClr val="FFFFFF"/>
                </a:solidFill>
              </a:rPr>
              <a:t>Operational Risk Loss Forecasting for CCAR</a:t>
            </a:r>
            <a:br>
              <a:rPr lang="en-US" dirty="0" smtClean="0">
                <a:solidFill>
                  <a:srgbClr val="FFFFFF"/>
                </a:solidFill>
              </a:rPr>
            </a:br>
            <a:endParaRPr lang="en-US" dirty="0">
              <a:solidFill>
                <a:srgbClr val="FFFFFF"/>
              </a:solidFill>
            </a:endParaRPr>
          </a:p>
        </p:txBody>
      </p:sp>
      <p:sp>
        <p:nvSpPr>
          <p:cNvPr id="102" name="Slide Number Placeholder 101"/>
          <p:cNvSpPr>
            <a:spLocks noGrp="1"/>
          </p:cNvSpPr>
          <p:nvPr>
            <p:ph type="sldNum" sz="quarter" idx="10"/>
          </p:nvPr>
        </p:nvSpPr>
        <p:spPr/>
        <p:txBody>
          <a:bodyPr/>
          <a:lstStyle/>
          <a:p>
            <a:fld id="{419D51F4-68C8-4EB1-9F65-FF42CDFADB18}" type="slidenum">
              <a:rPr lang="en-US" smtClean="0"/>
              <a:pPr/>
              <a:t>83</a:t>
            </a:fld>
            <a:endParaRPr lang="en-US" dirty="0"/>
          </a:p>
        </p:txBody>
      </p:sp>
      <p:grpSp>
        <p:nvGrpSpPr>
          <p:cNvPr id="11" name="Group 10"/>
          <p:cNvGrpSpPr/>
          <p:nvPr/>
        </p:nvGrpSpPr>
        <p:grpSpPr>
          <a:xfrm>
            <a:off x="241493" y="1006555"/>
            <a:ext cx="8641080" cy="5314952"/>
            <a:chOff x="241493" y="876298"/>
            <a:chExt cx="8641080" cy="5368927"/>
          </a:xfrm>
        </p:grpSpPr>
        <p:sp>
          <p:nvSpPr>
            <p:cNvPr id="13" name="Rectangle 12"/>
            <p:cNvSpPr/>
            <p:nvPr/>
          </p:nvSpPr>
          <p:spPr>
            <a:xfrm>
              <a:off x="241493" y="876298"/>
              <a:ext cx="8641080" cy="5368927"/>
            </a:xfrm>
            <a:prstGeom prst="rect">
              <a:avLst/>
            </a:prstGeom>
            <a:solidFill>
              <a:srgbClr val="FFFFFF"/>
            </a:solidFill>
            <a:ln w="63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66533" y="914400"/>
              <a:ext cx="4191000" cy="246221"/>
            </a:xfrm>
            <a:prstGeom prst="rect">
              <a:avLst/>
            </a:prstGeom>
          </p:spPr>
          <p:txBody>
            <a:bodyPr wrap="square" lIns="0" tIns="0" rIns="0" bIns="0" rtlCol="0">
              <a:spAutoFit/>
            </a:bodyPr>
            <a:lstStyle/>
            <a:p>
              <a:pPr algn="ctr"/>
              <a:r>
                <a:rPr lang="en-US" sz="1600" b="1" dirty="0" smtClean="0">
                  <a:latin typeface="Arial" pitchFamily="34" charset="0"/>
                  <a:cs typeface="Arial" pitchFamily="34" charset="0"/>
                </a:rPr>
                <a:t>Three-Stage Modeling Process Flowchart</a:t>
              </a:r>
            </a:p>
          </p:txBody>
        </p:sp>
        <p:grpSp>
          <p:nvGrpSpPr>
            <p:cNvPr id="10" name="Group 9"/>
            <p:cNvGrpSpPr/>
            <p:nvPr/>
          </p:nvGrpSpPr>
          <p:grpSpPr>
            <a:xfrm>
              <a:off x="371033" y="978986"/>
              <a:ext cx="8382001" cy="5163550"/>
              <a:chOff x="380999" y="914400"/>
              <a:chExt cx="8382001" cy="5257802"/>
            </a:xfrm>
          </p:grpSpPr>
          <p:sp>
            <p:nvSpPr>
              <p:cNvPr id="3" name="Rounded Rectangle 2"/>
              <p:cNvSpPr/>
              <p:nvPr/>
            </p:nvSpPr>
            <p:spPr>
              <a:xfrm>
                <a:off x="453584" y="1905000"/>
                <a:ext cx="1607432" cy="804587"/>
              </a:xfrm>
              <a:prstGeom prst="roundRect">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pitchFamily="34" charset="0"/>
                    <a:cs typeface="Arial" pitchFamily="34" charset="0"/>
                  </a:rPr>
                  <a:t>The ARIMAX model to predict 9Q  ops-risk losses for CCAR horizon by geography and LoB</a:t>
                </a:r>
                <a:endParaRPr lang="en-US" sz="1000" dirty="0">
                  <a:solidFill>
                    <a:schemeClr val="tx1"/>
                  </a:solidFill>
                  <a:latin typeface="Arial" pitchFamily="34" charset="0"/>
                  <a:cs typeface="Arial" pitchFamily="34" charset="0"/>
                </a:endParaRPr>
              </a:p>
            </p:txBody>
          </p:sp>
          <p:sp>
            <p:nvSpPr>
              <p:cNvPr id="4" name="Flowchart: Multidocument 3"/>
              <p:cNvSpPr/>
              <p:nvPr/>
            </p:nvSpPr>
            <p:spPr>
              <a:xfrm>
                <a:off x="457200" y="1160621"/>
                <a:ext cx="762000" cy="650130"/>
              </a:xfrm>
              <a:prstGeom prst="flowChartMultidocument">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pitchFamily="34" charset="0"/>
                    <a:cs typeface="Arial" pitchFamily="34" charset="0"/>
                  </a:rPr>
                  <a:t>ORX Loss History</a:t>
                </a:r>
                <a:endParaRPr lang="en-US" sz="1000" dirty="0">
                  <a:solidFill>
                    <a:schemeClr val="tx1"/>
                  </a:solidFill>
                  <a:latin typeface="Arial" pitchFamily="34" charset="0"/>
                  <a:cs typeface="Arial" pitchFamily="34" charset="0"/>
                </a:endParaRPr>
              </a:p>
            </p:txBody>
          </p:sp>
          <p:sp>
            <p:nvSpPr>
              <p:cNvPr id="14" name="Flowchart: Multidocument 13"/>
              <p:cNvSpPr/>
              <p:nvPr/>
            </p:nvSpPr>
            <p:spPr>
              <a:xfrm>
                <a:off x="1371600" y="1176611"/>
                <a:ext cx="829055" cy="634139"/>
              </a:xfrm>
              <a:prstGeom prst="flowChartMultidocument">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pitchFamily="34" charset="0"/>
                    <a:cs typeface="Arial" pitchFamily="34" charset="0"/>
                  </a:rPr>
                  <a:t>Macro Variables</a:t>
                </a:r>
                <a:endParaRPr lang="en-US" sz="1000" dirty="0">
                  <a:solidFill>
                    <a:schemeClr val="tx1"/>
                  </a:solidFill>
                  <a:latin typeface="Arial" pitchFamily="34" charset="0"/>
                  <a:cs typeface="Arial" pitchFamily="34" charset="0"/>
                </a:endParaRPr>
              </a:p>
            </p:txBody>
          </p:sp>
          <p:sp>
            <p:nvSpPr>
              <p:cNvPr id="5" name="Plus 4"/>
              <p:cNvSpPr/>
              <p:nvPr/>
            </p:nvSpPr>
            <p:spPr>
              <a:xfrm>
                <a:off x="1219200" y="1372374"/>
                <a:ext cx="152400" cy="176907"/>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Down Arrow 5"/>
              <p:cNvSpPr/>
              <p:nvPr/>
            </p:nvSpPr>
            <p:spPr>
              <a:xfrm>
                <a:off x="1143000" y="1752600"/>
                <a:ext cx="228600" cy="13434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Down Arrow 6"/>
              <p:cNvSpPr/>
              <p:nvPr/>
            </p:nvSpPr>
            <p:spPr>
              <a:xfrm>
                <a:off x="1143000" y="2743200"/>
                <a:ext cx="304800" cy="161594"/>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lowchart: Document 7"/>
              <p:cNvSpPr/>
              <p:nvPr/>
            </p:nvSpPr>
            <p:spPr>
              <a:xfrm>
                <a:off x="685800" y="3066051"/>
                <a:ext cx="1295400" cy="743950"/>
              </a:xfrm>
              <a:prstGeom prst="flowChartDocumen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itchFamily="34" charset="0"/>
                    <a:cs typeface="Arial" pitchFamily="34" charset="0"/>
                  </a:rPr>
                  <a:t>Projected external losses by geography and LoB</a:t>
                </a:r>
                <a:endParaRPr lang="en-US" sz="1000" dirty="0">
                  <a:solidFill>
                    <a:srgbClr val="FFFFFF"/>
                  </a:solidFill>
                  <a:latin typeface="Arial" pitchFamily="34" charset="0"/>
                  <a:cs typeface="Arial" pitchFamily="34" charset="0"/>
                </a:endParaRPr>
              </a:p>
            </p:txBody>
          </p:sp>
          <p:sp>
            <p:nvSpPr>
              <p:cNvPr id="17" name="Flowchart: Multidocument 16"/>
              <p:cNvSpPr/>
              <p:nvPr/>
            </p:nvSpPr>
            <p:spPr>
              <a:xfrm>
                <a:off x="2553466" y="3023858"/>
                <a:ext cx="838200" cy="865224"/>
              </a:xfrm>
              <a:prstGeom prst="flowChartMultidocument">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pitchFamily="34" charset="0"/>
                    <a:cs typeface="Arial" pitchFamily="34" charset="0"/>
                  </a:rPr>
                  <a:t>Mapped Macro Variables</a:t>
                </a:r>
                <a:endParaRPr lang="en-US" sz="1000" dirty="0">
                  <a:solidFill>
                    <a:schemeClr val="tx1"/>
                  </a:solidFill>
                  <a:latin typeface="Arial" pitchFamily="34" charset="0"/>
                  <a:cs typeface="Arial" pitchFamily="34" charset="0"/>
                </a:endParaRPr>
              </a:p>
            </p:txBody>
          </p:sp>
          <p:sp>
            <p:nvSpPr>
              <p:cNvPr id="18" name="Flowchart: Multidocument 17"/>
              <p:cNvSpPr/>
              <p:nvPr/>
            </p:nvSpPr>
            <p:spPr>
              <a:xfrm>
                <a:off x="3600833" y="3023858"/>
                <a:ext cx="838200" cy="865223"/>
              </a:xfrm>
              <a:prstGeom prst="flowChartMultidocument">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pitchFamily="34" charset="0"/>
                    <a:cs typeface="Arial" pitchFamily="34" charset="0"/>
                  </a:rPr>
                  <a:t>Mapped</a:t>
                </a:r>
              </a:p>
              <a:p>
                <a:pPr algn="ctr"/>
                <a:r>
                  <a:rPr lang="en-US" sz="1000" dirty="0" smtClean="0">
                    <a:solidFill>
                      <a:schemeClr val="tx1"/>
                    </a:solidFill>
                    <a:latin typeface="Arial" pitchFamily="34" charset="0"/>
                    <a:cs typeface="Arial" pitchFamily="34" charset="0"/>
                  </a:rPr>
                  <a:t>Bank Specific</a:t>
                </a:r>
              </a:p>
              <a:p>
                <a:pPr algn="ctr"/>
                <a:r>
                  <a:rPr lang="en-US" sz="1000" dirty="0" smtClean="0">
                    <a:solidFill>
                      <a:schemeClr val="tx1"/>
                    </a:solidFill>
                    <a:latin typeface="Arial" pitchFamily="34" charset="0"/>
                    <a:cs typeface="Arial" pitchFamily="34" charset="0"/>
                  </a:rPr>
                  <a:t>Variables</a:t>
                </a:r>
                <a:endParaRPr lang="en-US" sz="1000" dirty="0">
                  <a:solidFill>
                    <a:schemeClr val="tx1"/>
                  </a:solidFill>
                  <a:latin typeface="Arial" pitchFamily="34" charset="0"/>
                  <a:cs typeface="Arial" pitchFamily="34" charset="0"/>
                </a:endParaRPr>
              </a:p>
            </p:txBody>
          </p:sp>
          <p:sp>
            <p:nvSpPr>
              <p:cNvPr id="19" name="Flowchart: Multidocument 18"/>
              <p:cNvSpPr/>
              <p:nvPr/>
            </p:nvSpPr>
            <p:spPr>
              <a:xfrm>
                <a:off x="4648200" y="3023858"/>
                <a:ext cx="838200" cy="865223"/>
              </a:xfrm>
              <a:prstGeom prst="flowChartMultidocument">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pitchFamily="34" charset="0"/>
                    <a:cs typeface="Arial" pitchFamily="34" charset="0"/>
                  </a:rPr>
                  <a:t>Bank Internal Loss History</a:t>
                </a:r>
                <a:endParaRPr lang="en-US" sz="1000" dirty="0">
                  <a:solidFill>
                    <a:schemeClr val="tx1"/>
                  </a:solidFill>
                  <a:latin typeface="Arial" pitchFamily="34" charset="0"/>
                  <a:cs typeface="Arial" pitchFamily="34" charset="0"/>
                </a:endParaRPr>
              </a:p>
            </p:txBody>
          </p:sp>
          <p:sp>
            <p:nvSpPr>
              <p:cNvPr id="20" name="Plus 19"/>
              <p:cNvSpPr/>
              <p:nvPr/>
            </p:nvSpPr>
            <p:spPr>
              <a:xfrm>
                <a:off x="2362200" y="3279482"/>
                <a:ext cx="152400" cy="176989"/>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lus 20"/>
              <p:cNvSpPr/>
              <p:nvPr/>
            </p:nvSpPr>
            <p:spPr>
              <a:xfrm>
                <a:off x="3411099" y="3279482"/>
                <a:ext cx="152400" cy="176989"/>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lus 21"/>
              <p:cNvSpPr/>
              <p:nvPr/>
            </p:nvSpPr>
            <p:spPr>
              <a:xfrm>
                <a:off x="4477899" y="3279482"/>
                <a:ext cx="152400" cy="176989"/>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2649099" y="3904250"/>
                <a:ext cx="685800" cy="228600"/>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Document 23"/>
              <p:cNvSpPr/>
              <p:nvPr/>
            </p:nvSpPr>
            <p:spPr>
              <a:xfrm>
                <a:off x="4035560" y="4227100"/>
                <a:ext cx="1295400" cy="743950"/>
              </a:xfrm>
              <a:prstGeom prst="flowChartDocument">
                <a:avLst/>
              </a:prstGeom>
              <a:solidFill>
                <a:schemeClr val="tx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FF"/>
                    </a:solidFill>
                    <a:latin typeface="Arial" pitchFamily="34" charset="0"/>
                    <a:cs typeface="Arial" pitchFamily="34" charset="0"/>
                  </a:rPr>
                  <a:t>Projected 9Q of internal  losses by geography and LoB</a:t>
                </a:r>
              </a:p>
            </p:txBody>
          </p:sp>
          <p:sp>
            <p:nvSpPr>
              <p:cNvPr id="25" name="Rounded Rectangle 24"/>
              <p:cNvSpPr/>
              <p:nvPr/>
            </p:nvSpPr>
            <p:spPr>
              <a:xfrm>
                <a:off x="2124516" y="4166463"/>
                <a:ext cx="1515183" cy="804587"/>
              </a:xfrm>
              <a:prstGeom prst="round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pitchFamily="34" charset="0"/>
                    <a:cs typeface="Arial" pitchFamily="34" charset="0"/>
                  </a:rPr>
                  <a:t>The regression model to predict 9Q ops-risk losses for CCAR horizon by geography and LoB</a:t>
                </a:r>
                <a:endParaRPr lang="en-US" sz="1000" dirty="0">
                  <a:solidFill>
                    <a:schemeClr val="tx1"/>
                  </a:solidFill>
                  <a:latin typeface="Arial" pitchFamily="34" charset="0"/>
                  <a:cs typeface="Arial" pitchFamily="34" charset="0"/>
                </a:endParaRPr>
              </a:p>
            </p:txBody>
          </p:sp>
          <p:sp>
            <p:nvSpPr>
              <p:cNvPr id="27" name="Down Arrow 26"/>
              <p:cNvSpPr/>
              <p:nvPr/>
            </p:nvSpPr>
            <p:spPr>
              <a:xfrm rot="16200000">
                <a:off x="3695700" y="4454457"/>
                <a:ext cx="304800" cy="228600"/>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381000" y="914400"/>
                <a:ext cx="1905000" cy="300541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rot="5400000">
                <a:off x="1943099" y="1409701"/>
                <a:ext cx="2133599" cy="525779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Internal Storage 27"/>
              <p:cNvSpPr/>
              <p:nvPr/>
            </p:nvSpPr>
            <p:spPr>
              <a:xfrm>
                <a:off x="5715387" y="3886200"/>
                <a:ext cx="1011338" cy="533401"/>
              </a:xfrm>
              <a:prstGeom prst="flowChartInternalStorage">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latin typeface="Arial" pitchFamily="34" charset="0"/>
                    <a:cs typeface="Arial" pitchFamily="34" charset="0"/>
                  </a:rPr>
                  <a:t>Scenario Analysis by Event Type 1</a:t>
                </a:r>
                <a:endParaRPr lang="en-US" sz="900" dirty="0">
                  <a:solidFill>
                    <a:schemeClr val="tx1"/>
                  </a:solidFill>
                  <a:latin typeface="Arial" pitchFamily="34" charset="0"/>
                  <a:cs typeface="Arial" pitchFamily="34" charset="0"/>
                </a:endParaRPr>
              </a:p>
            </p:txBody>
          </p:sp>
          <p:sp>
            <p:nvSpPr>
              <p:cNvPr id="33" name="Plus 32"/>
              <p:cNvSpPr/>
              <p:nvPr/>
            </p:nvSpPr>
            <p:spPr>
              <a:xfrm>
                <a:off x="5334000" y="4419599"/>
                <a:ext cx="228598" cy="304801"/>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Internal Storage 33"/>
              <p:cNvSpPr/>
              <p:nvPr/>
            </p:nvSpPr>
            <p:spPr>
              <a:xfrm>
                <a:off x="5720367" y="4462245"/>
                <a:ext cx="1011338" cy="533401"/>
              </a:xfrm>
              <a:prstGeom prst="flowChartInternalStorage">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latin typeface="Arial" pitchFamily="34" charset="0"/>
                    <a:cs typeface="Arial" pitchFamily="34" charset="0"/>
                  </a:rPr>
                  <a:t>Scenario Analysis by Event Type 2</a:t>
                </a:r>
                <a:endParaRPr lang="en-US" sz="900" dirty="0">
                  <a:solidFill>
                    <a:schemeClr val="tx1"/>
                  </a:solidFill>
                  <a:latin typeface="Arial" pitchFamily="34" charset="0"/>
                  <a:cs typeface="Arial" pitchFamily="34" charset="0"/>
                </a:endParaRPr>
              </a:p>
            </p:txBody>
          </p:sp>
          <p:sp>
            <p:nvSpPr>
              <p:cNvPr id="35" name="Flowchart: Internal Storage 34"/>
              <p:cNvSpPr/>
              <p:nvPr/>
            </p:nvSpPr>
            <p:spPr>
              <a:xfrm>
                <a:off x="5715387" y="5038291"/>
                <a:ext cx="1011338" cy="533401"/>
              </a:xfrm>
              <a:prstGeom prst="flowChartInternalStorage">
                <a:avLst/>
              </a:prstGeom>
              <a:solidFill>
                <a:schemeClr val="tx2"/>
              </a:solid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latin typeface="Arial" pitchFamily="34" charset="0"/>
                    <a:cs typeface="Arial" pitchFamily="34" charset="0"/>
                  </a:rPr>
                  <a:t>Scenario Analysis by Event Type 3</a:t>
                </a:r>
                <a:endParaRPr lang="en-US" sz="900" dirty="0">
                  <a:solidFill>
                    <a:schemeClr val="tx1"/>
                  </a:solidFill>
                  <a:latin typeface="Arial" pitchFamily="34" charset="0"/>
                  <a:cs typeface="Arial" pitchFamily="34" charset="0"/>
                </a:endParaRPr>
              </a:p>
            </p:txBody>
          </p:sp>
          <p:sp>
            <p:nvSpPr>
              <p:cNvPr id="36" name="Rounded Rectangle 35"/>
              <p:cNvSpPr/>
              <p:nvPr/>
            </p:nvSpPr>
            <p:spPr>
              <a:xfrm rot="5400000">
                <a:off x="5194461" y="2603667"/>
                <a:ext cx="2336471" cy="480059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rot="16200000">
                <a:off x="6743700" y="4592050"/>
                <a:ext cx="304800" cy="228600"/>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Document 37"/>
              <p:cNvSpPr/>
              <p:nvPr/>
            </p:nvSpPr>
            <p:spPr>
              <a:xfrm>
                <a:off x="7086600" y="4343400"/>
                <a:ext cx="1463040" cy="743950"/>
              </a:xfrm>
              <a:prstGeom prst="flowChartDocument">
                <a:avLst/>
              </a:prstGeom>
              <a:solidFill>
                <a:schemeClr val="accent5"/>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itchFamily="34" charset="0"/>
                    <a:cs typeface="Arial" pitchFamily="34" charset="0"/>
                  </a:rPr>
                  <a:t>Projected 9Q internal  losses with tail risk</a:t>
                </a:r>
                <a:endParaRPr lang="en-US" sz="1000" dirty="0">
                  <a:solidFill>
                    <a:srgbClr val="FFFFFF"/>
                  </a:solidFill>
                  <a:latin typeface="Arial" pitchFamily="34" charset="0"/>
                  <a:cs typeface="Arial" pitchFamily="34" charset="0"/>
                </a:endParaRPr>
              </a:p>
            </p:txBody>
          </p:sp>
          <p:sp>
            <p:nvSpPr>
              <p:cNvPr id="39" name="Flowchart: Document 38"/>
              <p:cNvSpPr/>
              <p:nvPr/>
            </p:nvSpPr>
            <p:spPr>
              <a:xfrm>
                <a:off x="7086600" y="5257800"/>
                <a:ext cx="1463040" cy="820150"/>
              </a:xfrm>
              <a:prstGeom prst="flowChartDocument">
                <a:avLst/>
              </a:prstGeom>
              <a:solidFill>
                <a:schemeClr val="accent3"/>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itchFamily="34" charset="0"/>
                    <a:cs typeface="Arial" pitchFamily="34" charset="0"/>
                  </a:rPr>
                  <a:t>Projected 9Q internal  losses with tail risk and management </a:t>
                </a:r>
                <a:r>
                  <a:rPr lang="en-US" sz="1000" dirty="0">
                    <a:solidFill>
                      <a:srgbClr val="FFFFFF"/>
                    </a:solidFill>
                    <a:latin typeface="Arial" pitchFamily="34" charset="0"/>
                    <a:cs typeface="Arial" pitchFamily="34" charset="0"/>
                  </a:rPr>
                  <a:t>o</a:t>
                </a:r>
                <a:r>
                  <a:rPr lang="en-US" sz="1000" dirty="0" smtClean="0">
                    <a:solidFill>
                      <a:srgbClr val="FFFFFF"/>
                    </a:solidFill>
                    <a:latin typeface="Arial" pitchFamily="34" charset="0"/>
                    <a:cs typeface="Arial" pitchFamily="34" charset="0"/>
                  </a:rPr>
                  <a:t>verlay</a:t>
                </a:r>
                <a:endParaRPr lang="en-US" sz="1000" dirty="0">
                  <a:solidFill>
                    <a:srgbClr val="FFFFFF"/>
                  </a:solidFill>
                  <a:latin typeface="Arial" pitchFamily="34" charset="0"/>
                  <a:cs typeface="Arial" pitchFamily="34" charset="0"/>
                </a:endParaRPr>
              </a:p>
            </p:txBody>
          </p:sp>
          <p:sp>
            <p:nvSpPr>
              <p:cNvPr id="40" name="Down Arrow 39"/>
              <p:cNvSpPr/>
              <p:nvPr/>
            </p:nvSpPr>
            <p:spPr>
              <a:xfrm>
                <a:off x="7918580" y="5029200"/>
                <a:ext cx="304800" cy="228600"/>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7162800" y="990600"/>
                <a:ext cx="606561" cy="72997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7186840" y="1222976"/>
                <a:ext cx="546625" cy="189946"/>
              </a:xfrm>
              <a:prstGeom prst="rect">
                <a:avLst/>
              </a:prstGeom>
            </p:spPr>
            <p:txBody>
              <a:bodyPr wrap="none" lIns="0" tIns="0" rIns="0" bIns="0" rtlCol="0">
                <a:spAutoFit/>
              </a:bodyPr>
              <a:lstStyle/>
              <a:p>
                <a:pPr algn="ctr"/>
                <a:r>
                  <a:rPr lang="en-US" sz="1200" b="1" dirty="0" smtClean="0"/>
                  <a:t>Stage 1</a:t>
                </a:r>
              </a:p>
            </p:txBody>
          </p:sp>
          <p:sp>
            <p:nvSpPr>
              <p:cNvPr id="43" name="Rounded Rectangle 42"/>
              <p:cNvSpPr/>
              <p:nvPr/>
            </p:nvSpPr>
            <p:spPr>
              <a:xfrm>
                <a:off x="7162800" y="1549168"/>
                <a:ext cx="914400" cy="50823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7315200" y="1719673"/>
                <a:ext cx="546625" cy="189946"/>
              </a:xfrm>
              <a:prstGeom prst="rect">
                <a:avLst/>
              </a:prstGeom>
            </p:spPr>
            <p:txBody>
              <a:bodyPr wrap="none" lIns="0" tIns="0" rIns="0" bIns="0" rtlCol="0">
                <a:spAutoFit/>
              </a:bodyPr>
              <a:lstStyle/>
              <a:p>
                <a:pPr algn="ctr"/>
                <a:r>
                  <a:rPr lang="en-US" sz="1200" b="1" dirty="0" smtClean="0"/>
                  <a:t>Stage 2</a:t>
                </a:r>
              </a:p>
            </p:txBody>
          </p:sp>
          <p:sp>
            <p:nvSpPr>
              <p:cNvPr id="45" name="Rounded Rectangle 44"/>
              <p:cNvSpPr/>
              <p:nvPr/>
            </p:nvSpPr>
            <p:spPr>
              <a:xfrm>
                <a:off x="8006646" y="1765757"/>
                <a:ext cx="756354" cy="44404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8131518" y="1886130"/>
                <a:ext cx="546625" cy="189946"/>
              </a:xfrm>
              <a:prstGeom prst="rect">
                <a:avLst/>
              </a:prstGeom>
            </p:spPr>
            <p:txBody>
              <a:bodyPr wrap="none" lIns="0" tIns="0" rIns="0" bIns="0" rtlCol="0">
                <a:spAutoFit/>
              </a:bodyPr>
              <a:lstStyle/>
              <a:p>
                <a:pPr algn="ctr"/>
                <a:r>
                  <a:rPr lang="en-US" sz="1200" b="1" dirty="0" smtClean="0"/>
                  <a:t>Stage 3</a:t>
                </a:r>
              </a:p>
            </p:txBody>
          </p:sp>
        </p:grpSp>
      </p:grpSp>
    </p:spTree>
    <p:extLst>
      <p:ext uri="{BB962C8B-B14F-4D97-AF65-F5344CB8AC3E}">
        <p14:creationId xmlns:p14="http://schemas.microsoft.com/office/powerpoint/2010/main" val="16108306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5" y="117236"/>
            <a:ext cx="7070560" cy="502702"/>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600" dirty="0" smtClean="0">
                <a:solidFill>
                  <a:srgbClr val="FFFFFF"/>
                </a:solidFill>
              </a:rPr>
              <a:t>Stage </a:t>
            </a:r>
            <a:r>
              <a:rPr lang="en-US" sz="1600" dirty="0">
                <a:solidFill>
                  <a:srgbClr val="FFFFFF"/>
                </a:solidFill>
              </a:rPr>
              <a:t>1: </a:t>
            </a:r>
            <a:r>
              <a:rPr lang="en-US" sz="1600" dirty="0" smtClean="0">
                <a:solidFill>
                  <a:srgbClr val="FFFFFF"/>
                </a:solidFill>
              </a:rPr>
              <a:t>ARIMAX Model Using </a:t>
            </a:r>
            <a:r>
              <a:rPr lang="en-US" sz="1600" dirty="0">
                <a:solidFill>
                  <a:srgbClr val="FFFFFF"/>
                </a:solidFill>
              </a:rPr>
              <a:t>External ORX </a:t>
            </a:r>
            <a:r>
              <a:rPr lang="en-US" sz="1600" dirty="0" smtClean="0">
                <a:solidFill>
                  <a:srgbClr val="FFFFFF"/>
                </a:solidFill>
              </a:rPr>
              <a:t>Data (1/3)</a:t>
            </a:r>
            <a:endParaRPr lang="en-US" sz="1600" dirty="0">
              <a:solidFill>
                <a:srgbClr val="FFFFFF"/>
              </a:solidFill>
            </a:endParaRPr>
          </a:p>
        </p:txBody>
      </p:sp>
      <p:grpSp>
        <p:nvGrpSpPr>
          <p:cNvPr id="17" name="Group 16"/>
          <p:cNvGrpSpPr/>
          <p:nvPr/>
        </p:nvGrpSpPr>
        <p:grpSpPr>
          <a:xfrm>
            <a:off x="381000" y="1096433"/>
            <a:ext cx="1600200" cy="2227337"/>
            <a:chOff x="381000" y="990600"/>
            <a:chExt cx="1600200" cy="2227337"/>
          </a:xfrm>
        </p:grpSpPr>
        <p:grpSp>
          <p:nvGrpSpPr>
            <p:cNvPr id="15" name="Group 14"/>
            <p:cNvGrpSpPr/>
            <p:nvPr/>
          </p:nvGrpSpPr>
          <p:grpSpPr>
            <a:xfrm>
              <a:off x="533400" y="1075568"/>
              <a:ext cx="1295401" cy="2057400"/>
              <a:chOff x="609599" y="1066800"/>
              <a:chExt cx="1295401" cy="2057400"/>
            </a:xfrm>
          </p:grpSpPr>
          <p:sp>
            <p:nvSpPr>
              <p:cNvPr id="3" name="Rounded Rectangle 2"/>
              <p:cNvSpPr/>
              <p:nvPr/>
            </p:nvSpPr>
            <p:spPr>
              <a:xfrm>
                <a:off x="657594" y="1731277"/>
                <a:ext cx="1188720" cy="554723"/>
              </a:xfrm>
              <a:prstGeom prst="roundRec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Arial" pitchFamily="34" charset="0"/>
                    <a:cs typeface="Arial" pitchFamily="34" charset="0"/>
                  </a:rPr>
                  <a:t>The ARIMAX model to predict 9Q  ops-risk losses for CCAR horizon by Geography and LoB</a:t>
                </a:r>
                <a:endParaRPr lang="en-US" sz="700" dirty="0">
                  <a:solidFill>
                    <a:schemeClr val="tx1"/>
                  </a:solidFill>
                  <a:latin typeface="Arial" pitchFamily="34" charset="0"/>
                  <a:cs typeface="Arial" pitchFamily="34" charset="0"/>
                </a:endParaRPr>
              </a:p>
            </p:txBody>
          </p:sp>
          <p:sp>
            <p:nvSpPr>
              <p:cNvPr id="4" name="Flowchart: Multidocument 3"/>
              <p:cNvSpPr/>
              <p:nvPr/>
            </p:nvSpPr>
            <p:spPr>
              <a:xfrm>
                <a:off x="609599" y="1066800"/>
                <a:ext cx="533400" cy="439151"/>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Arial" pitchFamily="34" charset="0"/>
                    <a:cs typeface="Arial" pitchFamily="34" charset="0"/>
                  </a:rPr>
                  <a:t>ORX Loss History</a:t>
                </a:r>
                <a:endParaRPr lang="en-US" sz="700" dirty="0">
                  <a:solidFill>
                    <a:schemeClr val="tx1"/>
                  </a:solidFill>
                  <a:latin typeface="Arial" pitchFamily="34" charset="0"/>
                  <a:cs typeface="Arial" pitchFamily="34" charset="0"/>
                </a:endParaRPr>
              </a:p>
            </p:txBody>
          </p:sp>
          <p:sp>
            <p:nvSpPr>
              <p:cNvPr id="14" name="Flowchart: Multidocument 13"/>
              <p:cNvSpPr/>
              <p:nvPr/>
            </p:nvSpPr>
            <p:spPr>
              <a:xfrm>
                <a:off x="1295400" y="1091337"/>
                <a:ext cx="609600" cy="414614"/>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700" dirty="0" smtClean="0">
                    <a:solidFill>
                      <a:schemeClr val="tx1"/>
                    </a:solidFill>
                    <a:latin typeface="Arial" pitchFamily="34" charset="0"/>
                    <a:cs typeface="Arial" pitchFamily="34" charset="0"/>
                  </a:rPr>
                  <a:t>Macro Variables</a:t>
                </a:r>
                <a:endParaRPr lang="en-US" sz="700" dirty="0">
                  <a:solidFill>
                    <a:schemeClr val="tx1"/>
                  </a:solidFill>
                  <a:latin typeface="Arial" pitchFamily="34" charset="0"/>
                  <a:cs typeface="Arial" pitchFamily="34" charset="0"/>
                </a:endParaRPr>
              </a:p>
            </p:txBody>
          </p:sp>
          <p:sp>
            <p:nvSpPr>
              <p:cNvPr id="5" name="Plus 4"/>
              <p:cNvSpPr/>
              <p:nvPr/>
            </p:nvSpPr>
            <p:spPr>
              <a:xfrm>
                <a:off x="1143000" y="1183575"/>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6" name="Down Arrow 5"/>
              <p:cNvSpPr/>
              <p:nvPr/>
            </p:nvSpPr>
            <p:spPr>
              <a:xfrm>
                <a:off x="1066800" y="1524000"/>
                <a:ext cx="228600" cy="13434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7" name="Down Arrow 6"/>
              <p:cNvSpPr/>
              <p:nvPr/>
            </p:nvSpPr>
            <p:spPr>
              <a:xfrm>
                <a:off x="1066800" y="2362200"/>
                <a:ext cx="304800" cy="152400"/>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Flowchart: Document 7"/>
              <p:cNvSpPr/>
              <p:nvPr/>
            </p:nvSpPr>
            <p:spPr>
              <a:xfrm>
                <a:off x="657594" y="2590799"/>
                <a:ext cx="1188720" cy="533401"/>
              </a:xfrm>
              <a:prstGeom prst="flowChartDocumen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FFFFFF"/>
                  </a:solidFill>
                  <a:latin typeface="Arial" pitchFamily="34" charset="0"/>
                  <a:cs typeface="Arial" pitchFamily="34" charset="0"/>
                </a:endParaRPr>
              </a:p>
              <a:p>
                <a:pPr algn="ctr"/>
                <a:r>
                  <a:rPr lang="en-US" sz="700" dirty="0" smtClean="0">
                    <a:solidFill>
                      <a:srgbClr val="FFFFFF"/>
                    </a:solidFill>
                    <a:latin typeface="Arial" pitchFamily="34" charset="0"/>
                    <a:cs typeface="Arial" pitchFamily="34" charset="0"/>
                  </a:rPr>
                  <a:t>Projected external losses by geography and LoB</a:t>
                </a:r>
                <a:endParaRPr lang="en-US" sz="700" dirty="0">
                  <a:solidFill>
                    <a:srgbClr val="FFFFFF"/>
                  </a:solidFill>
                  <a:latin typeface="Arial" pitchFamily="34" charset="0"/>
                  <a:cs typeface="Arial" pitchFamily="34" charset="0"/>
                </a:endParaRPr>
              </a:p>
            </p:txBody>
          </p:sp>
        </p:grpSp>
        <p:sp>
          <p:nvSpPr>
            <p:cNvPr id="16" name="Rounded Rectangle 15"/>
            <p:cNvSpPr/>
            <p:nvPr/>
          </p:nvSpPr>
          <p:spPr>
            <a:xfrm>
              <a:off x="381000" y="990600"/>
              <a:ext cx="1600200" cy="222733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0" name="TextBox 9"/>
          <p:cNvSpPr txBox="1"/>
          <p:nvPr/>
        </p:nvSpPr>
        <p:spPr>
          <a:xfrm>
            <a:off x="2109456" y="1051486"/>
            <a:ext cx="6553200" cy="861774"/>
          </a:xfrm>
          <a:prstGeom prst="rect">
            <a:avLst/>
          </a:prstGeom>
        </p:spPr>
        <p:txBody>
          <a:bodyPr wrap="square" lIns="0" tIns="0" rIns="0" bIns="0" rtlCol="0">
            <a:spAutoFit/>
          </a:bodyPr>
          <a:lstStyle/>
          <a:p>
            <a:pPr marL="228600" indent="-228600">
              <a:buClr>
                <a:srgbClr val="C00000"/>
              </a:buClr>
              <a:buFont typeface="Wingdings" panose="05000000000000000000" pitchFamily="2" charset="2"/>
              <a:buChar char="§"/>
            </a:pPr>
            <a:r>
              <a:rPr lang="en-US" sz="1400" dirty="0">
                <a:latin typeface="Arial" pitchFamily="34" charset="0"/>
                <a:cs typeface="Arial" pitchFamily="34" charset="0"/>
              </a:rPr>
              <a:t>M</a:t>
            </a:r>
            <a:r>
              <a:rPr lang="en-US" sz="1400" dirty="0" smtClean="0">
                <a:latin typeface="Arial" pitchFamily="34" charset="0"/>
                <a:cs typeface="Arial" pitchFamily="34" charset="0"/>
              </a:rPr>
              <a:t>ap </a:t>
            </a:r>
            <a:r>
              <a:rPr lang="en-US" sz="1400" dirty="0">
                <a:latin typeface="Arial" pitchFamily="34" charset="0"/>
                <a:cs typeface="Arial" pitchFamily="34" charset="0"/>
              </a:rPr>
              <a:t>the bank’s portfolio </a:t>
            </a:r>
            <a:r>
              <a:rPr lang="en-US" sz="1400" dirty="0" smtClean="0">
                <a:latin typeface="Arial" pitchFamily="34" charset="0"/>
                <a:cs typeface="Arial" pitchFamily="34" charset="0"/>
              </a:rPr>
              <a:t>to ORX data structure by geography and LoB. There are six geography and LoB combinations. This mapping is based on the assumption that the bank and other banks in ORX have similar risk drivers by geography and LoB combination</a:t>
            </a:r>
          </a:p>
        </p:txBody>
      </p:sp>
      <p:sp>
        <p:nvSpPr>
          <p:cNvPr id="84" name="TextBox 83"/>
          <p:cNvSpPr txBox="1"/>
          <p:nvPr/>
        </p:nvSpPr>
        <p:spPr>
          <a:xfrm>
            <a:off x="307818" y="3566761"/>
            <a:ext cx="8455182" cy="2708434"/>
          </a:xfrm>
          <a:prstGeom prst="rect">
            <a:avLst/>
          </a:prstGeom>
        </p:spPr>
        <p:txBody>
          <a:bodyPr wrap="square" lIns="0" tIns="0" rIns="0" bIns="0" rtlCol="0">
            <a:spAutoFit/>
          </a:bodyPr>
          <a:lstStyle/>
          <a:p>
            <a:pPr marL="228600" indent="-228600">
              <a:spcBef>
                <a:spcPts val="100"/>
              </a:spcBef>
              <a:spcAft>
                <a:spcPts val="200"/>
              </a:spcAft>
              <a:buClr>
                <a:srgbClr val="C00000"/>
              </a:buClr>
              <a:buFont typeface="Wingdings" panose="05000000000000000000" pitchFamily="2" charset="2"/>
              <a:buChar char="§"/>
            </a:pPr>
            <a:r>
              <a:rPr lang="en-US" sz="1400" dirty="0" smtClean="0">
                <a:latin typeface="Arial" pitchFamily="34" charset="0"/>
                <a:cs typeface="Arial" pitchFamily="34" charset="0"/>
              </a:rPr>
              <a:t>Data integrity and cleansing include data series normalization</a:t>
            </a:r>
            <a:r>
              <a:rPr lang="en-US" sz="1400" dirty="0">
                <a:latin typeface="Arial" pitchFamily="34" charset="0"/>
                <a:cs typeface="Arial" pitchFamily="34" charset="0"/>
              </a:rPr>
              <a:t>, missing </a:t>
            </a:r>
            <a:r>
              <a:rPr lang="en-US" sz="1400" dirty="0" smtClean="0">
                <a:latin typeface="Arial" pitchFamily="34" charset="0"/>
                <a:cs typeface="Arial" pitchFamily="34" charset="0"/>
              </a:rPr>
              <a:t>data and </a:t>
            </a:r>
            <a:r>
              <a:rPr lang="en-US" sz="1400" dirty="0">
                <a:latin typeface="Arial" pitchFamily="34" charset="0"/>
                <a:cs typeface="Arial" pitchFamily="34" charset="0"/>
              </a:rPr>
              <a:t>outlier </a:t>
            </a:r>
            <a:r>
              <a:rPr lang="en-US" sz="1400" dirty="0" smtClean="0">
                <a:latin typeface="Arial" pitchFamily="34" charset="0"/>
                <a:cs typeface="Arial" pitchFamily="34" charset="0"/>
              </a:rPr>
              <a:t>treatment, specifically quarterly </a:t>
            </a:r>
            <a:r>
              <a:rPr lang="en-US" sz="1400" dirty="0">
                <a:latin typeface="Arial" pitchFamily="34" charset="0"/>
                <a:cs typeface="Arial" pitchFamily="34" charset="0"/>
              </a:rPr>
              <a:t>external loss is normalized by </a:t>
            </a:r>
            <a:r>
              <a:rPr lang="en-US" sz="1400" dirty="0" smtClean="0">
                <a:latin typeface="Arial" pitchFamily="34" charset="0"/>
                <a:cs typeface="Arial" pitchFamily="34" charset="0"/>
              </a:rPr>
              <a:t>the number </a:t>
            </a:r>
            <a:r>
              <a:rPr lang="en-US" sz="1400" dirty="0">
                <a:latin typeface="Arial" pitchFamily="34" charset="0"/>
                <a:cs typeface="Arial" pitchFamily="34" charset="0"/>
              </a:rPr>
              <a:t>of banks in the ORX. </a:t>
            </a:r>
          </a:p>
          <a:p>
            <a:pPr marL="228600" indent="-228600">
              <a:spcBef>
                <a:spcPts val="100"/>
              </a:spcBef>
              <a:spcAft>
                <a:spcPts val="200"/>
              </a:spcAft>
              <a:buClr>
                <a:srgbClr val="C00000"/>
              </a:buClr>
              <a:buFont typeface="Wingdings" panose="05000000000000000000" pitchFamily="2" charset="2"/>
              <a:buChar char="§"/>
            </a:pPr>
            <a:r>
              <a:rPr lang="en-US" sz="1400" dirty="0">
                <a:latin typeface="Arial" pitchFamily="34" charset="0"/>
                <a:cs typeface="Arial" pitchFamily="34" charset="0"/>
              </a:rPr>
              <a:t>Variable transformations are tested, and the selected dependent variable is the logarithm of quarter-over-quarter change of ops-risk loss per bank </a:t>
            </a:r>
          </a:p>
          <a:p>
            <a:pPr marL="228600" indent="-228600">
              <a:spcBef>
                <a:spcPts val="100"/>
              </a:spcBef>
              <a:spcAft>
                <a:spcPts val="200"/>
              </a:spcAft>
              <a:buClr>
                <a:srgbClr val="C00000"/>
              </a:buClr>
              <a:buFont typeface="Wingdings" panose="05000000000000000000" pitchFamily="2" charset="2"/>
              <a:buChar char="§"/>
            </a:pPr>
            <a:r>
              <a:rPr lang="en-US" sz="1400" dirty="0" smtClean="0">
                <a:latin typeface="Arial" pitchFamily="34" charset="0"/>
                <a:cs typeface="Arial" pitchFamily="34" charset="0"/>
              </a:rPr>
              <a:t>The ARIMAX model </a:t>
            </a:r>
            <a:r>
              <a:rPr lang="en-US" sz="1400" dirty="0">
                <a:latin typeface="Arial" pitchFamily="34" charset="0"/>
                <a:cs typeface="Arial" pitchFamily="34" charset="0"/>
              </a:rPr>
              <a:t>offers the following benefits:</a:t>
            </a:r>
          </a:p>
          <a:p>
            <a:pPr marL="461963" lvl="1" indent="-234950">
              <a:spcBef>
                <a:spcPts val="100"/>
              </a:spcBef>
              <a:spcAft>
                <a:spcPts val="200"/>
              </a:spcAft>
              <a:buClr>
                <a:srgbClr val="C00000"/>
              </a:buClr>
              <a:buFont typeface="Arial" pitchFamily="34" charset="0"/>
              <a:buChar char="–"/>
            </a:pPr>
            <a:r>
              <a:rPr lang="en-US" sz="1200" dirty="0">
                <a:latin typeface="Arial" pitchFamily="34" charset="0"/>
                <a:cs typeface="Arial" pitchFamily="34" charset="0"/>
              </a:rPr>
              <a:t>Captures the relationship between observations across time</a:t>
            </a:r>
          </a:p>
          <a:p>
            <a:pPr marL="461963" lvl="1" indent="-234950">
              <a:spcBef>
                <a:spcPts val="100"/>
              </a:spcBef>
              <a:spcAft>
                <a:spcPts val="200"/>
              </a:spcAft>
              <a:buClr>
                <a:srgbClr val="C00000"/>
              </a:buClr>
              <a:buFont typeface="Arial" pitchFamily="34" charset="0"/>
              <a:buChar char="–"/>
            </a:pPr>
            <a:r>
              <a:rPr lang="en-US" sz="1200" dirty="0">
                <a:latin typeface="Arial" pitchFamily="34" charset="0"/>
                <a:cs typeface="Arial" pitchFamily="34" charset="0"/>
              </a:rPr>
              <a:t>Estimates relationships and produces forecasts that utilize </a:t>
            </a:r>
            <a:r>
              <a:rPr lang="en-US" sz="1200" dirty="0" smtClean="0">
                <a:latin typeface="Arial" pitchFamily="34" charset="0"/>
                <a:cs typeface="Arial" pitchFamily="34" charset="0"/>
              </a:rPr>
              <a:t>both </a:t>
            </a:r>
            <a:r>
              <a:rPr lang="en-US" sz="1200" dirty="0">
                <a:latin typeface="Arial" pitchFamily="34" charset="0"/>
                <a:cs typeface="Arial" pitchFamily="34" charset="0"/>
              </a:rPr>
              <a:t>the information in past values of the series (quarterly loss) and the information contained in independent variables (macroeconomic variables)</a:t>
            </a:r>
          </a:p>
          <a:p>
            <a:pPr marL="461963" lvl="1" indent="-234950">
              <a:spcBef>
                <a:spcPts val="100"/>
              </a:spcBef>
              <a:spcAft>
                <a:spcPts val="200"/>
              </a:spcAft>
              <a:buClr>
                <a:srgbClr val="C00000"/>
              </a:buClr>
              <a:buFont typeface="Arial" pitchFamily="34" charset="0"/>
              <a:buChar char="–"/>
            </a:pPr>
            <a:r>
              <a:rPr lang="en-US" sz="1200" dirty="0">
                <a:latin typeface="Arial" pitchFamily="34" charset="0"/>
                <a:cs typeface="Arial" pitchFamily="34" charset="0"/>
              </a:rPr>
              <a:t>Methodology is mature and easy to diagnose and estimate</a:t>
            </a:r>
          </a:p>
          <a:p>
            <a:pPr marL="461963" lvl="1" indent="-234950">
              <a:spcBef>
                <a:spcPts val="100"/>
              </a:spcBef>
              <a:spcAft>
                <a:spcPts val="200"/>
              </a:spcAft>
              <a:buClr>
                <a:srgbClr val="C00000"/>
              </a:buClr>
              <a:buFont typeface="Arial" pitchFamily="34" charset="0"/>
              <a:buChar char="–"/>
            </a:pPr>
            <a:r>
              <a:rPr lang="en-US" sz="1200" dirty="0">
                <a:latin typeface="Arial" pitchFamily="34" charset="0"/>
                <a:cs typeface="Arial" pitchFamily="34" charset="0"/>
              </a:rPr>
              <a:t>ORX data series has 12 </a:t>
            </a:r>
            <a:r>
              <a:rPr lang="en-US" sz="1200" dirty="0" smtClean="0">
                <a:latin typeface="Arial" pitchFamily="34" charset="0"/>
                <a:cs typeface="Arial" pitchFamily="34" charset="0"/>
              </a:rPr>
              <a:t>years of </a:t>
            </a:r>
            <a:r>
              <a:rPr lang="en-US" sz="1200" dirty="0">
                <a:latin typeface="Arial" pitchFamily="34" charset="0"/>
                <a:cs typeface="Arial" pitchFamily="34" charset="0"/>
              </a:rPr>
              <a:t>data and covers economic cycles</a:t>
            </a:r>
          </a:p>
          <a:p>
            <a:pPr marL="228600" indent="-228600">
              <a:spcBef>
                <a:spcPts val="100"/>
              </a:spcBef>
              <a:spcAft>
                <a:spcPts val="200"/>
              </a:spcAft>
              <a:buClr>
                <a:srgbClr val="C00000"/>
              </a:buClr>
              <a:buFont typeface="Wingdings" panose="05000000000000000000" pitchFamily="2" charset="2"/>
              <a:buChar char="§"/>
            </a:pPr>
            <a:r>
              <a:rPr lang="en-US" sz="1400" dirty="0" smtClean="0">
                <a:latin typeface="Arial" pitchFamily="34" charset="0"/>
                <a:cs typeface="Arial" pitchFamily="34" charset="0"/>
              </a:rPr>
              <a:t>The ARIMAX model has </a:t>
            </a:r>
            <a:r>
              <a:rPr lang="en-US" sz="1400" dirty="0">
                <a:latin typeface="Arial" pitchFamily="34" charset="0"/>
                <a:cs typeface="Arial" pitchFamily="34" charset="0"/>
              </a:rPr>
              <a:t>one limitation:</a:t>
            </a:r>
          </a:p>
          <a:p>
            <a:pPr marL="461963" lvl="1" indent="-234950">
              <a:spcBef>
                <a:spcPts val="100"/>
              </a:spcBef>
              <a:spcAft>
                <a:spcPts val="200"/>
              </a:spcAft>
              <a:buClr>
                <a:srgbClr val="C00000"/>
              </a:buClr>
              <a:buFont typeface="Arial" pitchFamily="34" charset="0"/>
              <a:buChar char="–"/>
            </a:pPr>
            <a:r>
              <a:rPr lang="en-US" sz="1200" dirty="0">
                <a:latin typeface="Arial" pitchFamily="34" charset="0"/>
                <a:cs typeface="Arial" pitchFamily="34" charset="0"/>
              </a:rPr>
              <a:t>In its data history, ORX data does not capture the bank’s portfolio size, which could be a driver </a:t>
            </a:r>
          </a:p>
        </p:txBody>
      </p:sp>
      <p:grpSp>
        <p:nvGrpSpPr>
          <p:cNvPr id="18" name="Group 17"/>
          <p:cNvGrpSpPr/>
          <p:nvPr/>
        </p:nvGrpSpPr>
        <p:grpSpPr>
          <a:xfrm>
            <a:off x="2490064" y="1932926"/>
            <a:ext cx="5815736" cy="1570970"/>
            <a:chOff x="2453488" y="1827093"/>
            <a:chExt cx="5815736" cy="1570970"/>
          </a:xfrm>
        </p:grpSpPr>
        <p:sp>
          <p:nvSpPr>
            <p:cNvPr id="11" name="Rounded Rectangle 10"/>
            <p:cNvSpPr/>
            <p:nvPr/>
          </p:nvSpPr>
          <p:spPr>
            <a:xfrm>
              <a:off x="2453488" y="2229416"/>
              <a:ext cx="2118511" cy="1066800"/>
            </a:xfrm>
            <a:prstGeom prst="roundRect">
              <a:avLst>
                <a:gd name="adj" fmla="val 7332"/>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latin typeface="Arial" pitchFamily="34" charset="0"/>
                <a:cs typeface="Arial" pitchFamily="34" charset="0"/>
              </a:endParaRPr>
            </a:p>
            <a:p>
              <a:pPr algn="ctr"/>
              <a:endParaRPr lang="en-US" sz="1000" dirty="0" smtClean="0">
                <a:latin typeface="Arial" pitchFamily="34" charset="0"/>
                <a:cs typeface="Arial" pitchFamily="34" charset="0"/>
              </a:endParaRPr>
            </a:p>
            <a:p>
              <a:pPr algn="ctr"/>
              <a:r>
                <a:rPr lang="en-US" sz="1000" dirty="0" smtClean="0">
                  <a:solidFill>
                    <a:schemeClr val="tx1"/>
                  </a:solidFill>
                  <a:latin typeface="Arial" pitchFamily="34" charset="0"/>
                  <a:cs typeface="Arial" pitchFamily="34" charset="0"/>
                </a:rPr>
                <a:t>GEO 1 – Retail</a:t>
              </a:r>
            </a:p>
            <a:p>
              <a:pPr algn="ctr"/>
              <a:r>
                <a:rPr lang="en-US" sz="1000" dirty="0" smtClean="0">
                  <a:solidFill>
                    <a:schemeClr val="tx1"/>
                  </a:solidFill>
                  <a:latin typeface="Arial" pitchFamily="34" charset="0"/>
                  <a:cs typeface="Arial" pitchFamily="34" charset="0"/>
                </a:rPr>
                <a:t>GEO 1 – Commercial</a:t>
              </a:r>
            </a:p>
            <a:p>
              <a:pPr algn="ctr"/>
              <a:r>
                <a:rPr lang="en-US" sz="1000" dirty="0" smtClean="0">
                  <a:solidFill>
                    <a:schemeClr val="tx1"/>
                  </a:solidFill>
                  <a:latin typeface="Arial" pitchFamily="34" charset="0"/>
                  <a:cs typeface="Arial" pitchFamily="34" charset="0"/>
                </a:rPr>
                <a:t>GEO 2 – Retail</a:t>
              </a:r>
            </a:p>
            <a:p>
              <a:pPr algn="ctr"/>
              <a:r>
                <a:rPr lang="en-US" sz="1000" dirty="0" smtClean="0">
                  <a:solidFill>
                    <a:schemeClr val="tx1"/>
                  </a:solidFill>
                  <a:latin typeface="Arial" pitchFamily="34" charset="0"/>
                  <a:cs typeface="Arial" pitchFamily="34" charset="0"/>
                </a:rPr>
                <a:t>GEO 2 </a:t>
              </a:r>
              <a:r>
                <a:rPr lang="en-US" sz="1000" dirty="0">
                  <a:solidFill>
                    <a:schemeClr val="tx1"/>
                  </a:solidFill>
                  <a:latin typeface="Arial" pitchFamily="34" charset="0"/>
                  <a:cs typeface="Arial" pitchFamily="34" charset="0"/>
                </a:rPr>
                <a:t>– </a:t>
              </a:r>
              <a:r>
                <a:rPr lang="en-US" sz="1000" dirty="0" smtClean="0">
                  <a:solidFill>
                    <a:schemeClr val="tx1"/>
                  </a:solidFill>
                  <a:latin typeface="Arial" pitchFamily="34" charset="0"/>
                  <a:cs typeface="Arial" pitchFamily="34" charset="0"/>
                </a:rPr>
                <a:t>Commercial</a:t>
              </a:r>
            </a:p>
            <a:p>
              <a:pPr algn="ctr"/>
              <a:r>
                <a:rPr lang="en-US" sz="1000" dirty="0" smtClean="0">
                  <a:solidFill>
                    <a:schemeClr val="tx1"/>
                  </a:solidFill>
                  <a:latin typeface="Arial" pitchFamily="34" charset="0"/>
                  <a:cs typeface="Arial" pitchFamily="34" charset="0"/>
                </a:rPr>
                <a:t>GEO 3 – Retail</a:t>
              </a:r>
            </a:p>
            <a:p>
              <a:pPr algn="ctr"/>
              <a:r>
                <a:rPr lang="en-US" sz="1000" dirty="0" smtClean="0">
                  <a:solidFill>
                    <a:schemeClr val="tx1"/>
                  </a:solidFill>
                  <a:latin typeface="Arial" pitchFamily="34" charset="0"/>
                  <a:cs typeface="Arial" pitchFamily="34" charset="0"/>
                </a:rPr>
                <a:t>GEO 1 </a:t>
              </a:r>
              <a:r>
                <a:rPr lang="en-US" sz="1000" dirty="0">
                  <a:solidFill>
                    <a:schemeClr val="tx1"/>
                  </a:solidFill>
                  <a:latin typeface="Arial" pitchFamily="34" charset="0"/>
                  <a:cs typeface="Arial" pitchFamily="34" charset="0"/>
                </a:rPr>
                <a:t>–</a:t>
              </a:r>
              <a:r>
                <a:rPr lang="en-US" sz="1000" dirty="0" smtClean="0">
                  <a:solidFill>
                    <a:schemeClr val="tx1"/>
                  </a:solidFill>
                  <a:latin typeface="Arial" pitchFamily="34" charset="0"/>
                  <a:cs typeface="Arial" pitchFamily="34" charset="0"/>
                </a:rPr>
                <a:t> Corporate &amp; Others</a:t>
              </a:r>
            </a:p>
            <a:p>
              <a:pPr algn="ctr"/>
              <a:endParaRPr lang="en-US" sz="1000" dirty="0" smtClean="0">
                <a:latin typeface="Arial" pitchFamily="34" charset="0"/>
                <a:cs typeface="Arial" pitchFamily="34" charset="0"/>
              </a:endParaRPr>
            </a:p>
            <a:p>
              <a:pPr algn="ctr"/>
              <a:endParaRPr lang="en-US" sz="1000" dirty="0">
                <a:latin typeface="Arial" pitchFamily="34" charset="0"/>
                <a:cs typeface="Arial" pitchFamily="34" charset="0"/>
              </a:endParaRPr>
            </a:p>
          </p:txBody>
        </p:sp>
        <p:sp>
          <p:nvSpPr>
            <p:cNvPr id="12" name="TextBox 11"/>
            <p:cNvSpPr txBox="1"/>
            <p:nvPr/>
          </p:nvSpPr>
          <p:spPr>
            <a:xfrm>
              <a:off x="2788843" y="1847594"/>
              <a:ext cx="1447800" cy="307777"/>
            </a:xfrm>
            <a:prstGeom prst="rect">
              <a:avLst/>
            </a:prstGeom>
          </p:spPr>
          <p:txBody>
            <a:bodyPr wrap="square" lIns="0" tIns="0" rIns="0" bIns="0" rtlCol="0">
              <a:spAutoFit/>
            </a:bodyPr>
            <a:lstStyle/>
            <a:p>
              <a:pPr algn="ctr"/>
              <a:r>
                <a:rPr lang="en-US" sz="1000" b="1" dirty="0" smtClean="0">
                  <a:latin typeface="Arial" pitchFamily="34" charset="0"/>
                  <a:cs typeface="Arial" pitchFamily="34" charset="0"/>
                </a:rPr>
                <a:t>Bank</a:t>
              </a:r>
            </a:p>
            <a:p>
              <a:pPr algn="ctr"/>
              <a:r>
                <a:rPr lang="en-US" sz="1000" b="1" dirty="0" smtClean="0">
                  <a:latin typeface="Arial" pitchFamily="34" charset="0"/>
                  <a:cs typeface="Arial" pitchFamily="34" charset="0"/>
                </a:rPr>
                <a:t>(Geography &amp; LoB)</a:t>
              </a:r>
            </a:p>
          </p:txBody>
        </p:sp>
        <p:sp>
          <p:nvSpPr>
            <p:cNvPr id="47" name="Rounded Rectangle 46"/>
            <p:cNvSpPr/>
            <p:nvPr/>
          </p:nvSpPr>
          <p:spPr>
            <a:xfrm>
              <a:off x="5410200" y="2229416"/>
              <a:ext cx="1063028" cy="1084337"/>
            </a:xfrm>
            <a:prstGeom prst="roundRec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latin typeface="Arial" pitchFamily="34" charset="0"/>
                <a:cs typeface="Arial" pitchFamily="34" charset="0"/>
              </a:endParaRPr>
            </a:p>
            <a:p>
              <a:pPr algn="ctr"/>
              <a:r>
                <a:rPr lang="en-US" sz="1000" dirty="0" smtClean="0">
                  <a:solidFill>
                    <a:schemeClr val="tx1"/>
                  </a:solidFill>
                  <a:latin typeface="Arial" pitchFamily="34" charset="0"/>
                  <a:cs typeface="Arial" pitchFamily="34" charset="0"/>
                </a:rPr>
                <a:t>GEO 1 </a:t>
              </a:r>
            </a:p>
            <a:p>
              <a:pPr algn="ctr"/>
              <a:r>
                <a:rPr lang="en-US" sz="1000" dirty="0" smtClean="0">
                  <a:solidFill>
                    <a:schemeClr val="tx1"/>
                  </a:solidFill>
                  <a:latin typeface="Arial" pitchFamily="34" charset="0"/>
                  <a:cs typeface="Arial" pitchFamily="34" charset="0"/>
                </a:rPr>
                <a:t>GEO 2 </a:t>
              </a:r>
            </a:p>
            <a:p>
              <a:pPr algn="ctr"/>
              <a:r>
                <a:rPr lang="en-US" sz="1000" dirty="0" smtClean="0">
                  <a:solidFill>
                    <a:schemeClr val="tx1"/>
                  </a:solidFill>
                  <a:latin typeface="Arial" pitchFamily="34" charset="0"/>
                  <a:cs typeface="Arial" pitchFamily="34" charset="0"/>
                </a:rPr>
                <a:t>GEO 3 </a:t>
              </a:r>
            </a:p>
            <a:p>
              <a:pPr algn="ctr"/>
              <a:r>
                <a:rPr lang="en-US" sz="1000" dirty="0" smtClean="0">
                  <a:solidFill>
                    <a:schemeClr val="tx1"/>
                  </a:solidFill>
                  <a:latin typeface="Arial" pitchFamily="34" charset="0"/>
                  <a:cs typeface="Arial" pitchFamily="34" charset="0"/>
                </a:rPr>
                <a:t>GEO 4</a:t>
              </a:r>
            </a:p>
            <a:p>
              <a:pPr algn="ctr"/>
              <a:r>
                <a:rPr lang="en-US" sz="1000" dirty="0" smtClean="0">
                  <a:solidFill>
                    <a:schemeClr val="tx1"/>
                  </a:solidFill>
                  <a:latin typeface="Arial" pitchFamily="34" charset="0"/>
                  <a:cs typeface="Arial" pitchFamily="34" charset="0"/>
                </a:rPr>
                <a:t>GEO 5</a:t>
              </a:r>
            </a:p>
            <a:p>
              <a:pPr algn="ctr"/>
              <a:endParaRPr lang="en-US" sz="1000" dirty="0">
                <a:latin typeface="Arial" pitchFamily="34" charset="0"/>
                <a:cs typeface="Arial" pitchFamily="34" charset="0"/>
              </a:endParaRPr>
            </a:p>
          </p:txBody>
        </p:sp>
        <p:sp>
          <p:nvSpPr>
            <p:cNvPr id="48" name="TextBox 47"/>
            <p:cNvSpPr txBox="1"/>
            <p:nvPr/>
          </p:nvSpPr>
          <p:spPr>
            <a:xfrm>
              <a:off x="5506212" y="1847594"/>
              <a:ext cx="2514600" cy="307777"/>
            </a:xfrm>
            <a:prstGeom prst="rect">
              <a:avLst/>
            </a:prstGeom>
          </p:spPr>
          <p:txBody>
            <a:bodyPr wrap="square" lIns="0" tIns="0" rIns="0" bIns="0" rtlCol="0">
              <a:spAutoFit/>
            </a:bodyPr>
            <a:lstStyle/>
            <a:p>
              <a:pPr algn="ctr"/>
              <a:r>
                <a:rPr lang="en-US" sz="1000" b="1" dirty="0" smtClean="0">
                  <a:latin typeface="Arial" pitchFamily="34" charset="0"/>
                  <a:cs typeface="Arial" pitchFamily="34" charset="0"/>
                </a:rPr>
                <a:t>ORX Data</a:t>
              </a:r>
            </a:p>
            <a:p>
              <a:r>
                <a:rPr lang="en-US" sz="1000" b="1" dirty="0" smtClean="0">
                  <a:latin typeface="Arial" pitchFamily="34" charset="0"/>
                  <a:cs typeface="Arial" pitchFamily="34" charset="0"/>
                </a:rPr>
                <a:t>      Geography                           LoB</a:t>
              </a:r>
            </a:p>
          </p:txBody>
        </p:sp>
        <p:sp>
          <p:nvSpPr>
            <p:cNvPr id="49" name="Rounded Rectangle 48"/>
            <p:cNvSpPr/>
            <p:nvPr/>
          </p:nvSpPr>
          <p:spPr>
            <a:xfrm>
              <a:off x="6629400" y="2229416"/>
              <a:ext cx="1524000" cy="1066800"/>
            </a:xfrm>
            <a:prstGeom prst="roundRec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latin typeface="Arial" pitchFamily="34" charset="0"/>
                <a:cs typeface="Arial" pitchFamily="34" charset="0"/>
              </a:endParaRPr>
            </a:p>
            <a:p>
              <a:pPr algn="ctr"/>
              <a:r>
                <a:rPr lang="en-US" sz="1000" dirty="0" smtClean="0">
                  <a:solidFill>
                    <a:schemeClr val="tx1"/>
                  </a:solidFill>
                  <a:latin typeface="Arial" pitchFamily="34" charset="0"/>
                  <a:cs typeface="Arial" pitchFamily="34" charset="0"/>
                </a:rPr>
                <a:t>Retail</a:t>
              </a:r>
            </a:p>
            <a:p>
              <a:pPr algn="ctr"/>
              <a:endParaRPr lang="en-US" sz="1000" dirty="0" smtClean="0">
                <a:solidFill>
                  <a:schemeClr val="tx1"/>
                </a:solidFill>
                <a:latin typeface="Arial" pitchFamily="34" charset="0"/>
                <a:cs typeface="Arial" pitchFamily="34" charset="0"/>
              </a:endParaRPr>
            </a:p>
            <a:p>
              <a:pPr algn="ctr"/>
              <a:r>
                <a:rPr lang="en-US" sz="1000" dirty="0" smtClean="0">
                  <a:solidFill>
                    <a:schemeClr val="tx1"/>
                  </a:solidFill>
                  <a:latin typeface="Arial" pitchFamily="34" charset="0"/>
                  <a:cs typeface="Arial" pitchFamily="34" charset="0"/>
                </a:rPr>
                <a:t>Commercial</a:t>
              </a:r>
            </a:p>
            <a:p>
              <a:pPr algn="ctr"/>
              <a:endParaRPr lang="en-US" sz="1000" dirty="0" smtClean="0">
                <a:solidFill>
                  <a:schemeClr val="tx1"/>
                </a:solidFill>
                <a:latin typeface="Arial" pitchFamily="34" charset="0"/>
                <a:cs typeface="Arial" pitchFamily="34" charset="0"/>
              </a:endParaRPr>
            </a:p>
            <a:p>
              <a:pPr algn="ctr"/>
              <a:r>
                <a:rPr lang="en-US" sz="1000" dirty="0" smtClean="0">
                  <a:solidFill>
                    <a:schemeClr val="tx1"/>
                  </a:solidFill>
                  <a:latin typeface="Arial" pitchFamily="34" charset="0"/>
                  <a:cs typeface="Arial" pitchFamily="34" charset="0"/>
                </a:rPr>
                <a:t>Corporate &amp; Others</a:t>
              </a:r>
            </a:p>
            <a:p>
              <a:pPr algn="ctr"/>
              <a:endParaRPr lang="en-US" sz="1000" dirty="0">
                <a:solidFill>
                  <a:schemeClr val="tx1"/>
                </a:solidFill>
                <a:latin typeface="Arial" pitchFamily="34" charset="0"/>
                <a:cs typeface="Arial" pitchFamily="34" charset="0"/>
              </a:endParaRPr>
            </a:p>
          </p:txBody>
        </p:sp>
        <p:cxnSp>
          <p:nvCxnSpPr>
            <p:cNvPr id="26" name="Straight Arrow Connector 25"/>
            <p:cNvCxnSpPr/>
            <p:nvPr/>
          </p:nvCxnSpPr>
          <p:spPr>
            <a:xfrm>
              <a:off x="4114800" y="2381816"/>
              <a:ext cx="1524000" cy="762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172200" y="2458016"/>
              <a:ext cx="99060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191000" y="2461066"/>
              <a:ext cx="1447800" cy="731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172200" y="2458017"/>
              <a:ext cx="838200" cy="2286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962400" y="2610417"/>
              <a:ext cx="1676400" cy="10515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91000" y="2610417"/>
              <a:ext cx="1447800" cy="19964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114800" y="2762816"/>
              <a:ext cx="1524000" cy="2286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424172" y="2460580"/>
              <a:ext cx="1219200" cy="6989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6172200" y="2458016"/>
              <a:ext cx="685800" cy="6096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6048756" y="2458017"/>
              <a:ext cx="1114044" cy="18479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6053328" y="2639370"/>
              <a:ext cx="990600" cy="7620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6172200" y="2458016"/>
              <a:ext cx="990600" cy="35204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5257800" y="1827093"/>
              <a:ext cx="3011424" cy="157097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15926436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Rectangle 12"/>
              <p:cNvSpPr/>
              <p:nvPr/>
            </p:nvSpPr>
            <p:spPr>
              <a:xfrm>
                <a:off x="241492" y="1087965"/>
                <a:ext cx="8819065" cy="5314952"/>
              </a:xfrm>
              <a:prstGeom prst="rect">
                <a:avLst/>
              </a:prstGeom>
              <a:solidFill>
                <a:srgbClr val="FFFFFF"/>
              </a:solidFill>
              <a:ln w="63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Arial" pitchFamily="34" charset="0"/>
                  <a:cs typeface="Arial" pitchFamily="34" charset="0"/>
                </a:endParaRPr>
              </a:p>
              <a:p>
                <a:pPr algn="ctr"/>
                <a:endParaRPr lang="en-US" dirty="0">
                  <a:solidFill>
                    <a:schemeClr val="tx1"/>
                  </a:solidFill>
                  <a:latin typeface="Arial" pitchFamily="34" charset="0"/>
                  <a:cs typeface="Arial" pitchFamily="34" charset="0"/>
                </a:endParaRPr>
              </a:p>
              <a:p>
                <a:pPr algn="ct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Arial" pitchFamily="34" charset="0"/>
                            </a:rPr>
                          </m:ctrlPr>
                        </m:sSubSupPr>
                        <m:e>
                          <m:r>
                            <a:rPr lang="en-US">
                              <a:solidFill>
                                <a:schemeClr val="tx1"/>
                              </a:solidFill>
                              <a:latin typeface="Cambria Math"/>
                              <a:cs typeface="Arial" pitchFamily="34" charset="0"/>
                            </a:rPr>
                            <m:t>𝜆</m:t>
                          </m:r>
                        </m:e>
                        <m:sub>
                          <m:r>
                            <a:rPr lang="en-US">
                              <a:solidFill>
                                <a:schemeClr val="tx1"/>
                              </a:solidFill>
                              <a:latin typeface="Cambria Math"/>
                              <a:cs typeface="Arial" pitchFamily="34" charset="0"/>
                            </a:rPr>
                            <m:t>𝑡</m:t>
                          </m:r>
                          <m:r>
                            <a:rPr lang="en-US">
                              <a:solidFill>
                                <a:schemeClr val="tx1"/>
                              </a:solidFill>
                              <a:latin typeface="Cambria Math"/>
                              <a:cs typeface="Arial" pitchFamily="34" charset="0"/>
                            </a:rPr>
                            <m:t>,</m:t>
                          </m:r>
                          <m:r>
                            <a:rPr lang="en-US">
                              <a:solidFill>
                                <a:schemeClr val="tx1"/>
                              </a:solidFill>
                              <a:latin typeface="Cambria Math"/>
                              <a:cs typeface="Arial" pitchFamily="34" charset="0"/>
                            </a:rPr>
                            <m:t>𝑝</m:t>
                          </m:r>
                        </m:sub>
                        <m:sup>
                          <m:r>
                            <a:rPr lang="en-US">
                              <a:solidFill>
                                <a:schemeClr val="tx1"/>
                              </a:solidFill>
                              <a:latin typeface="Cambria Math"/>
                              <a:cs typeface="Arial" pitchFamily="34" charset="0"/>
                            </a:rPr>
                            <m:t>𝑂𝑅𝑋</m:t>
                          </m:r>
                        </m:sup>
                      </m:sSubSup>
                      <m:r>
                        <a:rPr lang="en-US">
                          <a:solidFill>
                            <a:schemeClr val="tx1"/>
                          </a:solidFill>
                          <a:latin typeface="Cambria Math"/>
                          <a:cs typeface="Arial" pitchFamily="34" charset="0"/>
                        </a:rPr>
                        <m:t>=</m:t>
                      </m:r>
                      <m:r>
                        <a:rPr lang="en-US">
                          <a:solidFill>
                            <a:schemeClr val="tx1"/>
                          </a:solidFill>
                          <a:latin typeface="Cambria Math"/>
                          <a:cs typeface="Arial" pitchFamily="34" charset="0"/>
                        </a:rPr>
                        <m:t>𝑙𝑜𝑔</m:t>
                      </m:r>
                      <m:f>
                        <m:fPr>
                          <m:ctrlPr>
                            <a:rPr lang="en-US" i="1">
                              <a:solidFill>
                                <a:schemeClr val="tx1"/>
                              </a:solidFill>
                              <a:latin typeface="Cambria Math" panose="02040503050406030204" pitchFamily="18" charset="0"/>
                              <a:cs typeface="Arial" pitchFamily="34" charset="0"/>
                            </a:rPr>
                          </m:ctrlPr>
                        </m:fPr>
                        <m:num>
                          <m:sSubSup>
                            <m:sSubSupPr>
                              <m:ctrlPr>
                                <a:rPr lang="en-US" i="1">
                                  <a:solidFill>
                                    <a:schemeClr val="tx1"/>
                                  </a:solidFill>
                                  <a:latin typeface="Cambria Math" panose="02040503050406030204" pitchFamily="18" charset="0"/>
                                  <a:cs typeface="Arial" pitchFamily="34" charset="0"/>
                                </a:rPr>
                              </m:ctrlPr>
                            </m:sSubSupPr>
                            <m:e>
                              <m:r>
                                <a:rPr lang="en-US">
                                  <a:solidFill>
                                    <a:schemeClr val="tx1"/>
                                  </a:solidFill>
                                  <a:latin typeface="Cambria Math"/>
                                  <a:cs typeface="Arial" pitchFamily="34" charset="0"/>
                                </a:rPr>
                                <m:t>𝐿</m:t>
                              </m:r>
                            </m:e>
                            <m:sub>
                              <m:r>
                                <a:rPr lang="en-US">
                                  <a:solidFill>
                                    <a:schemeClr val="tx1"/>
                                  </a:solidFill>
                                  <a:latin typeface="Cambria Math"/>
                                  <a:cs typeface="Arial" pitchFamily="34" charset="0"/>
                                </a:rPr>
                                <m:t>𝑡</m:t>
                              </m:r>
                              <m:r>
                                <a:rPr lang="en-US">
                                  <a:solidFill>
                                    <a:schemeClr val="tx1"/>
                                  </a:solidFill>
                                  <a:latin typeface="Cambria Math"/>
                                  <a:cs typeface="Arial" pitchFamily="34" charset="0"/>
                                </a:rPr>
                                <m:t>,</m:t>
                              </m:r>
                              <m:r>
                                <a:rPr lang="en-US">
                                  <a:solidFill>
                                    <a:schemeClr val="tx1"/>
                                  </a:solidFill>
                                  <a:latin typeface="Cambria Math"/>
                                  <a:cs typeface="Arial" pitchFamily="34" charset="0"/>
                                </a:rPr>
                                <m:t>𝑝</m:t>
                              </m:r>
                            </m:sub>
                            <m:sup>
                              <m:r>
                                <a:rPr lang="en-US">
                                  <a:solidFill>
                                    <a:schemeClr val="tx1"/>
                                  </a:solidFill>
                                  <a:latin typeface="Cambria Math"/>
                                  <a:cs typeface="Arial" pitchFamily="34" charset="0"/>
                                </a:rPr>
                                <m:t>𝑂𝑅𝑋</m:t>
                              </m:r>
                            </m:sup>
                          </m:sSubSup>
                        </m:num>
                        <m:den>
                          <m:sSubSup>
                            <m:sSubSupPr>
                              <m:ctrlPr>
                                <a:rPr lang="en-US" i="1">
                                  <a:solidFill>
                                    <a:schemeClr val="tx1"/>
                                  </a:solidFill>
                                  <a:latin typeface="Cambria Math" panose="02040503050406030204" pitchFamily="18" charset="0"/>
                                  <a:cs typeface="Arial" pitchFamily="34" charset="0"/>
                                </a:rPr>
                              </m:ctrlPr>
                            </m:sSubSupPr>
                            <m:e>
                              <m:r>
                                <a:rPr lang="en-US">
                                  <a:solidFill>
                                    <a:schemeClr val="tx1"/>
                                  </a:solidFill>
                                  <a:latin typeface="Cambria Math"/>
                                  <a:cs typeface="Arial" pitchFamily="34" charset="0"/>
                                </a:rPr>
                                <m:t>𝐿</m:t>
                              </m:r>
                            </m:e>
                            <m:sub>
                              <m:r>
                                <a:rPr lang="en-US">
                                  <a:solidFill>
                                    <a:schemeClr val="tx1"/>
                                  </a:solidFill>
                                  <a:latin typeface="Cambria Math"/>
                                  <a:cs typeface="Arial" pitchFamily="34" charset="0"/>
                                </a:rPr>
                                <m:t>𝑡</m:t>
                              </m:r>
                              <m:r>
                                <a:rPr lang="en-US">
                                  <a:solidFill>
                                    <a:schemeClr val="tx1"/>
                                  </a:solidFill>
                                  <a:latin typeface="Cambria Math"/>
                                  <a:cs typeface="Arial" pitchFamily="34" charset="0"/>
                                </a:rPr>
                                <m:t>−1,</m:t>
                              </m:r>
                              <m:r>
                                <a:rPr lang="en-US">
                                  <a:solidFill>
                                    <a:schemeClr val="tx1"/>
                                  </a:solidFill>
                                  <a:latin typeface="Cambria Math"/>
                                  <a:cs typeface="Arial" pitchFamily="34" charset="0"/>
                                </a:rPr>
                                <m:t>𝑝</m:t>
                              </m:r>
                            </m:sub>
                            <m:sup>
                              <m:r>
                                <a:rPr lang="en-US">
                                  <a:solidFill>
                                    <a:schemeClr val="tx1"/>
                                  </a:solidFill>
                                  <a:latin typeface="Cambria Math"/>
                                  <a:cs typeface="Arial" pitchFamily="34" charset="0"/>
                                </a:rPr>
                                <m:t>𝑂𝑅𝑋</m:t>
                              </m:r>
                            </m:sup>
                          </m:sSubSup>
                        </m:den>
                      </m:f>
                      <m:r>
                        <a:rPr lang="en-US">
                          <a:solidFill>
                            <a:schemeClr val="tx1"/>
                          </a:solidFill>
                          <a:latin typeface="Cambria Math"/>
                          <a:cs typeface="Arial" pitchFamily="34" charset="0"/>
                        </a:rPr>
                        <m:t>=</m:t>
                      </m:r>
                      <m:r>
                        <a:rPr lang="en-US">
                          <a:solidFill>
                            <a:schemeClr val="tx1"/>
                          </a:solidFill>
                          <a:latin typeface="Cambria Math"/>
                          <a:cs typeface="Arial" pitchFamily="34" charset="0"/>
                        </a:rPr>
                        <m:t>𝑙𝑜𝑔</m:t>
                      </m:r>
                      <m:sSubSup>
                        <m:sSubSupPr>
                          <m:ctrlPr>
                            <a:rPr lang="en-US" i="1">
                              <a:solidFill>
                                <a:schemeClr val="tx1"/>
                              </a:solidFill>
                              <a:latin typeface="Cambria Math" panose="02040503050406030204" pitchFamily="18" charset="0"/>
                              <a:cs typeface="Arial" pitchFamily="34" charset="0"/>
                            </a:rPr>
                          </m:ctrlPr>
                        </m:sSubSupPr>
                        <m:e>
                          <m:r>
                            <a:rPr lang="en-US">
                              <a:solidFill>
                                <a:schemeClr val="tx1"/>
                              </a:solidFill>
                              <a:latin typeface="Cambria Math"/>
                              <a:cs typeface="Arial" pitchFamily="34" charset="0"/>
                            </a:rPr>
                            <m:t>𝐿</m:t>
                          </m:r>
                        </m:e>
                        <m:sub>
                          <m:r>
                            <a:rPr lang="en-US">
                              <a:solidFill>
                                <a:schemeClr val="tx1"/>
                              </a:solidFill>
                              <a:latin typeface="Cambria Math"/>
                              <a:cs typeface="Arial" pitchFamily="34" charset="0"/>
                            </a:rPr>
                            <m:t>𝑡</m:t>
                          </m:r>
                          <m:r>
                            <a:rPr lang="en-US">
                              <a:solidFill>
                                <a:schemeClr val="tx1"/>
                              </a:solidFill>
                              <a:latin typeface="Cambria Math"/>
                              <a:cs typeface="Arial" pitchFamily="34" charset="0"/>
                            </a:rPr>
                            <m:t>,</m:t>
                          </m:r>
                          <m:r>
                            <a:rPr lang="en-US">
                              <a:solidFill>
                                <a:schemeClr val="tx1"/>
                              </a:solidFill>
                              <a:latin typeface="Cambria Math"/>
                              <a:cs typeface="Arial" pitchFamily="34" charset="0"/>
                            </a:rPr>
                            <m:t>𝑝</m:t>
                          </m:r>
                        </m:sub>
                        <m:sup>
                          <m:r>
                            <a:rPr lang="en-US">
                              <a:solidFill>
                                <a:schemeClr val="tx1"/>
                              </a:solidFill>
                              <a:latin typeface="Cambria Math"/>
                              <a:cs typeface="Arial" pitchFamily="34" charset="0"/>
                            </a:rPr>
                            <m:t>𝑂𝑅𝑋</m:t>
                          </m:r>
                        </m:sup>
                      </m:sSubSup>
                      <m:r>
                        <a:rPr lang="en-US">
                          <a:solidFill>
                            <a:schemeClr val="tx1"/>
                          </a:solidFill>
                          <a:latin typeface="Cambria Math"/>
                          <a:cs typeface="Arial" pitchFamily="34" charset="0"/>
                        </a:rPr>
                        <m:t>−</m:t>
                      </m:r>
                      <m:r>
                        <a:rPr lang="en-US">
                          <a:solidFill>
                            <a:schemeClr val="tx1"/>
                          </a:solidFill>
                          <a:latin typeface="Cambria Math"/>
                          <a:cs typeface="Arial" pitchFamily="34" charset="0"/>
                        </a:rPr>
                        <m:t>𝑙𝑜𝑔</m:t>
                      </m:r>
                      <m:sSubSup>
                        <m:sSubSupPr>
                          <m:ctrlPr>
                            <a:rPr lang="en-US" i="1">
                              <a:solidFill>
                                <a:schemeClr val="tx1"/>
                              </a:solidFill>
                              <a:latin typeface="Cambria Math" panose="02040503050406030204" pitchFamily="18" charset="0"/>
                              <a:cs typeface="Arial" pitchFamily="34" charset="0"/>
                            </a:rPr>
                          </m:ctrlPr>
                        </m:sSubSupPr>
                        <m:e>
                          <m:r>
                            <a:rPr lang="en-US">
                              <a:solidFill>
                                <a:schemeClr val="tx1"/>
                              </a:solidFill>
                              <a:latin typeface="Cambria Math"/>
                              <a:cs typeface="Arial" pitchFamily="34" charset="0"/>
                            </a:rPr>
                            <m:t>𝐿</m:t>
                          </m:r>
                        </m:e>
                        <m:sub>
                          <m:r>
                            <a:rPr lang="en-US">
                              <a:solidFill>
                                <a:schemeClr val="tx1"/>
                              </a:solidFill>
                              <a:latin typeface="Cambria Math"/>
                              <a:cs typeface="Arial" pitchFamily="34" charset="0"/>
                            </a:rPr>
                            <m:t>𝑡</m:t>
                          </m:r>
                          <m:r>
                            <a:rPr lang="en-US">
                              <a:solidFill>
                                <a:schemeClr val="tx1"/>
                              </a:solidFill>
                              <a:latin typeface="Cambria Math"/>
                              <a:cs typeface="Arial" pitchFamily="34" charset="0"/>
                            </a:rPr>
                            <m:t>−1,</m:t>
                          </m:r>
                          <m:r>
                            <a:rPr lang="en-US">
                              <a:solidFill>
                                <a:schemeClr val="tx1"/>
                              </a:solidFill>
                              <a:latin typeface="Cambria Math"/>
                              <a:cs typeface="Arial" pitchFamily="34" charset="0"/>
                            </a:rPr>
                            <m:t>𝑝</m:t>
                          </m:r>
                        </m:sub>
                        <m:sup>
                          <m:r>
                            <a:rPr lang="en-US">
                              <a:solidFill>
                                <a:schemeClr val="tx1"/>
                              </a:solidFill>
                              <a:latin typeface="Cambria Math"/>
                              <a:cs typeface="Arial" pitchFamily="34" charset="0"/>
                            </a:rPr>
                            <m:t>𝑂𝑅𝑋</m:t>
                          </m:r>
                        </m:sup>
                      </m:sSubSup>
                      <m:r>
                        <a:rPr lang="en-US">
                          <a:solidFill>
                            <a:schemeClr val="tx1"/>
                          </a:solidFill>
                          <a:latin typeface="Cambria Math"/>
                          <a:cs typeface="Arial" pitchFamily="34" charset="0"/>
                        </a:rPr>
                        <m:t>=</m:t>
                      </m:r>
                      <m:r>
                        <a:rPr lang="en-US">
                          <a:solidFill>
                            <a:schemeClr val="tx1"/>
                          </a:solidFill>
                          <a:latin typeface="Cambria Math"/>
                          <a:cs typeface="Arial" pitchFamily="34" charset="0"/>
                        </a:rPr>
                        <m:t>𝑓</m:t>
                      </m:r>
                      <m:d>
                        <m:dPr>
                          <m:ctrlPr>
                            <a:rPr lang="en-US" i="1">
                              <a:solidFill>
                                <a:schemeClr val="tx1"/>
                              </a:solidFill>
                              <a:latin typeface="Cambria Math" panose="02040503050406030204" pitchFamily="18" charset="0"/>
                              <a:cs typeface="Arial" pitchFamily="34" charset="0"/>
                            </a:rPr>
                          </m:ctrlPr>
                        </m:dPr>
                        <m:e>
                          <m:acc>
                            <m:accPr>
                              <m:chr m:val="⃑"/>
                              <m:ctrlPr>
                                <a:rPr lang="en-US" i="1">
                                  <a:solidFill>
                                    <a:schemeClr val="tx1"/>
                                  </a:solidFill>
                                  <a:latin typeface="Cambria Math" panose="02040503050406030204" pitchFamily="18" charset="0"/>
                                  <a:cs typeface="Arial" pitchFamily="34" charset="0"/>
                                </a:rPr>
                              </m:ctrlPr>
                            </m:accPr>
                            <m:e>
                              <m:sSub>
                                <m:sSubPr>
                                  <m:ctrlPr>
                                    <a:rPr lang="en-US" i="1">
                                      <a:solidFill>
                                        <a:schemeClr val="tx1"/>
                                      </a:solidFill>
                                      <a:latin typeface="Cambria Math" panose="02040503050406030204" pitchFamily="18" charset="0"/>
                                      <a:cs typeface="Arial" pitchFamily="34" charset="0"/>
                                    </a:rPr>
                                  </m:ctrlPr>
                                </m:sSubPr>
                                <m:e>
                                  <m:r>
                                    <a:rPr lang="en-US">
                                      <a:solidFill>
                                        <a:schemeClr val="tx1"/>
                                      </a:solidFill>
                                      <a:latin typeface="Cambria Math"/>
                                      <a:cs typeface="Arial" pitchFamily="34" charset="0"/>
                                    </a:rPr>
                                    <m:t>𝑥</m:t>
                                  </m:r>
                                </m:e>
                                <m:sub>
                                  <m:r>
                                    <a:rPr lang="en-US">
                                      <a:solidFill>
                                        <a:schemeClr val="tx1"/>
                                      </a:solidFill>
                                      <a:latin typeface="Cambria Math"/>
                                      <a:cs typeface="Arial" pitchFamily="34" charset="0"/>
                                    </a:rPr>
                                    <m:t>𝑝</m:t>
                                  </m:r>
                                </m:sub>
                              </m:sSub>
                            </m:e>
                          </m:acc>
                          <m:r>
                            <a:rPr lang="en-US">
                              <a:solidFill>
                                <a:schemeClr val="tx1"/>
                              </a:solidFill>
                              <a:latin typeface="Cambria Math"/>
                              <a:cs typeface="Arial" pitchFamily="34" charset="0"/>
                            </a:rPr>
                            <m:t>, </m:t>
                          </m:r>
                          <m:sSub>
                            <m:sSubPr>
                              <m:ctrlPr>
                                <a:rPr lang="en-US" i="1">
                                  <a:solidFill>
                                    <a:schemeClr val="tx1"/>
                                  </a:solidFill>
                                  <a:latin typeface="Cambria Math" panose="02040503050406030204" pitchFamily="18" charset="0"/>
                                  <a:cs typeface="Arial" pitchFamily="34" charset="0"/>
                                </a:rPr>
                              </m:ctrlPr>
                            </m:sSubPr>
                            <m:e>
                              <m:r>
                                <a:rPr lang="en-US">
                                  <a:solidFill>
                                    <a:schemeClr val="tx1"/>
                                  </a:solidFill>
                                  <a:latin typeface="Cambria Math"/>
                                  <a:cs typeface="Arial" pitchFamily="34" charset="0"/>
                                </a:rPr>
                                <m:t>𝜙</m:t>
                              </m:r>
                            </m:e>
                            <m:sub>
                              <m:r>
                                <a:rPr lang="en-US">
                                  <a:solidFill>
                                    <a:schemeClr val="tx1"/>
                                  </a:solidFill>
                                  <a:latin typeface="Cambria Math"/>
                                  <a:cs typeface="Arial" pitchFamily="34" charset="0"/>
                                </a:rPr>
                                <m:t>𝑝</m:t>
                              </m:r>
                            </m:sub>
                          </m:sSub>
                          <m:r>
                            <a:rPr lang="en-US">
                              <a:solidFill>
                                <a:schemeClr val="tx1"/>
                              </a:solidFill>
                              <a:latin typeface="Cambria Math"/>
                              <a:cs typeface="Arial" pitchFamily="34" charset="0"/>
                            </a:rPr>
                            <m:t>,</m:t>
                          </m:r>
                          <m:sSub>
                            <m:sSubPr>
                              <m:ctrlPr>
                                <a:rPr lang="en-US" i="1">
                                  <a:solidFill>
                                    <a:schemeClr val="tx1"/>
                                  </a:solidFill>
                                  <a:latin typeface="Cambria Math" panose="02040503050406030204" pitchFamily="18" charset="0"/>
                                  <a:cs typeface="Arial" pitchFamily="34" charset="0"/>
                                </a:rPr>
                              </m:ctrlPr>
                            </m:sSubPr>
                            <m:e>
                              <m:r>
                                <a:rPr lang="en-US">
                                  <a:solidFill>
                                    <a:schemeClr val="tx1"/>
                                  </a:solidFill>
                                  <a:latin typeface="Cambria Math"/>
                                  <a:cs typeface="Arial" pitchFamily="34" charset="0"/>
                                </a:rPr>
                                <m:t>𝜃</m:t>
                              </m:r>
                            </m:e>
                            <m:sub>
                              <m:r>
                                <a:rPr lang="en-US">
                                  <a:solidFill>
                                    <a:schemeClr val="tx1"/>
                                  </a:solidFill>
                                  <a:latin typeface="Cambria Math"/>
                                  <a:cs typeface="Arial" pitchFamily="34" charset="0"/>
                                </a:rPr>
                                <m:t>𝑝</m:t>
                              </m:r>
                            </m:sub>
                          </m:sSub>
                        </m:e>
                      </m:d>
                    </m:oMath>
                  </m:oMathPara>
                </a14:m>
                <a:endParaRPr lang="en-US" dirty="0">
                  <a:solidFill>
                    <a:schemeClr val="tx1"/>
                  </a:solidFill>
                  <a:latin typeface="Arial" pitchFamily="34" charset="0"/>
                  <a:cs typeface="Arial"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241492" y="1087965"/>
                <a:ext cx="8819065" cy="5314952"/>
              </a:xfrm>
              <a:prstGeom prst="rect">
                <a:avLst/>
              </a:prstGeom>
              <a:blipFill rotWithShape="1">
                <a:blip r:embed="rId3"/>
                <a:stretch>
                  <a:fillRect/>
                </a:stretch>
              </a:blipFill>
              <a:ln w="6350">
                <a:solidFill>
                  <a:schemeClr val="accent2"/>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 name="Title 1"/>
          <p:cNvSpPr>
            <a:spLocks noGrp="1"/>
          </p:cNvSpPr>
          <p:nvPr>
            <p:ph type="title"/>
          </p:nvPr>
        </p:nvSpPr>
        <p:spPr>
          <a:xfrm>
            <a:off x="237745" y="117236"/>
            <a:ext cx="7070560" cy="502702"/>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600" dirty="0" smtClean="0">
                <a:solidFill>
                  <a:srgbClr val="FFFFFF"/>
                </a:solidFill>
              </a:rPr>
              <a:t>Stage </a:t>
            </a:r>
            <a:r>
              <a:rPr lang="en-US" sz="1600" dirty="0">
                <a:solidFill>
                  <a:srgbClr val="FFFFFF"/>
                </a:solidFill>
              </a:rPr>
              <a:t>1: </a:t>
            </a:r>
            <a:r>
              <a:rPr lang="en-US" sz="1600" dirty="0" smtClean="0">
                <a:solidFill>
                  <a:srgbClr val="FFFFFF"/>
                </a:solidFill>
              </a:rPr>
              <a:t>ARIMAX Model Using </a:t>
            </a:r>
            <a:r>
              <a:rPr lang="en-US" sz="1600" dirty="0">
                <a:solidFill>
                  <a:srgbClr val="FFFFFF"/>
                </a:solidFill>
              </a:rPr>
              <a:t>External ORX </a:t>
            </a:r>
            <a:r>
              <a:rPr lang="en-US" sz="1600" dirty="0" smtClean="0">
                <a:solidFill>
                  <a:srgbClr val="FFFFFF"/>
                </a:solidFill>
              </a:rPr>
              <a:t>Data (2/3</a:t>
            </a:r>
            <a:r>
              <a:rPr lang="en-US" sz="1600" dirty="0">
                <a:solidFill>
                  <a:srgbClr val="FFFFFF"/>
                </a:solidFill>
              </a:rPr>
              <a:t>)</a:t>
            </a:r>
          </a:p>
        </p:txBody>
      </p:sp>
      <p:sp>
        <p:nvSpPr>
          <p:cNvPr id="102" name="Slide Number Placeholder 101"/>
          <p:cNvSpPr>
            <a:spLocks noGrp="1"/>
          </p:cNvSpPr>
          <p:nvPr>
            <p:ph type="sldNum" sz="quarter" idx="10"/>
          </p:nvPr>
        </p:nvSpPr>
        <p:spPr/>
        <p:txBody>
          <a:bodyPr/>
          <a:lstStyle/>
          <a:p>
            <a:fld id="{419D51F4-68C8-4EB1-9F65-FF42CDFADB18}" type="slidenum">
              <a:rPr lang="en-US" smtClean="0"/>
              <a:pPr/>
              <a:t>85</a:t>
            </a:fld>
            <a:endParaRPr lang="en-US" dirty="0"/>
          </a:p>
        </p:txBody>
      </p:sp>
      <mc:AlternateContent xmlns:mc="http://schemas.openxmlformats.org/markup-compatibility/2006" xmlns:a14="http://schemas.microsoft.com/office/drawing/2010/main">
        <mc:Choice Requires="a14">
          <p:sp>
            <p:nvSpPr>
              <p:cNvPr id="84" name="TextBox 83"/>
              <p:cNvSpPr txBox="1"/>
              <p:nvPr/>
            </p:nvSpPr>
            <p:spPr>
              <a:xfrm>
                <a:off x="2109456" y="1108473"/>
                <a:ext cx="6726725" cy="2743443"/>
              </a:xfrm>
              <a:prstGeom prst="rect">
                <a:avLst/>
              </a:prstGeom>
            </p:spPr>
            <p:txBody>
              <a:bodyPr wrap="square" lIns="0" tIns="0" rIns="0" bIns="0" rtlCol="0">
                <a:spAutoFit/>
              </a:bodyPr>
              <a:lstStyle/>
              <a:p>
                <a:pPr marL="228600" indent="-228600">
                  <a:spcBef>
                    <a:spcPts val="300"/>
                  </a:spcBef>
                  <a:spcAft>
                    <a:spcPts val="300"/>
                  </a:spcAft>
                  <a:buClr>
                    <a:srgbClr val="C00000"/>
                  </a:buClr>
                  <a:buFont typeface="Wingdings" panose="05000000000000000000" pitchFamily="2" charset="2"/>
                  <a:buChar char="§"/>
                </a:pPr>
                <a:r>
                  <a:rPr lang="en-US" sz="1200" dirty="0" smtClean="0">
                    <a:solidFill>
                      <a:schemeClr val="tx1"/>
                    </a:solidFill>
                    <a:latin typeface="Arial" pitchFamily="34" charset="0"/>
                    <a:cs typeface="Arial" pitchFamily="34" charset="0"/>
                  </a:rPr>
                  <a:t>The ARIMAX model specification</a:t>
                </a:r>
              </a:p>
              <a:p>
                <a:pPr marL="457200" indent="-228600">
                  <a:spcBef>
                    <a:spcPts val="300"/>
                  </a:spcBef>
                  <a:spcAft>
                    <a:spcPts val="300"/>
                  </a:spcAft>
                  <a:buClr>
                    <a:schemeClr val="bg1"/>
                  </a:buClr>
                  <a:buFont typeface="Arial" pitchFamily="34" charset="0"/>
                  <a:buChar char="–"/>
                </a:pPr>
                <a:r>
                  <a:rPr lang="en-US" sz="1200" dirty="0" smtClean="0">
                    <a:solidFill>
                      <a:schemeClr val="tx1"/>
                    </a:solidFill>
                    <a:latin typeface="Arial" pitchFamily="34" charset="0"/>
                    <a:cs typeface="Arial" pitchFamily="34" charset="0"/>
                  </a:rPr>
                  <a:t>AR</a:t>
                </a:r>
                <a:r>
                  <a:rPr lang="en-US" sz="1200" dirty="0">
                    <a:solidFill>
                      <a:schemeClr val="tx1"/>
                    </a:solidFill>
                    <a:latin typeface="Arial" pitchFamily="34" charset="0"/>
                    <a:cs typeface="Arial" pitchFamily="34" charset="0"/>
                  </a:rPr>
                  <a:t>: </a:t>
                </a:r>
                <a:r>
                  <a:rPr lang="en-US" sz="1200" dirty="0" smtClean="0">
                    <a:solidFill>
                      <a:schemeClr val="tx1"/>
                    </a:solidFill>
                    <a:latin typeface="Arial" pitchFamily="34" charset="0"/>
                    <a:cs typeface="Arial" pitchFamily="34" charset="0"/>
                  </a:rPr>
                  <a:t>Autoregressive </a:t>
                </a:r>
                <a:r>
                  <a:rPr lang="en-US" sz="1200" dirty="0">
                    <a:solidFill>
                      <a:schemeClr val="tx1"/>
                    </a:solidFill>
                    <a:latin typeface="Arial" pitchFamily="34" charset="0"/>
                    <a:cs typeface="Arial" pitchFamily="34" charset="0"/>
                  </a:rPr>
                  <a:t>–</a:t>
                </a:r>
                <a:r>
                  <a:rPr lang="en-US" sz="1200" dirty="0" smtClean="0">
                    <a:solidFill>
                      <a:schemeClr val="tx1"/>
                    </a:solidFill>
                    <a:latin typeface="Arial" pitchFamily="34" charset="0"/>
                    <a:cs typeface="Arial" pitchFamily="34" charset="0"/>
                  </a:rPr>
                  <a:t> Time </a:t>
                </a:r>
                <a:r>
                  <a:rPr lang="en-US" sz="1200" dirty="0">
                    <a:solidFill>
                      <a:schemeClr val="tx1"/>
                    </a:solidFill>
                    <a:latin typeface="Arial" pitchFamily="34" charset="0"/>
                    <a:cs typeface="Arial" pitchFamily="34" charset="0"/>
                  </a:rPr>
                  <a:t>series is a function of its own </a:t>
                </a:r>
                <a:r>
                  <a:rPr lang="en-US" sz="1200" dirty="0" smtClean="0">
                    <a:solidFill>
                      <a:schemeClr val="tx1"/>
                    </a:solidFill>
                    <a:latin typeface="Arial" pitchFamily="34" charset="0"/>
                    <a:cs typeface="Arial" pitchFamily="34" charset="0"/>
                  </a:rPr>
                  <a:t>past</a:t>
                </a:r>
                <a:endParaRPr lang="en-US" sz="1200" dirty="0">
                  <a:solidFill>
                    <a:schemeClr val="tx1"/>
                  </a:solidFill>
                  <a:latin typeface="Arial" pitchFamily="34" charset="0"/>
                  <a:cs typeface="Arial" pitchFamily="34" charset="0"/>
                </a:endParaRPr>
              </a:p>
              <a:p>
                <a:pPr marL="457200" indent="-228600">
                  <a:spcBef>
                    <a:spcPts val="300"/>
                  </a:spcBef>
                  <a:spcAft>
                    <a:spcPts val="300"/>
                  </a:spcAft>
                  <a:buClr>
                    <a:schemeClr val="bg1"/>
                  </a:buClr>
                  <a:buFont typeface="Arial" pitchFamily="34" charset="0"/>
                  <a:buChar char="–"/>
                </a:pPr>
                <a:r>
                  <a:rPr lang="en-US" sz="1200" dirty="0" smtClean="0">
                    <a:solidFill>
                      <a:schemeClr val="tx1"/>
                    </a:solidFill>
                    <a:latin typeface="Arial" pitchFamily="34" charset="0"/>
                    <a:cs typeface="Arial" pitchFamily="34" charset="0"/>
                  </a:rPr>
                  <a:t>MA</a:t>
                </a:r>
                <a:r>
                  <a:rPr lang="en-US" sz="1200" dirty="0">
                    <a:solidFill>
                      <a:schemeClr val="tx1"/>
                    </a:solidFill>
                    <a:latin typeface="Arial" pitchFamily="34" charset="0"/>
                    <a:cs typeface="Arial" pitchFamily="34" charset="0"/>
                  </a:rPr>
                  <a:t>: Moving Average –</a:t>
                </a:r>
                <a:r>
                  <a:rPr lang="en-US" sz="1200" dirty="0" smtClean="0">
                    <a:solidFill>
                      <a:schemeClr val="tx1"/>
                    </a:solidFill>
                    <a:latin typeface="Arial" pitchFamily="34" charset="0"/>
                    <a:cs typeface="Arial" pitchFamily="34" charset="0"/>
                  </a:rPr>
                  <a:t> Time </a:t>
                </a:r>
                <a:r>
                  <a:rPr lang="en-US" sz="1200" dirty="0">
                    <a:solidFill>
                      <a:schemeClr val="tx1"/>
                    </a:solidFill>
                    <a:latin typeface="Arial" pitchFamily="34" charset="0"/>
                    <a:cs typeface="Arial" pitchFamily="34" charset="0"/>
                  </a:rPr>
                  <a:t>series is a function of past “shocks”(deviations, innovations, errors, </a:t>
                </a:r>
                <a:r>
                  <a:rPr lang="en-US" sz="1200" dirty="0" smtClean="0">
                    <a:solidFill>
                      <a:schemeClr val="tx1"/>
                    </a:solidFill>
                    <a:latin typeface="Arial" pitchFamily="34" charset="0"/>
                    <a:cs typeface="Arial" pitchFamily="34" charset="0"/>
                  </a:rPr>
                  <a:t>etc.)</a:t>
                </a:r>
                <a:endParaRPr lang="en-US" sz="1200" dirty="0">
                  <a:solidFill>
                    <a:schemeClr val="tx1"/>
                  </a:solidFill>
                  <a:latin typeface="Arial" pitchFamily="34" charset="0"/>
                  <a:cs typeface="Arial" pitchFamily="34" charset="0"/>
                </a:endParaRPr>
              </a:p>
              <a:p>
                <a:pPr marL="457200" indent="-228600">
                  <a:spcBef>
                    <a:spcPts val="300"/>
                  </a:spcBef>
                  <a:spcAft>
                    <a:spcPts val="300"/>
                  </a:spcAft>
                  <a:buClr>
                    <a:schemeClr val="bg1"/>
                  </a:buClr>
                  <a:buFont typeface="Arial" pitchFamily="34" charset="0"/>
                  <a:buChar char="–"/>
                </a:pPr>
                <a:r>
                  <a:rPr lang="en-US" sz="1200" dirty="0" smtClean="0">
                    <a:solidFill>
                      <a:schemeClr val="tx1"/>
                    </a:solidFill>
                    <a:latin typeface="Arial" pitchFamily="34" charset="0"/>
                    <a:cs typeface="Arial" pitchFamily="34" charset="0"/>
                  </a:rPr>
                  <a:t>I</a:t>
                </a:r>
                <a:r>
                  <a:rPr lang="en-US" sz="1200" dirty="0">
                    <a:solidFill>
                      <a:schemeClr val="tx1"/>
                    </a:solidFill>
                    <a:latin typeface="Arial" pitchFamily="34" charset="0"/>
                    <a:cs typeface="Arial" pitchFamily="34" charset="0"/>
                  </a:rPr>
                  <a:t>: Integrated –</a:t>
                </a:r>
                <a:r>
                  <a:rPr lang="en-US" sz="1200" dirty="0" smtClean="0">
                    <a:solidFill>
                      <a:schemeClr val="tx1"/>
                    </a:solidFill>
                    <a:latin typeface="Arial" pitchFamily="34" charset="0"/>
                    <a:cs typeface="Arial" pitchFamily="34" charset="0"/>
                  </a:rPr>
                  <a:t> Differencing </a:t>
                </a:r>
                <a:r>
                  <a:rPr lang="en-US" sz="1200" dirty="0">
                    <a:solidFill>
                      <a:schemeClr val="tx1"/>
                    </a:solidFill>
                    <a:latin typeface="Arial" pitchFamily="34" charset="0"/>
                    <a:cs typeface="Arial" pitchFamily="34" charset="0"/>
                  </a:rPr>
                  <a:t>provides stochastic trend and seasonal components, so forecasting requires </a:t>
                </a:r>
                <a:r>
                  <a:rPr lang="en-US" sz="1200" i="1" dirty="0">
                    <a:solidFill>
                      <a:schemeClr val="tx1"/>
                    </a:solidFill>
                    <a:latin typeface="Arial" pitchFamily="34" charset="0"/>
                    <a:cs typeface="Arial" pitchFamily="34" charset="0"/>
                  </a:rPr>
                  <a:t>integration or undifferencing</a:t>
                </a:r>
              </a:p>
              <a:p>
                <a:pPr marL="457200" indent="-228600">
                  <a:spcBef>
                    <a:spcPts val="300"/>
                  </a:spcBef>
                  <a:spcAft>
                    <a:spcPts val="300"/>
                  </a:spcAft>
                  <a:buClr>
                    <a:schemeClr val="bg1"/>
                  </a:buClr>
                  <a:buFont typeface="Arial" pitchFamily="34" charset="0"/>
                  <a:buChar char="–"/>
                </a:pPr>
                <a:r>
                  <a:rPr lang="en-US" sz="1200" dirty="0" smtClean="0">
                    <a:solidFill>
                      <a:schemeClr val="tx1"/>
                    </a:solidFill>
                    <a:latin typeface="Arial" pitchFamily="34" charset="0"/>
                    <a:cs typeface="Arial" pitchFamily="34" charset="0"/>
                  </a:rPr>
                  <a:t>X</a:t>
                </a:r>
                <a:r>
                  <a:rPr lang="en-US" sz="1200" dirty="0">
                    <a:solidFill>
                      <a:schemeClr val="tx1"/>
                    </a:solidFill>
                    <a:latin typeface="Arial" pitchFamily="34" charset="0"/>
                    <a:cs typeface="Arial" pitchFamily="34" charset="0"/>
                  </a:rPr>
                  <a:t>: Exogenous – </a:t>
                </a:r>
                <a:r>
                  <a:rPr lang="en-US" sz="1200" dirty="0" smtClean="0">
                    <a:solidFill>
                      <a:schemeClr val="tx1"/>
                    </a:solidFill>
                    <a:latin typeface="Arial" pitchFamily="34" charset="0"/>
                    <a:cs typeface="Arial" pitchFamily="34" charset="0"/>
                  </a:rPr>
                  <a:t>Time </a:t>
                </a:r>
                <a:r>
                  <a:rPr lang="en-US" sz="1200" dirty="0">
                    <a:solidFill>
                      <a:schemeClr val="tx1"/>
                    </a:solidFill>
                    <a:latin typeface="Arial" pitchFamily="34" charset="0"/>
                    <a:cs typeface="Arial" pitchFamily="34" charset="0"/>
                  </a:rPr>
                  <a:t>series is influenced by external </a:t>
                </a:r>
                <a:r>
                  <a:rPr lang="en-US" sz="1200" dirty="0" smtClean="0">
                    <a:solidFill>
                      <a:schemeClr val="tx1"/>
                    </a:solidFill>
                    <a:latin typeface="Arial" pitchFamily="34" charset="0"/>
                    <a:cs typeface="Arial" pitchFamily="34" charset="0"/>
                  </a:rPr>
                  <a:t>factors</a:t>
                </a:r>
                <a:endParaRPr lang="en-US" sz="1200" dirty="0">
                  <a:solidFill>
                    <a:schemeClr val="tx1"/>
                  </a:solidFill>
                  <a:latin typeface="Arial" pitchFamily="34" charset="0"/>
                  <a:cs typeface="Arial" pitchFamily="34" charset="0"/>
                </a:endParaRPr>
              </a:p>
              <a:p>
                <a:pPr marL="228600" indent="-228600">
                  <a:spcBef>
                    <a:spcPts val="300"/>
                  </a:spcBef>
                  <a:spcAft>
                    <a:spcPts val="300"/>
                  </a:spcAft>
                  <a:buClr>
                    <a:srgbClr val="C00000"/>
                  </a:buClr>
                  <a:buFont typeface="Wingdings" panose="05000000000000000000" pitchFamily="2" charset="2"/>
                  <a:buChar char="§"/>
                </a:pPr>
                <a:r>
                  <a:rPr lang="en-US" sz="1200" dirty="0" smtClean="0">
                    <a:solidFill>
                      <a:schemeClr val="tx1"/>
                    </a:solidFill>
                    <a:latin typeface="Arial" pitchFamily="34" charset="0"/>
                    <a:cs typeface="Arial" pitchFamily="34" charset="0"/>
                  </a:rPr>
                  <a:t>The selected dependent variable is a logarithm of QoQ ops-risk loss ratios (</a:t>
                </a:r>
                <a14:m>
                  <m:oMath xmlns:m="http://schemas.openxmlformats.org/officeDocument/2006/math">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𝜆</m:t>
                        </m:r>
                      </m:e>
                      <m:sub>
                        <m:r>
                          <a:rPr lang="en-US" sz="1200" i="1">
                            <a:solidFill>
                              <a:schemeClr val="tx1"/>
                            </a:solidFill>
                            <a:latin typeface="Cambria Math" panose="02040503050406030204" pitchFamily="18" charset="0"/>
                          </a:rPr>
                          <m:t>𝑡</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𝑝</m:t>
                        </m:r>
                      </m:sub>
                      <m:sup>
                        <m:r>
                          <a:rPr lang="en-US" sz="1200" i="1">
                            <a:solidFill>
                              <a:schemeClr val="tx1"/>
                            </a:solidFill>
                            <a:latin typeface="Cambria Math" panose="02040503050406030204" pitchFamily="18" charset="0"/>
                          </a:rPr>
                          <m:t>𝑂𝑅𝑋</m:t>
                        </m:r>
                      </m:sup>
                    </m:sSubSup>
                  </m:oMath>
                </a14:m>
                <a:r>
                  <a:rPr lang="en-US" sz="1200" dirty="0" smtClean="0">
                    <a:solidFill>
                      <a:schemeClr val="tx1"/>
                    </a:solidFill>
                    <a:latin typeface="Arial" pitchFamily="34" charset="0"/>
                    <a:cs typeface="Arial" pitchFamily="34" charset="0"/>
                  </a:rPr>
                  <a:t>) for a proxy of geography and LoB combination, and it measures the relative change of ops-risk loss. It can be modeled </a:t>
                </a:r>
                <a:r>
                  <a:rPr lang="en-US" sz="1200" dirty="0">
                    <a:solidFill>
                      <a:schemeClr val="tx1"/>
                    </a:solidFill>
                    <a:latin typeface="Arial" pitchFamily="34" charset="0"/>
                    <a:cs typeface="Arial" pitchFamily="34" charset="0"/>
                  </a:rPr>
                  <a:t>as a function of macroeconomic </a:t>
                </a:r>
                <a:r>
                  <a:rPr lang="en-US" sz="1200" dirty="0" smtClean="0">
                    <a:solidFill>
                      <a:schemeClr val="tx1"/>
                    </a:solidFill>
                    <a:latin typeface="Arial" pitchFamily="34" charset="0"/>
                    <a:cs typeface="Arial" pitchFamily="34" charset="0"/>
                  </a:rPr>
                  <a:t>variables </a:t>
                </a:r>
                <a14:m>
                  <m:oMath xmlns:m="http://schemas.openxmlformats.org/officeDocument/2006/math">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𝑥</m:t>
                        </m:r>
                      </m:e>
                      <m:sub>
                        <m:r>
                          <a:rPr lang="en-US" sz="1200" i="1">
                            <a:solidFill>
                              <a:schemeClr val="tx1"/>
                            </a:solidFill>
                            <a:latin typeface="Cambria Math" panose="02040503050406030204" pitchFamily="18" charset="0"/>
                          </a:rPr>
                          <m:t>𝑝</m:t>
                        </m:r>
                      </m:sub>
                    </m:sSub>
                  </m:oMath>
                </a14:m>
                <a:r>
                  <a:rPr lang="en-US" sz="1200" dirty="0" smtClean="0">
                    <a:solidFill>
                      <a:schemeClr val="tx1"/>
                    </a:solidFill>
                    <a:latin typeface="Arial" pitchFamily="34" charset="0"/>
                    <a:cs typeface="Arial" pitchFamily="34" charset="0"/>
                  </a:rPr>
                  <a:t> along </a:t>
                </a:r>
                <a:r>
                  <a:rPr lang="en-US" sz="1200" dirty="0">
                    <a:solidFill>
                      <a:schemeClr val="tx1"/>
                    </a:solidFill>
                    <a:latin typeface="Arial" pitchFamily="34" charset="0"/>
                    <a:cs typeface="Arial" pitchFamily="34" charset="0"/>
                  </a:rPr>
                  <a:t>with lagged values of ORX log-returns (</a:t>
                </a:r>
                <a14:m>
                  <m:oMath xmlns:m="http://schemas.openxmlformats.org/officeDocument/2006/math">
                    <m:r>
                      <m:rPr>
                        <m:sty m:val="p"/>
                      </m:rPr>
                      <a:rPr lang="en-US" sz="1200">
                        <a:solidFill>
                          <a:schemeClr val="tx1"/>
                        </a:solidFill>
                        <a:latin typeface="Cambria Math" panose="02040503050406030204" pitchFamily="18" charset="0"/>
                      </a:rPr>
                      <m:t>ϕ</m:t>
                    </m:r>
                  </m:oMath>
                </a14:m>
                <a:r>
                  <a:rPr lang="en-US" sz="1200" dirty="0" smtClean="0">
                    <a:solidFill>
                      <a:schemeClr val="tx1"/>
                    </a:solidFill>
                    <a:latin typeface="Arial" pitchFamily="34" charset="0"/>
                    <a:cs typeface="Arial" pitchFamily="34" charset="0"/>
                  </a:rPr>
                  <a:t>) </a:t>
                </a:r>
                <a:r>
                  <a:rPr lang="en-US" sz="1200" dirty="0">
                    <a:solidFill>
                      <a:schemeClr val="tx1"/>
                    </a:solidFill>
                    <a:latin typeface="Arial" pitchFamily="34" charset="0"/>
                    <a:cs typeface="Arial" pitchFamily="34" charset="0"/>
                  </a:rPr>
                  <a:t>and the lagged forecast errors (</a:t>
                </a:r>
                <a14:m>
                  <m:oMath xmlns:m="http://schemas.openxmlformats.org/officeDocument/2006/math">
                    <m:r>
                      <m:rPr>
                        <m:sty m:val="p"/>
                      </m:rPr>
                      <a:rPr lang="en-US" sz="1200">
                        <a:solidFill>
                          <a:schemeClr val="tx1"/>
                        </a:solidFill>
                        <a:latin typeface="Cambria Math" panose="02040503050406030204" pitchFamily="18" charset="0"/>
                      </a:rPr>
                      <m:t>θ</m:t>
                    </m:r>
                  </m:oMath>
                </a14:m>
                <a:r>
                  <a:rPr lang="en-US" sz="1200" dirty="0">
                    <a:solidFill>
                      <a:schemeClr val="tx1"/>
                    </a:solidFill>
                    <a:latin typeface="Arial" pitchFamily="34" charset="0"/>
                    <a:cs typeface="Arial" pitchFamily="34" charset="0"/>
                  </a:rPr>
                  <a:t>) which are specific to that proxy (i.e.</a:t>
                </a:r>
                <a14:m>
                  <m:oMath xmlns:m="http://schemas.openxmlformats.org/officeDocument/2006/math">
                    <m:r>
                      <a:rPr lang="en-US" sz="1200">
                        <a:solidFill>
                          <a:schemeClr val="tx1"/>
                        </a:solidFill>
                        <a:latin typeface="Cambria Math" panose="02040503050406030204" pitchFamily="18" charset="0"/>
                      </a:rPr>
                      <m:t> </m:t>
                    </m:r>
                    <m:r>
                      <a:rPr lang="en-US" sz="1200" i="1">
                        <a:solidFill>
                          <a:schemeClr val="tx1"/>
                        </a:solidFill>
                        <a:latin typeface="Cambria Math" panose="02040503050406030204" pitchFamily="18" charset="0"/>
                      </a:rPr>
                      <m:t>𝑓</m:t>
                    </m:r>
                    <m:d>
                      <m:dPr>
                        <m:ctrlPr>
                          <a:rPr lang="en-US" sz="1200" i="1">
                            <a:solidFill>
                              <a:schemeClr val="tx1"/>
                            </a:solidFill>
                            <a:latin typeface="Cambria Math" panose="02040503050406030204" pitchFamily="18" charset="0"/>
                          </a:rPr>
                        </m:ctrlPr>
                      </m:dPr>
                      <m:e>
                        <m:acc>
                          <m:accPr>
                            <m:chr m:val="⃑"/>
                            <m:ctrlPr>
                              <a:rPr lang="en-US" sz="1200" i="1">
                                <a:solidFill>
                                  <a:schemeClr val="tx1"/>
                                </a:solidFill>
                                <a:latin typeface="Cambria Math" panose="02040503050406030204" pitchFamily="18" charset="0"/>
                              </a:rPr>
                            </m:ctrlPr>
                          </m:acc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𝑥</m:t>
                                </m:r>
                              </m:e>
                              <m:sub>
                                <m:r>
                                  <a:rPr lang="en-US" sz="1200" i="1">
                                    <a:solidFill>
                                      <a:schemeClr val="tx1"/>
                                    </a:solidFill>
                                    <a:latin typeface="Cambria Math" panose="02040503050406030204" pitchFamily="18" charset="0"/>
                                  </a:rPr>
                                  <m:t>𝑝</m:t>
                                </m:r>
                              </m:sub>
                            </m:sSub>
                          </m:e>
                        </m:acc>
                        <m:r>
                          <a:rPr lang="en-US" sz="1200" i="1">
                            <a:solidFill>
                              <a:schemeClr val="tx1"/>
                            </a:solidFill>
                            <a:latin typeface="Cambria Math" panose="02040503050406030204" pitchFamily="18" charset="0"/>
                          </a:rPr>
                          <m:t>, </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𝜙</m:t>
                            </m:r>
                          </m:e>
                          <m:sub>
                            <m:r>
                              <a:rPr lang="en-US" sz="1200" i="1">
                                <a:solidFill>
                                  <a:schemeClr val="tx1"/>
                                </a:solidFill>
                                <a:latin typeface="Cambria Math" panose="02040503050406030204" pitchFamily="18" charset="0"/>
                              </a:rPr>
                              <m:t>𝑝</m:t>
                            </m:r>
                          </m:sub>
                        </m:sSub>
                        <m:r>
                          <a:rPr lang="en-US" sz="1200" i="1">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𝜃</m:t>
                            </m:r>
                          </m:e>
                          <m:sub>
                            <m:r>
                              <a:rPr lang="en-US" sz="1200" i="1">
                                <a:solidFill>
                                  <a:schemeClr val="tx1"/>
                                </a:solidFill>
                                <a:latin typeface="Cambria Math" panose="02040503050406030204" pitchFamily="18" charset="0"/>
                              </a:rPr>
                              <m:t>𝑝</m:t>
                            </m:r>
                          </m:sub>
                        </m:sSub>
                      </m:e>
                    </m:d>
                  </m:oMath>
                </a14:m>
                <a:r>
                  <a:rPr lang="en-US" sz="1200" dirty="0">
                    <a:solidFill>
                      <a:schemeClr val="tx1"/>
                    </a:solidFill>
                    <a:latin typeface="Arial" pitchFamily="34" charset="0"/>
                    <a:cs typeface="Arial" pitchFamily="34" charset="0"/>
                  </a:rPr>
                  <a:t> </a:t>
                </a:r>
              </a:p>
              <a:p>
                <a:pPr marL="228600" indent="-228600">
                  <a:spcBef>
                    <a:spcPts val="300"/>
                  </a:spcBef>
                  <a:spcAft>
                    <a:spcPts val="300"/>
                  </a:spcAft>
                  <a:buClr>
                    <a:srgbClr val="C00000"/>
                  </a:buClr>
                  <a:buFont typeface="Wingdings" panose="05000000000000000000" pitchFamily="2" charset="2"/>
                  <a:buChar char="§"/>
                </a:pPr>
                <a:endParaRPr lang="en-US" sz="1200" dirty="0">
                  <a:solidFill>
                    <a:schemeClr val="tx1"/>
                  </a:solidFill>
                  <a:latin typeface="Arial" pitchFamily="34" charset="0"/>
                  <a:cs typeface="Arial" pitchFamily="34" charset="0"/>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2109456" y="1108473"/>
                <a:ext cx="6726725" cy="2743443"/>
              </a:xfrm>
              <a:prstGeom prst="rect">
                <a:avLst/>
              </a:prstGeom>
              <a:blipFill rotWithShape="1">
                <a:blip r:embed="rId4"/>
                <a:stretch>
                  <a:fillRect l="-453" t="-887"/>
                </a:stretch>
              </a:blipFill>
            </p:spPr>
            <p:txBody>
              <a:bodyPr/>
              <a:lstStyle/>
              <a:p>
                <a:r>
                  <a:rPr lang="en-US">
                    <a:noFill/>
                  </a:rPr>
                  <a:t> </a:t>
                </a:r>
              </a:p>
            </p:txBody>
          </p:sp>
        </mc:Fallback>
      </mc:AlternateContent>
      <p:sp>
        <p:nvSpPr>
          <p:cNvPr id="20" name="TextBox 19"/>
          <p:cNvSpPr txBox="1"/>
          <p:nvPr/>
        </p:nvSpPr>
        <p:spPr>
          <a:xfrm>
            <a:off x="241493" y="4286311"/>
            <a:ext cx="8654857" cy="1877437"/>
          </a:xfrm>
          <a:prstGeom prst="rect">
            <a:avLst/>
          </a:prstGeom>
        </p:spPr>
        <p:txBody>
          <a:bodyPr wrap="square" lIns="91440" tIns="45720" rIns="91440" bIns="45720" rtlCol="0">
            <a:spAutoFit/>
          </a:bodyPr>
          <a:lstStyle/>
          <a:p>
            <a:pPr marL="228600" indent="-228600">
              <a:spcBef>
                <a:spcPts val="300"/>
              </a:spcBef>
              <a:spcAft>
                <a:spcPts val="300"/>
              </a:spcAft>
              <a:buClr>
                <a:srgbClr val="C00000"/>
              </a:buClr>
              <a:buFont typeface="Wingdings" panose="05000000000000000000" pitchFamily="2" charset="2"/>
              <a:buChar char="§"/>
            </a:pPr>
            <a:r>
              <a:rPr lang="en-US" sz="1200" dirty="0" smtClean="0">
                <a:latin typeface="Arial" pitchFamily="34" charset="0"/>
                <a:cs typeface="Arial" pitchFamily="34" charset="0"/>
              </a:rPr>
              <a:t>The ARIMAX model combines </a:t>
            </a:r>
            <a:r>
              <a:rPr lang="en-US" sz="1200" dirty="0">
                <a:latin typeface="Arial" pitchFamily="34" charset="0"/>
                <a:cs typeface="Arial" pitchFamily="34" charset="0"/>
              </a:rPr>
              <a:t>time-series analysis and regression </a:t>
            </a:r>
            <a:r>
              <a:rPr lang="en-US" sz="1200" dirty="0" smtClean="0">
                <a:latin typeface="Arial" pitchFamily="34" charset="0"/>
                <a:cs typeface="Arial" pitchFamily="34" charset="0"/>
              </a:rPr>
              <a:t>analysis. Hence, in many cases, it can produce </a:t>
            </a:r>
            <a:r>
              <a:rPr lang="en-US" sz="1200" dirty="0">
                <a:latin typeface="Arial" pitchFamily="34" charset="0"/>
                <a:cs typeface="Arial" pitchFamily="34" charset="0"/>
              </a:rPr>
              <a:t>better forecasts than using either technique alone. The ARIMAX model </a:t>
            </a:r>
            <a:r>
              <a:rPr lang="en-US" sz="1200" dirty="0" smtClean="0">
                <a:latin typeface="Arial" pitchFamily="34" charset="0"/>
                <a:cs typeface="Arial" pitchFamily="34" charset="0"/>
              </a:rPr>
              <a:t>includes </a:t>
            </a:r>
            <a:r>
              <a:rPr lang="en-US" sz="1200" dirty="0">
                <a:latin typeface="Arial" pitchFamily="34" charset="0"/>
                <a:cs typeface="Arial" pitchFamily="34" charset="0"/>
              </a:rPr>
              <a:t>a structural (economic) explanation </a:t>
            </a:r>
            <a:r>
              <a:rPr lang="en-US" sz="1200" dirty="0" smtClean="0">
                <a:latin typeface="Arial" pitchFamily="34" charset="0"/>
                <a:cs typeface="Arial" pitchFamily="34" charset="0"/>
              </a:rPr>
              <a:t>for the part of the variance </a:t>
            </a:r>
            <a:r>
              <a:rPr lang="en-US" sz="1200" dirty="0">
                <a:latin typeface="Arial" pitchFamily="34" charset="0"/>
                <a:cs typeface="Arial" pitchFamily="34" charset="0"/>
              </a:rPr>
              <a:t>of the dependent variable that can </a:t>
            </a:r>
            <a:r>
              <a:rPr lang="en-US" sz="1200" dirty="0" smtClean="0">
                <a:latin typeface="Arial" pitchFamily="34" charset="0"/>
                <a:cs typeface="Arial" pitchFamily="34" charset="0"/>
              </a:rPr>
              <a:t>be </a:t>
            </a:r>
            <a:r>
              <a:rPr lang="en-US" sz="1200" dirty="0">
                <a:latin typeface="Arial" pitchFamily="34" charset="0"/>
                <a:cs typeface="Arial" pitchFamily="34" charset="0"/>
              </a:rPr>
              <a:t>explained </a:t>
            </a:r>
            <a:r>
              <a:rPr lang="en-US" sz="1200" dirty="0" smtClean="0">
                <a:latin typeface="Arial" pitchFamily="34" charset="0"/>
                <a:cs typeface="Arial" pitchFamily="34" charset="0"/>
              </a:rPr>
              <a:t>structurally </a:t>
            </a:r>
            <a:r>
              <a:rPr lang="en-US" sz="1200" dirty="0">
                <a:latin typeface="Arial" pitchFamily="34" charset="0"/>
                <a:cs typeface="Arial" pitchFamily="34" charset="0"/>
              </a:rPr>
              <a:t>while explaining the part of the variance that cannot be explained </a:t>
            </a:r>
            <a:r>
              <a:rPr lang="en-US" sz="1200" dirty="0" smtClean="0">
                <a:latin typeface="Arial" pitchFamily="34" charset="0"/>
                <a:cs typeface="Arial" pitchFamily="34" charset="0"/>
              </a:rPr>
              <a:t>structurally </a:t>
            </a:r>
            <a:r>
              <a:rPr lang="en-US" sz="1200" dirty="0">
                <a:latin typeface="Arial" pitchFamily="34" charset="0"/>
                <a:cs typeface="Arial" pitchFamily="34" charset="0"/>
              </a:rPr>
              <a:t>with a time-series model</a:t>
            </a:r>
            <a:r>
              <a:rPr lang="en-US" sz="1200" dirty="0" smtClean="0">
                <a:latin typeface="Arial" pitchFamily="34" charset="0"/>
                <a:cs typeface="Arial" pitchFamily="34" charset="0"/>
              </a:rPr>
              <a:t>.</a:t>
            </a:r>
          </a:p>
          <a:p>
            <a:pPr marL="228600" indent="-228600">
              <a:spcBef>
                <a:spcPts val="300"/>
              </a:spcBef>
              <a:spcAft>
                <a:spcPts val="300"/>
              </a:spcAft>
              <a:buClr>
                <a:srgbClr val="C00000"/>
              </a:buClr>
              <a:buFont typeface="Wingdings" panose="05000000000000000000" pitchFamily="2" charset="2"/>
              <a:buChar char="§"/>
            </a:pPr>
            <a:r>
              <a:rPr lang="en-US" sz="1200" dirty="0" smtClean="0">
                <a:latin typeface="Arial" pitchFamily="34" charset="0"/>
                <a:cs typeface="Arial" pitchFamily="34" charset="0"/>
              </a:rPr>
              <a:t>We choose </a:t>
            </a:r>
            <a:r>
              <a:rPr lang="en-US" sz="1200" dirty="0">
                <a:latin typeface="Arial" pitchFamily="34" charset="0"/>
                <a:cs typeface="Arial" pitchFamily="34" charset="0"/>
              </a:rPr>
              <a:t>the best model based </a:t>
            </a:r>
            <a:r>
              <a:rPr lang="en-US" sz="1200" dirty="0" smtClean="0">
                <a:latin typeface="Arial" pitchFamily="34" charset="0"/>
                <a:cs typeface="Arial" pitchFamily="34" charset="0"/>
              </a:rPr>
              <a:t>on</a:t>
            </a:r>
          </a:p>
          <a:p>
            <a:pPr marL="461963" lvl="1" indent="-234950">
              <a:spcBef>
                <a:spcPts val="300"/>
              </a:spcBef>
              <a:spcAft>
                <a:spcPts val="300"/>
              </a:spcAft>
              <a:buClr>
                <a:srgbClr val="C00000"/>
              </a:buClr>
              <a:buFont typeface="Arial" pitchFamily="34" charset="0"/>
              <a:buChar char="–"/>
            </a:pPr>
            <a:r>
              <a:rPr lang="en-US" sz="1200" dirty="0" smtClean="0">
                <a:latin typeface="Arial" pitchFamily="34" charset="0"/>
                <a:cs typeface="Arial" pitchFamily="34" charset="0"/>
              </a:rPr>
              <a:t>Low AIC</a:t>
            </a:r>
          </a:p>
          <a:p>
            <a:pPr marL="461963" lvl="1" indent="-234950">
              <a:spcBef>
                <a:spcPts val="300"/>
              </a:spcBef>
              <a:spcAft>
                <a:spcPts val="300"/>
              </a:spcAft>
              <a:buClr>
                <a:srgbClr val="C00000"/>
              </a:buClr>
              <a:buFont typeface="Arial" pitchFamily="34" charset="0"/>
              <a:buChar char="–"/>
            </a:pPr>
            <a:r>
              <a:rPr lang="en-US" sz="1200" dirty="0" smtClean="0">
                <a:latin typeface="Arial" pitchFamily="34" charset="0"/>
                <a:cs typeface="Arial" pitchFamily="34" charset="0"/>
              </a:rPr>
              <a:t>Low MAPE</a:t>
            </a:r>
          </a:p>
          <a:p>
            <a:pPr marL="461963" lvl="1" indent="-234950">
              <a:spcBef>
                <a:spcPts val="300"/>
              </a:spcBef>
              <a:spcAft>
                <a:spcPts val="300"/>
              </a:spcAft>
              <a:buClr>
                <a:srgbClr val="C00000"/>
              </a:buClr>
              <a:buFont typeface="Arial" pitchFamily="34" charset="0"/>
              <a:buChar char="–"/>
            </a:pPr>
            <a:r>
              <a:rPr lang="en-US" sz="1200" dirty="0" smtClean="0">
                <a:latin typeface="Arial" pitchFamily="34" charset="0"/>
                <a:cs typeface="Arial" pitchFamily="34" charset="0"/>
              </a:rPr>
              <a:t>Statistical </a:t>
            </a:r>
            <a:r>
              <a:rPr lang="en-US" sz="1200" dirty="0">
                <a:latin typeface="Arial" pitchFamily="34" charset="0"/>
                <a:cs typeface="Arial" pitchFamily="34" charset="0"/>
              </a:rPr>
              <a:t>significance of </a:t>
            </a:r>
            <a:r>
              <a:rPr lang="en-US" sz="1200" dirty="0" smtClean="0">
                <a:latin typeface="Arial" pitchFamily="34" charset="0"/>
                <a:cs typeface="Arial" pitchFamily="34" charset="0"/>
              </a:rPr>
              <a:t>macroeconomic variables, MA, </a:t>
            </a:r>
            <a:r>
              <a:rPr lang="en-US" sz="1200" dirty="0">
                <a:latin typeface="Arial" pitchFamily="34" charset="0"/>
                <a:cs typeface="Arial" pitchFamily="34" charset="0"/>
              </a:rPr>
              <a:t>and AR terms</a:t>
            </a:r>
          </a:p>
        </p:txBody>
      </p:sp>
      <p:cxnSp>
        <p:nvCxnSpPr>
          <p:cNvPr id="23" name="Straight Arrow Connector 22"/>
          <p:cNvCxnSpPr/>
          <p:nvPr/>
        </p:nvCxnSpPr>
        <p:spPr>
          <a:xfrm flipV="1">
            <a:off x="5734050" y="3009899"/>
            <a:ext cx="1524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81000" y="990600"/>
            <a:ext cx="1600200" cy="2227337"/>
            <a:chOff x="381000" y="990600"/>
            <a:chExt cx="1600200" cy="2227337"/>
          </a:xfrm>
        </p:grpSpPr>
        <p:grpSp>
          <p:nvGrpSpPr>
            <p:cNvPr id="18" name="Group 17"/>
            <p:cNvGrpSpPr/>
            <p:nvPr/>
          </p:nvGrpSpPr>
          <p:grpSpPr>
            <a:xfrm>
              <a:off x="533400" y="1075568"/>
              <a:ext cx="1295401" cy="2057400"/>
              <a:chOff x="609599" y="1066800"/>
              <a:chExt cx="1295401" cy="2057400"/>
            </a:xfrm>
          </p:grpSpPr>
          <p:sp>
            <p:nvSpPr>
              <p:cNvPr id="21" name="Rounded Rectangle 20"/>
              <p:cNvSpPr/>
              <p:nvPr/>
            </p:nvSpPr>
            <p:spPr>
              <a:xfrm>
                <a:off x="657594" y="1731277"/>
                <a:ext cx="1188720" cy="554723"/>
              </a:xfrm>
              <a:prstGeom prst="roundRec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Arial" pitchFamily="34" charset="0"/>
                    <a:cs typeface="Arial" pitchFamily="34" charset="0"/>
                  </a:rPr>
                  <a:t>The ARIMAX model to predict 9Q ops-risk losses for CCAR horizon by geography and LoB</a:t>
                </a:r>
              </a:p>
            </p:txBody>
          </p:sp>
          <p:sp>
            <p:nvSpPr>
              <p:cNvPr id="22" name="Flowchart: Multidocument 21"/>
              <p:cNvSpPr/>
              <p:nvPr/>
            </p:nvSpPr>
            <p:spPr>
              <a:xfrm>
                <a:off x="609599" y="1066800"/>
                <a:ext cx="533400" cy="439151"/>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Arial" pitchFamily="34" charset="0"/>
                    <a:cs typeface="Arial" pitchFamily="34" charset="0"/>
                  </a:rPr>
                  <a:t>ORX Loss History</a:t>
                </a:r>
                <a:endParaRPr lang="en-US" sz="700" dirty="0">
                  <a:solidFill>
                    <a:schemeClr val="tx1"/>
                  </a:solidFill>
                  <a:latin typeface="Arial" pitchFamily="34" charset="0"/>
                  <a:cs typeface="Arial" pitchFamily="34" charset="0"/>
                </a:endParaRPr>
              </a:p>
            </p:txBody>
          </p:sp>
          <p:sp>
            <p:nvSpPr>
              <p:cNvPr id="24" name="Flowchart: Multidocument 23"/>
              <p:cNvSpPr/>
              <p:nvPr/>
            </p:nvSpPr>
            <p:spPr>
              <a:xfrm>
                <a:off x="1295400" y="1091337"/>
                <a:ext cx="609600" cy="414614"/>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700" dirty="0" smtClean="0">
                    <a:solidFill>
                      <a:schemeClr val="tx1"/>
                    </a:solidFill>
                    <a:latin typeface="Arial" pitchFamily="34" charset="0"/>
                    <a:cs typeface="Arial" pitchFamily="34" charset="0"/>
                  </a:rPr>
                  <a:t>Macro Variables</a:t>
                </a:r>
                <a:endParaRPr lang="en-US" sz="700" dirty="0">
                  <a:solidFill>
                    <a:schemeClr val="tx1"/>
                  </a:solidFill>
                  <a:latin typeface="Arial" pitchFamily="34" charset="0"/>
                  <a:cs typeface="Arial" pitchFamily="34" charset="0"/>
                </a:endParaRPr>
              </a:p>
            </p:txBody>
          </p:sp>
          <p:sp>
            <p:nvSpPr>
              <p:cNvPr id="25" name="Plus 24"/>
              <p:cNvSpPr/>
              <p:nvPr/>
            </p:nvSpPr>
            <p:spPr>
              <a:xfrm>
                <a:off x="1143000" y="1183575"/>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Down Arrow 25"/>
              <p:cNvSpPr/>
              <p:nvPr/>
            </p:nvSpPr>
            <p:spPr>
              <a:xfrm>
                <a:off x="1066800" y="1524000"/>
                <a:ext cx="228600" cy="13434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7" name="Down Arrow 26"/>
              <p:cNvSpPr/>
              <p:nvPr/>
            </p:nvSpPr>
            <p:spPr>
              <a:xfrm>
                <a:off x="1066800" y="2362200"/>
                <a:ext cx="304800" cy="152400"/>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Flowchart: Document 27"/>
              <p:cNvSpPr/>
              <p:nvPr/>
            </p:nvSpPr>
            <p:spPr>
              <a:xfrm>
                <a:off x="657594" y="2590799"/>
                <a:ext cx="1188720" cy="533401"/>
              </a:xfrm>
              <a:prstGeom prst="flowChartDocumen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FFFFFF"/>
                  </a:solidFill>
                  <a:latin typeface="Arial" pitchFamily="34" charset="0"/>
                  <a:cs typeface="Arial" pitchFamily="34" charset="0"/>
                </a:endParaRPr>
              </a:p>
              <a:p>
                <a:pPr algn="ctr"/>
                <a:r>
                  <a:rPr lang="en-US" sz="700" dirty="0" smtClean="0">
                    <a:solidFill>
                      <a:srgbClr val="FFFFFF"/>
                    </a:solidFill>
                    <a:latin typeface="Arial" pitchFamily="34" charset="0"/>
                    <a:cs typeface="Arial" pitchFamily="34" charset="0"/>
                  </a:rPr>
                  <a:t>Projected external losses by geography and LoB</a:t>
                </a:r>
                <a:endParaRPr lang="en-US" sz="700" dirty="0">
                  <a:solidFill>
                    <a:srgbClr val="FFFFFF"/>
                  </a:solidFill>
                  <a:latin typeface="Arial" pitchFamily="34" charset="0"/>
                  <a:cs typeface="Arial" pitchFamily="34" charset="0"/>
                </a:endParaRPr>
              </a:p>
            </p:txBody>
          </p:sp>
        </p:grpSp>
        <p:sp>
          <p:nvSpPr>
            <p:cNvPr id="19" name="Rounded Rectangle 18"/>
            <p:cNvSpPr/>
            <p:nvPr/>
          </p:nvSpPr>
          <p:spPr>
            <a:xfrm>
              <a:off x="381000" y="990600"/>
              <a:ext cx="1600200" cy="222733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41794800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41493" y="876299"/>
            <a:ext cx="8641080" cy="5314952"/>
          </a:xfrm>
          <a:prstGeom prst="rect">
            <a:avLst/>
          </a:prstGeom>
          <a:solidFill>
            <a:srgbClr val="FFFFFF"/>
          </a:solidFill>
          <a:ln w="63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 name="Title 1"/>
          <p:cNvSpPr>
            <a:spLocks noGrp="1"/>
          </p:cNvSpPr>
          <p:nvPr>
            <p:ph type="title"/>
          </p:nvPr>
        </p:nvSpPr>
        <p:spPr>
          <a:xfrm>
            <a:off x="237745" y="117236"/>
            <a:ext cx="7070560" cy="502702"/>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600" dirty="0" smtClean="0">
                <a:solidFill>
                  <a:srgbClr val="FFFFFF"/>
                </a:solidFill>
              </a:rPr>
              <a:t>Stage </a:t>
            </a:r>
            <a:r>
              <a:rPr lang="en-US" sz="1600" dirty="0">
                <a:solidFill>
                  <a:srgbClr val="FFFFFF"/>
                </a:solidFill>
              </a:rPr>
              <a:t>1: </a:t>
            </a:r>
            <a:r>
              <a:rPr lang="en-US" sz="1600" dirty="0" smtClean="0">
                <a:solidFill>
                  <a:srgbClr val="FFFFFF"/>
                </a:solidFill>
              </a:rPr>
              <a:t>The ARIMAX Model Using </a:t>
            </a:r>
            <a:r>
              <a:rPr lang="en-US" sz="1600" dirty="0">
                <a:solidFill>
                  <a:srgbClr val="FFFFFF"/>
                </a:solidFill>
              </a:rPr>
              <a:t>External ORX </a:t>
            </a:r>
            <a:r>
              <a:rPr lang="en-US" sz="1600" dirty="0" smtClean="0">
                <a:solidFill>
                  <a:srgbClr val="FFFFFF"/>
                </a:solidFill>
              </a:rPr>
              <a:t>Data (3/3</a:t>
            </a:r>
            <a:r>
              <a:rPr lang="en-US" sz="1600" dirty="0">
                <a:solidFill>
                  <a:srgbClr val="FFFFFF"/>
                </a:solidFill>
              </a:rPr>
              <a:t>)</a:t>
            </a:r>
          </a:p>
        </p:txBody>
      </p:sp>
      <p:sp>
        <p:nvSpPr>
          <p:cNvPr id="102" name="Slide Number Placeholder 101"/>
          <p:cNvSpPr>
            <a:spLocks noGrp="1"/>
          </p:cNvSpPr>
          <p:nvPr>
            <p:ph type="sldNum" sz="quarter" idx="10"/>
          </p:nvPr>
        </p:nvSpPr>
        <p:spPr/>
        <p:txBody>
          <a:bodyPr/>
          <a:lstStyle/>
          <a:p>
            <a:fld id="{419D51F4-68C8-4EB1-9F65-FF42CDFADB18}" type="slidenum">
              <a:rPr lang="en-US" smtClean="0"/>
              <a:pPr/>
              <a:t>86</a:t>
            </a:fld>
            <a:endParaRPr lang="en-US" dirty="0"/>
          </a:p>
        </p:txBody>
      </p:sp>
      <p:sp>
        <p:nvSpPr>
          <p:cNvPr id="20" name="TextBox 19"/>
          <p:cNvSpPr txBox="1"/>
          <p:nvPr/>
        </p:nvSpPr>
        <p:spPr>
          <a:xfrm>
            <a:off x="2109456" y="945653"/>
            <a:ext cx="6629400" cy="630942"/>
          </a:xfrm>
          <a:prstGeom prst="rect">
            <a:avLst/>
          </a:prstGeom>
        </p:spPr>
        <p:txBody>
          <a:bodyPr wrap="square" lIns="0" tIns="0" rIns="0" bIns="0" rtlCol="0">
            <a:spAutoFit/>
          </a:bodyPr>
          <a:lstStyle/>
          <a:p>
            <a:pPr marL="228600" indent="-228600">
              <a:spcBef>
                <a:spcPts val="300"/>
              </a:spcBef>
              <a:spcAft>
                <a:spcPts val="300"/>
              </a:spcAft>
              <a:buClr>
                <a:schemeClr val="bg1"/>
              </a:buClr>
              <a:buFont typeface="Wingdings" panose="05000000000000000000" pitchFamily="2" charset="2"/>
              <a:buChar char="§"/>
            </a:pPr>
            <a:r>
              <a:rPr lang="en-US" sz="1200" dirty="0" smtClean="0">
                <a:latin typeface="Arial" pitchFamily="34" charset="0"/>
                <a:cs typeface="Arial" pitchFamily="34" charset="0"/>
              </a:rPr>
              <a:t>The model outcomes indicate that all macroeconomic and structural variables are significant and economically explainable</a:t>
            </a:r>
          </a:p>
          <a:p>
            <a:pPr marL="228600" indent="-228600">
              <a:spcBef>
                <a:spcPts val="300"/>
              </a:spcBef>
              <a:spcAft>
                <a:spcPts val="300"/>
              </a:spcAft>
              <a:buClr>
                <a:schemeClr val="bg1"/>
              </a:buClr>
              <a:buFont typeface="Wingdings" panose="05000000000000000000" pitchFamily="2" charset="2"/>
              <a:buChar char="§"/>
            </a:pPr>
            <a:r>
              <a:rPr lang="en-US" sz="1200" dirty="0" smtClean="0">
                <a:latin typeface="Arial" pitchFamily="34" charset="0"/>
                <a:cs typeface="Arial" pitchFamily="34" charset="0"/>
              </a:rPr>
              <a:t>The same model is used to </a:t>
            </a:r>
            <a:r>
              <a:rPr lang="en-US" sz="1200" dirty="0">
                <a:latin typeface="Arial" pitchFamily="34" charset="0"/>
                <a:cs typeface="Arial" pitchFamily="34" charset="0"/>
              </a:rPr>
              <a:t>project 9Q </a:t>
            </a:r>
            <a:r>
              <a:rPr lang="en-US" sz="1200" dirty="0" smtClean="0">
                <a:latin typeface="Arial" pitchFamily="34" charset="0"/>
                <a:cs typeface="Arial" pitchFamily="34" charset="0"/>
              </a:rPr>
              <a:t>external losses for baseline and stress scenarios</a:t>
            </a:r>
            <a:endParaRPr lang="en-US" sz="1200" dirty="0">
              <a:latin typeface="Arial" pitchFamily="34" charset="0"/>
              <a:cs typeface="Arial" pitchFamily="34" charset="0"/>
            </a:endParaRPr>
          </a:p>
        </p:txBody>
      </p:sp>
      <p:sp>
        <p:nvSpPr>
          <p:cNvPr id="10" name="AutoShape 3"/>
          <p:cNvSpPr>
            <a:spLocks noChangeAspect="1" noChangeArrowheads="1" noTextEdit="1"/>
          </p:cNvSpPr>
          <p:nvPr/>
        </p:nvSpPr>
        <p:spPr bwMode="auto">
          <a:xfrm>
            <a:off x="2138363" y="1657350"/>
            <a:ext cx="5948362" cy="184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Rectangle 296"/>
          <p:cNvSpPr>
            <a:spLocks noChangeArrowheads="1"/>
          </p:cNvSpPr>
          <p:nvPr/>
        </p:nvSpPr>
        <p:spPr bwMode="auto">
          <a:xfrm>
            <a:off x="2138363" y="3330575"/>
            <a:ext cx="98425"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900" name="Group 899"/>
          <p:cNvGrpSpPr/>
          <p:nvPr/>
        </p:nvGrpSpPr>
        <p:grpSpPr>
          <a:xfrm>
            <a:off x="381000" y="990600"/>
            <a:ext cx="1600200" cy="2227337"/>
            <a:chOff x="381000" y="990600"/>
            <a:chExt cx="1600200" cy="2227337"/>
          </a:xfrm>
        </p:grpSpPr>
        <p:grpSp>
          <p:nvGrpSpPr>
            <p:cNvPr id="901" name="Group 900"/>
            <p:cNvGrpSpPr/>
            <p:nvPr/>
          </p:nvGrpSpPr>
          <p:grpSpPr>
            <a:xfrm>
              <a:off x="533400" y="1075568"/>
              <a:ext cx="1295401" cy="2057400"/>
              <a:chOff x="609599" y="1066800"/>
              <a:chExt cx="1295401" cy="2057400"/>
            </a:xfrm>
          </p:grpSpPr>
          <p:sp>
            <p:nvSpPr>
              <p:cNvPr id="903" name="Rounded Rectangle 902"/>
              <p:cNvSpPr/>
              <p:nvPr/>
            </p:nvSpPr>
            <p:spPr>
              <a:xfrm>
                <a:off x="657594" y="1731277"/>
                <a:ext cx="1188720" cy="554723"/>
              </a:xfrm>
              <a:prstGeom prst="roundRec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Arial" pitchFamily="34" charset="0"/>
                    <a:cs typeface="Arial" pitchFamily="34" charset="0"/>
                  </a:rPr>
                  <a:t>The ARIMAX model to predict 9Q ops-risk losses for CCAR horizon by geography and LoB</a:t>
                </a:r>
              </a:p>
            </p:txBody>
          </p:sp>
          <p:sp>
            <p:nvSpPr>
              <p:cNvPr id="904" name="Flowchart: Multidocument 903"/>
              <p:cNvSpPr/>
              <p:nvPr/>
            </p:nvSpPr>
            <p:spPr>
              <a:xfrm>
                <a:off x="609599" y="1066800"/>
                <a:ext cx="533400" cy="439151"/>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Arial" pitchFamily="34" charset="0"/>
                    <a:cs typeface="Arial" pitchFamily="34" charset="0"/>
                  </a:rPr>
                  <a:t>ORX Loss History</a:t>
                </a:r>
                <a:endParaRPr lang="en-US" sz="700" dirty="0">
                  <a:solidFill>
                    <a:schemeClr val="tx1"/>
                  </a:solidFill>
                  <a:latin typeface="Arial" pitchFamily="34" charset="0"/>
                  <a:cs typeface="Arial" pitchFamily="34" charset="0"/>
                </a:endParaRPr>
              </a:p>
            </p:txBody>
          </p:sp>
          <p:sp>
            <p:nvSpPr>
              <p:cNvPr id="905" name="Flowchart: Multidocument 904"/>
              <p:cNvSpPr/>
              <p:nvPr/>
            </p:nvSpPr>
            <p:spPr>
              <a:xfrm>
                <a:off x="1295400" y="1091337"/>
                <a:ext cx="609600" cy="414614"/>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700" dirty="0" smtClean="0">
                    <a:solidFill>
                      <a:schemeClr val="tx1"/>
                    </a:solidFill>
                    <a:latin typeface="Arial" pitchFamily="34" charset="0"/>
                    <a:cs typeface="Arial" pitchFamily="34" charset="0"/>
                  </a:rPr>
                  <a:t>Macro Variables</a:t>
                </a:r>
                <a:endParaRPr lang="en-US" sz="700" dirty="0">
                  <a:solidFill>
                    <a:schemeClr val="tx1"/>
                  </a:solidFill>
                  <a:latin typeface="Arial" pitchFamily="34" charset="0"/>
                  <a:cs typeface="Arial" pitchFamily="34" charset="0"/>
                </a:endParaRPr>
              </a:p>
            </p:txBody>
          </p:sp>
          <p:sp>
            <p:nvSpPr>
              <p:cNvPr id="906" name="Plus 905"/>
              <p:cNvSpPr/>
              <p:nvPr/>
            </p:nvSpPr>
            <p:spPr>
              <a:xfrm>
                <a:off x="1143000" y="1183575"/>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07" name="Down Arrow 906"/>
              <p:cNvSpPr/>
              <p:nvPr/>
            </p:nvSpPr>
            <p:spPr>
              <a:xfrm>
                <a:off x="1066800" y="1524000"/>
                <a:ext cx="228600" cy="13434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08" name="Down Arrow 907"/>
              <p:cNvSpPr/>
              <p:nvPr/>
            </p:nvSpPr>
            <p:spPr>
              <a:xfrm>
                <a:off x="1066800" y="2362200"/>
                <a:ext cx="304800" cy="152400"/>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09" name="Flowchart: Document 908"/>
              <p:cNvSpPr/>
              <p:nvPr/>
            </p:nvSpPr>
            <p:spPr>
              <a:xfrm>
                <a:off x="657594" y="2590799"/>
                <a:ext cx="1188720" cy="533401"/>
              </a:xfrm>
              <a:prstGeom prst="flowChartDocumen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FFFFFF"/>
                  </a:solidFill>
                  <a:latin typeface="Arial" pitchFamily="34" charset="0"/>
                  <a:cs typeface="Arial" pitchFamily="34" charset="0"/>
                </a:endParaRPr>
              </a:p>
              <a:p>
                <a:pPr algn="ctr"/>
                <a:r>
                  <a:rPr lang="en-US" sz="700" dirty="0" smtClean="0">
                    <a:solidFill>
                      <a:srgbClr val="FFFFFF"/>
                    </a:solidFill>
                    <a:latin typeface="Arial" pitchFamily="34" charset="0"/>
                    <a:cs typeface="Arial" pitchFamily="34" charset="0"/>
                  </a:rPr>
                  <a:t>Projected external losses by geography and LoB</a:t>
                </a:r>
                <a:endParaRPr lang="en-US" sz="700" dirty="0">
                  <a:solidFill>
                    <a:srgbClr val="FFFFFF"/>
                  </a:solidFill>
                  <a:latin typeface="Arial" pitchFamily="34" charset="0"/>
                  <a:cs typeface="Arial" pitchFamily="34" charset="0"/>
                </a:endParaRPr>
              </a:p>
            </p:txBody>
          </p:sp>
        </p:grpSp>
        <p:sp>
          <p:nvSpPr>
            <p:cNvPr id="902" name="Rounded Rectangle 901"/>
            <p:cNvSpPr/>
            <p:nvPr/>
          </p:nvSpPr>
          <p:spPr>
            <a:xfrm>
              <a:off x="381000" y="990600"/>
              <a:ext cx="1600200" cy="222733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911" name="Group 910"/>
          <p:cNvGrpSpPr/>
          <p:nvPr/>
        </p:nvGrpSpPr>
        <p:grpSpPr>
          <a:xfrm>
            <a:off x="2717800" y="1647825"/>
            <a:ext cx="5289550" cy="4498975"/>
            <a:chOff x="2717800" y="1647825"/>
            <a:chExt cx="5289550" cy="4498975"/>
          </a:xfrm>
        </p:grpSpPr>
        <p:sp>
          <p:nvSpPr>
            <p:cNvPr id="912" name="Rectangle 5"/>
            <p:cNvSpPr>
              <a:spLocks noChangeArrowheads="1"/>
            </p:cNvSpPr>
            <p:nvPr/>
          </p:nvSpPr>
          <p:spPr bwMode="auto">
            <a:xfrm>
              <a:off x="4359275" y="1647825"/>
              <a:ext cx="1585913"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mj-lt"/>
                </a:rPr>
                <a:t>GEO 1 – Retail Portfolio</a:t>
              </a:r>
              <a:endParaRPr kumimoji="0" lang="en-US" altLang="en-US" sz="1600" b="1" i="0" u="none" strike="noStrike" cap="none" normalizeH="0" baseline="0" dirty="0" smtClean="0">
                <a:ln>
                  <a:noFill/>
                </a:ln>
                <a:solidFill>
                  <a:schemeClr val="tx1"/>
                </a:solidFill>
                <a:effectLst/>
                <a:latin typeface="+mj-lt"/>
              </a:endParaRPr>
            </a:p>
          </p:txBody>
        </p:sp>
        <p:sp>
          <p:nvSpPr>
            <p:cNvPr id="913" name="Rectangle 9"/>
            <p:cNvSpPr>
              <a:spLocks noChangeArrowheads="1"/>
            </p:cNvSpPr>
            <p:nvPr/>
          </p:nvSpPr>
          <p:spPr bwMode="auto">
            <a:xfrm>
              <a:off x="5381625" y="1657350"/>
              <a:ext cx="98425"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14" name="Rectangle 11"/>
            <p:cNvSpPr>
              <a:spLocks noChangeArrowheads="1"/>
            </p:cNvSpPr>
            <p:nvPr/>
          </p:nvSpPr>
          <p:spPr bwMode="auto">
            <a:xfrm>
              <a:off x="5964238" y="1657350"/>
              <a:ext cx="98425"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15" name="Rectangle 12"/>
            <p:cNvSpPr>
              <a:spLocks noChangeArrowheads="1"/>
            </p:cNvSpPr>
            <p:nvPr/>
          </p:nvSpPr>
          <p:spPr bwMode="auto">
            <a:xfrm>
              <a:off x="2727325" y="1838325"/>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6" name="Rectangle 13"/>
            <p:cNvSpPr>
              <a:spLocks noChangeArrowheads="1"/>
            </p:cNvSpPr>
            <p:nvPr/>
          </p:nvSpPr>
          <p:spPr bwMode="auto">
            <a:xfrm>
              <a:off x="7451725" y="1838325"/>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7" name="Rectangle 14"/>
            <p:cNvSpPr>
              <a:spLocks noChangeArrowheads="1"/>
            </p:cNvSpPr>
            <p:nvPr/>
          </p:nvSpPr>
          <p:spPr bwMode="auto">
            <a:xfrm>
              <a:off x="2768600" y="1838325"/>
              <a:ext cx="468312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8" name="Rectangle 15"/>
            <p:cNvSpPr>
              <a:spLocks noChangeArrowheads="1"/>
            </p:cNvSpPr>
            <p:nvPr/>
          </p:nvSpPr>
          <p:spPr bwMode="auto">
            <a:xfrm>
              <a:off x="4102100" y="1884363"/>
              <a:ext cx="21590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Conditional Least Squares Estimation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19" name="Rectangle 16"/>
            <p:cNvSpPr>
              <a:spLocks noChangeArrowheads="1"/>
            </p:cNvSpPr>
            <p:nvPr/>
          </p:nvSpPr>
          <p:spPr bwMode="auto">
            <a:xfrm>
              <a:off x="6116638" y="188436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20" name="Rectangle 17"/>
            <p:cNvSpPr>
              <a:spLocks noChangeArrowheads="1"/>
            </p:cNvSpPr>
            <p:nvPr/>
          </p:nvSpPr>
          <p:spPr bwMode="auto">
            <a:xfrm>
              <a:off x="2727325" y="1831975"/>
              <a:ext cx="4767263"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1" name="Rectangle 18"/>
            <p:cNvSpPr>
              <a:spLocks noChangeArrowheads="1"/>
            </p:cNvSpPr>
            <p:nvPr/>
          </p:nvSpPr>
          <p:spPr bwMode="auto">
            <a:xfrm>
              <a:off x="2727325" y="2062163"/>
              <a:ext cx="663575" cy="139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2" name="Rectangle 19"/>
            <p:cNvSpPr>
              <a:spLocks noChangeArrowheads="1"/>
            </p:cNvSpPr>
            <p:nvPr/>
          </p:nvSpPr>
          <p:spPr bwMode="auto">
            <a:xfrm>
              <a:off x="2727325" y="22018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3" name="Rectangle 20"/>
            <p:cNvSpPr>
              <a:spLocks noChangeArrowheads="1"/>
            </p:cNvSpPr>
            <p:nvPr/>
          </p:nvSpPr>
          <p:spPr bwMode="auto">
            <a:xfrm>
              <a:off x="3348038" y="22018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4" name="Rectangle 21"/>
            <p:cNvSpPr>
              <a:spLocks noChangeArrowheads="1"/>
            </p:cNvSpPr>
            <p:nvPr/>
          </p:nvSpPr>
          <p:spPr bwMode="auto">
            <a:xfrm>
              <a:off x="2768600" y="2201863"/>
              <a:ext cx="57943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5" name="Rectangle 22"/>
            <p:cNvSpPr>
              <a:spLocks noChangeArrowheads="1"/>
            </p:cNvSpPr>
            <p:nvPr/>
          </p:nvSpPr>
          <p:spPr bwMode="auto">
            <a:xfrm>
              <a:off x="2768600" y="2246313"/>
              <a:ext cx="646113"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Parameter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26" name="Rectangle 23"/>
            <p:cNvSpPr>
              <a:spLocks noChangeArrowheads="1"/>
            </p:cNvSpPr>
            <p:nvPr/>
          </p:nvSpPr>
          <p:spPr bwMode="auto">
            <a:xfrm>
              <a:off x="3333750"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27" name="Rectangle 24"/>
            <p:cNvSpPr>
              <a:spLocks noChangeArrowheads="1"/>
            </p:cNvSpPr>
            <p:nvPr/>
          </p:nvSpPr>
          <p:spPr bwMode="auto">
            <a:xfrm>
              <a:off x="3390900" y="2062163"/>
              <a:ext cx="608013" cy="139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8" name="Rectangle 25"/>
            <p:cNvSpPr>
              <a:spLocks noChangeArrowheads="1"/>
            </p:cNvSpPr>
            <p:nvPr/>
          </p:nvSpPr>
          <p:spPr bwMode="auto">
            <a:xfrm>
              <a:off x="3390900" y="22018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9" name="Rectangle 26"/>
            <p:cNvSpPr>
              <a:spLocks noChangeArrowheads="1"/>
            </p:cNvSpPr>
            <p:nvPr/>
          </p:nvSpPr>
          <p:spPr bwMode="auto">
            <a:xfrm>
              <a:off x="3956050" y="22018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0" name="Rectangle 27"/>
            <p:cNvSpPr>
              <a:spLocks noChangeArrowheads="1"/>
            </p:cNvSpPr>
            <p:nvPr/>
          </p:nvSpPr>
          <p:spPr bwMode="auto">
            <a:xfrm>
              <a:off x="3433763" y="2201863"/>
              <a:ext cx="52228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1" name="Rectangle 28"/>
            <p:cNvSpPr>
              <a:spLocks noChangeArrowheads="1"/>
            </p:cNvSpPr>
            <p:nvPr/>
          </p:nvSpPr>
          <p:spPr bwMode="auto">
            <a:xfrm>
              <a:off x="3487738" y="2246313"/>
              <a:ext cx="547688"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Estimate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32" name="Rectangle 29"/>
            <p:cNvSpPr>
              <a:spLocks noChangeArrowheads="1"/>
            </p:cNvSpPr>
            <p:nvPr/>
          </p:nvSpPr>
          <p:spPr bwMode="auto">
            <a:xfrm>
              <a:off x="3956050"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33" name="Rectangle 30"/>
            <p:cNvSpPr>
              <a:spLocks noChangeArrowheads="1"/>
            </p:cNvSpPr>
            <p:nvPr/>
          </p:nvSpPr>
          <p:spPr bwMode="auto">
            <a:xfrm>
              <a:off x="3998913" y="2062163"/>
              <a:ext cx="42863" cy="3635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4" name="Rectangle 31"/>
            <p:cNvSpPr>
              <a:spLocks noChangeArrowheads="1"/>
            </p:cNvSpPr>
            <p:nvPr/>
          </p:nvSpPr>
          <p:spPr bwMode="auto">
            <a:xfrm>
              <a:off x="4629150" y="2062163"/>
              <a:ext cx="41275" cy="3635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5" name="Rectangle 32"/>
            <p:cNvSpPr>
              <a:spLocks noChangeArrowheads="1"/>
            </p:cNvSpPr>
            <p:nvPr/>
          </p:nvSpPr>
          <p:spPr bwMode="auto">
            <a:xfrm>
              <a:off x="4041775" y="2062163"/>
              <a:ext cx="587375" cy="1809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6" name="Rectangle 33"/>
            <p:cNvSpPr>
              <a:spLocks noChangeArrowheads="1"/>
            </p:cNvSpPr>
            <p:nvPr/>
          </p:nvSpPr>
          <p:spPr bwMode="auto">
            <a:xfrm>
              <a:off x="4140200" y="2108200"/>
              <a:ext cx="60325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Standard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37" name="Rectangle 34"/>
            <p:cNvSpPr>
              <a:spLocks noChangeArrowheads="1"/>
            </p:cNvSpPr>
            <p:nvPr/>
          </p:nvSpPr>
          <p:spPr bwMode="auto">
            <a:xfrm>
              <a:off x="4041775" y="2243138"/>
              <a:ext cx="587375" cy="18256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8" name="Rectangle 35"/>
            <p:cNvSpPr>
              <a:spLocks noChangeArrowheads="1"/>
            </p:cNvSpPr>
            <p:nvPr/>
          </p:nvSpPr>
          <p:spPr bwMode="auto">
            <a:xfrm>
              <a:off x="4360863" y="2246313"/>
              <a:ext cx="338138"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Error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39" name="Rectangle 36"/>
            <p:cNvSpPr>
              <a:spLocks noChangeArrowheads="1"/>
            </p:cNvSpPr>
            <p:nvPr/>
          </p:nvSpPr>
          <p:spPr bwMode="auto">
            <a:xfrm>
              <a:off x="4629150"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40" name="Rectangle 37"/>
            <p:cNvSpPr>
              <a:spLocks noChangeArrowheads="1"/>
            </p:cNvSpPr>
            <p:nvPr/>
          </p:nvSpPr>
          <p:spPr bwMode="auto">
            <a:xfrm>
              <a:off x="4670425" y="2062163"/>
              <a:ext cx="471488" cy="139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1" name="Rectangle 38"/>
            <p:cNvSpPr>
              <a:spLocks noChangeArrowheads="1"/>
            </p:cNvSpPr>
            <p:nvPr/>
          </p:nvSpPr>
          <p:spPr bwMode="auto">
            <a:xfrm>
              <a:off x="4670425" y="22018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2" name="Rectangle 39"/>
            <p:cNvSpPr>
              <a:spLocks noChangeArrowheads="1"/>
            </p:cNvSpPr>
            <p:nvPr/>
          </p:nvSpPr>
          <p:spPr bwMode="auto">
            <a:xfrm>
              <a:off x="5100638" y="22018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3" name="Rectangle 40"/>
            <p:cNvSpPr>
              <a:spLocks noChangeArrowheads="1"/>
            </p:cNvSpPr>
            <p:nvPr/>
          </p:nvSpPr>
          <p:spPr bwMode="auto">
            <a:xfrm>
              <a:off x="4711700" y="2201863"/>
              <a:ext cx="38893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4" name="Rectangle 41"/>
            <p:cNvSpPr>
              <a:spLocks noChangeArrowheads="1"/>
            </p:cNvSpPr>
            <p:nvPr/>
          </p:nvSpPr>
          <p:spPr bwMode="auto">
            <a:xfrm>
              <a:off x="4724400"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45" name="Rectangle 42"/>
            <p:cNvSpPr>
              <a:spLocks noChangeArrowheads="1"/>
            </p:cNvSpPr>
            <p:nvPr/>
          </p:nvSpPr>
          <p:spPr bwMode="auto">
            <a:xfrm>
              <a:off x="4757738"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46" name="Rectangle 43"/>
            <p:cNvSpPr>
              <a:spLocks noChangeArrowheads="1"/>
            </p:cNvSpPr>
            <p:nvPr/>
          </p:nvSpPr>
          <p:spPr bwMode="auto">
            <a:xfrm>
              <a:off x="4791075" y="2246313"/>
              <a:ext cx="37782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Value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47" name="Rectangle 44"/>
            <p:cNvSpPr>
              <a:spLocks noChangeArrowheads="1"/>
            </p:cNvSpPr>
            <p:nvPr/>
          </p:nvSpPr>
          <p:spPr bwMode="auto">
            <a:xfrm>
              <a:off x="5099050"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48" name="Rectangle 45"/>
            <p:cNvSpPr>
              <a:spLocks noChangeArrowheads="1"/>
            </p:cNvSpPr>
            <p:nvPr/>
          </p:nvSpPr>
          <p:spPr bwMode="auto">
            <a:xfrm>
              <a:off x="5141913" y="2062163"/>
              <a:ext cx="42863" cy="3635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9" name="Rectangle 46"/>
            <p:cNvSpPr>
              <a:spLocks noChangeArrowheads="1"/>
            </p:cNvSpPr>
            <p:nvPr/>
          </p:nvSpPr>
          <p:spPr bwMode="auto">
            <a:xfrm>
              <a:off x="5581650" y="2062163"/>
              <a:ext cx="41275" cy="3635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0" name="Rectangle 47"/>
            <p:cNvSpPr>
              <a:spLocks noChangeArrowheads="1"/>
            </p:cNvSpPr>
            <p:nvPr/>
          </p:nvSpPr>
          <p:spPr bwMode="auto">
            <a:xfrm>
              <a:off x="5184775" y="2062163"/>
              <a:ext cx="396875" cy="1809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1" name="Rectangle 48"/>
            <p:cNvSpPr>
              <a:spLocks noChangeArrowheads="1"/>
            </p:cNvSpPr>
            <p:nvPr/>
          </p:nvSpPr>
          <p:spPr bwMode="auto">
            <a:xfrm>
              <a:off x="5197475" y="2108200"/>
              <a:ext cx="4572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Approx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2" name="Rectangle 49"/>
            <p:cNvSpPr>
              <a:spLocks noChangeArrowheads="1"/>
            </p:cNvSpPr>
            <p:nvPr/>
          </p:nvSpPr>
          <p:spPr bwMode="auto">
            <a:xfrm>
              <a:off x="5580063" y="2108200"/>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3" name="Rectangle 50"/>
            <p:cNvSpPr>
              <a:spLocks noChangeArrowheads="1"/>
            </p:cNvSpPr>
            <p:nvPr/>
          </p:nvSpPr>
          <p:spPr bwMode="auto">
            <a:xfrm>
              <a:off x="5184775" y="2243138"/>
              <a:ext cx="396875" cy="18256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4" name="Rectangle 51"/>
            <p:cNvSpPr>
              <a:spLocks noChangeArrowheads="1"/>
            </p:cNvSpPr>
            <p:nvPr/>
          </p:nvSpPr>
          <p:spPr bwMode="auto">
            <a:xfrm>
              <a:off x="5224463" y="2246313"/>
              <a:ext cx="182563"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Pr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5" name="Rectangle 52"/>
            <p:cNvSpPr>
              <a:spLocks noChangeArrowheads="1"/>
            </p:cNvSpPr>
            <p:nvPr/>
          </p:nvSpPr>
          <p:spPr bwMode="auto">
            <a:xfrm>
              <a:off x="5345113"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6" name="Rectangle 53"/>
            <p:cNvSpPr>
              <a:spLocks noChangeArrowheads="1"/>
            </p:cNvSpPr>
            <p:nvPr/>
          </p:nvSpPr>
          <p:spPr bwMode="auto">
            <a:xfrm>
              <a:off x="5378450" y="2246313"/>
              <a:ext cx="1301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7" name="Rectangle 54"/>
            <p:cNvSpPr>
              <a:spLocks noChangeArrowheads="1"/>
            </p:cNvSpPr>
            <p:nvPr/>
          </p:nvSpPr>
          <p:spPr bwMode="auto">
            <a:xfrm>
              <a:off x="5448300"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8" name="Rectangle 55"/>
            <p:cNvSpPr>
              <a:spLocks noChangeArrowheads="1"/>
            </p:cNvSpPr>
            <p:nvPr/>
          </p:nvSpPr>
          <p:spPr bwMode="auto">
            <a:xfrm>
              <a:off x="5481638" y="2246313"/>
              <a:ext cx="15875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9" name="Rectangle 56"/>
            <p:cNvSpPr>
              <a:spLocks noChangeArrowheads="1"/>
            </p:cNvSpPr>
            <p:nvPr/>
          </p:nvSpPr>
          <p:spPr bwMode="auto">
            <a:xfrm>
              <a:off x="5580063"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60" name="Rectangle 57"/>
            <p:cNvSpPr>
              <a:spLocks noChangeArrowheads="1"/>
            </p:cNvSpPr>
            <p:nvPr/>
          </p:nvSpPr>
          <p:spPr bwMode="auto">
            <a:xfrm>
              <a:off x="5622925" y="2062163"/>
              <a:ext cx="295275" cy="139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1" name="Rectangle 58"/>
            <p:cNvSpPr>
              <a:spLocks noChangeArrowheads="1"/>
            </p:cNvSpPr>
            <p:nvPr/>
          </p:nvSpPr>
          <p:spPr bwMode="auto">
            <a:xfrm>
              <a:off x="5622925" y="22018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2" name="Rectangle 59"/>
            <p:cNvSpPr>
              <a:spLocks noChangeArrowheads="1"/>
            </p:cNvSpPr>
            <p:nvPr/>
          </p:nvSpPr>
          <p:spPr bwMode="auto">
            <a:xfrm>
              <a:off x="5875338" y="22018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3" name="Rectangle 60"/>
            <p:cNvSpPr>
              <a:spLocks noChangeArrowheads="1"/>
            </p:cNvSpPr>
            <p:nvPr/>
          </p:nvSpPr>
          <p:spPr bwMode="auto">
            <a:xfrm>
              <a:off x="5665788" y="2201863"/>
              <a:ext cx="209550"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4" name="Rectangle 61"/>
            <p:cNvSpPr>
              <a:spLocks noChangeArrowheads="1"/>
            </p:cNvSpPr>
            <p:nvPr/>
          </p:nvSpPr>
          <p:spPr bwMode="auto">
            <a:xfrm>
              <a:off x="5673725" y="2246313"/>
              <a:ext cx="2667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Lag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65" name="Rectangle 62"/>
            <p:cNvSpPr>
              <a:spLocks noChangeArrowheads="1"/>
            </p:cNvSpPr>
            <p:nvPr/>
          </p:nvSpPr>
          <p:spPr bwMode="auto">
            <a:xfrm>
              <a:off x="5875338"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66" name="Rectangle 63"/>
            <p:cNvSpPr>
              <a:spLocks noChangeArrowheads="1"/>
            </p:cNvSpPr>
            <p:nvPr/>
          </p:nvSpPr>
          <p:spPr bwMode="auto">
            <a:xfrm>
              <a:off x="5918200" y="2062163"/>
              <a:ext cx="1233488" cy="139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7" name="Rectangle 64"/>
            <p:cNvSpPr>
              <a:spLocks noChangeArrowheads="1"/>
            </p:cNvSpPr>
            <p:nvPr/>
          </p:nvSpPr>
          <p:spPr bwMode="auto">
            <a:xfrm>
              <a:off x="5918200" y="22018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8" name="Rectangle 65"/>
            <p:cNvSpPr>
              <a:spLocks noChangeArrowheads="1"/>
            </p:cNvSpPr>
            <p:nvPr/>
          </p:nvSpPr>
          <p:spPr bwMode="auto">
            <a:xfrm>
              <a:off x="7108825" y="22018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9" name="Rectangle 66"/>
            <p:cNvSpPr>
              <a:spLocks noChangeArrowheads="1"/>
            </p:cNvSpPr>
            <p:nvPr/>
          </p:nvSpPr>
          <p:spPr bwMode="auto">
            <a:xfrm>
              <a:off x="5961063" y="2201863"/>
              <a:ext cx="11477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0" name="Rectangle 67"/>
            <p:cNvSpPr>
              <a:spLocks noChangeArrowheads="1"/>
            </p:cNvSpPr>
            <p:nvPr/>
          </p:nvSpPr>
          <p:spPr bwMode="auto">
            <a:xfrm>
              <a:off x="5961063" y="2246313"/>
              <a:ext cx="51752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Variable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71" name="Rectangle 68"/>
            <p:cNvSpPr>
              <a:spLocks noChangeArrowheads="1"/>
            </p:cNvSpPr>
            <p:nvPr/>
          </p:nvSpPr>
          <p:spPr bwMode="auto">
            <a:xfrm>
              <a:off x="6402388"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72" name="Rectangle 69"/>
            <p:cNvSpPr>
              <a:spLocks noChangeArrowheads="1"/>
            </p:cNvSpPr>
            <p:nvPr/>
          </p:nvSpPr>
          <p:spPr bwMode="auto">
            <a:xfrm>
              <a:off x="7151688" y="2062163"/>
              <a:ext cx="342900" cy="139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3" name="Rectangle 70"/>
            <p:cNvSpPr>
              <a:spLocks noChangeArrowheads="1"/>
            </p:cNvSpPr>
            <p:nvPr/>
          </p:nvSpPr>
          <p:spPr bwMode="auto">
            <a:xfrm>
              <a:off x="7151688" y="22018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4" name="Rectangle 71"/>
            <p:cNvSpPr>
              <a:spLocks noChangeArrowheads="1"/>
            </p:cNvSpPr>
            <p:nvPr/>
          </p:nvSpPr>
          <p:spPr bwMode="auto">
            <a:xfrm>
              <a:off x="7451725" y="22018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5" name="Rectangle 72"/>
            <p:cNvSpPr>
              <a:spLocks noChangeArrowheads="1"/>
            </p:cNvSpPr>
            <p:nvPr/>
          </p:nvSpPr>
          <p:spPr bwMode="auto">
            <a:xfrm>
              <a:off x="7192963" y="2201863"/>
              <a:ext cx="2587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6" name="Rectangle 73"/>
            <p:cNvSpPr>
              <a:spLocks noChangeArrowheads="1"/>
            </p:cNvSpPr>
            <p:nvPr/>
          </p:nvSpPr>
          <p:spPr bwMode="auto">
            <a:xfrm>
              <a:off x="7451725" y="22463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77" name="Rectangle 74"/>
            <p:cNvSpPr>
              <a:spLocks noChangeArrowheads="1"/>
            </p:cNvSpPr>
            <p:nvPr/>
          </p:nvSpPr>
          <p:spPr bwMode="auto">
            <a:xfrm>
              <a:off x="2727325" y="24304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8" name="Rectangle 75"/>
            <p:cNvSpPr>
              <a:spLocks noChangeArrowheads="1"/>
            </p:cNvSpPr>
            <p:nvPr/>
          </p:nvSpPr>
          <p:spPr bwMode="auto">
            <a:xfrm>
              <a:off x="3348038"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9" name="Rectangle 76"/>
            <p:cNvSpPr>
              <a:spLocks noChangeArrowheads="1"/>
            </p:cNvSpPr>
            <p:nvPr/>
          </p:nvSpPr>
          <p:spPr bwMode="auto">
            <a:xfrm>
              <a:off x="2768600" y="2430463"/>
              <a:ext cx="57943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0" name="Rectangle 77"/>
            <p:cNvSpPr>
              <a:spLocks noChangeArrowheads="1"/>
            </p:cNvSpPr>
            <p:nvPr/>
          </p:nvSpPr>
          <p:spPr bwMode="auto">
            <a:xfrm>
              <a:off x="2768600" y="2474913"/>
              <a:ext cx="4191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MA1,1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81" name="Rectangle 78"/>
            <p:cNvSpPr>
              <a:spLocks noChangeArrowheads="1"/>
            </p:cNvSpPr>
            <p:nvPr/>
          </p:nvSpPr>
          <p:spPr bwMode="auto">
            <a:xfrm>
              <a:off x="3117850" y="2474913"/>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82" name="Rectangle 79"/>
            <p:cNvSpPr>
              <a:spLocks noChangeArrowheads="1"/>
            </p:cNvSpPr>
            <p:nvPr/>
          </p:nvSpPr>
          <p:spPr bwMode="auto">
            <a:xfrm>
              <a:off x="3390900"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3" name="Rectangle 80"/>
            <p:cNvSpPr>
              <a:spLocks noChangeArrowheads="1"/>
            </p:cNvSpPr>
            <p:nvPr/>
          </p:nvSpPr>
          <p:spPr bwMode="auto">
            <a:xfrm>
              <a:off x="3956050"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4" name="Rectangle 81"/>
            <p:cNvSpPr>
              <a:spLocks noChangeArrowheads="1"/>
            </p:cNvSpPr>
            <p:nvPr/>
          </p:nvSpPr>
          <p:spPr bwMode="auto">
            <a:xfrm>
              <a:off x="3433763" y="2430463"/>
              <a:ext cx="52228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5" name="Rectangle 82"/>
            <p:cNvSpPr>
              <a:spLocks noChangeArrowheads="1"/>
            </p:cNvSpPr>
            <p:nvPr/>
          </p:nvSpPr>
          <p:spPr bwMode="auto">
            <a:xfrm>
              <a:off x="3479800" y="2474913"/>
              <a:ext cx="98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86" name="Rectangle 83"/>
            <p:cNvSpPr>
              <a:spLocks noChangeArrowheads="1"/>
            </p:cNvSpPr>
            <p:nvPr/>
          </p:nvSpPr>
          <p:spPr bwMode="auto">
            <a:xfrm>
              <a:off x="3519488" y="2474913"/>
              <a:ext cx="2317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87" name="Rectangle 84"/>
            <p:cNvSpPr>
              <a:spLocks noChangeArrowheads="1"/>
            </p:cNvSpPr>
            <p:nvPr/>
          </p:nvSpPr>
          <p:spPr bwMode="auto">
            <a:xfrm>
              <a:off x="3686175" y="2474913"/>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88" name="Rectangle 85"/>
            <p:cNvSpPr>
              <a:spLocks noChangeArrowheads="1"/>
            </p:cNvSpPr>
            <p:nvPr/>
          </p:nvSpPr>
          <p:spPr bwMode="auto">
            <a:xfrm>
              <a:off x="3754438" y="2474913"/>
              <a:ext cx="2667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548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89" name="Rectangle 86"/>
            <p:cNvSpPr>
              <a:spLocks noChangeArrowheads="1"/>
            </p:cNvSpPr>
            <p:nvPr/>
          </p:nvSpPr>
          <p:spPr bwMode="auto">
            <a:xfrm>
              <a:off x="3956050" y="2474913"/>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90" name="Rectangle 87"/>
            <p:cNvSpPr>
              <a:spLocks noChangeArrowheads="1"/>
            </p:cNvSpPr>
            <p:nvPr/>
          </p:nvSpPr>
          <p:spPr bwMode="auto">
            <a:xfrm>
              <a:off x="3998913"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1" name="Rectangle 88"/>
            <p:cNvSpPr>
              <a:spLocks noChangeArrowheads="1"/>
            </p:cNvSpPr>
            <p:nvPr/>
          </p:nvSpPr>
          <p:spPr bwMode="auto">
            <a:xfrm>
              <a:off x="4629150" y="24304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2" name="Rectangle 89"/>
            <p:cNvSpPr>
              <a:spLocks noChangeArrowheads="1"/>
            </p:cNvSpPr>
            <p:nvPr/>
          </p:nvSpPr>
          <p:spPr bwMode="auto">
            <a:xfrm>
              <a:off x="4041775" y="2430463"/>
              <a:ext cx="5873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3" name="Rectangle 90"/>
            <p:cNvSpPr>
              <a:spLocks noChangeArrowheads="1"/>
            </p:cNvSpPr>
            <p:nvPr/>
          </p:nvSpPr>
          <p:spPr bwMode="auto">
            <a:xfrm>
              <a:off x="4192588" y="2474913"/>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94" name="Rectangle 91"/>
            <p:cNvSpPr>
              <a:spLocks noChangeArrowheads="1"/>
            </p:cNvSpPr>
            <p:nvPr/>
          </p:nvSpPr>
          <p:spPr bwMode="auto">
            <a:xfrm>
              <a:off x="4259263" y="2474913"/>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.15491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95" name="Rectangle 92"/>
            <p:cNvSpPr>
              <a:spLocks noChangeArrowheads="1"/>
            </p:cNvSpPr>
            <p:nvPr/>
          </p:nvSpPr>
          <p:spPr bwMode="auto">
            <a:xfrm>
              <a:off x="4629150" y="2474913"/>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96" name="Rectangle 93"/>
            <p:cNvSpPr>
              <a:spLocks noChangeArrowheads="1"/>
            </p:cNvSpPr>
            <p:nvPr/>
          </p:nvSpPr>
          <p:spPr bwMode="auto">
            <a:xfrm>
              <a:off x="4670425" y="24304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7" name="Rectangle 94"/>
            <p:cNvSpPr>
              <a:spLocks noChangeArrowheads="1"/>
            </p:cNvSpPr>
            <p:nvPr/>
          </p:nvSpPr>
          <p:spPr bwMode="auto">
            <a:xfrm>
              <a:off x="5100638" y="24304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8" name="Rectangle 95"/>
            <p:cNvSpPr>
              <a:spLocks noChangeArrowheads="1"/>
            </p:cNvSpPr>
            <p:nvPr/>
          </p:nvSpPr>
          <p:spPr bwMode="auto">
            <a:xfrm>
              <a:off x="4711700" y="2430463"/>
              <a:ext cx="38893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9" name="Rectangle 96"/>
            <p:cNvSpPr>
              <a:spLocks noChangeArrowheads="1"/>
            </p:cNvSpPr>
            <p:nvPr/>
          </p:nvSpPr>
          <p:spPr bwMode="auto">
            <a:xfrm>
              <a:off x="4826000" y="2474913"/>
              <a:ext cx="98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00" name="Rectangle 97"/>
            <p:cNvSpPr>
              <a:spLocks noChangeArrowheads="1"/>
            </p:cNvSpPr>
            <p:nvPr/>
          </p:nvSpPr>
          <p:spPr bwMode="auto">
            <a:xfrm>
              <a:off x="4864100" y="2474913"/>
              <a:ext cx="3016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2.88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01" name="Rectangle 98"/>
            <p:cNvSpPr>
              <a:spLocks noChangeArrowheads="1"/>
            </p:cNvSpPr>
            <p:nvPr/>
          </p:nvSpPr>
          <p:spPr bwMode="auto">
            <a:xfrm>
              <a:off x="5099050" y="2474913"/>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02" name="Rectangle 99"/>
            <p:cNvSpPr>
              <a:spLocks noChangeArrowheads="1"/>
            </p:cNvSpPr>
            <p:nvPr/>
          </p:nvSpPr>
          <p:spPr bwMode="auto">
            <a:xfrm>
              <a:off x="5141913"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3" name="Rectangle 100"/>
            <p:cNvSpPr>
              <a:spLocks noChangeArrowheads="1"/>
            </p:cNvSpPr>
            <p:nvPr/>
          </p:nvSpPr>
          <p:spPr bwMode="auto">
            <a:xfrm>
              <a:off x="5581650" y="24304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4" name="Rectangle 101"/>
            <p:cNvSpPr>
              <a:spLocks noChangeArrowheads="1"/>
            </p:cNvSpPr>
            <p:nvPr/>
          </p:nvSpPr>
          <p:spPr bwMode="auto">
            <a:xfrm>
              <a:off x="5184775" y="2430463"/>
              <a:ext cx="3968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5" name="Rectangle 102"/>
            <p:cNvSpPr>
              <a:spLocks noChangeArrowheads="1"/>
            </p:cNvSpPr>
            <p:nvPr/>
          </p:nvSpPr>
          <p:spPr bwMode="auto">
            <a:xfrm>
              <a:off x="5210175" y="2474913"/>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0.0066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06" name="Rectangle 103"/>
            <p:cNvSpPr>
              <a:spLocks noChangeArrowheads="1"/>
            </p:cNvSpPr>
            <p:nvPr/>
          </p:nvSpPr>
          <p:spPr bwMode="auto">
            <a:xfrm>
              <a:off x="5580063" y="2474913"/>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07" name="Rectangle 104"/>
            <p:cNvSpPr>
              <a:spLocks noChangeArrowheads="1"/>
            </p:cNvSpPr>
            <p:nvPr/>
          </p:nvSpPr>
          <p:spPr bwMode="auto">
            <a:xfrm>
              <a:off x="5622925"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8" name="Rectangle 105"/>
            <p:cNvSpPr>
              <a:spLocks noChangeArrowheads="1"/>
            </p:cNvSpPr>
            <p:nvPr/>
          </p:nvSpPr>
          <p:spPr bwMode="auto">
            <a:xfrm>
              <a:off x="5875338"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9" name="Rectangle 106"/>
            <p:cNvSpPr>
              <a:spLocks noChangeArrowheads="1"/>
            </p:cNvSpPr>
            <p:nvPr/>
          </p:nvSpPr>
          <p:spPr bwMode="auto">
            <a:xfrm>
              <a:off x="5665788" y="2430463"/>
              <a:ext cx="209550"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0" name="Rectangle 107"/>
            <p:cNvSpPr>
              <a:spLocks noChangeArrowheads="1"/>
            </p:cNvSpPr>
            <p:nvPr/>
          </p:nvSpPr>
          <p:spPr bwMode="auto">
            <a:xfrm>
              <a:off x="5808663" y="2474913"/>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11" name="Rectangle 108"/>
            <p:cNvSpPr>
              <a:spLocks noChangeArrowheads="1"/>
            </p:cNvSpPr>
            <p:nvPr/>
          </p:nvSpPr>
          <p:spPr bwMode="auto">
            <a:xfrm>
              <a:off x="5875338" y="2474913"/>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12" name="Rectangle 109"/>
            <p:cNvSpPr>
              <a:spLocks noChangeArrowheads="1"/>
            </p:cNvSpPr>
            <p:nvPr/>
          </p:nvSpPr>
          <p:spPr bwMode="auto">
            <a:xfrm>
              <a:off x="5918200"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3" name="Rectangle 110"/>
            <p:cNvSpPr>
              <a:spLocks noChangeArrowheads="1"/>
            </p:cNvSpPr>
            <p:nvPr/>
          </p:nvSpPr>
          <p:spPr bwMode="auto">
            <a:xfrm>
              <a:off x="7108825"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4" name="Rectangle 111"/>
            <p:cNvSpPr>
              <a:spLocks noChangeArrowheads="1"/>
            </p:cNvSpPr>
            <p:nvPr/>
          </p:nvSpPr>
          <p:spPr bwMode="auto">
            <a:xfrm>
              <a:off x="5961063" y="2430463"/>
              <a:ext cx="11477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5" name="Rectangle 112"/>
            <p:cNvSpPr>
              <a:spLocks noChangeArrowheads="1"/>
            </p:cNvSpPr>
            <p:nvPr/>
          </p:nvSpPr>
          <p:spPr bwMode="auto">
            <a:xfrm>
              <a:off x="5961063" y="2474913"/>
              <a:ext cx="3222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log_l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16" name="Rectangle 113"/>
            <p:cNvSpPr>
              <a:spLocks noChangeArrowheads="1"/>
            </p:cNvSpPr>
            <p:nvPr/>
          </p:nvSpPr>
          <p:spPr bwMode="auto">
            <a:xfrm>
              <a:off x="6216650" y="2474913"/>
              <a:ext cx="254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oss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17" name="Rectangle 114"/>
            <p:cNvSpPr>
              <a:spLocks noChangeArrowheads="1"/>
            </p:cNvSpPr>
            <p:nvPr/>
          </p:nvSpPr>
          <p:spPr bwMode="auto">
            <a:xfrm>
              <a:off x="6403975" y="2474913"/>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18" name="Rectangle 115"/>
            <p:cNvSpPr>
              <a:spLocks noChangeArrowheads="1"/>
            </p:cNvSpPr>
            <p:nvPr/>
          </p:nvSpPr>
          <p:spPr bwMode="auto">
            <a:xfrm>
              <a:off x="6470650" y="2474913"/>
              <a:ext cx="3016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ratio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19" name="Rectangle 116"/>
            <p:cNvSpPr>
              <a:spLocks noChangeArrowheads="1"/>
            </p:cNvSpPr>
            <p:nvPr/>
          </p:nvSpPr>
          <p:spPr bwMode="auto">
            <a:xfrm>
              <a:off x="6705600" y="2474913"/>
              <a:ext cx="280988"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_Rtl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20" name="Rectangle 117"/>
            <p:cNvSpPr>
              <a:spLocks noChangeArrowheads="1"/>
            </p:cNvSpPr>
            <p:nvPr/>
          </p:nvSpPr>
          <p:spPr bwMode="auto">
            <a:xfrm>
              <a:off x="6919913" y="2474913"/>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21" name="Rectangle 118"/>
            <p:cNvSpPr>
              <a:spLocks noChangeArrowheads="1"/>
            </p:cNvSpPr>
            <p:nvPr/>
          </p:nvSpPr>
          <p:spPr bwMode="auto">
            <a:xfrm>
              <a:off x="7151688" y="243046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2" name="Rectangle 119"/>
            <p:cNvSpPr>
              <a:spLocks noChangeArrowheads="1"/>
            </p:cNvSpPr>
            <p:nvPr/>
          </p:nvSpPr>
          <p:spPr bwMode="auto">
            <a:xfrm>
              <a:off x="7451725" y="243046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3" name="Rectangle 120"/>
            <p:cNvSpPr>
              <a:spLocks noChangeArrowheads="1"/>
            </p:cNvSpPr>
            <p:nvPr/>
          </p:nvSpPr>
          <p:spPr bwMode="auto">
            <a:xfrm>
              <a:off x="7192963" y="2430463"/>
              <a:ext cx="2587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4" name="Rectangle 121"/>
            <p:cNvSpPr>
              <a:spLocks noChangeArrowheads="1"/>
            </p:cNvSpPr>
            <p:nvPr/>
          </p:nvSpPr>
          <p:spPr bwMode="auto">
            <a:xfrm>
              <a:off x="7451725" y="2474913"/>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25" name="Rectangle 122"/>
            <p:cNvSpPr>
              <a:spLocks noChangeArrowheads="1"/>
            </p:cNvSpPr>
            <p:nvPr/>
          </p:nvSpPr>
          <p:spPr bwMode="auto">
            <a:xfrm>
              <a:off x="2727325" y="2425700"/>
              <a:ext cx="663575"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6" name="Rectangle 123"/>
            <p:cNvSpPr>
              <a:spLocks noChangeArrowheads="1"/>
            </p:cNvSpPr>
            <p:nvPr/>
          </p:nvSpPr>
          <p:spPr bwMode="auto">
            <a:xfrm>
              <a:off x="2727325" y="2428875"/>
              <a:ext cx="663575"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7" name="Rectangle 124"/>
            <p:cNvSpPr>
              <a:spLocks noChangeArrowheads="1"/>
            </p:cNvSpPr>
            <p:nvPr/>
          </p:nvSpPr>
          <p:spPr bwMode="auto">
            <a:xfrm>
              <a:off x="3390900" y="2428875"/>
              <a:ext cx="3175"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8" name="Rectangle 125"/>
            <p:cNvSpPr>
              <a:spLocks noChangeArrowheads="1"/>
            </p:cNvSpPr>
            <p:nvPr/>
          </p:nvSpPr>
          <p:spPr bwMode="auto">
            <a:xfrm>
              <a:off x="3390900" y="2425700"/>
              <a:ext cx="3175"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9" name="Rectangle 126"/>
            <p:cNvSpPr>
              <a:spLocks noChangeArrowheads="1"/>
            </p:cNvSpPr>
            <p:nvPr/>
          </p:nvSpPr>
          <p:spPr bwMode="auto">
            <a:xfrm>
              <a:off x="3394075" y="2425700"/>
              <a:ext cx="604838"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0" name="Rectangle 127"/>
            <p:cNvSpPr>
              <a:spLocks noChangeArrowheads="1"/>
            </p:cNvSpPr>
            <p:nvPr/>
          </p:nvSpPr>
          <p:spPr bwMode="auto">
            <a:xfrm>
              <a:off x="3394075" y="2428875"/>
              <a:ext cx="604838"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1" name="Rectangle 128"/>
            <p:cNvSpPr>
              <a:spLocks noChangeArrowheads="1"/>
            </p:cNvSpPr>
            <p:nvPr/>
          </p:nvSpPr>
          <p:spPr bwMode="auto">
            <a:xfrm>
              <a:off x="3998913" y="2428875"/>
              <a:ext cx="3175"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2" name="Rectangle 129"/>
            <p:cNvSpPr>
              <a:spLocks noChangeArrowheads="1"/>
            </p:cNvSpPr>
            <p:nvPr/>
          </p:nvSpPr>
          <p:spPr bwMode="auto">
            <a:xfrm>
              <a:off x="3998913" y="2425700"/>
              <a:ext cx="3175"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3" name="Rectangle 130"/>
            <p:cNvSpPr>
              <a:spLocks noChangeArrowheads="1"/>
            </p:cNvSpPr>
            <p:nvPr/>
          </p:nvSpPr>
          <p:spPr bwMode="auto">
            <a:xfrm>
              <a:off x="4002088" y="2425700"/>
              <a:ext cx="668338"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4" name="Rectangle 131"/>
            <p:cNvSpPr>
              <a:spLocks noChangeArrowheads="1"/>
            </p:cNvSpPr>
            <p:nvPr/>
          </p:nvSpPr>
          <p:spPr bwMode="auto">
            <a:xfrm>
              <a:off x="4002088" y="2428875"/>
              <a:ext cx="668338"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5" name="Rectangle 132"/>
            <p:cNvSpPr>
              <a:spLocks noChangeArrowheads="1"/>
            </p:cNvSpPr>
            <p:nvPr/>
          </p:nvSpPr>
          <p:spPr bwMode="auto">
            <a:xfrm>
              <a:off x="4670425" y="2428875"/>
              <a:ext cx="3175"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6" name="Rectangle 133"/>
            <p:cNvSpPr>
              <a:spLocks noChangeArrowheads="1"/>
            </p:cNvSpPr>
            <p:nvPr/>
          </p:nvSpPr>
          <p:spPr bwMode="auto">
            <a:xfrm>
              <a:off x="4670425" y="2425700"/>
              <a:ext cx="3175"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7" name="Rectangle 134"/>
            <p:cNvSpPr>
              <a:spLocks noChangeArrowheads="1"/>
            </p:cNvSpPr>
            <p:nvPr/>
          </p:nvSpPr>
          <p:spPr bwMode="auto">
            <a:xfrm>
              <a:off x="4673600" y="2425700"/>
              <a:ext cx="468313"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8" name="Rectangle 135"/>
            <p:cNvSpPr>
              <a:spLocks noChangeArrowheads="1"/>
            </p:cNvSpPr>
            <p:nvPr/>
          </p:nvSpPr>
          <p:spPr bwMode="auto">
            <a:xfrm>
              <a:off x="4673600" y="2428875"/>
              <a:ext cx="468313"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9" name="Rectangle 136"/>
            <p:cNvSpPr>
              <a:spLocks noChangeArrowheads="1"/>
            </p:cNvSpPr>
            <p:nvPr/>
          </p:nvSpPr>
          <p:spPr bwMode="auto">
            <a:xfrm>
              <a:off x="5141913" y="2428875"/>
              <a:ext cx="3175"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0" name="Rectangle 137"/>
            <p:cNvSpPr>
              <a:spLocks noChangeArrowheads="1"/>
            </p:cNvSpPr>
            <p:nvPr/>
          </p:nvSpPr>
          <p:spPr bwMode="auto">
            <a:xfrm>
              <a:off x="5141913" y="2425700"/>
              <a:ext cx="3175"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1" name="Rectangle 138"/>
            <p:cNvSpPr>
              <a:spLocks noChangeArrowheads="1"/>
            </p:cNvSpPr>
            <p:nvPr/>
          </p:nvSpPr>
          <p:spPr bwMode="auto">
            <a:xfrm>
              <a:off x="5145088" y="2425700"/>
              <a:ext cx="477838"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2" name="Rectangle 139"/>
            <p:cNvSpPr>
              <a:spLocks noChangeArrowheads="1"/>
            </p:cNvSpPr>
            <p:nvPr/>
          </p:nvSpPr>
          <p:spPr bwMode="auto">
            <a:xfrm>
              <a:off x="5145088" y="2428875"/>
              <a:ext cx="477838"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3" name="Rectangle 140"/>
            <p:cNvSpPr>
              <a:spLocks noChangeArrowheads="1"/>
            </p:cNvSpPr>
            <p:nvPr/>
          </p:nvSpPr>
          <p:spPr bwMode="auto">
            <a:xfrm>
              <a:off x="5622925" y="2428875"/>
              <a:ext cx="3175"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4" name="Rectangle 141"/>
            <p:cNvSpPr>
              <a:spLocks noChangeArrowheads="1"/>
            </p:cNvSpPr>
            <p:nvPr/>
          </p:nvSpPr>
          <p:spPr bwMode="auto">
            <a:xfrm>
              <a:off x="5622925" y="2425700"/>
              <a:ext cx="3175"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5" name="Rectangle 142"/>
            <p:cNvSpPr>
              <a:spLocks noChangeArrowheads="1"/>
            </p:cNvSpPr>
            <p:nvPr/>
          </p:nvSpPr>
          <p:spPr bwMode="auto">
            <a:xfrm>
              <a:off x="5626100" y="2425700"/>
              <a:ext cx="292100"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6" name="Rectangle 143"/>
            <p:cNvSpPr>
              <a:spLocks noChangeArrowheads="1"/>
            </p:cNvSpPr>
            <p:nvPr/>
          </p:nvSpPr>
          <p:spPr bwMode="auto">
            <a:xfrm>
              <a:off x="5626100" y="2428875"/>
              <a:ext cx="292100"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7" name="Rectangle 144"/>
            <p:cNvSpPr>
              <a:spLocks noChangeArrowheads="1"/>
            </p:cNvSpPr>
            <p:nvPr/>
          </p:nvSpPr>
          <p:spPr bwMode="auto">
            <a:xfrm>
              <a:off x="5918200" y="2428875"/>
              <a:ext cx="3175"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8" name="Rectangle 145"/>
            <p:cNvSpPr>
              <a:spLocks noChangeArrowheads="1"/>
            </p:cNvSpPr>
            <p:nvPr/>
          </p:nvSpPr>
          <p:spPr bwMode="auto">
            <a:xfrm>
              <a:off x="5918200" y="2425700"/>
              <a:ext cx="3175"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9" name="Rectangle 146"/>
            <p:cNvSpPr>
              <a:spLocks noChangeArrowheads="1"/>
            </p:cNvSpPr>
            <p:nvPr/>
          </p:nvSpPr>
          <p:spPr bwMode="auto">
            <a:xfrm>
              <a:off x="5921375" y="2425700"/>
              <a:ext cx="1230313"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0" name="Rectangle 147"/>
            <p:cNvSpPr>
              <a:spLocks noChangeArrowheads="1"/>
            </p:cNvSpPr>
            <p:nvPr/>
          </p:nvSpPr>
          <p:spPr bwMode="auto">
            <a:xfrm>
              <a:off x="5921375" y="2428875"/>
              <a:ext cx="1230313"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1" name="Rectangle 148"/>
            <p:cNvSpPr>
              <a:spLocks noChangeArrowheads="1"/>
            </p:cNvSpPr>
            <p:nvPr/>
          </p:nvSpPr>
          <p:spPr bwMode="auto">
            <a:xfrm>
              <a:off x="7151688" y="2428875"/>
              <a:ext cx="1588"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2" name="Rectangle 149"/>
            <p:cNvSpPr>
              <a:spLocks noChangeArrowheads="1"/>
            </p:cNvSpPr>
            <p:nvPr/>
          </p:nvSpPr>
          <p:spPr bwMode="auto">
            <a:xfrm>
              <a:off x="7151688" y="2425700"/>
              <a:ext cx="1588"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3" name="Rectangle 150"/>
            <p:cNvSpPr>
              <a:spLocks noChangeArrowheads="1"/>
            </p:cNvSpPr>
            <p:nvPr/>
          </p:nvSpPr>
          <p:spPr bwMode="auto">
            <a:xfrm>
              <a:off x="7153275" y="2425700"/>
              <a:ext cx="341313" cy="31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4" name="Rectangle 151"/>
            <p:cNvSpPr>
              <a:spLocks noChangeArrowheads="1"/>
            </p:cNvSpPr>
            <p:nvPr/>
          </p:nvSpPr>
          <p:spPr bwMode="auto">
            <a:xfrm>
              <a:off x="7153275" y="2428875"/>
              <a:ext cx="341313" cy="15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5" name="Rectangle 152"/>
            <p:cNvSpPr>
              <a:spLocks noChangeArrowheads="1"/>
            </p:cNvSpPr>
            <p:nvPr/>
          </p:nvSpPr>
          <p:spPr bwMode="auto">
            <a:xfrm>
              <a:off x="2727325" y="2654300"/>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6" name="Rectangle 153"/>
            <p:cNvSpPr>
              <a:spLocks noChangeArrowheads="1"/>
            </p:cNvSpPr>
            <p:nvPr/>
          </p:nvSpPr>
          <p:spPr bwMode="auto">
            <a:xfrm>
              <a:off x="3348038"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7" name="Rectangle 154"/>
            <p:cNvSpPr>
              <a:spLocks noChangeArrowheads="1"/>
            </p:cNvSpPr>
            <p:nvPr/>
          </p:nvSpPr>
          <p:spPr bwMode="auto">
            <a:xfrm>
              <a:off x="2768600" y="2654300"/>
              <a:ext cx="57943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8" name="Rectangle 155"/>
            <p:cNvSpPr>
              <a:spLocks noChangeArrowheads="1"/>
            </p:cNvSpPr>
            <p:nvPr/>
          </p:nvSpPr>
          <p:spPr bwMode="auto">
            <a:xfrm>
              <a:off x="2768600" y="2700338"/>
              <a:ext cx="333375"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i="1" dirty="0" smtClean="0">
                  <a:solidFill>
                    <a:srgbClr val="000000"/>
                  </a:solidFill>
                </a:rPr>
                <a:t>VAR</a:t>
              </a:r>
              <a:r>
                <a:rPr kumimoji="0" lang="en-US" altLang="en-US" sz="1000" b="0" i="1"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59" name="Rectangle 156"/>
            <p:cNvSpPr>
              <a:spLocks noChangeArrowheads="1"/>
            </p:cNvSpPr>
            <p:nvPr/>
          </p:nvSpPr>
          <p:spPr bwMode="auto">
            <a:xfrm>
              <a:off x="3109913" y="2700338"/>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0" name="Rectangle 157"/>
            <p:cNvSpPr>
              <a:spLocks noChangeArrowheads="1"/>
            </p:cNvSpPr>
            <p:nvPr/>
          </p:nvSpPr>
          <p:spPr bwMode="auto">
            <a:xfrm>
              <a:off x="3390900"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1" name="Rectangle 158"/>
            <p:cNvSpPr>
              <a:spLocks noChangeArrowheads="1"/>
            </p:cNvSpPr>
            <p:nvPr/>
          </p:nvSpPr>
          <p:spPr bwMode="auto">
            <a:xfrm>
              <a:off x="3956050"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2" name="Rectangle 159"/>
            <p:cNvSpPr>
              <a:spLocks noChangeArrowheads="1"/>
            </p:cNvSpPr>
            <p:nvPr/>
          </p:nvSpPr>
          <p:spPr bwMode="auto">
            <a:xfrm>
              <a:off x="3433763" y="2654300"/>
              <a:ext cx="52228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3" name="Rectangle 160"/>
            <p:cNvSpPr>
              <a:spLocks noChangeArrowheads="1"/>
            </p:cNvSpPr>
            <p:nvPr/>
          </p:nvSpPr>
          <p:spPr bwMode="auto">
            <a:xfrm>
              <a:off x="3521075" y="2700338"/>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4" name="Rectangle 161"/>
            <p:cNvSpPr>
              <a:spLocks noChangeArrowheads="1"/>
            </p:cNvSpPr>
            <p:nvPr/>
          </p:nvSpPr>
          <p:spPr bwMode="auto">
            <a:xfrm>
              <a:off x="3587750" y="270033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5" name="Rectangle 162"/>
            <p:cNvSpPr>
              <a:spLocks noChangeArrowheads="1"/>
            </p:cNvSpPr>
            <p:nvPr/>
          </p:nvSpPr>
          <p:spPr bwMode="auto">
            <a:xfrm>
              <a:off x="3621088" y="2700338"/>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6" name="Rectangle 163"/>
            <p:cNvSpPr>
              <a:spLocks noChangeArrowheads="1"/>
            </p:cNvSpPr>
            <p:nvPr/>
          </p:nvSpPr>
          <p:spPr bwMode="auto">
            <a:xfrm>
              <a:off x="3687763" y="2700338"/>
              <a:ext cx="3365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4435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7" name="Rectangle 164"/>
            <p:cNvSpPr>
              <a:spLocks noChangeArrowheads="1"/>
            </p:cNvSpPr>
            <p:nvPr/>
          </p:nvSpPr>
          <p:spPr bwMode="auto">
            <a:xfrm>
              <a:off x="3956050" y="270033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8" name="Rectangle 165"/>
            <p:cNvSpPr>
              <a:spLocks noChangeArrowheads="1"/>
            </p:cNvSpPr>
            <p:nvPr/>
          </p:nvSpPr>
          <p:spPr bwMode="auto">
            <a:xfrm>
              <a:off x="3998913"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9" name="Rectangle 166"/>
            <p:cNvSpPr>
              <a:spLocks noChangeArrowheads="1"/>
            </p:cNvSpPr>
            <p:nvPr/>
          </p:nvSpPr>
          <p:spPr bwMode="auto">
            <a:xfrm>
              <a:off x="4629150" y="2654300"/>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0" name="Rectangle 167"/>
            <p:cNvSpPr>
              <a:spLocks noChangeArrowheads="1"/>
            </p:cNvSpPr>
            <p:nvPr/>
          </p:nvSpPr>
          <p:spPr bwMode="auto">
            <a:xfrm>
              <a:off x="4041775" y="2654300"/>
              <a:ext cx="5873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1" name="Rectangle 168"/>
            <p:cNvSpPr>
              <a:spLocks noChangeArrowheads="1"/>
            </p:cNvSpPr>
            <p:nvPr/>
          </p:nvSpPr>
          <p:spPr bwMode="auto">
            <a:xfrm>
              <a:off x="4192588" y="2700338"/>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72" name="Rectangle 169"/>
            <p:cNvSpPr>
              <a:spLocks noChangeArrowheads="1"/>
            </p:cNvSpPr>
            <p:nvPr/>
          </p:nvSpPr>
          <p:spPr bwMode="auto">
            <a:xfrm>
              <a:off x="4259263" y="2700338"/>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.19104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73" name="Rectangle 170"/>
            <p:cNvSpPr>
              <a:spLocks noChangeArrowheads="1"/>
            </p:cNvSpPr>
            <p:nvPr/>
          </p:nvSpPr>
          <p:spPr bwMode="auto">
            <a:xfrm>
              <a:off x="4629150" y="270033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74" name="Rectangle 171"/>
            <p:cNvSpPr>
              <a:spLocks noChangeArrowheads="1"/>
            </p:cNvSpPr>
            <p:nvPr/>
          </p:nvSpPr>
          <p:spPr bwMode="auto">
            <a:xfrm>
              <a:off x="4670425" y="2654300"/>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5" name="Rectangle 172"/>
            <p:cNvSpPr>
              <a:spLocks noChangeArrowheads="1"/>
            </p:cNvSpPr>
            <p:nvPr/>
          </p:nvSpPr>
          <p:spPr bwMode="auto">
            <a:xfrm>
              <a:off x="5100638" y="2654300"/>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6" name="Rectangle 173"/>
            <p:cNvSpPr>
              <a:spLocks noChangeArrowheads="1"/>
            </p:cNvSpPr>
            <p:nvPr/>
          </p:nvSpPr>
          <p:spPr bwMode="auto">
            <a:xfrm>
              <a:off x="4711700" y="2654300"/>
              <a:ext cx="38893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7" name="Rectangle 174"/>
            <p:cNvSpPr>
              <a:spLocks noChangeArrowheads="1"/>
            </p:cNvSpPr>
            <p:nvPr/>
          </p:nvSpPr>
          <p:spPr bwMode="auto">
            <a:xfrm>
              <a:off x="4864100" y="2700338"/>
              <a:ext cx="3016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2.68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78" name="Rectangle 175"/>
            <p:cNvSpPr>
              <a:spLocks noChangeArrowheads="1"/>
            </p:cNvSpPr>
            <p:nvPr/>
          </p:nvSpPr>
          <p:spPr bwMode="auto">
            <a:xfrm>
              <a:off x="5099050" y="270033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79" name="Rectangle 176"/>
            <p:cNvSpPr>
              <a:spLocks noChangeArrowheads="1"/>
            </p:cNvSpPr>
            <p:nvPr/>
          </p:nvSpPr>
          <p:spPr bwMode="auto">
            <a:xfrm>
              <a:off x="5141913"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0" name="Rectangle 177"/>
            <p:cNvSpPr>
              <a:spLocks noChangeArrowheads="1"/>
            </p:cNvSpPr>
            <p:nvPr/>
          </p:nvSpPr>
          <p:spPr bwMode="auto">
            <a:xfrm>
              <a:off x="5581650" y="2654300"/>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1" name="Rectangle 178"/>
            <p:cNvSpPr>
              <a:spLocks noChangeArrowheads="1"/>
            </p:cNvSpPr>
            <p:nvPr/>
          </p:nvSpPr>
          <p:spPr bwMode="auto">
            <a:xfrm>
              <a:off x="5184775" y="2654300"/>
              <a:ext cx="3968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2" name="Rectangle 179"/>
            <p:cNvSpPr>
              <a:spLocks noChangeArrowheads="1"/>
            </p:cNvSpPr>
            <p:nvPr/>
          </p:nvSpPr>
          <p:spPr bwMode="auto">
            <a:xfrm>
              <a:off x="5210175" y="2700338"/>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0.0110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83" name="Rectangle 180"/>
            <p:cNvSpPr>
              <a:spLocks noChangeArrowheads="1"/>
            </p:cNvSpPr>
            <p:nvPr/>
          </p:nvSpPr>
          <p:spPr bwMode="auto">
            <a:xfrm>
              <a:off x="5580063" y="270033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84" name="Rectangle 181"/>
            <p:cNvSpPr>
              <a:spLocks noChangeArrowheads="1"/>
            </p:cNvSpPr>
            <p:nvPr/>
          </p:nvSpPr>
          <p:spPr bwMode="auto">
            <a:xfrm>
              <a:off x="5622925"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5" name="Rectangle 182"/>
            <p:cNvSpPr>
              <a:spLocks noChangeArrowheads="1"/>
            </p:cNvSpPr>
            <p:nvPr/>
          </p:nvSpPr>
          <p:spPr bwMode="auto">
            <a:xfrm>
              <a:off x="5875338"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6" name="Rectangle 183"/>
            <p:cNvSpPr>
              <a:spLocks noChangeArrowheads="1"/>
            </p:cNvSpPr>
            <p:nvPr/>
          </p:nvSpPr>
          <p:spPr bwMode="auto">
            <a:xfrm>
              <a:off x="5665788" y="2654300"/>
              <a:ext cx="209550"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7" name="Rectangle 184"/>
            <p:cNvSpPr>
              <a:spLocks noChangeArrowheads="1"/>
            </p:cNvSpPr>
            <p:nvPr/>
          </p:nvSpPr>
          <p:spPr bwMode="auto">
            <a:xfrm>
              <a:off x="5808663" y="2700338"/>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88" name="Rectangle 185"/>
            <p:cNvSpPr>
              <a:spLocks noChangeArrowheads="1"/>
            </p:cNvSpPr>
            <p:nvPr/>
          </p:nvSpPr>
          <p:spPr bwMode="auto">
            <a:xfrm>
              <a:off x="5875338" y="270033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89" name="Rectangle 186"/>
            <p:cNvSpPr>
              <a:spLocks noChangeArrowheads="1"/>
            </p:cNvSpPr>
            <p:nvPr/>
          </p:nvSpPr>
          <p:spPr bwMode="auto">
            <a:xfrm>
              <a:off x="5918200"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0" name="Rectangle 187"/>
            <p:cNvSpPr>
              <a:spLocks noChangeArrowheads="1"/>
            </p:cNvSpPr>
            <p:nvPr/>
          </p:nvSpPr>
          <p:spPr bwMode="auto">
            <a:xfrm>
              <a:off x="7108825"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1" name="Rectangle 188"/>
            <p:cNvSpPr>
              <a:spLocks noChangeArrowheads="1"/>
            </p:cNvSpPr>
            <p:nvPr/>
          </p:nvSpPr>
          <p:spPr bwMode="auto">
            <a:xfrm>
              <a:off x="5961063" y="2654300"/>
              <a:ext cx="11477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2" name="Rectangle 189"/>
            <p:cNvSpPr>
              <a:spLocks noChangeArrowheads="1"/>
            </p:cNvSpPr>
            <p:nvPr/>
          </p:nvSpPr>
          <p:spPr bwMode="auto">
            <a:xfrm>
              <a:off x="5961063" y="2700338"/>
              <a:ext cx="1008063"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CPI_SA_YY_Q</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93" name="Rectangle 190"/>
            <p:cNvSpPr>
              <a:spLocks noChangeArrowheads="1"/>
            </p:cNvSpPr>
            <p:nvPr/>
          </p:nvSpPr>
          <p:spPr bwMode="auto">
            <a:xfrm>
              <a:off x="6777038" y="2700338"/>
              <a:ext cx="106363"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94" name="Rectangle 191"/>
            <p:cNvSpPr>
              <a:spLocks noChangeArrowheads="1"/>
            </p:cNvSpPr>
            <p:nvPr/>
          </p:nvSpPr>
          <p:spPr bwMode="auto">
            <a:xfrm>
              <a:off x="6846888" y="270033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95" name="Rectangle 192"/>
            <p:cNvSpPr>
              <a:spLocks noChangeArrowheads="1"/>
            </p:cNvSpPr>
            <p:nvPr/>
          </p:nvSpPr>
          <p:spPr bwMode="auto">
            <a:xfrm>
              <a:off x="7151688" y="2654300"/>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6" name="Rectangle 193"/>
            <p:cNvSpPr>
              <a:spLocks noChangeArrowheads="1"/>
            </p:cNvSpPr>
            <p:nvPr/>
          </p:nvSpPr>
          <p:spPr bwMode="auto">
            <a:xfrm>
              <a:off x="7451725" y="265430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7" name="Rectangle 194"/>
            <p:cNvSpPr>
              <a:spLocks noChangeArrowheads="1"/>
            </p:cNvSpPr>
            <p:nvPr/>
          </p:nvSpPr>
          <p:spPr bwMode="auto">
            <a:xfrm>
              <a:off x="7192963" y="2654300"/>
              <a:ext cx="2587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8" name="Rectangle 195"/>
            <p:cNvSpPr>
              <a:spLocks noChangeArrowheads="1"/>
            </p:cNvSpPr>
            <p:nvPr/>
          </p:nvSpPr>
          <p:spPr bwMode="auto">
            <a:xfrm>
              <a:off x="7451725" y="270033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99" name="Rectangle 196"/>
            <p:cNvSpPr>
              <a:spLocks noChangeArrowheads="1"/>
            </p:cNvSpPr>
            <p:nvPr/>
          </p:nvSpPr>
          <p:spPr bwMode="auto">
            <a:xfrm>
              <a:off x="2727325" y="2878138"/>
              <a:ext cx="41275"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0" name="Rectangle 197"/>
            <p:cNvSpPr>
              <a:spLocks noChangeArrowheads="1"/>
            </p:cNvSpPr>
            <p:nvPr/>
          </p:nvSpPr>
          <p:spPr bwMode="auto">
            <a:xfrm>
              <a:off x="3348038" y="2878138"/>
              <a:ext cx="42863"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1" name="Rectangle 198"/>
            <p:cNvSpPr>
              <a:spLocks noChangeArrowheads="1"/>
            </p:cNvSpPr>
            <p:nvPr/>
          </p:nvSpPr>
          <p:spPr bwMode="auto">
            <a:xfrm>
              <a:off x="2768600" y="2878138"/>
              <a:ext cx="579438"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2" name="Rectangle 199"/>
            <p:cNvSpPr>
              <a:spLocks noChangeArrowheads="1"/>
            </p:cNvSpPr>
            <p:nvPr/>
          </p:nvSpPr>
          <p:spPr bwMode="auto">
            <a:xfrm>
              <a:off x="2768600" y="2924175"/>
              <a:ext cx="333375"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i="1" dirty="0" smtClean="0">
                  <a:solidFill>
                    <a:srgbClr val="000000"/>
                  </a:solidFill>
                </a:rPr>
                <a:t>VAR</a:t>
              </a:r>
              <a:r>
                <a:rPr kumimoji="0" lang="en-US" altLang="en-US" sz="1000" b="0" i="1"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03" name="Rectangle 200"/>
            <p:cNvSpPr>
              <a:spLocks noChangeArrowheads="1"/>
            </p:cNvSpPr>
            <p:nvPr/>
          </p:nvSpPr>
          <p:spPr bwMode="auto">
            <a:xfrm>
              <a:off x="3109913" y="2924175"/>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04" name="Rectangle 201"/>
            <p:cNvSpPr>
              <a:spLocks noChangeArrowheads="1"/>
            </p:cNvSpPr>
            <p:nvPr/>
          </p:nvSpPr>
          <p:spPr bwMode="auto">
            <a:xfrm>
              <a:off x="3390900" y="2878138"/>
              <a:ext cx="42863"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5" name="Rectangle 202"/>
            <p:cNvSpPr>
              <a:spLocks noChangeArrowheads="1"/>
            </p:cNvSpPr>
            <p:nvPr/>
          </p:nvSpPr>
          <p:spPr bwMode="auto">
            <a:xfrm>
              <a:off x="3956050" y="2878138"/>
              <a:ext cx="42863"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6" name="Rectangle 203"/>
            <p:cNvSpPr>
              <a:spLocks noChangeArrowheads="1"/>
            </p:cNvSpPr>
            <p:nvPr/>
          </p:nvSpPr>
          <p:spPr bwMode="auto">
            <a:xfrm>
              <a:off x="3433763" y="2878138"/>
              <a:ext cx="522288"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7" name="Rectangle 204"/>
            <p:cNvSpPr>
              <a:spLocks noChangeArrowheads="1"/>
            </p:cNvSpPr>
            <p:nvPr/>
          </p:nvSpPr>
          <p:spPr bwMode="auto">
            <a:xfrm>
              <a:off x="3454400" y="2924175"/>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08" name="Rectangle 5"/>
            <p:cNvSpPr>
              <a:spLocks noChangeArrowheads="1"/>
            </p:cNvSpPr>
            <p:nvPr/>
          </p:nvSpPr>
          <p:spPr bwMode="auto">
            <a:xfrm>
              <a:off x="4359275" y="3343275"/>
              <a:ext cx="2008188"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mj-lt"/>
                </a:rPr>
                <a:t>GEO 1 – Commercial Portfolio</a:t>
              </a:r>
              <a:endParaRPr kumimoji="0" lang="en-US" altLang="en-US" sz="1600" b="1" i="0" u="none" strike="noStrike" cap="none" normalizeH="0" baseline="0" dirty="0" smtClean="0">
                <a:ln>
                  <a:noFill/>
                </a:ln>
                <a:solidFill>
                  <a:schemeClr val="tx1"/>
                </a:solidFill>
                <a:effectLst/>
                <a:latin typeface="+mj-lt"/>
              </a:endParaRPr>
            </a:p>
          </p:txBody>
        </p:sp>
        <p:sp>
          <p:nvSpPr>
            <p:cNvPr id="1109" name="Rectangle 206"/>
            <p:cNvSpPr>
              <a:spLocks noChangeArrowheads="1"/>
            </p:cNvSpPr>
            <p:nvPr/>
          </p:nvSpPr>
          <p:spPr bwMode="auto">
            <a:xfrm>
              <a:off x="3521075" y="2924175"/>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10" name="Rectangle 207"/>
            <p:cNvSpPr>
              <a:spLocks noChangeArrowheads="1"/>
            </p:cNvSpPr>
            <p:nvPr/>
          </p:nvSpPr>
          <p:spPr bwMode="auto">
            <a:xfrm>
              <a:off x="3587750" y="2924175"/>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.02520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11" name="Rectangle 208"/>
            <p:cNvSpPr>
              <a:spLocks noChangeArrowheads="1"/>
            </p:cNvSpPr>
            <p:nvPr/>
          </p:nvSpPr>
          <p:spPr bwMode="auto">
            <a:xfrm>
              <a:off x="3956050" y="292417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12" name="Rectangle 209"/>
            <p:cNvSpPr>
              <a:spLocks noChangeArrowheads="1"/>
            </p:cNvSpPr>
            <p:nvPr/>
          </p:nvSpPr>
          <p:spPr bwMode="auto">
            <a:xfrm>
              <a:off x="3998913" y="2878138"/>
              <a:ext cx="428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3" name="Rectangle 210"/>
            <p:cNvSpPr>
              <a:spLocks noChangeArrowheads="1"/>
            </p:cNvSpPr>
            <p:nvPr/>
          </p:nvSpPr>
          <p:spPr bwMode="auto">
            <a:xfrm>
              <a:off x="4629150" y="2878138"/>
              <a:ext cx="41275"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4" name="Rectangle 211"/>
            <p:cNvSpPr>
              <a:spLocks noChangeArrowheads="1"/>
            </p:cNvSpPr>
            <p:nvPr/>
          </p:nvSpPr>
          <p:spPr bwMode="auto">
            <a:xfrm>
              <a:off x="4041775" y="2878138"/>
              <a:ext cx="587375"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5" name="Rectangle 212"/>
            <p:cNvSpPr>
              <a:spLocks noChangeArrowheads="1"/>
            </p:cNvSpPr>
            <p:nvPr/>
          </p:nvSpPr>
          <p:spPr bwMode="auto">
            <a:xfrm>
              <a:off x="4192588" y="2924175"/>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16" name="Rectangle 213"/>
            <p:cNvSpPr>
              <a:spLocks noChangeArrowheads="1"/>
            </p:cNvSpPr>
            <p:nvPr/>
          </p:nvSpPr>
          <p:spPr bwMode="auto">
            <a:xfrm>
              <a:off x="4259263" y="2924175"/>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.12118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17" name="Rectangle 214"/>
            <p:cNvSpPr>
              <a:spLocks noChangeArrowheads="1"/>
            </p:cNvSpPr>
            <p:nvPr/>
          </p:nvSpPr>
          <p:spPr bwMode="auto">
            <a:xfrm>
              <a:off x="4629150" y="292417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18" name="Rectangle 215"/>
            <p:cNvSpPr>
              <a:spLocks noChangeArrowheads="1"/>
            </p:cNvSpPr>
            <p:nvPr/>
          </p:nvSpPr>
          <p:spPr bwMode="auto">
            <a:xfrm>
              <a:off x="4670425" y="2878138"/>
              <a:ext cx="41275"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9" name="Rectangle 216"/>
            <p:cNvSpPr>
              <a:spLocks noChangeArrowheads="1"/>
            </p:cNvSpPr>
            <p:nvPr/>
          </p:nvSpPr>
          <p:spPr bwMode="auto">
            <a:xfrm>
              <a:off x="5100638" y="2878138"/>
              <a:ext cx="41275"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0" name="Rectangle 217"/>
            <p:cNvSpPr>
              <a:spLocks noChangeArrowheads="1"/>
            </p:cNvSpPr>
            <p:nvPr/>
          </p:nvSpPr>
          <p:spPr bwMode="auto">
            <a:xfrm>
              <a:off x="4711700" y="2878138"/>
              <a:ext cx="388937"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1" name="Rectangle 218"/>
            <p:cNvSpPr>
              <a:spLocks noChangeArrowheads="1"/>
            </p:cNvSpPr>
            <p:nvPr/>
          </p:nvSpPr>
          <p:spPr bwMode="auto">
            <a:xfrm>
              <a:off x="4864100" y="2924175"/>
              <a:ext cx="3016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3.65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22" name="Rectangle 219"/>
            <p:cNvSpPr>
              <a:spLocks noChangeArrowheads="1"/>
            </p:cNvSpPr>
            <p:nvPr/>
          </p:nvSpPr>
          <p:spPr bwMode="auto">
            <a:xfrm>
              <a:off x="5099050" y="292417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23" name="Rectangle 220"/>
            <p:cNvSpPr>
              <a:spLocks noChangeArrowheads="1"/>
            </p:cNvSpPr>
            <p:nvPr/>
          </p:nvSpPr>
          <p:spPr bwMode="auto">
            <a:xfrm>
              <a:off x="5141913" y="2878138"/>
              <a:ext cx="428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4" name="Rectangle 221"/>
            <p:cNvSpPr>
              <a:spLocks noChangeArrowheads="1"/>
            </p:cNvSpPr>
            <p:nvPr/>
          </p:nvSpPr>
          <p:spPr bwMode="auto">
            <a:xfrm>
              <a:off x="5581650" y="2878138"/>
              <a:ext cx="41275"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5" name="Rectangle 222"/>
            <p:cNvSpPr>
              <a:spLocks noChangeArrowheads="1"/>
            </p:cNvSpPr>
            <p:nvPr/>
          </p:nvSpPr>
          <p:spPr bwMode="auto">
            <a:xfrm>
              <a:off x="5184775" y="2878138"/>
              <a:ext cx="396875"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6" name="Rectangle 223"/>
            <p:cNvSpPr>
              <a:spLocks noChangeArrowheads="1"/>
            </p:cNvSpPr>
            <p:nvPr/>
          </p:nvSpPr>
          <p:spPr bwMode="auto">
            <a:xfrm>
              <a:off x="5210175" y="2924175"/>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0.0008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27" name="Rectangle 224"/>
            <p:cNvSpPr>
              <a:spLocks noChangeArrowheads="1"/>
            </p:cNvSpPr>
            <p:nvPr/>
          </p:nvSpPr>
          <p:spPr bwMode="auto">
            <a:xfrm>
              <a:off x="5580063" y="292417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28" name="Rectangle 225"/>
            <p:cNvSpPr>
              <a:spLocks noChangeArrowheads="1"/>
            </p:cNvSpPr>
            <p:nvPr/>
          </p:nvSpPr>
          <p:spPr bwMode="auto">
            <a:xfrm>
              <a:off x="5622925" y="2878138"/>
              <a:ext cx="428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9" name="Rectangle 226"/>
            <p:cNvSpPr>
              <a:spLocks noChangeArrowheads="1"/>
            </p:cNvSpPr>
            <p:nvPr/>
          </p:nvSpPr>
          <p:spPr bwMode="auto">
            <a:xfrm>
              <a:off x="5875338" y="2878138"/>
              <a:ext cx="428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0" name="Rectangle 227"/>
            <p:cNvSpPr>
              <a:spLocks noChangeArrowheads="1"/>
            </p:cNvSpPr>
            <p:nvPr/>
          </p:nvSpPr>
          <p:spPr bwMode="auto">
            <a:xfrm>
              <a:off x="5665788" y="2878138"/>
              <a:ext cx="209550"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1" name="Rectangle 228"/>
            <p:cNvSpPr>
              <a:spLocks noChangeArrowheads="1"/>
            </p:cNvSpPr>
            <p:nvPr/>
          </p:nvSpPr>
          <p:spPr bwMode="auto">
            <a:xfrm>
              <a:off x="5808663" y="2924175"/>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32" name="Rectangle 229"/>
            <p:cNvSpPr>
              <a:spLocks noChangeArrowheads="1"/>
            </p:cNvSpPr>
            <p:nvPr/>
          </p:nvSpPr>
          <p:spPr bwMode="auto">
            <a:xfrm>
              <a:off x="5875338" y="292417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33" name="Rectangle 230"/>
            <p:cNvSpPr>
              <a:spLocks noChangeArrowheads="1"/>
            </p:cNvSpPr>
            <p:nvPr/>
          </p:nvSpPr>
          <p:spPr bwMode="auto">
            <a:xfrm>
              <a:off x="5918200" y="2878138"/>
              <a:ext cx="428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4" name="Rectangle 231"/>
            <p:cNvSpPr>
              <a:spLocks noChangeArrowheads="1"/>
            </p:cNvSpPr>
            <p:nvPr/>
          </p:nvSpPr>
          <p:spPr bwMode="auto">
            <a:xfrm>
              <a:off x="7108825" y="2878138"/>
              <a:ext cx="428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5" name="Rectangle 232"/>
            <p:cNvSpPr>
              <a:spLocks noChangeArrowheads="1"/>
            </p:cNvSpPr>
            <p:nvPr/>
          </p:nvSpPr>
          <p:spPr bwMode="auto">
            <a:xfrm>
              <a:off x="5961063" y="2878138"/>
              <a:ext cx="11477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6" name="Rectangle 233"/>
            <p:cNvSpPr>
              <a:spLocks noChangeArrowheads="1"/>
            </p:cNvSpPr>
            <p:nvPr/>
          </p:nvSpPr>
          <p:spPr bwMode="auto">
            <a:xfrm>
              <a:off x="5961063" y="2924175"/>
              <a:ext cx="118268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Unemp_YY_Abs_Q4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37" name="Rectangle 234"/>
            <p:cNvSpPr>
              <a:spLocks noChangeArrowheads="1"/>
            </p:cNvSpPr>
            <p:nvPr/>
          </p:nvSpPr>
          <p:spPr bwMode="auto">
            <a:xfrm>
              <a:off x="7080250" y="292417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38" name="Rectangle 235"/>
            <p:cNvSpPr>
              <a:spLocks noChangeArrowheads="1"/>
            </p:cNvSpPr>
            <p:nvPr/>
          </p:nvSpPr>
          <p:spPr bwMode="auto">
            <a:xfrm>
              <a:off x="7151688" y="2878138"/>
              <a:ext cx="41275"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9" name="Rectangle 236"/>
            <p:cNvSpPr>
              <a:spLocks noChangeArrowheads="1"/>
            </p:cNvSpPr>
            <p:nvPr/>
          </p:nvSpPr>
          <p:spPr bwMode="auto">
            <a:xfrm>
              <a:off x="7451725" y="2878138"/>
              <a:ext cx="428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0" name="Rectangle 237"/>
            <p:cNvSpPr>
              <a:spLocks noChangeArrowheads="1"/>
            </p:cNvSpPr>
            <p:nvPr/>
          </p:nvSpPr>
          <p:spPr bwMode="auto">
            <a:xfrm>
              <a:off x="7192963" y="2878138"/>
              <a:ext cx="258762" cy="222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1" name="Rectangle 238"/>
            <p:cNvSpPr>
              <a:spLocks noChangeArrowheads="1"/>
            </p:cNvSpPr>
            <p:nvPr/>
          </p:nvSpPr>
          <p:spPr bwMode="auto">
            <a:xfrm>
              <a:off x="7451725" y="292417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42" name="Rectangle 239"/>
            <p:cNvSpPr>
              <a:spLocks noChangeArrowheads="1"/>
            </p:cNvSpPr>
            <p:nvPr/>
          </p:nvSpPr>
          <p:spPr bwMode="auto">
            <a:xfrm>
              <a:off x="2727325" y="3100388"/>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3" name="Rectangle 240"/>
            <p:cNvSpPr>
              <a:spLocks noChangeArrowheads="1"/>
            </p:cNvSpPr>
            <p:nvPr/>
          </p:nvSpPr>
          <p:spPr bwMode="auto">
            <a:xfrm>
              <a:off x="3348038"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4" name="Rectangle 241"/>
            <p:cNvSpPr>
              <a:spLocks noChangeArrowheads="1"/>
            </p:cNvSpPr>
            <p:nvPr/>
          </p:nvSpPr>
          <p:spPr bwMode="auto">
            <a:xfrm>
              <a:off x="2768600" y="3100388"/>
              <a:ext cx="579437"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5" name="Rectangle 242"/>
            <p:cNvSpPr>
              <a:spLocks noChangeArrowheads="1"/>
            </p:cNvSpPr>
            <p:nvPr/>
          </p:nvSpPr>
          <p:spPr bwMode="auto">
            <a:xfrm>
              <a:off x="2768600" y="3146425"/>
              <a:ext cx="333375"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i="1" dirty="0" smtClean="0">
                  <a:solidFill>
                    <a:srgbClr val="000000"/>
                  </a:solidFill>
                </a:rPr>
                <a:t>VAR</a:t>
              </a:r>
              <a:r>
                <a:rPr kumimoji="0" lang="en-US" altLang="en-US" sz="1000" b="0" i="1" u="none" strike="noStrike" cap="none" normalizeH="0" baseline="0" dirty="0" smtClean="0">
                  <a:ln>
                    <a:noFill/>
                  </a:ln>
                  <a:solidFill>
                    <a:srgbClr val="000000"/>
                  </a:solidFill>
                  <a:effectLst/>
                  <a:latin typeface="Arial" panose="020B060402020202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46" name="Rectangle 243"/>
            <p:cNvSpPr>
              <a:spLocks noChangeArrowheads="1"/>
            </p:cNvSpPr>
            <p:nvPr/>
          </p:nvSpPr>
          <p:spPr bwMode="auto">
            <a:xfrm>
              <a:off x="3109913" y="3146425"/>
              <a:ext cx="92075"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47" name="Rectangle 244"/>
            <p:cNvSpPr>
              <a:spLocks noChangeArrowheads="1"/>
            </p:cNvSpPr>
            <p:nvPr/>
          </p:nvSpPr>
          <p:spPr bwMode="auto">
            <a:xfrm>
              <a:off x="3390900"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8" name="Rectangle 245"/>
            <p:cNvSpPr>
              <a:spLocks noChangeArrowheads="1"/>
            </p:cNvSpPr>
            <p:nvPr/>
          </p:nvSpPr>
          <p:spPr bwMode="auto">
            <a:xfrm>
              <a:off x="3956050"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9" name="Rectangle 246"/>
            <p:cNvSpPr>
              <a:spLocks noChangeArrowheads="1"/>
            </p:cNvSpPr>
            <p:nvPr/>
          </p:nvSpPr>
          <p:spPr bwMode="auto">
            <a:xfrm>
              <a:off x="3433763" y="3100388"/>
              <a:ext cx="522287"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0" name="Rectangle 247"/>
            <p:cNvSpPr>
              <a:spLocks noChangeArrowheads="1"/>
            </p:cNvSpPr>
            <p:nvPr/>
          </p:nvSpPr>
          <p:spPr bwMode="auto">
            <a:xfrm>
              <a:off x="3521075" y="3146425"/>
              <a:ext cx="1619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51" name="Rectangle 248"/>
            <p:cNvSpPr>
              <a:spLocks noChangeArrowheads="1"/>
            </p:cNvSpPr>
            <p:nvPr/>
          </p:nvSpPr>
          <p:spPr bwMode="auto">
            <a:xfrm>
              <a:off x="3621088" y="3146425"/>
              <a:ext cx="1968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52" name="Rectangle 249"/>
            <p:cNvSpPr>
              <a:spLocks noChangeArrowheads="1"/>
            </p:cNvSpPr>
            <p:nvPr/>
          </p:nvSpPr>
          <p:spPr bwMode="auto">
            <a:xfrm>
              <a:off x="3756025" y="3146425"/>
              <a:ext cx="2667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252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53" name="Rectangle 250"/>
            <p:cNvSpPr>
              <a:spLocks noChangeArrowheads="1"/>
            </p:cNvSpPr>
            <p:nvPr/>
          </p:nvSpPr>
          <p:spPr bwMode="auto">
            <a:xfrm>
              <a:off x="3956050" y="31464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54" name="Rectangle 251"/>
            <p:cNvSpPr>
              <a:spLocks noChangeArrowheads="1"/>
            </p:cNvSpPr>
            <p:nvPr/>
          </p:nvSpPr>
          <p:spPr bwMode="auto">
            <a:xfrm>
              <a:off x="3998913"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5" name="Rectangle 252"/>
            <p:cNvSpPr>
              <a:spLocks noChangeArrowheads="1"/>
            </p:cNvSpPr>
            <p:nvPr/>
          </p:nvSpPr>
          <p:spPr bwMode="auto">
            <a:xfrm>
              <a:off x="4629150" y="3100388"/>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6" name="Rectangle 253"/>
            <p:cNvSpPr>
              <a:spLocks noChangeArrowheads="1"/>
            </p:cNvSpPr>
            <p:nvPr/>
          </p:nvSpPr>
          <p:spPr bwMode="auto">
            <a:xfrm>
              <a:off x="4041775" y="3100388"/>
              <a:ext cx="5873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7" name="Rectangle 254"/>
            <p:cNvSpPr>
              <a:spLocks noChangeArrowheads="1"/>
            </p:cNvSpPr>
            <p:nvPr/>
          </p:nvSpPr>
          <p:spPr bwMode="auto">
            <a:xfrm>
              <a:off x="4192588" y="3146425"/>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58" name="Rectangle 255"/>
            <p:cNvSpPr>
              <a:spLocks noChangeArrowheads="1"/>
            </p:cNvSpPr>
            <p:nvPr/>
          </p:nvSpPr>
          <p:spPr bwMode="auto">
            <a:xfrm>
              <a:off x="4259263" y="3146425"/>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.05616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59" name="Rectangle 256"/>
            <p:cNvSpPr>
              <a:spLocks noChangeArrowheads="1"/>
            </p:cNvSpPr>
            <p:nvPr/>
          </p:nvSpPr>
          <p:spPr bwMode="auto">
            <a:xfrm>
              <a:off x="4629150" y="31464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60" name="Rectangle 257"/>
            <p:cNvSpPr>
              <a:spLocks noChangeArrowheads="1"/>
            </p:cNvSpPr>
            <p:nvPr/>
          </p:nvSpPr>
          <p:spPr bwMode="auto">
            <a:xfrm>
              <a:off x="4670425" y="3100388"/>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1" name="Rectangle 258"/>
            <p:cNvSpPr>
              <a:spLocks noChangeArrowheads="1"/>
            </p:cNvSpPr>
            <p:nvPr/>
          </p:nvSpPr>
          <p:spPr bwMode="auto">
            <a:xfrm>
              <a:off x="5100638" y="3100388"/>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2" name="Rectangle 259"/>
            <p:cNvSpPr>
              <a:spLocks noChangeArrowheads="1"/>
            </p:cNvSpPr>
            <p:nvPr/>
          </p:nvSpPr>
          <p:spPr bwMode="auto">
            <a:xfrm>
              <a:off x="4711700" y="3100388"/>
              <a:ext cx="388937"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3" name="Rectangle 260"/>
            <p:cNvSpPr>
              <a:spLocks noChangeArrowheads="1"/>
            </p:cNvSpPr>
            <p:nvPr/>
          </p:nvSpPr>
          <p:spPr bwMode="auto">
            <a:xfrm>
              <a:off x="4864100" y="3146425"/>
              <a:ext cx="3016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3.78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64" name="Rectangle 261"/>
            <p:cNvSpPr>
              <a:spLocks noChangeArrowheads="1"/>
            </p:cNvSpPr>
            <p:nvPr/>
          </p:nvSpPr>
          <p:spPr bwMode="auto">
            <a:xfrm>
              <a:off x="5099050" y="31464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65" name="Rectangle 262"/>
            <p:cNvSpPr>
              <a:spLocks noChangeArrowheads="1"/>
            </p:cNvSpPr>
            <p:nvPr/>
          </p:nvSpPr>
          <p:spPr bwMode="auto">
            <a:xfrm>
              <a:off x="5141913"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6" name="Rectangle 263"/>
            <p:cNvSpPr>
              <a:spLocks noChangeArrowheads="1"/>
            </p:cNvSpPr>
            <p:nvPr/>
          </p:nvSpPr>
          <p:spPr bwMode="auto">
            <a:xfrm>
              <a:off x="5581650" y="3100388"/>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7" name="Rectangle 264"/>
            <p:cNvSpPr>
              <a:spLocks noChangeArrowheads="1"/>
            </p:cNvSpPr>
            <p:nvPr/>
          </p:nvSpPr>
          <p:spPr bwMode="auto">
            <a:xfrm>
              <a:off x="5184775" y="3100388"/>
              <a:ext cx="3968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8" name="Rectangle 265"/>
            <p:cNvSpPr>
              <a:spLocks noChangeArrowheads="1"/>
            </p:cNvSpPr>
            <p:nvPr/>
          </p:nvSpPr>
          <p:spPr bwMode="auto">
            <a:xfrm>
              <a:off x="5210175" y="3146425"/>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0.0005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69" name="Rectangle 266"/>
            <p:cNvSpPr>
              <a:spLocks noChangeArrowheads="1"/>
            </p:cNvSpPr>
            <p:nvPr/>
          </p:nvSpPr>
          <p:spPr bwMode="auto">
            <a:xfrm>
              <a:off x="5580063" y="31464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70" name="Rectangle 267"/>
            <p:cNvSpPr>
              <a:spLocks noChangeArrowheads="1"/>
            </p:cNvSpPr>
            <p:nvPr/>
          </p:nvSpPr>
          <p:spPr bwMode="auto">
            <a:xfrm>
              <a:off x="5622925"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1" name="Rectangle 268"/>
            <p:cNvSpPr>
              <a:spLocks noChangeArrowheads="1"/>
            </p:cNvSpPr>
            <p:nvPr/>
          </p:nvSpPr>
          <p:spPr bwMode="auto">
            <a:xfrm>
              <a:off x="5875338"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2" name="Rectangle 269"/>
            <p:cNvSpPr>
              <a:spLocks noChangeArrowheads="1"/>
            </p:cNvSpPr>
            <p:nvPr/>
          </p:nvSpPr>
          <p:spPr bwMode="auto">
            <a:xfrm>
              <a:off x="5665788" y="3100388"/>
              <a:ext cx="209550"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3" name="Rectangle 270"/>
            <p:cNvSpPr>
              <a:spLocks noChangeArrowheads="1"/>
            </p:cNvSpPr>
            <p:nvPr/>
          </p:nvSpPr>
          <p:spPr bwMode="auto">
            <a:xfrm>
              <a:off x="5808663" y="3146425"/>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74" name="Rectangle 271"/>
            <p:cNvSpPr>
              <a:spLocks noChangeArrowheads="1"/>
            </p:cNvSpPr>
            <p:nvPr/>
          </p:nvSpPr>
          <p:spPr bwMode="auto">
            <a:xfrm>
              <a:off x="5875338" y="31464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75" name="Rectangle 272"/>
            <p:cNvSpPr>
              <a:spLocks noChangeArrowheads="1"/>
            </p:cNvSpPr>
            <p:nvPr/>
          </p:nvSpPr>
          <p:spPr bwMode="auto">
            <a:xfrm>
              <a:off x="5918200"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6" name="Rectangle 273"/>
            <p:cNvSpPr>
              <a:spLocks noChangeArrowheads="1"/>
            </p:cNvSpPr>
            <p:nvPr/>
          </p:nvSpPr>
          <p:spPr bwMode="auto">
            <a:xfrm>
              <a:off x="7108825"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7" name="Rectangle 274"/>
            <p:cNvSpPr>
              <a:spLocks noChangeArrowheads="1"/>
            </p:cNvSpPr>
            <p:nvPr/>
          </p:nvSpPr>
          <p:spPr bwMode="auto">
            <a:xfrm>
              <a:off x="5961063" y="3100388"/>
              <a:ext cx="11477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8" name="Rectangle 275"/>
            <p:cNvSpPr>
              <a:spLocks noChangeArrowheads="1"/>
            </p:cNvSpPr>
            <p:nvPr/>
          </p:nvSpPr>
          <p:spPr bwMode="auto">
            <a:xfrm>
              <a:off x="5961063" y="3146425"/>
              <a:ext cx="10493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GDP_QQ_Rel_Q8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79" name="Rectangle 276"/>
            <p:cNvSpPr>
              <a:spLocks noChangeArrowheads="1"/>
            </p:cNvSpPr>
            <p:nvPr/>
          </p:nvSpPr>
          <p:spPr bwMode="auto">
            <a:xfrm>
              <a:off x="7019925" y="31464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80" name="Rectangle 277"/>
            <p:cNvSpPr>
              <a:spLocks noChangeArrowheads="1"/>
            </p:cNvSpPr>
            <p:nvPr/>
          </p:nvSpPr>
          <p:spPr bwMode="auto">
            <a:xfrm>
              <a:off x="7151688" y="3100388"/>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1" name="Rectangle 278"/>
            <p:cNvSpPr>
              <a:spLocks noChangeArrowheads="1"/>
            </p:cNvSpPr>
            <p:nvPr/>
          </p:nvSpPr>
          <p:spPr bwMode="auto">
            <a:xfrm>
              <a:off x="7451725" y="3100388"/>
              <a:ext cx="428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2" name="Rectangle 279"/>
            <p:cNvSpPr>
              <a:spLocks noChangeArrowheads="1"/>
            </p:cNvSpPr>
            <p:nvPr/>
          </p:nvSpPr>
          <p:spPr bwMode="auto">
            <a:xfrm>
              <a:off x="7192963" y="3100388"/>
              <a:ext cx="258762"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3" name="Rectangle 280"/>
            <p:cNvSpPr>
              <a:spLocks noChangeArrowheads="1"/>
            </p:cNvSpPr>
            <p:nvPr/>
          </p:nvSpPr>
          <p:spPr bwMode="auto">
            <a:xfrm>
              <a:off x="7451725" y="31464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84" name="Rectangle 281"/>
            <p:cNvSpPr>
              <a:spLocks noChangeArrowheads="1"/>
            </p:cNvSpPr>
            <p:nvPr/>
          </p:nvSpPr>
          <p:spPr bwMode="auto">
            <a:xfrm>
              <a:off x="2717800" y="3324225"/>
              <a:ext cx="67310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5" name="Rectangle 282"/>
            <p:cNvSpPr>
              <a:spLocks noChangeArrowheads="1"/>
            </p:cNvSpPr>
            <p:nvPr/>
          </p:nvSpPr>
          <p:spPr bwMode="auto">
            <a:xfrm>
              <a:off x="3381375" y="33242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6" name="Rectangle 283"/>
            <p:cNvSpPr>
              <a:spLocks noChangeArrowheads="1"/>
            </p:cNvSpPr>
            <p:nvPr/>
          </p:nvSpPr>
          <p:spPr bwMode="auto">
            <a:xfrm>
              <a:off x="3387725" y="3324225"/>
              <a:ext cx="611187"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7" name="Rectangle 284"/>
            <p:cNvSpPr>
              <a:spLocks noChangeArrowheads="1"/>
            </p:cNvSpPr>
            <p:nvPr/>
          </p:nvSpPr>
          <p:spPr bwMode="auto">
            <a:xfrm>
              <a:off x="3989388" y="33242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8" name="Rectangle 285"/>
            <p:cNvSpPr>
              <a:spLocks noChangeArrowheads="1"/>
            </p:cNvSpPr>
            <p:nvPr/>
          </p:nvSpPr>
          <p:spPr bwMode="auto">
            <a:xfrm>
              <a:off x="3995738" y="3324225"/>
              <a:ext cx="674687"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9" name="Rectangle 286"/>
            <p:cNvSpPr>
              <a:spLocks noChangeArrowheads="1"/>
            </p:cNvSpPr>
            <p:nvPr/>
          </p:nvSpPr>
          <p:spPr bwMode="auto">
            <a:xfrm>
              <a:off x="4660900" y="33242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0" name="Rectangle 287"/>
            <p:cNvSpPr>
              <a:spLocks noChangeArrowheads="1"/>
            </p:cNvSpPr>
            <p:nvPr/>
          </p:nvSpPr>
          <p:spPr bwMode="auto">
            <a:xfrm>
              <a:off x="4667250" y="3324225"/>
              <a:ext cx="474662"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1" name="Rectangle 288"/>
            <p:cNvSpPr>
              <a:spLocks noChangeArrowheads="1"/>
            </p:cNvSpPr>
            <p:nvPr/>
          </p:nvSpPr>
          <p:spPr bwMode="auto">
            <a:xfrm>
              <a:off x="5132388" y="33242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2" name="Rectangle 289"/>
            <p:cNvSpPr>
              <a:spLocks noChangeArrowheads="1"/>
            </p:cNvSpPr>
            <p:nvPr/>
          </p:nvSpPr>
          <p:spPr bwMode="auto">
            <a:xfrm>
              <a:off x="5138738" y="3324225"/>
              <a:ext cx="484187"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3" name="Rectangle 290"/>
            <p:cNvSpPr>
              <a:spLocks noChangeArrowheads="1"/>
            </p:cNvSpPr>
            <p:nvPr/>
          </p:nvSpPr>
          <p:spPr bwMode="auto">
            <a:xfrm>
              <a:off x="5613400" y="33242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4" name="Rectangle 291"/>
            <p:cNvSpPr>
              <a:spLocks noChangeArrowheads="1"/>
            </p:cNvSpPr>
            <p:nvPr/>
          </p:nvSpPr>
          <p:spPr bwMode="auto">
            <a:xfrm>
              <a:off x="5619750" y="3324225"/>
              <a:ext cx="2984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5" name="Rectangle 292"/>
            <p:cNvSpPr>
              <a:spLocks noChangeArrowheads="1"/>
            </p:cNvSpPr>
            <p:nvPr/>
          </p:nvSpPr>
          <p:spPr bwMode="auto">
            <a:xfrm>
              <a:off x="5908675" y="33242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6" name="Rectangle 293"/>
            <p:cNvSpPr>
              <a:spLocks noChangeArrowheads="1"/>
            </p:cNvSpPr>
            <p:nvPr/>
          </p:nvSpPr>
          <p:spPr bwMode="auto">
            <a:xfrm>
              <a:off x="5915025" y="3324225"/>
              <a:ext cx="1236662"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7" name="Rectangle 294"/>
            <p:cNvSpPr>
              <a:spLocks noChangeArrowheads="1"/>
            </p:cNvSpPr>
            <p:nvPr/>
          </p:nvSpPr>
          <p:spPr bwMode="auto">
            <a:xfrm>
              <a:off x="7142163" y="33242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8" name="Rectangle 295"/>
            <p:cNvSpPr>
              <a:spLocks noChangeArrowheads="1"/>
            </p:cNvSpPr>
            <p:nvPr/>
          </p:nvSpPr>
          <p:spPr bwMode="auto">
            <a:xfrm>
              <a:off x="7148513" y="3324225"/>
              <a:ext cx="346075"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199" name="Group 500"/>
            <p:cNvGrpSpPr>
              <a:grpSpLocks/>
            </p:cNvGrpSpPr>
            <p:nvPr/>
          </p:nvGrpSpPr>
          <p:grpSpPr bwMode="auto">
            <a:xfrm>
              <a:off x="2743200" y="3352800"/>
              <a:ext cx="5264150" cy="1443038"/>
              <a:chOff x="1728" y="2112"/>
              <a:chExt cx="3316" cy="909"/>
            </a:xfrm>
          </p:grpSpPr>
          <p:sp>
            <p:nvSpPr>
              <p:cNvPr id="1522" name="Rectangle 302"/>
              <p:cNvSpPr>
                <a:spLocks noChangeArrowheads="1"/>
              </p:cNvSpPr>
              <p:nvPr/>
            </p:nvSpPr>
            <p:spPr bwMode="auto">
              <a:xfrm>
                <a:off x="3155" y="2112"/>
                <a:ext cx="62"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3" name="Rectangle 305"/>
              <p:cNvSpPr>
                <a:spLocks noChangeArrowheads="1"/>
              </p:cNvSpPr>
              <p:nvPr/>
            </p:nvSpPr>
            <p:spPr bwMode="auto">
              <a:xfrm>
                <a:off x="4020" y="213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4" name="Rectangle 306"/>
              <p:cNvSpPr>
                <a:spLocks noChangeArrowheads="1"/>
              </p:cNvSpPr>
              <p:nvPr/>
            </p:nvSpPr>
            <p:spPr bwMode="auto">
              <a:xfrm>
                <a:off x="1728" y="2226"/>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5" name="Rectangle 307"/>
              <p:cNvSpPr>
                <a:spLocks noChangeArrowheads="1"/>
              </p:cNvSpPr>
              <p:nvPr/>
            </p:nvSpPr>
            <p:spPr bwMode="auto">
              <a:xfrm>
                <a:off x="4965" y="2226"/>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6" name="Rectangle 308"/>
              <p:cNvSpPr>
                <a:spLocks noChangeArrowheads="1"/>
              </p:cNvSpPr>
              <p:nvPr/>
            </p:nvSpPr>
            <p:spPr bwMode="auto">
              <a:xfrm>
                <a:off x="1755" y="2226"/>
                <a:ext cx="321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7" name="Rectangle 309"/>
              <p:cNvSpPr>
                <a:spLocks noChangeArrowheads="1"/>
              </p:cNvSpPr>
              <p:nvPr/>
            </p:nvSpPr>
            <p:spPr bwMode="auto">
              <a:xfrm>
                <a:off x="2725" y="2255"/>
                <a:ext cx="1360"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Conditional Least Squares Estimation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8" name="Rectangle 310"/>
              <p:cNvSpPr>
                <a:spLocks noChangeArrowheads="1"/>
              </p:cNvSpPr>
              <p:nvPr/>
            </p:nvSpPr>
            <p:spPr bwMode="auto">
              <a:xfrm>
                <a:off x="3994" y="2255"/>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9" name="Rectangle 311"/>
              <p:cNvSpPr>
                <a:spLocks noChangeArrowheads="1"/>
              </p:cNvSpPr>
              <p:nvPr/>
            </p:nvSpPr>
            <p:spPr bwMode="auto">
              <a:xfrm>
                <a:off x="1728" y="2222"/>
                <a:ext cx="2995"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0" name="Rectangle 312"/>
              <p:cNvSpPr>
                <a:spLocks noChangeArrowheads="1"/>
              </p:cNvSpPr>
              <p:nvPr/>
            </p:nvSpPr>
            <p:spPr bwMode="auto">
              <a:xfrm>
                <a:off x="1728" y="2367"/>
                <a:ext cx="420"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1" name="Rectangle 313"/>
              <p:cNvSpPr>
                <a:spLocks noChangeArrowheads="1"/>
              </p:cNvSpPr>
              <p:nvPr/>
            </p:nvSpPr>
            <p:spPr bwMode="auto">
              <a:xfrm>
                <a:off x="1728"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2" name="Rectangle 314"/>
              <p:cNvSpPr>
                <a:spLocks noChangeArrowheads="1"/>
              </p:cNvSpPr>
              <p:nvPr/>
            </p:nvSpPr>
            <p:spPr bwMode="auto">
              <a:xfrm>
                <a:off x="2121"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3" name="Rectangle 315"/>
              <p:cNvSpPr>
                <a:spLocks noChangeArrowheads="1"/>
              </p:cNvSpPr>
              <p:nvPr/>
            </p:nvSpPr>
            <p:spPr bwMode="auto">
              <a:xfrm>
                <a:off x="1755" y="2455"/>
                <a:ext cx="36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4" name="Rectangle 316"/>
              <p:cNvSpPr>
                <a:spLocks noChangeArrowheads="1"/>
              </p:cNvSpPr>
              <p:nvPr/>
            </p:nvSpPr>
            <p:spPr bwMode="auto">
              <a:xfrm>
                <a:off x="1755" y="2484"/>
                <a:ext cx="407"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Parameter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35" name="Rectangle 317"/>
              <p:cNvSpPr>
                <a:spLocks noChangeArrowheads="1"/>
              </p:cNvSpPr>
              <p:nvPr/>
            </p:nvSpPr>
            <p:spPr bwMode="auto">
              <a:xfrm>
                <a:off x="2110"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36" name="Rectangle 318"/>
              <p:cNvSpPr>
                <a:spLocks noChangeArrowheads="1"/>
              </p:cNvSpPr>
              <p:nvPr/>
            </p:nvSpPr>
            <p:spPr bwMode="auto">
              <a:xfrm>
                <a:off x="2148" y="2367"/>
                <a:ext cx="468"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7" name="Rectangle 319"/>
              <p:cNvSpPr>
                <a:spLocks noChangeArrowheads="1"/>
              </p:cNvSpPr>
              <p:nvPr/>
            </p:nvSpPr>
            <p:spPr bwMode="auto">
              <a:xfrm>
                <a:off x="2148" y="2455"/>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8" name="Rectangle 320"/>
              <p:cNvSpPr>
                <a:spLocks noChangeArrowheads="1"/>
              </p:cNvSpPr>
              <p:nvPr/>
            </p:nvSpPr>
            <p:spPr bwMode="auto">
              <a:xfrm>
                <a:off x="2589"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9" name="Rectangle 321"/>
              <p:cNvSpPr>
                <a:spLocks noChangeArrowheads="1"/>
              </p:cNvSpPr>
              <p:nvPr/>
            </p:nvSpPr>
            <p:spPr bwMode="auto">
              <a:xfrm>
                <a:off x="2174" y="2455"/>
                <a:ext cx="415"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0" name="Rectangle 322"/>
              <p:cNvSpPr>
                <a:spLocks noChangeArrowheads="1"/>
              </p:cNvSpPr>
              <p:nvPr/>
            </p:nvSpPr>
            <p:spPr bwMode="auto">
              <a:xfrm>
                <a:off x="2293" y="2484"/>
                <a:ext cx="345"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Estimate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1" name="Rectangle 323"/>
              <p:cNvSpPr>
                <a:spLocks noChangeArrowheads="1"/>
              </p:cNvSpPr>
              <p:nvPr/>
            </p:nvSpPr>
            <p:spPr bwMode="auto">
              <a:xfrm>
                <a:off x="2589"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2" name="Rectangle 324"/>
              <p:cNvSpPr>
                <a:spLocks noChangeArrowheads="1"/>
              </p:cNvSpPr>
              <p:nvPr/>
            </p:nvSpPr>
            <p:spPr bwMode="auto">
              <a:xfrm>
                <a:off x="2616" y="2367"/>
                <a:ext cx="27" cy="2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3" name="Rectangle 325"/>
              <p:cNvSpPr>
                <a:spLocks noChangeArrowheads="1"/>
              </p:cNvSpPr>
              <p:nvPr/>
            </p:nvSpPr>
            <p:spPr bwMode="auto">
              <a:xfrm>
                <a:off x="3023" y="2367"/>
                <a:ext cx="27" cy="2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4" name="Rectangle 326"/>
              <p:cNvSpPr>
                <a:spLocks noChangeArrowheads="1"/>
              </p:cNvSpPr>
              <p:nvPr/>
            </p:nvSpPr>
            <p:spPr bwMode="auto">
              <a:xfrm>
                <a:off x="2643" y="2367"/>
                <a:ext cx="380" cy="1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5" name="Rectangle 327"/>
              <p:cNvSpPr>
                <a:spLocks noChangeArrowheads="1"/>
              </p:cNvSpPr>
              <p:nvPr/>
            </p:nvSpPr>
            <p:spPr bwMode="auto">
              <a:xfrm>
                <a:off x="2715" y="2396"/>
                <a:ext cx="380"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Standard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6" name="Rectangle 328"/>
              <p:cNvSpPr>
                <a:spLocks noChangeArrowheads="1"/>
              </p:cNvSpPr>
              <p:nvPr/>
            </p:nvSpPr>
            <p:spPr bwMode="auto">
              <a:xfrm>
                <a:off x="2643" y="2482"/>
                <a:ext cx="380" cy="1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7" name="Rectangle 329"/>
              <p:cNvSpPr>
                <a:spLocks noChangeArrowheads="1"/>
              </p:cNvSpPr>
              <p:nvPr/>
            </p:nvSpPr>
            <p:spPr bwMode="auto">
              <a:xfrm>
                <a:off x="2854" y="2484"/>
                <a:ext cx="21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Error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8" name="Rectangle 330"/>
              <p:cNvSpPr>
                <a:spLocks noChangeArrowheads="1"/>
              </p:cNvSpPr>
              <p:nvPr/>
            </p:nvSpPr>
            <p:spPr bwMode="auto">
              <a:xfrm>
                <a:off x="3023"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9" name="Rectangle 331"/>
              <p:cNvSpPr>
                <a:spLocks noChangeArrowheads="1"/>
              </p:cNvSpPr>
              <p:nvPr/>
            </p:nvSpPr>
            <p:spPr bwMode="auto">
              <a:xfrm>
                <a:off x="3050" y="2367"/>
                <a:ext cx="298"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0" name="Rectangle 332"/>
              <p:cNvSpPr>
                <a:spLocks noChangeArrowheads="1"/>
              </p:cNvSpPr>
              <p:nvPr/>
            </p:nvSpPr>
            <p:spPr bwMode="auto">
              <a:xfrm>
                <a:off x="3050"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1" name="Rectangle 333"/>
              <p:cNvSpPr>
                <a:spLocks noChangeArrowheads="1"/>
              </p:cNvSpPr>
              <p:nvPr/>
            </p:nvSpPr>
            <p:spPr bwMode="auto">
              <a:xfrm>
                <a:off x="3321"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2" name="Rectangle 334"/>
              <p:cNvSpPr>
                <a:spLocks noChangeArrowheads="1"/>
              </p:cNvSpPr>
              <p:nvPr/>
            </p:nvSpPr>
            <p:spPr bwMode="auto">
              <a:xfrm>
                <a:off x="3077" y="2455"/>
                <a:ext cx="244"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3" name="Rectangle 335"/>
              <p:cNvSpPr>
                <a:spLocks noChangeArrowheads="1"/>
              </p:cNvSpPr>
              <p:nvPr/>
            </p:nvSpPr>
            <p:spPr bwMode="auto">
              <a:xfrm>
                <a:off x="3085"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4" name="Rectangle 336"/>
              <p:cNvSpPr>
                <a:spLocks noChangeArrowheads="1"/>
              </p:cNvSpPr>
              <p:nvPr/>
            </p:nvSpPr>
            <p:spPr bwMode="auto">
              <a:xfrm>
                <a:off x="3106"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5" name="Rectangle 337"/>
              <p:cNvSpPr>
                <a:spLocks noChangeArrowheads="1"/>
              </p:cNvSpPr>
              <p:nvPr/>
            </p:nvSpPr>
            <p:spPr bwMode="auto">
              <a:xfrm>
                <a:off x="3127" y="2484"/>
                <a:ext cx="23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Value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6" name="Rectangle 338"/>
              <p:cNvSpPr>
                <a:spLocks noChangeArrowheads="1"/>
              </p:cNvSpPr>
              <p:nvPr/>
            </p:nvSpPr>
            <p:spPr bwMode="auto">
              <a:xfrm>
                <a:off x="3321"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7" name="Rectangle 339"/>
              <p:cNvSpPr>
                <a:spLocks noChangeArrowheads="1"/>
              </p:cNvSpPr>
              <p:nvPr/>
            </p:nvSpPr>
            <p:spPr bwMode="auto">
              <a:xfrm>
                <a:off x="3348" y="2367"/>
                <a:ext cx="26" cy="2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8" name="Rectangle 340"/>
              <p:cNvSpPr>
                <a:spLocks noChangeArrowheads="1"/>
              </p:cNvSpPr>
              <p:nvPr/>
            </p:nvSpPr>
            <p:spPr bwMode="auto">
              <a:xfrm>
                <a:off x="3623" y="2367"/>
                <a:ext cx="27" cy="2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9" name="Rectangle 341"/>
              <p:cNvSpPr>
                <a:spLocks noChangeArrowheads="1"/>
              </p:cNvSpPr>
              <p:nvPr/>
            </p:nvSpPr>
            <p:spPr bwMode="auto">
              <a:xfrm>
                <a:off x="3374" y="2367"/>
                <a:ext cx="249" cy="1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0" name="Rectangle 342"/>
              <p:cNvSpPr>
                <a:spLocks noChangeArrowheads="1"/>
              </p:cNvSpPr>
              <p:nvPr/>
            </p:nvSpPr>
            <p:spPr bwMode="auto">
              <a:xfrm>
                <a:off x="3382" y="2396"/>
                <a:ext cx="28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Approx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1" name="Rectangle 343"/>
              <p:cNvSpPr>
                <a:spLocks noChangeArrowheads="1"/>
              </p:cNvSpPr>
              <p:nvPr/>
            </p:nvSpPr>
            <p:spPr bwMode="auto">
              <a:xfrm>
                <a:off x="3623" y="2396"/>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2" name="Rectangle 344"/>
              <p:cNvSpPr>
                <a:spLocks noChangeArrowheads="1"/>
              </p:cNvSpPr>
              <p:nvPr/>
            </p:nvSpPr>
            <p:spPr bwMode="auto">
              <a:xfrm>
                <a:off x="3374" y="2482"/>
                <a:ext cx="249" cy="1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3" name="Rectangle 345"/>
              <p:cNvSpPr>
                <a:spLocks noChangeArrowheads="1"/>
              </p:cNvSpPr>
              <p:nvPr/>
            </p:nvSpPr>
            <p:spPr bwMode="auto">
              <a:xfrm>
                <a:off x="3399" y="2484"/>
                <a:ext cx="115"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Pr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4" name="Rectangle 346"/>
              <p:cNvSpPr>
                <a:spLocks noChangeArrowheads="1"/>
              </p:cNvSpPr>
              <p:nvPr/>
            </p:nvSpPr>
            <p:spPr bwMode="auto">
              <a:xfrm>
                <a:off x="3475"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5" name="Rectangle 347"/>
              <p:cNvSpPr>
                <a:spLocks noChangeArrowheads="1"/>
              </p:cNvSpPr>
              <p:nvPr/>
            </p:nvSpPr>
            <p:spPr bwMode="auto">
              <a:xfrm>
                <a:off x="3496" y="2484"/>
                <a:ext cx="82"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6" name="Rectangle 348"/>
              <p:cNvSpPr>
                <a:spLocks noChangeArrowheads="1"/>
              </p:cNvSpPr>
              <p:nvPr/>
            </p:nvSpPr>
            <p:spPr bwMode="auto">
              <a:xfrm>
                <a:off x="3541"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7" name="Rectangle 349"/>
              <p:cNvSpPr>
                <a:spLocks noChangeArrowheads="1"/>
              </p:cNvSpPr>
              <p:nvPr/>
            </p:nvSpPr>
            <p:spPr bwMode="auto">
              <a:xfrm>
                <a:off x="3562" y="2484"/>
                <a:ext cx="100"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8" name="Rectangle 350"/>
              <p:cNvSpPr>
                <a:spLocks noChangeArrowheads="1"/>
              </p:cNvSpPr>
              <p:nvPr/>
            </p:nvSpPr>
            <p:spPr bwMode="auto">
              <a:xfrm>
                <a:off x="3623"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9" name="Rectangle 351"/>
              <p:cNvSpPr>
                <a:spLocks noChangeArrowheads="1"/>
              </p:cNvSpPr>
              <p:nvPr/>
            </p:nvSpPr>
            <p:spPr bwMode="auto">
              <a:xfrm>
                <a:off x="3650" y="2367"/>
                <a:ext cx="185"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0" name="Rectangle 352"/>
              <p:cNvSpPr>
                <a:spLocks noChangeArrowheads="1"/>
              </p:cNvSpPr>
              <p:nvPr/>
            </p:nvSpPr>
            <p:spPr bwMode="auto">
              <a:xfrm>
                <a:off x="3650"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1" name="Rectangle 353"/>
              <p:cNvSpPr>
                <a:spLocks noChangeArrowheads="1"/>
              </p:cNvSpPr>
              <p:nvPr/>
            </p:nvSpPr>
            <p:spPr bwMode="auto">
              <a:xfrm>
                <a:off x="3809" y="2455"/>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2" name="Rectangle 354"/>
              <p:cNvSpPr>
                <a:spLocks noChangeArrowheads="1"/>
              </p:cNvSpPr>
              <p:nvPr/>
            </p:nvSpPr>
            <p:spPr bwMode="auto">
              <a:xfrm>
                <a:off x="3677" y="2455"/>
                <a:ext cx="1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3" name="Rectangle 355"/>
              <p:cNvSpPr>
                <a:spLocks noChangeArrowheads="1"/>
              </p:cNvSpPr>
              <p:nvPr/>
            </p:nvSpPr>
            <p:spPr bwMode="auto">
              <a:xfrm>
                <a:off x="3683" y="2484"/>
                <a:ext cx="16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Lag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4" name="Rectangle 356"/>
              <p:cNvSpPr>
                <a:spLocks noChangeArrowheads="1"/>
              </p:cNvSpPr>
              <p:nvPr/>
            </p:nvSpPr>
            <p:spPr bwMode="auto">
              <a:xfrm>
                <a:off x="3809"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5" name="Rectangle 357"/>
              <p:cNvSpPr>
                <a:spLocks noChangeArrowheads="1"/>
              </p:cNvSpPr>
              <p:nvPr/>
            </p:nvSpPr>
            <p:spPr bwMode="auto">
              <a:xfrm>
                <a:off x="3835" y="2367"/>
                <a:ext cx="941"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6" name="Rectangle 358"/>
              <p:cNvSpPr>
                <a:spLocks noChangeArrowheads="1"/>
              </p:cNvSpPr>
              <p:nvPr/>
            </p:nvSpPr>
            <p:spPr bwMode="auto">
              <a:xfrm>
                <a:off x="3835"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7" name="Rectangle 359"/>
              <p:cNvSpPr>
                <a:spLocks noChangeArrowheads="1"/>
              </p:cNvSpPr>
              <p:nvPr/>
            </p:nvSpPr>
            <p:spPr bwMode="auto">
              <a:xfrm>
                <a:off x="4749"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8" name="Rectangle 360"/>
              <p:cNvSpPr>
                <a:spLocks noChangeArrowheads="1"/>
              </p:cNvSpPr>
              <p:nvPr/>
            </p:nvSpPr>
            <p:spPr bwMode="auto">
              <a:xfrm>
                <a:off x="3862" y="2455"/>
                <a:ext cx="88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9" name="Rectangle 361"/>
              <p:cNvSpPr>
                <a:spLocks noChangeArrowheads="1"/>
              </p:cNvSpPr>
              <p:nvPr/>
            </p:nvSpPr>
            <p:spPr bwMode="auto">
              <a:xfrm>
                <a:off x="3862" y="2484"/>
                <a:ext cx="32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Variable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0" name="Rectangle 362"/>
              <p:cNvSpPr>
                <a:spLocks noChangeArrowheads="1"/>
              </p:cNvSpPr>
              <p:nvPr/>
            </p:nvSpPr>
            <p:spPr bwMode="auto">
              <a:xfrm>
                <a:off x="4141"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1" name="Rectangle 363"/>
              <p:cNvSpPr>
                <a:spLocks noChangeArrowheads="1"/>
              </p:cNvSpPr>
              <p:nvPr/>
            </p:nvSpPr>
            <p:spPr bwMode="auto">
              <a:xfrm>
                <a:off x="4776" y="2367"/>
                <a:ext cx="216"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2" name="Rectangle 364"/>
              <p:cNvSpPr>
                <a:spLocks noChangeArrowheads="1"/>
              </p:cNvSpPr>
              <p:nvPr/>
            </p:nvSpPr>
            <p:spPr bwMode="auto">
              <a:xfrm>
                <a:off x="4776"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3" name="Rectangle 365"/>
              <p:cNvSpPr>
                <a:spLocks noChangeArrowheads="1"/>
              </p:cNvSpPr>
              <p:nvPr/>
            </p:nvSpPr>
            <p:spPr bwMode="auto">
              <a:xfrm>
                <a:off x="4965" y="2455"/>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4" name="Rectangle 366"/>
              <p:cNvSpPr>
                <a:spLocks noChangeArrowheads="1"/>
              </p:cNvSpPr>
              <p:nvPr/>
            </p:nvSpPr>
            <p:spPr bwMode="auto">
              <a:xfrm>
                <a:off x="4803" y="2455"/>
                <a:ext cx="16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5" name="Rectangle 367"/>
              <p:cNvSpPr>
                <a:spLocks noChangeArrowheads="1"/>
              </p:cNvSpPr>
              <p:nvPr/>
            </p:nvSpPr>
            <p:spPr bwMode="auto">
              <a:xfrm>
                <a:off x="4965"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6" name="Rectangle 368"/>
              <p:cNvSpPr>
                <a:spLocks noChangeArrowheads="1"/>
              </p:cNvSpPr>
              <p:nvPr/>
            </p:nvSpPr>
            <p:spPr bwMode="auto">
              <a:xfrm>
                <a:off x="4986" y="2484"/>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87" name="Rectangle 369"/>
              <p:cNvSpPr>
                <a:spLocks noChangeArrowheads="1"/>
              </p:cNvSpPr>
              <p:nvPr/>
            </p:nvSpPr>
            <p:spPr bwMode="auto">
              <a:xfrm>
                <a:off x="1728"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8" name="Rectangle 370"/>
              <p:cNvSpPr>
                <a:spLocks noChangeArrowheads="1"/>
              </p:cNvSpPr>
              <p:nvPr/>
            </p:nvSpPr>
            <p:spPr bwMode="auto">
              <a:xfrm>
                <a:off x="2121"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9" name="Rectangle 371"/>
              <p:cNvSpPr>
                <a:spLocks noChangeArrowheads="1"/>
              </p:cNvSpPr>
              <p:nvPr/>
            </p:nvSpPr>
            <p:spPr bwMode="auto">
              <a:xfrm>
                <a:off x="1755" y="2599"/>
                <a:ext cx="36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0" name="Rectangle 372"/>
              <p:cNvSpPr>
                <a:spLocks noChangeArrowheads="1"/>
              </p:cNvSpPr>
              <p:nvPr/>
            </p:nvSpPr>
            <p:spPr bwMode="auto">
              <a:xfrm>
                <a:off x="1755" y="2628"/>
                <a:ext cx="264"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MA1,1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91" name="Rectangle 373"/>
              <p:cNvSpPr>
                <a:spLocks noChangeArrowheads="1"/>
              </p:cNvSpPr>
              <p:nvPr/>
            </p:nvSpPr>
            <p:spPr bwMode="auto">
              <a:xfrm>
                <a:off x="1975" y="2628"/>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92" name="Rectangle 374"/>
              <p:cNvSpPr>
                <a:spLocks noChangeArrowheads="1"/>
              </p:cNvSpPr>
              <p:nvPr/>
            </p:nvSpPr>
            <p:spPr bwMode="auto">
              <a:xfrm>
                <a:off x="2148" y="2599"/>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3" name="Rectangle 375"/>
              <p:cNvSpPr>
                <a:spLocks noChangeArrowheads="1"/>
              </p:cNvSpPr>
              <p:nvPr/>
            </p:nvSpPr>
            <p:spPr bwMode="auto">
              <a:xfrm>
                <a:off x="2589"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4" name="Rectangle 376"/>
              <p:cNvSpPr>
                <a:spLocks noChangeArrowheads="1"/>
              </p:cNvSpPr>
              <p:nvPr/>
            </p:nvSpPr>
            <p:spPr bwMode="auto">
              <a:xfrm>
                <a:off x="2174" y="2599"/>
                <a:ext cx="415"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5" name="Rectangle 377"/>
              <p:cNvSpPr>
                <a:spLocks noChangeArrowheads="1"/>
              </p:cNvSpPr>
              <p:nvPr/>
            </p:nvSpPr>
            <p:spPr bwMode="auto">
              <a:xfrm>
                <a:off x="2289" y="2628"/>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96" name="Rectangle 378"/>
              <p:cNvSpPr>
                <a:spLocks noChangeArrowheads="1"/>
              </p:cNvSpPr>
              <p:nvPr/>
            </p:nvSpPr>
            <p:spPr bwMode="auto">
              <a:xfrm>
                <a:off x="2314" y="2628"/>
                <a:ext cx="146"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97" name="Rectangle 379"/>
              <p:cNvSpPr>
                <a:spLocks noChangeArrowheads="1"/>
              </p:cNvSpPr>
              <p:nvPr/>
            </p:nvSpPr>
            <p:spPr bwMode="auto">
              <a:xfrm>
                <a:off x="2419" y="2628"/>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98" name="Rectangle 380"/>
              <p:cNvSpPr>
                <a:spLocks noChangeArrowheads="1"/>
              </p:cNvSpPr>
              <p:nvPr/>
            </p:nvSpPr>
            <p:spPr bwMode="auto">
              <a:xfrm>
                <a:off x="2461" y="2628"/>
                <a:ext cx="16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427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99" name="Rectangle 381"/>
              <p:cNvSpPr>
                <a:spLocks noChangeArrowheads="1"/>
              </p:cNvSpPr>
              <p:nvPr/>
            </p:nvSpPr>
            <p:spPr bwMode="auto">
              <a:xfrm>
                <a:off x="2589" y="2628"/>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0" name="Rectangle 382"/>
              <p:cNvSpPr>
                <a:spLocks noChangeArrowheads="1"/>
              </p:cNvSpPr>
              <p:nvPr/>
            </p:nvSpPr>
            <p:spPr bwMode="auto">
              <a:xfrm>
                <a:off x="2616"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1" name="Rectangle 383"/>
              <p:cNvSpPr>
                <a:spLocks noChangeArrowheads="1"/>
              </p:cNvSpPr>
              <p:nvPr/>
            </p:nvSpPr>
            <p:spPr bwMode="auto">
              <a:xfrm>
                <a:off x="3023"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2" name="Rectangle 384"/>
              <p:cNvSpPr>
                <a:spLocks noChangeArrowheads="1"/>
              </p:cNvSpPr>
              <p:nvPr/>
            </p:nvSpPr>
            <p:spPr bwMode="auto">
              <a:xfrm>
                <a:off x="2643" y="2599"/>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3" name="Rectangle 385"/>
              <p:cNvSpPr>
                <a:spLocks noChangeArrowheads="1"/>
              </p:cNvSpPr>
              <p:nvPr/>
            </p:nvSpPr>
            <p:spPr bwMode="auto">
              <a:xfrm>
                <a:off x="2749" y="2628"/>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4" name="Rectangle 386"/>
              <p:cNvSpPr>
                <a:spLocks noChangeArrowheads="1"/>
              </p:cNvSpPr>
              <p:nvPr/>
            </p:nvSpPr>
            <p:spPr bwMode="auto">
              <a:xfrm>
                <a:off x="2791" y="2628"/>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.43507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5" name="Rectangle 387"/>
              <p:cNvSpPr>
                <a:spLocks noChangeArrowheads="1"/>
              </p:cNvSpPr>
              <p:nvPr/>
            </p:nvSpPr>
            <p:spPr bwMode="auto">
              <a:xfrm>
                <a:off x="3023" y="2628"/>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6" name="Rectangle 388"/>
              <p:cNvSpPr>
                <a:spLocks noChangeArrowheads="1"/>
              </p:cNvSpPr>
              <p:nvPr/>
            </p:nvSpPr>
            <p:spPr bwMode="auto">
              <a:xfrm>
                <a:off x="3050"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7" name="Rectangle 389"/>
              <p:cNvSpPr>
                <a:spLocks noChangeArrowheads="1"/>
              </p:cNvSpPr>
              <p:nvPr/>
            </p:nvSpPr>
            <p:spPr bwMode="auto">
              <a:xfrm>
                <a:off x="3321"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8" name="Rectangle 390"/>
              <p:cNvSpPr>
                <a:spLocks noChangeArrowheads="1"/>
              </p:cNvSpPr>
              <p:nvPr/>
            </p:nvSpPr>
            <p:spPr bwMode="auto">
              <a:xfrm>
                <a:off x="3077" y="2599"/>
                <a:ext cx="244"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9" name="Rectangle 391"/>
              <p:cNvSpPr>
                <a:spLocks noChangeArrowheads="1"/>
              </p:cNvSpPr>
              <p:nvPr/>
            </p:nvSpPr>
            <p:spPr bwMode="auto">
              <a:xfrm>
                <a:off x="3148" y="2628"/>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0" name="Rectangle 392"/>
              <p:cNvSpPr>
                <a:spLocks noChangeArrowheads="1"/>
              </p:cNvSpPr>
              <p:nvPr/>
            </p:nvSpPr>
            <p:spPr bwMode="auto">
              <a:xfrm>
                <a:off x="3173" y="2628"/>
                <a:ext cx="19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2.75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1" name="Rectangle 393"/>
              <p:cNvSpPr>
                <a:spLocks noChangeArrowheads="1"/>
              </p:cNvSpPr>
              <p:nvPr/>
            </p:nvSpPr>
            <p:spPr bwMode="auto">
              <a:xfrm>
                <a:off x="3321" y="2628"/>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2" name="Rectangle 394"/>
              <p:cNvSpPr>
                <a:spLocks noChangeArrowheads="1"/>
              </p:cNvSpPr>
              <p:nvPr/>
            </p:nvSpPr>
            <p:spPr bwMode="auto">
              <a:xfrm>
                <a:off x="3348" y="2599"/>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3" name="Rectangle 395"/>
              <p:cNvSpPr>
                <a:spLocks noChangeArrowheads="1"/>
              </p:cNvSpPr>
              <p:nvPr/>
            </p:nvSpPr>
            <p:spPr bwMode="auto">
              <a:xfrm>
                <a:off x="3623"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4" name="Rectangle 396"/>
              <p:cNvSpPr>
                <a:spLocks noChangeArrowheads="1"/>
              </p:cNvSpPr>
              <p:nvPr/>
            </p:nvSpPr>
            <p:spPr bwMode="auto">
              <a:xfrm>
                <a:off x="3374" y="2599"/>
                <a:ext cx="24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5" name="Rectangle 397"/>
              <p:cNvSpPr>
                <a:spLocks noChangeArrowheads="1"/>
              </p:cNvSpPr>
              <p:nvPr/>
            </p:nvSpPr>
            <p:spPr bwMode="auto">
              <a:xfrm>
                <a:off x="3391" y="2628"/>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0.0100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6" name="Rectangle 398"/>
              <p:cNvSpPr>
                <a:spLocks noChangeArrowheads="1"/>
              </p:cNvSpPr>
              <p:nvPr/>
            </p:nvSpPr>
            <p:spPr bwMode="auto">
              <a:xfrm>
                <a:off x="3623" y="2628"/>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7" name="Rectangle 399"/>
              <p:cNvSpPr>
                <a:spLocks noChangeArrowheads="1"/>
              </p:cNvSpPr>
              <p:nvPr/>
            </p:nvSpPr>
            <p:spPr bwMode="auto">
              <a:xfrm>
                <a:off x="3650"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8" name="Rectangle 400"/>
              <p:cNvSpPr>
                <a:spLocks noChangeArrowheads="1"/>
              </p:cNvSpPr>
              <p:nvPr/>
            </p:nvSpPr>
            <p:spPr bwMode="auto">
              <a:xfrm>
                <a:off x="3809" y="2599"/>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9" name="Rectangle 401"/>
              <p:cNvSpPr>
                <a:spLocks noChangeArrowheads="1"/>
              </p:cNvSpPr>
              <p:nvPr/>
            </p:nvSpPr>
            <p:spPr bwMode="auto">
              <a:xfrm>
                <a:off x="3677" y="2599"/>
                <a:ext cx="1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0" name="Rectangle 402"/>
              <p:cNvSpPr>
                <a:spLocks noChangeArrowheads="1"/>
              </p:cNvSpPr>
              <p:nvPr/>
            </p:nvSpPr>
            <p:spPr bwMode="auto">
              <a:xfrm>
                <a:off x="3767" y="2628"/>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1" name="Rectangle 403"/>
              <p:cNvSpPr>
                <a:spLocks noChangeArrowheads="1"/>
              </p:cNvSpPr>
              <p:nvPr/>
            </p:nvSpPr>
            <p:spPr bwMode="auto">
              <a:xfrm>
                <a:off x="3809" y="2628"/>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2" name="Rectangle 404"/>
              <p:cNvSpPr>
                <a:spLocks noChangeArrowheads="1"/>
              </p:cNvSpPr>
              <p:nvPr/>
            </p:nvSpPr>
            <p:spPr bwMode="auto">
              <a:xfrm>
                <a:off x="3835"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3" name="Rectangle 405"/>
              <p:cNvSpPr>
                <a:spLocks noChangeArrowheads="1"/>
              </p:cNvSpPr>
              <p:nvPr/>
            </p:nvSpPr>
            <p:spPr bwMode="auto">
              <a:xfrm>
                <a:off x="4749"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4" name="Rectangle 406"/>
              <p:cNvSpPr>
                <a:spLocks noChangeArrowheads="1"/>
              </p:cNvSpPr>
              <p:nvPr/>
            </p:nvSpPr>
            <p:spPr bwMode="auto">
              <a:xfrm>
                <a:off x="3862" y="2599"/>
                <a:ext cx="88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5" name="Rectangle 407"/>
              <p:cNvSpPr>
                <a:spLocks noChangeArrowheads="1"/>
              </p:cNvSpPr>
              <p:nvPr/>
            </p:nvSpPr>
            <p:spPr bwMode="auto">
              <a:xfrm>
                <a:off x="3862" y="2628"/>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log_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6" name="Rectangle 408"/>
              <p:cNvSpPr>
                <a:spLocks noChangeArrowheads="1"/>
              </p:cNvSpPr>
              <p:nvPr/>
            </p:nvSpPr>
            <p:spPr bwMode="auto">
              <a:xfrm>
                <a:off x="4006" y="2628"/>
                <a:ext cx="22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loss_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7" name="Rectangle 409"/>
              <p:cNvSpPr>
                <a:spLocks noChangeArrowheads="1"/>
              </p:cNvSpPr>
              <p:nvPr/>
            </p:nvSpPr>
            <p:spPr bwMode="auto">
              <a:xfrm>
                <a:off x="4184" y="2628"/>
                <a:ext cx="37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ratio_Cml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8" name="Rectangle 410"/>
              <p:cNvSpPr>
                <a:spLocks noChangeArrowheads="1"/>
              </p:cNvSpPr>
              <p:nvPr/>
            </p:nvSpPr>
            <p:spPr bwMode="auto">
              <a:xfrm>
                <a:off x="4508" y="2628"/>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9" name="Rectangle 411"/>
              <p:cNvSpPr>
                <a:spLocks noChangeArrowheads="1"/>
              </p:cNvSpPr>
              <p:nvPr/>
            </p:nvSpPr>
            <p:spPr bwMode="auto">
              <a:xfrm>
                <a:off x="4776"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0" name="Rectangle 412"/>
              <p:cNvSpPr>
                <a:spLocks noChangeArrowheads="1"/>
              </p:cNvSpPr>
              <p:nvPr/>
            </p:nvSpPr>
            <p:spPr bwMode="auto">
              <a:xfrm>
                <a:off x="4965" y="2599"/>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1" name="Rectangle 413"/>
              <p:cNvSpPr>
                <a:spLocks noChangeArrowheads="1"/>
              </p:cNvSpPr>
              <p:nvPr/>
            </p:nvSpPr>
            <p:spPr bwMode="auto">
              <a:xfrm>
                <a:off x="4803" y="2599"/>
                <a:ext cx="16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2" name="Rectangle 414"/>
              <p:cNvSpPr>
                <a:spLocks noChangeArrowheads="1"/>
              </p:cNvSpPr>
              <p:nvPr/>
            </p:nvSpPr>
            <p:spPr bwMode="auto">
              <a:xfrm>
                <a:off x="4965" y="2628"/>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33" name="Rectangle 415"/>
              <p:cNvSpPr>
                <a:spLocks noChangeArrowheads="1"/>
              </p:cNvSpPr>
              <p:nvPr/>
            </p:nvSpPr>
            <p:spPr bwMode="auto">
              <a:xfrm>
                <a:off x="1728" y="2596"/>
                <a:ext cx="419"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4" name="Rectangle 416"/>
              <p:cNvSpPr>
                <a:spLocks noChangeArrowheads="1"/>
              </p:cNvSpPr>
              <p:nvPr/>
            </p:nvSpPr>
            <p:spPr bwMode="auto">
              <a:xfrm>
                <a:off x="1728" y="2598"/>
                <a:ext cx="419"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5" name="Rectangle 417"/>
              <p:cNvSpPr>
                <a:spLocks noChangeArrowheads="1"/>
              </p:cNvSpPr>
              <p:nvPr/>
            </p:nvSpPr>
            <p:spPr bwMode="auto">
              <a:xfrm>
                <a:off x="2147" y="2598"/>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6" name="Rectangle 418"/>
              <p:cNvSpPr>
                <a:spLocks noChangeArrowheads="1"/>
              </p:cNvSpPr>
              <p:nvPr/>
            </p:nvSpPr>
            <p:spPr bwMode="auto">
              <a:xfrm>
                <a:off x="2147" y="2596"/>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7" name="Rectangle 419"/>
              <p:cNvSpPr>
                <a:spLocks noChangeArrowheads="1"/>
              </p:cNvSpPr>
              <p:nvPr/>
            </p:nvSpPr>
            <p:spPr bwMode="auto">
              <a:xfrm>
                <a:off x="2149" y="2596"/>
                <a:ext cx="466"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8" name="Rectangle 420"/>
              <p:cNvSpPr>
                <a:spLocks noChangeArrowheads="1"/>
              </p:cNvSpPr>
              <p:nvPr/>
            </p:nvSpPr>
            <p:spPr bwMode="auto">
              <a:xfrm>
                <a:off x="2149" y="2598"/>
                <a:ext cx="466"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9" name="Rectangle 421"/>
              <p:cNvSpPr>
                <a:spLocks noChangeArrowheads="1"/>
              </p:cNvSpPr>
              <p:nvPr/>
            </p:nvSpPr>
            <p:spPr bwMode="auto">
              <a:xfrm>
                <a:off x="2615" y="2598"/>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0" name="Rectangle 422"/>
              <p:cNvSpPr>
                <a:spLocks noChangeArrowheads="1"/>
              </p:cNvSpPr>
              <p:nvPr/>
            </p:nvSpPr>
            <p:spPr bwMode="auto">
              <a:xfrm>
                <a:off x="2615" y="2596"/>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1" name="Rectangle 423"/>
              <p:cNvSpPr>
                <a:spLocks noChangeArrowheads="1"/>
              </p:cNvSpPr>
              <p:nvPr/>
            </p:nvSpPr>
            <p:spPr bwMode="auto">
              <a:xfrm>
                <a:off x="2617" y="2596"/>
                <a:ext cx="43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2" name="Rectangle 424"/>
              <p:cNvSpPr>
                <a:spLocks noChangeArrowheads="1"/>
              </p:cNvSpPr>
              <p:nvPr/>
            </p:nvSpPr>
            <p:spPr bwMode="auto">
              <a:xfrm>
                <a:off x="2617" y="2598"/>
                <a:ext cx="43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3" name="Rectangle 425"/>
              <p:cNvSpPr>
                <a:spLocks noChangeArrowheads="1"/>
              </p:cNvSpPr>
              <p:nvPr/>
            </p:nvSpPr>
            <p:spPr bwMode="auto">
              <a:xfrm>
                <a:off x="3049" y="2598"/>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4" name="Rectangle 426"/>
              <p:cNvSpPr>
                <a:spLocks noChangeArrowheads="1"/>
              </p:cNvSpPr>
              <p:nvPr/>
            </p:nvSpPr>
            <p:spPr bwMode="auto">
              <a:xfrm>
                <a:off x="3049" y="2596"/>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5" name="Rectangle 427"/>
              <p:cNvSpPr>
                <a:spLocks noChangeArrowheads="1"/>
              </p:cNvSpPr>
              <p:nvPr/>
            </p:nvSpPr>
            <p:spPr bwMode="auto">
              <a:xfrm>
                <a:off x="3051" y="2596"/>
                <a:ext cx="296"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6" name="Rectangle 428"/>
              <p:cNvSpPr>
                <a:spLocks noChangeArrowheads="1"/>
              </p:cNvSpPr>
              <p:nvPr/>
            </p:nvSpPr>
            <p:spPr bwMode="auto">
              <a:xfrm>
                <a:off x="3051" y="2598"/>
                <a:ext cx="296"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7" name="Rectangle 429"/>
              <p:cNvSpPr>
                <a:spLocks noChangeArrowheads="1"/>
              </p:cNvSpPr>
              <p:nvPr/>
            </p:nvSpPr>
            <p:spPr bwMode="auto">
              <a:xfrm>
                <a:off x="3347" y="2598"/>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8" name="Rectangle 430"/>
              <p:cNvSpPr>
                <a:spLocks noChangeArrowheads="1"/>
              </p:cNvSpPr>
              <p:nvPr/>
            </p:nvSpPr>
            <p:spPr bwMode="auto">
              <a:xfrm>
                <a:off x="3347" y="2596"/>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9" name="Rectangle 431"/>
              <p:cNvSpPr>
                <a:spLocks noChangeArrowheads="1"/>
              </p:cNvSpPr>
              <p:nvPr/>
            </p:nvSpPr>
            <p:spPr bwMode="auto">
              <a:xfrm>
                <a:off x="3349" y="2596"/>
                <a:ext cx="300"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0" name="Rectangle 432"/>
              <p:cNvSpPr>
                <a:spLocks noChangeArrowheads="1"/>
              </p:cNvSpPr>
              <p:nvPr/>
            </p:nvSpPr>
            <p:spPr bwMode="auto">
              <a:xfrm>
                <a:off x="3349" y="2598"/>
                <a:ext cx="300"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1" name="Rectangle 433"/>
              <p:cNvSpPr>
                <a:spLocks noChangeArrowheads="1"/>
              </p:cNvSpPr>
              <p:nvPr/>
            </p:nvSpPr>
            <p:spPr bwMode="auto">
              <a:xfrm>
                <a:off x="3649" y="2598"/>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2" name="Rectangle 434"/>
              <p:cNvSpPr>
                <a:spLocks noChangeArrowheads="1"/>
              </p:cNvSpPr>
              <p:nvPr/>
            </p:nvSpPr>
            <p:spPr bwMode="auto">
              <a:xfrm>
                <a:off x="3649" y="2596"/>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3" name="Rectangle 435"/>
              <p:cNvSpPr>
                <a:spLocks noChangeArrowheads="1"/>
              </p:cNvSpPr>
              <p:nvPr/>
            </p:nvSpPr>
            <p:spPr bwMode="auto">
              <a:xfrm>
                <a:off x="3651" y="2596"/>
                <a:ext cx="184"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4" name="Rectangle 436"/>
              <p:cNvSpPr>
                <a:spLocks noChangeArrowheads="1"/>
              </p:cNvSpPr>
              <p:nvPr/>
            </p:nvSpPr>
            <p:spPr bwMode="auto">
              <a:xfrm>
                <a:off x="3651" y="2598"/>
                <a:ext cx="184"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5" name="Rectangle 437"/>
              <p:cNvSpPr>
                <a:spLocks noChangeArrowheads="1"/>
              </p:cNvSpPr>
              <p:nvPr/>
            </p:nvSpPr>
            <p:spPr bwMode="auto">
              <a:xfrm>
                <a:off x="3835" y="2598"/>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6" name="Rectangle 438"/>
              <p:cNvSpPr>
                <a:spLocks noChangeArrowheads="1"/>
              </p:cNvSpPr>
              <p:nvPr/>
            </p:nvSpPr>
            <p:spPr bwMode="auto">
              <a:xfrm>
                <a:off x="3835" y="2596"/>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7" name="Rectangle 439"/>
              <p:cNvSpPr>
                <a:spLocks noChangeArrowheads="1"/>
              </p:cNvSpPr>
              <p:nvPr/>
            </p:nvSpPr>
            <p:spPr bwMode="auto">
              <a:xfrm>
                <a:off x="3837" y="2596"/>
                <a:ext cx="938"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8" name="Rectangle 440"/>
              <p:cNvSpPr>
                <a:spLocks noChangeArrowheads="1"/>
              </p:cNvSpPr>
              <p:nvPr/>
            </p:nvSpPr>
            <p:spPr bwMode="auto">
              <a:xfrm>
                <a:off x="3837" y="2598"/>
                <a:ext cx="938"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9" name="Rectangle 441"/>
              <p:cNvSpPr>
                <a:spLocks noChangeArrowheads="1"/>
              </p:cNvSpPr>
              <p:nvPr/>
            </p:nvSpPr>
            <p:spPr bwMode="auto">
              <a:xfrm>
                <a:off x="4775" y="2598"/>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0" name="Rectangle 442"/>
              <p:cNvSpPr>
                <a:spLocks noChangeArrowheads="1"/>
              </p:cNvSpPr>
              <p:nvPr/>
            </p:nvSpPr>
            <p:spPr bwMode="auto">
              <a:xfrm>
                <a:off x="4775" y="2596"/>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1" name="Rectangle 443"/>
              <p:cNvSpPr>
                <a:spLocks noChangeArrowheads="1"/>
              </p:cNvSpPr>
              <p:nvPr/>
            </p:nvSpPr>
            <p:spPr bwMode="auto">
              <a:xfrm>
                <a:off x="4777" y="2596"/>
                <a:ext cx="214"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2" name="Rectangle 444"/>
              <p:cNvSpPr>
                <a:spLocks noChangeArrowheads="1"/>
              </p:cNvSpPr>
              <p:nvPr/>
            </p:nvSpPr>
            <p:spPr bwMode="auto">
              <a:xfrm>
                <a:off x="4777" y="2598"/>
                <a:ext cx="214"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3" name="Rectangle 445"/>
              <p:cNvSpPr>
                <a:spLocks noChangeArrowheads="1"/>
              </p:cNvSpPr>
              <p:nvPr/>
            </p:nvSpPr>
            <p:spPr bwMode="auto">
              <a:xfrm>
                <a:off x="1728"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4" name="Rectangle 446"/>
              <p:cNvSpPr>
                <a:spLocks noChangeArrowheads="1"/>
              </p:cNvSpPr>
              <p:nvPr/>
            </p:nvSpPr>
            <p:spPr bwMode="auto">
              <a:xfrm>
                <a:off x="2121"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5" name="Rectangle 447"/>
              <p:cNvSpPr>
                <a:spLocks noChangeArrowheads="1"/>
              </p:cNvSpPr>
              <p:nvPr/>
            </p:nvSpPr>
            <p:spPr bwMode="auto">
              <a:xfrm>
                <a:off x="1755" y="2740"/>
                <a:ext cx="36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6" name="Rectangle 448"/>
              <p:cNvSpPr>
                <a:spLocks noChangeArrowheads="1"/>
              </p:cNvSpPr>
              <p:nvPr/>
            </p:nvSpPr>
            <p:spPr bwMode="auto">
              <a:xfrm>
                <a:off x="1755" y="2769"/>
                <a:ext cx="264"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MA1,2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7" name="Rectangle 449"/>
              <p:cNvSpPr>
                <a:spLocks noChangeArrowheads="1"/>
              </p:cNvSpPr>
              <p:nvPr/>
            </p:nvSpPr>
            <p:spPr bwMode="auto">
              <a:xfrm>
                <a:off x="1975" y="2769"/>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8" name="Rectangle 450"/>
              <p:cNvSpPr>
                <a:spLocks noChangeArrowheads="1"/>
              </p:cNvSpPr>
              <p:nvPr/>
            </p:nvSpPr>
            <p:spPr bwMode="auto">
              <a:xfrm>
                <a:off x="2148" y="2740"/>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9" name="Rectangle 451"/>
              <p:cNvSpPr>
                <a:spLocks noChangeArrowheads="1"/>
              </p:cNvSpPr>
              <p:nvPr/>
            </p:nvSpPr>
            <p:spPr bwMode="auto">
              <a:xfrm>
                <a:off x="2589"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0" name="Rectangle 452"/>
              <p:cNvSpPr>
                <a:spLocks noChangeArrowheads="1"/>
              </p:cNvSpPr>
              <p:nvPr/>
            </p:nvSpPr>
            <p:spPr bwMode="auto">
              <a:xfrm>
                <a:off x="2174" y="2740"/>
                <a:ext cx="415"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1" name="Rectangle 453"/>
              <p:cNvSpPr>
                <a:spLocks noChangeArrowheads="1"/>
              </p:cNvSpPr>
              <p:nvPr/>
            </p:nvSpPr>
            <p:spPr bwMode="auto">
              <a:xfrm>
                <a:off x="2289" y="2769"/>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2" name="Rectangle 454"/>
              <p:cNvSpPr>
                <a:spLocks noChangeArrowheads="1"/>
              </p:cNvSpPr>
              <p:nvPr/>
            </p:nvSpPr>
            <p:spPr bwMode="auto">
              <a:xfrm>
                <a:off x="2314" y="2769"/>
                <a:ext cx="10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3" name="Rectangle 455"/>
              <p:cNvSpPr>
                <a:spLocks noChangeArrowheads="1"/>
              </p:cNvSpPr>
              <p:nvPr/>
            </p:nvSpPr>
            <p:spPr bwMode="auto">
              <a:xfrm>
                <a:off x="2377" y="2769"/>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4" name="Rectangle 456"/>
              <p:cNvSpPr>
                <a:spLocks noChangeArrowheads="1"/>
              </p:cNvSpPr>
              <p:nvPr/>
            </p:nvSpPr>
            <p:spPr bwMode="auto">
              <a:xfrm>
                <a:off x="2419" y="2769"/>
                <a:ext cx="21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8583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5" name="Rectangle 457"/>
              <p:cNvSpPr>
                <a:spLocks noChangeArrowheads="1"/>
              </p:cNvSpPr>
              <p:nvPr/>
            </p:nvSpPr>
            <p:spPr bwMode="auto">
              <a:xfrm>
                <a:off x="2589" y="2769"/>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6" name="Rectangle 458"/>
              <p:cNvSpPr>
                <a:spLocks noChangeArrowheads="1"/>
              </p:cNvSpPr>
              <p:nvPr/>
            </p:nvSpPr>
            <p:spPr bwMode="auto">
              <a:xfrm>
                <a:off x="2616"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7" name="Rectangle 459"/>
              <p:cNvSpPr>
                <a:spLocks noChangeArrowheads="1"/>
              </p:cNvSpPr>
              <p:nvPr/>
            </p:nvSpPr>
            <p:spPr bwMode="auto">
              <a:xfrm>
                <a:off x="3023"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8" name="Rectangle 460"/>
              <p:cNvSpPr>
                <a:spLocks noChangeArrowheads="1"/>
              </p:cNvSpPr>
              <p:nvPr/>
            </p:nvSpPr>
            <p:spPr bwMode="auto">
              <a:xfrm>
                <a:off x="2643" y="2740"/>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9" name="Rectangle 461"/>
              <p:cNvSpPr>
                <a:spLocks noChangeArrowheads="1"/>
              </p:cNvSpPr>
              <p:nvPr/>
            </p:nvSpPr>
            <p:spPr bwMode="auto">
              <a:xfrm>
                <a:off x="2749" y="2769"/>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0" name="Rectangle 462"/>
              <p:cNvSpPr>
                <a:spLocks noChangeArrowheads="1"/>
              </p:cNvSpPr>
              <p:nvPr/>
            </p:nvSpPr>
            <p:spPr bwMode="auto">
              <a:xfrm>
                <a:off x="2791" y="2769"/>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.30382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1" name="Rectangle 463"/>
              <p:cNvSpPr>
                <a:spLocks noChangeArrowheads="1"/>
              </p:cNvSpPr>
              <p:nvPr/>
            </p:nvSpPr>
            <p:spPr bwMode="auto">
              <a:xfrm>
                <a:off x="3023" y="2769"/>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2" name="Rectangle 464"/>
              <p:cNvSpPr>
                <a:spLocks noChangeArrowheads="1"/>
              </p:cNvSpPr>
              <p:nvPr/>
            </p:nvSpPr>
            <p:spPr bwMode="auto">
              <a:xfrm>
                <a:off x="3050"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3" name="Rectangle 465"/>
              <p:cNvSpPr>
                <a:spLocks noChangeArrowheads="1"/>
              </p:cNvSpPr>
              <p:nvPr/>
            </p:nvSpPr>
            <p:spPr bwMode="auto">
              <a:xfrm>
                <a:off x="3321"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4" name="Rectangle 466"/>
              <p:cNvSpPr>
                <a:spLocks noChangeArrowheads="1"/>
              </p:cNvSpPr>
              <p:nvPr/>
            </p:nvSpPr>
            <p:spPr bwMode="auto">
              <a:xfrm>
                <a:off x="3077" y="2740"/>
                <a:ext cx="244"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5" name="Rectangle 467"/>
              <p:cNvSpPr>
                <a:spLocks noChangeArrowheads="1"/>
              </p:cNvSpPr>
              <p:nvPr/>
            </p:nvSpPr>
            <p:spPr bwMode="auto">
              <a:xfrm>
                <a:off x="3148" y="2769"/>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6" name="Rectangle 468"/>
              <p:cNvSpPr>
                <a:spLocks noChangeArrowheads="1"/>
              </p:cNvSpPr>
              <p:nvPr/>
            </p:nvSpPr>
            <p:spPr bwMode="auto">
              <a:xfrm>
                <a:off x="3173" y="2769"/>
                <a:ext cx="19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3.57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7" name="Rectangle 469"/>
              <p:cNvSpPr>
                <a:spLocks noChangeArrowheads="1"/>
              </p:cNvSpPr>
              <p:nvPr/>
            </p:nvSpPr>
            <p:spPr bwMode="auto">
              <a:xfrm>
                <a:off x="3321" y="2769"/>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88" name="Rectangle 470"/>
              <p:cNvSpPr>
                <a:spLocks noChangeArrowheads="1"/>
              </p:cNvSpPr>
              <p:nvPr/>
            </p:nvSpPr>
            <p:spPr bwMode="auto">
              <a:xfrm>
                <a:off x="3348" y="2740"/>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9" name="Rectangle 471"/>
              <p:cNvSpPr>
                <a:spLocks noChangeArrowheads="1"/>
              </p:cNvSpPr>
              <p:nvPr/>
            </p:nvSpPr>
            <p:spPr bwMode="auto">
              <a:xfrm>
                <a:off x="3623"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0" name="Rectangle 472"/>
              <p:cNvSpPr>
                <a:spLocks noChangeArrowheads="1"/>
              </p:cNvSpPr>
              <p:nvPr/>
            </p:nvSpPr>
            <p:spPr bwMode="auto">
              <a:xfrm>
                <a:off x="3374" y="2740"/>
                <a:ext cx="24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1" name="Rectangle 473"/>
              <p:cNvSpPr>
                <a:spLocks noChangeArrowheads="1"/>
              </p:cNvSpPr>
              <p:nvPr/>
            </p:nvSpPr>
            <p:spPr bwMode="auto">
              <a:xfrm>
                <a:off x="3391" y="2769"/>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2" name="Rectangle 474"/>
              <p:cNvSpPr>
                <a:spLocks noChangeArrowheads="1"/>
              </p:cNvSpPr>
              <p:nvPr/>
            </p:nvSpPr>
            <p:spPr bwMode="auto">
              <a:xfrm>
                <a:off x="3623" y="2769"/>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3" name="Rectangle 475"/>
              <p:cNvSpPr>
                <a:spLocks noChangeArrowheads="1"/>
              </p:cNvSpPr>
              <p:nvPr/>
            </p:nvSpPr>
            <p:spPr bwMode="auto">
              <a:xfrm>
                <a:off x="3650"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4" name="Rectangle 476"/>
              <p:cNvSpPr>
                <a:spLocks noChangeArrowheads="1"/>
              </p:cNvSpPr>
              <p:nvPr/>
            </p:nvSpPr>
            <p:spPr bwMode="auto">
              <a:xfrm>
                <a:off x="3809" y="2740"/>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5" name="Rectangle 477"/>
              <p:cNvSpPr>
                <a:spLocks noChangeArrowheads="1"/>
              </p:cNvSpPr>
              <p:nvPr/>
            </p:nvSpPr>
            <p:spPr bwMode="auto">
              <a:xfrm>
                <a:off x="3677" y="2740"/>
                <a:ext cx="1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6" name="Rectangle 478"/>
              <p:cNvSpPr>
                <a:spLocks noChangeArrowheads="1"/>
              </p:cNvSpPr>
              <p:nvPr/>
            </p:nvSpPr>
            <p:spPr bwMode="auto">
              <a:xfrm>
                <a:off x="3767" y="2769"/>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7" name="Rectangle 479"/>
              <p:cNvSpPr>
                <a:spLocks noChangeArrowheads="1"/>
              </p:cNvSpPr>
              <p:nvPr/>
            </p:nvSpPr>
            <p:spPr bwMode="auto">
              <a:xfrm>
                <a:off x="3809" y="2769"/>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8" name="Rectangle 480"/>
              <p:cNvSpPr>
                <a:spLocks noChangeArrowheads="1"/>
              </p:cNvSpPr>
              <p:nvPr/>
            </p:nvSpPr>
            <p:spPr bwMode="auto">
              <a:xfrm>
                <a:off x="3835"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9" name="Rectangle 481"/>
              <p:cNvSpPr>
                <a:spLocks noChangeArrowheads="1"/>
              </p:cNvSpPr>
              <p:nvPr/>
            </p:nvSpPr>
            <p:spPr bwMode="auto">
              <a:xfrm>
                <a:off x="4749"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0" name="Rectangle 482"/>
              <p:cNvSpPr>
                <a:spLocks noChangeArrowheads="1"/>
              </p:cNvSpPr>
              <p:nvPr/>
            </p:nvSpPr>
            <p:spPr bwMode="auto">
              <a:xfrm>
                <a:off x="3862" y="2740"/>
                <a:ext cx="88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1" name="Rectangle 483"/>
              <p:cNvSpPr>
                <a:spLocks noChangeArrowheads="1"/>
              </p:cNvSpPr>
              <p:nvPr/>
            </p:nvSpPr>
            <p:spPr bwMode="auto">
              <a:xfrm>
                <a:off x="3862" y="2769"/>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log_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02" name="Rectangle 484"/>
              <p:cNvSpPr>
                <a:spLocks noChangeArrowheads="1"/>
              </p:cNvSpPr>
              <p:nvPr/>
            </p:nvSpPr>
            <p:spPr bwMode="auto">
              <a:xfrm>
                <a:off x="4006" y="2769"/>
                <a:ext cx="22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loss_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03" name="Rectangle 485"/>
              <p:cNvSpPr>
                <a:spLocks noChangeArrowheads="1"/>
              </p:cNvSpPr>
              <p:nvPr/>
            </p:nvSpPr>
            <p:spPr bwMode="auto">
              <a:xfrm>
                <a:off x="4184" y="2769"/>
                <a:ext cx="37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ratio_Cml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04" name="Rectangle 486"/>
              <p:cNvSpPr>
                <a:spLocks noChangeArrowheads="1"/>
              </p:cNvSpPr>
              <p:nvPr/>
            </p:nvSpPr>
            <p:spPr bwMode="auto">
              <a:xfrm>
                <a:off x="4508" y="2769"/>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05" name="Rectangle 487"/>
              <p:cNvSpPr>
                <a:spLocks noChangeArrowheads="1"/>
              </p:cNvSpPr>
              <p:nvPr/>
            </p:nvSpPr>
            <p:spPr bwMode="auto">
              <a:xfrm>
                <a:off x="4776"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Rectangle 488"/>
              <p:cNvSpPr>
                <a:spLocks noChangeArrowheads="1"/>
              </p:cNvSpPr>
              <p:nvPr/>
            </p:nvSpPr>
            <p:spPr bwMode="auto">
              <a:xfrm>
                <a:off x="4965" y="2740"/>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7" name="Rectangle 489"/>
              <p:cNvSpPr>
                <a:spLocks noChangeArrowheads="1"/>
              </p:cNvSpPr>
              <p:nvPr/>
            </p:nvSpPr>
            <p:spPr bwMode="auto">
              <a:xfrm>
                <a:off x="4803" y="2740"/>
                <a:ext cx="16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8" name="Rectangle 490"/>
              <p:cNvSpPr>
                <a:spLocks noChangeArrowheads="1"/>
              </p:cNvSpPr>
              <p:nvPr/>
            </p:nvSpPr>
            <p:spPr bwMode="auto">
              <a:xfrm>
                <a:off x="4965" y="2769"/>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09" name="Rectangle 491"/>
              <p:cNvSpPr>
                <a:spLocks noChangeArrowheads="1"/>
              </p:cNvSpPr>
              <p:nvPr/>
            </p:nvSpPr>
            <p:spPr bwMode="auto">
              <a:xfrm>
                <a:off x="1728"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0" name="Rectangle 492"/>
              <p:cNvSpPr>
                <a:spLocks noChangeArrowheads="1"/>
              </p:cNvSpPr>
              <p:nvPr/>
            </p:nvSpPr>
            <p:spPr bwMode="auto">
              <a:xfrm>
                <a:off x="2121"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1" name="Rectangle 493"/>
              <p:cNvSpPr>
                <a:spLocks noChangeArrowheads="1"/>
              </p:cNvSpPr>
              <p:nvPr/>
            </p:nvSpPr>
            <p:spPr bwMode="auto">
              <a:xfrm>
                <a:off x="1755" y="2881"/>
                <a:ext cx="366"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2" name="Rectangle 494"/>
              <p:cNvSpPr>
                <a:spLocks noChangeArrowheads="1"/>
              </p:cNvSpPr>
              <p:nvPr/>
            </p:nvSpPr>
            <p:spPr bwMode="auto">
              <a:xfrm>
                <a:off x="1755" y="2910"/>
                <a:ext cx="264"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MA1,3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13" name="Rectangle 495"/>
              <p:cNvSpPr>
                <a:spLocks noChangeArrowheads="1"/>
              </p:cNvSpPr>
              <p:nvPr/>
            </p:nvSpPr>
            <p:spPr bwMode="auto">
              <a:xfrm>
                <a:off x="1975" y="2910"/>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14" name="Rectangle 496"/>
              <p:cNvSpPr>
                <a:spLocks noChangeArrowheads="1"/>
              </p:cNvSpPr>
              <p:nvPr/>
            </p:nvSpPr>
            <p:spPr bwMode="auto">
              <a:xfrm>
                <a:off x="2148" y="2881"/>
                <a:ext cx="26"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5" name="Rectangle 497"/>
              <p:cNvSpPr>
                <a:spLocks noChangeArrowheads="1"/>
              </p:cNvSpPr>
              <p:nvPr/>
            </p:nvSpPr>
            <p:spPr bwMode="auto">
              <a:xfrm>
                <a:off x="2589"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6" name="Rectangle 498"/>
              <p:cNvSpPr>
                <a:spLocks noChangeArrowheads="1"/>
              </p:cNvSpPr>
              <p:nvPr/>
            </p:nvSpPr>
            <p:spPr bwMode="auto">
              <a:xfrm>
                <a:off x="2174" y="2881"/>
                <a:ext cx="415"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7" name="Rectangle 499"/>
              <p:cNvSpPr>
                <a:spLocks noChangeArrowheads="1"/>
              </p:cNvSpPr>
              <p:nvPr/>
            </p:nvSpPr>
            <p:spPr bwMode="auto">
              <a:xfrm>
                <a:off x="2289" y="2910"/>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1200" name="Group 701"/>
            <p:cNvGrpSpPr>
              <a:grpSpLocks/>
            </p:cNvGrpSpPr>
            <p:nvPr/>
          </p:nvGrpSpPr>
          <p:grpSpPr bwMode="auto">
            <a:xfrm>
              <a:off x="2743200" y="4573588"/>
              <a:ext cx="5230813" cy="1117600"/>
              <a:chOff x="1728" y="2881"/>
              <a:chExt cx="3295" cy="704"/>
            </a:xfrm>
          </p:grpSpPr>
          <p:sp>
            <p:nvSpPr>
              <p:cNvPr id="1322" name="Rectangle 501"/>
              <p:cNvSpPr>
                <a:spLocks noChangeArrowheads="1"/>
              </p:cNvSpPr>
              <p:nvPr/>
            </p:nvSpPr>
            <p:spPr bwMode="auto">
              <a:xfrm>
                <a:off x="2314" y="2910"/>
                <a:ext cx="23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1.514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23" name="Rectangle 502"/>
              <p:cNvSpPr>
                <a:spLocks noChangeArrowheads="1"/>
              </p:cNvSpPr>
              <p:nvPr/>
            </p:nvSpPr>
            <p:spPr bwMode="auto">
              <a:xfrm>
                <a:off x="2504" y="2910"/>
                <a:ext cx="12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24" name="Rectangle 503"/>
              <p:cNvSpPr>
                <a:spLocks noChangeArrowheads="1"/>
              </p:cNvSpPr>
              <p:nvPr/>
            </p:nvSpPr>
            <p:spPr bwMode="auto">
              <a:xfrm>
                <a:off x="2589" y="291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25" name="Rectangle 504"/>
              <p:cNvSpPr>
                <a:spLocks noChangeArrowheads="1"/>
              </p:cNvSpPr>
              <p:nvPr/>
            </p:nvSpPr>
            <p:spPr bwMode="auto">
              <a:xfrm>
                <a:off x="2616"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6" name="Rectangle 505"/>
              <p:cNvSpPr>
                <a:spLocks noChangeArrowheads="1"/>
              </p:cNvSpPr>
              <p:nvPr/>
            </p:nvSpPr>
            <p:spPr bwMode="auto">
              <a:xfrm>
                <a:off x="3023"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7" name="Rectangle 506"/>
              <p:cNvSpPr>
                <a:spLocks noChangeArrowheads="1"/>
              </p:cNvSpPr>
              <p:nvPr/>
            </p:nvSpPr>
            <p:spPr bwMode="auto">
              <a:xfrm>
                <a:off x="2643" y="2881"/>
                <a:ext cx="380"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8" name="Rectangle 507"/>
              <p:cNvSpPr>
                <a:spLocks noChangeArrowheads="1"/>
              </p:cNvSpPr>
              <p:nvPr/>
            </p:nvSpPr>
            <p:spPr bwMode="auto">
              <a:xfrm>
                <a:off x="2749" y="2910"/>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29" name="Rectangle 508"/>
              <p:cNvSpPr>
                <a:spLocks noChangeArrowheads="1"/>
              </p:cNvSpPr>
              <p:nvPr/>
            </p:nvSpPr>
            <p:spPr bwMode="auto">
              <a:xfrm>
                <a:off x="2791" y="2910"/>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.32225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30" name="Rectangle 509"/>
              <p:cNvSpPr>
                <a:spLocks noChangeArrowheads="1"/>
              </p:cNvSpPr>
              <p:nvPr/>
            </p:nvSpPr>
            <p:spPr bwMode="auto">
              <a:xfrm>
                <a:off x="3023" y="291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31" name="Rectangle 510"/>
              <p:cNvSpPr>
                <a:spLocks noChangeArrowheads="1"/>
              </p:cNvSpPr>
              <p:nvPr/>
            </p:nvSpPr>
            <p:spPr bwMode="auto">
              <a:xfrm>
                <a:off x="3050"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2" name="Rectangle 511"/>
              <p:cNvSpPr>
                <a:spLocks noChangeArrowheads="1"/>
              </p:cNvSpPr>
              <p:nvPr/>
            </p:nvSpPr>
            <p:spPr bwMode="auto">
              <a:xfrm>
                <a:off x="3321"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3" name="Rectangle 512"/>
              <p:cNvSpPr>
                <a:spLocks noChangeArrowheads="1"/>
              </p:cNvSpPr>
              <p:nvPr/>
            </p:nvSpPr>
            <p:spPr bwMode="auto">
              <a:xfrm>
                <a:off x="3077" y="2881"/>
                <a:ext cx="244"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4" name="Rectangle 513"/>
              <p:cNvSpPr>
                <a:spLocks noChangeArrowheads="1"/>
              </p:cNvSpPr>
              <p:nvPr/>
            </p:nvSpPr>
            <p:spPr bwMode="auto">
              <a:xfrm>
                <a:off x="3148" y="2910"/>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35" name="Rectangle 514"/>
              <p:cNvSpPr>
                <a:spLocks noChangeArrowheads="1"/>
              </p:cNvSpPr>
              <p:nvPr/>
            </p:nvSpPr>
            <p:spPr bwMode="auto">
              <a:xfrm>
                <a:off x="3173" y="2910"/>
                <a:ext cx="19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4.13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36" name="Rectangle 515"/>
              <p:cNvSpPr>
                <a:spLocks noChangeArrowheads="1"/>
              </p:cNvSpPr>
              <p:nvPr/>
            </p:nvSpPr>
            <p:spPr bwMode="auto">
              <a:xfrm>
                <a:off x="3321" y="291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37" name="Rectangle 516"/>
              <p:cNvSpPr>
                <a:spLocks noChangeArrowheads="1"/>
              </p:cNvSpPr>
              <p:nvPr/>
            </p:nvSpPr>
            <p:spPr bwMode="auto">
              <a:xfrm>
                <a:off x="3348" y="2881"/>
                <a:ext cx="26"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8" name="Rectangle 517"/>
              <p:cNvSpPr>
                <a:spLocks noChangeArrowheads="1"/>
              </p:cNvSpPr>
              <p:nvPr/>
            </p:nvSpPr>
            <p:spPr bwMode="auto">
              <a:xfrm>
                <a:off x="3623"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9" name="Rectangle 518"/>
              <p:cNvSpPr>
                <a:spLocks noChangeArrowheads="1"/>
              </p:cNvSpPr>
              <p:nvPr/>
            </p:nvSpPr>
            <p:spPr bwMode="auto">
              <a:xfrm>
                <a:off x="3374" y="2881"/>
                <a:ext cx="249"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0" name="Rectangle 519"/>
              <p:cNvSpPr>
                <a:spLocks noChangeArrowheads="1"/>
              </p:cNvSpPr>
              <p:nvPr/>
            </p:nvSpPr>
            <p:spPr bwMode="auto">
              <a:xfrm>
                <a:off x="3391" y="2910"/>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0.0003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41" name="Rectangle 520"/>
              <p:cNvSpPr>
                <a:spLocks noChangeArrowheads="1"/>
              </p:cNvSpPr>
              <p:nvPr/>
            </p:nvSpPr>
            <p:spPr bwMode="auto">
              <a:xfrm>
                <a:off x="3623" y="291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42" name="Rectangle 521"/>
              <p:cNvSpPr>
                <a:spLocks noChangeArrowheads="1"/>
              </p:cNvSpPr>
              <p:nvPr/>
            </p:nvSpPr>
            <p:spPr bwMode="auto">
              <a:xfrm>
                <a:off x="3650"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3" name="Rectangle 522"/>
              <p:cNvSpPr>
                <a:spLocks noChangeArrowheads="1"/>
              </p:cNvSpPr>
              <p:nvPr/>
            </p:nvSpPr>
            <p:spPr bwMode="auto">
              <a:xfrm>
                <a:off x="3809" y="2881"/>
                <a:ext cx="26"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4" name="Rectangle 523"/>
              <p:cNvSpPr>
                <a:spLocks noChangeArrowheads="1"/>
              </p:cNvSpPr>
              <p:nvPr/>
            </p:nvSpPr>
            <p:spPr bwMode="auto">
              <a:xfrm>
                <a:off x="3677" y="2881"/>
                <a:ext cx="132"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5" name="Rectangle 524"/>
              <p:cNvSpPr>
                <a:spLocks noChangeArrowheads="1"/>
              </p:cNvSpPr>
              <p:nvPr/>
            </p:nvSpPr>
            <p:spPr bwMode="auto">
              <a:xfrm>
                <a:off x="3767" y="2910"/>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46" name="Rectangle 525"/>
              <p:cNvSpPr>
                <a:spLocks noChangeArrowheads="1"/>
              </p:cNvSpPr>
              <p:nvPr/>
            </p:nvSpPr>
            <p:spPr bwMode="auto">
              <a:xfrm>
                <a:off x="3809" y="291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47" name="Rectangle 526"/>
              <p:cNvSpPr>
                <a:spLocks noChangeArrowheads="1"/>
              </p:cNvSpPr>
              <p:nvPr/>
            </p:nvSpPr>
            <p:spPr bwMode="auto">
              <a:xfrm>
                <a:off x="3835"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8" name="Rectangle 527"/>
              <p:cNvSpPr>
                <a:spLocks noChangeArrowheads="1"/>
              </p:cNvSpPr>
              <p:nvPr/>
            </p:nvSpPr>
            <p:spPr bwMode="auto">
              <a:xfrm>
                <a:off x="4749"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9" name="Rectangle 528"/>
              <p:cNvSpPr>
                <a:spLocks noChangeArrowheads="1"/>
              </p:cNvSpPr>
              <p:nvPr/>
            </p:nvSpPr>
            <p:spPr bwMode="auto">
              <a:xfrm>
                <a:off x="3862" y="2881"/>
                <a:ext cx="88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0" name="Rectangle 529"/>
              <p:cNvSpPr>
                <a:spLocks noChangeArrowheads="1"/>
              </p:cNvSpPr>
              <p:nvPr/>
            </p:nvSpPr>
            <p:spPr bwMode="auto">
              <a:xfrm>
                <a:off x="3862" y="2910"/>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log_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51" name="Rectangle 530"/>
              <p:cNvSpPr>
                <a:spLocks noChangeArrowheads="1"/>
              </p:cNvSpPr>
              <p:nvPr/>
            </p:nvSpPr>
            <p:spPr bwMode="auto">
              <a:xfrm>
                <a:off x="4006" y="2910"/>
                <a:ext cx="22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loss_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52" name="Rectangle 531"/>
              <p:cNvSpPr>
                <a:spLocks noChangeArrowheads="1"/>
              </p:cNvSpPr>
              <p:nvPr/>
            </p:nvSpPr>
            <p:spPr bwMode="auto">
              <a:xfrm>
                <a:off x="4184" y="2910"/>
                <a:ext cx="37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ratio_Cml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53" name="Rectangle 532"/>
              <p:cNvSpPr>
                <a:spLocks noChangeArrowheads="1"/>
              </p:cNvSpPr>
              <p:nvPr/>
            </p:nvSpPr>
            <p:spPr bwMode="auto">
              <a:xfrm>
                <a:off x="4508" y="291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54" name="Rectangle 533"/>
              <p:cNvSpPr>
                <a:spLocks noChangeArrowheads="1"/>
              </p:cNvSpPr>
              <p:nvPr/>
            </p:nvSpPr>
            <p:spPr bwMode="auto">
              <a:xfrm>
                <a:off x="4776"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5" name="Rectangle 534"/>
              <p:cNvSpPr>
                <a:spLocks noChangeArrowheads="1"/>
              </p:cNvSpPr>
              <p:nvPr/>
            </p:nvSpPr>
            <p:spPr bwMode="auto">
              <a:xfrm>
                <a:off x="4965" y="2881"/>
                <a:ext cx="27"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6" name="Rectangle 535"/>
              <p:cNvSpPr>
                <a:spLocks noChangeArrowheads="1"/>
              </p:cNvSpPr>
              <p:nvPr/>
            </p:nvSpPr>
            <p:spPr bwMode="auto">
              <a:xfrm>
                <a:off x="4803" y="2881"/>
                <a:ext cx="162" cy="1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7" name="Rectangle 536"/>
              <p:cNvSpPr>
                <a:spLocks noChangeArrowheads="1"/>
              </p:cNvSpPr>
              <p:nvPr/>
            </p:nvSpPr>
            <p:spPr bwMode="auto">
              <a:xfrm>
                <a:off x="4965" y="291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58" name="Rectangle 537"/>
              <p:cNvSpPr>
                <a:spLocks noChangeArrowheads="1"/>
              </p:cNvSpPr>
              <p:nvPr/>
            </p:nvSpPr>
            <p:spPr bwMode="auto">
              <a:xfrm>
                <a:off x="1728"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9" name="Rectangle 538"/>
              <p:cNvSpPr>
                <a:spLocks noChangeArrowheads="1"/>
              </p:cNvSpPr>
              <p:nvPr/>
            </p:nvSpPr>
            <p:spPr bwMode="auto">
              <a:xfrm>
                <a:off x="2121"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0" name="Rectangle 539"/>
              <p:cNvSpPr>
                <a:spLocks noChangeArrowheads="1"/>
              </p:cNvSpPr>
              <p:nvPr/>
            </p:nvSpPr>
            <p:spPr bwMode="auto">
              <a:xfrm>
                <a:off x="1755" y="3021"/>
                <a:ext cx="36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1" name="Rectangle 540"/>
              <p:cNvSpPr>
                <a:spLocks noChangeArrowheads="1"/>
              </p:cNvSpPr>
              <p:nvPr/>
            </p:nvSpPr>
            <p:spPr bwMode="auto">
              <a:xfrm>
                <a:off x="1755" y="3050"/>
                <a:ext cx="25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AR1,1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62" name="Rectangle 541"/>
              <p:cNvSpPr>
                <a:spLocks noChangeArrowheads="1"/>
              </p:cNvSpPr>
              <p:nvPr/>
            </p:nvSpPr>
            <p:spPr bwMode="auto">
              <a:xfrm>
                <a:off x="1966" y="3050"/>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63" name="Rectangle 542"/>
              <p:cNvSpPr>
                <a:spLocks noChangeArrowheads="1"/>
              </p:cNvSpPr>
              <p:nvPr/>
            </p:nvSpPr>
            <p:spPr bwMode="auto">
              <a:xfrm>
                <a:off x="2148" y="3021"/>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4" name="Rectangle 543"/>
              <p:cNvSpPr>
                <a:spLocks noChangeArrowheads="1"/>
              </p:cNvSpPr>
              <p:nvPr/>
            </p:nvSpPr>
            <p:spPr bwMode="auto">
              <a:xfrm>
                <a:off x="2589"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5" name="Rectangle 544"/>
              <p:cNvSpPr>
                <a:spLocks noChangeArrowheads="1"/>
              </p:cNvSpPr>
              <p:nvPr/>
            </p:nvSpPr>
            <p:spPr bwMode="auto">
              <a:xfrm>
                <a:off x="2174" y="3021"/>
                <a:ext cx="415"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6" name="Rectangle 545"/>
              <p:cNvSpPr>
                <a:spLocks noChangeArrowheads="1"/>
              </p:cNvSpPr>
              <p:nvPr/>
            </p:nvSpPr>
            <p:spPr bwMode="auto">
              <a:xfrm>
                <a:off x="2289" y="3050"/>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67" name="Rectangle 546"/>
              <p:cNvSpPr>
                <a:spLocks noChangeArrowheads="1"/>
              </p:cNvSpPr>
              <p:nvPr/>
            </p:nvSpPr>
            <p:spPr bwMode="auto">
              <a:xfrm>
                <a:off x="2314" y="3050"/>
                <a:ext cx="10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68" name="Rectangle 547"/>
              <p:cNvSpPr>
                <a:spLocks noChangeArrowheads="1"/>
              </p:cNvSpPr>
              <p:nvPr/>
            </p:nvSpPr>
            <p:spPr bwMode="auto">
              <a:xfrm>
                <a:off x="2377" y="3050"/>
                <a:ext cx="16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125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69" name="Rectangle 548"/>
              <p:cNvSpPr>
                <a:spLocks noChangeArrowheads="1"/>
              </p:cNvSpPr>
              <p:nvPr/>
            </p:nvSpPr>
            <p:spPr bwMode="auto">
              <a:xfrm>
                <a:off x="2504" y="3050"/>
                <a:ext cx="12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70" name="Rectangle 549"/>
              <p:cNvSpPr>
                <a:spLocks noChangeArrowheads="1"/>
              </p:cNvSpPr>
              <p:nvPr/>
            </p:nvSpPr>
            <p:spPr bwMode="auto">
              <a:xfrm>
                <a:off x="2589" y="305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71" name="Rectangle 550"/>
              <p:cNvSpPr>
                <a:spLocks noChangeArrowheads="1"/>
              </p:cNvSpPr>
              <p:nvPr/>
            </p:nvSpPr>
            <p:spPr bwMode="auto">
              <a:xfrm>
                <a:off x="2616"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2" name="Rectangle 551"/>
              <p:cNvSpPr>
                <a:spLocks noChangeArrowheads="1"/>
              </p:cNvSpPr>
              <p:nvPr/>
            </p:nvSpPr>
            <p:spPr bwMode="auto">
              <a:xfrm>
                <a:off x="3023"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3" name="Rectangle 552"/>
              <p:cNvSpPr>
                <a:spLocks noChangeArrowheads="1"/>
              </p:cNvSpPr>
              <p:nvPr/>
            </p:nvSpPr>
            <p:spPr bwMode="auto">
              <a:xfrm>
                <a:off x="2643" y="3021"/>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4" name="Rectangle 553"/>
              <p:cNvSpPr>
                <a:spLocks noChangeArrowheads="1"/>
              </p:cNvSpPr>
              <p:nvPr/>
            </p:nvSpPr>
            <p:spPr bwMode="auto">
              <a:xfrm>
                <a:off x="2749" y="3050"/>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75" name="Rectangle 554"/>
              <p:cNvSpPr>
                <a:spLocks noChangeArrowheads="1"/>
              </p:cNvSpPr>
              <p:nvPr/>
            </p:nvSpPr>
            <p:spPr bwMode="auto">
              <a:xfrm>
                <a:off x="2791" y="3050"/>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.37971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76" name="Rectangle 555"/>
              <p:cNvSpPr>
                <a:spLocks noChangeArrowheads="1"/>
              </p:cNvSpPr>
              <p:nvPr/>
            </p:nvSpPr>
            <p:spPr bwMode="auto">
              <a:xfrm>
                <a:off x="3023" y="305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77" name="Rectangle 556"/>
              <p:cNvSpPr>
                <a:spLocks noChangeArrowheads="1"/>
              </p:cNvSpPr>
              <p:nvPr/>
            </p:nvSpPr>
            <p:spPr bwMode="auto">
              <a:xfrm>
                <a:off x="3050"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8" name="Rectangle 557"/>
              <p:cNvSpPr>
                <a:spLocks noChangeArrowheads="1"/>
              </p:cNvSpPr>
              <p:nvPr/>
            </p:nvSpPr>
            <p:spPr bwMode="auto">
              <a:xfrm>
                <a:off x="3321"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9" name="Rectangle 558"/>
              <p:cNvSpPr>
                <a:spLocks noChangeArrowheads="1"/>
              </p:cNvSpPr>
              <p:nvPr/>
            </p:nvSpPr>
            <p:spPr bwMode="auto">
              <a:xfrm>
                <a:off x="3077" y="3021"/>
                <a:ext cx="244"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0" name="Rectangle 559"/>
              <p:cNvSpPr>
                <a:spLocks noChangeArrowheads="1"/>
              </p:cNvSpPr>
              <p:nvPr/>
            </p:nvSpPr>
            <p:spPr bwMode="auto">
              <a:xfrm>
                <a:off x="3148" y="3050"/>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81" name="Rectangle 560"/>
              <p:cNvSpPr>
                <a:spLocks noChangeArrowheads="1"/>
              </p:cNvSpPr>
              <p:nvPr/>
            </p:nvSpPr>
            <p:spPr bwMode="auto">
              <a:xfrm>
                <a:off x="3173" y="3050"/>
                <a:ext cx="19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2.81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82" name="Rectangle 561"/>
              <p:cNvSpPr>
                <a:spLocks noChangeArrowheads="1"/>
              </p:cNvSpPr>
              <p:nvPr/>
            </p:nvSpPr>
            <p:spPr bwMode="auto">
              <a:xfrm>
                <a:off x="3321" y="305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83" name="Rectangle 562"/>
              <p:cNvSpPr>
                <a:spLocks noChangeArrowheads="1"/>
              </p:cNvSpPr>
              <p:nvPr/>
            </p:nvSpPr>
            <p:spPr bwMode="auto">
              <a:xfrm>
                <a:off x="3348" y="3021"/>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4" name="Rectangle 563"/>
              <p:cNvSpPr>
                <a:spLocks noChangeArrowheads="1"/>
              </p:cNvSpPr>
              <p:nvPr/>
            </p:nvSpPr>
            <p:spPr bwMode="auto">
              <a:xfrm>
                <a:off x="3623"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5" name="Rectangle 564"/>
              <p:cNvSpPr>
                <a:spLocks noChangeArrowheads="1"/>
              </p:cNvSpPr>
              <p:nvPr/>
            </p:nvSpPr>
            <p:spPr bwMode="auto">
              <a:xfrm>
                <a:off x="3374" y="3021"/>
                <a:ext cx="24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6" name="Rectangle 565"/>
              <p:cNvSpPr>
                <a:spLocks noChangeArrowheads="1"/>
              </p:cNvSpPr>
              <p:nvPr/>
            </p:nvSpPr>
            <p:spPr bwMode="auto">
              <a:xfrm>
                <a:off x="3391" y="3050"/>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0.0084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87" name="Rectangle 566"/>
              <p:cNvSpPr>
                <a:spLocks noChangeArrowheads="1"/>
              </p:cNvSpPr>
              <p:nvPr/>
            </p:nvSpPr>
            <p:spPr bwMode="auto">
              <a:xfrm>
                <a:off x="3623" y="305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88" name="Rectangle 567"/>
              <p:cNvSpPr>
                <a:spLocks noChangeArrowheads="1"/>
              </p:cNvSpPr>
              <p:nvPr/>
            </p:nvSpPr>
            <p:spPr bwMode="auto">
              <a:xfrm>
                <a:off x="3650"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9" name="Rectangle 568"/>
              <p:cNvSpPr>
                <a:spLocks noChangeArrowheads="1"/>
              </p:cNvSpPr>
              <p:nvPr/>
            </p:nvSpPr>
            <p:spPr bwMode="auto">
              <a:xfrm>
                <a:off x="3809" y="3021"/>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0" name="Rectangle 569"/>
              <p:cNvSpPr>
                <a:spLocks noChangeArrowheads="1"/>
              </p:cNvSpPr>
              <p:nvPr/>
            </p:nvSpPr>
            <p:spPr bwMode="auto">
              <a:xfrm>
                <a:off x="3677" y="3021"/>
                <a:ext cx="1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1" name="Rectangle 570"/>
              <p:cNvSpPr>
                <a:spLocks noChangeArrowheads="1"/>
              </p:cNvSpPr>
              <p:nvPr/>
            </p:nvSpPr>
            <p:spPr bwMode="auto">
              <a:xfrm>
                <a:off x="3767" y="3050"/>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92" name="Rectangle 571"/>
              <p:cNvSpPr>
                <a:spLocks noChangeArrowheads="1"/>
              </p:cNvSpPr>
              <p:nvPr/>
            </p:nvSpPr>
            <p:spPr bwMode="auto">
              <a:xfrm>
                <a:off x="3809" y="305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93" name="Rectangle 572"/>
              <p:cNvSpPr>
                <a:spLocks noChangeArrowheads="1"/>
              </p:cNvSpPr>
              <p:nvPr/>
            </p:nvSpPr>
            <p:spPr bwMode="auto">
              <a:xfrm>
                <a:off x="3835"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4" name="Rectangle 573"/>
              <p:cNvSpPr>
                <a:spLocks noChangeArrowheads="1"/>
              </p:cNvSpPr>
              <p:nvPr/>
            </p:nvSpPr>
            <p:spPr bwMode="auto">
              <a:xfrm>
                <a:off x="4749"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5" name="Rectangle 574"/>
              <p:cNvSpPr>
                <a:spLocks noChangeArrowheads="1"/>
              </p:cNvSpPr>
              <p:nvPr/>
            </p:nvSpPr>
            <p:spPr bwMode="auto">
              <a:xfrm>
                <a:off x="3862" y="3021"/>
                <a:ext cx="88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6" name="Rectangle 575"/>
              <p:cNvSpPr>
                <a:spLocks noChangeArrowheads="1"/>
              </p:cNvSpPr>
              <p:nvPr/>
            </p:nvSpPr>
            <p:spPr bwMode="auto">
              <a:xfrm>
                <a:off x="3862" y="3050"/>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log_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97" name="Rectangle 576"/>
              <p:cNvSpPr>
                <a:spLocks noChangeArrowheads="1"/>
              </p:cNvSpPr>
              <p:nvPr/>
            </p:nvSpPr>
            <p:spPr bwMode="auto">
              <a:xfrm>
                <a:off x="4006" y="3050"/>
                <a:ext cx="22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loss_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98" name="Rectangle 577"/>
              <p:cNvSpPr>
                <a:spLocks noChangeArrowheads="1"/>
              </p:cNvSpPr>
              <p:nvPr/>
            </p:nvSpPr>
            <p:spPr bwMode="auto">
              <a:xfrm>
                <a:off x="4184" y="3050"/>
                <a:ext cx="37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ratio_Cml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99" name="Rectangle 578"/>
              <p:cNvSpPr>
                <a:spLocks noChangeArrowheads="1"/>
              </p:cNvSpPr>
              <p:nvPr/>
            </p:nvSpPr>
            <p:spPr bwMode="auto">
              <a:xfrm>
                <a:off x="4508" y="305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00" name="Rectangle 579"/>
              <p:cNvSpPr>
                <a:spLocks noChangeArrowheads="1"/>
              </p:cNvSpPr>
              <p:nvPr/>
            </p:nvSpPr>
            <p:spPr bwMode="auto">
              <a:xfrm>
                <a:off x="4776"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1" name="Rectangle 580"/>
              <p:cNvSpPr>
                <a:spLocks noChangeArrowheads="1"/>
              </p:cNvSpPr>
              <p:nvPr/>
            </p:nvSpPr>
            <p:spPr bwMode="auto">
              <a:xfrm>
                <a:off x="4965" y="3021"/>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2" name="Rectangle 581"/>
              <p:cNvSpPr>
                <a:spLocks noChangeArrowheads="1"/>
              </p:cNvSpPr>
              <p:nvPr/>
            </p:nvSpPr>
            <p:spPr bwMode="auto">
              <a:xfrm>
                <a:off x="4803" y="3021"/>
                <a:ext cx="16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3" name="Rectangle 582"/>
              <p:cNvSpPr>
                <a:spLocks noChangeArrowheads="1"/>
              </p:cNvSpPr>
              <p:nvPr/>
            </p:nvSpPr>
            <p:spPr bwMode="auto">
              <a:xfrm>
                <a:off x="4965" y="3050"/>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04" name="Rectangle 583"/>
              <p:cNvSpPr>
                <a:spLocks noChangeArrowheads="1"/>
              </p:cNvSpPr>
              <p:nvPr/>
            </p:nvSpPr>
            <p:spPr bwMode="auto">
              <a:xfrm>
                <a:off x="1728"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5" name="Rectangle 584"/>
              <p:cNvSpPr>
                <a:spLocks noChangeArrowheads="1"/>
              </p:cNvSpPr>
              <p:nvPr/>
            </p:nvSpPr>
            <p:spPr bwMode="auto">
              <a:xfrm>
                <a:off x="2121"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6" name="Rectangle 585"/>
              <p:cNvSpPr>
                <a:spLocks noChangeArrowheads="1"/>
              </p:cNvSpPr>
              <p:nvPr/>
            </p:nvSpPr>
            <p:spPr bwMode="auto">
              <a:xfrm>
                <a:off x="1755" y="3162"/>
                <a:ext cx="36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7" name="Rectangle 586"/>
              <p:cNvSpPr>
                <a:spLocks noChangeArrowheads="1"/>
              </p:cNvSpPr>
              <p:nvPr/>
            </p:nvSpPr>
            <p:spPr bwMode="auto">
              <a:xfrm>
                <a:off x="1755" y="3191"/>
                <a:ext cx="25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AR1,2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08" name="Rectangle 587"/>
              <p:cNvSpPr>
                <a:spLocks noChangeArrowheads="1"/>
              </p:cNvSpPr>
              <p:nvPr/>
            </p:nvSpPr>
            <p:spPr bwMode="auto">
              <a:xfrm>
                <a:off x="1966" y="3191"/>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09" name="Rectangle 588"/>
              <p:cNvSpPr>
                <a:spLocks noChangeArrowheads="1"/>
              </p:cNvSpPr>
              <p:nvPr/>
            </p:nvSpPr>
            <p:spPr bwMode="auto">
              <a:xfrm>
                <a:off x="2148" y="3162"/>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0" name="Rectangle 589"/>
              <p:cNvSpPr>
                <a:spLocks noChangeArrowheads="1"/>
              </p:cNvSpPr>
              <p:nvPr/>
            </p:nvSpPr>
            <p:spPr bwMode="auto">
              <a:xfrm>
                <a:off x="2589"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1" name="Rectangle 590"/>
              <p:cNvSpPr>
                <a:spLocks noChangeArrowheads="1"/>
              </p:cNvSpPr>
              <p:nvPr/>
            </p:nvSpPr>
            <p:spPr bwMode="auto">
              <a:xfrm>
                <a:off x="2174" y="3162"/>
                <a:ext cx="415"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2" name="Rectangle 591"/>
              <p:cNvSpPr>
                <a:spLocks noChangeArrowheads="1"/>
              </p:cNvSpPr>
              <p:nvPr/>
            </p:nvSpPr>
            <p:spPr bwMode="auto">
              <a:xfrm>
                <a:off x="2289" y="3191"/>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13" name="Rectangle 592"/>
              <p:cNvSpPr>
                <a:spLocks noChangeArrowheads="1"/>
              </p:cNvSpPr>
              <p:nvPr/>
            </p:nvSpPr>
            <p:spPr bwMode="auto">
              <a:xfrm>
                <a:off x="2314" y="3191"/>
                <a:ext cx="19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0.78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14" name="Rectangle 593"/>
              <p:cNvSpPr>
                <a:spLocks noChangeArrowheads="1"/>
              </p:cNvSpPr>
              <p:nvPr/>
            </p:nvSpPr>
            <p:spPr bwMode="auto">
              <a:xfrm>
                <a:off x="2461" y="3191"/>
                <a:ext cx="16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15" name="Rectangle 594"/>
              <p:cNvSpPr>
                <a:spLocks noChangeArrowheads="1"/>
              </p:cNvSpPr>
              <p:nvPr/>
            </p:nvSpPr>
            <p:spPr bwMode="auto">
              <a:xfrm>
                <a:off x="2589" y="3191"/>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16" name="Rectangle 595"/>
              <p:cNvSpPr>
                <a:spLocks noChangeArrowheads="1"/>
              </p:cNvSpPr>
              <p:nvPr/>
            </p:nvSpPr>
            <p:spPr bwMode="auto">
              <a:xfrm>
                <a:off x="2616"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7" name="Rectangle 596"/>
              <p:cNvSpPr>
                <a:spLocks noChangeArrowheads="1"/>
              </p:cNvSpPr>
              <p:nvPr/>
            </p:nvSpPr>
            <p:spPr bwMode="auto">
              <a:xfrm>
                <a:off x="3023"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8" name="Rectangle 597"/>
              <p:cNvSpPr>
                <a:spLocks noChangeArrowheads="1"/>
              </p:cNvSpPr>
              <p:nvPr/>
            </p:nvSpPr>
            <p:spPr bwMode="auto">
              <a:xfrm>
                <a:off x="2643" y="3162"/>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9" name="Rectangle 598"/>
              <p:cNvSpPr>
                <a:spLocks noChangeArrowheads="1"/>
              </p:cNvSpPr>
              <p:nvPr/>
            </p:nvSpPr>
            <p:spPr bwMode="auto">
              <a:xfrm>
                <a:off x="2749" y="3191"/>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0" name="Rectangle 599"/>
              <p:cNvSpPr>
                <a:spLocks noChangeArrowheads="1"/>
              </p:cNvSpPr>
              <p:nvPr/>
            </p:nvSpPr>
            <p:spPr bwMode="auto">
              <a:xfrm>
                <a:off x="2791" y="3191"/>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.23962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1" name="Rectangle 600"/>
              <p:cNvSpPr>
                <a:spLocks noChangeArrowheads="1"/>
              </p:cNvSpPr>
              <p:nvPr/>
            </p:nvSpPr>
            <p:spPr bwMode="auto">
              <a:xfrm>
                <a:off x="3023" y="3191"/>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2" name="Rectangle 601"/>
              <p:cNvSpPr>
                <a:spLocks noChangeArrowheads="1"/>
              </p:cNvSpPr>
              <p:nvPr/>
            </p:nvSpPr>
            <p:spPr bwMode="auto">
              <a:xfrm>
                <a:off x="3050"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3" name="Rectangle 602"/>
              <p:cNvSpPr>
                <a:spLocks noChangeArrowheads="1"/>
              </p:cNvSpPr>
              <p:nvPr/>
            </p:nvSpPr>
            <p:spPr bwMode="auto">
              <a:xfrm>
                <a:off x="3321"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4" name="Rectangle 603"/>
              <p:cNvSpPr>
                <a:spLocks noChangeArrowheads="1"/>
              </p:cNvSpPr>
              <p:nvPr/>
            </p:nvSpPr>
            <p:spPr bwMode="auto">
              <a:xfrm>
                <a:off x="3077" y="3162"/>
                <a:ext cx="244"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5" name="Rectangle 604"/>
              <p:cNvSpPr>
                <a:spLocks noChangeArrowheads="1"/>
              </p:cNvSpPr>
              <p:nvPr/>
            </p:nvSpPr>
            <p:spPr bwMode="auto">
              <a:xfrm>
                <a:off x="3148" y="3191"/>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6" name="Rectangle 605"/>
              <p:cNvSpPr>
                <a:spLocks noChangeArrowheads="1"/>
              </p:cNvSpPr>
              <p:nvPr/>
            </p:nvSpPr>
            <p:spPr bwMode="auto">
              <a:xfrm>
                <a:off x="3173" y="3191"/>
                <a:ext cx="19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3.26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7" name="Rectangle 606"/>
              <p:cNvSpPr>
                <a:spLocks noChangeArrowheads="1"/>
              </p:cNvSpPr>
              <p:nvPr/>
            </p:nvSpPr>
            <p:spPr bwMode="auto">
              <a:xfrm>
                <a:off x="3321" y="3191"/>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8" name="Rectangle 607"/>
              <p:cNvSpPr>
                <a:spLocks noChangeArrowheads="1"/>
              </p:cNvSpPr>
              <p:nvPr/>
            </p:nvSpPr>
            <p:spPr bwMode="auto">
              <a:xfrm>
                <a:off x="3348" y="3162"/>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9" name="Rectangle 608"/>
              <p:cNvSpPr>
                <a:spLocks noChangeArrowheads="1"/>
              </p:cNvSpPr>
              <p:nvPr/>
            </p:nvSpPr>
            <p:spPr bwMode="auto">
              <a:xfrm>
                <a:off x="3623"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0" name="Rectangle 609"/>
              <p:cNvSpPr>
                <a:spLocks noChangeArrowheads="1"/>
              </p:cNvSpPr>
              <p:nvPr/>
            </p:nvSpPr>
            <p:spPr bwMode="auto">
              <a:xfrm>
                <a:off x="3374" y="3162"/>
                <a:ext cx="24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1" name="Rectangle 610"/>
              <p:cNvSpPr>
                <a:spLocks noChangeArrowheads="1"/>
              </p:cNvSpPr>
              <p:nvPr/>
            </p:nvSpPr>
            <p:spPr bwMode="auto">
              <a:xfrm>
                <a:off x="3391" y="3191"/>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0.0027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2" name="Rectangle 611"/>
              <p:cNvSpPr>
                <a:spLocks noChangeArrowheads="1"/>
              </p:cNvSpPr>
              <p:nvPr/>
            </p:nvSpPr>
            <p:spPr bwMode="auto">
              <a:xfrm>
                <a:off x="3623" y="3191"/>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3" name="Rectangle 612"/>
              <p:cNvSpPr>
                <a:spLocks noChangeArrowheads="1"/>
              </p:cNvSpPr>
              <p:nvPr/>
            </p:nvSpPr>
            <p:spPr bwMode="auto">
              <a:xfrm>
                <a:off x="3650"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4" name="Rectangle 613"/>
              <p:cNvSpPr>
                <a:spLocks noChangeArrowheads="1"/>
              </p:cNvSpPr>
              <p:nvPr/>
            </p:nvSpPr>
            <p:spPr bwMode="auto">
              <a:xfrm>
                <a:off x="3809" y="3162"/>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5" name="Rectangle 614"/>
              <p:cNvSpPr>
                <a:spLocks noChangeArrowheads="1"/>
              </p:cNvSpPr>
              <p:nvPr/>
            </p:nvSpPr>
            <p:spPr bwMode="auto">
              <a:xfrm>
                <a:off x="3677" y="3162"/>
                <a:ext cx="1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6" name="Rectangle 615"/>
              <p:cNvSpPr>
                <a:spLocks noChangeArrowheads="1"/>
              </p:cNvSpPr>
              <p:nvPr/>
            </p:nvSpPr>
            <p:spPr bwMode="auto">
              <a:xfrm>
                <a:off x="3767" y="3191"/>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7" name="Rectangle 616"/>
              <p:cNvSpPr>
                <a:spLocks noChangeArrowheads="1"/>
              </p:cNvSpPr>
              <p:nvPr/>
            </p:nvSpPr>
            <p:spPr bwMode="auto">
              <a:xfrm>
                <a:off x="3809" y="3191"/>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8" name="Rectangle 617"/>
              <p:cNvSpPr>
                <a:spLocks noChangeArrowheads="1"/>
              </p:cNvSpPr>
              <p:nvPr/>
            </p:nvSpPr>
            <p:spPr bwMode="auto">
              <a:xfrm>
                <a:off x="3835"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9" name="Rectangle 618"/>
              <p:cNvSpPr>
                <a:spLocks noChangeArrowheads="1"/>
              </p:cNvSpPr>
              <p:nvPr/>
            </p:nvSpPr>
            <p:spPr bwMode="auto">
              <a:xfrm>
                <a:off x="4749"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0" name="Rectangle 619"/>
              <p:cNvSpPr>
                <a:spLocks noChangeArrowheads="1"/>
              </p:cNvSpPr>
              <p:nvPr/>
            </p:nvSpPr>
            <p:spPr bwMode="auto">
              <a:xfrm>
                <a:off x="3862" y="3162"/>
                <a:ext cx="88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1" name="Rectangle 620"/>
              <p:cNvSpPr>
                <a:spLocks noChangeArrowheads="1"/>
              </p:cNvSpPr>
              <p:nvPr/>
            </p:nvSpPr>
            <p:spPr bwMode="auto">
              <a:xfrm>
                <a:off x="3862" y="3191"/>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log_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2" name="Rectangle 621"/>
              <p:cNvSpPr>
                <a:spLocks noChangeArrowheads="1"/>
              </p:cNvSpPr>
              <p:nvPr/>
            </p:nvSpPr>
            <p:spPr bwMode="auto">
              <a:xfrm>
                <a:off x="4006" y="3191"/>
                <a:ext cx="22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loss_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3" name="Rectangle 622"/>
              <p:cNvSpPr>
                <a:spLocks noChangeArrowheads="1"/>
              </p:cNvSpPr>
              <p:nvPr/>
            </p:nvSpPr>
            <p:spPr bwMode="auto">
              <a:xfrm>
                <a:off x="4184" y="3191"/>
                <a:ext cx="37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ratio_Cml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4" name="Rectangle 623"/>
              <p:cNvSpPr>
                <a:spLocks noChangeArrowheads="1"/>
              </p:cNvSpPr>
              <p:nvPr/>
            </p:nvSpPr>
            <p:spPr bwMode="auto">
              <a:xfrm>
                <a:off x="4508" y="3191"/>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5" name="Rectangle 624"/>
              <p:cNvSpPr>
                <a:spLocks noChangeArrowheads="1"/>
              </p:cNvSpPr>
              <p:nvPr/>
            </p:nvSpPr>
            <p:spPr bwMode="auto">
              <a:xfrm>
                <a:off x="4776"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6" name="Rectangle 625"/>
              <p:cNvSpPr>
                <a:spLocks noChangeArrowheads="1"/>
              </p:cNvSpPr>
              <p:nvPr/>
            </p:nvSpPr>
            <p:spPr bwMode="auto">
              <a:xfrm>
                <a:off x="4965" y="3162"/>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7" name="Rectangle 626"/>
              <p:cNvSpPr>
                <a:spLocks noChangeArrowheads="1"/>
              </p:cNvSpPr>
              <p:nvPr/>
            </p:nvSpPr>
            <p:spPr bwMode="auto">
              <a:xfrm>
                <a:off x="4803" y="3162"/>
                <a:ext cx="16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8" name="Rectangle 627"/>
              <p:cNvSpPr>
                <a:spLocks noChangeArrowheads="1"/>
              </p:cNvSpPr>
              <p:nvPr/>
            </p:nvSpPr>
            <p:spPr bwMode="auto">
              <a:xfrm>
                <a:off x="4965" y="3191"/>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9" name="Rectangle 628"/>
              <p:cNvSpPr>
                <a:spLocks noChangeArrowheads="1"/>
              </p:cNvSpPr>
              <p:nvPr/>
            </p:nvSpPr>
            <p:spPr bwMode="auto">
              <a:xfrm>
                <a:off x="1728"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0" name="Rectangle 629"/>
              <p:cNvSpPr>
                <a:spLocks noChangeArrowheads="1"/>
              </p:cNvSpPr>
              <p:nvPr/>
            </p:nvSpPr>
            <p:spPr bwMode="auto">
              <a:xfrm>
                <a:off x="2121"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1" name="Rectangle 630"/>
              <p:cNvSpPr>
                <a:spLocks noChangeArrowheads="1"/>
              </p:cNvSpPr>
              <p:nvPr/>
            </p:nvSpPr>
            <p:spPr bwMode="auto">
              <a:xfrm>
                <a:off x="1755" y="3303"/>
                <a:ext cx="36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2" name="Rectangle 631"/>
              <p:cNvSpPr>
                <a:spLocks noChangeArrowheads="1"/>
              </p:cNvSpPr>
              <p:nvPr/>
            </p:nvSpPr>
            <p:spPr bwMode="auto">
              <a:xfrm>
                <a:off x="1755" y="3332"/>
                <a:ext cx="25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AR1,3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3" name="Rectangle 632"/>
              <p:cNvSpPr>
                <a:spLocks noChangeArrowheads="1"/>
              </p:cNvSpPr>
              <p:nvPr/>
            </p:nvSpPr>
            <p:spPr bwMode="auto">
              <a:xfrm>
                <a:off x="1966" y="3332"/>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4" name="Rectangle 633"/>
              <p:cNvSpPr>
                <a:spLocks noChangeArrowheads="1"/>
              </p:cNvSpPr>
              <p:nvPr/>
            </p:nvSpPr>
            <p:spPr bwMode="auto">
              <a:xfrm>
                <a:off x="2148" y="3303"/>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5" name="Rectangle 634"/>
              <p:cNvSpPr>
                <a:spLocks noChangeArrowheads="1"/>
              </p:cNvSpPr>
              <p:nvPr/>
            </p:nvSpPr>
            <p:spPr bwMode="auto">
              <a:xfrm>
                <a:off x="2589"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6" name="Rectangle 635"/>
              <p:cNvSpPr>
                <a:spLocks noChangeArrowheads="1"/>
              </p:cNvSpPr>
              <p:nvPr/>
            </p:nvSpPr>
            <p:spPr bwMode="auto">
              <a:xfrm>
                <a:off x="2174" y="3303"/>
                <a:ext cx="415"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7" name="Rectangle 636"/>
              <p:cNvSpPr>
                <a:spLocks noChangeArrowheads="1"/>
              </p:cNvSpPr>
              <p:nvPr/>
            </p:nvSpPr>
            <p:spPr bwMode="auto">
              <a:xfrm>
                <a:off x="2246" y="3332"/>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8" name="Rectangle 637"/>
              <p:cNvSpPr>
                <a:spLocks noChangeArrowheads="1"/>
              </p:cNvSpPr>
              <p:nvPr/>
            </p:nvSpPr>
            <p:spPr bwMode="auto">
              <a:xfrm>
                <a:off x="2271" y="3332"/>
                <a:ext cx="146"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9" name="Rectangle 638"/>
              <p:cNvSpPr>
                <a:spLocks noChangeArrowheads="1"/>
              </p:cNvSpPr>
              <p:nvPr/>
            </p:nvSpPr>
            <p:spPr bwMode="auto">
              <a:xfrm>
                <a:off x="2377" y="3332"/>
                <a:ext cx="16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0" name="Rectangle 639"/>
              <p:cNvSpPr>
                <a:spLocks noChangeArrowheads="1"/>
              </p:cNvSpPr>
              <p:nvPr/>
            </p:nvSpPr>
            <p:spPr bwMode="auto">
              <a:xfrm>
                <a:off x="2504" y="3332"/>
                <a:ext cx="12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1" name="Rectangle 640"/>
              <p:cNvSpPr>
                <a:spLocks noChangeArrowheads="1"/>
              </p:cNvSpPr>
              <p:nvPr/>
            </p:nvSpPr>
            <p:spPr bwMode="auto">
              <a:xfrm>
                <a:off x="2589" y="3332"/>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2" name="Rectangle 641"/>
              <p:cNvSpPr>
                <a:spLocks noChangeArrowheads="1"/>
              </p:cNvSpPr>
              <p:nvPr/>
            </p:nvSpPr>
            <p:spPr bwMode="auto">
              <a:xfrm>
                <a:off x="2616"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3" name="Rectangle 642"/>
              <p:cNvSpPr>
                <a:spLocks noChangeArrowheads="1"/>
              </p:cNvSpPr>
              <p:nvPr/>
            </p:nvSpPr>
            <p:spPr bwMode="auto">
              <a:xfrm>
                <a:off x="3023"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4" name="Rectangle 643"/>
              <p:cNvSpPr>
                <a:spLocks noChangeArrowheads="1"/>
              </p:cNvSpPr>
              <p:nvPr/>
            </p:nvSpPr>
            <p:spPr bwMode="auto">
              <a:xfrm>
                <a:off x="2643" y="3303"/>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5" name="Rectangle 644"/>
              <p:cNvSpPr>
                <a:spLocks noChangeArrowheads="1"/>
              </p:cNvSpPr>
              <p:nvPr/>
            </p:nvSpPr>
            <p:spPr bwMode="auto">
              <a:xfrm>
                <a:off x="2749" y="3332"/>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6" name="Rectangle 645"/>
              <p:cNvSpPr>
                <a:spLocks noChangeArrowheads="1"/>
              </p:cNvSpPr>
              <p:nvPr/>
            </p:nvSpPr>
            <p:spPr bwMode="auto">
              <a:xfrm>
                <a:off x="2791" y="3332"/>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.24620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7" name="Rectangle 646"/>
              <p:cNvSpPr>
                <a:spLocks noChangeArrowheads="1"/>
              </p:cNvSpPr>
              <p:nvPr/>
            </p:nvSpPr>
            <p:spPr bwMode="auto">
              <a:xfrm>
                <a:off x="3023" y="3332"/>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8" name="Rectangle 647"/>
              <p:cNvSpPr>
                <a:spLocks noChangeArrowheads="1"/>
              </p:cNvSpPr>
              <p:nvPr/>
            </p:nvSpPr>
            <p:spPr bwMode="auto">
              <a:xfrm>
                <a:off x="3050"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9" name="Rectangle 648"/>
              <p:cNvSpPr>
                <a:spLocks noChangeArrowheads="1"/>
              </p:cNvSpPr>
              <p:nvPr/>
            </p:nvSpPr>
            <p:spPr bwMode="auto">
              <a:xfrm>
                <a:off x="3321"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0" name="Rectangle 649"/>
              <p:cNvSpPr>
                <a:spLocks noChangeArrowheads="1"/>
              </p:cNvSpPr>
              <p:nvPr/>
            </p:nvSpPr>
            <p:spPr bwMode="auto">
              <a:xfrm>
                <a:off x="3077" y="3303"/>
                <a:ext cx="244"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1" name="Rectangle 650"/>
              <p:cNvSpPr>
                <a:spLocks noChangeArrowheads="1"/>
              </p:cNvSpPr>
              <p:nvPr/>
            </p:nvSpPr>
            <p:spPr bwMode="auto">
              <a:xfrm>
                <a:off x="3148" y="3332"/>
                <a:ext cx="6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72" name="Rectangle 651"/>
              <p:cNvSpPr>
                <a:spLocks noChangeArrowheads="1"/>
              </p:cNvSpPr>
              <p:nvPr/>
            </p:nvSpPr>
            <p:spPr bwMode="auto">
              <a:xfrm>
                <a:off x="3173" y="3332"/>
                <a:ext cx="19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4.07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73" name="Rectangle 652"/>
              <p:cNvSpPr>
                <a:spLocks noChangeArrowheads="1"/>
              </p:cNvSpPr>
              <p:nvPr/>
            </p:nvSpPr>
            <p:spPr bwMode="auto">
              <a:xfrm>
                <a:off x="3321" y="3332"/>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74" name="Rectangle 653"/>
              <p:cNvSpPr>
                <a:spLocks noChangeArrowheads="1"/>
              </p:cNvSpPr>
              <p:nvPr/>
            </p:nvSpPr>
            <p:spPr bwMode="auto">
              <a:xfrm>
                <a:off x="3348" y="3303"/>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5" name="Rectangle 654"/>
              <p:cNvSpPr>
                <a:spLocks noChangeArrowheads="1"/>
              </p:cNvSpPr>
              <p:nvPr/>
            </p:nvSpPr>
            <p:spPr bwMode="auto">
              <a:xfrm>
                <a:off x="3623"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6" name="Rectangle 655"/>
              <p:cNvSpPr>
                <a:spLocks noChangeArrowheads="1"/>
              </p:cNvSpPr>
              <p:nvPr/>
            </p:nvSpPr>
            <p:spPr bwMode="auto">
              <a:xfrm>
                <a:off x="3374" y="3303"/>
                <a:ext cx="24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7" name="Rectangle 656"/>
              <p:cNvSpPr>
                <a:spLocks noChangeArrowheads="1"/>
              </p:cNvSpPr>
              <p:nvPr/>
            </p:nvSpPr>
            <p:spPr bwMode="auto">
              <a:xfrm>
                <a:off x="3391" y="3332"/>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0.0003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78" name="Rectangle 657"/>
              <p:cNvSpPr>
                <a:spLocks noChangeArrowheads="1"/>
              </p:cNvSpPr>
              <p:nvPr/>
            </p:nvSpPr>
            <p:spPr bwMode="auto">
              <a:xfrm>
                <a:off x="3623" y="3332"/>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79" name="Rectangle 658"/>
              <p:cNvSpPr>
                <a:spLocks noChangeArrowheads="1"/>
              </p:cNvSpPr>
              <p:nvPr/>
            </p:nvSpPr>
            <p:spPr bwMode="auto">
              <a:xfrm>
                <a:off x="3650"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0" name="Rectangle 659"/>
              <p:cNvSpPr>
                <a:spLocks noChangeArrowheads="1"/>
              </p:cNvSpPr>
              <p:nvPr/>
            </p:nvSpPr>
            <p:spPr bwMode="auto">
              <a:xfrm>
                <a:off x="3809" y="3303"/>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1" name="Rectangle 660"/>
              <p:cNvSpPr>
                <a:spLocks noChangeArrowheads="1"/>
              </p:cNvSpPr>
              <p:nvPr/>
            </p:nvSpPr>
            <p:spPr bwMode="auto">
              <a:xfrm>
                <a:off x="3677" y="3303"/>
                <a:ext cx="1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2" name="Rectangle 661"/>
              <p:cNvSpPr>
                <a:spLocks noChangeArrowheads="1"/>
              </p:cNvSpPr>
              <p:nvPr/>
            </p:nvSpPr>
            <p:spPr bwMode="auto">
              <a:xfrm>
                <a:off x="3767" y="3332"/>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3" name="Rectangle 662"/>
              <p:cNvSpPr>
                <a:spLocks noChangeArrowheads="1"/>
              </p:cNvSpPr>
              <p:nvPr/>
            </p:nvSpPr>
            <p:spPr bwMode="auto">
              <a:xfrm>
                <a:off x="3809" y="3332"/>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4" name="Rectangle 663"/>
              <p:cNvSpPr>
                <a:spLocks noChangeArrowheads="1"/>
              </p:cNvSpPr>
              <p:nvPr/>
            </p:nvSpPr>
            <p:spPr bwMode="auto">
              <a:xfrm>
                <a:off x="3835"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5" name="Rectangle 664"/>
              <p:cNvSpPr>
                <a:spLocks noChangeArrowheads="1"/>
              </p:cNvSpPr>
              <p:nvPr/>
            </p:nvSpPr>
            <p:spPr bwMode="auto">
              <a:xfrm>
                <a:off x="4749"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6" name="Rectangle 665"/>
              <p:cNvSpPr>
                <a:spLocks noChangeArrowheads="1"/>
              </p:cNvSpPr>
              <p:nvPr/>
            </p:nvSpPr>
            <p:spPr bwMode="auto">
              <a:xfrm>
                <a:off x="3862" y="3303"/>
                <a:ext cx="88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7" name="Rectangle 666"/>
              <p:cNvSpPr>
                <a:spLocks noChangeArrowheads="1"/>
              </p:cNvSpPr>
              <p:nvPr/>
            </p:nvSpPr>
            <p:spPr bwMode="auto">
              <a:xfrm>
                <a:off x="3862" y="3332"/>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log_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8" name="Rectangle 667"/>
              <p:cNvSpPr>
                <a:spLocks noChangeArrowheads="1"/>
              </p:cNvSpPr>
              <p:nvPr/>
            </p:nvSpPr>
            <p:spPr bwMode="auto">
              <a:xfrm>
                <a:off x="4006" y="3332"/>
                <a:ext cx="22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loss_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9" name="Rectangle 668"/>
              <p:cNvSpPr>
                <a:spLocks noChangeArrowheads="1"/>
              </p:cNvSpPr>
              <p:nvPr/>
            </p:nvSpPr>
            <p:spPr bwMode="auto">
              <a:xfrm>
                <a:off x="4184" y="3332"/>
                <a:ext cx="37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ratio_Cml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0" name="Rectangle 669"/>
              <p:cNvSpPr>
                <a:spLocks noChangeArrowheads="1"/>
              </p:cNvSpPr>
              <p:nvPr/>
            </p:nvSpPr>
            <p:spPr bwMode="auto">
              <a:xfrm>
                <a:off x="4508" y="3332"/>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1" name="Rectangle 670"/>
              <p:cNvSpPr>
                <a:spLocks noChangeArrowheads="1"/>
              </p:cNvSpPr>
              <p:nvPr/>
            </p:nvSpPr>
            <p:spPr bwMode="auto">
              <a:xfrm>
                <a:off x="4776"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2" name="Rectangle 671"/>
              <p:cNvSpPr>
                <a:spLocks noChangeArrowheads="1"/>
              </p:cNvSpPr>
              <p:nvPr/>
            </p:nvSpPr>
            <p:spPr bwMode="auto">
              <a:xfrm>
                <a:off x="4965" y="3303"/>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3" name="Rectangle 672"/>
              <p:cNvSpPr>
                <a:spLocks noChangeArrowheads="1"/>
              </p:cNvSpPr>
              <p:nvPr/>
            </p:nvSpPr>
            <p:spPr bwMode="auto">
              <a:xfrm>
                <a:off x="4803" y="3303"/>
                <a:ext cx="16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4" name="Rectangle 673"/>
              <p:cNvSpPr>
                <a:spLocks noChangeArrowheads="1"/>
              </p:cNvSpPr>
              <p:nvPr/>
            </p:nvSpPr>
            <p:spPr bwMode="auto">
              <a:xfrm>
                <a:off x="4965" y="3332"/>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5" name="Rectangle 674"/>
              <p:cNvSpPr>
                <a:spLocks noChangeArrowheads="1"/>
              </p:cNvSpPr>
              <p:nvPr/>
            </p:nvSpPr>
            <p:spPr bwMode="auto">
              <a:xfrm>
                <a:off x="1728" y="3444"/>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6" name="Rectangle 675"/>
              <p:cNvSpPr>
                <a:spLocks noChangeArrowheads="1"/>
              </p:cNvSpPr>
              <p:nvPr/>
            </p:nvSpPr>
            <p:spPr bwMode="auto">
              <a:xfrm>
                <a:off x="2121" y="3444"/>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7" name="Rectangle 676"/>
              <p:cNvSpPr>
                <a:spLocks noChangeArrowheads="1"/>
              </p:cNvSpPr>
              <p:nvPr/>
            </p:nvSpPr>
            <p:spPr bwMode="auto">
              <a:xfrm>
                <a:off x="1755" y="3444"/>
                <a:ext cx="36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8" name="Rectangle 677"/>
              <p:cNvSpPr>
                <a:spLocks noChangeArrowheads="1"/>
              </p:cNvSpPr>
              <p:nvPr/>
            </p:nvSpPr>
            <p:spPr bwMode="auto">
              <a:xfrm>
                <a:off x="1755" y="3473"/>
                <a:ext cx="210"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i="1" dirty="0" smtClean="0">
                    <a:solidFill>
                      <a:srgbClr val="000000"/>
                    </a:solidFill>
                  </a:rPr>
                  <a:t>VAR</a:t>
                </a:r>
                <a:r>
                  <a:rPr kumimoji="0" lang="en-US" altLang="en-US" sz="1000" b="0" i="1"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9" name="Rectangle 678"/>
              <p:cNvSpPr>
                <a:spLocks noChangeArrowheads="1"/>
              </p:cNvSpPr>
              <p:nvPr/>
            </p:nvSpPr>
            <p:spPr bwMode="auto">
              <a:xfrm>
                <a:off x="1970" y="3473"/>
                <a:ext cx="58"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0" name="Rectangle 679"/>
              <p:cNvSpPr>
                <a:spLocks noChangeArrowheads="1"/>
              </p:cNvSpPr>
              <p:nvPr/>
            </p:nvSpPr>
            <p:spPr bwMode="auto">
              <a:xfrm>
                <a:off x="2148" y="3444"/>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1" name="Rectangle 680"/>
              <p:cNvSpPr>
                <a:spLocks noChangeArrowheads="1"/>
              </p:cNvSpPr>
              <p:nvPr/>
            </p:nvSpPr>
            <p:spPr bwMode="auto">
              <a:xfrm>
                <a:off x="2589" y="3444"/>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2" name="Rectangle 681"/>
              <p:cNvSpPr>
                <a:spLocks noChangeArrowheads="1"/>
              </p:cNvSpPr>
              <p:nvPr/>
            </p:nvSpPr>
            <p:spPr bwMode="auto">
              <a:xfrm>
                <a:off x="2174" y="3444"/>
                <a:ext cx="415"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3" name="Rectangle 682"/>
              <p:cNvSpPr>
                <a:spLocks noChangeArrowheads="1"/>
              </p:cNvSpPr>
              <p:nvPr/>
            </p:nvSpPr>
            <p:spPr bwMode="auto">
              <a:xfrm>
                <a:off x="2272" y="3473"/>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4" name="Rectangle 683"/>
              <p:cNvSpPr>
                <a:spLocks noChangeArrowheads="1"/>
              </p:cNvSpPr>
              <p:nvPr/>
            </p:nvSpPr>
            <p:spPr bwMode="auto">
              <a:xfrm>
                <a:off x="2315" y="3473"/>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5" name="Rectangle 684"/>
              <p:cNvSpPr>
                <a:spLocks noChangeArrowheads="1"/>
              </p:cNvSpPr>
              <p:nvPr/>
            </p:nvSpPr>
            <p:spPr bwMode="auto">
              <a:xfrm>
                <a:off x="2357" y="3473"/>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.27729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6" name="Rectangle 685"/>
              <p:cNvSpPr>
                <a:spLocks noChangeArrowheads="1"/>
              </p:cNvSpPr>
              <p:nvPr/>
            </p:nvSpPr>
            <p:spPr bwMode="auto">
              <a:xfrm>
                <a:off x="2589" y="3473"/>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7" name="Rectangle 686"/>
              <p:cNvSpPr>
                <a:spLocks noChangeArrowheads="1"/>
              </p:cNvSpPr>
              <p:nvPr/>
            </p:nvSpPr>
            <p:spPr bwMode="auto">
              <a:xfrm>
                <a:off x="2616" y="3444"/>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8" name="Rectangle 687"/>
              <p:cNvSpPr>
                <a:spLocks noChangeArrowheads="1"/>
              </p:cNvSpPr>
              <p:nvPr/>
            </p:nvSpPr>
            <p:spPr bwMode="auto">
              <a:xfrm>
                <a:off x="3023" y="3444"/>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9" name="Rectangle 688"/>
              <p:cNvSpPr>
                <a:spLocks noChangeArrowheads="1"/>
              </p:cNvSpPr>
              <p:nvPr/>
            </p:nvSpPr>
            <p:spPr bwMode="auto">
              <a:xfrm>
                <a:off x="2643" y="3444"/>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0" name="Rectangle 689"/>
              <p:cNvSpPr>
                <a:spLocks noChangeArrowheads="1"/>
              </p:cNvSpPr>
              <p:nvPr/>
            </p:nvSpPr>
            <p:spPr bwMode="auto">
              <a:xfrm>
                <a:off x="2706" y="3473"/>
                <a:ext cx="8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1" name="Rectangle 690"/>
              <p:cNvSpPr>
                <a:spLocks noChangeArrowheads="1"/>
              </p:cNvSpPr>
              <p:nvPr/>
            </p:nvSpPr>
            <p:spPr bwMode="auto">
              <a:xfrm>
                <a:off x="2749" y="3473"/>
                <a:ext cx="32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2.40279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2" name="Rectangle 691"/>
              <p:cNvSpPr>
                <a:spLocks noChangeArrowheads="1"/>
              </p:cNvSpPr>
              <p:nvPr/>
            </p:nvSpPr>
            <p:spPr bwMode="auto">
              <a:xfrm>
                <a:off x="3023" y="3473"/>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3" name="Rectangle 692"/>
              <p:cNvSpPr>
                <a:spLocks noChangeArrowheads="1"/>
              </p:cNvSpPr>
              <p:nvPr/>
            </p:nvSpPr>
            <p:spPr bwMode="auto">
              <a:xfrm>
                <a:off x="3050" y="3444"/>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4" name="Rectangle 693"/>
              <p:cNvSpPr>
                <a:spLocks noChangeArrowheads="1"/>
              </p:cNvSpPr>
              <p:nvPr/>
            </p:nvSpPr>
            <p:spPr bwMode="auto">
              <a:xfrm>
                <a:off x="3321" y="3444"/>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5" name="Rectangle 694"/>
              <p:cNvSpPr>
                <a:spLocks noChangeArrowheads="1"/>
              </p:cNvSpPr>
              <p:nvPr/>
            </p:nvSpPr>
            <p:spPr bwMode="auto">
              <a:xfrm>
                <a:off x="3077" y="3444"/>
                <a:ext cx="244"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6" name="Rectangle 695"/>
              <p:cNvSpPr>
                <a:spLocks noChangeArrowheads="1"/>
              </p:cNvSpPr>
              <p:nvPr/>
            </p:nvSpPr>
            <p:spPr bwMode="auto">
              <a:xfrm>
                <a:off x="3173" y="3473"/>
                <a:ext cx="19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2.04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7" name="Rectangle 696"/>
              <p:cNvSpPr>
                <a:spLocks noChangeArrowheads="1"/>
              </p:cNvSpPr>
              <p:nvPr/>
            </p:nvSpPr>
            <p:spPr bwMode="auto">
              <a:xfrm>
                <a:off x="3321" y="3473"/>
                <a:ext cx="5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18" name="Rectangle 697"/>
              <p:cNvSpPr>
                <a:spLocks noChangeArrowheads="1"/>
              </p:cNvSpPr>
              <p:nvPr/>
            </p:nvSpPr>
            <p:spPr bwMode="auto">
              <a:xfrm>
                <a:off x="3348" y="3444"/>
                <a:ext cx="26"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9" name="Rectangle 698"/>
              <p:cNvSpPr>
                <a:spLocks noChangeArrowheads="1"/>
              </p:cNvSpPr>
              <p:nvPr/>
            </p:nvSpPr>
            <p:spPr bwMode="auto">
              <a:xfrm>
                <a:off x="3623" y="3444"/>
                <a:ext cx="2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0" name="Rectangle 699"/>
              <p:cNvSpPr>
                <a:spLocks noChangeArrowheads="1"/>
              </p:cNvSpPr>
              <p:nvPr/>
            </p:nvSpPr>
            <p:spPr bwMode="auto">
              <a:xfrm>
                <a:off x="3374" y="3444"/>
                <a:ext cx="24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1" name="Rectangle 700"/>
              <p:cNvSpPr>
                <a:spLocks noChangeArrowheads="1"/>
              </p:cNvSpPr>
              <p:nvPr/>
            </p:nvSpPr>
            <p:spPr bwMode="auto">
              <a:xfrm>
                <a:off x="3391" y="3473"/>
                <a:ext cx="27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0.0502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201" name="Rectangle 702"/>
            <p:cNvSpPr>
              <a:spLocks noChangeArrowheads="1"/>
            </p:cNvSpPr>
            <p:nvPr/>
          </p:nvSpPr>
          <p:spPr bwMode="auto">
            <a:xfrm>
              <a:off x="5751513" y="551338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02" name="Rectangle 703"/>
            <p:cNvSpPr>
              <a:spLocks noChangeArrowheads="1"/>
            </p:cNvSpPr>
            <p:nvPr/>
          </p:nvSpPr>
          <p:spPr bwMode="auto">
            <a:xfrm>
              <a:off x="5794375" y="546735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3" name="Rectangle 704"/>
            <p:cNvSpPr>
              <a:spLocks noChangeArrowheads="1"/>
            </p:cNvSpPr>
            <p:nvPr/>
          </p:nvSpPr>
          <p:spPr bwMode="auto">
            <a:xfrm>
              <a:off x="6046788" y="5467350"/>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4" name="Rectangle 705"/>
            <p:cNvSpPr>
              <a:spLocks noChangeArrowheads="1"/>
            </p:cNvSpPr>
            <p:nvPr/>
          </p:nvSpPr>
          <p:spPr bwMode="auto">
            <a:xfrm>
              <a:off x="5837238" y="5467350"/>
              <a:ext cx="209550"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5" name="Rectangle 706"/>
            <p:cNvSpPr>
              <a:spLocks noChangeArrowheads="1"/>
            </p:cNvSpPr>
            <p:nvPr/>
          </p:nvSpPr>
          <p:spPr bwMode="auto">
            <a:xfrm>
              <a:off x="5980113" y="5513388"/>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06" name="Rectangle 707"/>
            <p:cNvSpPr>
              <a:spLocks noChangeArrowheads="1"/>
            </p:cNvSpPr>
            <p:nvPr/>
          </p:nvSpPr>
          <p:spPr bwMode="auto">
            <a:xfrm>
              <a:off x="6046788" y="551338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07" name="Rectangle 708"/>
            <p:cNvSpPr>
              <a:spLocks noChangeArrowheads="1"/>
            </p:cNvSpPr>
            <p:nvPr/>
          </p:nvSpPr>
          <p:spPr bwMode="auto">
            <a:xfrm>
              <a:off x="6088063" y="546735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8" name="Rectangle 709"/>
            <p:cNvSpPr>
              <a:spLocks noChangeArrowheads="1"/>
            </p:cNvSpPr>
            <p:nvPr/>
          </p:nvSpPr>
          <p:spPr bwMode="auto">
            <a:xfrm>
              <a:off x="7539038" y="546735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9" name="Rectangle 710"/>
            <p:cNvSpPr>
              <a:spLocks noChangeArrowheads="1"/>
            </p:cNvSpPr>
            <p:nvPr/>
          </p:nvSpPr>
          <p:spPr bwMode="auto">
            <a:xfrm>
              <a:off x="6130925" y="5467350"/>
              <a:ext cx="140811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0" name="Rectangle 711"/>
            <p:cNvSpPr>
              <a:spLocks noChangeArrowheads="1"/>
            </p:cNvSpPr>
            <p:nvPr/>
          </p:nvSpPr>
          <p:spPr bwMode="auto">
            <a:xfrm>
              <a:off x="6130925" y="5513388"/>
              <a:ext cx="1211263"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Unemp_QQ_Abs_Q6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11" name="Rectangle 712"/>
            <p:cNvSpPr>
              <a:spLocks noChangeArrowheads="1"/>
            </p:cNvSpPr>
            <p:nvPr/>
          </p:nvSpPr>
          <p:spPr bwMode="auto">
            <a:xfrm>
              <a:off x="7278688" y="551338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12" name="Rectangle 713"/>
            <p:cNvSpPr>
              <a:spLocks noChangeArrowheads="1"/>
            </p:cNvSpPr>
            <p:nvPr/>
          </p:nvSpPr>
          <p:spPr bwMode="auto">
            <a:xfrm>
              <a:off x="7581900" y="546735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3" name="Rectangle 714"/>
            <p:cNvSpPr>
              <a:spLocks noChangeArrowheads="1"/>
            </p:cNvSpPr>
            <p:nvPr/>
          </p:nvSpPr>
          <p:spPr bwMode="auto">
            <a:xfrm>
              <a:off x="7881938" y="5467350"/>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4" name="Rectangle 715"/>
            <p:cNvSpPr>
              <a:spLocks noChangeArrowheads="1"/>
            </p:cNvSpPr>
            <p:nvPr/>
          </p:nvSpPr>
          <p:spPr bwMode="auto">
            <a:xfrm>
              <a:off x="7624763" y="5467350"/>
              <a:ext cx="2571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5" name="Rectangle 716"/>
            <p:cNvSpPr>
              <a:spLocks noChangeArrowheads="1"/>
            </p:cNvSpPr>
            <p:nvPr/>
          </p:nvSpPr>
          <p:spPr bwMode="auto">
            <a:xfrm>
              <a:off x="7881938" y="5513388"/>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16" name="Rectangle 717"/>
            <p:cNvSpPr>
              <a:spLocks noChangeArrowheads="1"/>
            </p:cNvSpPr>
            <p:nvPr/>
          </p:nvSpPr>
          <p:spPr bwMode="auto">
            <a:xfrm>
              <a:off x="2743200"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7" name="Rectangle 718"/>
            <p:cNvSpPr>
              <a:spLocks noChangeArrowheads="1"/>
            </p:cNvSpPr>
            <p:nvPr/>
          </p:nvSpPr>
          <p:spPr bwMode="auto">
            <a:xfrm>
              <a:off x="3367088"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8" name="Rectangle 719"/>
            <p:cNvSpPr>
              <a:spLocks noChangeArrowheads="1"/>
            </p:cNvSpPr>
            <p:nvPr/>
          </p:nvSpPr>
          <p:spPr bwMode="auto">
            <a:xfrm>
              <a:off x="2786063" y="5691188"/>
              <a:ext cx="581025"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9" name="Rectangle 720"/>
            <p:cNvSpPr>
              <a:spLocks noChangeArrowheads="1"/>
            </p:cNvSpPr>
            <p:nvPr/>
          </p:nvSpPr>
          <p:spPr bwMode="auto">
            <a:xfrm>
              <a:off x="2786063" y="5737225"/>
              <a:ext cx="333375"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i="1" dirty="0" smtClean="0">
                  <a:solidFill>
                    <a:srgbClr val="000000"/>
                  </a:solidFill>
                </a:rPr>
                <a:t>VAR</a:t>
              </a:r>
              <a:r>
                <a:rPr kumimoji="0" lang="en-US" altLang="en-US" sz="1000" b="0" i="1"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0" name="Rectangle 721"/>
            <p:cNvSpPr>
              <a:spLocks noChangeArrowheads="1"/>
            </p:cNvSpPr>
            <p:nvPr/>
          </p:nvSpPr>
          <p:spPr bwMode="auto">
            <a:xfrm>
              <a:off x="3127375" y="5737225"/>
              <a:ext cx="92075" cy="17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1" name="Rectangle 722"/>
            <p:cNvSpPr>
              <a:spLocks noChangeArrowheads="1"/>
            </p:cNvSpPr>
            <p:nvPr/>
          </p:nvSpPr>
          <p:spPr bwMode="auto">
            <a:xfrm>
              <a:off x="3409950" y="5691188"/>
              <a:ext cx="41275"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2" name="Rectangle 723"/>
            <p:cNvSpPr>
              <a:spLocks noChangeArrowheads="1"/>
            </p:cNvSpPr>
            <p:nvPr/>
          </p:nvSpPr>
          <p:spPr bwMode="auto">
            <a:xfrm>
              <a:off x="4110038"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3" name="Rectangle 724"/>
            <p:cNvSpPr>
              <a:spLocks noChangeArrowheads="1"/>
            </p:cNvSpPr>
            <p:nvPr/>
          </p:nvSpPr>
          <p:spPr bwMode="auto">
            <a:xfrm>
              <a:off x="3451225" y="5691188"/>
              <a:ext cx="65881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4" name="Rectangle 725"/>
            <p:cNvSpPr>
              <a:spLocks noChangeArrowheads="1"/>
            </p:cNvSpPr>
            <p:nvPr/>
          </p:nvSpPr>
          <p:spPr bwMode="auto">
            <a:xfrm>
              <a:off x="3498850" y="5737225"/>
              <a:ext cx="98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5" name="Rectangle 726"/>
            <p:cNvSpPr>
              <a:spLocks noChangeArrowheads="1"/>
            </p:cNvSpPr>
            <p:nvPr/>
          </p:nvSpPr>
          <p:spPr bwMode="auto">
            <a:xfrm>
              <a:off x="3538538" y="5737225"/>
              <a:ext cx="3714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6" name="Rectangle 727"/>
            <p:cNvSpPr>
              <a:spLocks noChangeArrowheads="1"/>
            </p:cNvSpPr>
            <p:nvPr/>
          </p:nvSpPr>
          <p:spPr bwMode="auto">
            <a:xfrm>
              <a:off x="3840163" y="5737225"/>
              <a:ext cx="3365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8847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7" name="Rectangle 728"/>
            <p:cNvSpPr>
              <a:spLocks noChangeArrowheads="1"/>
            </p:cNvSpPr>
            <p:nvPr/>
          </p:nvSpPr>
          <p:spPr bwMode="auto">
            <a:xfrm>
              <a:off x="4110038" y="57372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8" name="Rectangle 729"/>
            <p:cNvSpPr>
              <a:spLocks noChangeArrowheads="1"/>
            </p:cNvSpPr>
            <p:nvPr/>
          </p:nvSpPr>
          <p:spPr bwMode="auto">
            <a:xfrm>
              <a:off x="4152900"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9" name="Rectangle 730"/>
            <p:cNvSpPr>
              <a:spLocks noChangeArrowheads="1"/>
            </p:cNvSpPr>
            <p:nvPr/>
          </p:nvSpPr>
          <p:spPr bwMode="auto">
            <a:xfrm>
              <a:off x="4799013"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0" name="Rectangle 731"/>
            <p:cNvSpPr>
              <a:spLocks noChangeArrowheads="1"/>
            </p:cNvSpPr>
            <p:nvPr/>
          </p:nvSpPr>
          <p:spPr bwMode="auto">
            <a:xfrm>
              <a:off x="4195763" y="5691188"/>
              <a:ext cx="603250"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1" name="Rectangle 732"/>
            <p:cNvSpPr>
              <a:spLocks noChangeArrowheads="1"/>
            </p:cNvSpPr>
            <p:nvPr/>
          </p:nvSpPr>
          <p:spPr bwMode="auto">
            <a:xfrm>
              <a:off x="4229100" y="5737225"/>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2" name="Rectangle 733"/>
            <p:cNvSpPr>
              <a:spLocks noChangeArrowheads="1"/>
            </p:cNvSpPr>
            <p:nvPr/>
          </p:nvSpPr>
          <p:spPr bwMode="auto">
            <a:xfrm>
              <a:off x="4295775" y="5737225"/>
              <a:ext cx="5826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.0004363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3" name="Rectangle 734"/>
            <p:cNvSpPr>
              <a:spLocks noChangeArrowheads="1"/>
            </p:cNvSpPr>
            <p:nvPr/>
          </p:nvSpPr>
          <p:spPr bwMode="auto">
            <a:xfrm>
              <a:off x="4799013" y="57372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4" name="Rectangle 735"/>
            <p:cNvSpPr>
              <a:spLocks noChangeArrowheads="1"/>
            </p:cNvSpPr>
            <p:nvPr/>
          </p:nvSpPr>
          <p:spPr bwMode="auto">
            <a:xfrm>
              <a:off x="4841875"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5" name="Rectangle 736"/>
            <p:cNvSpPr>
              <a:spLocks noChangeArrowheads="1"/>
            </p:cNvSpPr>
            <p:nvPr/>
          </p:nvSpPr>
          <p:spPr bwMode="auto">
            <a:xfrm>
              <a:off x="5272088"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6" name="Rectangle 737"/>
            <p:cNvSpPr>
              <a:spLocks noChangeArrowheads="1"/>
            </p:cNvSpPr>
            <p:nvPr/>
          </p:nvSpPr>
          <p:spPr bwMode="auto">
            <a:xfrm>
              <a:off x="4884738" y="5691188"/>
              <a:ext cx="387350"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7" name="Rectangle 738"/>
            <p:cNvSpPr>
              <a:spLocks noChangeArrowheads="1"/>
            </p:cNvSpPr>
            <p:nvPr/>
          </p:nvSpPr>
          <p:spPr bwMode="auto">
            <a:xfrm>
              <a:off x="4997450" y="5737225"/>
              <a:ext cx="98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8" name="Rectangle 739"/>
            <p:cNvSpPr>
              <a:spLocks noChangeArrowheads="1"/>
            </p:cNvSpPr>
            <p:nvPr/>
          </p:nvSpPr>
          <p:spPr bwMode="auto">
            <a:xfrm>
              <a:off x="5037138" y="5737225"/>
              <a:ext cx="3016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2.27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9" name="Rectangle 740"/>
            <p:cNvSpPr>
              <a:spLocks noChangeArrowheads="1"/>
            </p:cNvSpPr>
            <p:nvPr/>
          </p:nvSpPr>
          <p:spPr bwMode="auto">
            <a:xfrm>
              <a:off x="5272088" y="57372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40" name="Rectangle 741"/>
            <p:cNvSpPr>
              <a:spLocks noChangeArrowheads="1"/>
            </p:cNvSpPr>
            <p:nvPr/>
          </p:nvSpPr>
          <p:spPr bwMode="auto">
            <a:xfrm>
              <a:off x="5314950" y="5691188"/>
              <a:ext cx="41275"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1" name="Rectangle 742"/>
            <p:cNvSpPr>
              <a:spLocks noChangeArrowheads="1"/>
            </p:cNvSpPr>
            <p:nvPr/>
          </p:nvSpPr>
          <p:spPr bwMode="auto">
            <a:xfrm>
              <a:off x="5751513"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2" name="Rectangle 743"/>
            <p:cNvSpPr>
              <a:spLocks noChangeArrowheads="1"/>
            </p:cNvSpPr>
            <p:nvPr/>
          </p:nvSpPr>
          <p:spPr bwMode="auto">
            <a:xfrm>
              <a:off x="5356225" y="5691188"/>
              <a:ext cx="395288"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3" name="Rectangle 744"/>
            <p:cNvSpPr>
              <a:spLocks noChangeArrowheads="1"/>
            </p:cNvSpPr>
            <p:nvPr/>
          </p:nvSpPr>
          <p:spPr bwMode="auto">
            <a:xfrm>
              <a:off x="5383213" y="5737225"/>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0.0300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44" name="Rectangle 745"/>
            <p:cNvSpPr>
              <a:spLocks noChangeArrowheads="1"/>
            </p:cNvSpPr>
            <p:nvPr/>
          </p:nvSpPr>
          <p:spPr bwMode="auto">
            <a:xfrm>
              <a:off x="5751513" y="57372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45" name="Rectangle 746"/>
            <p:cNvSpPr>
              <a:spLocks noChangeArrowheads="1"/>
            </p:cNvSpPr>
            <p:nvPr/>
          </p:nvSpPr>
          <p:spPr bwMode="auto">
            <a:xfrm>
              <a:off x="5794375"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6" name="Rectangle 747"/>
            <p:cNvSpPr>
              <a:spLocks noChangeArrowheads="1"/>
            </p:cNvSpPr>
            <p:nvPr/>
          </p:nvSpPr>
          <p:spPr bwMode="auto">
            <a:xfrm>
              <a:off x="6046788" y="5691188"/>
              <a:ext cx="41275"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7" name="Rectangle 748"/>
            <p:cNvSpPr>
              <a:spLocks noChangeArrowheads="1"/>
            </p:cNvSpPr>
            <p:nvPr/>
          </p:nvSpPr>
          <p:spPr bwMode="auto">
            <a:xfrm>
              <a:off x="5837238" y="5691188"/>
              <a:ext cx="209550"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8" name="Rectangle 749"/>
            <p:cNvSpPr>
              <a:spLocks noChangeArrowheads="1"/>
            </p:cNvSpPr>
            <p:nvPr/>
          </p:nvSpPr>
          <p:spPr bwMode="auto">
            <a:xfrm>
              <a:off x="5980113" y="5737225"/>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49" name="Rectangle 750"/>
            <p:cNvSpPr>
              <a:spLocks noChangeArrowheads="1"/>
            </p:cNvSpPr>
            <p:nvPr/>
          </p:nvSpPr>
          <p:spPr bwMode="auto">
            <a:xfrm>
              <a:off x="6046788" y="57372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50" name="Rectangle 751"/>
            <p:cNvSpPr>
              <a:spLocks noChangeArrowheads="1"/>
            </p:cNvSpPr>
            <p:nvPr/>
          </p:nvSpPr>
          <p:spPr bwMode="auto">
            <a:xfrm>
              <a:off x="6088063"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1" name="Rectangle 752"/>
            <p:cNvSpPr>
              <a:spLocks noChangeArrowheads="1"/>
            </p:cNvSpPr>
            <p:nvPr/>
          </p:nvSpPr>
          <p:spPr bwMode="auto">
            <a:xfrm>
              <a:off x="7539038"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2" name="Rectangle 753"/>
            <p:cNvSpPr>
              <a:spLocks noChangeArrowheads="1"/>
            </p:cNvSpPr>
            <p:nvPr/>
          </p:nvSpPr>
          <p:spPr bwMode="auto">
            <a:xfrm>
              <a:off x="6130925" y="5691188"/>
              <a:ext cx="140811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3" name="Rectangle 754"/>
            <p:cNvSpPr>
              <a:spLocks noChangeArrowheads="1"/>
            </p:cNvSpPr>
            <p:nvPr/>
          </p:nvSpPr>
          <p:spPr bwMode="auto">
            <a:xfrm>
              <a:off x="6130925" y="5737225"/>
              <a:ext cx="1077913"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GDP_QQ_Abs_Q2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54" name="Rectangle 755"/>
            <p:cNvSpPr>
              <a:spLocks noChangeArrowheads="1"/>
            </p:cNvSpPr>
            <p:nvPr/>
          </p:nvSpPr>
          <p:spPr bwMode="auto">
            <a:xfrm>
              <a:off x="6921500" y="57372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55" name="Rectangle 756"/>
            <p:cNvSpPr>
              <a:spLocks noChangeArrowheads="1"/>
            </p:cNvSpPr>
            <p:nvPr/>
          </p:nvSpPr>
          <p:spPr bwMode="auto">
            <a:xfrm>
              <a:off x="7581900"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6" name="Rectangle 757"/>
            <p:cNvSpPr>
              <a:spLocks noChangeArrowheads="1"/>
            </p:cNvSpPr>
            <p:nvPr/>
          </p:nvSpPr>
          <p:spPr bwMode="auto">
            <a:xfrm>
              <a:off x="7881938" y="5691188"/>
              <a:ext cx="42863"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7" name="Rectangle 758"/>
            <p:cNvSpPr>
              <a:spLocks noChangeArrowheads="1"/>
            </p:cNvSpPr>
            <p:nvPr/>
          </p:nvSpPr>
          <p:spPr bwMode="auto">
            <a:xfrm>
              <a:off x="7624763" y="5691188"/>
              <a:ext cx="257175" cy="225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8" name="Rectangle 759"/>
            <p:cNvSpPr>
              <a:spLocks noChangeArrowheads="1"/>
            </p:cNvSpPr>
            <p:nvPr/>
          </p:nvSpPr>
          <p:spPr bwMode="auto">
            <a:xfrm>
              <a:off x="7881938" y="5737225"/>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59" name="Rectangle 760"/>
            <p:cNvSpPr>
              <a:spLocks noChangeArrowheads="1"/>
            </p:cNvSpPr>
            <p:nvPr/>
          </p:nvSpPr>
          <p:spPr bwMode="auto">
            <a:xfrm>
              <a:off x="2743200"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0" name="Rectangle 761"/>
            <p:cNvSpPr>
              <a:spLocks noChangeArrowheads="1"/>
            </p:cNvSpPr>
            <p:nvPr/>
          </p:nvSpPr>
          <p:spPr bwMode="auto">
            <a:xfrm>
              <a:off x="3367088"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1" name="Rectangle 762"/>
            <p:cNvSpPr>
              <a:spLocks noChangeArrowheads="1"/>
            </p:cNvSpPr>
            <p:nvPr/>
          </p:nvSpPr>
          <p:spPr bwMode="auto">
            <a:xfrm>
              <a:off x="2786063" y="5916613"/>
              <a:ext cx="58102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2" name="Rectangle 763"/>
            <p:cNvSpPr>
              <a:spLocks noChangeArrowheads="1"/>
            </p:cNvSpPr>
            <p:nvPr/>
          </p:nvSpPr>
          <p:spPr bwMode="auto">
            <a:xfrm>
              <a:off x="2786063" y="5962650"/>
              <a:ext cx="333375"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i="1" dirty="0" smtClean="0">
                  <a:solidFill>
                    <a:srgbClr val="000000"/>
                  </a:solidFill>
                </a:rPr>
                <a:t>VAR</a:t>
              </a:r>
              <a:r>
                <a:rPr kumimoji="0" lang="en-US" altLang="en-US" sz="1000" b="0" i="1" u="none" strike="noStrike" cap="none" normalizeH="0" baseline="0" dirty="0" smtClean="0">
                  <a:ln>
                    <a:noFill/>
                  </a:ln>
                  <a:solidFill>
                    <a:srgbClr val="000000"/>
                  </a:solidFill>
                  <a:effectLst/>
                  <a:latin typeface="Arial" panose="020B060402020202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63" name="Rectangle 764"/>
            <p:cNvSpPr>
              <a:spLocks noChangeArrowheads="1"/>
            </p:cNvSpPr>
            <p:nvPr/>
          </p:nvSpPr>
          <p:spPr bwMode="auto">
            <a:xfrm>
              <a:off x="3127375" y="5962650"/>
              <a:ext cx="92075" cy="17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64" name="Rectangle 765"/>
            <p:cNvSpPr>
              <a:spLocks noChangeArrowheads="1"/>
            </p:cNvSpPr>
            <p:nvPr/>
          </p:nvSpPr>
          <p:spPr bwMode="auto">
            <a:xfrm>
              <a:off x="3409950" y="591661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5" name="Rectangle 766"/>
            <p:cNvSpPr>
              <a:spLocks noChangeArrowheads="1"/>
            </p:cNvSpPr>
            <p:nvPr/>
          </p:nvSpPr>
          <p:spPr bwMode="auto">
            <a:xfrm>
              <a:off x="4110038"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6" name="Rectangle 767"/>
            <p:cNvSpPr>
              <a:spLocks noChangeArrowheads="1"/>
            </p:cNvSpPr>
            <p:nvPr/>
          </p:nvSpPr>
          <p:spPr bwMode="auto">
            <a:xfrm>
              <a:off x="3451225" y="5916613"/>
              <a:ext cx="65881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7" name="Rectangle 768"/>
            <p:cNvSpPr>
              <a:spLocks noChangeArrowheads="1"/>
            </p:cNvSpPr>
            <p:nvPr/>
          </p:nvSpPr>
          <p:spPr bwMode="auto">
            <a:xfrm>
              <a:off x="3554413" y="5962650"/>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68" name="Rectangle 769"/>
            <p:cNvSpPr>
              <a:spLocks noChangeArrowheads="1"/>
            </p:cNvSpPr>
            <p:nvPr/>
          </p:nvSpPr>
          <p:spPr bwMode="auto">
            <a:xfrm>
              <a:off x="3621088" y="5962650"/>
              <a:ext cx="1619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69" name="Rectangle 770"/>
            <p:cNvSpPr>
              <a:spLocks noChangeArrowheads="1"/>
            </p:cNvSpPr>
            <p:nvPr/>
          </p:nvSpPr>
          <p:spPr bwMode="auto">
            <a:xfrm>
              <a:off x="3721100" y="5962650"/>
              <a:ext cx="2667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552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70" name="Rectangle 771"/>
            <p:cNvSpPr>
              <a:spLocks noChangeArrowheads="1"/>
            </p:cNvSpPr>
            <p:nvPr/>
          </p:nvSpPr>
          <p:spPr bwMode="auto">
            <a:xfrm>
              <a:off x="3922713" y="5962650"/>
              <a:ext cx="1397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71" name="Rectangle 772"/>
            <p:cNvSpPr>
              <a:spLocks noChangeArrowheads="1"/>
            </p:cNvSpPr>
            <p:nvPr/>
          </p:nvSpPr>
          <p:spPr bwMode="auto">
            <a:xfrm>
              <a:off x="4003675" y="5962650"/>
              <a:ext cx="98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72" name="Rectangle 773"/>
            <p:cNvSpPr>
              <a:spLocks noChangeArrowheads="1"/>
            </p:cNvSpPr>
            <p:nvPr/>
          </p:nvSpPr>
          <p:spPr bwMode="auto">
            <a:xfrm>
              <a:off x="4043363" y="5962650"/>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73" name="Rectangle 774"/>
            <p:cNvSpPr>
              <a:spLocks noChangeArrowheads="1"/>
            </p:cNvSpPr>
            <p:nvPr/>
          </p:nvSpPr>
          <p:spPr bwMode="auto">
            <a:xfrm>
              <a:off x="4110038" y="5962650"/>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74" name="Rectangle 775"/>
            <p:cNvSpPr>
              <a:spLocks noChangeArrowheads="1"/>
            </p:cNvSpPr>
            <p:nvPr/>
          </p:nvSpPr>
          <p:spPr bwMode="auto">
            <a:xfrm>
              <a:off x="4152900"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5" name="Rectangle 776"/>
            <p:cNvSpPr>
              <a:spLocks noChangeArrowheads="1"/>
            </p:cNvSpPr>
            <p:nvPr/>
          </p:nvSpPr>
          <p:spPr bwMode="auto">
            <a:xfrm>
              <a:off x="4799013"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6" name="Rectangle 777"/>
            <p:cNvSpPr>
              <a:spLocks noChangeArrowheads="1"/>
            </p:cNvSpPr>
            <p:nvPr/>
          </p:nvSpPr>
          <p:spPr bwMode="auto">
            <a:xfrm>
              <a:off x="4195763" y="5916613"/>
              <a:ext cx="603250"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7" name="Rectangle 778"/>
            <p:cNvSpPr>
              <a:spLocks noChangeArrowheads="1"/>
            </p:cNvSpPr>
            <p:nvPr/>
          </p:nvSpPr>
          <p:spPr bwMode="auto">
            <a:xfrm>
              <a:off x="4243388" y="5962650"/>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78" name="Rectangle 779"/>
            <p:cNvSpPr>
              <a:spLocks noChangeArrowheads="1"/>
            </p:cNvSpPr>
            <p:nvPr/>
          </p:nvSpPr>
          <p:spPr bwMode="auto">
            <a:xfrm>
              <a:off x="4310063" y="5962650"/>
              <a:ext cx="4556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.5156E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79" name="Rectangle 780"/>
            <p:cNvSpPr>
              <a:spLocks noChangeArrowheads="1"/>
            </p:cNvSpPr>
            <p:nvPr/>
          </p:nvSpPr>
          <p:spPr bwMode="auto">
            <a:xfrm>
              <a:off x="4692650" y="5962650"/>
              <a:ext cx="98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0" name="Rectangle 781"/>
            <p:cNvSpPr>
              <a:spLocks noChangeArrowheads="1"/>
            </p:cNvSpPr>
            <p:nvPr/>
          </p:nvSpPr>
          <p:spPr bwMode="auto">
            <a:xfrm>
              <a:off x="4732338" y="5962650"/>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1" name="Rectangle 782"/>
            <p:cNvSpPr>
              <a:spLocks noChangeArrowheads="1"/>
            </p:cNvSpPr>
            <p:nvPr/>
          </p:nvSpPr>
          <p:spPr bwMode="auto">
            <a:xfrm>
              <a:off x="4799013" y="5962650"/>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2" name="Rectangle 783"/>
            <p:cNvSpPr>
              <a:spLocks noChangeArrowheads="1"/>
            </p:cNvSpPr>
            <p:nvPr/>
          </p:nvSpPr>
          <p:spPr bwMode="auto">
            <a:xfrm>
              <a:off x="4841875"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3" name="Rectangle 784"/>
            <p:cNvSpPr>
              <a:spLocks noChangeArrowheads="1"/>
            </p:cNvSpPr>
            <p:nvPr/>
          </p:nvSpPr>
          <p:spPr bwMode="auto">
            <a:xfrm>
              <a:off x="5272088"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4" name="Rectangle 785"/>
            <p:cNvSpPr>
              <a:spLocks noChangeArrowheads="1"/>
            </p:cNvSpPr>
            <p:nvPr/>
          </p:nvSpPr>
          <p:spPr bwMode="auto">
            <a:xfrm>
              <a:off x="4884738" y="5916613"/>
              <a:ext cx="387350"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5" name="Rectangle 786"/>
            <p:cNvSpPr>
              <a:spLocks noChangeArrowheads="1"/>
            </p:cNvSpPr>
            <p:nvPr/>
          </p:nvSpPr>
          <p:spPr bwMode="auto">
            <a:xfrm>
              <a:off x="4997450" y="5962650"/>
              <a:ext cx="98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6" name="Rectangle 787"/>
            <p:cNvSpPr>
              <a:spLocks noChangeArrowheads="1"/>
            </p:cNvSpPr>
            <p:nvPr/>
          </p:nvSpPr>
          <p:spPr bwMode="auto">
            <a:xfrm>
              <a:off x="5037138" y="5962650"/>
              <a:ext cx="3016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2.18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7" name="Rectangle 788"/>
            <p:cNvSpPr>
              <a:spLocks noChangeArrowheads="1"/>
            </p:cNvSpPr>
            <p:nvPr/>
          </p:nvSpPr>
          <p:spPr bwMode="auto">
            <a:xfrm>
              <a:off x="5272088" y="5962650"/>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8" name="Rectangle 789"/>
            <p:cNvSpPr>
              <a:spLocks noChangeArrowheads="1"/>
            </p:cNvSpPr>
            <p:nvPr/>
          </p:nvSpPr>
          <p:spPr bwMode="auto">
            <a:xfrm>
              <a:off x="5314950" y="591661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9" name="Rectangle 790"/>
            <p:cNvSpPr>
              <a:spLocks noChangeArrowheads="1"/>
            </p:cNvSpPr>
            <p:nvPr/>
          </p:nvSpPr>
          <p:spPr bwMode="auto">
            <a:xfrm>
              <a:off x="5751513"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0" name="Rectangle 791"/>
            <p:cNvSpPr>
              <a:spLocks noChangeArrowheads="1"/>
            </p:cNvSpPr>
            <p:nvPr/>
          </p:nvSpPr>
          <p:spPr bwMode="auto">
            <a:xfrm>
              <a:off x="5356225" y="5916613"/>
              <a:ext cx="395288"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1" name="Rectangle 792"/>
            <p:cNvSpPr>
              <a:spLocks noChangeArrowheads="1"/>
            </p:cNvSpPr>
            <p:nvPr/>
          </p:nvSpPr>
          <p:spPr bwMode="auto">
            <a:xfrm>
              <a:off x="5383213" y="5962650"/>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0.0369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92" name="Rectangle 793"/>
            <p:cNvSpPr>
              <a:spLocks noChangeArrowheads="1"/>
            </p:cNvSpPr>
            <p:nvPr/>
          </p:nvSpPr>
          <p:spPr bwMode="auto">
            <a:xfrm>
              <a:off x="5751513" y="5962650"/>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93" name="Rectangle 794"/>
            <p:cNvSpPr>
              <a:spLocks noChangeArrowheads="1"/>
            </p:cNvSpPr>
            <p:nvPr/>
          </p:nvSpPr>
          <p:spPr bwMode="auto">
            <a:xfrm>
              <a:off x="5794375"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4" name="Rectangle 795"/>
            <p:cNvSpPr>
              <a:spLocks noChangeArrowheads="1"/>
            </p:cNvSpPr>
            <p:nvPr/>
          </p:nvSpPr>
          <p:spPr bwMode="auto">
            <a:xfrm>
              <a:off x="6046788" y="5916613"/>
              <a:ext cx="412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5" name="Rectangle 796"/>
            <p:cNvSpPr>
              <a:spLocks noChangeArrowheads="1"/>
            </p:cNvSpPr>
            <p:nvPr/>
          </p:nvSpPr>
          <p:spPr bwMode="auto">
            <a:xfrm>
              <a:off x="5837238" y="5916613"/>
              <a:ext cx="209550"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6" name="Rectangle 797"/>
            <p:cNvSpPr>
              <a:spLocks noChangeArrowheads="1"/>
            </p:cNvSpPr>
            <p:nvPr/>
          </p:nvSpPr>
          <p:spPr bwMode="auto">
            <a:xfrm>
              <a:off x="5980113" y="5962650"/>
              <a:ext cx="1270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97" name="Rectangle 798"/>
            <p:cNvSpPr>
              <a:spLocks noChangeArrowheads="1"/>
            </p:cNvSpPr>
            <p:nvPr/>
          </p:nvSpPr>
          <p:spPr bwMode="auto">
            <a:xfrm>
              <a:off x="6046788" y="5962650"/>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98" name="Rectangle 799"/>
            <p:cNvSpPr>
              <a:spLocks noChangeArrowheads="1"/>
            </p:cNvSpPr>
            <p:nvPr/>
          </p:nvSpPr>
          <p:spPr bwMode="auto">
            <a:xfrm>
              <a:off x="6088063"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9" name="Rectangle 800"/>
            <p:cNvSpPr>
              <a:spLocks noChangeArrowheads="1"/>
            </p:cNvSpPr>
            <p:nvPr/>
          </p:nvSpPr>
          <p:spPr bwMode="auto">
            <a:xfrm>
              <a:off x="7539038"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0" name="Rectangle 801"/>
            <p:cNvSpPr>
              <a:spLocks noChangeArrowheads="1"/>
            </p:cNvSpPr>
            <p:nvPr/>
          </p:nvSpPr>
          <p:spPr bwMode="auto">
            <a:xfrm>
              <a:off x="6130925" y="5916613"/>
              <a:ext cx="140811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2" name="Rectangle 803"/>
            <p:cNvSpPr>
              <a:spLocks noChangeArrowheads="1"/>
            </p:cNvSpPr>
            <p:nvPr/>
          </p:nvSpPr>
          <p:spPr bwMode="auto">
            <a:xfrm>
              <a:off x="7505700" y="5962650"/>
              <a:ext cx="290513"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03" name="Rectangle 804"/>
            <p:cNvSpPr>
              <a:spLocks noChangeArrowheads="1"/>
            </p:cNvSpPr>
            <p:nvPr/>
          </p:nvSpPr>
          <p:spPr bwMode="auto">
            <a:xfrm>
              <a:off x="7581900"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4" name="Rectangle 805"/>
            <p:cNvSpPr>
              <a:spLocks noChangeArrowheads="1"/>
            </p:cNvSpPr>
            <p:nvPr/>
          </p:nvSpPr>
          <p:spPr bwMode="auto">
            <a:xfrm>
              <a:off x="7881938" y="5916613"/>
              <a:ext cx="42863"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5" name="Rectangle 806"/>
            <p:cNvSpPr>
              <a:spLocks noChangeArrowheads="1"/>
            </p:cNvSpPr>
            <p:nvPr/>
          </p:nvSpPr>
          <p:spPr bwMode="auto">
            <a:xfrm>
              <a:off x="7624763" y="5916613"/>
              <a:ext cx="257175" cy="2238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6" name="Rectangle 807"/>
            <p:cNvSpPr>
              <a:spLocks noChangeArrowheads="1"/>
            </p:cNvSpPr>
            <p:nvPr/>
          </p:nvSpPr>
          <p:spPr bwMode="auto">
            <a:xfrm>
              <a:off x="7881938" y="5962650"/>
              <a:ext cx="92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07" name="Rectangle 808"/>
            <p:cNvSpPr>
              <a:spLocks noChangeArrowheads="1"/>
            </p:cNvSpPr>
            <p:nvPr/>
          </p:nvSpPr>
          <p:spPr bwMode="auto">
            <a:xfrm>
              <a:off x="2733675" y="6140450"/>
              <a:ext cx="674688"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8" name="Rectangle 809"/>
            <p:cNvSpPr>
              <a:spLocks noChangeArrowheads="1"/>
            </p:cNvSpPr>
            <p:nvPr/>
          </p:nvSpPr>
          <p:spPr bwMode="auto">
            <a:xfrm>
              <a:off x="3398838" y="614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9" name="Rectangle 810"/>
            <p:cNvSpPr>
              <a:spLocks noChangeArrowheads="1"/>
            </p:cNvSpPr>
            <p:nvPr/>
          </p:nvSpPr>
          <p:spPr bwMode="auto">
            <a:xfrm>
              <a:off x="3405188" y="6140450"/>
              <a:ext cx="746125"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0" name="Rectangle 811"/>
            <p:cNvSpPr>
              <a:spLocks noChangeArrowheads="1"/>
            </p:cNvSpPr>
            <p:nvPr/>
          </p:nvSpPr>
          <p:spPr bwMode="auto">
            <a:xfrm>
              <a:off x="4141788" y="614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1" name="Rectangle 812"/>
            <p:cNvSpPr>
              <a:spLocks noChangeArrowheads="1"/>
            </p:cNvSpPr>
            <p:nvPr/>
          </p:nvSpPr>
          <p:spPr bwMode="auto">
            <a:xfrm>
              <a:off x="4148138" y="6140450"/>
              <a:ext cx="6921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2" name="Rectangle 813"/>
            <p:cNvSpPr>
              <a:spLocks noChangeArrowheads="1"/>
            </p:cNvSpPr>
            <p:nvPr/>
          </p:nvSpPr>
          <p:spPr bwMode="auto">
            <a:xfrm>
              <a:off x="4830763" y="614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3" name="Rectangle 814"/>
            <p:cNvSpPr>
              <a:spLocks noChangeArrowheads="1"/>
            </p:cNvSpPr>
            <p:nvPr/>
          </p:nvSpPr>
          <p:spPr bwMode="auto">
            <a:xfrm>
              <a:off x="4837113" y="6140450"/>
              <a:ext cx="4762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4" name="Rectangle 815"/>
            <p:cNvSpPr>
              <a:spLocks noChangeArrowheads="1"/>
            </p:cNvSpPr>
            <p:nvPr/>
          </p:nvSpPr>
          <p:spPr bwMode="auto">
            <a:xfrm>
              <a:off x="5303838" y="614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5" name="Rectangle 816"/>
            <p:cNvSpPr>
              <a:spLocks noChangeArrowheads="1"/>
            </p:cNvSpPr>
            <p:nvPr/>
          </p:nvSpPr>
          <p:spPr bwMode="auto">
            <a:xfrm>
              <a:off x="5310188" y="6140450"/>
              <a:ext cx="48260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6" name="Rectangle 817"/>
            <p:cNvSpPr>
              <a:spLocks noChangeArrowheads="1"/>
            </p:cNvSpPr>
            <p:nvPr/>
          </p:nvSpPr>
          <p:spPr bwMode="auto">
            <a:xfrm>
              <a:off x="5783263" y="614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7" name="Rectangle 818"/>
            <p:cNvSpPr>
              <a:spLocks noChangeArrowheads="1"/>
            </p:cNvSpPr>
            <p:nvPr/>
          </p:nvSpPr>
          <p:spPr bwMode="auto">
            <a:xfrm>
              <a:off x="5789613" y="6140450"/>
              <a:ext cx="2984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8" name="Rectangle 819"/>
            <p:cNvSpPr>
              <a:spLocks noChangeArrowheads="1"/>
            </p:cNvSpPr>
            <p:nvPr/>
          </p:nvSpPr>
          <p:spPr bwMode="auto">
            <a:xfrm>
              <a:off x="6080125" y="6140450"/>
              <a:ext cx="4763"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9" name="Rectangle 820"/>
            <p:cNvSpPr>
              <a:spLocks noChangeArrowheads="1"/>
            </p:cNvSpPr>
            <p:nvPr/>
          </p:nvSpPr>
          <p:spPr bwMode="auto">
            <a:xfrm>
              <a:off x="6084888" y="6140450"/>
              <a:ext cx="1495425"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0" name="Rectangle 821"/>
            <p:cNvSpPr>
              <a:spLocks noChangeArrowheads="1"/>
            </p:cNvSpPr>
            <p:nvPr/>
          </p:nvSpPr>
          <p:spPr bwMode="auto">
            <a:xfrm>
              <a:off x="7570788" y="614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1" name="Rectangle 822"/>
            <p:cNvSpPr>
              <a:spLocks noChangeArrowheads="1"/>
            </p:cNvSpPr>
            <p:nvPr/>
          </p:nvSpPr>
          <p:spPr bwMode="auto">
            <a:xfrm>
              <a:off x="7577138" y="6140450"/>
              <a:ext cx="346075"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1" name="Rectangle 802"/>
            <p:cNvSpPr>
              <a:spLocks noChangeArrowheads="1"/>
            </p:cNvSpPr>
            <p:nvPr/>
          </p:nvSpPr>
          <p:spPr bwMode="auto">
            <a:xfrm>
              <a:off x="6130925" y="5962650"/>
              <a:ext cx="183515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Pers_Bk_Filings_YY_Abs_$_Q4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596730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p:cNvSpPr>
            <a:spLocks noGrp="1"/>
          </p:cNvSpPr>
          <p:nvPr>
            <p:ph type="sldNum" sz="quarter" idx="10"/>
          </p:nvPr>
        </p:nvSpPr>
        <p:spPr/>
        <p:txBody>
          <a:bodyPr/>
          <a:lstStyle/>
          <a:p>
            <a:fld id="{419D51F4-68C8-4EB1-9F65-FF42CDFADB18}" type="slidenum">
              <a:rPr lang="en-US" smtClean="0"/>
              <a:pPr/>
              <a:t>87</a:t>
            </a:fld>
            <a:endParaRPr lang="en-US" dirty="0"/>
          </a:p>
        </p:txBody>
      </p:sp>
      <p:grpSp>
        <p:nvGrpSpPr>
          <p:cNvPr id="3" name="Group 2"/>
          <p:cNvGrpSpPr/>
          <p:nvPr/>
        </p:nvGrpSpPr>
        <p:grpSpPr>
          <a:xfrm>
            <a:off x="457200" y="4562476"/>
            <a:ext cx="3589020" cy="1447799"/>
            <a:chOff x="457200" y="4562476"/>
            <a:chExt cx="3589020" cy="1447799"/>
          </a:xfrm>
        </p:grpSpPr>
        <p:grpSp>
          <p:nvGrpSpPr>
            <p:cNvPr id="2" name="Group 1"/>
            <p:cNvGrpSpPr/>
            <p:nvPr/>
          </p:nvGrpSpPr>
          <p:grpSpPr>
            <a:xfrm>
              <a:off x="623892" y="4628210"/>
              <a:ext cx="3255635" cy="1316333"/>
              <a:chOff x="554365" y="4635790"/>
              <a:chExt cx="3255635" cy="1316333"/>
            </a:xfrm>
          </p:grpSpPr>
          <p:sp>
            <p:nvSpPr>
              <p:cNvPr id="8" name="Flowchart: Document 7"/>
              <p:cNvSpPr/>
              <p:nvPr/>
            </p:nvSpPr>
            <p:spPr>
              <a:xfrm>
                <a:off x="554365" y="4635790"/>
                <a:ext cx="684268" cy="706733"/>
              </a:xfrm>
              <a:prstGeom prst="flowChartDocumen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FFFFFF"/>
                  </a:solidFill>
                </a:endParaRPr>
              </a:p>
              <a:p>
                <a:pPr algn="ctr"/>
                <a:r>
                  <a:rPr lang="en-US" sz="700" dirty="0" smtClean="0">
                    <a:solidFill>
                      <a:srgbClr val="FFFFFF"/>
                    </a:solidFill>
                  </a:rPr>
                  <a:t>Projected external losses by geography and LoB</a:t>
                </a:r>
                <a:endParaRPr lang="en-US" sz="700" dirty="0">
                  <a:solidFill>
                    <a:srgbClr val="FFFFFF"/>
                  </a:solidFill>
                </a:endParaRPr>
              </a:p>
            </p:txBody>
          </p:sp>
          <p:sp>
            <p:nvSpPr>
              <p:cNvPr id="17" name="Flowchart: Multidocument 16"/>
              <p:cNvSpPr/>
              <p:nvPr/>
            </p:nvSpPr>
            <p:spPr>
              <a:xfrm>
                <a:off x="1391033" y="4638674"/>
                <a:ext cx="648466" cy="609599"/>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Mapped Macro Variables</a:t>
                </a:r>
                <a:endParaRPr lang="en-US" sz="700" dirty="0">
                  <a:solidFill>
                    <a:schemeClr val="tx1"/>
                  </a:solidFill>
                </a:endParaRPr>
              </a:p>
            </p:txBody>
          </p:sp>
          <p:sp>
            <p:nvSpPr>
              <p:cNvPr id="18" name="Flowchart: Multidocument 17"/>
              <p:cNvSpPr/>
              <p:nvPr/>
            </p:nvSpPr>
            <p:spPr>
              <a:xfrm>
                <a:off x="2227701" y="4635791"/>
                <a:ext cx="685800" cy="612482"/>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Mapped</a:t>
                </a:r>
              </a:p>
              <a:p>
                <a:pPr algn="ctr"/>
                <a:r>
                  <a:rPr lang="en-US" sz="700" dirty="0" smtClean="0">
                    <a:solidFill>
                      <a:schemeClr val="tx1"/>
                    </a:solidFill>
                  </a:rPr>
                  <a:t>Bank Specific</a:t>
                </a:r>
              </a:p>
              <a:p>
                <a:pPr algn="ctr"/>
                <a:r>
                  <a:rPr lang="en-US" sz="700" dirty="0" smtClean="0">
                    <a:solidFill>
                      <a:schemeClr val="tx1"/>
                    </a:solidFill>
                  </a:rPr>
                  <a:t>Variables</a:t>
                </a:r>
                <a:endParaRPr lang="en-US" sz="700" dirty="0">
                  <a:solidFill>
                    <a:schemeClr val="tx1"/>
                  </a:solidFill>
                </a:endParaRPr>
              </a:p>
            </p:txBody>
          </p:sp>
          <p:sp>
            <p:nvSpPr>
              <p:cNvPr id="19" name="Flowchart: Multidocument 18"/>
              <p:cNvSpPr/>
              <p:nvPr/>
            </p:nvSpPr>
            <p:spPr>
              <a:xfrm>
                <a:off x="3085334" y="4635791"/>
                <a:ext cx="724666" cy="612482"/>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Bank Internal Loss History</a:t>
                </a:r>
                <a:endParaRPr lang="en-US" sz="700" dirty="0">
                  <a:solidFill>
                    <a:schemeClr val="tx1"/>
                  </a:solidFill>
                </a:endParaRPr>
              </a:p>
            </p:txBody>
          </p:sp>
          <p:sp>
            <p:nvSpPr>
              <p:cNvPr id="20" name="Plus 19"/>
              <p:cNvSpPr/>
              <p:nvPr/>
            </p:nvSpPr>
            <p:spPr>
              <a:xfrm>
                <a:off x="1238633" y="4829173"/>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lus 20"/>
              <p:cNvSpPr/>
              <p:nvPr/>
            </p:nvSpPr>
            <p:spPr>
              <a:xfrm>
                <a:off x="2076833" y="4829173"/>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lus 21"/>
              <p:cNvSpPr/>
              <p:nvPr/>
            </p:nvSpPr>
            <p:spPr>
              <a:xfrm>
                <a:off x="2915033" y="4829173"/>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1752600" y="5248271"/>
                <a:ext cx="590151" cy="94253"/>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Document 23"/>
              <p:cNvSpPr/>
              <p:nvPr/>
            </p:nvSpPr>
            <p:spPr>
              <a:xfrm>
                <a:off x="2743200" y="5400673"/>
                <a:ext cx="838200" cy="551450"/>
              </a:xfrm>
              <a:prstGeom prst="flowChartDocumen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FFFFFF"/>
                  </a:solidFill>
                </a:endParaRPr>
              </a:p>
              <a:p>
                <a:pPr algn="ctr"/>
                <a:r>
                  <a:rPr lang="en-US" sz="700" dirty="0" smtClean="0">
                    <a:solidFill>
                      <a:srgbClr val="FFFFFF"/>
                    </a:solidFill>
                  </a:rPr>
                  <a:t>Projected </a:t>
                </a:r>
                <a:r>
                  <a:rPr lang="en-US" sz="700" dirty="0">
                    <a:solidFill>
                      <a:srgbClr val="FFFFFF"/>
                    </a:solidFill>
                  </a:rPr>
                  <a:t>9Q</a:t>
                </a:r>
                <a:r>
                  <a:rPr lang="en-US" sz="700" dirty="0" smtClean="0">
                    <a:solidFill>
                      <a:srgbClr val="FFFFFF"/>
                    </a:solidFill>
                  </a:rPr>
                  <a:t> internal  losses by geography and LoB</a:t>
                </a:r>
                <a:endParaRPr lang="en-US" sz="700" dirty="0">
                  <a:solidFill>
                    <a:srgbClr val="FFFFFF"/>
                  </a:solidFill>
                </a:endParaRPr>
              </a:p>
            </p:txBody>
          </p:sp>
          <p:sp>
            <p:nvSpPr>
              <p:cNvPr id="25" name="Rounded Rectangle 24"/>
              <p:cNvSpPr/>
              <p:nvPr/>
            </p:nvSpPr>
            <p:spPr>
              <a:xfrm>
                <a:off x="1371600" y="5400673"/>
                <a:ext cx="1143000" cy="551450"/>
              </a:xfrm>
              <a:prstGeom prst="roundRec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Regression model to predict 9Q ops-risk losses for CCAR horizon by geography and LoB</a:t>
                </a:r>
                <a:endParaRPr lang="en-US" sz="700" dirty="0">
                  <a:solidFill>
                    <a:schemeClr val="tx1"/>
                  </a:solidFill>
                </a:endParaRPr>
              </a:p>
            </p:txBody>
          </p:sp>
          <p:sp>
            <p:nvSpPr>
              <p:cNvPr id="27" name="Down Arrow 26"/>
              <p:cNvSpPr/>
              <p:nvPr/>
            </p:nvSpPr>
            <p:spPr>
              <a:xfrm rot="16200000">
                <a:off x="2482598" y="5557808"/>
                <a:ext cx="304800" cy="137165"/>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Rounded Rectangle 28"/>
            <p:cNvSpPr/>
            <p:nvPr/>
          </p:nvSpPr>
          <p:spPr>
            <a:xfrm rot="5400000">
              <a:off x="1527810" y="3491866"/>
              <a:ext cx="1447799" cy="35890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itle 1"/>
          <p:cNvSpPr>
            <a:spLocks noGrp="1"/>
          </p:cNvSpPr>
          <p:nvPr>
            <p:ph type="title"/>
          </p:nvPr>
        </p:nvSpPr>
        <p:spPr>
          <a:xfrm>
            <a:off x="237745" y="117236"/>
            <a:ext cx="7991856" cy="502702"/>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600" dirty="0" smtClean="0">
                <a:solidFill>
                  <a:srgbClr val="FFFFFF"/>
                </a:solidFill>
              </a:rPr>
              <a:t>Stage 2: Regression Model for the </a:t>
            </a:r>
            <a:r>
              <a:rPr lang="en-US" sz="1600" dirty="0">
                <a:solidFill>
                  <a:srgbClr val="FFFFFF"/>
                </a:solidFill>
              </a:rPr>
              <a:t>Bank’s </a:t>
            </a:r>
            <a:r>
              <a:rPr lang="en-US" sz="1600" dirty="0" smtClean="0">
                <a:solidFill>
                  <a:srgbClr val="FFFFFF"/>
                </a:solidFill>
              </a:rPr>
              <a:t>Internal Loss Forecasting (1/2)</a:t>
            </a:r>
            <a:endParaRPr lang="en-US" sz="1600" dirty="0">
              <a:solidFill>
                <a:srgbClr val="FFFFFF"/>
              </a:solidFill>
            </a:endParaRPr>
          </a:p>
        </p:txBody>
      </p:sp>
      <mc:AlternateContent xmlns:mc="http://schemas.openxmlformats.org/markup-compatibility/2006" xmlns:a14="http://schemas.microsoft.com/office/drawing/2010/main">
        <mc:Choice Requires="a14">
          <p:sp>
            <p:nvSpPr>
              <p:cNvPr id="47" name="TextBox 46"/>
              <p:cNvSpPr txBox="1"/>
              <p:nvPr/>
            </p:nvSpPr>
            <p:spPr>
              <a:xfrm>
                <a:off x="241493" y="1063541"/>
                <a:ext cx="8496677" cy="3462230"/>
              </a:xfrm>
              <a:prstGeom prst="rect">
                <a:avLst/>
              </a:prstGeom>
            </p:spPr>
            <p:txBody>
              <a:bodyPr wrap="square" lIns="91440" tIns="45720" rIns="91440" bIns="45720" rtlCol="0">
                <a:spAutoFit/>
              </a:bodyPr>
              <a:lstStyle/>
              <a:p>
                <a:pPr marL="228600" indent="-228600">
                  <a:buClr>
                    <a:schemeClr val="bg1"/>
                  </a:buClr>
                  <a:buFont typeface="Wingdings" panose="05000000000000000000" pitchFamily="2" charset="2"/>
                  <a:buChar char="§"/>
                </a:pPr>
                <a:r>
                  <a:rPr lang="en-US" sz="1400" dirty="0" smtClean="0">
                    <a:latin typeface="Arial" pitchFamily="34" charset="0"/>
                    <a:cs typeface="Arial" pitchFamily="34" charset="0"/>
                  </a:rPr>
                  <a:t>The Stage 2 model uses </a:t>
                </a:r>
                <a:r>
                  <a:rPr lang="en-US" sz="1400" dirty="0">
                    <a:latin typeface="Arial" pitchFamily="34" charset="0"/>
                    <a:cs typeface="Arial" pitchFamily="34" charset="0"/>
                  </a:rPr>
                  <a:t>the </a:t>
                </a:r>
                <a:r>
                  <a:rPr lang="en-US" sz="1400" dirty="0" smtClean="0">
                    <a:latin typeface="Arial" pitchFamily="34" charset="0"/>
                    <a:cs typeface="Arial" pitchFamily="34" charset="0"/>
                  </a:rPr>
                  <a:t>forecasted external losses </a:t>
                </a:r>
                <a:r>
                  <a:rPr lang="en-US" sz="1400" dirty="0">
                    <a:latin typeface="Arial" pitchFamily="34" charset="0"/>
                    <a:cs typeface="Arial" pitchFamily="34" charset="0"/>
                  </a:rPr>
                  <a:t>from the ARIMAX model in </a:t>
                </a:r>
                <a:r>
                  <a:rPr lang="en-US" sz="1400" dirty="0" smtClean="0">
                    <a:latin typeface="Arial" pitchFamily="34" charset="0"/>
                    <a:cs typeface="Arial" pitchFamily="34" charset="0"/>
                  </a:rPr>
                  <a:t>Stage </a:t>
                </a:r>
                <a:r>
                  <a:rPr lang="en-US" sz="1400" dirty="0">
                    <a:latin typeface="Arial" pitchFamily="34" charset="0"/>
                    <a:cs typeface="Arial" pitchFamily="34" charset="0"/>
                  </a:rPr>
                  <a:t>1, along with macroeconomic and </a:t>
                </a:r>
                <a:r>
                  <a:rPr lang="en-US" sz="1400" dirty="0" smtClean="0">
                    <a:latin typeface="Arial" pitchFamily="34" charset="0"/>
                    <a:cs typeface="Arial" pitchFamily="34" charset="0"/>
                  </a:rPr>
                  <a:t>bank-specific risk factors </a:t>
                </a:r>
                <a:r>
                  <a:rPr lang="en-US" sz="1400" dirty="0">
                    <a:latin typeface="Arial" pitchFamily="34" charset="0"/>
                    <a:cs typeface="Arial" pitchFamily="34" charset="0"/>
                  </a:rPr>
                  <a:t>to forecast </a:t>
                </a:r>
                <a:r>
                  <a:rPr lang="en-US" sz="1400" dirty="0" smtClean="0">
                    <a:latin typeface="Arial" pitchFamily="34" charset="0"/>
                    <a:cs typeface="Arial" pitchFamily="34" charset="0"/>
                  </a:rPr>
                  <a:t>the bank’s internal </a:t>
                </a:r>
                <a:r>
                  <a:rPr lang="en-US" sz="1400" dirty="0">
                    <a:latin typeface="Arial" pitchFamily="34" charset="0"/>
                    <a:cs typeface="Arial" pitchFamily="34" charset="0"/>
                  </a:rPr>
                  <a:t>losses. </a:t>
                </a:r>
                <a:r>
                  <a:rPr lang="en-US" sz="1400" dirty="0" smtClean="0">
                    <a:latin typeface="Arial" pitchFamily="34" charset="0"/>
                    <a:cs typeface="Arial" pitchFamily="34" charset="0"/>
                  </a:rPr>
                  <a:t>The regression </a:t>
                </a:r>
                <a:r>
                  <a:rPr lang="en-US" sz="1400" dirty="0">
                    <a:latin typeface="Arial" pitchFamily="34" charset="0"/>
                    <a:cs typeface="Arial" pitchFamily="34" charset="0"/>
                  </a:rPr>
                  <a:t>model was selected over the ARIMAX m</a:t>
                </a:r>
                <a:r>
                  <a:rPr lang="en-US" sz="1400" dirty="0" smtClean="0">
                    <a:latin typeface="Arial" pitchFamily="34" charset="0"/>
                    <a:cs typeface="Arial" pitchFamily="34" charset="0"/>
                  </a:rPr>
                  <a:t>odel due to the short history of internal loss data.  Internal </a:t>
                </a:r>
                <a:r>
                  <a:rPr lang="en-US" sz="1400" dirty="0">
                    <a:latin typeface="Arial" pitchFamily="34" charset="0"/>
                    <a:cs typeface="Arial" pitchFamily="34" charset="0"/>
                  </a:rPr>
                  <a:t>loss forecast </a:t>
                </a:r>
                <a:r>
                  <a:rPr lang="en-US" sz="1400" dirty="0" smtClean="0">
                    <a:latin typeface="Arial" pitchFamily="34" charset="0"/>
                    <a:cs typeface="Arial" pitchFamily="34" charset="0"/>
                  </a:rPr>
                  <a:t>model is specified as</a:t>
                </a:r>
                <a:r>
                  <a:rPr lang="en-US" sz="1400" dirty="0">
                    <a:latin typeface="Arial" pitchFamily="34" charset="0"/>
                    <a:cs typeface="Arial" pitchFamily="34" charset="0"/>
                  </a:rPr>
                  <a:t> </a:t>
                </a:r>
              </a:p>
              <a:p>
                <a:pPr lvl="0"/>
                <a14:m>
                  <m:oMath xmlns:m="http://schemas.openxmlformats.org/officeDocument/2006/math">
                    <m:r>
                      <a:rPr lang="en-US" sz="1400" b="0" i="1" smtClean="0">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𝐿</m:t>
                        </m:r>
                      </m:e>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𝑝</m:t>
                        </m:r>
                      </m:sub>
                      <m:sup>
                        <m:r>
                          <a:rPr lang="en-US" sz="1400" i="1">
                            <a:latin typeface="Cambria Math" panose="02040503050406030204" pitchFamily="18" charset="0"/>
                          </a:rPr>
                          <m:t>𝐼𝑛𝑡</m:t>
                        </m:r>
                      </m:sup>
                    </m:sSubSup>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𝐿</m:t>
                        </m:r>
                      </m:e>
                    </m:acc>
                    <m:r>
                      <a:rPr lang="en-US" sz="1400" i="1">
                        <a:latin typeface="Cambria Math" panose="02040503050406030204" pitchFamily="18" charset="0"/>
                      </a:rPr>
                      <m:t>+ </m:t>
                    </m:r>
                    <m:r>
                      <a:rPr lang="en-US" sz="1400" i="1">
                        <a:latin typeface="Cambria Math" panose="02040503050406030204" pitchFamily="18" charset="0"/>
                      </a:rPr>
                      <m:t>𝑥</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sSubSup>
                          <m:sSubSupPr>
                            <m:ctrlPr>
                              <a:rPr lang="en-US" sz="1400" i="1">
                                <a:latin typeface="Cambria Math" panose="02040503050406030204" pitchFamily="18" charset="0"/>
                              </a:rPr>
                            </m:ctrlPr>
                          </m:sSubSupPr>
                          <m:e>
                            <m:r>
                              <a:rPr lang="en-US" sz="1400" i="1">
                                <a:latin typeface="Cambria Math" panose="02040503050406030204" pitchFamily="18" charset="0"/>
                              </a:rPr>
                              <m:t>𝜆</m:t>
                            </m:r>
                          </m:e>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𝑝</m:t>
                            </m:r>
                          </m:sub>
                          <m:sup>
                            <m:r>
                              <a:rPr lang="en-US" sz="1400" i="1">
                                <a:latin typeface="Cambria Math" panose="02040503050406030204" pitchFamily="18" charset="0"/>
                              </a:rPr>
                              <m:t>𝑂𝑅𝑋</m:t>
                            </m:r>
                          </m:sup>
                        </m:sSubSup>
                      </m:e>
                    </m:acc>
                  </m:oMath>
                </a14:m>
                <a:r>
                  <a:rPr lang="en-US" sz="1400" dirty="0">
                    <a:latin typeface="Arial" pitchFamily="34" charset="0"/>
                    <a:cs typeface="Arial" pitchFamily="34" charset="0"/>
                  </a:rPr>
                  <a:t>          </a:t>
                </a:r>
                <a:endParaRPr lang="en-US" sz="1400" dirty="0" smtClean="0">
                  <a:latin typeface="Arial" pitchFamily="34" charset="0"/>
                  <a:cs typeface="Arial" pitchFamily="34" charset="0"/>
                </a:endParaRPr>
              </a:p>
              <a:p>
                <a:pPr lvl="0"/>
                <a:endParaRPr lang="en-US" sz="1400" dirty="0">
                  <a:latin typeface="Arial" pitchFamily="34" charset="0"/>
                  <a:cs typeface="Arial" pitchFamily="34" charset="0"/>
                </a:endParaRPr>
              </a:p>
              <a:p>
                <a:pPr marL="228600" indent="-228600"/>
                <a:r>
                  <a:rPr lang="en-US" sz="1400" dirty="0" smtClean="0">
                    <a:latin typeface="Arial" pitchFamily="34" charset="0"/>
                    <a:cs typeface="Arial" pitchFamily="34" charset="0"/>
                  </a:rPr>
                  <a:t>	That is, the bank’s internal </a:t>
                </a:r>
                <a:r>
                  <a:rPr lang="en-US" sz="1400" dirty="0">
                    <a:latin typeface="Arial" pitchFamily="34" charset="0"/>
                    <a:cs typeface="Arial" pitchFamily="34" charset="0"/>
                  </a:rPr>
                  <a:t>loss is a function of the average quarterly historical loss</a:t>
                </a:r>
                <a14:m>
                  <m:oMath xmlns:m="http://schemas.openxmlformats.org/officeDocument/2006/math">
                    <m:r>
                      <a:rPr lang="en-US" sz="1400" i="1">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𝐿</m:t>
                        </m:r>
                      </m:e>
                    </m:acc>
                  </m:oMath>
                </a14:m>
                <a:r>
                  <a:rPr lang="en-US" sz="1400" dirty="0">
                    <a:latin typeface="Arial" pitchFamily="34" charset="0"/>
                    <a:cs typeface="Arial" pitchFamily="34" charset="0"/>
                  </a:rPr>
                  <a:t>, </a:t>
                </a:r>
                <a:r>
                  <a:rPr lang="en-US" sz="1400" dirty="0" smtClean="0">
                    <a:latin typeface="Arial" pitchFamily="34" charset="0"/>
                    <a:cs typeface="Arial" pitchFamily="34" charset="0"/>
                  </a:rPr>
                  <a:t>macro and bank-specific </a:t>
                </a:r>
                <a:r>
                  <a:rPr lang="en-US" sz="1400" dirty="0">
                    <a:latin typeface="Arial" pitchFamily="34" charset="0"/>
                    <a:cs typeface="Arial" pitchFamily="34" charset="0"/>
                  </a:rPr>
                  <a:t>variables</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𝑥</m:t>
                    </m:r>
                  </m:oMath>
                </a14:m>
                <a:r>
                  <a:rPr lang="en-US" sz="1400" dirty="0" smtClean="0">
                    <a:latin typeface="Arial" pitchFamily="34" charset="0"/>
                    <a:cs typeface="Arial" pitchFamily="34" charset="0"/>
                  </a:rPr>
                  <a:t> </a:t>
                </a:r>
                <a:r>
                  <a:rPr lang="en-US" sz="1400" dirty="0">
                    <a:latin typeface="Arial" pitchFamily="34" charset="0"/>
                    <a:cs typeface="Arial" pitchFamily="34" charset="0"/>
                  </a:rPr>
                  <a:t>(</a:t>
                </a:r>
                <a:r>
                  <a:rPr lang="en-US" sz="1400" dirty="0" smtClean="0">
                    <a:latin typeface="Arial" pitchFamily="34" charset="0"/>
                    <a:cs typeface="Arial" pitchFamily="34" charset="0"/>
                  </a:rPr>
                  <a:t>including balance sheet size), </a:t>
                </a:r>
                <a:r>
                  <a:rPr lang="en-US" sz="1400" dirty="0">
                    <a:latin typeface="Arial" pitchFamily="34" charset="0"/>
                    <a:cs typeface="Arial" pitchFamily="34" charset="0"/>
                  </a:rPr>
                  <a:t>and the forecasted values of the ORX losses, </a:t>
                </a:r>
                <a14:m>
                  <m:oMath xmlns:m="http://schemas.openxmlformats.org/officeDocument/2006/math">
                    <m:acc>
                      <m:accPr>
                        <m:chr m:val="̂"/>
                        <m:ctrlPr>
                          <a:rPr lang="en-US" sz="1400" i="1">
                            <a:latin typeface="Cambria Math" panose="02040503050406030204" pitchFamily="18" charset="0"/>
                          </a:rPr>
                        </m:ctrlPr>
                      </m:accPr>
                      <m:e>
                        <m:sSubSup>
                          <m:sSubSupPr>
                            <m:ctrlPr>
                              <a:rPr lang="en-US" sz="1400" i="1">
                                <a:latin typeface="Cambria Math" panose="02040503050406030204" pitchFamily="18" charset="0"/>
                              </a:rPr>
                            </m:ctrlPr>
                          </m:sSubSupPr>
                          <m:e>
                            <m:r>
                              <a:rPr lang="en-US" sz="1400" i="1">
                                <a:latin typeface="Cambria Math" panose="02040503050406030204" pitchFamily="18" charset="0"/>
                              </a:rPr>
                              <m:t>𝜆</m:t>
                            </m:r>
                          </m:e>
                          <m:sub>
                            <m:r>
                              <a:rPr lang="en-US" sz="1400" i="1">
                                <a:latin typeface="Cambria Math" panose="02040503050406030204" pitchFamily="18" charset="0"/>
                              </a:rPr>
                              <m:t>𝑡</m:t>
                            </m:r>
                            <m:r>
                              <a:rPr lang="en-US" sz="1400">
                                <a:latin typeface="Cambria Math" panose="02040503050406030204" pitchFamily="18" charset="0"/>
                              </a:rPr>
                              <m:t>,</m:t>
                            </m:r>
                            <m:r>
                              <a:rPr lang="en-US" sz="1400" i="1">
                                <a:latin typeface="Cambria Math" panose="02040503050406030204" pitchFamily="18" charset="0"/>
                              </a:rPr>
                              <m:t>𝑝</m:t>
                            </m:r>
                          </m:sub>
                          <m:sup>
                            <m:r>
                              <a:rPr lang="en-US" sz="1400" i="1">
                                <a:latin typeface="Cambria Math" panose="02040503050406030204" pitchFamily="18" charset="0"/>
                              </a:rPr>
                              <m:t>𝑂𝑅𝑋</m:t>
                            </m:r>
                          </m:sup>
                        </m:sSubSup>
                      </m:e>
                    </m:acc>
                  </m:oMath>
                </a14:m>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pPr marL="228600" indent="-228600">
                  <a:buClr>
                    <a:schemeClr val="bg1"/>
                  </a:buClr>
                  <a:buFont typeface="Wingdings" panose="05000000000000000000" pitchFamily="2" charset="2"/>
                  <a:buChar char="§"/>
                </a:pPr>
                <a:r>
                  <a:rPr lang="en-US" sz="1400" dirty="0" smtClean="0">
                    <a:latin typeface="Arial" pitchFamily="34" charset="0"/>
                    <a:cs typeface="Arial" pitchFamily="34" charset="0"/>
                  </a:rPr>
                  <a:t>It is worthwhile to note that</a:t>
                </a:r>
              </a:p>
              <a:p>
                <a:pPr lvl="1" indent="-228600">
                  <a:buClr>
                    <a:schemeClr val="bg1"/>
                  </a:buClr>
                  <a:buFont typeface="Arial" pitchFamily="34" charset="0"/>
                  <a:buChar char="–"/>
                </a:pPr>
                <a:r>
                  <a:rPr lang="en-US" sz="1400" dirty="0" smtClean="0">
                    <a:latin typeface="Arial" pitchFamily="34" charset="0"/>
                    <a:cs typeface="Arial" pitchFamily="34" charset="0"/>
                  </a:rPr>
                  <a:t>We include forecasted external loss as an internal loss driver. This is based on the assumption that the bank and other banks in ORX share similar operational risk loss trends   </a:t>
                </a:r>
              </a:p>
              <a:p>
                <a:pPr lvl="1" indent="-228600">
                  <a:buClr>
                    <a:schemeClr val="bg1"/>
                  </a:buClr>
                  <a:buFont typeface="Arial" pitchFamily="34" charset="0"/>
                  <a:buChar char="–"/>
                </a:pPr>
                <a:r>
                  <a:rPr lang="en-US" sz="1400" dirty="0" smtClean="0">
                    <a:latin typeface="Arial" pitchFamily="34" charset="0"/>
                    <a:cs typeface="Arial" pitchFamily="34" charset="0"/>
                  </a:rPr>
                  <a:t>We include the bank’s internal loss average in the regression model on the assumption that the historical average is the starting point of future loss. In other words, future loss will be around the historical average, adjusted by forecasted external loss, other risk factors, and balance sheet size </a:t>
                </a:r>
                <a:endParaRPr lang="en-US" sz="1400" dirty="0">
                  <a:latin typeface="Arial" pitchFamily="34" charset="0"/>
                  <a:cs typeface="Arial" pitchFamily="34"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241493" y="1063541"/>
                <a:ext cx="8496677" cy="3462230"/>
              </a:xfrm>
              <a:prstGeom prst="rect">
                <a:avLst/>
              </a:prstGeom>
              <a:blipFill rotWithShape="1">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4191000" y="1828800"/>
            <a:ext cx="152400"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981200" y="2533650"/>
            <a:ext cx="152400" cy="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905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41493" y="1001376"/>
            <a:ext cx="8641080" cy="5188287"/>
          </a:xfrm>
          <a:prstGeom prst="rect">
            <a:avLst/>
          </a:prstGeom>
          <a:solidFill>
            <a:srgbClr val="FFFFFF"/>
          </a:solidFill>
          <a:ln w="63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2" name="Slide Number Placeholder 101"/>
          <p:cNvSpPr>
            <a:spLocks noGrp="1"/>
          </p:cNvSpPr>
          <p:nvPr>
            <p:ph type="sldNum" sz="quarter" idx="10"/>
          </p:nvPr>
        </p:nvSpPr>
        <p:spPr/>
        <p:txBody>
          <a:bodyPr/>
          <a:lstStyle/>
          <a:p>
            <a:fld id="{419D51F4-68C8-4EB1-9F65-FF42CDFADB18}" type="slidenum">
              <a:rPr lang="en-US" smtClean="0"/>
              <a:pPr/>
              <a:t>88</a:t>
            </a:fld>
            <a:endParaRPr lang="en-US" dirty="0"/>
          </a:p>
        </p:txBody>
      </p:sp>
      <p:grpSp>
        <p:nvGrpSpPr>
          <p:cNvPr id="3" name="Group 2"/>
          <p:cNvGrpSpPr/>
          <p:nvPr/>
        </p:nvGrpSpPr>
        <p:grpSpPr>
          <a:xfrm>
            <a:off x="5250180" y="1570080"/>
            <a:ext cx="3533019" cy="1447799"/>
            <a:chOff x="5448300" y="1581150"/>
            <a:chExt cx="3334899" cy="1447799"/>
          </a:xfrm>
        </p:grpSpPr>
        <p:sp>
          <p:nvSpPr>
            <p:cNvPr id="8" name="Flowchart: Document 7"/>
            <p:cNvSpPr/>
            <p:nvPr/>
          </p:nvSpPr>
          <p:spPr>
            <a:xfrm>
              <a:off x="5545450" y="1654466"/>
              <a:ext cx="590183" cy="706733"/>
            </a:xfrm>
            <a:prstGeom prst="flowChartDocumen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FFFFFF"/>
                </a:solidFill>
                <a:latin typeface="+mj-lt"/>
              </a:endParaRPr>
            </a:p>
            <a:p>
              <a:pPr algn="ctr"/>
              <a:r>
                <a:rPr lang="en-US" sz="700" dirty="0" smtClean="0">
                  <a:solidFill>
                    <a:srgbClr val="FFFFFF"/>
                  </a:solidFill>
                  <a:latin typeface="+mj-lt"/>
                </a:rPr>
                <a:t>Projected external losses by geography and LoB</a:t>
              </a:r>
              <a:endParaRPr lang="en-US" sz="700" dirty="0">
                <a:solidFill>
                  <a:srgbClr val="FFFFFF"/>
                </a:solidFill>
                <a:latin typeface="+mj-lt"/>
              </a:endParaRPr>
            </a:p>
          </p:txBody>
        </p:sp>
        <p:sp>
          <p:nvSpPr>
            <p:cNvPr id="17" name="Flowchart: Multidocument 16"/>
            <p:cNvSpPr/>
            <p:nvPr/>
          </p:nvSpPr>
          <p:spPr>
            <a:xfrm>
              <a:off x="6288034" y="1657350"/>
              <a:ext cx="648466" cy="609599"/>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mj-lt"/>
                </a:rPr>
                <a:t>Mapped Macro Variables</a:t>
              </a:r>
              <a:endParaRPr lang="en-US" sz="700" dirty="0">
                <a:solidFill>
                  <a:schemeClr val="tx1"/>
                </a:solidFill>
                <a:latin typeface="+mj-lt"/>
              </a:endParaRPr>
            </a:p>
          </p:txBody>
        </p:sp>
        <p:sp>
          <p:nvSpPr>
            <p:cNvPr id="18" name="Flowchart: Multidocument 17"/>
            <p:cNvSpPr/>
            <p:nvPr/>
          </p:nvSpPr>
          <p:spPr>
            <a:xfrm>
              <a:off x="7124702" y="1654467"/>
              <a:ext cx="685800" cy="612482"/>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mj-lt"/>
                </a:rPr>
                <a:t>Mapped</a:t>
              </a:r>
            </a:p>
            <a:p>
              <a:pPr algn="ctr"/>
              <a:r>
                <a:rPr lang="en-US" sz="700" dirty="0" smtClean="0">
                  <a:solidFill>
                    <a:schemeClr val="tx1"/>
                  </a:solidFill>
                  <a:latin typeface="+mj-lt"/>
                </a:rPr>
                <a:t>Bank Specific</a:t>
              </a:r>
            </a:p>
            <a:p>
              <a:pPr algn="ctr"/>
              <a:r>
                <a:rPr lang="en-US" sz="700" dirty="0" smtClean="0">
                  <a:solidFill>
                    <a:schemeClr val="tx1"/>
                  </a:solidFill>
                  <a:latin typeface="+mj-lt"/>
                </a:rPr>
                <a:t>Variables</a:t>
              </a:r>
              <a:endParaRPr lang="en-US" sz="700" dirty="0">
                <a:solidFill>
                  <a:schemeClr val="tx1"/>
                </a:solidFill>
                <a:latin typeface="+mj-lt"/>
              </a:endParaRPr>
            </a:p>
          </p:txBody>
        </p:sp>
        <p:sp>
          <p:nvSpPr>
            <p:cNvPr id="19" name="Flowchart: Multidocument 18"/>
            <p:cNvSpPr/>
            <p:nvPr/>
          </p:nvSpPr>
          <p:spPr>
            <a:xfrm>
              <a:off x="7982335" y="1654467"/>
              <a:ext cx="724666" cy="612482"/>
            </a:xfrm>
            <a:prstGeom prst="flowChartMultidocumen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mj-lt"/>
                </a:rPr>
                <a:t>Bank Internal Loss History</a:t>
              </a:r>
              <a:endParaRPr lang="en-US" sz="700" dirty="0">
                <a:solidFill>
                  <a:schemeClr val="tx1"/>
                </a:solidFill>
                <a:latin typeface="+mj-lt"/>
              </a:endParaRPr>
            </a:p>
          </p:txBody>
        </p:sp>
        <p:sp>
          <p:nvSpPr>
            <p:cNvPr id="20" name="Plus 19"/>
            <p:cNvSpPr/>
            <p:nvPr/>
          </p:nvSpPr>
          <p:spPr>
            <a:xfrm>
              <a:off x="6135634" y="1883664"/>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Plus 20"/>
            <p:cNvSpPr/>
            <p:nvPr/>
          </p:nvSpPr>
          <p:spPr>
            <a:xfrm>
              <a:off x="6973834" y="1883664"/>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Plus 21"/>
            <p:cNvSpPr/>
            <p:nvPr/>
          </p:nvSpPr>
          <p:spPr>
            <a:xfrm>
              <a:off x="7812034" y="1883664"/>
              <a:ext cx="152400" cy="173736"/>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Down Arrow 22"/>
            <p:cNvSpPr/>
            <p:nvPr/>
          </p:nvSpPr>
          <p:spPr>
            <a:xfrm>
              <a:off x="6649601" y="2266947"/>
              <a:ext cx="590151" cy="94253"/>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Flowchart: Document 23"/>
            <p:cNvSpPr/>
            <p:nvPr/>
          </p:nvSpPr>
          <p:spPr>
            <a:xfrm>
              <a:off x="7640201" y="2419349"/>
              <a:ext cx="765040" cy="551450"/>
            </a:xfrm>
            <a:prstGeom prst="flowChartDocumen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FFFFFF"/>
                </a:solidFill>
                <a:latin typeface="+mj-lt"/>
              </a:endParaRPr>
            </a:p>
            <a:p>
              <a:pPr algn="ctr"/>
              <a:r>
                <a:rPr lang="en-US" sz="700" dirty="0">
                  <a:solidFill>
                    <a:srgbClr val="FFFFFF"/>
                  </a:solidFill>
                  <a:latin typeface="+mj-lt"/>
                </a:rPr>
                <a:t>Projected 9Q </a:t>
              </a:r>
              <a:r>
                <a:rPr lang="en-US" sz="700" dirty="0" smtClean="0">
                  <a:solidFill>
                    <a:srgbClr val="FFFFFF"/>
                  </a:solidFill>
                  <a:latin typeface="+mj-lt"/>
                </a:rPr>
                <a:t>internal  l</a:t>
              </a:r>
              <a:r>
                <a:rPr lang="en-US" sz="700" dirty="0">
                  <a:solidFill>
                    <a:srgbClr val="FFFFFF"/>
                  </a:solidFill>
                  <a:latin typeface="+mj-lt"/>
                </a:rPr>
                <a:t>osses</a:t>
              </a:r>
              <a:r>
                <a:rPr lang="en-US" sz="700" dirty="0" smtClean="0">
                  <a:solidFill>
                    <a:srgbClr val="FFFFFF"/>
                  </a:solidFill>
                  <a:latin typeface="+mj-lt"/>
                </a:rPr>
                <a:t> by geography and LoB</a:t>
              </a:r>
              <a:endParaRPr lang="en-US" sz="700" dirty="0">
                <a:solidFill>
                  <a:srgbClr val="FFFFFF"/>
                </a:solidFill>
                <a:latin typeface="+mj-lt"/>
              </a:endParaRPr>
            </a:p>
          </p:txBody>
        </p:sp>
        <p:sp>
          <p:nvSpPr>
            <p:cNvPr id="25" name="Rounded Rectangle 24"/>
            <p:cNvSpPr/>
            <p:nvPr/>
          </p:nvSpPr>
          <p:spPr>
            <a:xfrm>
              <a:off x="6268601" y="2419349"/>
              <a:ext cx="1143000" cy="551450"/>
            </a:xfrm>
            <a:prstGeom prst="roundRect">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mj-lt"/>
                </a:rPr>
                <a:t>Regression model to </a:t>
              </a:r>
              <a:r>
                <a:rPr lang="en-US" sz="700" dirty="0">
                  <a:solidFill>
                    <a:schemeClr val="tx1"/>
                  </a:solidFill>
                  <a:latin typeface="+mj-lt"/>
                </a:rPr>
                <a:t>predict 9Q ops-</a:t>
              </a:r>
              <a:r>
                <a:rPr lang="en-US" sz="700" dirty="0" smtClean="0">
                  <a:solidFill>
                    <a:schemeClr val="tx1"/>
                  </a:solidFill>
                  <a:latin typeface="+mj-lt"/>
                </a:rPr>
                <a:t>-risk losses for CCAR horizon by geography and LoB</a:t>
              </a:r>
              <a:endParaRPr lang="en-US" sz="700" dirty="0">
                <a:solidFill>
                  <a:schemeClr val="tx1"/>
                </a:solidFill>
                <a:latin typeface="+mj-lt"/>
              </a:endParaRPr>
            </a:p>
          </p:txBody>
        </p:sp>
        <p:sp>
          <p:nvSpPr>
            <p:cNvPr id="27" name="Down Arrow 26"/>
            <p:cNvSpPr/>
            <p:nvPr/>
          </p:nvSpPr>
          <p:spPr>
            <a:xfrm rot="16200000">
              <a:off x="7379599" y="2576484"/>
              <a:ext cx="304800" cy="137165"/>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9" name="Rounded Rectangle 28"/>
            <p:cNvSpPr/>
            <p:nvPr/>
          </p:nvSpPr>
          <p:spPr>
            <a:xfrm rot="5400000">
              <a:off x="6391850" y="637600"/>
              <a:ext cx="1447799" cy="333489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itle 1"/>
          <p:cNvSpPr>
            <a:spLocks noGrp="1"/>
          </p:cNvSpPr>
          <p:nvPr>
            <p:ph type="title"/>
          </p:nvPr>
        </p:nvSpPr>
        <p:spPr>
          <a:xfrm>
            <a:off x="237745" y="117236"/>
            <a:ext cx="7412434" cy="502702"/>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600" dirty="0" smtClean="0">
                <a:solidFill>
                  <a:srgbClr val="FFFFFF"/>
                </a:solidFill>
              </a:rPr>
              <a:t>Stage 2: Regression Model for the Bank’s </a:t>
            </a:r>
            <a:r>
              <a:rPr lang="en-US" sz="1600" dirty="0">
                <a:solidFill>
                  <a:srgbClr val="FFFFFF"/>
                </a:solidFill>
              </a:rPr>
              <a:t>External </a:t>
            </a:r>
            <a:r>
              <a:rPr lang="en-US" sz="1600" dirty="0" smtClean="0">
                <a:solidFill>
                  <a:srgbClr val="FFFFFF"/>
                </a:solidFill>
              </a:rPr>
              <a:t>Loss Forecasting (2/2)</a:t>
            </a:r>
            <a:endParaRPr lang="en-US" sz="1600" dirty="0">
              <a:solidFill>
                <a:srgbClr val="FFFFFF"/>
              </a:solidFill>
            </a:endParaRPr>
          </a:p>
        </p:txBody>
      </p:sp>
      <p:sp>
        <p:nvSpPr>
          <p:cNvPr id="26" name="TextBox 25"/>
          <p:cNvSpPr txBox="1"/>
          <p:nvPr/>
        </p:nvSpPr>
        <p:spPr>
          <a:xfrm>
            <a:off x="253497" y="965207"/>
            <a:ext cx="8537418" cy="538609"/>
          </a:xfrm>
          <a:prstGeom prst="rect">
            <a:avLst/>
          </a:prstGeom>
        </p:spPr>
        <p:txBody>
          <a:bodyPr wrap="square" lIns="91440" tIns="45720" rIns="91440" bIns="45720" rtlCol="0">
            <a:spAutoFit/>
          </a:bodyPr>
          <a:lstStyle/>
          <a:p>
            <a:pPr marL="228600" indent="-228600">
              <a:spcBef>
                <a:spcPts val="600"/>
              </a:spcBef>
              <a:buClr>
                <a:schemeClr val="bg1"/>
              </a:buClr>
              <a:buFont typeface="Wingdings" panose="05000000000000000000" pitchFamily="2" charset="2"/>
              <a:buChar char="§"/>
            </a:pPr>
            <a:r>
              <a:rPr lang="en-US" sz="1200" dirty="0" smtClean="0">
                <a:latin typeface="Arial" pitchFamily="34" charset="0"/>
                <a:cs typeface="Arial" pitchFamily="34" charset="0"/>
              </a:rPr>
              <a:t>The model outcomes indicate that the identified risk drivers are significant and economically explainable</a:t>
            </a:r>
          </a:p>
          <a:p>
            <a:pPr marL="228600" indent="-228600">
              <a:spcBef>
                <a:spcPts val="600"/>
              </a:spcBef>
              <a:buClr>
                <a:schemeClr val="bg1"/>
              </a:buClr>
              <a:buFont typeface="Wingdings" panose="05000000000000000000" pitchFamily="2" charset="2"/>
              <a:buChar char="§"/>
            </a:pPr>
            <a:r>
              <a:rPr lang="en-US" sz="1200" dirty="0" smtClean="0">
                <a:latin typeface="Arial" pitchFamily="34" charset="0"/>
                <a:cs typeface="Arial" pitchFamily="34" charset="0"/>
              </a:rPr>
              <a:t>The </a:t>
            </a:r>
            <a:r>
              <a:rPr lang="en-US" sz="1200" dirty="0">
                <a:latin typeface="Arial" pitchFamily="34" charset="0"/>
                <a:cs typeface="Arial" pitchFamily="34" charset="0"/>
              </a:rPr>
              <a:t>same model is used to project </a:t>
            </a:r>
            <a:r>
              <a:rPr lang="en-US" sz="1200" dirty="0" smtClean="0">
                <a:latin typeface="Arial" pitchFamily="34" charset="0"/>
                <a:cs typeface="Arial" pitchFamily="34" charset="0"/>
              </a:rPr>
              <a:t>the</a:t>
            </a:r>
            <a:r>
              <a:rPr lang="en-US" sz="1200" dirty="0">
                <a:latin typeface="Arial" pitchFamily="34" charset="0"/>
                <a:cs typeface="Arial" pitchFamily="34" charset="0"/>
              </a:rPr>
              <a:t> baseline scenario and all stress scenarios for 9Q of </a:t>
            </a:r>
            <a:r>
              <a:rPr lang="en-US" sz="1200" dirty="0" smtClean="0">
                <a:latin typeface="Arial" pitchFamily="34" charset="0"/>
                <a:cs typeface="Arial" pitchFamily="34" charset="0"/>
              </a:rPr>
              <a:t>the bank’s internal </a:t>
            </a:r>
            <a:r>
              <a:rPr lang="en-US" sz="1200" dirty="0">
                <a:latin typeface="Arial" pitchFamily="34" charset="0"/>
                <a:cs typeface="Arial" pitchFamily="34" charset="0"/>
              </a:rPr>
              <a:t>losses </a:t>
            </a:r>
          </a:p>
        </p:txBody>
      </p:sp>
      <p:grpSp>
        <p:nvGrpSpPr>
          <p:cNvPr id="2" name="Group 4"/>
          <p:cNvGrpSpPr>
            <a:grpSpLocks noChangeAspect="1"/>
          </p:cNvGrpSpPr>
          <p:nvPr/>
        </p:nvGrpSpPr>
        <p:grpSpPr bwMode="auto">
          <a:xfrm>
            <a:off x="1003652" y="3962400"/>
            <a:ext cx="7116763" cy="2266950"/>
            <a:chOff x="762" y="2533"/>
            <a:chExt cx="4483" cy="1428"/>
          </a:xfrm>
        </p:grpSpPr>
        <p:sp>
          <p:nvSpPr>
            <p:cNvPr id="4" name="AutoShape 3"/>
            <p:cNvSpPr>
              <a:spLocks noChangeAspect="1" noChangeArrowheads="1" noTextEdit="1"/>
            </p:cNvSpPr>
            <p:nvPr/>
          </p:nvSpPr>
          <p:spPr bwMode="auto">
            <a:xfrm>
              <a:off x="768" y="2533"/>
              <a:ext cx="4284" cy="1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205"/>
            <p:cNvGrpSpPr>
              <a:grpSpLocks/>
            </p:cNvGrpSpPr>
            <p:nvPr/>
          </p:nvGrpSpPr>
          <p:grpSpPr bwMode="auto">
            <a:xfrm>
              <a:off x="768" y="2533"/>
              <a:ext cx="4477" cy="769"/>
              <a:chOff x="768" y="2533"/>
              <a:chExt cx="4477" cy="769"/>
            </a:xfrm>
          </p:grpSpPr>
          <p:sp>
            <p:nvSpPr>
              <p:cNvPr id="169" name="Rectangle 5"/>
              <p:cNvSpPr>
                <a:spLocks noChangeArrowheads="1"/>
              </p:cNvSpPr>
              <p:nvPr/>
            </p:nvSpPr>
            <p:spPr bwMode="auto">
              <a:xfrm>
                <a:off x="1632" y="2533"/>
                <a:ext cx="1719"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rPr>
                  <a:t>GEO 1 Commercial Internal  OLS Model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0" name="Rectangle 6"/>
              <p:cNvSpPr>
                <a:spLocks noChangeArrowheads="1"/>
              </p:cNvSpPr>
              <p:nvPr/>
            </p:nvSpPr>
            <p:spPr bwMode="auto">
              <a:xfrm>
                <a:off x="3330" y="2533"/>
                <a:ext cx="71" cy="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1" name="Rectangle 7"/>
              <p:cNvSpPr>
                <a:spLocks noChangeArrowheads="1"/>
              </p:cNvSpPr>
              <p:nvPr/>
            </p:nvSpPr>
            <p:spPr bwMode="auto">
              <a:xfrm>
                <a:off x="3356" y="2547"/>
                <a:ext cx="528"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panose="020B0604020202020204" pitchFamily="34" charset="0"/>
                  </a:rPr>
                  <a:t>(Adjusted 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2" name="Rectangle 8"/>
              <p:cNvSpPr>
                <a:spLocks noChangeArrowheads="1"/>
              </p:cNvSpPr>
              <p:nvPr/>
            </p:nvSpPr>
            <p:spPr bwMode="auto">
              <a:xfrm>
                <a:off x="3844" y="2545"/>
                <a:ext cx="63"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smtClean="0">
                    <a:ln>
                      <a:noFill/>
                    </a:ln>
                    <a:solidFill>
                      <a:srgbClr val="000000"/>
                    </a:solidFill>
                    <a:effectLst/>
                    <a:latin typeface="Arial Bold" panose="020B07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3" name="Rectangle 9"/>
              <p:cNvSpPr>
                <a:spLocks noChangeArrowheads="1"/>
              </p:cNvSpPr>
              <p:nvPr/>
            </p:nvSpPr>
            <p:spPr bwMode="auto">
              <a:xfrm>
                <a:off x="3876" y="2547"/>
                <a:ext cx="66"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4" name="Rectangle 10"/>
              <p:cNvSpPr>
                <a:spLocks noChangeArrowheads="1"/>
              </p:cNvSpPr>
              <p:nvPr/>
            </p:nvSpPr>
            <p:spPr bwMode="auto">
              <a:xfrm>
                <a:off x="3901" y="2547"/>
                <a:ext cx="189"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panose="020B0604020202020204" pitchFamily="34" charset="0"/>
                  </a:rPr>
                  <a:t>= 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5" name="Rectangle 11"/>
              <p:cNvSpPr>
                <a:spLocks noChangeArrowheads="1"/>
              </p:cNvSpPr>
              <p:nvPr/>
            </p:nvSpPr>
            <p:spPr bwMode="auto">
              <a:xfrm>
                <a:off x="4049" y="2547"/>
                <a:ext cx="168"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panose="020B0604020202020204" pitchFamily="34" charset="0"/>
                  </a:rPr>
                  <a:t>52)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6" name="Rectangle 12"/>
              <p:cNvSpPr>
                <a:spLocks noChangeArrowheads="1"/>
              </p:cNvSpPr>
              <p:nvPr/>
            </p:nvSpPr>
            <p:spPr bwMode="auto">
              <a:xfrm>
                <a:off x="4175" y="2533"/>
                <a:ext cx="71" cy="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7" name="Rectangle 13"/>
              <p:cNvSpPr>
                <a:spLocks noChangeArrowheads="1"/>
              </p:cNvSpPr>
              <p:nvPr/>
            </p:nvSpPr>
            <p:spPr bwMode="auto">
              <a:xfrm>
                <a:off x="768" y="2647"/>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Rectangle 14"/>
              <p:cNvSpPr>
                <a:spLocks noChangeArrowheads="1"/>
              </p:cNvSpPr>
              <p:nvPr/>
            </p:nvSpPr>
            <p:spPr bwMode="auto">
              <a:xfrm>
                <a:off x="5215" y="2647"/>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Rectangle 15"/>
              <p:cNvSpPr>
                <a:spLocks noChangeArrowheads="1"/>
              </p:cNvSpPr>
              <p:nvPr/>
            </p:nvSpPr>
            <p:spPr bwMode="auto">
              <a:xfrm>
                <a:off x="797" y="2647"/>
                <a:ext cx="441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Rectangle 16"/>
              <p:cNvSpPr>
                <a:spLocks noChangeArrowheads="1"/>
              </p:cNvSpPr>
              <p:nvPr/>
            </p:nvSpPr>
            <p:spPr bwMode="auto">
              <a:xfrm>
                <a:off x="2619" y="2676"/>
                <a:ext cx="849"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Parameter Estimates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1" name="Rectangle 17"/>
              <p:cNvSpPr>
                <a:spLocks noChangeArrowheads="1"/>
              </p:cNvSpPr>
              <p:nvPr/>
            </p:nvSpPr>
            <p:spPr bwMode="auto">
              <a:xfrm>
                <a:off x="3393" y="2676"/>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2" name="Rectangle 18"/>
              <p:cNvSpPr>
                <a:spLocks noChangeArrowheads="1"/>
              </p:cNvSpPr>
              <p:nvPr/>
            </p:nvSpPr>
            <p:spPr bwMode="auto">
              <a:xfrm>
                <a:off x="768" y="2643"/>
                <a:ext cx="4477"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Rectangle 19"/>
              <p:cNvSpPr>
                <a:spLocks noChangeArrowheads="1"/>
              </p:cNvSpPr>
              <p:nvPr/>
            </p:nvSpPr>
            <p:spPr bwMode="auto">
              <a:xfrm>
                <a:off x="768" y="2788"/>
                <a:ext cx="791"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Rectangle 20"/>
              <p:cNvSpPr>
                <a:spLocks noChangeArrowheads="1"/>
              </p:cNvSpPr>
              <p:nvPr/>
            </p:nvSpPr>
            <p:spPr bwMode="auto">
              <a:xfrm>
                <a:off x="768" y="2876"/>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Rectangle 21"/>
              <p:cNvSpPr>
                <a:spLocks noChangeArrowheads="1"/>
              </p:cNvSpPr>
              <p:nvPr/>
            </p:nvSpPr>
            <p:spPr bwMode="auto">
              <a:xfrm>
                <a:off x="1529" y="2876"/>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Rectangle 22"/>
              <p:cNvSpPr>
                <a:spLocks noChangeArrowheads="1"/>
              </p:cNvSpPr>
              <p:nvPr/>
            </p:nvSpPr>
            <p:spPr bwMode="auto">
              <a:xfrm>
                <a:off x="797" y="2876"/>
                <a:ext cx="7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Rectangle 23"/>
              <p:cNvSpPr>
                <a:spLocks noChangeArrowheads="1"/>
              </p:cNvSpPr>
              <p:nvPr/>
            </p:nvSpPr>
            <p:spPr bwMode="auto">
              <a:xfrm>
                <a:off x="797" y="2905"/>
                <a:ext cx="35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Variable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8" name="Rectangle 24"/>
              <p:cNvSpPr>
                <a:spLocks noChangeArrowheads="1"/>
              </p:cNvSpPr>
              <p:nvPr/>
            </p:nvSpPr>
            <p:spPr bwMode="auto">
              <a:xfrm>
                <a:off x="1101"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9" name="Rectangle 25"/>
              <p:cNvSpPr>
                <a:spLocks noChangeArrowheads="1"/>
              </p:cNvSpPr>
              <p:nvPr/>
            </p:nvSpPr>
            <p:spPr bwMode="auto">
              <a:xfrm>
                <a:off x="1559" y="2788"/>
                <a:ext cx="1100"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Rectangle 26"/>
              <p:cNvSpPr>
                <a:spLocks noChangeArrowheads="1"/>
              </p:cNvSpPr>
              <p:nvPr/>
            </p:nvSpPr>
            <p:spPr bwMode="auto">
              <a:xfrm>
                <a:off x="1559" y="2876"/>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Rectangle 27"/>
              <p:cNvSpPr>
                <a:spLocks noChangeArrowheads="1"/>
              </p:cNvSpPr>
              <p:nvPr/>
            </p:nvSpPr>
            <p:spPr bwMode="auto">
              <a:xfrm>
                <a:off x="2629" y="2876"/>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Rectangle 28"/>
              <p:cNvSpPr>
                <a:spLocks noChangeArrowheads="1"/>
              </p:cNvSpPr>
              <p:nvPr/>
            </p:nvSpPr>
            <p:spPr bwMode="auto">
              <a:xfrm>
                <a:off x="1587" y="2876"/>
                <a:ext cx="104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Rectangle 29"/>
              <p:cNvSpPr>
                <a:spLocks noChangeArrowheads="1"/>
              </p:cNvSpPr>
              <p:nvPr/>
            </p:nvSpPr>
            <p:spPr bwMode="auto">
              <a:xfrm>
                <a:off x="1587" y="2905"/>
                <a:ext cx="250"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Label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4" name="Rectangle 30"/>
              <p:cNvSpPr>
                <a:spLocks noChangeArrowheads="1"/>
              </p:cNvSpPr>
              <p:nvPr/>
            </p:nvSpPr>
            <p:spPr bwMode="auto">
              <a:xfrm>
                <a:off x="1790"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5" name="Rectangle 31"/>
              <p:cNvSpPr>
                <a:spLocks noChangeArrowheads="1"/>
              </p:cNvSpPr>
              <p:nvPr/>
            </p:nvSpPr>
            <p:spPr bwMode="auto">
              <a:xfrm>
                <a:off x="2659" y="2788"/>
                <a:ext cx="175"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Rectangle 32"/>
              <p:cNvSpPr>
                <a:spLocks noChangeArrowheads="1"/>
              </p:cNvSpPr>
              <p:nvPr/>
            </p:nvSpPr>
            <p:spPr bwMode="auto">
              <a:xfrm>
                <a:off x="2659" y="2876"/>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Rectangle 33"/>
              <p:cNvSpPr>
                <a:spLocks noChangeArrowheads="1"/>
              </p:cNvSpPr>
              <p:nvPr/>
            </p:nvSpPr>
            <p:spPr bwMode="auto">
              <a:xfrm>
                <a:off x="2804" y="2876"/>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Rectangle 34"/>
              <p:cNvSpPr>
                <a:spLocks noChangeArrowheads="1"/>
              </p:cNvSpPr>
              <p:nvPr/>
            </p:nvSpPr>
            <p:spPr bwMode="auto">
              <a:xfrm>
                <a:off x="2687" y="2876"/>
                <a:ext cx="11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Rectangle 35"/>
              <p:cNvSpPr>
                <a:spLocks noChangeArrowheads="1"/>
              </p:cNvSpPr>
              <p:nvPr/>
            </p:nvSpPr>
            <p:spPr bwMode="auto">
              <a:xfrm>
                <a:off x="2692" y="2905"/>
                <a:ext cx="155"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DF</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0" name="Rectangle 36"/>
              <p:cNvSpPr>
                <a:spLocks noChangeArrowheads="1"/>
              </p:cNvSpPr>
              <p:nvPr/>
            </p:nvSpPr>
            <p:spPr bwMode="auto">
              <a:xfrm>
                <a:off x="2803"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1" name="Rectangle 37"/>
              <p:cNvSpPr>
                <a:spLocks noChangeArrowheads="1"/>
              </p:cNvSpPr>
              <p:nvPr/>
            </p:nvSpPr>
            <p:spPr bwMode="auto">
              <a:xfrm>
                <a:off x="2834" y="2788"/>
                <a:ext cx="29" cy="2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Rectangle 38"/>
              <p:cNvSpPr>
                <a:spLocks noChangeArrowheads="1"/>
              </p:cNvSpPr>
              <p:nvPr/>
            </p:nvSpPr>
            <p:spPr bwMode="auto">
              <a:xfrm>
                <a:off x="3315" y="2788"/>
                <a:ext cx="30" cy="2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Rectangle 39"/>
              <p:cNvSpPr>
                <a:spLocks noChangeArrowheads="1"/>
              </p:cNvSpPr>
              <p:nvPr/>
            </p:nvSpPr>
            <p:spPr bwMode="auto">
              <a:xfrm>
                <a:off x="2863" y="2788"/>
                <a:ext cx="452" cy="1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Rectangle 40"/>
              <p:cNvSpPr>
                <a:spLocks noChangeArrowheads="1"/>
              </p:cNvSpPr>
              <p:nvPr/>
            </p:nvSpPr>
            <p:spPr bwMode="auto">
              <a:xfrm>
                <a:off x="2928" y="2817"/>
                <a:ext cx="444"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Parameter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5" name="Rectangle 41"/>
              <p:cNvSpPr>
                <a:spLocks noChangeArrowheads="1"/>
              </p:cNvSpPr>
              <p:nvPr/>
            </p:nvSpPr>
            <p:spPr bwMode="auto">
              <a:xfrm>
                <a:off x="3315" y="2817"/>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6" name="Rectangle 42"/>
              <p:cNvSpPr>
                <a:spLocks noChangeArrowheads="1"/>
              </p:cNvSpPr>
              <p:nvPr/>
            </p:nvSpPr>
            <p:spPr bwMode="auto">
              <a:xfrm>
                <a:off x="2863" y="2903"/>
                <a:ext cx="452" cy="1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Rectangle 43"/>
              <p:cNvSpPr>
                <a:spLocks noChangeArrowheads="1"/>
              </p:cNvSpPr>
              <p:nvPr/>
            </p:nvSpPr>
            <p:spPr bwMode="auto">
              <a:xfrm>
                <a:off x="2993" y="2905"/>
                <a:ext cx="37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Estimate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8" name="Rectangle 44"/>
              <p:cNvSpPr>
                <a:spLocks noChangeArrowheads="1"/>
              </p:cNvSpPr>
              <p:nvPr/>
            </p:nvSpPr>
            <p:spPr bwMode="auto">
              <a:xfrm>
                <a:off x="3315"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9" name="Rectangle 45"/>
              <p:cNvSpPr>
                <a:spLocks noChangeArrowheads="1"/>
              </p:cNvSpPr>
              <p:nvPr/>
            </p:nvSpPr>
            <p:spPr bwMode="auto">
              <a:xfrm>
                <a:off x="3344" y="2788"/>
                <a:ext cx="29" cy="2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Rectangle 46"/>
              <p:cNvSpPr>
                <a:spLocks noChangeArrowheads="1"/>
              </p:cNvSpPr>
              <p:nvPr/>
            </p:nvSpPr>
            <p:spPr bwMode="auto">
              <a:xfrm>
                <a:off x="3730" y="2788"/>
                <a:ext cx="29" cy="2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Rectangle 47"/>
              <p:cNvSpPr>
                <a:spLocks noChangeArrowheads="1"/>
              </p:cNvSpPr>
              <p:nvPr/>
            </p:nvSpPr>
            <p:spPr bwMode="auto">
              <a:xfrm>
                <a:off x="3373" y="2788"/>
                <a:ext cx="357" cy="1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Rectangle 48"/>
              <p:cNvSpPr>
                <a:spLocks noChangeArrowheads="1"/>
              </p:cNvSpPr>
              <p:nvPr/>
            </p:nvSpPr>
            <p:spPr bwMode="auto">
              <a:xfrm>
                <a:off x="3393" y="2817"/>
                <a:ext cx="391"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Standard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3" name="Rectangle 49"/>
              <p:cNvSpPr>
                <a:spLocks noChangeArrowheads="1"/>
              </p:cNvSpPr>
              <p:nvPr/>
            </p:nvSpPr>
            <p:spPr bwMode="auto">
              <a:xfrm>
                <a:off x="3729" y="2817"/>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4" name="Rectangle 50"/>
              <p:cNvSpPr>
                <a:spLocks noChangeArrowheads="1"/>
              </p:cNvSpPr>
              <p:nvPr/>
            </p:nvSpPr>
            <p:spPr bwMode="auto">
              <a:xfrm>
                <a:off x="3373" y="2903"/>
                <a:ext cx="357" cy="1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Rectangle 51"/>
              <p:cNvSpPr>
                <a:spLocks noChangeArrowheads="1"/>
              </p:cNvSpPr>
              <p:nvPr/>
            </p:nvSpPr>
            <p:spPr bwMode="auto">
              <a:xfrm>
                <a:off x="3545" y="2905"/>
                <a:ext cx="23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Error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6" name="Rectangle 52"/>
              <p:cNvSpPr>
                <a:spLocks noChangeArrowheads="1"/>
              </p:cNvSpPr>
              <p:nvPr/>
            </p:nvSpPr>
            <p:spPr bwMode="auto">
              <a:xfrm>
                <a:off x="3729"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7" name="Rectangle 53"/>
              <p:cNvSpPr>
                <a:spLocks noChangeArrowheads="1"/>
              </p:cNvSpPr>
              <p:nvPr/>
            </p:nvSpPr>
            <p:spPr bwMode="auto">
              <a:xfrm>
                <a:off x="3759" y="2788"/>
                <a:ext cx="327"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Rectangle 54"/>
              <p:cNvSpPr>
                <a:spLocks noChangeArrowheads="1"/>
              </p:cNvSpPr>
              <p:nvPr/>
            </p:nvSpPr>
            <p:spPr bwMode="auto">
              <a:xfrm>
                <a:off x="3759" y="2876"/>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Rectangle 55"/>
              <p:cNvSpPr>
                <a:spLocks noChangeArrowheads="1"/>
              </p:cNvSpPr>
              <p:nvPr/>
            </p:nvSpPr>
            <p:spPr bwMode="auto">
              <a:xfrm>
                <a:off x="4057" y="2876"/>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Rectangle 56"/>
              <p:cNvSpPr>
                <a:spLocks noChangeArrowheads="1"/>
              </p:cNvSpPr>
              <p:nvPr/>
            </p:nvSpPr>
            <p:spPr bwMode="auto">
              <a:xfrm>
                <a:off x="3789" y="2876"/>
                <a:ext cx="26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Rectangle 57"/>
              <p:cNvSpPr>
                <a:spLocks noChangeArrowheads="1"/>
              </p:cNvSpPr>
              <p:nvPr/>
            </p:nvSpPr>
            <p:spPr bwMode="auto">
              <a:xfrm>
                <a:off x="3799"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2" name="Rectangle 58"/>
              <p:cNvSpPr>
                <a:spLocks noChangeArrowheads="1"/>
              </p:cNvSpPr>
              <p:nvPr/>
            </p:nvSpPr>
            <p:spPr bwMode="auto">
              <a:xfrm>
                <a:off x="3822"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3" name="Rectangle 59"/>
              <p:cNvSpPr>
                <a:spLocks noChangeArrowheads="1"/>
              </p:cNvSpPr>
              <p:nvPr/>
            </p:nvSpPr>
            <p:spPr bwMode="auto">
              <a:xfrm>
                <a:off x="3845" y="2905"/>
                <a:ext cx="260"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Value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4" name="Rectangle 60"/>
              <p:cNvSpPr>
                <a:spLocks noChangeArrowheads="1"/>
              </p:cNvSpPr>
              <p:nvPr/>
            </p:nvSpPr>
            <p:spPr bwMode="auto">
              <a:xfrm>
                <a:off x="4057"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5" name="Rectangle 61"/>
              <p:cNvSpPr>
                <a:spLocks noChangeArrowheads="1"/>
              </p:cNvSpPr>
              <p:nvPr/>
            </p:nvSpPr>
            <p:spPr bwMode="auto">
              <a:xfrm>
                <a:off x="4086" y="2788"/>
                <a:ext cx="322"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62"/>
              <p:cNvSpPr>
                <a:spLocks noChangeArrowheads="1"/>
              </p:cNvSpPr>
              <p:nvPr/>
            </p:nvSpPr>
            <p:spPr bwMode="auto">
              <a:xfrm>
                <a:off x="4086" y="2876"/>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Rectangle 63"/>
              <p:cNvSpPr>
                <a:spLocks noChangeArrowheads="1"/>
              </p:cNvSpPr>
              <p:nvPr/>
            </p:nvSpPr>
            <p:spPr bwMode="auto">
              <a:xfrm>
                <a:off x="4379" y="2876"/>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Rectangle 64"/>
              <p:cNvSpPr>
                <a:spLocks noChangeArrowheads="1"/>
              </p:cNvSpPr>
              <p:nvPr/>
            </p:nvSpPr>
            <p:spPr bwMode="auto">
              <a:xfrm>
                <a:off x="4116" y="2876"/>
                <a:ext cx="263"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Rectangle 65"/>
              <p:cNvSpPr>
                <a:spLocks noChangeArrowheads="1"/>
              </p:cNvSpPr>
              <p:nvPr/>
            </p:nvSpPr>
            <p:spPr bwMode="auto">
              <a:xfrm>
                <a:off x="4134" y="2905"/>
                <a:ext cx="12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Pr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0" name="Rectangle 66"/>
              <p:cNvSpPr>
                <a:spLocks noChangeArrowheads="1"/>
              </p:cNvSpPr>
              <p:nvPr/>
            </p:nvSpPr>
            <p:spPr bwMode="auto">
              <a:xfrm>
                <a:off x="4217"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1" name="Rectangle 67"/>
              <p:cNvSpPr>
                <a:spLocks noChangeArrowheads="1"/>
              </p:cNvSpPr>
              <p:nvPr/>
            </p:nvSpPr>
            <p:spPr bwMode="auto">
              <a:xfrm>
                <a:off x="4240" y="2905"/>
                <a:ext cx="89"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2" name="Rectangle 68"/>
              <p:cNvSpPr>
                <a:spLocks noChangeArrowheads="1"/>
              </p:cNvSpPr>
              <p:nvPr/>
            </p:nvSpPr>
            <p:spPr bwMode="auto">
              <a:xfrm>
                <a:off x="4288"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3" name="Rectangle 69"/>
              <p:cNvSpPr>
                <a:spLocks noChangeArrowheads="1"/>
              </p:cNvSpPr>
              <p:nvPr/>
            </p:nvSpPr>
            <p:spPr bwMode="auto">
              <a:xfrm>
                <a:off x="4311" y="2905"/>
                <a:ext cx="109"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4" name="Rectangle 70"/>
              <p:cNvSpPr>
                <a:spLocks noChangeArrowheads="1"/>
              </p:cNvSpPr>
              <p:nvPr/>
            </p:nvSpPr>
            <p:spPr bwMode="auto">
              <a:xfrm>
                <a:off x="4379"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5" name="Rectangle 71"/>
              <p:cNvSpPr>
                <a:spLocks noChangeArrowheads="1"/>
              </p:cNvSpPr>
              <p:nvPr/>
            </p:nvSpPr>
            <p:spPr bwMode="auto">
              <a:xfrm>
                <a:off x="4408" y="2788"/>
                <a:ext cx="438"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Rectangle 72"/>
              <p:cNvSpPr>
                <a:spLocks noChangeArrowheads="1"/>
              </p:cNvSpPr>
              <p:nvPr/>
            </p:nvSpPr>
            <p:spPr bwMode="auto">
              <a:xfrm>
                <a:off x="4408" y="2876"/>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Rectangle 73"/>
              <p:cNvSpPr>
                <a:spLocks noChangeArrowheads="1"/>
              </p:cNvSpPr>
              <p:nvPr/>
            </p:nvSpPr>
            <p:spPr bwMode="auto">
              <a:xfrm>
                <a:off x="4816" y="2876"/>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Rectangle 74"/>
              <p:cNvSpPr>
                <a:spLocks noChangeArrowheads="1"/>
              </p:cNvSpPr>
              <p:nvPr/>
            </p:nvSpPr>
            <p:spPr bwMode="auto">
              <a:xfrm>
                <a:off x="4436" y="2876"/>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Rectangle 75"/>
              <p:cNvSpPr>
                <a:spLocks noChangeArrowheads="1"/>
              </p:cNvSpPr>
              <p:nvPr/>
            </p:nvSpPr>
            <p:spPr bwMode="auto">
              <a:xfrm>
                <a:off x="4448" y="2905"/>
                <a:ext cx="425"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Tolerance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0" name="Rectangle 76"/>
              <p:cNvSpPr>
                <a:spLocks noChangeArrowheads="1"/>
              </p:cNvSpPr>
              <p:nvPr/>
            </p:nvSpPr>
            <p:spPr bwMode="auto">
              <a:xfrm>
                <a:off x="4816"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1" name="Rectangle 77"/>
              <p:cNvSpPr>
                <a:spLocks noChangeArrowheads="1"/>
              </p:cNvSpPr>
              <p:nvPr/>
            </p:nvSpPr>
            <p:spPr bwMode="auto">
              <a:xfrm>
                <a:off x="4846" y="2788"/>
                <a:ext cx="399" cy="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Rectangle 78"/>
              <p:cNvSpPr>
                <a:spLocks noChangeArrowheads="1"/>
              </p:cNvSpPr>
              <p:nvPr/>
            </p:nvSpPr>
            <p:spPr bwMode="auto">
              <a:xfrm>
                <a:off x="4846" y="2876"/>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Rectangle 79"/>
              <p:cNvSpPr>
                <a:spLocks noChangeArrowheads="1"/>
              </p:cNvSpPr>
              <p:nvPr/>
            </p:nvSpPr>
            <p:spPr bwMode="auto">
              <a:xfrm>
                <a:off x="5215" y="2876"/>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Rectangle 80"/>
              <p:cNvSpPr>
                <a:spLocks noChangeArrowheads="1"/>
              </p:cNvSpPr>
              <p:nvPr/>
            </p:nvSpPr>
            <p:spPr bwMode="auto">
              <a:xfrm>
                <a:off x="4875" y="2876"/>
                <a:ext cx="34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Rectangle 81"/>
              <p:cNvSpPr>
                <a:spLocks noChangeArrowheads="1"/>
              </p:cNvSpPr>
              <p:nvPr/>
            </p:nvSpPr>
            <p:spPr bwMode="auto">
              <a:xfrm>
                <a:off x="4994" y="2905"/>
                <a:ext cx="9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V</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6" name="Rectangle 82"/>
              <p:cNvSpPr>
                <a:spLocks noChangeArrowheads="1"/>
              </p:cNvSpPr>
              <p:nvPr/>
            </p:nvSpPr>
            <p:spPr bwMode="auto">
              <a:xfrm>
                <a:off x="5050"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7" name="Rectangle 83"/>
              <p:cNvSpPr>
                <a:spLocks noChangeArrowheads="1"/>
              </p:cNvSpPr>
              <p:nvPr/>
            </p:nvSpPr>
            <p:spPr bwMode="auto">
              <a:xfrm>
                <a:off x="5073"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I</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8" name="Rectangle 84"/>
              <p:cNvSpPr>
                <a:spLocks noChangeArrowheads="1"/>
              </p:cNvSpPr>
              <p:nvPr/>
            </p:nvSpPr>
            <p:spPr bwMode="auto">
              <a:xfrm>
                <a:off x="5096" y="2905"/>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9" name="Rectangle 85"/>
              <p:cNvSpPr>
                <a:spLocks noChangeArrowheads="1"/>
              </p:cNvSpPr>
              <p:nvPr/>
            </p:nvSpPr>
            <p:spPr bwMode="auto">
              <a:xfrm>
                <a:off x="768" y="3020"/>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Rectangle 86"/>
              <p:cNvSpPr>
                <a:spLocks noChangeArrowheads="1"/>
              </p:cNvSpPr>
              <p:nvPr/>
            </p:nvSpPr>
            <p:spPr bwMode="auto">
              <a:xfrm>
                <a:off x="1529" y="3020"/>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Rectangle 87"/>
              <p:cNvSpPr>
                <a:spLocks noChangeArrowheads="1"/>
              </p:cNvSpPr>
              <p:nvPr/>
            </p:nvSpPr>
            <p:spPr bwMode="auto">
              <a:xfrm>
                <a:off x="797" y="3020"/>
                <a:ext cx="7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Rectangle 88"/>
              <p:cNvSpPr>
                <a:spLocks noChangeArrowheads="1"/>
              </p:cNvSpPr>
              <p:nvPr/>
            </p:nvSpPr>
            <p:spPr bwMode="auto">
              <a:xfrm>
                <a:off x="797" y="3049"/>
                <a:ext cx="58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CPI_SA_YY_Q4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3" name="Rectangle 89"/>
              <p:cNvSpPr>
                <a:spLocks noChangeArrowheads="1"/>
              </p:cNvSpPr>
              <p:nvPr/>
            </p:nvSpPr>
            <p:spPr bwMode="auto">
              <a:xfrm>
                <a:off x="1406" y="3049"/>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4" name="Rectangle 90"/>
              <p:cNvSpPr>
                <a:spLocks noChangeArrowheads="1"/>
              </p:cNvSpPr>
              <p:nvPr/>
            </p:nvSpPr>
            <p:spPr bwMode="auto">
              <a:xfrm>
                <a:off x="1559" y="3020"/>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Rectangle 91"/>
              <p:cNvSpPr>
                <a:spLocks noChangeArrowheads="1"/>
              </p:cNvSpPr>
              <p:nvPr/>
            </p:nvSpPr>
            <p:spPr bwMode="auto">
              <a:xfrm>
                <a:off x="2629" y="3020"/>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Rectangle 92"/>
              <p:cNvSpPr>
                <a:spLocks noChangeArrowheads="1"/>
              </p:cNvSpPr>
              <p:nvPr/>
            </p:nvSpPr>
            <p:spPr bwMode="auto">
              <a:xfrm>
                <a:off x="1587" y="3020"/>
                <a:ext cx="104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Rectangle 93"/>
              <p:cNvSpPr>
                <a:spLocks noChangeArrowheads="1"/>
              </p:cNvSpPr>
              <p:nvPr/>
            </p:nvSpPr>
            <p:spPr bwMode="auto">
              <a:xfrm>
                <a:off x="1587" y="304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8" name="Rectangle 94"/>
              <p:cNvSpPr>
                <a:spLocks noChangeArrowheads="1"/>
              </p:cNvSpPr>
              <p:nvPr/>
            </p:nvSpPr>
            <p:spPr bwMode="auto">
              <a:xfrm>
                <a:off x="2659" y="3020"/>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Rectangle 95"/>
              <p:cNvSpPr>
                <a:spLocks noChangeArrowheads="1"/>
              </p:cNvSpPr>
              <p:nvPr/>
            </p:nvSpPr>
            <p:spPr bwMode="auto">
              <a:xfrm>
                <a:off x="2804" y="3020"/>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Rectangle 96"/>
              <p:cNvSpPr>
                <a:spLocks noChangeArrowheads="1"/>
              </p:cNvSpPr>
              <p:nvPr/>
            </p:nvSpPr>
            <p:spPr bwMode="auto">
              <a:xfrm>
                <a:off x="2687" y="3020"/>
                <a:ext cx="11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Rectangle 97"/>
              <p:cNvSpPr>
                <a:spLocks noChangeArrowheads="1"/>
              </p:cNvSpPr>
              <p:nvPr/>
            </p:nvSpPr>
            <p:spPr bwMode="auto">
              <a:xfrm>
                <a:off x="2757" y="3049"/>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2" name="Rectangle 98"/>
              <p:cNvSpPr>
                <a:spLocks noChangeArrowheads="1"/>
              </p:cNvSpPr>
              <p:nvPr/>
            </p:nvSpPr>
            <p:spPr bwMode="auto">
              <a:xfrm>
                <a:off x="2803" y="304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3" name="Rectangle 99"/>
              <p:cNvSpPr>
                <a:spLocks noChangeArrowheads="1"/>
              </p:cNvSpPr>
              <p:nvPr/>
            </p:nvSpPr>
            <p:spPr bwMode="auto">
              <a:xfrm>
                <a:off x="2834" y="3020"/>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Rectangle 100"/>
              <p:cNvSpPr>
                <a:spLocks noChangeArrowheads="1"/>
              </p:cNvSpPr>
              <p:nvPr/>
            </p:nvSpPr>
            <p:spPr bwMode="auto">
              <a:xfrm>
                <a:off x="3315" y="3020"/>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5" name="Rectangle 101"/>
              <p:cNvSpPr>
                <a:spLocks noChangeArrowheads="1"/>
              </p:cNvSpPr>
              <p:nvPr/>
            </p:nvSpPr>
            <p:spPr bwMode="auto">
              <a:xfrm>
                <a:off x="2863" y="3020"/>
                <a:ext cx="45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Rectangle 102"/>
              <p:cNvSpPr>
                <a:spLocks noChangeArrowheads="1"/>
              </p:cNvSpPr>
              <p:nvPr/>
            </p:nvSpPr>
            <p:spPr bwMode="auto">
              <a:xfrm>
                <a:off x="2941" y="3049"/>
                <a:ext cx="6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7" name="Rectangle 103"/>
              <p:cNvSpPr>
                <a:spLocks noChangeArrowheads="1"/>
              </p:cNvSpPr>
              <p:nvPr/>
            </p:nvSpPr>
            <p:spPr bwMode="auto">
              <a:xfrm>
                <a:off x="2969" y="3049"/>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8" name="Rectangle 104"/>
              <p:cNvSpPr>
                <a:spLocks noChangeArrowheads="1"/>
              </p:cNvSpPr>
              <p:nvPr/>
            </p:nvSpPr>
            <p:spPr bwMode="auto">
              <a:xfrm>
                <a:off x="3015" y="3049"/>
                <a:ext cx="13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76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9" name="Rectangle 105"/>
              <p:cNvSpPr>
                <a:spLocks noChangeArrowheads="1"/>
              </p:cNvSpPr>
              <p:nvPr/>
            </p:nvSpPr>
            <p:spPr bwMode="auto">
              <a:xfrm>
                <a:off x="3107" y="3049"/>
                <a:ext cx="159"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0" name="Rectangle 106"/>
              <p:cNvSpPr>
                <a:spLocks noChangeArrowheads="1"/>
              </p:cNvSpPr>
              <p:nvPr/>
            </p:nvSpPr>
            <p:spPr bwMode="auto">
              <a:xfrm>
                <a:off x="3222" y="3049"/>
                <a:ext cx="13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1" name="Rectangle 107"/>
              <p:cNvSpPr>
                <a:spLocks noChangeArrowheads="1"/>
              </p:cNvSpPr>
              <p:nvPr/>
            </p:nvSpPr>
            <p:spPr bwMode="auto">
              <a:xfrm>
                <a:off x="3315" y="304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2" name="Rectangle 108"/>
              <p:cNvSpPr>
                <a:spLocks noChangeArrowheads="1"/>
              </p:cNvSpPr>
              <p:nvPr/>
            </p:nvSpPr>
            <p:spPr bwMode="auto">
              <a:xfrm>
                <a:off x="3344" y="3020"/>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Rectangle 109"/>
              <p:cNvSpPr>
                <a:spLocks noChangeArrowheads="1"/>
              </p:cNvSpPr>
              <p:nvPr/>
            </p:nvSpPr>
            <p:spPr bwMode="auto">
              <a:xfrm>
                <a:off x="3730" y="3020"/>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Rectangle 110"/>
              <p:cNvSpPr>
                <a:spLocks noChangeArrowheads="1"/>
              </p:cNvSpPr>
              <p:nvPr/>
            </p:nvSpPr>
            <p:spPr bwMode="auto">
              <a:xfrm>
                <a:off x="3373" y="3020"/>
                <a:ext cx="35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5" name="Rectangle 111"/>
              <p:cNvSpPr>
                <a:spLocks noChangeArrowheads="1"/>
              </p:cNvSpPr>
              <p:nvPr/>
            </p:nvSpPr>
            <p:spPr bwMode="auto">
              <a:xfrm>
                <a:off x="3383" y="3049"/>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6" name="Rectangle 112"/>
              <p:cNvSpPr>
                <a:spLocks noChangeArrowheads="1"/>
              </p:cNvSpPr>
              <p:nvPr/>
            </p:nvSpPr>
            <p:spPr bwMode="auto">
              <a:xfrm>
                <a:off x="3430" y="3049"/>
                <a:ext cx="35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6.56550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7" name="Rectangle 113"/>
              <p:cNvSpPr>
                <a:spLocks noChangeArrowheads="1"/>
              </p:cNvSpPr>
              <p:nvPr/>
            </p:nvSpPr>
            <p:spPr bwMode="auto">
              <a:xfrm>
                <a:off x="3729" y="304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8" name="Rectangle 114"/>
              <p:cNvSpPr>
                <a:spLocks noChangeArrowheads="1"/>
              </p:cNvSpPr>
              <p:nvPr/>
            </p:nvSpPr>
            <p:spPr bwMode="auto">
              <a:xfrm>
                <a:off x="3759" y="3020"/>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Rectangle 115"/>
              <p:cNvSpPr>
                <a:spLocks noChangeArrowheads="1"/>
              </p:cNvSpPr>
              <p:nvPr/>
            </p:nvSpPr>
            <p:spPr bwMode="auto">
              <a:xfrm>
                <a:off x="4057" y="3020"/>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Rectangle 116"/>
              <p:cNvSpPr>
                <a:spLocks noChangeArrowheads="1"/>
              </p:cNvSpPr>
              <p:nvPr/>
            </p:nvSpPr>
            <p:spPr bwMode="auto">
              <a:xfrm>
                <a:off x="3789" y="3020"/>
                <a:ext cx="26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1" name="Rectangle 117"/>
              <p:cNvSpPr>
                <a:spLocks noChangeArrowheads="1"/>
              </p:cNvSpPr>
              <p:nvPr/>
            </p:nvSpPr>
            <p:spPr bwMode="auto">
              <a:xfrm>
                <a:off x="3868" y="3049"/>
                <a:ext cx="68"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2" name="Rectangle 118"/>
              <p:cNvSpPr>
                <a:spLocks noChangeArrowheads="1"/>
              </p:cNvSpPr>
              <p:nvPr/>
            </p:nvSpPr>
            <p:spPr bwMode="auto">
              <a:xfrm>
                <a:off x="3896" y="3049"/>
                <a:ext cx="20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4.04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3" name="Rectangle 119"/>
              <p:cNvSpPr>
                <a:spLocks noChangeArrowheads="1"/>
              </p:cNvSpPr>
              <p:nvPr/>
            </p:nvSpPr>
            <p:spPr bwMode="auto">
              <a:xfrm>
                <a:off x="4057" y="304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4" name="Rectangle 120"/>
              <p:cNvSpPr>
                <a:spLocks noChangeArrowheads="1"/>
              </p:cNvSpPr>
              <p:nvPr/>
            </p:nvSpPr>
            <p:spPr bwMode="auto">
              <a:xfrm>
                <a:off x="4086" y="3020"/>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5" name="Rectangle 121"/>
              <p:cNvSpPr>
                <a:spLocks noChangeArrowheads="1"/>
              </p:cNvSpPr>
              <p:nvPr/>
            </p:nvSpPr>
            <p:spPr bwMode="auto">
              <a:xfrm>
                <a:off x="4379" y="3020"/>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Rectangle 122"/>
              <p:cNvSpPr>
                <a:spLocks noChangeArrowheads="1"/>
              </p:cNvSpPr>
              <p:nvPr/>
            </p:nvSpPr>
            <p:spPr bwMode="auto">
              <a:xfrm>
                <a:off x="4116" y="3020"/>
                <a:ext cx="263"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7" name="Rectangle 123"/>
              <p:cNvSpPr>
                <a:spLocks noChangeArrowheads="1"/>
              </p:cNvSpPr>
              <p:nvPr/>
            </p:nvSpPr>
            <p:spPr bwMode="auto">
              <a:xfrm>
                <a:off x="4125" y="3049"/>
                <a:ext cx="30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0.0014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8" name="Rectangle 124"/>
              <p:cNvSpPr>
                <a:spLocks noChangeArrowheads="1"/>
              </p:cNvSpPr>
              <p:nvPr/>
            </p:nvSpPr>
            <p:spPr bwMode="auto">
              <a:xfrm>
                <a:off x="4379" y="304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9" name="Rectangle 125"/>
              <p:cNvSpPr>
                <a:spLocks noChangeArrowheads="1"/>
              </p:cNvSpPr>
              <p:nvPr/>
            </p:nvSpPr>
            <p:spPr bwMode="auto">
              <a:xfrm>
                <a:off x="4408" y="3020"/>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0" name="Rectangle 126"/>
              <p:cNvSpPr>
                <a:spLocks noChangeArrowheads="1"/>
              </p:cNvSpPr>
              <p:nvPr/>
            </p:nvSpPr>
            <p:spPr bwMode="auto">
              <a:xfrm>
                <a:off x="4816" y="3020"/>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Rectangle 127"/>
              <p:cNvSpPr>
                <a:spLocks noChangeArrowheads="1"/>
              </p:cNvSpPr>
              <p:nvPr/>
            </p:nvSpPr>
            <p:spPr bwMode="auto">
              <a:xfrm>
                <a:off x="4436" y="3020"/>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2" name="Rectangle 128"/>
              <p:cNvSpPr>
                <a:spLocks noChangeArrowheads="1"/>
              </p:cNvSpPr>
              <p:nvPr/>
            </p:nvSpPr>
            <p:spPr bwMode="auto">
              <a:xfrm>
                <a:off x="4517" y="3049"/>
                <a:ext cx="35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0.99499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3" name="Rectangle 129"/>
              <p:cNvSpPr>
                <a:spLocks noChangeArrowheads="1"/>
              </p:cNvSpPr>
              <p:nvPr/>
            </p:nvSpPr>
            <p:spPr bwMode="auto">
              <a:xfrm>
                <a:off x="4816" y="304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4" name="Rectangle 130"/>
              <p:cNvSpPr>
                <a:spLocks noChangeArrowheads="1"/>
              </p:cNvSpPr>
              <p:nvPr/>
            </p:nvSpPr>
            <p:spPr bwMode="auto">
              <a:xfrm>
                <a:off x="4846" y="3020"/>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Rectangle 131"/>
              <p:cNvSpPr>
                <a:spLocks noChangeArrowheads="1"/>
              </p:cNvSpPr>
              <p:nvPr/>
            </p:nvSpPr>
            <p:spPr bwMode="auto">
              <a:xfrm>
                <a:off x="5215" y="3020"/>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Rectangle 132"/>
              <p:cNvSpPr>
                <a:spLocks noChangeArrowheads="1"/>
              </p:cNvSpPr>
              <p:nvPr/>
            </p:nvSpPr>
            <p:spPr bwMode="auto">
              <a:xfrm>
                <a:off x="4875" y="3020"/>
                <a:ext cx="34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7" name="Rectangle 133"/>
              <p:cNvSpPr>
                <a:spLocks noChangeArrowheads="1"/>
              </p:cNvSpPr>
              <p:nvPr/>
            </p:nvSpPr>
            <p:spPr bwMode="auto">
              <a:xfrm>
                <a:off x="4987" y="3049"/>
                <a:ext cx="159"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8" name="Rectangle 134"/>
              <p:cNvSpPr>
                <a:spLocks noChangeArrowheads="1"/>
              </p:cNvSpPr>
              <p:nvPr/>
            </p:nvSpPr>
            <p:spPr bwMode="auto">
              <a:xfrm>
                <a:off x="5102" y="304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9" name="Rectangle 135"/>
              <p:cNvSpPr>
                <a:spLocks noChangeArrowheads="1"/>
              </p:cNvSpPr>
              <p:nvPr/>
            </p:nvSpPr>
            <p:spPr bwMode="auto">
              <a:xfrm>
                <a:off x="768" y="3017"/>
                <a:ext cx="791"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0" name="Rectangle 136"/>
              <p:cNvSpPr>
                <a:spLocks noChangeArrowheads="1"/>
              </p:cNvSpPr>
              <p:nvPr/>
            </p:nvSpPr>
            <p:spPr bwMode="auto">
              <a:xfrm>
                <a:off x="768" y="3019"/>
                <a:ext cx="791"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Rectangle 137"/>
              <p:cNvSpPr>
                <a:spLocks noChangeArrowheads="1"/>
              </p:cNvSpPr>
              <p:nvPr/>
            </p:nvSpPr>
            <p:spPr bwMode="auto">
              <a:xfrm>
                <a:off x="1559" y="3019"/>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Rectangle 138"/>
              <p:cNvSpPr>
                <a:spLocks noChangeArrowheads="1"/>
              </p:cNvSpPr>
              <p:nvPr/>
            </p:nvSpPr>
            <p:spPr bwMode="auto">
              <a:xfrm>
                <a:off x="1559" y="3017"/>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Rectangle 139"/>
              <p:cNvSpPr>
                <a:spLocks noChangeArrowheads="1"/>
              </p:cNvSpPr>
              <p:nvPr/>
            </p:nvSpPr>
            <p:spPr bwMode="auto">
              <a:xfrm>
                <a:off x="1561" y="3017"/>
                <a:ext cx="1098"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4" name="Rectangle 140"/>
              <p:cNvSpPr>
                <a:spLocks noChangeArrowheads="1"/>
              </p:cNvSpPr>
              <p:nvPr/>
            </p:nvSpPr>
            <p:spPr bwMode="auto">
              <a:xfrm>
                <a:off x="1561" y="3019"/>
                <a:ext cx="1098"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5" name="Rectangle 141"/>
              <p:cNvSpPr>
                <a:spLocks noChangeArrowheads="1"/>
              </p:cNvSpPr>
              <p:nvPr/>
            </p:nvSpPr>
            <p:spPr bwMode="auto">
              <a:xfrm>
                <a:off x="2659" y="3019"/>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6" name="Rectangle 142"/>
              <p:cNvSpPr>
                <a:spLocks noChangeArrowheads="1"/>
              </p:cNvSpPr>
              <p:nvPr/>
            </p:nvSpPr>
            <p:spPr bwMode="auto">
              <a:xfrm>
                <a:off x="2659" y="3017"/>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Rectangle 143"/>
              <p:cNvSpPr>
                <a:spLocks noChangeArrowheads="1"/>
              </p:cNvSpPr>
              <p:nvPr/>
            </p:nvSpPr>
            <p:spPr bwMode="auto">
              <a:xfrm>
                <a:off x="2661" y="3017"/>
                <a:ext cx="173"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Rectangle 144"/>
              <p:cNvSpPr>
                <a:spLocks noChangeArrowheads="1"/>
              </p:cNvSpPr>
              <p:nvPr/>
            </p:nvSpPr>
            <p:spPr bwMode="auto">
              <a:xfrm>
                <a:off x="2661" y="3019"/>
                <a:ext cx="173"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Rectangle 145"/>
              <p:cNvSpPr>
                <a:spLocks noChangeArrowheads="1"/>
              </p:cNvSpPr>
              <p:nvPr/>
            </p:nvSpPr>
            <p:spPr bwMode="auto">
              <a:xfrm>
                <a:off x="2834" y="3019"/>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0" name="Rectangle 146"/>
              <p:cNvSpPr>
                <a:spLocks noChangeArrowheads="1"/>
              </p:cNvSpPr>
              <p:nvPr/>
            </p:nvSpPr>
            <p:spPr bwMode="auto">
              <a:xfrm>
                <a:off x="2834" y="3017"/>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Rectangle 147"/>
              <p:cNvSpPr>
                <a:spLocks noChangeArrowheads="1"/>
              </p:cNvSpPr>
              <p:nvPr/>
            </p:nvSpPr>
            <p:spPr bwMode="auto">
              <a:xfrm>
                <a:off x="2836" y="3017"/>
                <a:ext cx="509"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2" name="Rectangle 148"/>
              <p:cNvSpPr>
                <a:spLocks noChangeArrowheads="1"/>
              </p:cNvSpPr>
              <p:nvPr/>
            </p:nvSpPr>
            <p:spPr bwMode="auto">
              <a:xfrm>
                <a:off x="2836" y="3019"/>
                <a:ext cx="509"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Rectangle 149"/>
              <p:cNvSpPr>
                <a:spLocks noChangeArrowheads="1"/>
              </p:cNvSpPr>
              <p:nvPr/>
            </p:nvSpPr>
            <p:spPr bwMode="auto">
              <a:xfrm>
                <a:off x="3345" y="3019"/>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4" name="Rectangle 150"/>
              <p:cNvSpPr>
                <a:spLocks noChangeArrowheads="1"/>
              </p:cNvSpPr>
              <p:nvPr/>
            </p:nvSpPr>
            <p:spPr bwMode="auto">
              <a:xfrm>
                <a:off x="3345" y="3017"/>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Rectangle 151"/>
              <p:cNvSpPr>
                <a:spLocks noChangeArrowheads="1"/>
              </p:cNvSpPr>
              <p:nvPr/>
            </p:nvSpPr>
            <p:spPr bwMode="auto">
              <a:xfrm>
                <a:off x="3347" y="3017"/>
                <a:ext cx="41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Rectangle 152"/>
              <p:cNvSpPr>
                <a:spLocks noChangeArrowheads="1"/>
              </p:cNvSpPr>
              <p:nvPr/>
            </p:nvSpPr>
            <p:spPr bwMode="auto">
              <a:xfrm>
                <a:off x="3347" y="3019"/>
                <a:ext cx="41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Rectangle 153"/>
              <p:cNvSpPr>
                <a:spLocks noChangeArrowheads="1"/>
              </p:cNvSpPr>
              <p:nvPr/>
            </p:nvSpPr>
            <p:spPr bwMode="auto">
              <a:xfrm>
                <a:off x="3759" y="3019"/>
                <a:ext cx="3"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Rectangle 154"/>
              <p:cNvSpPr>
                <a:spLocks noChangeArrowheads="1"/>
              </p:cNvSpPr>
              <p:nvPr/>
            </p:nvSpPr>
            <p:spPr bwMode="auto">
              <a:xfrm>
                <a:off x="3759" y="3017"/>
                <a:ext cx="3"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Rectangle 155"/>
              <p:cNvSpPr>
                <a:spLocks noChangeArrowheads="1"/>
              </p:cNvSpPr>
              <p:nvPr/>
            </p:nvSpPr>
            <p:spPr bwMode="auto">
              <a:xfrm>
                <a:off x="3762" y="3017"/>
                <a:ext cx="324"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Rectangle 156"/>
              <p:cNvSpPr>
                <a:spLocks noChangeArrowheads="1"/>
              </p:cNvSpPr>
              <p:nvPr/>
            </p:nvSpPr>
            <p:spPr bwMode="auto">
              <a:xfrm>
                <a:off x="3762" y="3019"/>
                <a:ext cx="324"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Rectangle 157"/>
              <p:cNvSpPr>
                <a:spLocks noChangeArrowheads="1"/>
              </p:cNvSpPr>
              <p:nvPr/>
            </p:nvSpPr>
            <p:spPr bwMode="auto">
              <a:xfrm>
                <a:off x="4086" y="3019"/>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Rectangle 158"/>
              <p:cNvSpPr>
                <a:spLocks noChangeArrowheads="1"/>
              </p:cNvSpPr>
              <p:nvPr/>
            </p:nvSpPr>
            <p:spPr bwMode="auto">
              <a:xfrm>
                <a:off x="4086" y="3017"/>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Rectangle 159"/>
              <p:cNvSpPr>
                <a:spLocks noChangeArrowheads="1"/>
              </p:cNvSpPr>
              <p:nvPr/>
            </p:nvSpPr>
            <p:spPr bwMode="auto">
              <a:xfrm>
                <a:off x="4088" y="3017"/>
                <a:ext cx="320"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Rectangle 160"/>
              <p:cNvSpPr>
                <a:spLocks noChangeArrowheads="1"/>
              </p:cNvSpPr>
              <p:nvPr/>
            </p:nvSpPr>
            <p:spPr bwMode="auto">
              <a:xfrm>
                <a:off x="4088" y="3019"/>
                <a:ext cx="320"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Rectangle 161"/>
              <p:cNvSpPr>
                <a:spLocks noChangeArrowheads="1"/>
              </p:cNvSpPr>
              <p:nvPr/>
            </p:nvSpPr>
            <p:spPr bwMode="auto">
              <a:xfrm>
                <a:off x="4408" y="3019"/>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Rectangle 162"/>
              <p:cNvSpPr>
                <a:spLocks noChangeArrowheads="1"/>
              </p:cNvSpPr>
              <p:nvPr/>
            </p:nvSpPr>
            <p:spPr bwMode="auto">
              <a:xfrm>
                <a:off x="4408" y="3017"/>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Rectangle 163"/>
              <p:cNvSpPr>
                <a:spLocks noChangeArrowheads="1"/>
              </p:cNvSpPr>
              <p:nvPr/>
            </p:nvSpPr>
            <p:spPr bwMode="auto">
              <a:xfrm>
                <a:off x="4410" y="3017"/>
                <a:ext cx="436"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Rectangle 164"/>
              <p:cNvSpPr>
                <a:spLocks noChangeArrowheads="1"/>
              </p:cNvSpPr>
              <p:nvPr/>
            </p:nvSpPr>
            <p:spPr bwMode="auto">
              <a:xfrm>
                <a:off x="4410" y="3019"/>
                <a:ext cx="436"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Rectangle 165"/>
              <p:cNvSpPr>
                <a:spLocks noChangeArrowheads="1"/>
              </p:cNvSpPr>
              <p:nvPr/>
            </p:nvSpPr>
            <p:spPr bwMode="auto">
              <a:xfrm>
                <a:off x="4846" y="3019"/>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0" name="Rectangle 166"/>
              <p:cNvSpPr>
                <a:spLocks noChangeArrowheads="1"/>
              </p:cNvSpPr>
              <p:nvPr/>
            </p:nvSpPr>
            <p:spPr bwMode="auto">
              <a:xfrm>
                <a:off x="4846" y="3017"/>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Rectangle 167"/>
              <p:cNvSpPr>
                <a:spLocks noChangeArrowheads="1"/>
              </p:cNvSpPr>
              <p:nvPr/>
            </p:nvSpPr>
            <p:spPr bwMode="auto">
              <a:xfrm>
                <a:off x="4848" y="3017"/>
                <a:ext cx="397"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Rectangle 168"/>
              <p:cNvSpPr>
                <a:spLocks noChangeArrowheads="1"/>
              </p:cNvSpPr>
              <p:nvPr/>
            </p:nvSpPr>
            <p:spPr bwMode="auto">
              <a:xfrm>
                <a:off x="4848" y="3019"/>
                <a:ext cx="397"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Rectangle 169"/>
              <p:cNvSpPr>
                <a:spLocks noChangeArrowheads="1"/>
              </p:cNvSpPr>
              <p:nvPr/>
            </p:nvSpPr>
            <p:spPr bwMode="auto">
              <a:xfrm>
                <a:off x="768" y="3161"/>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4" name="Rectangle 170"/>
              <p:cNvSpPr>
                <a:spLocks noChangeArrowheads="1"/>
              </p:cNvSpPr>
              <p:nvPr/>
            </p:nvSpPr>
            <p:spPr bwMode="auto">
              <a:xfrm>
                <a:off x="1529" y="3161"/>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Rectangle 171"/>
              <p:cNvSpPr>
                <a:spLocks noChangeArrowheads="1"/>
              </p:cNvSpPr>
              <p:nvPr/>
            </p:nvSpPr>
            <p:spPr bwMode="auto">
              <a:xfrm>
                <a:off x="797" y="3161"/>
                <a:ext cx="73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 name="Rectangle 172"/>
              <p:cNvSpPr>
                <a:spLocks noChangeArrowheads="1"/>
              </p:cNvSpPr>
              <p:nvPr/>
            </p:nvSpPr>
            <p:spPr bwMode="auto">
              <a:xfrm>
                <a:off x="797" y="3190"/>
                <a:ext cx="202"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log_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7" name="Rectangle 173"/>
              <p:cNvSpPr>
                <a:spLocks noChangeArrowheads="1"/>
              </p:cNvSpPr>
              <p:nvPr/>
            </p:nvSpPr>
            <p:spPr bwMode="auto">
              <a:xfrm>
                <a:off x="954" y="3190"/>
                <a:ext cx="194"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loss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8" name="Rectangle 174"/>
              <p:cNvSpPr>
                <a:spLocks noChangeArrowheads="1"/>
              </p:cNvSpPr>
              <p:nvPr/>
            </p:nvSpPr>
            <p:spPr bwMode="auto">
              <a:xfrm>
                <a:off x="1102" y="3190"/>
                <a:ext cx="207"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ratio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9" name="Rectangle 175"/>
              <p:cNvSpPr>
                <a:spLocks noChangeArrowheads="1"/>
              </p:cNvSpPr>
              <p:nvPr/>
            </p:nvSpPr>
            <p:spPr bwMode="auto">
              <a:xfrm>
                <a:off x="1263" y="3190"/>
                <a:ext cx="207"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_hat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0" name="Rectangle 176"/>
              <p:cNvSpPr>
                <a:spLocks noChangeArrowheads="1"/>
              </p:cNvSpPr>
              <p:nvPr/>
            </p:nvSpPr>
            <p:spPr bwMode="auto">
              <a:xfrm>
                <a:off x="1425" y="3190"/>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1" name="Rectangle 177"/>
              <p:cNvSpPr>
                <a:spLocks noChangeArrowheads="1"/>
              </p:cNvSpPr>
              <p:nvPr/>
            </p:nvSpPr>
            <p:spPr bwMode="auto">
              <a:xfrm>
                <a:off x="1559" y="3161"/>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Rectangle 178"/>
              <p:cNvSpPr>
                <a:spLocks noChangeArrowheads="1"/>
              </p:cNvSpPr>
              <p:nvPr/>
            </p:nvSpPr>
            <p:spPr bwMode="auto">
              <a:xfrm>
                <a:off x="2629" y="3161"/>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Rectangle 179"/>
              <p:cNvSpPr>
                <a:spLocks noChangeArrowheads="1"/>
              </p:cNvSpPr>
              <p:nvPr/>
            </p:nvSpPr>
            <p:spPr bwMode="auto">
              <a:xfrm>
                <a:off x="1587" y="3161"/>
                <a:ext cx="104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Rectangle 180"/>
              <p:cNvSpPr>
                <a:spLocks noChangeArrowheads="1"/>
              </p:cNvSpPr>
              <p:nvPr/>
            </p:nvSpPr>
            <p:spPr bwMode="auto">
              <a:xfrm>
                <a:off x="1587" y="3190"/>
                <a:ext cx="9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F</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5" name="Rectangle 181"/>
              <p:cNvSpPr>
                <a:spLocks noChangeArrowheads="1"/>
              </p:cNvSpPr>
              <p:nvPr/>
            </p:nvSpPr>
            <p:spPr bwMode="auto">
              <a:xfrm>
                <a:off x="1637" y="3190"/>
                <a:ext cx="105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orecast for log_dloss_sm4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6" name="Rectangle 182"/>
              <p:cNvSpPr>
                <a:spLocks noChangeArrowheads="1"/>
              </p:cNvSpPr>
              <p:nvPr/>
            </p:nvSpPr>
            <p:spPr bwMode="auto">
              <a:xfrm>
                <a:off x="2605" y="3190"/>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7" name="Rectangle 183"/>
              <p:cNvSpPr>
                <a:spLocks noChangeArrowheads="1"/>
              </p:cNvSpPr>
              <p:nvPr/>
            </p:nvSpPr>
            <p:spPr bwMode="auto">
              <a:xfrm>
                <a:off x="2659" y="3161"/>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Rectangle 184"/>
              <p:cNvSpPr>
                <a:spLocks noChangeArrowheads="1"/>
              </p:cNvSpPr>
              <p:nvPr/>
            </p:nvSpPr>
            <p:spPr bwMode="auto">
              <a:xfrm>
                <a:off x="2804" y="3161"/>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Rectangle 185"/>
              <p:cNvSpPr>
                <a:spLocks noChangeArrowheads="1"/>
              </p:cNvSpPr>
              <p:nvPr/>
            </p:nvSpPr>
            <p:spPr bwMode="auto">
              <a:xfrm>
                <a:off x="2687" y="3161"/>
                <a:ext cx="11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Rectangle 186"/>
              <p:cNvSpPr>
                <a:spLocks noChangeArrowheads="1"/>
              </p:cNvSpPr>
              <p:nvPr/>
            </p:nvSpPr>
            <p:spPr bwMode="auto">
              <a:xfrm>
                <a:off x="2757" y="3190"/>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1" name="Rectangle 187"/>
              <p:cNvSpPr>
                <a:spLocks noChangeArrowheads="1"/>
              </p:cNvSpPr>
              <p:nvPr/>
            </p:nvSpPr>
            <p:spPr bwMode="auto">
              <a:xfrm>
                <a:off x="2803" y="3190"/>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2" name="Rectangle 188"/>
              <p:cNvSpPr>
                <a:spLocks noChangeArrowheads="1"/>
              </p:cNvSpPr>
              <p:nvPr/>
            </p:nvSpPr>
            <p:spPr bwMode="auto">
              <a:xfrm>
                <a:off x="2834" y="3161"/>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Rectangle 189"/>
              <p:cNvSpPr>
                <a:spLocks noChangeArrowheads="1"/>
              </p:cNvSpPr>
              <p:nvPr/>
            </p:nvSpPr>
            <p:spPr bwMode="auto">
              <a:xfrm>
                <a:off x="3315" y="3161"/>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Rectangle 190"/>
              <p:cNvSpPr>
                <a:spLocks noChangeArrowheads="1"/>
              </p:cNvSpPr>
              <p:nvPr/>
            </p:nvSpPr>
            <p:spPr bwMode="auto">
              <a:xfrm>
                <a:off x="2863" y="3161"/>
                <a:ext cx="452"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Rectangle 191"/>
              <p:cNvSpPr>
                <a:spLocks noChangeArrowheads="1"/>
              </p:cNvSpPr>
              <p:nvPr/>
            </p:nvSpPr>
            <p:spPr bwMode="auto">
              <a:xfrm>
                <a:off x="3016" y="3190"/>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6" name="Rectangle 192"/>
              <p:cNvSpPr>
                <a:spLocks noChangeArrowheads="1"/>
              </p:cNvSpPr>
              <p:nvPr/>
            </p:nvSpPr>
            <p:spPr bwMode="auto">
              <a:xfrm>
                <a:off x="3062" y="3190"/>
                <a:ext cx="11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7" name="Rectangle 193"/>
              <p:cNvSpPr>
                <a:spLocks noChangeArrowheads="1"/>
              </p:cNvSpPr>
              <p:nvPr/>
            </p:nvSpPr>
            <p:spPr bwMode="auto">
              <a:xfrm>
                <a:off x="3131" y="3190"/>
                <a:ext cx="23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6227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8" name="Rectangle 194"/>
              <p:cNvSpPr>
                <a:spLocks noChangeArrowheads="1"/>
              </p:cNvSpPr>
              <p:nvPr/>
            </p:nvSpPr>
            <p:spPr bwMode="auto">
              <a:xfrm>
                <a:off x="3315" y="3190"/>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9" name="Rectangle 195"/>
              <p:cNvSpPr>
                <a:spLocks noChangeArrowheads="1"/>
              </p:cNvSpPr>
              <p:nvPr/>
            </p:nvSpPr>
            <p:spPr bwMode="auto">
              <a:xfrm>
                <a:off x="3344" y="3161"/>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0" name="Rectangle 196"/>
              <p:cNvSpPr>
                <a:spLocks noChangeArrowheads="1"/>
              </p:cNvSpPr>
              <p:nvPr/>
            </p:nvSpPr>
            <p:spPr bwMode="auto">
              <a:xfrm>
                <a:off x="3730" y="3161"/>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Rectangle 197"/>
              <p:cNvSpPr>
                <a:spLocks noChangeArrowheads="1"/>
              </p:cNvSpPr>
              <p:nvPr/>
            </p:nvSpPr>
            <p:spPr bwMode="auto">
              <a:xfrm>
                <a:off x="3373" y="3161"/>
                <a:ext cx="35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Rectangle 198"/>
              <p:cNvSpPr>
                <a:spLocks noChangeArrowheads="1"/>
              </p:cNvSpPr>
              <p:nvPr/>
            </p:nvSpPr>
            <p:spPr bwMode="auto">
              <a:xfrm>
                <a:off x="3430" y="3190"/>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3" name="Rectangle 199"/>
              <p:cNvSpPr>
                <a:spLocks noChangeArrowheads="1"/>
              </p:cNvSpPr>
              <p:nvPr/>
            </p:nvSpPr>
            <p:spPr bwMode="auto">
              <a:xfrm>
                <a:off x="3476" y="3190"/>
                <a:ext cx="30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.06965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4" name="Rectangle 200"/>
              <p:cNvSpPr>
                <a:spLocks noChangeArrowheads="1"/>
              </p:cNvSpPr>
              <p:nvPr/>
            </p:nvSpPr>
            <p:spPr bwMode="auto">
              <a:xfrm>
                <a:off x="3729" y="3190"/>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5" name="Rectangle 201"/>
              <p:cNvSpPr>
                <a:spLocks noChangeArrowheads="1"/>
              </p:cNvSpPr>
              <p:nvPr/>
            </p:nvSpPr>
            <p:spPr bwMode="auto">
              <a:xfrm>
                <a:off x="3759" y="3161"/>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Rectangle 202"/>
              <p:cNvSpPr>
                <a:spLocks noChangeArrowheads="1"/>
              </p:cNvSpPr>
              <p:nvPr/>
            </p:nvSpPr>
            <p:spPr bwMode="auto">
              <a:xfrm>
                <a:off x="4057" y="3161"/>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Rectangle 203"/>
              <p:cNvSpPr>
                <a:spLocks noChangeArrowheads="1"/>
              </p:cNvSpPr>
              <p:nvPr/>
            </p:nvSpPr>
            <p:spPr bwMode="auto">
              <a:xfrm>
                <a:off x="3789" y="3161"/>
                <a:ext cx="26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8" name="Rectangle 204"/>
              <p:cNvSpPr>
                <a:spLocks noChangeArrowheads="1"/>
              </p:cNvSpPr>
              <p:nvPr/>
            </p:nvSpPr>
            <p:spPr bwMode="auto">
              <a:xfrm>
                <a:off x="3896" y="3190"/>
                <a:ext cx="20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2.29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6" name="Rectangle 206"/>
            <p:cNvSpPr>
              <a:spLocks noChangeArrowheads="1"/>
            </p:cNvSpPr>
            <p:nvPr/>
          </p:nvSpPr>
          <p:spPr bwMode="auto">
            <a:xfrm>
              <a:off x="4057" y="3190"/>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07"/>
            <p:cNvSpPr>
              <a:spLocks noChangeArrowheads="1"/>
            </p:cNvSpPr>
            <p:nvPr/>
          </p:nvSpPr>
          <p:spPr bwMode="auto">
            <a:xfrm>
              <a:off x="4086" y="3161"/>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208"/>
            <p:cNvSpPr>
              <a:spLocks noChangeArrowheads="1"/>
            </p:cNvSpPr>
            <p:nvPr/>
          </p:nvSpPr>
          <p:spPr bwMode="auto">
            <a:xfrm>
              <a:off x="4379" y="3161"/>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209"/>
            <p:cNvSpPr>
              <a:spLocks noChangeArrowheads="1"/>
            </p:cNvSpPr>
            <p:nvPr/>
          </p:nvSpPr>
          <p:spPr bwMode="auto">
            <a:xfrm>
              <a:off x="4116" y="3161"/>
              <a:ext cx="263"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210"/>
            <p:cNvSpPr>
              <a:spLocks noChangeArrowheads="1"/>
            </p:cNvSpPr>
            <p:nvPr/>
          </p:nvSpPr>
          <p:spPr bwMode="auto">
            <a:xfrm>
              <a:off x="4125" y="3190"/>
              <a:ext cx="30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0.0397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211"/>
            <p:cNvSpPr>
              <a:spLocks noChangeArrowheads="1"/>
            </p:cNvSpPr>
            <p:nvPr/>
          </p:nvSpPr>
          <p:spPr bwMode="auto">
            <a:xfrm>
              <a:off x="4379" y="3190"/>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12"/>
            <p:cNvSpPr>
              <a:spLocks noChangeArrowheads="1"/>
            </p:cNvSpPr>
            <p:nvPr/>
          </p:nvSpPr>
          <p:spPr bwMode="auto">
            <a:xfrm>
              <a:off x="4408" y="3161"/>
              <a:ext cx="28"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213"/>
            <p:cNvSpPr>
              <a:spLocks noChangeArrowheads="1"/>
            </p:cNvSpPr>
            <p:nvPr/>
          </p:nvSpPr>
          <p:spPr bwMode="auto">
            <a:xfrm>
              <a:off x="4816" y="3161"/>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Rectangle 214"/>
            <p:cNvSpPr>
              <a:spLocks noChangeArrowheads="1"/>
            </p:cNvSpPr>
            <p:nvPr/>
          </p:nvSpPr>
          <p:spPr bwMode="auto">
            <a:xfrm>
              <a:off x="4436" y="3161"/>
              <a:ext cx="38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15"/>
            <p:cNvSpPr>
              <a:spLocks noChangeArrowheads="1"/>
            </p:cNvSpPr>
            <p:nvPr/>
          </p:nvSpPr>
          <p:spPr bwMode="auto">
            <a:xfrm>
              <a:off x="4517" y="3190"/>
              <a:ext cx="35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0.99499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216"/>
            <p:cNvSpPr>
              <a:spLocks noChangeArrowheads="1"/>
            </p:cNvSpPr>
            <p:nvPr/>
          </p:nvSpPr>
          <p:spPr bwMode="auto">
            <a:xfrm>
              <a:off x="4816" y="3190"/>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217"/>
            <p:cNvSpPr>
              <a:spLocks noChangeArrowheads="1"/>
            </p:cNvSpPr>
            <p:nvPr/>
          </p:nvSpPr>
          <p:spPr bwMode="auto">
            <a:xfrm>
              <a:off x="4846" y="3161"/>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218"/>
            <p:cNvSpPr>
              <a:spLocks noChangeArrowheads="1"/>
            </p:cNvSpPr>
            <p:nvPr/>
          </p:nvSpPr>
          <p:spPr bwMode="auto">
            <a:xfrm>
              <a:off x="5215" y="3161"/>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Rectangle 219"/>
            <p:cNvSpPr>
              <a:spLocks noChangeArrowheads="1"/>
            </p:cNvSpPr>
            <p:nvPr/>
          </p:nvSpPr>
          <p:spPr bwMode="auto">
            <a:xfrm>
              <a:off x="4875" y="3161"/>
              <a:ext cx="34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220"/>
            <p:cNvSpPr>
              <a:spLocks noChangeArrowheads="1"/>
            </p:cNvSpPr>
            <p:nvPr/>
          </p:nvSpPr>
          <p:spPr bwMode="auto">
            <a:xfrm>
              <a:off x="4987" y="3190"/>
              <a:ext cx="11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221"/>
            <p:cNvSpPr>
              <a:spLocks noChangeArrowheads="1"/>
            </p:cNvSpPr>
            <p:nvPr/>
          </p:nvSpPr>
          <p:spPr bwMode="auto">
            <a:xfrm>
              <a:off x="5056" y="3190"/>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222"/>
            <p:cNvSpPr>
              <a:spLocks noChangeArrowheads="1"/>
            </p:cNvSpPr>
            <p:nvPr/>
          </p:nvSpPr>
          <p:spPr bwMode="auto">
            <a:xfrm>
              <a:off x="5102" y="3190"/>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 name="Rectangle 223"/>
            <p:cNvSpPr>
              <a:spLocks noChangeArrowheads="1"/>
            </p:cNvSpPr>
            <p:nvPr/>
          </p:nvSpPr>
          <p:spPr bwMode="auto">
            <a:xfrm>
              <a:off x="762" y="3302"/>
              <a:ext cx="797"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224"/>
            <p:cNvSpPr>
              <a:spLocks noChangeArrowheads="1"/>
            </p:cNvSpPr>
            <p:nvPr/>
          </p:nvSpPr>
          <p:spPr bwMode="auto">
            <a:xfrm>
              <a:off x="1553" y="3302"/>
              <a:ext cx="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225"/>
            <p:cNvSpPr>
              <a:spLocks noChangeArrowheads="1"/>
            </p:cNvSpPr>
            <p:nvPr/>
          </p:nvSpPr>
          <p:spPr bwMode="auto">
            <a:xfrm>
              <a:off x="1557" y="3302"/>
              <a:ext cx="1102"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226"/>
            <p:cNvSpPr>
              <a:spLocks noChangeArrowheads="1"/>
            </p:cNvSpPr>
            <p:nvPr/>
          </p:nvSpPr>
          <p:spPr bwMode="auto">
            <a:xfrm>
              <a:off x="2652" y="3302"/>
              <a:ext cx="5"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227"/>
            <p:cNvSpPr>
              <a:spLocks noChangeArrowheads="1"/>
            </p:cNvSpPr>
            <p:nvPr/>
          </p:nvSpPr>
          <p:spPr bwMode="auto">
            <a:xfrm>
              <a:off x="2657" y="3302"/>
              <a:ext cx="177"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228"/>
            <p:cNvSpPr>
              <a:spLocks noChangeArrowheads="1"/>
            </p:cNvSpPr>
            <p:nvPr/>
          </p:nvSpPr>
          <p:spPr bwMode="auto">
            <a:xfrm>
              <a:off x="2827" y="3302"/>
              <a:ext cx="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229"/>
            <p:cNvSpPr>
              <a:spLocks noChangeArrowheads="1"/>
            </p:cNvSpPr>
            <p:nvPr/>
          </p:nvSpPr>
          <p:spPr bwMode="auto">
            <a:xfrm>
              <a:off x="2831" y="3302"/>
              <a:ext cx="51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230"/>
            <p:cNvSpPr>
              <a:spLocks noChangeArrowheads="1"/>
            </p:cNvSpPr>
            <p:nvPr/>
          </p:nvSpPr>
          <p:spPr bwMode="auto">
            <a:xfrm>
              <a:off x="3338" y="3302"/>
              <a:ext cx="5"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231"/>
            <p:cNvSpPr>
              <a:spLocks noChangeArrowheads="1"/>
            </p:cNvSpPr>
            <p:nvPr/>
          </p:nvSpPr>
          <p:spPr bwMode="auto">
            <a:xfrm>
              <a:off x="3343" y="3302"/>
              <a:ext cx="416"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232"/>
            <p:cNvSpPr>
              <a:spLocks noChangeArrowheads="1"/>
            </p:cNvSpPr>
            <p:nvPr/>
          </p:nvSpPr>
          <p:spPr bwMode="auto">
            <a:xfrm>
              <a:off x="3753" y="3302"/>
              <a:ext cx="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233"/>
            <p:cNvSpPr>
              <a:spLocks noChangeArrowheads="1"/>
            </p:cNvSpPr>
            <p:nvPr/>
          </p:nvSpPr>
          <p:spPr bwMode="auto">
            <a:xfrm>
              <a:off x="3757" y="3302"/>
              <a:ext cx="329"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234"/>
            <p:cNvSpPr>
              <a:spLocks noChangeArrowheads="1"/>
            </p:cNvSpPr>
            <p:nvPr/>
          </p:nvSpPr>
          <p:spPr bwMode="auto">
            <a:xfrm>
              <a:off x="4080" y="3302"/>
              <a:ext cx="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235"/>
            <p:cNvSpPr>
              <a:spLocks noChangeArrowheads="1"/>
            </p:cNvSpPr>
            <p:nvPr/>
          </p:nvSpPr>
          <p:spPr bwMode="auto">
            <a:xfrm>
              <a:off x="4084" y="3302"/>
              <a:ext cx="32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236"/>
            <p:cNvSpPr>
              <a:spLocks noChangeArrowheads="1"/>
            </p:cNvSpPr>
            <p:nvPr/>
          </p:nvSpPr>
          <p:spPr bwMode="auto">
            <a:xfrm>
              <a:off x="4402" y="3302"/>
              <a:ext cx="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237"/>
            <p:cNvSpPr>
              <a:spLocks noChangeArrowheads="1"/>
            </p:cNvSpPr>
            <p:nvPr/>
          </p:nvSpPr>
          <p:spPr bwMode="auto">
            <a:xfrm>
              <a:off x="4406" y="3302"/>
              <a:ext cx="440"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238"/>
            <p:cNvSpPr>
              <a:spLocks noChangeArrowheads="1"/>
            </p:cNvSpPr>
            <p:nvPr/>
          </p:nvSpPr>
          <p:spPr bwMode="auto">
            <a:xfrm>
              <a:off x="4839" y="3302"/>
              <a:ext cx="5"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239"/>
            <p:cNvSpPr>
              <a:spLocks noChangeArrowheads="1"/>
            </p:cNvSpPr>
            <p:nvPr/>
          </p:nvSpPr>
          <p:spPr bwMode="auto">
            <a:xfrm>
              <a:off x="4844" y="3302"/>
              <a:ext cx="401"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240"/>
            <p:cNvSpPr>
              <a:spLocks noChangeArrowheads="1"/>
            </p:cNvSpPr>
            <p:nvPr/>
          </p:nvSpPr>
          <p:spPr bwMode="auto">
            <a:xfrm>
              <a:off x="1592" y="3309"/>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F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 name="Rectangle 241"/>
            <p:cNvSpPr>
              <a:spLocks noChangeArrowheads="1"/>
            </p:cNvSpPr>
            <p:nvPr/>
          </p:nvSpPr>
          <p:spPr bwMode="auto">
            <a:xfrm>
              <a:off x="2080" y="3397"/>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242"/>
            <p:cNvSpPr>
              <a:spLocks noChangeArrowheads="1"/>
            </p:cNvSpPr>
            <p:nvPr/>
          </p:nvSpPr>
          <p:spPr bwMode="auto">
            <a:xfrm>
              <a:off x="3903" y="3397"/>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243"/>
            <p:cNvSpPr>
              <a:spLocks noChangeArrowheads="1"/>
            </p:cNvSpPr>
            <p:nvPr/>
          </p:nvSpPr>
          <p:spPr bwMode="auto">
            <a:xfrm>
              <a:off x="2110" y="3397"/>
              <a:ext cx="1793"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244"/>
            <p:cNvSpPr>
              <a:spLocks noChangeArrowheads="1"/>
            </p:cNvSpPr>
            <p:nvPr/>
          </p:nvSpPr>
          <p:spPr bwMode="auto">
            <a:xfrm>
              <a:off x="2535" y="3426"/>
              <a:ext cx="776"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Analysis Variable :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 name="Rectangle 245"/>
            <p:cNvSpPr>
              <a:spLocks noChangeArrowheads="1"/>
            </p:cNvSpPr>
            <p:nvPr/>
          </p:nvSpPr>
          <p:spPr bwMode="auto">
            <a:xfrm>
              <a:off x="3241" y="3426"/>
              <a:ext cx="28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MAPE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 name="Rectangle 246"/>
            <p:cNvSpPr>
              <a:spLocks noChangeArrowheads="1"/>
            </p:cNvSpPr>
            <p:nvPr/>
          </p:nvSpPr>
          <p:spPr bwMode="auto">
            <a:xfrm>
              <a:off x="3476" y="3426"/>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3" name="Rectangle 247"/>
            <p:cNvSpPr>
              <a:spLocks noChangeArrowheads="1"/>
            </p:cNvSpPr>
            <p:nvPr/>
          </p:nvSpPr>
          <p:spPr bwMode="auto">
            <a:xfrm>
              <a:off x="2080" y="3393"/>
              <a:ext cx="1851"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Rectangle 248"/>
            <p:cNvSpPr>
              <a:spLocks noChangeArrowheads="1"/>
            </p:cNvSpPr>
            <p:nvPr/>
          </p:nvSpPr>
          <p:spPr bwMode="auto">
            <a:xfrm>
              <a:off x="2080" y="3538"/>
              <a:ext cx="30"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249"/>
            <p:cNvSpPr>
              <a:spLocks noChangeArrowheads="1"/>
            </p:cNvSpPr>
            <p:nvPr/>
          </p:nvSpPr>
          <p:spPr bwMode="auto">
            <a:xfrm>
              <a:off x="2513" y="3538"/>
              <a:ext cx="29"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Rectangle 250"/>
            <p:cNvSpPr>
              <a:spLocks noChangeArrowheads="1"/>
            </p:cNvSpPr>
            <p:nvPr/>
          </p:nvSpPr>
          <p:spPr bwMode="auto">
            <a:xfrm>
              <a:off x="2110" y="3538"/>
              <a:ext cx="403"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251"/>
            <p:cNvSpPr>
              <a:spLocks noChangeArrowheads="1"/>
            </p:cNvSpPr>
            <p:nvPr/>
          </p:nvSpPr>
          <p:spPr bwMode="auto">
            <a:xfrm>
              <a:off x="2177" y="3567"/>
              <a:ext cx="389"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Minimum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0" name="Rectangle 252"/>
            <p:cNvSpPr>
              <a:spLocks noChangeArrowheads="1"/>
            </p:cNvSpPr>
            <p:nvPr/>
          </p:nvSpPr>
          <p:spPr bwMode="auto">
            <a:xfrm>
              <a:off x="2513" y="3567"/>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1" name="Rectangle 253"/>
            <p:cNvSpPr>
              <a:spLocks noChangeArrowheads="1"/>
            </p:cNvSpPr>
            <p:nvPr/>
          </p:nvSpPr>
          <p:spPr bwMode="auto">
            <a:xfrm>
              <a:off x="2542" y="3538"/>
              <a:ext cx="30"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254"/>
            <p:cNvSpPr>
              <a:spLocks noChangeArrowheads="1"/>
            </p:cNvSpPr>
            <p:nvPr/>
          </p:nvSpPr>
          <p:spPr bwMode="auto">
            <a:xfrm>
              <a:off x="2975" y="3538"/>
              <a:ext cx="29"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255"/>
            <p:cNvSpPr>
              <a:spLocks noChangeArrowheads="1"/>
            </p:cNvSpPr>
            <p:nvPr/>
          </p:nvSpPr>
          <p:spPr bwMode="auto">
            <a:xfrm>
              <a:off x="2572" y="3538"/>
              <a:ext cx="403"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256"/>
            <p:cNvSpPr>
              <a:spLocks noChangeArrowheads="1"/>
            </p:cNvSpPr>
            <p:nvPr/>
          </p:nvSpPr>
          <p:spPr bwMode="auto">
            <a:xfrm>
              <a:off x="2768" y="3567"/>
              <a:ext cx="255"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Mean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6" name="Rectangle 257"/>
            <p:cNvSpPr>
              <a:spLocks noChangeArrowheads="1"/>
            </p:cNvSpPr>
            <p:nvPr/>
          </p:nvSpPr>
          <p:spPr bwMode="auto">
            <a:xfrm>
              <a:off x="2975" y="3567"/>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7" name="Rectangle 258"/>
            <p:cNvSpPr>
              <a:spLocks noChangeArrowheads="1"/>
            </p:cNvSpPr>
            <p:nvPr/>
          </p:nvSpPr>
          <p:spPr bwMode="auto">
            <a:xfrm>
              <a:off x="3004" y="3538"/>
              <a:ext cx="30"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259"/>
            <p:cNvSpPr>
              <a:spLocks noChangeArrowheads="1"/>
            </p:cNvSpPr>
            <p:nvPr/>
          </p:nvSpPr>
          <p:spPr bwMode="auto">
            <a:xfrm>
              <a:off x="3437" y="3538"/>
              <a:ext cx="29"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260"/>
            <p:cNvSpPr>
              <a:spLocks noChangeArrowheads="1"/>
            </p:cNvSpPr>
            <p:nvPr/>
          </p:nvSpPr>
          <p:spPr bwMode="auto">
            <a:xfrm>
              <a:off x="3034" y="3538"/>
              <a:ext cx="403"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261"/>
            <p:cNvSpPr>
              <a:spLocks noChangeArrowheads="1"/>
            </p:cNvSpPr>
            <p:nvPr/>
          </p:nvSpPr>
          <p:spPr bwMode="auto">
            <a:xfrm>
              <a:off x="3165" y="3567"/>
              <a:ext cx="322"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Median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1" name="Rectangle 262"/>
            <p:cNvSpPr>
              <a:spLocks noChangeArrowheads="1"/>
            </p:cNvSpPr>
            <p:nvPr/>
          </p:nvSpPr>
          <p:spPr bwMode="auto">
            <a:xfrm>
              <a:off x="3437" y="3567"/>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2" name="Rectangle 263"/>
            <p:cNvSpPr>
              <a:spLocks noChangeArrowheads="1"/>
            </p:cNvSpPr>
            <p:nvPr/>
          </p:nvSpPr>
          <p:spPr bwMode="auto">
            <a:xfrm>
              <a:off x="3466" y="3538"/>
              <a:ext cx="30"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264"/>
            <p:cNvSpPr>
              <a:spLocks noChangeArrowheads="1"/>
            </p:cNvSpPr>
            <p:nvPr/>
          </p:nvSpPr>
          <p:spPr bwMode="auto">
            <a:xfrm>
              <a:off x="3903" y="3538"/>
              <a:ext cx="29"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265"/>
            <p:cNvSpPr>
              <a:spLocks noChangeArrowheads="1"/>
            </p:cNvSpPr>
            <p:nvPr/>
          </p:nvSpPr>
          <p:spPr bwMode="auto">
            <a:xfrm>
              <a:off x="3496" y="3538"/>
              <a:ext cx="407" cy="14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266"/>
            <p:cNvSpPr>
              <a:spLocks noChangeArrowheads="1"/>
            </p:cNvSpPr>
            <p:nvPr/>
          </p:nvSpPr>
          <p:spPr bwMode="auto">
            <a:xfrm>
              <a:off x="3544" y="3567"/>
              <a:ext cx="414"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Maximum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6" name="Rectangle 267"/>
            <p:cNvSpPr>
              <a:spLocks noChangeArrowheads="1"/>
            </p:cNvSpPr>
            <p:nvPr/>
          </p:nvSpPr>
          <p:spPr bwMode="auto">
            <a:xfrm>
              <a:off x="3903" y="3567"/>
              <a:ext cx="63" cy="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7" name="Rectangle 268"/>
            <p:cNvSpPr>
              <a:spLocks noChangeArrowheads="1"/>
            </p:cNvSpPr>
            <p:nvPr/>
          </p:nvSpPr>
          <p:spPr bwMode="auto">
            <a:xfrm>
              <a:off x="2080" y="3682"/>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269"/>
            <p:cNvSpPr>
              <a:spLocks noChangeArrowheads="1"/>
            </p:cNvSpPr>
            <p:nvPr/>
          </p:nvSpPr>
          <p:spPr bwMode="auto">
            <a:xfrm>
              <a:off x="2513" y="3682"/>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Rectangle 270"/>
            <p:cNvSpPr>
              <a:spLocks noChangeArrowheads="1"/>
            </p:cNvSpPr>
            <p:nvPr/>
          </p:nvSpPr>
          <p:spPr bwMode="auto">
            <a:xfrm>
              <a:off x="2110" y="3682"/>
              <a:ext cx="403"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Rectangle 271"/>
            <p:cNvSpPr>
              <a:spLocks noChangeArrowheads="1"/>
            </p:cNvSpPr>
            <p:nvPr/>
          </p:nvSpPr>
          <p:spPr bwMode="auto">
            <a:xfrm>
              <a:off x="2121" y="3711"/>
              <a:ext cx="20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1" name="Rectangle 272"/>
            <p:cNvSpPr>
              <a:spLocks noChangeArrowheads="1"/>
            </p:cNvSpPr>
            <p:nvPr/>
          </p:nvSpPr>
          <p:spPr bwMode="auto">
            <a:xfrm>
              <a:off x="2283" y="3711"/>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 name="Rectangle 273"/>
            <p:cNvSpPr>
              <a:spLocks noChangeArrowheads="1"/>
            </p:cNvSpPr>
            <p:nvPr/>
          </p:nvSpPr>
          <p:spPr bwMode="auto">
            <a:xfrm>
              <a:off x="2329" y="3711"/>
              <a:ext cx="23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5061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 name="Rectangle 274"/>
            <p:cNvSpPr>
              <a:spLocks noChangeArrowheads="1"/>
            </p:cNvSpPr>
            <p:nvPr/>
          </p:nvSpPr>
          <p:spPr bwMode="auto">
            <a:xfrm>
              <a:off x="2513" y="3711"/>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4" name="Rectangle 275"/>
            <p:cNvSpPr>
              <a:spLocks noChangeArrowheads="1"/>
            </p:cNvSpPr>
            <p:nvPr/>
          </p:nvSpPr>
          <p:spPr bwMode="auto">
            <a:xfrm>
              <a:off x="2542" y="3682"/>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276"/>
            <p:cNvSpPr>
              <a:spLocks noChangeArrowheads="1"/>
            </p:cNvSpPr>
            <p:nvPr/>
          </p:nvSpPr>
          <p:spPr bwMode="auto">
            <a:xfrm>
              <a:off x="2975" y="3682"/>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Rectangle 277"/>
            <p:cNvSpPr>
              <a:spLocks noChangeArrowheads="1"/>
            </p:cNvSpPr>
            <p:nvPr/>
          </p:nvSpPr>
          <p:spPr bwMode="auto">
            <a:xfrm>
              <a:off x="2572" y="3682"/>
              <a:ext cx="403"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Rectangle 278"/>
            <p:cNvSpPr>
              <a:spLocks noChangeArrowheads="1"/>
            </p:cNvSpPr>
            <p:nvPr/>
          </p:nvSpPr>
          <p:spPr bwMode="auto">
            <a:xfrm>
              <a:off x="2583" y="3711"/>
              <a:ext cx="159"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1.7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 name="Rectangle 279"/>
            <p:cNvSpPr>
              <a:spLocks noChangeArrowheads="1"/>
            </p:cNvSpPr>
            <p:nvPr/>
          </p:nvSpPr>
          <p:spPr bwMode="auto">
            <a:xfrm>
              <a:off x="2698" y="3711"/>
              <a:ext cx="23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7524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9" name="Rectangle 280"/>
            <p:cNvSpPr>
              <a:spLocks noChangeArrowheads="1"/>
            </p:cNvSpPr>
            <p:nvPr/>
          </p:nvSpPr>
          <p:spPr bwMode="auto">
            <a:xfrm>
              <a:off x="2883" y="3711"/>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0" name="Rectangle 281"/>
            <p:cNvSpPr>
              <a:spLocks noChangeArrowheads="1"/>
            </p:cNvSpPr>
            <p:nvPr/>
          </p:nvSpPr>
          <p:spPr bwMode="auto">
            <a:xfrm>
              <a:off x="2929" y="3711"/>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1" name="Rectangle 282"/>
            <p:cNvSpPr>
              <a:spLocks noChangeArrowheads="1"/>
            </p:cNvSpPr>
            <p:nvPr/>
          </p:nvSpPr>
          <p:spPr bwMode="auto">
            <a:xfrm>
              <a:off x="2975" y="3711"/>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2" name="Rectangle 283"/>
            <p:cNvSpPr>
              <a:spLocks noChangeArrowheads="1"/>
            </p:cNvSpPr>
            <p:nvPr/>
          </p:nvSpPr>
          <p:spPr bwMode="auto">
            <a:xfrm>
              <a:off x="3004" y="3682"/>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284"/>
            <p:cNvSpPr>
              <a:spLocks noChangeArrowheads="1"/>
            </p:cNvSpPr>
            <p:nvPr/>
          </p:nvSpPr>
          <p:spPr bwMode="auto">
            <a:xfrm>
              <a:off x="3437" y="3682"/>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285"/>
            <p:cNvSpPr>
              <a:spLocks noChangeArrowheads="1"/>
            </p:cNvSpPr>
            <p:nvPr/>
          </p:nvSpPr>
          <p:spPr bwMode="auto">
            <a:xfrm>
              <a:off x="3034" y="3682"/>
              <a:ext cx="403"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286"/>
            <p:cNvSpPr>
              <a:spLocks noChangeArrowheads="1"/>
            </p:cNvSpPr>
            <p:nvPr/>
          </p:nvSpPr>
          <p:spPr bwMode="auto">
            <a:xfrm>
              <a:off x="3045" y="3711"/>
              <a:ext cx="159"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6" name="Rectangle 287"/>
            <p:cNvSpPr>
              <a:spLocks noChangeArrowheads="1"/>
            </p:cNvSpPr>
            <p:nvPr/>
          </p:nvSpPr>
          <p:spPr bwMode="auto">
            <a:xfrm>
              <a:off x="3160" y="3711"/>
              <a:ext cx="18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452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7" name="Rectangle 288"/>
            <p:cNvSpPr>
              <a:spLocks noChangeArrowheads="1"/>
            </p:cNvSpPr>
            <p:nvPr/>
          </p:nvSpPr>
          <p:spPr bwMode="auto">
            <a:xfrm>
              <a:off x="3299" y="3711"/>
              <a:ext cx="13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8" name="Rectangle 289"/>
            <p:cNvSpPr>
              <a:spLocks noChangeArrowheads="1"/>
            </p:cNvSpPr>
            <p:nvPr/>
          </p:nvSpPr>
          <p:spPr bwMode="auto">
            <a:xfrm>
              <a:off x="3391" y="3711"/>
              <a:ext cx="8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9" name="Rectangle 290"/>
            <p:cNvSpPr>
              <a:spLocks noChangeArrowheads="1"/>
            </p:cNvSpPr>
            <p:nvPr/>
          </p:nvSpPr>
          <p:spPr bwMode="auto">
            <a:xfrm>
              <a:off x="3437" y="3711"/>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0" name="Rectangle 291"/>
            <p:cNvSpPr>
              <a:spLocks noChangeArrowheads="1"/>
            </p:cNvSpPr>
            <p:nvPr/>
          </p:nvSpPr>
          <p:spPr bwMode="auto">
            <a:xfrm>
              <a:off x="3466" y="3682"/>
              <a:ext cx="30"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292"/>
            <p:cNvSpPr>
              <a:spLocks noChangeArrowheads="1"/>
            </p:cNvSpPr>
            <p:nvPr/>
          </p:nvSpPr>
          <p:spPr bwMode="auto">
            <a:xfrm>
              <a:off x="3903" y="3682"/>
              <a:ext cx="29"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293"/>
            <p:cNvSpPr>
              <a:spLocks noChangeArrowheads="1"/>
            </p:cNvSpPr>
            <p:nvPr/>
          </p:nvSpPr>
          <p:spPr bwMode="auto">
            <a:xfrm>
              <a:off x="3496" y="3682"/>
              <a:ext cx="407" cy="1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294"/>
            <p:cNvSpPr>
              <a:spLocks noChangeArrowheads="1"/>
            </p:cNvSpPr>
            <p:nvPr/>
          </p:nvSpPr>
          <p:spPr bwMode="auto">
            <a:xfrm>
              <a:off x="3511" y="3711"/>
              <a:ext cx="11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4" name="Rectangle 295"/>
            <p:cNvSpPr>
              <a:spLocks noChangeArrowheads="1"/>
            </p:cNvSpPr>
            <p:nvPr/>
          </p:nvSpPr>
          <p:spPr bwMode="auto">
            <a:xfrm>
              <a:off x="3580" y="3711"/>
              <a:ext cx="18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258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296"/>
            <p:cNvSpPr>
              <a:spLocks noChangeArrowheads="1"/>
            </p:cNvSpPr>
            <p:nvPr/>
          </p:nvSpPr>
          <p:spPr bwMode="auto">
            <a:xfrm>
              <a:off x="3719" y="3711"/>
              <a:ext cx="23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7490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 name="Rectangle 297"/>
            <p:cNvSpPr>
              <a:spLocks noChangeArrowheads="1"/>
            </p:cNvSpPr>
            <p:nvPr/>
          </p:nvSpPr>
          <p:spPr bwMode="auto">
            <a:xfrm>
              <a:off x="3903" y="3711"/>
              <a:ext cx="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7" name="Rectangle 298"/>
            <p:cNvSpPr>
              <a:spLocks noChangeArrowheads="1"/>
            </p:cNvSpPr>
            <p:nvPr/>
          </p:nvSpPr>
          <p:spPr bwMode="auto">
            <a:xfrm>
              <a:off x="2080" y="3680"/>
              <a:ext cx="46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299"/>
            <p:cNvSpPr>
              <a:spLocks noChangeArrowheads="1"/>
            </p:cNvSpPr>
            <p:nvPr/>
          </p:nvSpPr>
          <p:spPr bwMode="auto">
            <a:xfrm>
              <a:off x="2080" y="3682"/>
              <a:ext cx="46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300"/>
            <p:cNvSpPr>
              <a:spLocks noChangeArrowheads="1"/>
            </p:cNvSpPr>
            <p:nvPr/>
          </p:nvSpPr>
          <p:spPr bwMode="auto">
            <a:xfrm>
              <a:off x="2542" y="3682"/>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Rectangle 301"/>
            <p:cNvSpPr>
              <a:spLocks noChangeArrowheads="1"/>
            </p:cNvSpPr>
            <p:nvPr/>
          </p:nvSpPr>
          <p:spPr bwMode="auto">
            <a:xfrm>
              <a:off x="2542" y="3680"/>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Rectangle 302"/>
            <p:cNvSpPr>
              <a:spLocks noChangeArrowheads="1"/>
            </p:cNvSpPr>
            <p:nvPr/>
          </p:nvSpPr>
          <p:spPr bwMode="auto">
            <a:xfrm>
              <a:off x="2544" y="3680"/>
              <a:ext cx="460"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Rectangle 303"/>
            <p:cNvSpPr>
              <a:spLocks noChangeArrowheads="1"/>
            </p:cNvSpPr>
            <p:nvPr/>
          </p:nvSpPr>
          <p:spPr bwMode="auto">
            <a:xfrm>
              <a:off x="2544" y="3682"/>
              <a:ext cx="460"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Rectangle 304"/>
            <p:cNvSpPr>
              <a:spLocks noChangeArrowheads="1"/>
            </p:cNvSpPr>
            <p:nvPr/>
          </p:nvSpPr>
          <p:spPr bwMode="auto">
            <a:xfrm>
              <a:off x="3004" y="3682"/>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Rectangle 305"/>
            <p:cNvSpPr>
              <a:spLocks noChangeArrowheads="1"/>
            </p:cNvSpPr>
            <p:nvPr/>
          </p:nvSpPr>
          <p:spPr bwMode="auto">
            <a:xfrm>
              <a:off x="3004" y="3680"/>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Rectangle 306"/>
            <p:cNvSpPr>
              <a:spLocks noChangeArrowheads="1"/>
            </p:cNvSpPr>
            <p:nvPr/>
          </p:nvSpPr>
          <p:spPr bwMode="auto">
            <a:xfrm>
              <a:off x="3006" y="3680"/>
              <a:ext cx="460"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Rectangle 307"/>
            <p:cNvSpPr>
              <a:spLocks noChangeArrowheads="1"/>
            </p:cNvSpPr>
            <p:nvPr/>
          </p:nvSpPr>
          <p:spPr bwMode="auto">
            <a:xfrm>
              <a:off x="3006" y="3682"/>
              <a:ext cx="460"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Rectangle 308"/>
            <p:cNvSpPr>
              <a:spLocks noChangeArrowheads="1"/>
            </p:cNvSpPr>
            <p:nvPr/>
          </p:nvSpPr>
          <p:spPr bwMode="auto">
            <a:xfrm>
              <a:off x="3466" y="3682"/>
              <a:ext cx="2"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Rectangle 309"/>
            <p:cNvSpPr>
              <a:spLocks noChangeArrowheads="1"/>
            </p:cNvSpPr>
            <p:nvPr/>
          </p:nvSpPr>
          <p:spPr bwMode="auto">
            <a:xfrm>
              <a:off x="3466" y="3680"/>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Rectangle 310"/>
            <p:cNvSpPr>
              <a:spLocks noChangeArrowheads="1"/>
            </p:cNvSpPr>
            <p:nvPr/>
          </p:nvSpPr>
          <p:spPr bwMode="auto">
            <a:xfrm>
              <a:off x="3468" y="3680"/>
              <a:ext cx="463"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Rectangle 311"/>
            <p:cNvSpPr>
              <a:spLocks noChangeArrowheads="1"/>
            </p:cNvSpPr>
            <p:nvPr/>
          </p:nvSpPr>
          <p:spPr bwMode="auto">
            <a:xfrm>
              <a:off x="3468" y="3682"/>
              <a:ext cx="463" cy="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Rectangle 312"/>
            <p:cNvSpPr>
              <a:spLocks noChangeArrowheads="1"/>
            </p:cNvSpPr>
            <p:nvPr/>
          </p:nvSpPr>
          <p:spPr bwMode="auto">
            <a:xfrm>
              <a:off x="2074" y="3824"/>
              <a:ext cx="468" cy="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Rectangle 313"/>
            <p:cNvSpPr>
              <a:spLocks noChangeArrowheads="1"/>
            </p:cNvSpPr>
            <p:nvPr/>
          </p:nvSpPr>
          <p:spPr bwMode="auto">
            <a:xfrm>
              <a:off x="2536" y="3824"/>
              <a:ext cx="4" cy="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Rectangle 314"/>
            <p:cNvSpPr>
              <a:spLocks noChangeArrowheads="1"/>
            </p:cNvSpPr>
            <p:nvPr/>
          </p:nvSpPr>
          <p:spPr bwMode="auto">
            <a:xfrm>
              <a:off x="2540" y="3824"/>
              <a:ext cx="464" cy="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Rectangle 315"/>
            <p:cNvSpPr>
              <a:spLocks noChangeArrowheads="1"/>
            </p:cNvSpPr>
            <p:nvPr/>
          </p:nvSpPr>
          <p:spPr bwMode="auto">
            <a:xfrm>
              <a:off x="2998" y="3824"/>
              <a:ext cx="4" cy="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Rectangle 316"/>
            <p:cNvSpPr>
              <a:spLocks noChangeArrowheads="1"/>
            </p:cNvSpPr>
            <p:nvPr/>
          </p:nvSpPr>
          <p:spPr bwMode="auto">
            <a:xfrm>
              <a:off x="3002" y="3824"/>
              <a:ext cx="464" cy="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Rectangle 317"/>
            <p:cNvSpPr>
              <a:spLocks noChangeArrowheads="1"/>
            </p:cNvSpPr>
            <p:nvPr/>
          </p:nvSpPr>
          <p:spPr bwMode="auto">
            <a:xfrm>
              <a:off x="3460" y="3824"/>
              <a:ext cx="4" cy="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Rectangle 318"/>
            <p:cNvSpPr>
              <a:spLocks noChangeArrowheads="1"/>
            </p:cNvSpPr>
            <p:nvPr/>
          </p:nvSpPr>
          <p:spPr bwMode="auto">
            <a:xfrm>
              <a:off x="3464" y="3824"/>
              <a:ext cx="467" cy="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Rectangle 319"/>
            <p:cNvSpPr>
              <a:spLocks noChangeArrowheads="1"/>
            </p:cNvSpPr>
            <p:nvPr/>
          </p:nvSpPr>
          <p:spPr bwMode="auto">
            <a:xfrm>
              <a:off x="964" y="3828"/>
              <a:ext cx="68"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369" name="Group 322"/>
          <p:cNvGrpSpPr>
            <a:grpSpLocks noChangeAspect="1"/>
          </p:cNvGrpSpPr>
          <p:nvPr/>
        </p:nvGrpSpPr>
        <p:grpSpPr bwMode="auto">
          <a:xfrm>
            <a:off x="76200" y="1479550"/>
            <a:ext cx="5146675" cy="2492375"/>
            <a:chOff x="48" y="910"/>
            <a:chExt cx="3242" cy="1570"/>
          </a:xfrm>
        </p:grpSpPr>
        <p:sp>
          <p:nvSpPr>
            <p:cNvPr id="370" name="AutoShape 321"/>
            <p:cNvSpPr>
              <a:spLocks noChangeAspect="1" noChangeArrowheads="1" noTextEdit="1"/>
            </p:cNvSpPr>
            <p:nvPr/>
          </p:nvSpPr>
          <p:spPr bwMode="auto">
            <a:xfrm>
              <a:off x="48" y="912"/>
              <a:ext cx="3242" cy="1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71" name="Group 523"/>
            <p:cNvGrpSpPr>
              <a:grpSpLocks/>
            </p:cNvGrpSpPr>
            <p:nvPr/>
          </p:nvGrpSpPr>
          <p:grpSpPr bwMode="auto">
            <a:xfrm>
              <a:off x="299" y="910"/>
              <a:ext cx="2764" cy="823"/>
              <a:chOff x="299" y="910"/>
              <a:chExt cx="2764" cy="823"/>
            </a:xfrm>
          </p:grpSpPr>
          <p:sp>
            <p:nvSpPr>
              <p:cNvPr id="529" name="Rectangle 323"/>
              <p:cNvSpPr>
                <a:spLocks noChangeArrowheads="1"/>
              </p:cNvSpPr>
              <p:nvPr/>
            </p:nvSpPr>
            <p:spPr bwMode="auto">
              <a:xfrm>
                <a:off x="605" y="911"/>
                <a:ext cx="1123"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Arial" panose="020B0604020202020204" pitchFamily="34" charset="0"/>
                  </a:rPr>
                  <a:t> GEO 1Retail Internal OLS Model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0" name="Rectangle 324"/>
              <p:cNvSpPr>
                <a:spLocks noChangeArrowheads="1"/>
              </p:cNvSpPr>
              <p:nvPr/>
            </p:nvSpPr>
            <p:spPr bwMode="auto">
              <a:xfrm>
                <a:off x="1733" y="911"/>
                <a:ext cx="44"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1" name="Rectangle 325"/>
              <p:cNvSpPr>
                <a:spLocks noChangeArrowheads="1"/>
              </p:cNvSpPr>
              <p:nvPr/>
            </p:nvSpPr>
            <p:spPr bwMode="auto">
              <a:xfrm>
                <a:off x="1752" y="911"/>
                <a:ext cx="424"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Arial" panose="020B0604020202020204" pitchFamily="34" charset="0"/>
                  </a:rPr>
                  <a:t> Adjusted R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2" name="Rectangle 326"/>
              <p:cNvSpPr>
                <a:spLocks noChangeArrowheads="1"/>
              </p:cNvSpPr>
              <p:nvPr/>
            </p:nvSpPr>
            <p:spPr bwMode="auto">
              <a:xfrm>
                <a:off x="2140" y="910"/>
                <a:ext cx="40"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smtClean="0">
                    <a:ln>
                      <a:noFill/>
                    </a:ln>
                    <a:solidFill>
                      <a:srgbClr val="000000"/>
                    </a:solidFill>
                    <a:effectLst/>
                    <a:latin typeface="Arial Bold" panose="020B0704020202020204" pitchFamily="34" charset="0"/>
                  </a:rPr>
                  <a:t> 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3" name="Rectangle 327"/>
              <p:cNvSpPr>
                <a:spLocks noChangeArrowheads="1"/>
              </p:cNvSpPr>
              <p:nvPr/>
            </p:nvSpPr>
            <p:spPr bwMode="auto">
              <a:xfrm>
                <a:off x="2164" y="911"/>
                <a:ext cx="56" cy="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4" name="Rectangle 328"/>
              <p:cNvSpPr>
                <a:spLocks noChangeArrowheads="1"/>
              </p:cNvSpPr>
              <p:nvPr/>
            </p:nvSpPr>
            <p:spPr bwMode="auto">
              <a:xfrm>
                <a:off x="2184" y="911"/>
                <a:ext cx="312" cy="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Arial" panose="020B0604020202020204" pitchFamily="34" charset="0"/>
                  </a:rPr>
                  <a:t>= 0.852)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5" name="Rectangle 329"/>
              <p:cNvSpPr>
                <a:spLocks noChangeArrowheads="1"/>
              </p:cNvSpPr>
              <p:nvPr/>
            </p:nvSpPr>
            <p:spPr bwMode="auto">
              <a:xfrm>
                <a:off x="2440" y="916"/>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6" name="Rectangle 330"/>
              <p:cNvSpPr>
                <a:spLocks noChangeArrowheads="1"/>
              </p:cNvSpPr>
              <p:nvPr/>
            </p:nvSpPr>
            <p:spPr bwMode="auto">
              <a:xfrm>
                <a:off x="299" y="1001"/>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7" name="Rectangle 331"/>
              <p:cNvSpPr>
                <a:spLocks noChangeArrowheads="1"/>
              </p:cNvSpPr>
              <p:nvPr/>
            </p:nvSpPr>
            <p:spPr bwMode="auto">
              <a:xfrm>
                <a:off x="3013" y="1001"/>
                <a:ext cx="24"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8" name="Rectangle 332"/>
              <p:cNvSpPr>
                <a:spLocks noChangeArrowheads="1"/>
              </p:cNvSpPr>
              <p:nvPr/>
            </p:nvSpPr>
            <p:spPr bwMode="auto">
              <a:xfrm>
                <a:off x="322" y="1001"/>
                <a:ext cx="2691"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9" name="Rectangle 333"/>
              <p:cNvSpPr>
                <a:spLocks noChangeArrowheads="1"/>
              </p:cNvSpPr>
              <p:nvPr/>
            </p:nvSpPr>
            <p:spPr bwMode="auto">
              <a:xfrm>
                <a:off x="1361" y="1027"/>
                <a:ext cx="660"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Parameter Estimates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0" name="Rectangle 334"/>
              <p:cNvSpPr>
                <a:spLocks noChangeArrowheads="1"/>
              </p:cNvSpPr>
              <p:nvPr/>
            </p:nvSpPr>
            <p:spPr bwMode="auto">
              <a:xfrm>
                <a:off x="1975" y="1027"/>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1" name="Rectangle 335"/>
              <p:cNvSpPr>
                <a:spLocks noChangeArrowheads="1"/>
              </p:cNvSpPr>
              <p:nvPr/>
            </p:nvSpPr>
            <p:spPr bwMode="auto">
              <a:xfrm>
                <a:off x="299" y="997"/>
                <a:ext cx="2738"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2" name="Rectangle 336"/>
              <p:cNvSpPr>
                <a:spLocks noChangeArrowheads="1"/>
              </p:cNvSpPr>
              <p:nvPr/>
            </p:nvSpPr>
            <p:spPr bwMode="auto">
              <a:xfrm>
                <a:off x="299" y="1131"/>
                <a:ext cx="738" cy="8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3" name="Rectangle 337"/>
              <p:cNvSpPr>
                <a:spLocks noChangeArrowheads="1"/>
              </p:cNvSpPr>
              <p:nvPr/>
            </p:nvSpPr>
            <p:spPr bwMode="auto">
              <a:xfrm>
                <a:off x="299" y="1211"/>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4" name="Rectangle 338"/>
              <p:cNvSpPr>
                <a:spLocks noChangeArrowheads="1"/>
              </p:cNvSpPr>
              <p:nvPr/>
            </p:nvSpPr>
            <p:spPr bwMode="auto">
              <a:xfrm>
                <a:off x="1014" y="1211"/>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5" name="Rectangle 339"/>
              <p:cNvSpPr>
                <a:spLocks noChangeArrowheads="1"/>
              </p:cNvSpPr>
              <p:nvPr/>
            </p:nvSpPr>
            <p:spPr bwMode="auto">
              <a:xfrm>
                <a:off x="322" y="1211"/>
                <a:ext cx="692"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6" name="Rectangle 340"/>
              <p:cNvSpPr>
                <a:spLocks noChangeArrowheads="1"/>
              </p:cNvSpPr>
              <p:nvPr/>
            </p:nvSpPr>
            <p:spPr bwMode="auto">
              <a:xfrm>
                <a:off x="322" y="1238"/>
                <a:ext cx="27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Variable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7" name="Rectangle 341"/>
              <p:cNvSpPr>
                <a:spLocks noChangeArrowheads="1"/>
              </p:cNvSpPr>
              <p:nvPr/>
            </p:nvSpPr>
            <p:spPr bwMode="auto">
              <a:xfrm>
                <a:off x="563"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8" name="Rectangle 342"/>
              <p:cNvSpPr>
                <a:spLocks noChangeArrowheads="1"/>
              </p:cNvSpPr>
              <p:nvPr/>
            </p:nvSpPr>
            <p:spPr bwMode="auto">
              <a:xfrm>
                <a:off x="1037" y="1131"/>
                <a:ext cx="139" cy="8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9" name="Rectangle 343"/>
              <p:cNvSpPr>
                <a:spLocks noChangeArrowheads="1"/>
              </p:cNvSpPr>
              <p:nvPr/>
            </p:nvSpPr>
            <p:spPr bwMode="auto">
              <a:xfrm>
                <a:off x="1037" y="1211"/>
                <a:ext cx="24"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0" name="Rectangle 344"/>
              <p:cNvSpPr>
                <a:spLocks noChangeArrowheads="1"/>
              </p:cNvSpPr>
              <p:nvPr/>
            </p:nvSpPr>
            <p:spPr bwMode="auto">
              <a:xfrm>
                <a:off x="1153" y="1211"/>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1" name="Rectangle 345"/>
              <p:cNvSpPr>
                <a:spLocks noChangeArrowheads="1"/>
              </p:cNvSpPr>
              <p:nvPr/>
            </p:nvSpPr>
            <p:spPr bwMode="auto">
              <a:xfrm>
                <a:off x="1061" y="1211"/>
                <a:ext cx="92"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2" name="Rectangle 346"/>
              <p:cNvSpPr>
                <a:spLocks noChangeArrowheads="1"/>
              </p:cNvSpPr>
              <p:nvPr/>
            </p:nvSpPr>
            <p:spPr bwMode="auto">
              <a:xfrm>
                <a:off x="1065" y="1238"/>
                <a:ext cx="11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DF</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53" name="Rectangle 347"/>
              <p:cNvSpPr>
                <a:spLocks noChangeArrowheads="1"/>
              </p:cNvSpPr>
              <p:nvPr/>
            </p:nvSpPr>
            <p:spPr bwMode="auto">
              <a:xfrm>
                <a:off x="1153"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54" name="Rectangle 348"/>
              <p:cNvSpPr>
                <a:spLocks noChangeArrowheads="1"/>
              </p:cNvSpPr>
              <p:nvPr/>
            </p:nvSpPr>
            <p:spPr bwMode="auto">
              <a:xfrm>
                <a:off x="1176" y="1131"/>
                <a:ext cx="23" cy="2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5" name="Rectangle 349"/>
              <p:cNvSpPr>
                <a:spLocks noChangeArrowheads="1"/>
              </p:cNvSpPr>
              <p:nvPr/>
            </p:nvSpPr>
            <p:spPr bwMode="auto">
              <a:xfrm>
                <a:off x="1516" y="1131"/>
                <a:ext cx="23" cy="2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6" name="Rectangle 350"/>
              <p:cNvSpPr>
                <a:spLocks noChangeArrowheads="1"/>
              </p:cNvSpPr>
              <p:nvPr/>
            </p:nvSpPr>
            <p:spPr bwMode="auto">
              <a:xfrm>
                <a:off x="1199" y="1131"/>
                <a:ext cx="317" cy="10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7" name="Rectangle 351"/>
              <p:cNvSpPr>
                <a:spLocks noChangeArrowheads="1"/>
              </p:cNvSpPr>
              <p:nvPr/>
            </p:nvSpPr>
            <p:spPr bwMode="auto">
              <a:xfrm>
                <a:off x="1208" y="1157"/>
                <a:ext cx="34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Parameter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58" name="Rectangle 352"/>
              <p:cNvSpPr>
                <a:spLocks noChangeArrowheads="1"/>
              </p:cNvSpPr>
              <p:nvPr/>
            </p:nvSpPr>
            <p:spPr bwMode="auto">
              <a:xfrm>
                <a:off x="1515" y="1157"/>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59" name="Rectangle 353"/>
              <p:cNvSpPr>
                <a:spLocks noChangeArrowheads="1"/>
              </p:cNvSpPr>
              <p:nvPr/>
            </p:nvSpPr>
            <p:spPr bwMode="auto">
              <a:xfrm>
                <a:off x="1199" y="1236"/>
                <a:ext cx="317" cy="10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0" name="Rectangle 354"/>
              <p:cNvSpPr>
                <a:spLocks noChangeArrowheads="1"/>
              </p:cNvSpPr>
              <p:nvPr/>
            </p:nvSpPr>
            <p:spPr bwMode="auto">
              <a:xfrm>
                <a:off x="1259" y="1238"/>
                <a:ext cx="29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Estimate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1" name="Rectangle 355"/>
              <p:cNvSpPr>
                <a:spLocks noChangeArrowheads="1"/>
              </p:cNvSpPr>
              <p:nvPr/>
            </p:nvSpPr>
            <p:spPr bwMode="auto">
              <a:xfrm>
                <a:off x="1515"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2" name="Rectangle 356"/>
              <p:cNvSpPr>
                <a:spLocks noChangeArrowheads="1"/>
              </p:cNvSpPr>
              <p:nvPr/>
            </p:nvSpPr>
            <p:spPr bwMode="auto">
              <a:xfrm>
                <a:off x="1539" y="1131"/>
                <a:ext cx="22" cy="2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3" name="Rectangle 357"/>
              <p:cNvSpPr>
                <a:spLocks noChangeArrowheads="1"/>
              </p:cNvSpPr>
              <p:nvPr/>
            </p:nvSpPr>
            <p:spPr bwMode="auto">
              <a:xfrm>
                <a:off x="1837" y="1131"/>
                <a:ext cx="23" cy="2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4" name="Rectangle 358"/>
              <p:cNvSpPr>
                <a:spLocks noChangeArrowheads="1"/>
              </p:cNvSpPr>
              <p:nvPr/>
            </p:nvSpPr>
            <p:spPr bwMode="auto">
              <a:xfrm>
                <a:off x="1561" y="1131"/>
                <a:ext cx="276" cy="10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5" name="Rectangle 359"/>
              <p:cNvSpPr>
                <a:spLocks noChangeArrowheads="1"/>
              </p:cNvSpPr>
              <p:nvPr/>
            </p:nvSpPr>
            <p:spPr bwMode="auto">
              <a:xfrm>
                <a:off x="1570" y="1157"/>
                <a:ext cx="30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Standard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6" name="Rectangle 360"/>
              <p:cNvSpPr>
                <a:spLocks noChangeArrowheads="1"/>
              </p:cNvSpPr>
              <p:nvPr/>
            </p:nvSpPr>
            <p:spPr bwMode="auto">
              <a:xfrm>
                <a:off x="1836" y="1157"/>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7" name="Rectangle 361"/>
              <p:cNvSpPr>
                <a:spLocks noChangeArrowheads="1"/>
              </p:cNvSpPr>
              <p:nvPr/>
            </p:nvSpPr>
            <p:spPr bwMode="auto">
              <a:xfrm>
                <a:off x="1561" y="1236"/>
                <a:ext cx="276" cy="10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8" name="Rectangle 362"/>
              <p:cNvSpPr>
                <a:spLocks noChangeArrowheads="1"/>
              </p:cNvSpPr>
              <p:nvPr/>
            </p:nvSpPr>
            <p:spPr bwMode="auto">
              <a:xfrm>
                <a:off x="1690" y="1238"/>
                <a:ext cx="17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Error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9" name="Rectangle 363"/>
              <p:cNvSpPr>
                <a:spLocks noChangeArrowheads="1"/>
              </p:cNvSpPr>
              <p:nvPr/>
            </p:nvSpPr>
            <p:spPr bwMode="auto">
              <a:xfrm>
                <a:off x="1836"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0" name="Rectangle 364"/>
              <p:cNvSpPr>
                <a:spLocks noChangeArrowheads="1"/>
              </p:cNvSpPr>
              <p:nvPr/>
            </p:nvSpPr>
            <p:spPr bwMode="auto">
              <a:xfrm>
                <a:off x="1860" y="1131"/>
                <a:ext cx="258" cy="8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1" name="Rectangle 365"/>
              <p:cNvSpPr>
                <a:spLocks noChangeArrowheads="1"/>
              </p:cNvSpPr>
              <p:nvPr/>
            </p:nvSpPr>
            <p:spPr bwMode="auto">
              <a:xfrm>
                <a:off x="1860" y="1211"/>
                <a:ext cx="24"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2" name="Rectangle 366"/>
              <p:cNvSpPr>
                <a:spLocks noChangeArrowheads="1"/>
              </p:cNvSpPr>
              <p:nvPr/>
            </p:nvSpPr>
            <p:spPr bwMode="auto">
              <a:xfrm>
                <a:off x="2095" y="1211"/>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3" name="Rectangle 367"/>
              <p:cNvSpPr>
                <a:spLocks noChangeArrowheads="1"/>
              </p:cNvSpPr>
              <p:nvPr/>
            </p:nvSpPr>
            <p:spPr bwMode="auto">
              <a:xfrm>
                <a:off x="1884" y="1211"/>
                <a:ext cx="211"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4" name="Rectangle 368"/>
              <p:cNvSpPr>
                <a:spLocks noChangeArrowheads="1"/>
              </p:cNvSpPr>
              <p:nvPr/>
            </p:nvSpPr>
            <p:spPr bwMode="auto">
              <a:xfrm>
                <a:off x="1890"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5" name="Rectangle 369"/>
              <p:cNvSpPr>
                <a:spLocks noChangeArrowheads="1"/>
              </p:cNvSpPr>
              <p:nvPr/>
            </p:nvSpPr>
            <p:spPr bwMode="auto">
              <a:xfrm>
                <a:off x="1909"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6" name="Rectangle 370"/>
              <p:cNvSpPr>
                <a:spLocks noChangeArrowheads="1"/>
              </p:cNvSpPr>
              <p:nvPr/>
            </p:nvSpPr>
            <p:spPr bwMode="auto">
              <a:xfrm>
                <a:off x="1927" y="1238"/>
                <a:ext cx="20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Value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7" name="Rectangle 371"/>
              <p:cNvSpPr>
                <a:spLocks noChangeArrowheads="1"/>
              </p:cNvSpPr>
              <p:nvPr/>
            </p:nvSpPr>
            <p:spPr bwMode="auto">
              <a:xfrm>
                <a:off x="2095"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8" name="Rectangle 372"/>
              <p:cNvSpPr>
                <a:spLocks noChangeArrowheads="1"/>
              </p:cNvSpPr>
              <p:nvPr/>
            </p:nvSpPr>
            <p:spPr bwMode="auto">
              <a:xfrm>
                <a:off x="2118" y="1131"/>
                <a:ext cx="254" cy="8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9" name="Rectangle 373"/>
              <p:cNvSpPr>
                <a:spLocks noChangeArrowheads="1"/>
              </p:cNvSpPr>
              <p:nvPr/>
            </p:nvSpPr>
            <p:spPr bwMode="auto">
              <a:xfrm>
                <a:off x="2118" y="1211"/>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0" name="Rectangle 374"/>
              <p:cNvSpPr>
                <a:spLocks noChangeArrowheads="1"/>
              </p:cNvSpPr>
              <p:nvPr/>
            </p:nvSpPr>
            <p:spPr bwMode="auto">
              <a:xfrm>
                <a:off x="2349" y="1211"/>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1" name="Rectangle 375"/>
              <p:cNvSpPr>
                <a:spLocks noChangeArrowheads="1"/>
              </p:cNvSpPr>
              <p:nvPr/>
            </p:nvSpPr>
            <p:spPr bwMode="auto">
              <a:xfrm>
                <a:off x="2141" y="1211"/>
                <a:ext cx="208"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2" name="Rectangle 376"/>
              <p:cNvSpPr>
                <a:spLocks noChangeArrowheads="1"/>
              </p:cNvSpPr>
              <p:nvPr/>
            </p:nvSpPr>
            <p:spPr bwMode="auto">
              <a:xfrm>
                <a:off x="2156" y="1238"/>
                <a:ext cx="9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Pr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3" name="Rectangle 377"/>
              <p:cNvSpPr>
                <a:spLocks noChangeArrowheads="1"/>
              </p:cNvSpPr>
              <p:nvPr/>
            </p:nvSpPr>
            <p:spPr bwMode="auto">
              <a:xfrm>
                <a:off x="2222"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4" name="Rectangle 378"/>
              <p:cNvSpPr>
                <a:spLocks noChangeArrowheads="1"/>
              </p:cNvSpPr>
              <p:nvPr/>
            </p:nvSpPr>
            <p:spPr bwMode="auto">
              <a:xfrm>
                <a:off x="2240" y="1238"/>
                <a:ext cx="6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5" name="Rectangle 379"/>
              <p:cNvSpPr>
                <a:spLocks noChangeArrowheads="1"/>
              </p:cNvSpPr>
              <p:nvPr/>
            </p:nvSpPr>
            <p:spPr bwMode="auto">
              <a:xfrm>
                <a:off x="2278"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6" name="Rectangle 380"/>
              <p:cNvSpPr>
                <a:spLocks noChangeArrowheads="1"/>
              </p:cNvSpPr>
              <p:nvPr/>
            </p:nvSpPr>
            <p:spPr bwMode="auto">
              <a:xfrm>
                <a:off x="2297" y="1238"/>
                <a:ext cx="8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7" name="Rectangle 381"/>
              <p:cNvSpPr>
                <a:spLocks noChangeArrowheads="1"/>
              </p:cNvSpPr>
              <p:nvPr/>
            </p:nvSpPr>
            <p:spPr bwMode="auto">
              <a:xfrm>
                <a:off x="2350"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8" name="Rectangle 382"/>
              <p:cNvSpPr>
                <a:spLocks noChangeArrowheads="1"/>
              </p:cNvSpPr>
              <p:nvPr/>
            </p:nvSpPr>
            <p:spPr bwMode="auto">
              <a:xfrm>
                <a:off x="2372" y="1131"/>
                <a:ext cx="348" cy="8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9" name="Rectangle 383"/>
              <p:cNvSpPr>
                <a:spLocks noChangeArrowheads="1"/>
              </p:cNvSpPr>
              <p:nvPr/>
            </p:nvSpPr>
            <p:spPr bwMode="auto">
              <a:xfrm>
                <a:off x="2372" y="1211"/>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0" name="Rectangle 384"/>
              <p:cNvSpPr>
                <a:spLocks noChangeArrowheads="1"/>
              </p:cNvSpPr>
              <p:nvPr/>
            </p:nvSpPr>
            <p:spPr bwMode="auto">
              <a:xfrm>
                <a:off x="2697" y="1211"/>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1" name="Rectangle 385"/>
              <p:cNvSpPr>
                <a:spLocks noChangeArrowheads="1"/>
              </p:cNvSpPr>
              <p:nvPr/>
            </p:nvSpPr>
            <p:spPr bwMode="auto">
              <a:xfrm>
                <a:off x="2395" y="1211"/>
                <a:ext cx="302"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2" name="Rectangle 386"/>
              <p:cNvSpPr>
                <a:spLocks noChangeArrowheads="1"/>
              </p:cNvSpPr>
              <p:nvPr/>
            </p:nvSpPr>
            <p:spPr bwMode="auto">
              <a:xfrm>
                <a:off x="2405" y="1238"/>
                <a:ext cx="32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Tolerance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93" name="Rectangle 387"/>
              <p:cNvSpPr>
                <a:spLocks noChangeArrowheads="1"/>
              </p:cNvSpPr>
              <p:nvPr/>
            </p:nvSpPr>
            <p:spPr bwMode="auto">
              <a:xfrm>
                <a:off x="2697"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94" name="Rectangle 388"/>
              <p:cNvSpPr>
                <a:spLocks noChangeArrowheads="1"/>
              </p:cNvSpPr>
              <p:nvPr/>
            </p:nvSpPr>
            <p:spPr bwMode="auto">
              <a:xfrm>
                <a:off x="2720" y="1131"/>
                <a:ext cx="23" cy="2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5" name="Rectangle 389"/>
              <p:cNvSpPr>
                <a:spLocks noChangeArrowheads="1"/>
              </p:cNvSpPr>
              <p:nvPr/>
            </p:nvSpPr>
            <p:spPr bwMode="auto">
              <a:xfrm>
                <a:off x="3013" y="1131"/>
                <a:ext cx="24" cy="2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6" name="Rectangle 390"/>
              <p:cNvSpPr>
                <a:spLocks noChangeArrowheads="1"/>
              </p:cNvSpPr>
              <p:nvPr/>
            </p:nvSpPr>
            <p:spPr bwMode="auto">
              <a:xfrm>
                <a:off x="2743" y="1131"/>
                <a:ext cx="270" cy="10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7" name="Rectangle 391"/>
              <p:cNvSpPr>
                <a:spLocks noChangeArrowheads="1"/>
              </p:cNvSpPr>
              <p:nvPr/>
            </p:nvSpPr>
            <p:spPr bwMode="auto">
              <a:xfrm>
                <a:off x="2755" y="1157"/>
                <a:ext cx="29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Variance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98" name="Rectangle 392"/>
              <p:cNvSpPr>
                <a:spLocks noChangeArrowheads="1"/>
              </p:cNvSpPr>
              <p:nvPr/>
            </p:nvSpPr>
            <p:spPr bwMode="auto">
              <a:xfrm>
                <a:off x="3014" y="1157"/>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99" name="Rectangle 393"/>
              <p:cNvSpPr>
                <a:spLocks noChangeArrowheads="1"/>
              </p:cNvSpPr>
              <p:nvPr/>
            </p:nvSpPr>
            <p:spPr bwMode="auto">
              <a:xfrm>
                <a:off x="2743" y="1236"/>
                <a:ext cx="270" cy="10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0" name="Rectangle 394"/>
              <p:cNvSpPr>
                <a:spLocks noChangeArrowheads="1"/>
              </p:cNvSpPr>
              <p:nvPr/>
            </p:nvSpPr>
            <p:spPr bwMode="auto">
              <a:xfrm>
                <a:off x="2784" y="1238"/>
                <a:ext cx="2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Inflation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1" name="Rectangle 395"/>
              <p:cNvSpPr>
                <a:spLocks noChangeArrowheads="1"/>
              </p:cNvSpPr>
              <p:nvPr/>
            </p:nvSpPr>
            <p:spPr bwMode="auto">
              <a:xfrm>
                <a:off x="3014" y="123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2" name="Rectangle 396"/>
              <p:cNvSpPr>
                <a:spLocks noChangeArrowheads="1"/>
              </p:cNvSpPr>
              <p:nvPr/>
            </p:nvSpPr>
            <p:spPr bwMode="auto">
              <a:xfrm>
                <a:off x="299"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3" name="Rectangle 397"/>
              <p:cNvSpPr>
                <a:spLocks noChangeArrowheads="1"/>
              </p:cNvSpPr>
              <p:nvPr/>
            </p:nvSpPr>
            <p:spPr bwMode="auto">
              <a:xfrm>
                <a:off x="1014"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4" name="Rectangle 398"/>
              <p:cNvSpPr>
                <a:spLocks noChangeArrowheads="1"/>
              </p:cNvSpPr>
              <p:nvPr/>
            </p:nvSpPr>
            <p:spPr bwMode="auto">
              <a:xfrm>
                <a:off x="322" y="1343"/>
                <a:ext cx="692"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5" name="Rectangle 399"/>
              <p:cNvSpPr>
                <a:spLocks noChangeArrowheads="1"/>
              </p:cNvSpPr>
              <p:nvPr/>
            </p:nvSpPr>
            <p:spPr bwMode="auto">
              <a:xfrm>
                <a:off x="322" y="1370"/>
                <a:ext cx="29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Intercept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6" name="Rectangle 400"/>
              <p:cNvSpPr>
                <a:spLocks noChangeArrowheads="1"/>
              </p:cNvSpPr>
              <p:nvPr/>
            </p:nvSpPr>
            <p:spPr bwMode="auto">
              <a:xfrm>
                <a:off x="578"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7" name="Rectangle 401"/>
              <p:cNvSpPr>
                <a:spLocks noChangeArrowheads="1"/>
              </p:cNvSpPr>
              <p:nvPr/>
            </p:nvSpPr>
            <p:spPr bwMode="auto">
              <a:xfrm>
                <a:off x="1037" y="1343"/>
                <a:ext cx="24"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8" name="Rectangle 402"/>
              <p:cNvSpPr>
                <a:spLocks noChangeArrowheads="1"/>
              </p:cNvSpPr>
              <p:nvPr/>
            </p:nvSpPr>
            <p:spPr bwMode="auto">
              <a:xfrm>
                <a:off x="1153"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9" name="Rectangle 403"/>
              <p:cNvSpPr>
                <a:spLocks noChangeArrowheads="1"/>
              </p:cNvSpPr>
              <p:nvPr/>
            </p:nvSpPr>
            <p:spPr bwMode="auto">
              <a:xfrm>
                <a:off x="1061" y="1343"/>
                <a:ext cx="92"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0" name="Rectangle 404"/>
              <p:cNvSpPr>
                <a:spLocks noChangeArrowheads="1"/>
              </p:cNvSpPr>
              <p:nvPr/>
            </p:nvSpPr>
            <p:spPr bwMode="auto">
              <a:xfrm>
                <a:off x="1116" y="137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1" name="Rectangle 405"/>
              <p:cNvSpPr>
                <a:spLocks noChangeArrowheads="1"/>
              </p:cNvSpPr>
              <p:nvPr/>
            </p:nvSpPr>
            <p:spPr bwMode="auto">
              <a:xfrm>
                <a:off x="1153"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2" name="Rectangle 406"/>
              <p:cNvSpPr>
                <a:spLocks noChangeArrowheads="1"/>
              </p:cNvSpPr>
              <p:nvPr/>
            </p:nvSpPr>
            <p:spPr bwMode="auto">
              <a:xfrm>
                <a:off x="1176"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3" name="Rectangle 407"/>
              <p:cNvSpPr>
                <a:spLocks noChangeArrowheads="1"/>
              </p:cNvSpPr>
              <p:nvPr/>
            </p:nvSpPr>
            <p:spPr bwMode="auto">
              <a:xfrm>
                <a:off x="1516"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4" name="Rectangle 408"/>
              <p:cNvSpPr>
                <a:spLocks noChangeArrowheads="1"/>
              </p:cNvSpPr>
              <p:nvPr/>
            </p:nvSpPr>
            <p:spPr bwMode="auto">
              <a:xfrm>
                <a:off x="1199" y="1343"/>
                <a:ext cx="317"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5" name="Rectangle 409"/>
              <p:cNvSpPr>
                <a:spLocks noChangeArrowheads="1"/>
              </p:cNvSpPr>
              <p:nvPr/>
            </p:nvSpPr>
            <p:spPr bwMode="auto">
              <a:xfrm>
                <a:off x="1241" y="137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6" name="Rectangle 410"/>
              <p:cNvSpPr>
                <a:spLocks noChangeArrowheads="1"/>
              </p:cNvSpPr>
              <p:nvPr/>
            </p:nvSpPr>
            <p:spPr bwMode="auto">
              <a:xfrm>
                <a:off x="1277" y="137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7" name="Rectangle 411"/>
              <p:cNvSpPr>
                <a:spLocks noChangeArrowheads="1"/>
              </p:cNvSpPr>
              <p:nvPr/>
            </p:nvSpPr>
            <p:spPr bwMode="auto">
              <a:xfrm>
                <a:off x="1314" y="1370"/>
                <a:ext cx="8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8" name="Rectangle 412"/>
              <p:cNvSpPr>
                <a:spLocks noChangeArrowheads="1"/>
              </p:cNvSpPr>
              <p:nvPr/>
            </p:nvSpPr>
            <p:spPr bwMode="auto">
              <a:xfrm>
                <a:off x="1369" y="1370"/>
                <a:ext cx="14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099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9" name="Rectangle 413"/>
              <p:cNvSpPr>
                <a:spLocks noChangeArrowheads="1"/>
              </p:cNvSpPr>
              <p:nvPr/>
            </p:nvSpPr>
            <p:spPr bwMode="auto">
              <a:xfrm>
                <a:off x="1478" y="137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0" name="Rectangle 414"/>
              <p:cNvSpPr>
                <a:spLocks noChangeArrowheads="1"/>
              </p:cNvSpPr>
              <p:nvPr/>
            </p:nvSpPr>
            <p:spPr bwMode="auto">
              <a:xfrm>
                <a:off x="1515"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1" name="Rectangle 415"/>
              <p:cNvSpPr>
                <a:spLocks noChangeArrowheads="1"/>
              </p:cNvSpPr>
              <p:nvPr/>
            </p:nvSpPr>
            <p:spPr bwMode="auto">
              <a:xfrm>
                <a:off x="1539" y="1343"/>
                <a:ext cx="22"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2" name="Rectangle 416"/>
              <p:cNvSpPr>
                <a:spLocks noChangeArrowheads="1"/>
              </p:cNvSpPr>
              <p:nvPr/>
            </p:nvSpPr>
            <p:spPr bwMode="auto">
              <a:xfrm>
                <a:off x="1837"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3" name="Rectangle 417"/>
              <p:cNvSpPr>
                <a:spLocks noChangeArrowheads="1"/>
              </p:cNvSpPr>
              <p:nvPr/>
            </p:nvSpPr>
            <p:spPr bwMode="auto">
              <a:xfrm>
                <a:off x="1561" y="1343"/>
                <a:ext cx="276"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4" name="Rectangle 418"/>
              <p:cNvSpPr>
                <a:spLocks noChangeArrowheads="1"/>
              </p:cNvSpPr>
              <p:nvPr/>
            </p:nvSpPr>
            <p:spPr bwMode="auto">
              <a:xfrm>
                <a:off x="1599" y="137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5" name="Rectangle 419"/>
              <p:cNvSpPr>
                <a:spLocks noChangeArrowheads="1"/>
              </p:cNvSpPr>
              <p:nvPr/>
            </p:nvSpPr>
            <p:spPr bwMode="auto">
              <a:xfrm>
                <a:off x="1635" y="1370"/>
                <a:ext cx="23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.94609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6" name="Rectangle 420"/>
              <p:cNvSpPr>
                <a:spLocks noChangeArrowheads="1"/>
              </p:cNvSpPr>
              <p:nvPr/>
            </p:nvSpPr>
            <p:spPr bwMode="auto">
              <a:xfrm>
                <a:off x="1836"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7" name="Rectangle 421"/>
              <p:cNvSpPr>
                <a:spLocks noChangeArrowheads="1"/>
              </p:cNvSpPr>
              <p:nvPr/>
            </p:nvSpPr>
            <p:spPr bwMode="auto">
              <a:xfrm>
                <a:off x="1860" y="1343"/>
                <a:ext cx="24"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8" name="Rectangle 422"/>
              <p:cNvSpPr>
                <a:spLocks noChangeArrowheads="1"/>
              </p:cNvSpPr>
              <p:nvPr/>
            </p:nvSpPr>
            <p:spPr bwMode="auto">
              <a:xfrm>
                <a:off x="2095"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9" name="Rectangle 423"/>
              <p:cNvSpPr>
                <a:spLocks noChangeArrowheads="1"/>
              </p:cNvSpPr>
              <p:nvPr/>
            </p:nvSpPr>
            <p:spPr bwMode="auto">
              <a:xfrm>
                <a:off x="1884" y="1343"/>
                <a:ext cx="211"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0" name="Rectangle 424"/>
              <p:cNvSpPr>
                <a:spLocks noChangeArrowheads="1"/>
              </p:cNvSpPr>
              <p:nvPr/>
            </p:nvSpPr>
            <p:spPr bwMode="auto">
              <a:xfrm>
                <a:off x="1967" y="1370"/>
                <a:ext cx="16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5.51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31" name="Rectangle 425"/>
              <p:cNvSpPr>
                <a:spLocks noChangeArrowheads="1"/>
              </p:cNvSpPr>
              <p:nvPr/>
            </p:nvSpPr>
            <p:spPr bwMode="auto">
              <a:xfrm>
                <a:off x="2095"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32" name="Rectangle 426"/>
              <p:cNvSpPr>
                <a:spLocks noChangeArrowheads="1"/>
              </p:cNvSpPr>
              <p:nvPr/>
            </p:nvSpPr>
            <p:spPr bwMode="auto">
              <a:xfrm>
                <a:off x="2118"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3" name="Rectangle 427"/>
              <p:cNvSpPr>
                <a:spLocks noChangeArrowheads="1"/>
              </p:cNvSpPr>
              <p:nvPr/>
            </p:nvSpPr>
            <p:spPr bwMode="auto">
              <a:xfrm>
                <a:off x="2349"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4" name="Rectangle 428"/>
              <p:cNvSpPr>
                <a:spLocks noChangeArrowheads="1"/>
              </p:cNvSpPr>
              <p:nvPr/>
            </p:nvSpPr>
            <p:spPr bwMode="auto">
              <a:xfrm>
                <a:off x="2141" y="1343"/>
                <a:ext cx="208"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5" name="Rectangle 429"/>
              <p:cNvSpPr>
                <a:spLocks noChangeArrowheads="1"/>
              </p:cNvSpPr>
              <p:nvPr/>
            </p:nvSpPr>
            <p:spPr bwMode="auto">
              <a:xfrm>
                <a:off x="2149" y="1370"/>
                <a:ext cx="23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0.0003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36" name="Rectangle 430"/>
              <p:cNvSpPr>
                <a:spLocks noChangeArrowheads="1"/>
              </p:cNvSpPr>
              <p:nvPr/>
            </p:nvSpPr>
            <p:spPr bwMode="auto">
              <a:xfrm>
                <a:off x="2350"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37" name="Rectangle 431"/>
              <p:cNvSpPr>
                <a:spLocks noChangeArrowheads="1"/>
              </p:cNvSpPr>
              <p:nvPr/>
            </p:nvSpPr>
            <p:spPr bwMode="auto">
              <a:xfrm>
                <a:off x="2372"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8" name="Rectangle 432"/>
              <p:cNvSpPr>
                <a:spLocks noChangeArrowheads="1"/>
              </p:cNvSpPr>
              <p:nvPr/>
            </p:nvSpPr>
            <p:spPr bwMode="auto">
              <a:xfrm>
                <a:off x="2697"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9" name="Rectangle 433"/>
              <p:cNvSpPr>
                <a:spLocks noChangeArrowheads="1"/>
              </p:cNvSpPr>
              <p:nvPr/>
            </p:nvSpPr>
            <p:spPr bwMode="auto">
              <a:xfrm>
                <a:off x="2395" y="1343"/>
                <a:ext cx="302"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0" name="Rectangle 434"/>
              <p:cNvSpPr>
                <a:spLocks noChangeArrowheads="1"/>
              </p:cNvSpPr>
              <p:nvPr/>
            </p:nvSpPr>
            <p:spPr bwMode="auto">
              <a:xfrm>
                <a:off x="2679"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41" name="Rectangle 435"/>
              <p:cNvSpPr>
                <a:spLocks noChangeArrowheads="1"/>
              </p:cNvSpPr>
              <p:nvPr/>
            </p:nvSpPr>
            <p:spPr bwMode="auto">
              <a:xfrm>
                <a:off x="2697"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42" name="Rectangle 436"/>
              <p:cNvSpPr>
                <a:spLocks noChangeArrowheads="1"/>
              </p:cNvSpPr>
              <p:nvPr/>
            </p:nvSpPr>
            <p:spPr bwMode="auto">
              <a:xfrm>
                <a:off x="2720" y="1343"/>
                <a:ext cx="23"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3" name="Rectangle 437"/>
              <p:cNvSpPr>
                <a:spLocks noChangeArrowheads="1"/>
              </p:cNvSpPr>
              <p:nvPr/>
            </p:nvSpPr>
            <p:spPr bwMode="auto">
              <a:xfrm>
                <a:off x="3013" y="1343"/>
                <a:ext cx="24"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4" name="Rectangle 438"/>
              <p:cNvSpPr>
                <a:spLocks noChangeArrowheads="1"/>
              </p:cNvSpPr>
              <p:nvPr/>
            </p:nvSpPr>
            <p:spPr bwMode="auto">
              <a:xfrm>
                <a:off x="2743" y="1343"/>
                <a:ext cx="270" cy="1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5" name="Rectangle 439"/>
              <p:cNvSpPr>
                <a:spLocks noChangeArrowheads="1"/>
              </p:cNvSpPr>
              <p:nvPr/>
            </p:nvSpPr>
            <p:spPr bwMode="auto">
              <a:xfrm>
                <a:off x="2978" y="137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46" name="Rectangle 440"/>
              <p:cNvSpPr>
                <a:spLocks noChangeArrowheads="1"/>
              </p:cNvSpPr>
              <p:nvPr/>
            </p:nvSpPr>
            <p:spPr bwMode="auto">
              <a:xfrm>
                <a:off x="3014" y="137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47" name="Rectangle 441"/>
              <p:cNvSpPr>
                <a:spLocks noChangeArrowheads="1"/>
              </p:cNvSpPr>
              <p:nvPr/>
            </p:nvSpPr>
            <p:spPr bwMode="auto">
              <a:xfrm>
                <a:off x="299" y="1342"/>
                <a:ext cx="739"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8" name="Rectangle 442"/>
              <p:cNvSpPr>
                <a:spLocks noChangeArrowheads="1"/>
              </p:cNvSpPr>
              <p:nvPr/>
            </p:nvSpPr>
            <p:spPr bwMode="auto">
              <a:xfrm>
                <a:off x="1038" y="1342"/>
                <a:ext cx="2"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9" name="Rectangle 443"/>
              <p:cNvSpPr>
                <a:spLocks noChangeArrowheads="1"/>
              </p:cNvSpPr>
              <p:nvPr/>
            </p:nvSpPr>
            <p:spPr bwMode="auto">
              <a:xfrm>
                <a:off x="1040" y="1342"/>
                <a:ext cx="137"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0" name="Rectangle 444"/>
              <p:cNvSpPr>
                <a:spLocks noChangeArrowheads="1"/>
              </p:cNvSpPr>
              <p:nvPr/>
            </p:nvSpPr>
            <p:spPr bwMode="auto">
              <a:xfrm>
                <a:off x="1177" y="1342"/>
                <a:ext cx="2"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1" name="Rectangle 445"/>
              <p:cNvSpPr>
                <a:spLocks noChangeArrowheads="1"/>
              </p:cNvSpPr>
              <p:nvPr/>
            </p:nvSpPr>
            <p:spPr bwMode="auto">
              <a:xfrm>
                <a:off x="1179" y="1342"/>
                <a:ext cx="360"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2" name="Rectangle 446"/>
              <p:cNvSpPr>
                <a:spLocks noChangeArrowheads="1"/>
              </p:cNvSpPr>
              <p:nvPr/>
            </p:nvSpPr>
            <p:spPr bwMode="auto">
              <a:xfrm>
                <a:off x="1539" y="1342"/>
                <a:ext cx="2"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3" name="Rectangle 447"/>
              <p:cNvSpPr>
                <a:spLocks noChangeArrowheads="1"/>
              </p:cNvSpPr>
              <p:nvPr/>
            </p:nvSpPr>
            <p:spPr bwMode="auto">
              <a:xfrm>
                <a:off x="1541" y="1342"/>
                <a:ext cx="319"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4" name="Rectangle 448"/>
              <p:cNvSpPr>
                <a:spLocks noChangeArrowheads="1"/>
              </p:cNvSpPr>
              <p:nvPr/>
            </p:nvSpPr>
            <p:spPr bwMode="auto">
              <a:xfrm>
                <a:off x="1860" y="1342"/>
                <a:ext cx="2"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5" name="Rectangle 449"/>
              <p:cNvSpPr>
                <a:spLocks noChangeArrowheads="1"/>
              </p:cNvSpPr>
              <p:nvPr/>
            </p:nvSpPr>
            <p:spPr bwMode="auto">
              <a:xfrm>
                <a:off x="1862" y="1342"/>
                <a:ext cx="256"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6" name="Rectangle 450"/>
              <p:cNvSpPr>
                <a:spLocks noChangeArrowheads="1"/>
              </p:cNvSpPr>
              <p:nvPr/>
            </p:nvSpPr>
            <p:spPr bwMode="auto">
              <a:xfrm>
                <a:off x="2118" y="1342"/>
                <a:ext cx="2"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7" name="Rectangle 451"/>
              <p:cNvSpPr>
                <a:spLocks noChangeArrowheads="1"/>
              </p:cNvSpPr>
              <p:nvPr/>
            </p:nvSpPr>
            <p:spPr bwMode="auto">
              <a:xfrm>
                <a:off x="2120" y="1342"/>
                <a:ext cx="253"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8" name="Rectangle 452"/>
              <p:cNvSpPr>
                <a:spLocks noChangeArrowheads="1"/>
              </p:cNvSpPr>
              <p:nvPr/>
            </p:nvSpPr>
            <p:spPr bwMode="auto">
              <a:xfrm>
                <a:off x="2373" y="1342"/>
                <a:ext cx="2"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9" name="Rectangle 453"/>
              <p:cNvSpPr>
                <a:spLocks noChangeArrowheads="1"/>
              </p:cNvSpPr>
              <p:nvPr/>
            </p:nvSpPr>
            <p:spPr bwMode="auto">
              <a:xfrm>
                <a:off x="2375" y="1342"/>
                <a:ext cx="345"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0" name="Rectangle 454"/>
              <p:cNvSpPr>
                <a:spLocks noChangeArrowheads="1"/>
              </p:cNvSpPr>
              <p:nvPr/>
            </p:nvSpPr>
            <p:spPr bwMode="auto">
              <a:xfrm>
                <a:off x="2720" y="1342"/>
                <a:ext cx="2"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1" name="Rectangle 455"/>
              <p:cNvSpPr>
                <a:spLocks noChangeArrowheads="1"/>
              </p:cNvSpPr>
              <p:nvPr/>
            </p:nvSpPr>
            <p:spPr bwMode="auto">
              <a:xfrm>
                <a:off x="2722" y="1342"/>
                <a:ext cx="315" cy="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2" name="Rectangle 456"/>
              <p:cNvSpPr>
                <a:spLocks noChangeArrowheads="1"/>
              </p:cNvSpPr>
              <p:nvPr/>
            </p:nvSpPr>
            <p:spPr bwMode="auto">
              <a:xfrm>
                <a:off x="299"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3" name="Rectangle 457"/>
              <p:cNvSpPr>
                <a:spLocks noChangeArrowheads="1"/>
              </p:cNvSpPr>
              <p:nvPr/>
            </p:nvSpPr>
            <p:spPr bwMode="auto">
              <a:xfrm>
                <a:off x="1014"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4" name="Rectangle 458"/>
              <p:cNvSpPr>
                <a:spLocks noChangeArrowheads="1"/>
              </p:cNvSpPr>
              <p:nvPr/>
            </p:nvSpPr>
            <p:spPr bwMode="auto">
              <a:xfrm>
                <a:off x="322" y="1474"/>
                <a:ext cx="69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5" name="Rectangle 459"/>
              <p:cNvSpPr>
                <a:spLocks noChangeArrowheads="1"/>
              </p:cNvSpPr>
              <p:nvPr/>
            </p:nvSpPr>
            <p:spPr bwMode="auto">
              <a:xfrm>
                <a:off x="322" y="1500"/>
                <a:ext cx="550"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Auto_Sales_NSA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66" name="Rectangle 460"/>
              <p:cNvSpPr>
                <a:spLocks noChangeArrowheads="1"/>
              </p:cNvSpPr>
              <p:nvPr/>
            </p:nvSpPr>
            <p:spPr bwMode="auto">
              <a:xfrm>
                <a:off x="830" y="150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67" name="Rectangle 461"/>
              <p:cNvSpPr>
                <a:spLocks noChangeArrowheads="1"/>
              </p:cNvSpPr>
              <p:nvPr/>
            </p:nvSpPr>
            <p:spPr bwMode="auto">
              <a:xfrm>
                <a:off x="1037" y="1474"/>
                <a:ext cx="24"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8" name="Rectangle 462"/>
              <p:cNvSpPr>
                <a:spLocks noChangeArrowheads="1"/>
              </p:cNvSpPr>
              <p:nvPr/>
            </p:nvSpPr>
            <p:spPr bwMode="auto">
              <a:xfrm>
                <a:off x="1153"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9" name="Rectangle 463"/>
              <p:cNvSpPr>
                <a:spLocks noChangeArrowheads="1"/>
              </p:cNvSpPr>
              <p:nvPr/>
            </p:nvSpPr>
            <p:spPr bwMode="auto">
              <a:xfrm>
                <a:off x="1061" y="1474"/>
                <a:ext cx="9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0" name="Rectangle 464"/>
              <p:cNvSpPr>
                <a:spLocks noChangeArrowheads="1"/>
              </p:cNvSpPr>
              <p:nvPr/>
            </p:nvSpPr>
            <p:spPr bwMode="auto">
              <a:xfrm>
                <a:off x="1116" y="150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71" name="Rectangle 465"/>
              <p:cNvSpPr>
                <a:spLocks noChangeArrowheads="1"/>
              </p:cNvSpPr>
              <p:nvPr/>
            </p:nvSpPr>
            <p:spPr bwMode="auto">
              <a:xfrm>
                <a:off x="1153" y="150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72" name="Rectangle 466"/>
              <p:cNvSpPr>
                <a:spLocks noChangeArrowheads="1"/>
              </p:cNvSpPr>
              <p:nvPr/>
            </p:nvSpPr>
            <p:spPr bwMode="auto">
              <a:xfrm>
                <a:off x="1176"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3" name="Rectangle 467"/>
              <p:cNvSpPr>
                <a:spLocks noChangeArrowheads="1"/>
              </p:cNvSpPr>
              <p:nvPr/>
            </p:nvSpPr>
            <p:spPr bwMode="auto">
              <a:xfrm>
                <a:off x="1516"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4" name="Rectangle 468"/>
              <p:cNvSpPr>
                <a:spLocks noChangeArrowheads="1"/>
              </p:cNvSpPr>
              <p:nvPr/>
            </p:nvSpPr>
            <p:spPr bwMode="auto">
              <a:xfrm>
                <a:off x="1199" y="1474"/>
                <a:ext cx="317"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5" name="Rectangle 469"/>
              <p:cNvSpPr>
                <a:spLocks noChangeArrowheads="1"/>
              </p:cNvSpPr>
              <p:nvPr/>
            </p:nvSpPr>
            <p:spPr bwMode="auto">
              <a:xfrm>
                <a:off x="1277" y="1500"/>
                <a:ext cx="8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76" name="Rectangle 470"/>
              <p:cNvSpPr>
                <a:spLocks noChangeArrowheads="1"/>
              </p:cNvSpPr>
              <p:nvPr/>
            </p:nvSpPr>
            <p:spPr bwMode="auto">
              <a:xfrm>
                <a:off x="1332" y="150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77" name="Rectangle 471"/>
              <p:cNvSpPr>
                <a:spLocks noChangeArrowheads="1"/>
              </p:cNvSpPr>
              <p:nvPr/>
            </p:nvSpPr>
            <p:spPr bwMode="auto">
              <a:xfrm>
                <a:off x="1369" y="1500"/>
                <a:ext cx="14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205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78" name="Rectangle 472"/>
              <p:cNvSpPr>
                <a:spLocks noChangeArrowheads="1"/>
              </p:cNvSpPr>
              <p:nvPr/>
            </p:nvSpPr>
            <p:spPr bwMode="auto">
              <a:xfrm>
                <a:off x="1478" y="150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79" name="Rectangle 473"/>
              <p:cNvSpPr>
                <a:spLocks noChangeArrowheads="1"/>
              </p:cNvSpPr>
              <p:nvPr/>
            </p:nvSpPr>
            <p:spPr bwMode="auto">
              <a:xfrm>
                <a:off x="1515" y="150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80" name="Rectangle 474"/>
              <p:cNvSpPr>
                <a:spLocks noChangeArrowheads="1"/>
              </p:cNvSpPr>
              <p:nvPr/>
            </p:nvSpPr>
            <p:spPr bwMode="auto">
              <a:xfrm>
                <a:off x="1539" y="1474"/>
                <a:ext cx="2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1" name="Rectangle 475"/>
              <p:cNvSpPr>
                <a:spLocks noChangeArrowheads="1"/>
              </p:cNvSpPr>
              <p:nvPr/>
            </p:nvSpPr>
            <p:spPr bwMode="auto">
              <a:xfrm>
                <a:off x="1837"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2" name="Rectangle 476"/>
              <p:cNvSpPr>
                <a:spLocks noChangeArrowheads="1"/>
              </p:cNvSpPr>
              <p:nvPr/>
            </p:nvSpPr>
            <p:spPr bwMode="auto">
              <a:xfrm>
                <a:off x="1561" y="1474"/>
                <a:ext cx="276"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3" name="Rectangle 477"/>
              <p:cNvSpPr>
                <a:spLocks noChangeArrowheads="1"/>
              </p:cNvSpPr>
              <p:nvPr/>
            </p:nvSpPr>
            <p:spPr bwMode="auto">
              <a:xfrm>
                <a:off x="1599" y="150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84" name="Rectangle 478"/>
              <p:cNvSpPr>
                <a:spLocks noChangeArrowheads="1"/>
              </p:cNvSpPr>
              <p:nvPr/>
            </p:nvSpPr>
            <p:spPr bwMode="auto">
              <a:xfrm>
                <a:off x="1635" y="1500"/>
                <a:ext cx="23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.46628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85" name="Rectangle 479"/>
              <p:cNvSpPr>
                <a:spLocks noChangeArrowheads="1"/>
              </p:cNvSpPr>
              <p:nvPr/>
            </p:nvSpPr>
            <p:spPr bwMode="auto">
              <a:xfrm>
                <a:off x="1836" y="150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86" name="Rectangle 480"/>
              <p:cNvSpPr>
                <a:spLocks noChangeArrowheads="1"/>
              </p:cNvSpPr>
              <p:nvPr/>
            </p:nvSpPr>
            <p:spPr bwMode="auto">
              <a:xfrm>
                <a:off x="1860" y="1474"/>
                <a:ext cx="24"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7" name="Rectangle 481"/>
              <p:cNvSpPr>
                <a:spLocks noChangeArrowheads="1"/>
              </p:cNvSpPr>
              <p:nvPr/>
            </p:nvSpPr>
            <p:spPr bwMode="auto">
              <a:xfrm>
                <a:off x="2095"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8" name="Rectangle 482"/>
              <p:cNvSpPr>
                <a:spLocks noChangeArrowheads="1"/>
              </p:cNvSpPr>
              <p:nvPr/>
            </p:nvSpPr>
            <p:spPr bwMode="auto">
              <a:xfrm>
                <a:off x="1884" y="1474"/>
                <a:ext cx="211"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9" name="Rectangle 483"/>
              <p:cNvSpPr>
                <a:spLocks noChangeArrowheads="1"/>
              </p:cNvSpPr>
              <p:nvPr/>
            </p:nvSpPr>
            <p:spPr bwMode="auto">
              <a:xfrm>
                <a:off x="1967" y="1500"/>
                <a:ext cx="16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4.60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90" name="Rectangle 484"/>
              <p:cNvSpPr>
                <a:spLocks noChangeArrowheads="1"/>
              </p:cNvSpPr>
              <p:nvPr/>
            </p:nvSpPr>
            <p:spPr bwMode="auto">
              <a:xfrm>
                <a:off x="2095" y="150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91" name="Rectangle 485"/>
              <p:cNvSpPr>
                <a:spLocks noChangeArrowheads="1"/>
              </p:cNvSpPr>
              <p:nvPr/>
            </p:nvSpPr>
            <p:spPr bwMode="auto">
              <a:xfrm>
                <a:off x="2118"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2" name="Rectangle 486"/>
              <p:cNvSpPr>
                <a:spLocks noChangeArrowheads="1"/>
              </p:cNvSpPr>
              <p:nvPr/>
            </p:nvSpPr>
            <p:spPr bwMode="auto">
              <a:xfrm>
                <a:off x="2349"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3" name="Rectangle 487"/>
              <p:cNvSpPr>
                <a:spLocks noChangeArrowheads="1"/>
              </p:cNvSpPr>
              <p:nvPr/>
            </p:nvSpPr>
            <p:spPr bwMode="auto">
              <a:xfrm>
                <a:off x="2141" y="1474"/>
                <a:ext cx="208"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4" name="Rectangle 488"/>
              <p:cNvSpPr>
                <a:spLocks noChangeArrowheads="1"/>
              </p:cNvSpPr>
              <p:nvPr/>
            </p:nvSpPr>
            <p:spPr bwMode="auto">
              <a:xfrm>
                <a:off x="2149" y="1500"/>
                <a:ext cx="23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0.0010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95" name="Rectangle 489"/>
              <p:cNvSpPr>
                <a:spLocks noChangeArrowheads="1"/>
              </p:cNvSpPr>
              <p:nvPr/>
            </p:nvSpPr>
            <p:spPr bwMode="auto">
              <a:xfrm>
                <a:off x="2350" y="150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96" name="Rectangle 490"/>
              <p:cNvSpPr>
                <a:spLocks noChangeArrowheads="1"/>
              </p:cNvSpPr>
              <p:nvPr/>
            </p:nvSpPr>
            <p:spPr bwMode="auto">
              <a:xfrm>
                <a:off x="2372"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7" name="Rectangle 491"/>
              <p:cNvSpPr>
                <a:spLocks noChangeArrowheads="1"/>
              </p:cNvSpPr>
              <p:nvPr/>
            </p:nvSpPr>
            <p:spPr bwMode="auto">
              <a:xfrm>
                <a:off x="2697"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8" name="Rectangle 492"/>
              <p:cNvSpPr>
                <a:spLocks noChangeArrowheads="1"/>
              </p:cNvSpPr>
              <p:nvPr/>
            </p:nvSpPr>
            <p:spPr bwMode="auto">
              <a:xfrm>
                <a:off x="2395" y="1474"/>
                <a:ext cx="30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9" name="Rectangle 493"/>
              <p:cNvSpPr>
                <a:spLocks noChangeArrowheads="1"/>
              </p:cNvSpPr>
              <p:nvPr/>
            </p:nvSpPr>
            <p:spPr bwMode="auto">
              <a:xfrm>
                <a:off x="2459" y="1500"/>
                <a:ext cx="27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0.18560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00" name="Rectangle 494"/>
              <p:cNvSpPr>
                <a:spLocks noChangeArrowheads="1"/>
              </p:cNvSpPr>
              <p:nvPr/>
            </p:nvSpPr>
            <p:spPr bwMode="auto">
              <a:xfrm>
                <a:off x="2697" y="150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01" name="Rectangle 495"/>
              <p:cNvSpPr>
                <a:spLocks noChangeArrowheads="1"/>
              </p:cNvSpPr>
              <p:nvPr/>
            </p:nvSpPr>
            <p:spPr bwMode="auto">
              <a:xfrm>
                <a:off x="2720" y="1474"/>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2" name="Rectangle 496"/>
              <p:cNvSpPr>
                <a:spLocks noChangeArrowheads="1"/>
              </p:cNvSpPr>
              <p:nvPr/>
            </p:nvSpPr>
            <p:spPr bwMode="auto">
              <a:xfrm>
                <a:off x="3013" y="1474"/>
                <a:ext cx="24"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3" name="Rectangle 497"/>
              <p:cNvSpPr>
                <a:spLocks noChangeArrowheads="1"/>
              </p:cNvSpPr>
              <p:nvPr/>
            </p:nvSpPr>
            <p:spPr bwMode="auto">
              <a:xfrm>
                <a:off x="2743" y="1474"/>
                <a:ext cx="270"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4" name="Rectangle 498"/>
              <p:cNvSpPr>
                <a:spLocks noChangeArrowheads="1"/>
              </p:cNvSpPr>
              <p:nvPr/>
            </p:nvSpPr>
            <p:spPr bwMode="auto">
              <a:xfrm>
                <a:off x="2777" y="1500"/>
                <a:ext cx="27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5.38782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05" name="Rectangle 499"/>
              <p:cNvSpPr>
                <a:spLocks noChangeArrowheads="1"/>
              </p:cNvSpPr>
              <p:nvPr/>
            </p:nvSpPr>
            <p:spPr bwMode="auto">
              <a:xfrm>
                <a:off x="3014" y="150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06" name="Rectangle 500"/>
              <p:cNvSpPr>
                <a:spLocks noChangeArrowheads="1"/>
              </p:cNvSpPr>
              <p:nvPr/>
            </p:nvSpPr>
            <p:spPr bwMode="auto">
              <a:xfrm>
                <a:off x="299"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7" name="Rectangle 501"/>
              <p:cNvSpPr>
                <a:spLocks noChangeArrowheads="1"/>
              </p:cNvSpPr>
              <p:nvPr/>
            </p:nvSpPr>
            <p:spPr bwMode="auto">
              <a:xfrm>
                <a:off x="1014"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8" name="Rectangle 502"/>
              <p:cNvSpPr>
                <a:spLocks noChangeArrowheads="1"/>
              </p:cNvSpPr>
              <p:nvPr/>
            </p:nvSpPr>
            <p:spPr bwMode="auto">
              <a:xfrm>
                <a:off x="322" y="1604"/>
                <a:ext cx="692"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9" name="Rectangle 503"/>
              <p:cNvSpPr>
                <a:spLocks noChangeArrowheads="1"/>
              </p:cNvSpPr>
              <p:nvPr/>
            </p:nvSpPr>
            <p:spPr bwMode="auto">
              <a:xfrm>
                <a:off x="322" y="1630"/>
                <a:ext cx="14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HPI</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10" name="Rectangle 504"/>
              <p:cNvSpPr>
                <a:spLocks noChangeArrowheads="1"/>
              </p:cNvSpPr>
              <p:nvPr/>
            </p:nvSpPr>
            <p:spPr bwMode="auto">
              <a:xfrm>
                <a:off x="432" y="163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11" name="Rectangle 505"/>
              <p:cNvSpPr>
                <a:spLocks noChangeArrowheads="1"/>
              </p:cNvSpPr>
              <p:nvPr/>
            </p:nvSpPr>
            <p:spPr bwMode="auto">
              <a:xfrm>
                <a:off x="1037" y="1604"/>
                <a:ext cx="24"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2" name="Rectangle 506"/>
              <p:cNvSpPr>
                <a:spLocks noChangeArrowheads="1"/>
              </p:cNvSpPr>
              <p:nvPr/>
            </p:nvSpPr>
            <p:spPr bwMode="auto">
              <a:xfrm>
                <a:off x="1153"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3" name="Rectangle 507"/>
              <p:cNvSpPr>
                <a:spLocks noChangeArrowheads="1"/>
              </p:cNvSpPr>
              <p:nvPr/>
            </p:nvSpPr>
            <p:spPr bwMode="auto">
              <a:xfrm>
                <a:off x="1061" y="1604"/>
                <a:ext cx="92"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4" name="Rectangle 508"/>
              <p:cNvSpPr>
                <a:spLocks noChangeArrowheads="1"/>
              </p:cNvSpPr>
              <p:nvPr/>
            </p:nvSpPr>
            <p:spPr bwMode="auto">
              <a:xfrm>
                <a:off x="1116" y="163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15" name="Rectangle 509"/>
              <p:cNvSpPr>
                <a:spLocks noChangeArrowheads="1"/>
              </p:cNvSpPr>
              <p:nvPr/>
            </p:nvSpPr>
            <p:spPr bwMode="auto">
              <a:xfrm>
                <a:off x="1153" y="163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16" name="Rectangle 510"/>
              <p:cNvSpPr>
                <a:spLocks noChangeArrowheads="1"/>
              </p:cNvSpPr>
              <p:nvPr/>
            </p:nvSpPr>
            <p:spPr bwMode="auto">
              <a:xfrm>
                <a:off x="1176"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Rectangle 511"/>
              <p:cNvSpPr>
                <a:spLocks noChangeArrowheads="1"/>
              </p:cNvSpPr>
              <p:nvPr/>
            </p:nvSpPr>
            <p:spPr bwMode="auto">
              <a:xfrm>
                <a:off x="1516"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 name="Rectangle 512"/>
              <p:cNvSpPr>
                <a:spLocks noChangeArrowheads="1"/>
              </p:cNvSpPr>
              <p:nvPr/>
            </p:nvSpPr>
            <p:spPr bwMode="auto">
              <a:xfrm>
                <a:off x="1199" y="1604"/>
                <a:ext cx="317"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 name="Rectangle 513"/>
              <p:cNvSpPr>
                <a:spLocks noChangeArrowheads="1"/>
              </p:cNvSpPr>
              <p:nvPr/>
            </p:nvSpPr>
            <p:spPr bwMode="auto">
              <a:xfrm>
                <a:off x="1255" y="1630"/>
                <a:ext cx="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20" name="Rectangle 514"/>
              <p:cNvSpPr>
                <a:spLocks noChangeArrowheads="1"/>
              </p:cNvSpPr>
              <p:nvPr/>
            </p:nvSpPr>
            <p:spPr bwMode="auto">
              <a:xfrm>
                <a:off x="1277" y="1630"/>
                <a:ext cx="8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21" name="Rectangle 515"/>
              <p:cNvSpPr>
                <a:spLocks noChangeArrowheads="1"/>
              </p:cNvSpPr>
              <p:nvPr/>
            </p:nvSpPr>
            <p:spPr bwMode="auto">
              <a:xfrm>
                <a:off x="1331" y="1630"/>
                <a:ext cx="17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1025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22" name="Rectangle 516"/>
              <p:cNvSpPr>
                <a:spLocks noChangeArrowheads="1"/>
              </p:cNvSpPr>
              <p:nvPr/>
            </p:nvSpPr>
            <p:spPr bwMode="auto">
              <a:xfrm>
                <a:off x="1478" y="163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23" name="Rectangle 517"/>
              <p:cNvSpPr>
                <a:spLocks noChangeArrowheads="1"/>
              </p:cNvSpPr>
              <p:nvPr/>
            </p:nvSpPr>
            <p:spPr bwMode="auto">
              <a:xfrm>
                <a:off x="1515" y="163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24" name="Rectangle 518"/>
              <p:cNvSpPr>
                <a:spLocks noChangeArrowheads="1"/>
              </p:cNvSpPr>
              <p:nvPr/>
            </p:nvSpPr>
            <p:spPr bwMode="auto">
              <a:xfrm>
                <a:off x="1539" y="1604"/>
                <a:ext cx="22"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5" name="Rectangle 519"/>
              <p:cNvSpPr>
                <a:spLocks noChangeArrowheads="1"/>
              </p:cNvSpPr>
              <p:nvPr/>
            </p:nvSpPr>
            <p:spPr bwMode="auto">
              <a:xfrm>
                <a:off x="1837"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6" name="Rectangle 520"/>
              <p:cNvSpPr>
                <a:spLocks noChangeArrowheads="1"/>
              </p:cNvSpPr>
              <p:nvPr/>
            </p:nvSpPr>
            <p:spPr bwMode="auto">
              <a:xfrm>
                <a:off x="1561" y="1604"/>
                <a:ext cx="276"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7" name="Rectangle 521"/>
              <p:cNvSpPr>
                <a:spLocks noChangeArrowheads="1"/>
              </p:cNvSpPr>
              <p:nvPr/>
            </p:nvSpPr>
            <p:spPr bwMode="auto">
              <a:xfrm>
                <a:off x="1599" y="163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28" name="Rectangle 522"/>
              <p:cNvSpPr>
                <a:spLocks noChangeArrowheads="1"/>
              </p:cNvSpPr>
              <p:nvPr/>
            </p:nvSpPr>
            <p:spPr bwMode="auto">
              <a:xfrm>
                <a:off x="1635" y="1630"/>
                <a:ext cx="23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.02193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372" name="Rectangle 524"/>
            <p:cNvSpPr>
              <a:spLocks noChangeArrowheads="1"/>
            </p:cNvSpPr>
            <p:nvPr/>
          </p:nvSpPr>
          <p:spPr bwMode="auto">
            <a:xfrm>
              <a:off x="1836" y="163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3" name="Rectangle 525"/>
            <p:cNvSpPr>
              <a:spLocks noChangeArrowheads="1"/>
            </p:cNvSpPr>
            <p:nvPr/>
          </p:nvSpPr>
          <p:spPr bwMode="auto">
            <a:xfrm>
              <a:off x="1860" y="1604"/>
              <a:ext cx="24"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Rectangle 526"/>
            <p:cNvSpPr>
              <a:spLocks noChangeArrowheads="1"/>
            </p:cNvSpPr>
            <p:nvPr/>
          </p:nvSpPr>
          <p:spPr bwMode="auto">
            <a:xfrm>
              <a:off x="2095"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Rectangle 527"/>
            <p:cNvSpPr>
              <a:spLocks noChangeArrowheads="1"/>
            </p:cNvSpPr>
            <p:nvPr/>
          </p:nvSpPr>
          <p:spPr bwMode="auto">
            <a:xfrm>
              <a:off x="1884" y="1604"/>
              <a:ext cx="211"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Rectangle 528"/>
            <p:cNvSpPr>
              <a:spLocks noChangeArrowheads="1"/>
            </p:cNvSpPr>
            <p:nvPr/>
          </p:nvSpPr>
          <p:spPr bwMode="auto">
            <a:xfrm>
              <a:off x="1945" y="1630"/>
              <a:ext cx="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7" name="Rectangle 529"/>
            <p:cNvSpPr>
              <a:spLocks noChangeArrowheads="1"/>
            </p:cNvSpPr>
            <p:nvPr/>
          </p:nvSpPr>
          <p:spPr bwMode="auto">
            <a:xfrm>
              <a:off x="1967" y="1630"/>
              <a:ext cx="16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4.38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8" name="Rectangle 530"/>
            <p:cNvSpPr>
              <a:spLocks noChangeArrowheads="1"/>
            </p:cNvSpPr>
            <p:nvPr/>
          </p:nvSpPr>
          <p:spPr bwMode="auto">
            <a:xfrm>
              <a:off x="2095" y="163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9" name="Rectangle 531"/>
            <p:cNvSpPr>
              <a:spLocks noChangeArrowheads="1"/>
            </p:cNvSpPr>
            <p:nvPr/>
          </p:nvSpPr>
          <p:spPr bwMode="auto">
            <a:xfrm>
              <a:off x="2118"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Rectangle 532"/>
            <p:cNvSpPr>
              <a:spLocks noChangeArrowheads="1"/>
            </p:cNvSpPr>
            <p:nvPr/>
          </p:nvSpPr>
          <p:spPr bwMode="auto">
            <a:xfrm>
              <a:off x="2349"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Rectangle 533"/>
            <p:cNvSpPr>
              <a:spLocks noChangeArrowheads="1"/>
            </p:cNvSpPr>
            <p:nvPr/>
          </p:nvSpPr>
          <p:spPr bwMode="auto">
            <a:xfrm>
              <a:off x="2141" y="1604"/>
              <a:ext cx="208"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Rectangle 534"/>
            <p:cNvSpPr>
              <a:spLocks noChangeArrowheads="1"/>
            </p:cNvSpPr>
            <p:nvPr/>
          </p:nvSpPr>
          <p:spPr bwMode="auto">
            <a:xfrm>
              <a:off x="2149" y="1630"/>
              <a:ext cx="23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0.0014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3" name="Rectangle 535"/>
            <p:cNvSpPr>
              <a:spLocks noChangeArrowheads="1"/>
            </p:cNvSpPr>
            <p:nvPr/>
          </p:nvSpPr>
          <p:spPr bwMode="auto">
            <a:xfrm>
              <a:off x="2350" y="163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4" name="Rectangle 536"/>
            <p:cNvSpPr>
              <a:spLocks noChangeArrowheads="1"/>
            </p:cNvSpPr>
            <p:nvPr/>
          </p:nvSpPr>
          <p:spPr bwMode="auto">
            <a:xfrm>
              <a:off x="2372"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5" name="Rectangle 537"/>
            <p:cNvSpPr>
              <a:spLocks noChangeArrowheads="1"/>
            </p:cNvSpPr>
            <p:nvPr/>
          </p:nvSpPr>
          <p:spPr bwMode="auto">
            <a:xfrm>
              <a:off x="2697"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Rectangle 538"/>
            <p:cNvSpPr>
              <a:spLocks noChangeArrowheads="1"/>
            </p:cNvSpPr>
            <p:nvPr/>
          </p:nvSpPr>
          <p:spPr bwMode="auto">
            <a:xfrm>
              <a:off x="2395" y="1604"/>
              <a:ext cx="302"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Rectangle 539"/>
            <p:cNvSpPr>
              <a:spLocks noChangeArrowheads="1"/>
            </p:cNvSpPr>
            <p:nvPr/>
          </p:nvSpPr>
          <p:spPr bwMode="auto">
            <a:xfrm>
              <a:off x="2459" y="1630"/>
              <a:ext cx="27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0.61482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8" name="Rectangle 540"/>
            <p:cNvSpPr>
              <a:spLocks noChangeArrowheads="1"/>
            </p:cNvSpPr>
            <p:nvPr/>
          </p:nvSpPr>
          <p:spPr bwMode="auto">
            <a:xfrm>
              <a:off x="2697" y="163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9" name="Rectangle 541"/>
            <p:cNvSpPr>
              <a:spLocks noChangeArrowheads="1"/>
            </p:cNvSpPr>
            <p:nvPr/>
          </p:nvSpPr>
          <p:spPr bwMode="auto">
            <a:xfrm>
              <a:off x="2720" y="160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Rectangle 542"/>
            <p:cNvSpPr>
              <a:spLocks noChangeArrowheads="1"/>
            </p:cNvSpPr>
            <p:nvPr/>
          </p:nvSpPr>
          <p:spPr bwMode="auto">
            <a:xfrm>
              <a:off x="3013" y="1604"/>
              <a:ext cx="24"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Rectangle 543"/>
            <p:cNvSpPr>
              <a:spLocks noChangeArrowheads="1"/>
            </p:cNvSpPr>
            <p:nvPr/>
          </p:nvSpPr>
          <p:spPr bwMode="auto">
            <a:xfrm>
              <a:off x="2743" y="1604"/>
              <a:ext cx="270"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Rectangle 544"/>
            <p:cNvSpPr>
              <a:spLocks noChangeArrowheads="1"/>
            </p:cNvSpPr>
            <p:nvPr/>
          </p:nvSpPr>
          <p:spPr bwMode="auto">
            <a:xfrm>
              <a:off x="2777" y="1630"/>
              <a:ext cx="27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1.62650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3" name="Rectangle 545"/>
            <p:cNvSpPr>
              <a:spLocks noChangeArrowheads="1"/>
            </p:cNvSpPr>
            <p:nvPr/>
          </p:nvSpPr>
          <p:spPr bwMode="auto">
            <a:xfrm>
              <a:off x="3014" y="163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4" name="Rectangle 546"/>
            <p:cNvSpPr>
              <a:spLocks noChangeArrowheads="1"/>
            </p:cNvSpPr>
            <p:nvPr/>
          </p:nvSpPr>
          <p:spPr bwMode="auto">
            <a:xfrm>
              <a:off x="299"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Rectangle 547"/>
            <p:cNvSpPr>
              <a:spLocks noChangeArrowheads="1"/>
            </p:cNvSpPr>
            <p:nvPr/>
          </p:nvSpPr>
          <p:spPr bwMode="auto">
            <a:xfrm>
              <a:off x="1014"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Rectangle 548"/>
            <p:cNvSpPr>
              <a:spLocks noChangeArrowheads="1"/>
            </p:cNvSpPr>
            <p:nvPr/>
          </p:nvSpPr>
          <p:spPr bwMode="auto">
            <a:xfrm>
              <a:off x="322" y="1733"/>
              <a:ext cx="69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Rectangle 549"/>
            <p:cNvSpPr>
              <a:spLocks noChangeArrowheads="1"/>
            </p:cNvSpPr>
            <p:nvPr/>
          </p:nvSpPr>
          <p:spPr bwMode="auto">
            <a:xfrm>
              <a:off x="322" y="176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8" name="Rectangle 550"/>
            <p:cNvSpPr>
              <a:spLocks noChangeArrowheads="1"/>
            </p:cNvSpPr>
            <p:nvPr/>
          </p:nvSpPr>
          <p:spPr bwMode="auto">
            <a:xfrm>
              <a:off x="359" y="1760"/>
              <a:ext cx="105"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og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9" name="Rectangle 551"/>
            <p:cNvSpPr>
              <a:spLocks noChangeArrowheads="1"/>
            </p:cNvSpPr>
            <p:nvPr/>
          </p:nvSpPr>
          <p:spPr bwMode="auto">
            <a:xfrm>
              <a:off x="432" y="1760"/>
              <a:ext cx="150"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loss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0" name="Rectangle 552"/>
            <p:cNvSpPr>
              <a:spLocks noChangeArrowheads="1"/>
            </p:cNvSpPr>
            <p:nvPr/>
          </p:nvSpPr>
          <p:spPr bwMode="auto">
            <a:xfrm>
              <a:off x="550" y="1760"/>
              <a:ext cx="16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ratio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1" name="Rectangle 553"/>
            <p:cNvSpPr>
              <a:spLocks noChangeArrowheads="1"/>
            </p:cNvSpPr>
            <p:nvPr/>
          </p:nvSpPr>
          <p:spPr bwMode="auto">
            <a:xfrm>
              <a:off x="678" y="176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_</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2" name="Rectangle 554"/>
            <p:cNvSpPr>
              <a:spLocks noChangeArrowheads="1"/>
            </p:cNvSpPr>
            <p:nvPr/>
          </p:nvSpPr>
          <p:spPr bwMode="auto">
            <a:xfrm>
              <a:off x="714" y="1760"/>
              <a:ext cx="238"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hat_Q3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3" name="Rectangle 555"/>
            <p:cNvSpPr>
              <a:spLocks noChangeArrowheads="1"/>
            </p:cNvSpPr>
            <p:nvPr/>
          </p:nvSpPr>
          <p:spPr bwMode="auto">
            <a:xfrm>
              <a:off x="929" y="176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4" name="Rectangle 556"/>
            <p:cNvSpPr>
              <a:spLocks noChangeArrowheads="1"/>
            </p:cNvSpPr>
            <p:nvPr/>
          </p:nvSpPr>
          <p:spPr bwMode="auto">
            <a:xfrm>
              <a:off x="1037" y="1733"/>
              <a:ext cx="24"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5" name="Rectangle 557"/>
            <p:cNvSpPr>
              <a:spLocks noChangeArrowheads="1"/>
            </p:cNvSpPr>
            <p:nvPr/>
          </p:nvSpPr>
          <p:spPr bwMode="auto">
            <a:xfrm>
              <a:off x="1153"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Rectangle 558"/>
            <p:cNvSpPr>
              <a:spLocks noChangeArrowheads="1"/>
            </p:cNvSpPr>
            <p:nvPr/>
          </p:nvSpPr>
          <p:spPr bwMode="auto">
            <a:xfrm>
              <a:off x="1061" y="1733"/>
              <a:ext cx="9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Rectangle 559"/>
            <p:cNvSpPr>
              <a:spLocks noChangeArrowheads="1"/>
            </p:cNvSpPr>
            <p:nvPr/>
          </p:nvSpPr>
          <p:spPr bwMode="auto">
            <a:xfrm>
              <a:off x="1116" y="176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8" name="Rectangle 560"/>
            <p:cNvSpPr>
              <a:spLocks noChangeArrowheads="1"/>
            </p:cNvSpPr>
            <p:nvPr/>
          </p:nvSpPr>
          <p:spPr bwMode="auto">
            <a:xfrm>
              <a:off x="1153" y="176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9" name="Rectangle 561"/>
            <p:cNvSpPr>
              <a:spLocks noChangeArrowheads="1"/>
            </p:cNvSpPr>
            <p:nvPr/>
          </p:nvSpPr>
          <p:spPr bwMode="auto">
            <a:xfrm>
              <a:off x="1176"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Rectangle 562"/>
            <p:cNvSpPr>
              <a:spLocks noChangeArrowheads="1"/>
            </p:cNvSpPr>
            <p:nvPr/>
          </p:nvSpPr>
          <p:spPr bwMode="auto">
            <a:xfrm>
              <a:off x="1516"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1" name="Rectangle 563"/>
            <p:cNvSpPr>
              <a:spLocks noChangeArrowheads="1"/>
            </p:cNvSpPr>
            <p:nvPr/>
          </p:nvSpPr>
          <p:spPr bwMode="auto">
            <a:xfrm>
              <a:off x="1199" y="1733"/>
              <a:ext cx="317"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Rectangle 564"/>
            <p:cNvSpPr>
              <a:spLocks noChangeArrowheads="1"/>
            </p:cNvSpPr>
            <p:nvPr/>
          </p:nvSpPr>
          <p:spPr bwMode="auto">
            <a:xfrm>
              <a:off x="1255" y="1760"/>
              <a:ext cx="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3" name="Rectangle 565"/>
            <p:cNvSpPr>
              <a:spLocks noChangeArrowheads="1"/>
            </p:cNvSpPr>
            <p:nvPr/>
          </p:nvSpPr>
          <p:spPr bwMode="auto">
            <a:xfrm>
              <a:off x="1277" y="1760"/>
              <a:ext cx="12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4" name="Rectangle 566"/>
            <p:cNvSpPr>
              <a:spLocks noChangeArrowheads="1"/>
            </p:cNvSpPr>
            <p:nvPr/>
          </p:nvSpPr>
          <p:spPr bwMode="auto">
            <a:xfrm>
              <a:off x="1368" y="1760"/>
              <a:ext cx="17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4000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5" name="Rectangle 567"/>
            <p:cNvSpPr>
              <a:spLocks noChangeArrowheads="1"/>
            </p:cNvSpPr>
            <p:nvPr/>
          </p:nvSpPr>
          <p:spPr bwMode="auto">
            <a:xfrm>
              <a:off x="1515" y="176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6" name="Rectangle 568"/>
            <p:cNvSpPr>
              <a:spLocks noChangeArrowheads="1"/>
            </p:cNvSpPr>
            <p:nvPr/>
          </p:nvSpPr>
          <p:spPr bwMode="auto">
            <a:xfrm>
              <a:off x="1539" y="1733"/>
              <a:ext cx="2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Rectangle 569"/>
            <p:cNvSpPr>
              <a:spLocks noChangeArrowheads="1"/>
            </p:cNvSpPr>
            <p:nvPr/>
          </p:nvSpPr>
          <p:spPr bwMode="auto">
            <a:xfrm>
              <a:off x="1837"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Rectangle 570"/>
            <p:cNvSpPr>
              <a:spLocks noChangeArrowheads="1"/>
            </p:cNvSpPr>
            <p:nvPr/>
          </p:nvSpPr>
          <p:spPr bwMode="auto">
            <a:xfrm>
              <a:off x="1561" y="1733"/>
              <a:ext cx="276"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Rectangle 571"/>
            <p:cNvSpPr>
              <a:spLocks noChangeArrowheads="1"/>
            </p:cNvSpPr>
            <p:nvPr/>
          </p:nvSpPr>
          <p:spPr bwMode="auto">
            <a:xfrm>
              <a:off x="1599" y="1760"/>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0" name="Rectangle 572"/>
            <p:cNvSpPr>
              <a:spLocks noChangeArrowheads="1"/>
            </p:cNvSpPr>
            <p:nvPr/>
          </p:nvSpPr>
          <p:spPr bwMode="auto">
            <a:xfrm>
              <a:off x="1635" y="1760"/>
              <a:ext cx="23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.31150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1" name="Rectangle 573"/>
            <p:cNvSpPr>
              <a:spLocks noChangeArrowheads="1"/>
            </p:cNvSpPr>
            <p:nvPr/>
          </p:nvSpPr>
          <p:spPr bwMode="auto">
            <a:xfrm>
              <a:off x="1836" y="176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2" name="Rectangle 574"/>
            <p:cNvSpPr>
              <a:spLocks noChangeArrowheads="1"/>
            </p:cNvSpPr>
            <p:nvPr/>
          </p:nvSpPr>
          <p:spPr bwMode="auto">
            <a:xfrm>
              <a:off x="1860" y="1733"/>
              <a:ext cx="24"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3" name="Rectangle 575"/>
            <p:cNvSpPr>
              <a:spLocks noChangeArrowheads="1"/>
            </p:cNvSpPr>
            <p:nvPr/>
          </p:nvSpPr>
          <p:spPr bwMode="auto">
            <a:xfrm>
              <a:off x="2095"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Rectangle 576"/>
            <p:cNvSpPr>
              <a:spLocks noChangeArrowheads="1"/>
            </p:cNvSpPr>
            <p:nvPr/>
          </p:nvSpPr>
          <p:spPr bwMode="auto">
            <a:xfrm>
              <a:off x="1884" y="1733"/>
              <a:ext cx="211"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Rectangle 577"/>
            <p:cNvSpPr>
              <a:spLocks noChangeArrowheads="1"/>
            </p:cNvSpPr>
            <p:nvPr/>
          </p:nvSpPr>
          <p:spPr bwMode="auto">
            <a:xfrm>
              <a:off x="1945" y="1760"/>
              <a:ext cx="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6" name="Rectangle 578"/>
            <p:cNvSpPr>
              <a:spLocks noChangeArrowheads="1"/>
            </p:cNvSpPr>
            <p:nvPr/>
          </p:nvSpPr>
          <p:spPr bwMode="auto">
            <a:xfrm>
              <a:off x="1967" y="1760"/>
              <a:ext cx="16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2.66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7" name="Rectangle 579"/>
            <p:cNvSpPr>
              <a:spLocks noChangeArrowheads="1"/>
            </p:cNvSpPr>
            <p:nvPr/>
          </p:nvSpPr>
          <p:spPr bwMode="auto">
            <a:xfrm>
              <a:off x="2095" y="176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8" name="Rectangle 580"/>
            <p:cNvSpPr>
              <a:spLocks noChangeArrowheads="1"/>
            </p:cNvSpPr>
            <p:nvPr/>
          </p:nvSpPr>
          <p:spPr bwMode="auto">
            <a:xfrm>
              <a:off x="2118"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Rectangle 581"/>
            <p:cNvSpPr>
              <a:spLocks noChangeArrowheads="1"/>
            </p:cNvSpPr>
            <p:nvPr/>
          </p:nvSpPr>
          <p:spPr bwMode="auto">
            <a:xfrm>
              <a:off x="2349"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Rectangle 582"/>
            <p:cNvSpPr>
              <a:spLocks noChangeArrowheads="1"/>
            </p:cNvSpPr>
            <p:nvPr/>
          </p:nvSpPr>
          <p:spPr bwMode="auto">
            <a:xfrm>
              <a:off x="2141" y="1733"/>
              <a:ext cx="208"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Rectangle 583"/>
            <p:cNvSpPr>
              <a:spLocks noChangeArrowheads="1"/>
            </p:cNvSpPr>
            <p:nvPr/>
          </p:nvSpPr>
          <p:spPr bwMode="auto">
            <a:xfrm>
              <a:off x="2149" y="1760"/>
              <a:ext cx="236"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0.0239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2" name="Rectangle 584"/>
            <p:cNvSpPr>
              <a:spLocks noChangeArrowheads="1"/>
            </p:cNvSpPr>
            <p:nvPr/>
          </p:nvSpPr>
          <p:spPr bwMode="auto">
            <a:xfrm>
              <a:off x="2350" y="176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3" name="Rectangle 585"/>
            <p:cNvSpPr>
              <a:spLocks noChangeArrowheads="1"/>
            </p:cNvSpPr>
            <p:nvPr/>
          </p:nvSpPr>
          <p:spPr bwMode="auto">
            <a:xfrm>
              <a:off x="2372"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Rectangle 586"/>
            <p:cNvSpPr>
              <a:spLocks noChangeArrowheads="1"/>
            </p:cNvSpPr>
            <p:nvPr/>
          </p:nvSpPr>
          <p:spPr bwMode="auto">
            <a:xfrm>
              <a:off x="2697"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5" name="Rectangle 587"/>
            <p:cNvSpPr>
              <a:spLocks noChangeArrowheads="1"/>
            </p:cNvSpPr>
            <p:nvPr/>
          </p:nvSpPr>
          <p:spPr bwMode="auto">
            <a:xfrm>
              <a:off x="2395" y="1733"/>
              <a:ext cx="30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Rectangle 588"/>
            <p:cNvSpPr>
              <a:spLocks noChangeArrowheads="1"/>
            </p:cNvSpPr>
            <p:nvPr/>
          </p:nvSpPr>
          <p:spPr bwMode="auto">
            <a:xfrm>
              <a:off x="2459" y="1760"/>
              <a:ext cx="27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0.53596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7" name="Rectangle 589"/>
            <p:cNvSpPr>
              <a:spLocks noChangeArrowheads="1"/>
            </p:cNvSpPr>
            <p:nvPr/>
          </p:nvSpPr>
          <p:spPr bwMode="auto">
            <a:xfrm>
              <a:off x="2697" y="176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8" name="Rectangle 590"/>
            <p:cNvSpPr>
              <a:spLocks noChangeArrowheads="1"/>
            </p:cNvSpPr>
            <p:nvPr/>
          </p:nvSpPr>
          <p:spPr bwMode="auto">
            <a:xfrm>
              <a:off x="2720" y="1733"/>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9" name="Rectangle 591"/>
            <p:cNvSpPr>
              <a:spLocks noChangeArrowheads="1"/>
            </p:cNvSpPr>
            <p:nvPr/>
          </p:nvSpPr>
          <p:spPr bwMode="auto">
            <a:xfrm>
              <a:off x="3013" y="1733"/>
              <a:ext cx="24"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0" name="Rectangle 592"/>
            <p:cNvSpPr>
              <a:spLocks noChangeArrowheads="1"/>
            </p:cNvSpPr>
            <p:nvPr/>
          </p:nvSpPr>
          <p:spPr bwMode="auto">
            <a:xfrm>
              <a:off x="2743" y="1733"/>
              <a:ext cx="270"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1" name="Rectangle 593"/>
            <p:cNvSpPr>
              <a:spLocks noChangeArrowheads="1"/>
            </p:cNvSpPr>
            <p:nvPr/>
          </p:nvSpPr>
          <p:spPr bwMode="auto">
            <a:xfrm>
              <a:off x="2777" y="1760"/>
              <a:ext cx="27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1.86580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42" name="Rectangle 594"/>
            <p:cNvSpPr>
              <a:spLocks noChangeArrowheads="1"/>
            </p:cNvSpPr>
            <p:nvPr/>
          </p:nvSpPr>
          <p:spPr bwMode="auto">
            <a:xfrm>
              <a:off x="3014" y="1760"/>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43" name="Rectangle 595"/>
            <p:cNvSpPr>
              <a:spLocks noChangeArrowheads="1"/>
            </p:cNvSpPr>
            <p:nvPr/>
          </p:nvSpPr>
          <p:spPr bwMode="auto">
            <a:xfrm>
              <a:off x="294" y="1863"/>
              <a:ext cx="74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4" name="Rectangle 596"/>
            <p:cNvSpPr>
              <a:spLocks noChangeArrowheads="1"/>
            </p:cNvSpPr>
            <p:nvPr/>
          </p:nvSpPr>
          <p:spPr bwMode="auto">
            <a:xfrm>
              <a:off x="1033" y="1863"/>
              <a:ext cx="3"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5" name="Rectangle 597"/>
            <p:cNvSpPr>
              <a:spLocks noChangeArrowheads="1"/>
            </p:cNvSpPr>
            <p:nvPr/>
          </p:nvSpPr>
          <p:spPr bwMode="auto">
            <a:xfrm>
              <a:off x="1036" y="1863"/>
              <a:ext cx="141"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6" name="Rectangle 598"/>
            <p:cNvSpPr>
              <a:spLocks noChangeArrowheads="1"/>
            </p:cNvSpPr>
            <p:nvPr/>
          </p:nvSpPr>
          <p:spPr bwMode="auto">
            <a:xfrm>
              <a:off x="1172" y="1863"/>
              <a:ext cx="3"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7" name="Rectangle 599"/>
            <p:cNvSpPr>
              <a:spLocks noChangeArrowheads="1"/>
            </p:cNvSpPr>
            <p:nvPr/>
          </p:nvSpPr>
          <p:spPr bwMode="auto">
            <a:xfrm>
              <a:off x="1175" y="1863"/>
              <a:ext cx="36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8" name="Rectangle 600"/>
            <p:cNvSpPr>
              <a:spLocks noChangeArrowheads="1"/>
            </p:cNvSpPr>
            <p:nvPr/>
          </p:nvSpPr>
          <p:spPr bwMode="auto">
            <a:xfrm>
              <a:off x="1534" y="1863"/>
              <a:ext cx="3"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9" name="Rectangle 601"/>
            <p:cNvSpPr>
              <a:spLocks noChangeArrowheads="1"/>
            </p:cNvSpPr>
            <p:nvPr/>
          </p:nvSpPr>
          <p:spPr bwMode="auto">
            <a:xfrm>
              <a:off x="1537" y="1863"/>
              <a:ext cx="323"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0" name="Rectangle 602"/>
            <p:cNvSpPr>
              <a:spLocks noChangeArrowheads="1"/>
            </p:cNvSpPr>
            <p:nvPr/>
          </p:nvSpPr>
          <p:spPr bwMode="auto">
            <a:xfrm>
              <a:off x="1855" y="1863"/>
              <a:ext cx="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Rectangle 603"/>
            <p:cNvSpPr>
              <a:spLocks noChangeArrowheads="1"/>
            </p:cNvSpPr>
            <p:nvPr/>
          </p:nvSpPr>
          <p:spPr bwMode="auto">
            <a:xfrm>
              <a:off x="1859" y="1863"/>
              <a:ext cx="259"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Rectangle 604"/>
            <p:cNvSpPr>
              <a:spLocks noChangeArrowheads="1"/>
            </p:cNvSpPr>
            <p:nvPr/>
          </p:nvSpPr>
          <p:spPr bwMode="auto">
            <a:xfrm>
              <a:off x="2113" y="1863"/>
              <a:ext cx="3"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Rectangle 605"/>
            <p:cNvSpPr>
              <a:spLocks noChangeArrowheads="1"/>
            </p:cNvSpPr>
            <p:nvPr/>
          </p:nvSpPr>
          <p:spPr bwMode="auto">
            <a:xfrm>
              <a:off x="2116" y="1863"/>
              <a:ext cx="257"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Rectangle 606"/>
            <p:cNvSpPr>
              <a:spLocks noChangeArrowheads="1"/>
            </p:cNvSpPr>
            <p:nvPr/>
          </p:nvSpPr>
          <p:spPr bwMode="auto">
            <a:xfrm>
              <a:off x="2368" y="1863"/>
              <a:ext cx="3"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5" name="Rectangle 607"/>
            <p:cNvSpPr>
              <a:spLocks noChangeArrowheads="1"/>
            </p:cNvSpPr>
            <p:nvPr/>
          </p:nvSpPr>
          <p:spPr bwMode="auto">
            <a:xfrm>
              <a:off x="2371" y="1863"/>
              <a:ext cx="349"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6" name="Rectangle 608"/>
            <p:cNvSpPr>
              <a:spLocks noChangeArrowheads="1"/>
            </p:cNvSpPr>
            <p:nvPr/>
          </p:nvSpPr>
          <p:spPr bwMode="auto">
            <a:xfrm>
              <a:off x="2715" y="1863"/>
              <a:ext cx="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7" name="Rectangle 609"/>
            <p:cNvSpPr>
              <a:spLocks noChangeArrowheads="1"/>
            </p:cNvSpPr>
            <p:nvPr/>
          </p:nvSpPr>
          <p:spPr bwMode="auto">
            <a:xfrm>
              <a:off x="2719" y="1863"/>
              <a:ext cx="318"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Rectangle 610"/>
            <p:cNvSpPr>
              <a:spLocks noChangeArrowheads="1"/>
            </p:cNvSpPr>
            <p:nvPr/>
          </p:nvSpPr>
          <p:spPr bwMode="auto">
            <a:xfrm>
              <a:off x="48" y="1869"/>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59" name="Rectangle 611"/>
            <p:cNvSpPr>
              <a:spLocks noChangeArrowheads="1"/>
            </p:cNvSpPr>
            <p:nvPr/>
          </p:nvSpPr>
          <p:spPr bwMode="auto">
            <a:xfrm>
              <a:off x="933" y="1952"/>
              <a:ext cx="24"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0" name="Rectangle 612"/>
            <p:cNvSpPr>
              <a:spLocks noChangeArrowheads="1"/>
            </p:cNvSpPr>
            <p:nvPr/>
          </p:nvSpPr>
          <p:spPr bwMode="auto">
            <a:xfrm>
              <a:off x="2379" y="1952"/>
              <a:ext cx="23"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1" name="Rectangle 613"/>
            <p:cNvSpPr>
              <a:spLocks noChangeArrowheads="1"/>
            </p:cNvSpPr>
            <p:nvPr/>
          </p:nvSpPr>
          <p:spPr bwMode="auto">
            <a:xfrm>
              <a:off x="957" y="1952"/>
              <a:ext cx="1422"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Rectangle 614"/>
            <p:cNvSpPr>
              <a:spLocks noChangeArrowheads="1"/>
            </p:cNvSpPr>
            <p:nvPr/>
          </p:nvSpPr>
          <p:spPr bwMode="auto">
            <a:xfrm>
              <a:off x="1294" y="1978"/>
              <a:ext cx="605"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Analysis Variable :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3" name="Rectangle 615"/>
            <p:cNvSpPr>
              <a:spLocks noChangeArrowheads="1"/>
            </p:cNvSpPr>
            <p:nvPr/>
          </p:nvSpPr>
          <p:spPr bwMode="auto">
            <a:xfrm>
              <a:off x="1854" y="1978"/>
              <a:ext cx="220"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MAPE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4" name="Rectangle 616"/>
            <p:cNvSpPr>
              <a:spLocks noChangeArrowheads="1"/>
            </p:cNvSpPr>
            <p:nvPr/>
          </p:nvSpPr>
          <p:spPr bwMode="auto">
            <a:xfrm>
              <a:off x="2040" y="1978"/>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5" name="Rectangle 617"/>
            <p:cNvSpPr>
              <a:spLocks noChangeArrowheads="1"/>
            </p:cNvSpPr>
            <p:nvPr/>
          </p:nvSpPr>
          <p:spPr bwMode="auto">
            <a:xfrm>
              <a:off x="933" y="1948"/>
              <a:ext cx="1468"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Rectangle 618"/>
            <p:cNvSpPr>
              <a:spLocks noChangeArrowheads="1"/>
            </p:cNvSpPr>
            <p:nvPr/>
          </p:nvSpPr>
          <p:spPr bwMode="auto">
            <a:xfrm>
              <a:off x="933" y="2082"/>
              <a:ext cx="24"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Rectangle 619"/>
            <p:cNvSpPr>
              <a:spLocks noChangeArrowheads="1"/>
            </p:cNvSpPr>
            <p:nvPr/>
          </p:nvSpPr>
          <p:spPr bwMode="auto">
            <a:xfrm>
              <a:off x="1277" y="2082"/>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8" name="Rectangle 620"/>
            <p:cNvSpPr>
              <a:spLocks noChangeArrowheads="1"/>
            </p:cNvSpPr>
            <p:nvPr/>
          </p:nvSpPr>
          <p:spPr bwMode="auto">
            <a:xfrm>
              <a:off x="957" y="2082"/>
              <a:ext cx="320"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Rectangle 621"/>
            <p:cNvSpPr>
              <a:spLocks noChangeArrowheads="1"/>
            </p:cNvSpPr>
            <p:nvPr/>
          </p:nvSpPr>
          <p:spPr bwMode="auto">
            <a:xfrm>
              <a:off x="1010" y="2109"/>
              <a:ext cx="30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Minimum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0" name="Rectangle 622"/>
            <p:cNvSpPr>
              <a:spLocks noChangeArrowheads="1"/>
            </p:cNvSpPr>
            <p:nvPr/>
          </p:nvSpPr>
          <p:spPr bwMode="auto">
            <a:xfrm>
              <a:off x="1277" y="2109"/>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1" name="Rectangle 623"/>
            <p:cNvSpPr>
              <a:spLocks noChangeArrowheads="1"/>
            </p:cNvSpPr>
            <p:nvPr/>
          </p:nvSpPr>
          <p:spPr bwMode="auto">
            <a:xfrm>
              <a:off x="1300" y="2082"/>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2" name="Rectangle 624"/>
            <p:cNvSpPr>
              <a:spLocks noChangeArrowheads="1"/>
            </p:cNvSpPr>
            <p:nvPr/>
          </p:nvSpPr>
          <p:spPr bwMode="auto">
            <a:xfrm>
              <a:off x="1643" y="2082"/>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3" name="Rectangle 625"/>
            <p:cNvSpPr>
              <a:spLocks noChangeArrowheads="1"/>
            </p:cNvSpPr>
            <p:nvPr/>
          </p:nvSpPr>
          <p:spPr bwMode="auto">
            <a:xfrm>
              <a:off x="1323" y="2082"/>
              <a:ext cx="320"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4" name="Rectangle 626"/>
            <p:cNvSpPr>
              <a:spLocks noChangeArrowheads="1"/>
            </p:cNvSpPr>
            <p:nvPr/>
          </p:nvSpPr>
          <p:spPr bwMode="auto">
            <a:xfrm>
              <a:off x="1478" y="2109"/>
              <a:ext cx="198"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Mean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5" name="Rectangle 627"/>
            <p:cNvSpPr>
              <a:spLocks noChangeArrowheads="1"/>
            </p:cNvSpPr>
            <p:nvPr/>
          </p:nvSpPr>
          <p:spPr bwMode="auto">
            <a:xfrm>
              <a:off x="1643" y="2109"/>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6" name="Rectangle 628"/>
            <p:cNvSpPr>
              <a:spLocks noChangeArrowheads="1"/>
            </p:cNvSpPr>
            <p:nvPr/>
          </p:nvSpPr>
          <p:spPr bwMode="auto">
            <a:xfrm>
              <a:off x="1666" y="2082"/>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7" name="Rectangle 629"/>
            <p:cNvSpPr>
              <a:spLocks noChangeArrowheads="1"/>
            </p:cNvSpPr>
            <p:nvPr/>
          </p:nvSpPr>
          <p:spPr bwMode="auto">
            <a:xfrm>
              <a:off x="2009" y="2082"/>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Rectangle 630"/>
            <p:cNvSpPr>
              <a:spLocks noChangeArrowheads="1"/>
            </p:cNvSpPr>
            <p:nvPr/>
          </p:nvSpPr>
          <p:spPr bwMode="auto">
            <a:xfrm>
              <a:off x="1689" y="2082"/>
              <a:ext cx="320"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Rectangle 631"/>
            <p:cNvSpPr>
              <a:spLocks noChangeArrowheads="1"/>
            </p:cNvSpPr>
            <p:nvPr/>
          </p:nvSpPr>
          <p:spPr bwMode="auto">
            <a:xfrm>
              <a:off x="1793" y="2109"/>
              <a:ext cx="250"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Median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0" name="Rectangle 632"/>
            <p:cNvSpPr>
              <a:spLocks noChangeArrowheads="1"/>
            </p:cNvSpPr>
            <p:nvPr/>
          </p:nvSpPr>
          <p:spPr bwMode="auto">
            <a:xfrm>
              <a:off x="2009" y="2109"/>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1" name="Rectangle 633"/>
            <p:cNvSpPr>
              <a:spLocks noChangeArrowheads="1"/>
            </p:cNvSpPr>
            <p:nvPr/>
          </p:nvSpPr>
          <p:spPr bwMode="auto">
            <a:xfrm>
              <a:off x="2032" y="2082"/>
              <a:ext cx="24"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2" name="Rectangle 634"/>
            <p:cNvSpPr>
              <a:spLocks noChangeArrowheads="1"/>
            </p:cNvSpPr>
            <p:nvPr/>
          </p:nvSpPr>
          <p:spPr bwMode="auto">
            <a:xfrm>
              <a:off x="2379" y="2082"/>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3" name="Rectangle 635"/>
            <p:cNvSpPr>
              <a:spLocks noChangeArrowheads="1"/>
            </p:cNvSpPr>
            <p:nvPr/>
          </p:nvSpPr>
          <p:spPr bwMode="auto">
            <a:xfrm>
              <a:off x="2056" y="2082"/>
              <a:ext cx="3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4" name="Rectangle 636"/>
            <p:cNvSpPr>
              <a:spLocks noChangeArrowheads="1"/>
            </p:cNvSpPr>
            <p:nvPr/>
          </p:nvSpPr>
          <p:spPr bwMode="auto">
            <a:xfrm>
              <a:off x="2094" y="2109"/>
              <a:ext cx="32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Maximum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5" name="Rectangle 637"/>
            <p:cNvSpPr>
              <a:spLocks noChangeArrowheads="1"/>
            </p:cNvSpPr>
            <p:nvPr/>
          </p:nvSpPr>
          <p:spPr bwMode="auto">
            <a:xfrm>
              <a:off x="2379" y="2109"/>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6" name="Rectangle 638"/>
            <p:cNvSpPr>
              <a:spLocks noChangeArrowheads="1"/>
            </p:cNvSpPr>
            <p:nvPr/>
          </p:nvSpPr>
          <p:spPr bwMode="auto">
            <a:xfrm>
              <a:off x="933" y="2214"/>
              <a:ext cx="24"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7" name="Rectangle 639"/>
            <p:cNvSpPr>
              <a:spLocks noChangeArrowheads="1"/>
            </p:cNvSpPr>
            <p:nvPr/>
          </p:nvSpPr>
          <p:spPr bwMode="auto">
            <a:xfrm>
              <a:off x="1277" y="221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8" name="Rectangle 640"/>
            <p:cNvSpPr>
              <a:spLocks noChangeArrowheads="1"/>
            </p:cNvSpPr>
            <p:nvPr/>
          </p:nvSpPr>
          <p:spPr bwMode="auto">
            <a:xfrm>
              <a:off x="957" y="2214"/>
              <a:ext cx="320"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Rectangle 641"/>
            <p:cNvSpPr>
              <a:spLocks noChangeArrowheads="1"/>
            </p:cNvSpPr>
            <p:nvPr/>
          </p:nvSpPr>
          <p:spPr bwMode="auto">
            <a:xfrm>
              <a:off x="966" y="2241"/>
              <a:ext cx="16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0.02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0" name="Rectangle 642"/>
            <p:cNvSpPr>
              <a:spLocks noChangeArrowheads="1"/>
            </p:cNvSpPr>
            <p:nvPr/>
          </p:nvSpPr>
          <p:spPr bwMode="auto">
            <a:xfrm>
              <a:off x="1094" y="2241"/>
              <a:ext cx="6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1" name="Rectangle 643"/>
            <p:cNvSpPr>
              <a:spLocks noChangeArrowheads="1"/>
            </p:cNvSpPr>
            <p:nvPr/>
          </p:nvSpPr>
          <p:spPr bwMode="auto">
            <a:xfrm>
              <a:off x="1130" y="2241"/>
              <a:ext cx="17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8840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2" name="Rectangle 644"/>
            <p:cNvSpPr>
              <a:spLocks noChangeArrowheads="1"/>
            </p:cNvSpPr>
            <p:nvPr/>
          </p:nvSpPr>
          <p:spPr bwMode="auto">
            <a:xfrm>
              <a:off x="1277" y="2241"/>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3" name="Rectangle 645"/>
            <p:cNvSpPr>
              <a:spLocks noChangeArrowheads="1"/>
            </p:cNvSpPr>
            <p:nvPr/>
          </p:nvSpPr>
          <p:spPr bwMode="auto">
            <a:xfrm>
              <a:off x="1300" y="221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4" name="Rectangle 646"/>
            <p:cNvSpPr>
              <a:spLocks noChangeArrowheads="1"/>
            </p:cNvSpPr>
            <p:nvPr/>
          </p:nvSpPr>
          <p:spPr bwMode="auto">
            <a:xfrm>
              <a:off x="1643" y="221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5" name="Rectangle 647"/>
            <p:cNvSpPr>
              <a:spLocks noChangeArrowheads="1"/>
            </p:cNvSpPr>
            <p:nvPr/>
          </p:nvSpPr>
          <p:spPr bwMode="auto">
            <a:xfrm>
              <a:off x="1323" y="2214"/>
              <a:ext cx="320"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6" name="Rectangle 648"/>
            <p:cNvSpPr>
              <a:spLocks noChangeArrowheads="1"/>
            </p:cNvSpPr>
            <p:nvPr/>
          </p:nvSpPr>
          <p:spPr bwMode="auto">
            <a:xfrm>
              <a:off x="1332" y="2241"/>
              <a:ext cx="12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7" name="Rectangle 649"/>
            <p:cNvSpPr>
              <a:spLocks noChangeArrowheads="1"/>
            </p:cNvSpPr>
            <p:nvPr/>
          </p:nvSpPr>
          <p:spPr bwMode="auto">
            <a:xfrm>
              <a:off x="1424" y="2241"/>
              <a:ext cx="105"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25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8" name="Rectangle 650"/>
            <p:cNvSpPr>
              <a:spLocks noChangeArrowheads="1"/>
            </p:cNvSpPr>
            <p:nvPr/>
          </p:nvSpPr>
          <p:spPr bwMode="auto">
            <a:xfrm>
              <a:off x="1497" y="2241"/>
              <a:ext cx="17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7054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9" name="Rectangle 651"/>
            <p:cNvSpPr>
              <a:spLocks noChangeArrowheads="1"/>
            </p:cNvSpPr>
            <p:nvPr/>
          </p:nvSpPr>
          <p:spPr bwMode="auto">
            <a:xfrm>
              <a:off x="1643" y="2241"/>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0" name="Rectangle 652"/>
            <p:cNvSpPr>
              <a:spLocks noChangeArrowheads="1"/>
            </p:cNvSpPr>
            <p:nvPr/>
          </p:nvSpPr>
          <p:spPr bwMode="auto">
            <a:xfrm>
              <a:off x="1666" y="221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Rectangle 653"/>
            <p:cNvSpPr>
              <a:spLocks noChangeArrowheads="1"/>
            </p:cNvSpPr>
            <p:nvPr/>
          </p:nvSpPr>
          <p:spPr bwMode="auto">
            <a:xfrm>
              <a:off x="2009" y="221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2" name="Rectangle 654"/>
            <p:cNvSpPr>
              <a:spLocks noChangeArrowheads="1"/>
            </p:cNvSpPr>
            <p:nvPr/>
          </p:nvSpPr>
          <p:spPr bwMode="auto">
            <a:xfrm>
              <a:off x="1689" y="2214"/>
              <a:ext cx="320"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3" name="Rectangle 655"/>
            <p:cNvSpPr>
              <a:spLocks noChangeArrowheads="1"/>
            </p:cNvSpPr>
            <p:nvPr/>
          </p:nvSpPr>
          <p:spPr bwMode="auto">
            <a:xfrm>
              <a:off x="1698" y="2241"/>
              <a:ext cx="161"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0.16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4" name="Rectangle 656"/>
            <p:cNvSpPr>
              <a:spLocks noChangeArrowheads="1"/>
            </p:cNvSpPr>
            <p:nvPr/>
          </p:nvSpPr>
          <p:spPr bwMode="auto">
            <a:xfrm>
              <a:off x="1826" y="2241"/>
              <a:ext cx="105"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40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5" name="Rectangle 657"/>
            <p:cNvSpPr>
              <a:spLocks noChangeArrowheads="1"/>
            </p:cNvSpPr>
            <p:nvPr/>
          </p:nvSpPr>
          <p:spPr bwMode="auto">
            <a:xfrm>
              <a:off x="1900" y="2241"/>
              <a:ext cx="14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946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6" name="Rectangle 658"/>
            <p:cNvSpPr>
              <a:spLocks noChangeArrowheads="1"/>
            </p:cNvSpPr>
            <p:nvPr/>
          </p:nvSpPr>
          <p:spPr bwMode="auto">
            <a:xfrm>
              <a:off x="2009" y="2241"/>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7" name="Rectangle 659"/>
            <p:cNvSpPr>
              <a:spLocks noChangeArrowheads="1"/>
            </p:cNvSpPr>
            <p:nvPr/>
          </p:nvSpPr>
          <p:spPr bwMode="auto">
            <a:xfrm>
              <a:off x="2032" y="2214"/>
              <a:ext cx="24"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8" name="Rectangle 660"/>
            <p:cNvSpPr>
              <a:spLocks noChangeArrowheads="1"/>
            </p:cNvSpPr>
            <p:nvPr/>
          </p:nvSpPr>
          <p:spPr bwMode="auto">
            <a:xfrm>
              <a:off x="2379" y="2214"/>
              <a:ext cx="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9" name="Rectangle 661"/>
            <p:cNvSpPr>
              <a:spLocks noChangeArrowheads="1"/>
            </p:cNvSpPr>
            <p:nvPr/>
          </p:nvSpPr>
          <p:spPr bwMode="auto">
            <a:xfrm>
              <a:off x="2056" y="2214"/>
              <a:ext cx="323" cy="1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0" name="Rectangle 662"/>
            <p:cNvSpPr>
              <a:spLocks noChangeArrowheads="1"/>
            </p:cNvSpPr>
            <p:nvPr/>
          </p:nvSpPr>
          <p:spPr bwMode="auto">
            <a:xfrm>
              <a:off x="2068" y="2241"/>
              <a:ext cx="124"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0.8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1" name="Rectangle 663"/>
            <p:cNvSpPr>
              <a:spLocks noChangeArrowheads="1"/>
            </p:cNvSpPr>
            <p:nvPr/>
          </p:nvSpPr>
          <p:spPr bwMode="auto">
            <a:xfrm>
              <a:off x="2159" y="2241"/>
              <a:ext cx="14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851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2" name="Rectangle 664"/>
            <p:cNvSpPr>
              <a:spLocks noChangeArrowheads="1"/>
            </p:cNvSpPr>
            <p:nvPr/>
          </p:nvSpPr>
          <p:spPr bwMode="auto">
            <a:xfrm>
              <a:off x="2269" y="2241"/>
              <a:ext cx="14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183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3" name="Rectangle 665"/>
            <p:cNvSpPr>
              <a:spLocks noChangeArrowheads="1"/>
            </p:cNvSpPr>
            <p:nvPr/>
          </p:nvSpPr>
          <p:spPr bwMode="auto">
            <a:xfrm>
              <a:off x="2379" y="2241"/>
              <a:ext cx="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4" name="Rectangle 666"/>
            <p:cNvSpPr>
              <a:spLocks noChangeArrowheads="1"/>
            </p:cNvSpPr>
            <p:nvPr/>
          </p:nvSpPr>
          <p:spPr bwMode="auto">
            <a:xfrm>
              <a:off x="933" y="2211"/>
              <a:ext cx="367"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 name="Rectangle 667"/>
            <p:cNvSpPr>
              <a:spLocks noChangeArrowheads="1"/>
            </p:cNvSpPr>
            <p:nvPr/>
          </p:nvSpPr>
          <p:spPr bwMode="auto">
            <a:xfrm>
              <a:off x="1300" y="2211"/>
              <a:ext cx="1"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6" name="Rectangle 668"/>
            <p:cNvSpPr>
              <a:spLocks noChangeArrowheads="1"/>
            </p:cNvSpPr>
            <p:nvPr/>
          </p:nvSpPr>
          <p:spPr bwMode="auto">
            <a:xfrm>
              <a:off x="1301" y="2211"/>
              <a:ext cx="365"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7" name="Rectangle 669"/>
            <p:cNvSpPr>
              <a:spLocks noChangeArrowheads="1"/>
            </p:cNvSpPr>
            <p:nvPr/>
          </p:nvSpPr>
          <p:spPr bwMode="auto">
            <a:xfrm>
              <a:off x="1666" y="2211"/>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 name="Rectangle 670"/>
            <p:cNvSpPr>
              <a:spLocks noChangeArrowheads="1"/>
            </p:cNvSpPr>
            <p:nvPr/>
          </p:nvSpPr>
          <p:spPr bwMode="auto">
            <a:xfrm>
              <a:off x="1668" y="2211"/>
              <a:ext cx="364"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9" name="Rectangle 671"/>
            <p:cNvSpPr>
              <a:spLocks noChangeArrowheads="1"/>
            </p:cNvSpPr>
            <p:nvPr/>
          </p:nvSpPr>
          <p:spPr bwMode="auto">
            <a:xfrm>
              <a:off x="2032" y="2211"/>
              <a:ext cx="2"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0" name="Rectangle 672"/>
            <p:cNvSpPr>
              <a:spLocks noChangeArrowheads="1"/>
            </p:cNvSpPr>
            <p:nvPr/>
          </p:nvSpPr>
          <p:spPr bwMode="auto">
            <a:xfrm>
              <a:off x="2034" y="2211"/>
              <a:ext cx="367" cy="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1" name="Rectangle 673"/>
            <p:cNvSpPr>
              <a:spLocks noChangeArrowheads="1"/>
            </p:cNvSpPr>
            <p:nvPr/>
          </p:nvSpPr>
          <p:spPr bwMode="auto">
            <a:xfrm>
              <a:off x="928" y="2344"/>
              <a:ext cx="372"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2" name="Rectangle 674"/>
            <p:cNvSpPr>
              <a:spLocks noChangeArrowheads="1"/>
            </p:cNvSpPr>
            <p:nvPr/>
          </p:nvSpPr>
          <p:spPr bwMode="auto">
            <a:xfrm>
              <a:off x="1295" y="2344"/>
              <a:ext cx="3"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3" name="Rectangle 675"/>
            <p:cNvSpPr>
              <a:spLocks noChangeArrowheads="1"/>
            </p:cNvSpPr>
            <p:nvPr/>
          </p:nvSpPr>
          <p:spPr bwMode="auto">
            <a:xfrm>
              <a:off x="1298" y="2344"/>
              <a:ext cx="368"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4" name="Rectangle 676"/>
            <p:cNvSpPr>
              <a:spLocks noChangeArrowheads="1"/>
            </p:cNvSpPr>
            <p:nvPr/>
          </p:nvSpPr>
          <p:spPr bwMode="auto">
            <a:xfrm>
              <a:off x="1661" y="2344"/>
              <a:ext cx="3"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5" name="Rectangle 677"/>
            <p:cNvSpPr>
              <a:spLocks noChangeArrowheads="1"/>
            </p:cNvSpPr>
            <p:nvPr/>
          </p:nvSpPr>
          <p:spPr bwMode="auto">
            <a:xfrm>
              <a:off x="1664" y="2344"/>
              <a:ext cx="368"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6" name="Rectangle 678"/>
            <p:cNvSpPr>
              <a:spLocks noChangeArrowheads="1"/>
            </p:cNvSpPr>
            <p:nvPr/>
          </p:nvSpPr>
          <p:spPr bwMode="auto">
            <a:xfrm>
              <a:off x="2027" y="2344"/>
              <a:ext cx="4"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7" name="Rectangle 679"/>
            <p:cNvSpPr>
              <a:spLocks noChangeArrowheads="1"/>
            </p:cNvSpPr>
            <p:nvPr/>
          </p:nvSpPr>
          <p:spPr bwMode="auto">
            <a:xfrm>
              <a:off x="2031" y="2344"/>
              <a:ext cx="370" cy="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8" name="Rectangle 680"/>
            <p:cNvSpPr>
              <a:spLocks noChangeArrowheads="1"/>
            </p:cNvSpPr>
            <p:nvPr/>
          </p:nvSpPr>
          <p:spPr bwMode="auto">
            <a:xfrm>
              <a:off x="48" y="2348"/>
              <a:ext cx="58"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998303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41493" y="1001375"/>
            <a:ext cx="8641080" cy="5189875"/>
          </a:xfrm>
          <a:prstGeom prst="rect">
            <a:avLst/>
          </a:prstGeom>
          <a:solidFill>
            <a:srgbClr val="FFFFFF"/>
          </a:solidFill>
          <a:ln w="63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 name="Title 1"/>
          <p:cNvSpPr>
            <a:spLocks noGrp="1"/>
          </p:cNvSpPr>
          <p:nvPr>
            <p:ph type="title"/>
          </p:nvPr>
        </p:nvSpPr>
        <p:spPr>
          <a:xfrm>
            <a:off x="237745" y="117236"/>
            <a:ext cx="7070560" cy="502702"/>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600" dirty="0" smtClean="0">
                <a:solidFill>
                  <a:srgbClr val="FFFFFF"/>
                </a:solidFill>
              </a:rPr>
              <a:t>Performance Testing </a:t>
            </a:r>
            <a:endParaRPr lang="en-US" sz="1600" dirty="0">
              <a:solidFill>
                <a:srgbClr val="FFFFFF"/>
              </a:solidFill>
            </a:endParaRPr>
          </a:p>
        </p:txBody>
      </p:sp>
      <p:sp>
        <p:nvSpPr>
          <p:cNvPr id="102" name="Slide Number Placeholder 101"/>
          <p:cNvSpPr>
            <a:spLocks noGrp="1"/>
          </p:cNvSpPr>
          <p:nvPr>
            <p:ph type="sldNum" sz="quarter" idx="10"/>
          </p:nvPr>
        </p:nvSpPr>
        <p:spPr/>
        <p:txBody>
          <a:bodyPr/>
          <a:lstStyle/>
          <a:p>
            <a:fld id="{419D51F4-68C8-4EB1-9F65-FF42CDFADB18}" type="slidenum">
              <a:rPr lang="en-US" smtClean="0"/>
              <a:pPr/>
              <a:t>89</a:t>
            </a:fld>
            <a:endParaRPr lang="en-US" dirty="0"/>
          </a:p>
        </p:txBody>
      </p:sp>
      <p:sp>
        <p:nvSpPr>
          <p:cNvPr id="12" name="Rectangle 11"/>
          <p:cNvSpPr/>
          <p:nvPr/>
        </p:nvSpPr>
        <p:spPr>
          <a:xfrm>
            <a:off x="241493" y="973990"/>
            <a:ext cx="8641080" cy="2462213"/>
          </a:xfrm>
          <a:prstGeom prst="rect">
            <a:avLst/>
          </a:prstGeom>
        </p:spPr>
        <p:txBody>
          <a:bodyPr wrap="square">
            <a:spAutoFit/>
          </a:bodyPr>
          <a:lstStyle/>
          <a:p>
            <a:pPr marL="230188" marR="0" indent="-230188">
              <a:spcBef>
                <a:spcPts val="300"/>
              </a:spcBef>
              <a:spcAft>
                <a:spcPts val="300"/>
              </a:spcAft>
              <a:buClr>
                <a:schemeClr val="bg1"/>
              </a:buClr>
              <a:buFont typeface="Wingdings" panose="05000000000000000000" pitchFamily="2" charset="2"/>
              <a:buChar char="§"/>
            </a:pPr>
            <a:r>
              <a:rPr lang="en-US" sz="1600" dirty="0" smtClean="0">
                <a:latin typeface="Arial" pitchFamily="34" charset="0"/>
                <a:ea typeface="Times New Roman" panose="02020603050405020304" pitchFamily="18" charset="0"/>
                <a:cs typeface="Arial" pitchFamily="34" charset="0"/>
              </a:rPr>
              <a:t>Model performance testing was conducted to compare the new model with the previous years’ models on both model stability (Adjusted R</a:t>
            </a:r>
            <a:r>
              <a:rPr lang="en-US" sz="1600" baseline="30000" dirty="0" smtClean="0">
                <a:latin typeface="Arial" pitchFamily="34" charset="0"/>
                <a:ea typeface="Times New Roman" panose="02020603050405020304" pitchFamily="18" charset="0"/>
                <a:cs typeface="Arial" pitchFamily="34" charset="0"/>
              </a:rPr>
              <a:t>2</a:t>
            </a:r>
            <a:r>
              <a:rPr lang="en-US" sz="1600" dirty="0" smtClean="0">
                <a:latin typeface="Arial" pitchFamily="34" charset="0"/>
                <a:ea typeface="Times New Roman" panose="02020603050405020304" pitchFamily="18" charset="0"/>
                <a:cs typeface="Arial" pitchFamily="34" charset="0"/>
              </a:rPr>
              <a:t>) and predicting accuracy (</a:t>
            </a:r>
            <a:r>
              <a:rPr lang="en-US" sz="1600" dirty="0">
                <a:latin typeface="Arial" pitchFamily="34" charset="0"/>
                <a:ea typeface="Times New Roman" panose="02020603050405020304" pitchFamily="18" charset="0"/>
                <a:cs typeface="Arial" pitchFamily="34" charset="0"/>
              </a:rPr>
              <a:t>Mean Absolute Percent </a:t>
            </a:r>
            <a:r>
              <a:rPr lang="en-US" sz="1600" dirty="0" smtClean="0">
                <a:latin typeface="Arial" pitchFamily="34" charset="0"/>
                <a:ea typeface="Times New Roman" panose="02020603050405020304" pitchFamily="18" charset="0"/>
                <a:cs typeface="Arial" pitchFamily="34" charset="0"/>
              </a:rPr>
              <a:t>Error, or MAPE</a:t>
            </a:r>
            <a:r>
              <a:rPr lang="en-US" sz="1600" baseline="30000" dirty="0" smtClean="0">
                <a:latin typeface="Arial" pitchFamily="34" charset="0"/>
                <a:ea typeface="Times New Roman" panose="02020603050405020304" pitchFamily="18" charset="0"/>
                <a:cs typeface="Arial" pitchFamily="34" charset="0"/>
              </a:rPr>
              <a:t>*</a:t>
            </a:r>
            <a:r>
              <a:rPr lang="en-US" sz="1600" dirty="0" smtClean="0">
                <a:latin typeface="Arial" pitchFamily="34" charset="0"/>
                <a:ea typeface="Times New Roman" panose="02020603050405020304" pitchFamily="18" charset="0"/>
                <a:cs typeface="Arial" pitchFamily="34" charset="0"/>
              </a:rPr>
              <a:t>) </a:t>
            </a:r>
          </a:p>
          <a:p>
            <a:pPr marL="230188" marR="0" indent="-230188">
              <a:spcBef>
                <a:spcPts val="300"/>
              </a:spcBef>
              <a:spcAft>
                <a:spcPts val="300"/>
              </a:spcAft>
              <a:buClr>
                <a:schemeClr val="bg1"/>
              </a:buClr>
              <a:buFont typeface="Wingdings" panose="05000000000000000000" pitchFamily="2" charset="2"/>
              <a:buChar char="§"/>
            </a:pPr>
            <a:r>
              <a:rPr lang="en-US" sz="1600" dirty="0">
                <a:latin typeface="Arial" pitchFamily="34" charset="0"/>
                <a:ea typeface="Times New Roman" panose="02020603050405020304" pitchFamily="18" charset="0"/>
                <a:cs typeface="Arial" pitchFamily="34" charset="0"/>
              </a:rPr>
              <a:t>The new model is significantly better than the previous model on both stability and accuracy. </a:t>
            </a:r>
            <a:r>
              <a:rPr lang="en-US" sz="1600" dirty="0" smtClean="0">
                <a:latin typeface="Arial" pitchFamily="34" charset="0"/>
                <a:ea typeface="Times New Roman" panose="02020603050405020304" pitchFamily="18" charset="0"/>
                <a:cs typeface="Arial" pitchFamily="34" charset="0"/>
              </a:rPr>
              <a:t>In addition, the new model more appropriately reflects the risk characteristics of ops-risk and is better aligned with the supervisory guidance of operational risk loss forecasting methodologies for CCAR</a:t>
            </a:r>
          </a:p>
          <a:p>
            <a:pPr marL="230188" marR="0" indent="-230188">
              <a:spcBef>
                <a:spcPts val="300"/>
              </a:spcBef>
              <a:spcAft>
                <a:spcPts val="300"/>
              </a:spcAft>
              <a:buClr>
                <a:schemeClr val="bg1"/>
              </a:buClr>
              <a:buFont typeface="Wingdings" panose="05000000000000000000" pitchFamily="2" charset="2"/>
              <a:buChar char="§"/>
            </a:pPr>
            <a:r>
              <a:rPr lang="en-US" sz="1600" dirty="0" smtClean="0">
                <a:latin typeface="Arial" pitchFamily="34" charset="0"/>
                <a:ea typeface="Times New Roman" panose="02020603050405020304" pitchFamily="18" charset="0"/>
                <a:cs typeface="Arial" pitchFamily="34" charset="0"/>
              </a:rPr>
              <a:t>The Fed </a:t>
            </a:r>
            <a:r>
              <a:rPr lang="en-US" sz="1600" dirty="0">
                <a:latin typeface="Arial" pitchFamily="34" charset="0"/>
                <a:ea typeface="Times New Roman" panose="02020603050405020304" pitchFamily="18" charset="0"/>
                <a:cs typeface="Arial" pitchFamily="34" charset="0"/>
              </a:rPr>
              <a:t>examiner’s </a:t>
            </a:r>
            <a:r>
              <a:rPr lang="en-US" sz="1600" dirty="0" smtClean="0">
                <a:latin typeface="Arial" pitchFamily="34" charset="0"/>
                <a:ea typeface="Times New Roman" panose="02020603050405020304" pitchFamily="18" charset="0"/>
                <a:cs typeface="Arial" pitchFamily="34" charset="0"/>
              </a:rPr>
              <a:t>comment was positive: “Model better designed and performance improved </a:t>
            </a:r>
            <a:r>
              <a:rPr lang="en-US" sz="1600" dirty="0">
                <a:latin typeface="Arial" pitchFamily="34" charset="0"/>
                <a:ea typeface="Times New Roman" panose="02020603050405020304" pitchFamily="18" charset="0"/>
                <a:cs typeface="Arial" pitchFamily="34" charset="0"/>
              </a:rPr>
              <a:t>significantly.” </a:t>
            </a:r>
            <a:endParaRPr lang="en-US" sz="1400" dirty="0">
              <a:latin typeface="Arial" pitchFamily="34" charset="0"/>
              <a:ea typeface="Times New Roman" panose="02020603050405020304" pitchFamily="18" charset="0"/>
              <a:cs typeface="Arial" pitchFamily="34" charset="0"/>
            </a:endParaRPr>
          </a:p>
        </p:txBody>
      </p:sp>
      <p:sp>
        <p:nvSpPr>
          <p:cNvPr id="15" name="TextBox 14"/>
          <p:cNvSpPr txBox="1"/>
          <p:nvPr/>
        </p:nvSpPr>
        <p:spPr>
          <a:xfrm>
            <a:off x="247650" y="6300946"/>
            <a:ext cx="6324600" cy="246221"/>
          </a:xfrm>
          <a:prstGeom prst="rect">
            <a:avLst/>
          </a:prstGeom>
        </p:spPr>
        <p:txBody>
          <a:bodyPr wrap="square" lIns="0" tIns="0" rIns="0" bIns="0" rtlCol="0">
            <a:spAutoFit/>
          </a:bodyPr>
          <a:lstStyle/>
          <a:p>
            <a:r>
              <a:rPr lang="en-US" sz="800" baseline="30000" dirty="0" smtClean="0">
                <a:latin typeface="Arial" pitchFamily="34" charset="0"/>
                <a:ea typeface="Times New Roman" panose="02020603050405020304" pitchFamily="18" charset="0"/>
                <a:cs typeface="Arial" pitchFamily="34" charset="0"/>
              </a:rPr>
              <a:t>*</a:t>
            </a:r>
            <a:r>
              <a:rPr lang="en-US" sz="800" dirty="0" smtClean="0">
                <a:latin typeface="Arial" pitchFamily="34" charset="0"/>
                <a:ea typeface="Times New Roman" panose="02020603050405020304" pitchFamily="18" charset="0"/>
                <a:cs typeface="Arial" pitchFamily="34" charset="0"/>
              </a:rPr>
              <a:t> Mean </a:t>
            </a:r>
            <a:r>
              <a:rPr lang="en-US" sz="800" dirty="0">
                <a:latin typeface="Arial" pitchFamily="34" charset="0"/>
                <a:ea typeface="Times New Roman" panose="02020603050405020304" pitchFamily="18" charset="0"/>
                <a:cs typeface="Arial" pitchFamily="34" charset="0"/>
              </a:rPr>
              <a:t>Absolute Percent Error (MAPE): </a:t>
            </a:r>
            <a:r>
              <a:rPr lang="en-US" sz="800" dirty="0" smtClean="0">
                <a:latin typeface="Arial" pitchFamily="34" charset="0"/>
                <a:ea typeface="Times New Roman" panose="02020603050405020304" pitchFamily="18" charset="0"/>
                <a:cs typeface="Arial" pitchFamily="34" charset="0"/>
              </a:rPr>
              <a:t>Absolute (Forecast </a:t>
            </a:r>
            <a:r>
              <a:rPr lang="en-US" sz="800" dirty="0">
                <a:latin typeface="Arial" pitchFamily="34" charset="0"/>
                <a:ea typeface="Times New Roman" panose="02020603050405020304" pitchFamily="18" charset="0"/>
                <a:cs typeface="Arial" pitchFamily="34" charset="0"/>
              </a:rPr>
              <a:t>– Actual) / </a:t>
            </a:r>
            <a:r>
              <a:rPr lang="en-US" sz="800" dirty="0" smtClean="0">
                <a:latin typeface="Arial" pitchFamily="34" charset="0"/>
                <a:ea typeface="Times New Roman" panose="02020603050405020304" pitchFamily="18" charset="0"/>
                <a:cs typeface="Arial" pitchFamily="34" charset="0"/>
              </a:rPr>
              <a:t>Actual</a:t>
            </a:r>
          </a:p>
          <a:p>
            <a:r>
              <a:rPr lang="en-US" sz="800" baseline="30000" dirty="0" smtClean="0">
                <a:latin typeface="Arial" pitchFamily="34" charset="0"/>
                <a:cs typeface="Arial" pitchFamily="34" charset="0"/>
              </a:rPr>
              <a:t>**</a:t>
            </a:r>
            <a:r>
              <a:rPr lang="en-US" sz="800" dirty="0" smtClean="0">
                <a:latin typeface="Arial" pitchFamily="34" charset="0"/>
                <a:cs typeface="Arial" pitchFamily="34" charset="0"/>
              </a:rPr>
              <a:t> Not based on the same model specification, therefore not a direct comparison</a:t>
            </a:r>
          </a:p>
        </p:txBody>
      </p:sp>
      <p:sp>
        <p:nvSpPr>
          <p:cNvPr id="30" name="TextBox 29"/>
          <p:cNvSpPr txBox="1"/>
          <p:nvPr/>
        </p:nvSpPr>
        <p:spPr>
          <a:xfrm>
            <a:off x="1365249" y="3429000"/>
            <a:ext cx="4191000" cy="215444"/>
          </a:xfrm>
          <a:prstGeom prst="rect">
            <a:avLst/>
          </a:prstGeom>
        </p:spPr>
        <p:txBody>
          <a:bodyPr wrap="square" lIns="0" tIns="0" rIns="0" bIns="0" rtlCol="0">
            <a:spAutoFit/>
          </a:bodyPr>
          <a:lstStyle/>
          <a:p>
            <a:r>
              <a:rPr lang="en-US" sz="1400" b="1" dirty="0" smtClean="0">
                <a:latin typeface="+mj-lt"/>
              </a:rPr>
              <a:t>Model Performance Comparison – Stability</a:t>
            </a:r>
            <a:r>
              <a:rPr lang="en-US" sz="1400" b="1" baseline="30000" dirty="0" smtClean="0">
                <a:latin typeface="+mj-lt"/>
              </a:rPr>
              <a:t>**</a:t>
            </a:r>
            <a:r>
              <a:rPr lang="en-US" sz="1400" b="1" dirty="0" smtClean="0">
                <a:latin typeface="+mj-lt"/>
              </a:rPr>
              <a:t> </a:t>
            </a:r>
          </a:p>
        </p:txBody>
      </p:sp>
      <p:sp>
        <p:nvSpPr>
          <p:cNvPr id="31" name="TextBox 30"/>
          <p:cNvSpPr txBox="1"/>
          <p:nvPr/>
        </p:nvSpPr>
        <p:spPr>
          <a:xfrm>
            <a:off x="1365249" y="4766131"/>
            <a:ext cx="4191000" cy="215444"/>
          </a:xfrm>
          <a:prstGeom prst="rect">
            <a:avLst/>
          </a:prstGeom>
        </p:spPr>
        <p:txBody>
          <a:bodyPr wrap="square" lIns="0" tIns="0" rIns="0" bIns="0" rtlCol="0">
            <a:spAutoFit/>
          </a:bodyPr>
          <a:lstStyle/>
          <a:p>
            <a:r>
              <a:rPr lang="en-US" sz="1400" b="1" dirty="0" smtClean="0">
                <a:latin typeface="+mj-lt"/>
              </a:rPr>
              <a:t>Model Performance Comparison – Accuracy </a:t>
            </a:r>
          </a:p>
        </p:txBody>
      </p:sp>
      <p:graphicFrame>
        <p:nvGraphicFramePr>
          <p:cNvPr id="6" name="Table 5"/>
          <p:cNvGraphicFramePr>
            <a:graphicFrameLocks noGrp="1"/>
          </p:cNvGraphicFramePr>
          <p:nvPr>
            <p:extLst>
              <p:ext uri="{D42A27DB-BD31-4B8C-83A1-F6EECF244321}">
                <p14:modId xmlns:p14="http://schemas.microsoft.com/office/powerpoint/2010/main" val="2551718991"/>
              </p:ext>
            </p:extLst>
          </p:nvPr>
        </p:nvGraphicFramePr>
        <p:xfrm>
          <a:off x="1365249" y="3684922"/>
          <a:ext cx="5949951" cy="944227"/>
        </p:xfrm>
        <a:graphic>
          <a:graphicData uri="http://schemas.openxmlformats.org/drawingml/2006/table">
            <a:tbl>
              <a:tblPr/>
              <a:tblGrid>
                <a:gridCol w="2145802"/>
                <a:gridCol w="859377"/>
                <a:gridCol w="1011794"/>
                <a:gridCol w="966489"/>
                <a:gridCol w="966489"/>
              </a:tblGrid>
              <a:tr h="224816">
                <a:tc rowSpan="2">
                  <a:txBody>
                    <a:bodyPr/>
                    <a:lstStyle/>
                    <a:p>
                      <a:pPr algn="l" fontAlgn="ctr"/>
                      <a:r>
                        <a:rPr lang="en-US" sz="1000" b="1" i="0" u="none" strike="noStrike" dirty="0">
                          <a:solidFill>
                            <a:srgbClr val="FFFFFF"/>
                          </a:solidFill>
                          <a:effectLst/>
                          <a:latin typeface="+mj-lt"/>
                        </a:rPr>
                        <a:t>Geography &amp; LoB</a:t>
                      </a:r>
                    </a:p>
                  </a:txBody>
                  <a:tcPr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gridSpan="2">
                  <a:txBody>
                    <a:bodyPr/>
                    <a:lstStyle/>
                    <a:p>
                      <a:pPr algn="ctr" fontAlgn="b"/>
                      <a:r>
                        <a:rPr lang="en-US" sz="1000" b="1" i="0" u="none" strike="noStrike" dirty="0">
                          <a:solidFill>
                            <a:srgbClr val="FFFFFF"/>
                          </a:solidFill>
                          <a:effectLst/>
                          <a:latin typeface="+mj-lt"/>
                        </a:rPr>
                        <a:t>Prior Model</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hMerge="1">
                  <a:txBody>
                    <a:bodyPr/>
                    <a:lstStyle/>
                    <a:p>
                      <a:endParaRPr lang="en-US"/>
                    </a:p>
                  </a:txBody>
                  <a:tcPr/>
                </a:tc>
                <a:tc gridSpan="2">
                  <a:txBody>
                    <a:bodyPr/>
                    <a:lstStyle/>
                    <a:p>
                      <a:pPr algn="ctr" fontAlgn="b"/>
                      <a:r>
                        <a:rPr lang="en-US" sz="1000" b="1" i="0" u="none" strike="noStrike" dirty="0">
                          <a:solidFill>
                            <a:srgbClr val="FFFFFF"/>
                          </a:solidFill>
                          <a:effectLst/>
                          <a:latin typeface="+mj-lt"/>
                        </a:rPr>
                        <a:t>New Model</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hMerge="1">
                  <a:txBody>
                    <a:bodyPr/>
                    <a:lstStyle/>
                    <a:p>
                      <a:endParaRPr lang="en-US"/>
                    </a:p>
                  </a:txBody>
                  <a:tcPr/>
                </a:tc>
              </a:tr>
              <a:tr h="258538">
                <a:tc vMerge="1">
                  <a:txBody>
                    <a:bodyPr/>
                    <a:lstStyle/>
                    <a:p>
                      <a:endParaRPr lang="en-US"/>
                    </a:p>
                  </a:txBody>
                  <a:tcPr/>
                </a:tc>
                <a:tc>
                  <a:txBody>
                    <a:bodyPr/>
                    <a:lstStyle/>
                    <a:p>
                      <a:pPr algn="ctr" fontAlgn="b"/>
                      <a:r>
                        <a:rPr lang="en-US" sz="1000" b="1" i="0" u="none" strike="noStrike" dirty="0">
                          <a:solidFill>
                            <a:srgbClr val="FFFFFF"/>
                          </a:solidFill>
                          <a:effectLst/>
                          <a:latin typeface="+mj-lt"/>
                        </a:rPr>
                        <a:t>R</a:t>
                      </a:r>
                      <a:r>
                        <a:rPr lang="en-US" sz="1000" b="1" i="0" u="none" strike="noStrike" baseline="30000" dirty="0">
                          <a:solidFill>
                            <a:srgbClr val="FFFFFF"/>
                          </a:solidFill>
                          <a:effectLst/>
                          <a:latin typeface="+mj-lt"/>
                        </a:rPr>
                        <a:t>2</a:t>
                      </a:r>
                      <a:endParaRPr lang="en-US" sz="1000" b="1" i="0" u="none" strike="noStrike" dirty="0">
                        <a:solidFill>
                          <a:srgbClr val="FFFFFF"/>
                        </a:solidFill>
                        <a:effectLst/>
                        <a:latin typeface="+mj-lt"/>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1000" b="1" i="0" u="none" strike="noStrike" dirty="0">
                          <a:solidFill>
                            <a:srgbClr val="FFFFFF"/>
                          </a:solidFill>
                          <a:effectLst/>
                          <a:latin typeface="+mj-lt"/>
                        </a:rPr>
                        <a:t>Adj. R</a:t>
                      </a:r>
                      <a:r>
                        <a:rPr lang="en-US" sz="1000" b="1" i="0" u="none" strike="noStrike" baseline="30000" dirty="0">
                          <a:solidFill>
                            <a:srgbClr val="FFFFFF"/>
                          </a:solidFill>
                          <a:effectLst/>
                          <a:latin typeface="+mj-lt"/>
                        </a:rPr>
                        <a:t>2</a:t>
                      </a:r>
                      <a:endParaRPr lang="en-US" sz="1000" b="1" i="0" u="none" strike="noStrike" dirty="0">
                        <a:solidFill>
                          <a:srgbClr val="FFFFFF"/>
                        </a:solidFill>
                        <a:effectLst/>
                        <a:latin typeface="+mj-lt"/>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1000" b="1" i="0" u="none" strike="noStrike" dirty="0">
                          <a:solidFill>
                            <a:srgbClr val="FFFFFF"/>
                          </a:solidFill>
                          <a:effectLst/>
                          <a:latin typeface="+mj-lt"/>
                        </a:rPr>
                        <a:t>R</a:t>
                      </a:r>
                      <a:r>
                        <a:rPr lang="en-US" sz="1000" b="1" i="0" u="none" strike="noStrike" baseline="30000" dirty="0">
                          <a:solidFill>
                            <a:srgbClr val="FFFFFF"/>
                          </a:solidFill>
                          <a:effectLst/>
                          <a:latin typeface="+mj-lt"/>
                        </a:rPr>
                        <a:t>2</a:t>
                      </a:r>
                      <a:endParaRPr lang="en-US" sz="1000" b="1" i="0" u="none" strike="noStrike" dirty="0">
                        <a:solidFill>
                          <a:srgbClr val="FFFFFF"/>
                        </a:solidFill>
                        <a:effectLst/>
                        <a:latin typeface="+mj-lt"/>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1000" b="1" i="0" u="none" strike="noStrike" dirty="0">
                          <a:solidFill>
                            <a:srgbClr val="FFFFFF"/>
                          </a:solidFill>
                          <a:effectLst/>
                          <a:latin typeface="+mj-lt"/>
                        </a:rPr>
                        <a:t>Adj. R</a:t>
                      </a:r>
                      <a:r>
                        <a:rPr lang="en-US" sz="1000" b="1" i="0" u="none" strike="noStrike" baseline="30000" dirty="0">
                          <a:solidFill>
                            <a:srgbClr val="FFFFFF"/>
                          </a:solidFill>
                          <a:effectLst/>
                          <a:latin typeface="+mj-lt"/>
                        </a:rPr>
                        <a:t>2</a:t>
                      </a:r>
                      <a:endParaRPr lang="en-US" sz="1000" b="1" i="0" u="none" strike="noStrike" dirty="0">
                        <a:solidFill>
                          <a:srgbClr val="FFFFFF"/>
                        </a:solidFill>
                        <a:effectLst/>
                        <a:latin typeface="+mj-lt"/>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r>
              <a:tr h="224816">
                <a:tc>
                  <a:txBody>
                    <a:bodyPr/>
                    <a:lstStyle/>
                    <a:p>
                      <a:pPr algn="l" fontAlgn="b"/>
                      <a:r>
                        <a:rPr lang="en-US" sz="1000" b="0" i="0" u="none" strike="noStrike" dirty="0">
                          <a:solidFill>
                            <a:srgbClr val="000000"/>
                          </a:solidFill>
                          <a:effectLst/>
                          <a:latin typeface="+mj-lt"/>
                        </a:rPr>
                        <a:t>GEO 1 </a:t>
                      </a:r>
                      <a:r>
                        <a:rPr lang="en-US" sz="1000" b="0" i="0" u="none" strike="noStrike" dirty="0" smtClean="0">
                          <a:solidFill>
                            <a:srgbClr val="000000"/>
                          </a:solidFill>
                          <a:effectLst/>
                          <a:latin typeface="+mj-lt"/>
                        </a:rPr>
                        <a:t>Retail</a:t>
                      </a:r>
                      <a:r>
                        <a:rPr lang="en-US" sz="1000" b="0" i="0" u="none" strike="noStrike" dirty="0">
                          <a:solidFill>
                            <a:srgbClr val="000000"/>
                          </a:solidFill>
                          <a:effectLst/>
                          <a:latin typeface="+mj-lt"/>
                        </a:rPr>
                        <a:t> </a:t>
                      </a:r>
                    </a:p>
                  </a:txBody>
                  <a:tcPr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1000" b="0" i="0" u="none" strike="noStrike" dirty="0">
                          <a:solidFill>
                            <a:srgbClr val="000000"/>
                          </a:solidFill>
                          <a:effectLst/>
                          <a:latin typeface="+mj-lt"/>
                        </a:rPr>
                        <a:t>0.18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1000" b="0" i="0" u="none" strike="noStrike" dirty="0">
                          <a:solidFill>
                            <a:srgbClr val="000000"/>
                          </a:solidFill>
                          <a:effectLst/>
                          <a:latin typeface="+mj-lt"/>
                        </a:rPr>
                        <a:t>0.13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bg2"/>
                    </a:solidFill>
                  </a:tcPr>
                </a:tc>
                <a:tc>
                  <a:txBody>
                    <a:bodyPr/>
                    <a:lstStyle/>
                    <a:p>
                      <a:pPr algn="ctr" fontAlgn="b"/>
                      <a:r>
                        <a:rPr lang="en-US" sz="1000" b="0" i="0" u="none" strike="noStrike" dirty="0">
                          <a:solidFill>
                            <a:srgbClr val="000000"/>
                          </a:solidFill>
                          <a:effectLst/>
                          <a:latin typeface="+mj-lt"/>
                        </a:rPr>
                        <a:t>0.88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1000" b="0" i="0" u="none" strike="noStrike" dirty="0">
                          <a:solidFill>
                            <a:srgbClr val="000000"/>
                          </a:solidFill>
                          <a:effectLst/>
                          <a:latin typeface="+mj-lt"/>
                        </a:rPr>
                        <a:t>0.85</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5">
                        <a:lumMod val="40000"/>
                        <a:lumOff val="60000"/>
                      </a:schemeClr>
                    </a:solidFill>
                  </a:tcPr>
                </a:tc>
              </a:tr>
              <a:tr h="236057">
                <a:tc>
                  <a:txBody>
                    <a:bodyPr/>
                    <a:lstStyle/>
                    <a:p>
                      <a:pPr algn="l" fontAlgn="b"/>
                      <a:r>
                        <a:rPr lang="en-US" sz="1000" b="0" i="0" u="none" strike="noStrike" dirty="0">
                          <a:solidFill>
                            <a:srgbClr val="000000"/>
                          </a:solidFill>
                          <a:effectLst/>
                          <a:latin typeface="+mj-lt"/>
                        </a:rPr>
                        <a:t>GEO 1 - </a:t>
                      </a:r>
                      <a:r>
                        <a:rPr lang="en-US" sz="1000" b="0" i="0" u="none" strike="noStrike" dirty="0" smtClean="0">
                          <a:solidFill>
                            <a:srgbClr val="000000"/>
                          </a:solidFill>
                          <a:effectLst/>
                          <a:latin typeface="+mj-lt"/>
                        </a:rPr>
                        <a:t>Commercial</a:t>
                      </a:r>
                      <a:endParaRPr lang="en-US" sz="1000" b="0" i="0" u="none" strike="noStrike" dirty="0">
                        <a:solidFill>
                          <a:srgbClr val="000000"/>
                        </a:solidFill>
                        <a:effectLst/>
                        <a:latin typeface="+mj-lt"/>
                      </a:endParaRPr>
                    </a:p>
                  </a:txBody>
                  <a:tcPr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mj-lt"/>
                        </a:rPr>
                        <a:t>0.21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mj-lt"/>
                        </a:rPr>
                        <a:t>0.14</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bg2"/>
                    </a:solidFill>
                  </a:tcPr>
                </a:tc>
                <a:tc>
                  <a:txBody>
                    <a:bodyPr/>
                    <a:lstStyle/>
                    <a:p>
                      <a:pPr algn="ctr" fontAlgn="b"/>
                      <a:r>
                        <a:rPr lang="en-US" sz="1000" b="0" i="0" u="none" strike="noStrike" dirty="0">
                          <a:solidFill>
                            <a:srgbClr val="000000"/>
                          </a:solidFill>
                          <a:effectLst/>
                          <a:latin typeface="+mj-lt"/>
                        </a:rPr>
                        <a:t>0.55</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mj-lt"/>
                        </a:rPr>
                        <a:t>0.52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35611030"/>
              </p:ext>
            </p:extLst>
          </p:nvPr>
        </p:nvGraphicFramePr>
        <p:xfrm>
          <a:off x="1365249" y="5038723"/>
          <a:ext cx="5949951" cy="962026"/>
        </p:xfrm>
        <a:graphic>
          <a:graphicData uri="http://schemas.openxmlformats.org/drawingml/2006/table">
            <a:tbl>
              <a:tblPr/>
              <a:tblGrid>
                <a:gridCol w="1504851"/>
                <a:gridCol w="740850"/>
                <a:gridCol w="740850"/>
                <a:gridCol w="740850"/>
                <a:gridCol w="740850"/>
                <a:gridCol w="740850"/>
                <a:gridCol w="740850"/>
              </a:tblGrid>
              <a:tr h="229054">
                <a:tc rowSpan="2">
                  <a:txBody>
                    <a:bodyPr/>
                    <a:lstStyle/>
                    <a:p>
                      <a:pPr algn="l" fontAlgn="ctr"/>
                      <a:r>
                        <a:rPr lang="en-US" sz="1000" b="1" i="0" u="none" strike="noStrike" dirty="0">
                          <a:solidFill>
                            <a:srgbClr val="FFFFFF"/>
                          </a:solidFill>
                          <a:effectLst/>
                          <a:latin typeface="+mj-lt"/>
                        </a:rPr>
                        <a:t>Geography &amp; LoB</a:t>
                      </a:r>
                    </a:p>
                  </a:txBody>
                  <a:tcPr marR="18288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gridSpan="3">
                  <a:txBody>
                    <a:bodyPr/>
                    <a:lstStyle/>
                    <a:p>
                      <a:pPr algn="ctr" fontAlgn="b"/>
                      <a:r>
                        <a:rPr lang="en-US" sz="1000" b="1" i="0" u="none" strike="noStrike" dirty="0">
                          <a:solidFill>
                            <a:srgbClr val="FFFFFF"/>
                          </a:solidFill>
                          <a:effectLst/>
                          <a:latin typeface="+mj-lt"/>
                        </a:rPr>
                        <a:t>Prior Model</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dirty="0">
                          <a:solidFill>
                            <a:srgbClr val="FFFFFF"/>
                          </a:solidFill>
                          <a:effectLst/>
                          <a:latin typeface="+mj-lt"/>
                        </a:rPr>
                        <a:t>New Model</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hMerge="1">
                  <a:txBody>
                    <a:bodyPr/>
                    <a:lstStyle/>
                    <a:p>
                      <a:endParaRPr lang="en-US"/>
                    </a:p>
                  </a:txBody>
                  <a:tcPr/>
                </a:tc>
                <a:tc hMerge="1">
                  <a:txBody>
                    <a:bodyPr/>
                    <a:lstStyle/>
                    <a:p>
                      <a:endParaRPr lang="en-US"/>
                    </a:p>
                  </a:txBody>
                  <a:tcPr/>
                </a:tc>
              </a:tr>
              <a:tr h="263412">
                <a:tc vMerge="1">
                  <a:txBody>
                    <a:bodyPr/>
                    <a:lstStyle/>
                    <a:p>
                      <a:endParaRPr lang="en-US"/>
                    </a:p>
                  </a:txBody>
                  <a:tcPr/>
                </a:tc>
                <a:tc>
                  <a:txBody>
                    <a:bodyPr/>
                    <a:lstStyle/>
                    <a:p>
                      <a:pPr algn="ctr" fontAlgn="b"/>
                      <a:r>
                        <a:rPr lang="en-US" sz="1000" b="1" i="0" u="none" strike="noStrike" dirty="0">
                          <a:solidFill>
                            <a:srgbClr val="FFFFFF"/>
                          </a:solidFill>
                          <a:effectLst/>
                          <a:latin typeface="+mj-lt"/>
                        </a:rPr>
                        <a:t>Min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1000" b="1" i="0" u="none" strike="noStrike" dirty="0">
                          <a:solidFill>
                            <a:srgbClr val="FFFFFF"/>
                          </a:solidFill>
                          <a:effectLst/>
                          <a:latin typeface="+mj-lt"/>
                        </a:rPr>
                        <a:t>Mean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1000" b="1" i="0" u="none" strike="noStrike" dirty="0">
                          <a:solidFill>
                            <a:srgbClr val="FFFFFF"/>
                          </a:solidFill>
                          <a:effectLst/>
                          <a:latin typeface="+mj-lt"/>
                        </a:rPr>
                        <a:t>Max</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1000" b="1" i="0" u="none" strike="noStrike" dirty="0">
                          <a:solidFill>
                            <a:srgbClr val="FFFFFF"/>
                          </a:solidFill>
                          <a:effectLst/>
                          <a:latin typeface="+mj-lt"/>
                        </a:rPr>
                        <a:t>Min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1000" b="1" i="0" u="none" strike="noStrike" dirty="0">
                          <a:solidFill>
                            <a:srgbClr val="FFFFFF"/>
                          </a:solidFill>
                          <a:effectLst/>
                          <a:latin typeface="+mj-lt"/>
                        </a:rPr>
                        <a:t>Mean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1000" b="1" i="0" u="none" strike="noStrike" dirty="0">
                          <a:solidFill>
                            <a:srgbClr val="FFFFFF"/>
                          </a:solidFill>
                          <a:effectLst/>
                          <a:latin typeface="+mj-lt"/>
                        </a:rPr>
                        <a:t>Max</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r>
              <a:tr h="229054">
                <a:tc>
                  <a:txBody>
                    <a:bodyPr/>
                    <a:lstStyle/>
                    <a:p>
                      <a:pPr algn="l" fontAlgn="b"/>
                      <a:r>
                        <a:rPr lang="en-US" sz="1000" b="0" i="0" u="none" strike="noStrike" dirty="0">
                          <a:solidFill>
                            <a:srgbClr val="000000"/>
                          </a:solidFill>
                          <a:effectLst/>
                          <a:latin typeface="+mj-lt"/>
                        </a:rPr>
                        <a:t>GEO 1 </a:t>
                      </a:r>
                      <a:r>
                        <a:rPr lang="en-US" sz="1000" b="0" i="0" u="none" strike="noStrike" dirty="0" smtClean="0">
                          <a:solidFill>
                            <a:srgbClr val="000000"/>
                          </a:solidFill>
                          <a:effectLst/>
                          <a:latin typeface="+mj-lt"/>
                        </a:rPr>
                        <a:t>Retail</a:t>
                      </a:r>
                      <a:r>
                        <a:rPr lang="en-US" sz="1000" b="0" i="0" u="none" strike="noStrike" dirty="0">
                          <a:solidFill>
                            <a:srgbClr val="000000"/>
                          </a:solidFill>
                          <a:effectLst/>
                          <a:latin typeface="+mj-lt"/>
                        </a:rPr>
                        <a:t> </a:t>
                      </a:r>
                    </a:p>
                  </a:txBody>
                  <a:tcPr marR="18288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1000" b="0" i="0" u="none" strike="noStrike" dirty="0">
                          <a:solidFill>
                            <a:srgbClr val="000000"/>
                          </a:solidFill>
                          <a:effectLst/>
                          <a:latin typeface="+mj-lt"/>
                        </a:rPr>
                        <a:t>12%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1000" b="0" i="0" u="none" strike="noStrike" dirty="0">
                          <a:solidFill>
                            <a:srgbClr val="000000"/>
                          </a:solidFill>
                          <a:effectLst/>
                          <a:latin typeface="+mj-lt"/>
                        </a:rPr>
                        <a:t>136%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bg2"/>
                    </a:solidFill>
                  </a:tcPr>
                </a:tc>
                <a:tc>
                  <a:txBody>
                    <a:bodyPr/>
                    <a:lstStyle/>
                    <a:p>
                      <a:pPr algn="ctr" fontAlgn="b"/>
                      <a:r>
                        <a:rPr lang="en-US" sz="1000" b="0" i="0" u="none" strike="noStrike" dirty="0">
                          <a:solidFill>
                            <a:srgbClr val="000000"/>
                          </a:solidFill>
                          <a:effectLst/>
                          <a:latin typeface="+mj-lt"/>
                        </a:rPr>
                        <a:t>892%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1000" b="0" i="0" u="none" strike="noStrike" dirty="0">
                          <a:solidFill>
                            <a:srgbClr val="000000"/>
                          </a:solidFill>
                          <a:effectLst/>
                          <a:latin typeface="+mj-lt"/>
                        </a:rPr>
                        <a:t>2.30%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1000" b="0" i="0" u="none" strike="noStrike" dirty="0" smtClean="0">
                          <a:solidFill>
                            <a:srgbClr val="000000"/>
                          </a:solidFill>
                          <a:effectLst/>
                          <a:latin typeface="+mj-lt"/>
                        </a:rPr>
                        <a:t>23%</a:t>
                      </a:r>
                      <a:endParaRPr lang="en-US" sz="1000" b="0" i="0" u="none" strike="noStrike" dirty="0">
                        <a:solidFill>
                          <a:srgbClr val="000000"/>
                        </a:solidFill>
                        <a:effectLst/>
                        <a:latin typeface="+mj-lt"/>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0" i="0" u="none" strike="noStrike" dirty="0" smtClean="0">
                          <a:solidFill>
                            <a:srgbClr val="000000"/>
                          </a:solidFill>
                          <a:effectLst/>
                          <a:latin typeface="+mj-lt"/>
                        </a:rPr>
                        <a:t>89%</a:t>
                      </a:r>
                      <a:endParaRPr lang="en-US" sz="1000" b="0" i="0" u="none" strike="noStrike" dirty="0">
                        <a:solidFill>
                          <a:srgbClr val="000000"/>
                        </a:solidFill>
                        <a:effectLst/>
                        <a:latin typeface="+mj-lt"/>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r>
              <a:tr h="240506">
                <a:tc>
                  <a:txBody>
                    <a:bodyPr/>
                    <a:lstStyle/>
                    <a:p>
                      <a:pPr algn="l" fontAlgn="b"/>
                      <a:r>
                        <a:rPr lang="en-US" sz="1000" b="0" i="0" u="none" strike="noStrike" dirty="0">
                          <a:solidFill>
                            <a:srgbClr val="000000"/>
                          </a:solidFill>
                          <a:effectLst/>
                          <a:latin typeface="+mj-lt"/>
                        </a:rPr>
                        <a:t>GEO 1 - </a:t>
                      </a:r>
                      <a:r>
                        <a:rPr lang="en-US" sz="1000" b="0" i="0" u="none" strike="noStrike" dirty="0" smtClean="0">
                          <a:solidFill>
                            <a:srgbClr val="000000"/>
                          </a:solidFill>
                          <a:effectLst/>
                          <a:latin typeface="+mj-lt"/>
                        </a:rPr>
                        <a:t>Commercial</a:t>
                      </a:r>
                      <a:endParaRPr lang="en-US" sz="1000" b="0" i="0" u="none" strike="noStrike" dirty="0">
                        <a:solidFill>
                          <a:srgbClr val="000000"/>
                        </a:solidFill>
                        <a:effectLst/>
                        <a:latin typeface="+mj-lt"/>
                      </a:endParaRPr>
                    </a:p>
                  </a:txBody>
                  <a:tcPr marR="18288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mj-lt"/>
                        </a:rPr>
                        <a:t>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mj-lt"/>
                        </a:rPr>
                        <a:t>359%</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bg2"/>
                    </a:solidFill>
                  </a:tcPr>
                </a:tc>
                <a:tc>
                  <a:txBody>
                    <a:bodyPr/>
                    <a:lstStyle/>
                    <a:p>
                      <a:pPr algn="ctr" fontAlgn="b"/>
                      <a:r>
                        <a:rPr lang="en-US" sz="1000" b="0" i="0" u="none" strike="noStrike" dirty="0">
                          <a:solidFill>
                            <a:srgbClr val="000000"/>
                          </a:solidFill>
                          <a:effectLst/>
                          <a:latin typeface="+mj-lt"/>
                        </a:rPr>
                        <a:t>6629%</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mj-lt"/>
                        </a:rPr>
                        <a:t>2.00%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mj-lt"/>
                        </a:rPr>
                        <a:t>178%</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accent5">
                        <a:lumMod val="40000"/>
                        <a:lumOff val="60000"/>
                      </a:schemeClr>
                    </a:solidFill>
                  </a:tcPr>
                </a:tc>
                <a:tc>
                  <a:txBody>
                    <a:bodyPr/>
                    <a:lstStyle/>
                    <a:p>
                      <a:pPr algn="ctr" fontAlgn="b"/>
                      <a:r>
                        <a:rPr lang="en-US" sz="1000" b="0" i="0" u="none" strike="noStrike" dirty="0">
                          <a:solidFill>
                            <a:srgbClr val="000000"/>
                          </a:solidFill>
                          <a:effectLst/>
                          <a:latin typeface="+mj-lt"/>
                        </a:rPr>
                        <a:t>926%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r>
            </a:tbl>
          </a:graphicData>
        </a:graphic>
      </p:graphicFrame>
    </p:spTree>
    <p:extLst>
      <p:ext uri="{BB962C8B-B14F-4D97-AF65-F5344CB8AC3E}">
        <p14:creationId xmlns:p14="http://schemas.microsoft.com/office/powerpoint/2010/main" val="2972537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Results</a:t>
            </a:r>
            <a:endParaRPr lang="en-US" dirty="0"/>
          </a:p>
        </p:txBody>
      </p:sp>
      <p:sp>
        <p:nvSpPr>
          <p:cNvPr id="3" name="Content Placeholder 2"/>
          <p:cNvSpPr>
            <a:spLocks noGrp="1"/>
          </p:cNvSpPr>
          <p:nvPr>
            <p:ph idx="1"/>
          </p:nvPr>
        </p:nvSpPr>
        <p:spPr/>
        <p:txBody>
          <a:bodyPr>
            <a:noAutofit/>
          </a:bodyPr>
          <a:lstStyle/>
          <a:p>
            <a:r>
              <a:rPr lang="en-US" sz="2000" dirty="0" smtClean="0"/>
              <a:t>If the Fed does not object to a BHC’s capital plan, the BHC is free to make the capital distributions included in the plan. </a:t>
            </a:r>
          </a:p>
          <a:p>
            <a:r>
              <a:rPr lang="en-US" sz="2000" dirty="0" smtClean="0"/>
              <a:t>Fed may object to plan </a:t>
            </a:r>
          </a:p>
          <a:p>
            <a:pPr lvl="1"/>
            <a:r>
              <a:rPr lang="en-US" dirty="0" smtClean="0"/>
              <a:t>Because stressed </a:t>
            </a:r>
            <a:r>
              <a:rPr lang="en-US" dirty="0"/>
              <a:t>capital ratios fall below required minimum levels </a:t>
            </a:r>
            <a:endParaRPr lang="en-US" dirty="0" smtClean="0"/>
          </a:p>
          <a:p>
            <a:pPr lvl="1"/>
            <a:r>
              <a:rPr lang="en-US" dirty="0" smtClean="0"/>
              <a:t>because </a:t>
            </a:r>
            <a:r>
              <a:rPr lang="en-US" dirty="0"/>
              <a:t>aspects of </a:t>
            </a:r>
            <a:r>
              <a:rPr lang="en-US" dirty="0" smtClean="0"/>
              <a:t>BHC’s </a:t>
            </a:r>
            <a:r>
              <a:rPr lang="en-US" dirty="0"/>
              <a:t>internal capital planning processes fail to meet supervisory expectations </a:t>
            </a:r>
            <a:endParaRPr lang="en-US" dirty="0" smtClean="0"/>
          </a:p>
          <a:p>
            <a:r>
              <a:rPr lang="en-US" sz="2000" dirty="0" smtClean="0"/>
              <a:t>If so, firm </a:t>
            </a:r>
            <a:r>
              <a:rPr lang="en-US" sz="2000" dirty="0"/>
              <a:t>may make only those capital distributions approved by the </a:t>
            </a:r>
            <a:r>
              <a:rPr lang="en-US" sz="2000" dirty="0" smtClean="0"/>
              <a:t>Fed. </a:t>
            </a:r>
          </a:p>
          <a:p>
            <a:r>
              <a:rPr lang="en-US" sz="2000" dirty="0" smtClean="0"/>
              <a:t>Because </a:t>
            </a:r>
            <a:r>
              <a:rPr lang="en-US" sz="2000" dirty="0"/>
              <a:t>of the implications for dividends, share repurchases, and other capital actions, the CCAR results typically attract considerable attention and are covered extensively by the financial press. </a:t>
            </a:r>
            <a:endParaRPr lang="en-US" sz="2000" dirty="0" smtClean="0"/>
          </a:p>
          <a:p>
            <a:endParaRPr lang="en-US" sz="1050" dirty="0"/>
          </a:p>
        </p:txBody>
      </p:sp>
    </p:spTree>
    <p:extLst>
      <p:ext uri="{BB962C8B-B14F-4D97-AF65-F5344CB8AC3E}">
        <p14:creationId xmlns:p14="http://schemas.microsoft.com/office/powerpoint/2010/main" val="29517309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p:cNvSpPr>
            <a:spLocks noGrp="1"/>
          </p:cNvSpPr>
          <p:nvPr>
            <p:ph type="sldNum" sz="quarter" idx="10"/>
          </p:nvPr>
        </p:nvSpPr>
        <p:spPr/>
        <p:txBody>
          <a:bodyPr/>
          <a:lstStyle/>
          <a:p>
            <a:fld id="{419D51F4-68C8-4EB1-9F65-FF42CDFADB18}" type="slidenum">
              <a:rPr lang="en-US" smtClean="0"/>
              <a:pPr/>
              <a:t>90</a:t>
            </a:fld>
            <a:endParaRPr lang="en-US" dirty="0"/>
          </a:p>
        </p:txBody>
      </p:sp>
      <p:sp>
        <p:nvSpPr>
          <p:cNvPr id="24" name="Flowchart: Document 23"/>
          <p:cNvSpPr/>
          <p:nvPr/>
        </p:nvSpPr>
        <p:spPr>
          <a:xfrm>
            <a:off x="5641840" y="4780230"/>
            <a:ext cx="758960" cy="715223"/>
          </a:xfrm>
          <a:prstGeom prst="flowChartDocumen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rgbClr val="FFFFFF"/>
                </a:solidFill>
                <a:latin typeface="Arial" pitchFamily="34" charset="0"/>
                <a:cs typeface="Arial" pitchFamily="34" charset="0"/>
              </a:rPr>
              <a:t>Projected 9Q </a:t>
            </a:r>
            <a:r>
              <a:rPr lang="en-US" sz="700" dirty="0" smtClean="0">
                <a:solidFill>
                  <a:srgbClr val="FFFFFF"/>
                </a:solidFill>
                <a:latin typeface="Arial" pitchFamily="34" charset="0"/>
                <a:cs typeface="Arial" pitchFamily="34" charset="0"/>
              </a:rPr>
              <a:t>internal  losses by geography and LoB</a:t>
            </a:r>
            <a:endParaRPr lang="en-US" sz="700" dirty="0">
              <a:solidFill>
                <a:srgbClr val="FFFFFF"/>
              </a:solidFill>
              <a:latin typeface="Arial" pitchFamily="34" charset="0"/>
              <a:cs typeface="Arial" pitchFamily="34" charset="0"/>
            </a:endParaRPr>
          </a:p>
        </p:txBody>
      </p:sp>
      <p:sp>
        <p:nvSpPr>
          <p:cNvPr id="28" name="Flowchart: Internal Storage 27"/>
          <p:cNvSpPr/>
          <p:nvPr/>
        </p:nvSpPr>
        <p:spPr>
          <a:xfrm>
            <a:off x="6629786" y="4571999"/>
            <a:ext cx="837817" cy="381001"/>
          </a:xfrm>
          <a:prstGeom prst="flowChartInternalStorage">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Arial" pitchFamily="34" charset="0"/>
                <a:cs typeface="Arial" pitchFamily="34" charset="0"/>
              </a:rPr>
              <a:t>Scenario Analysis by Event Type 1</a:t>
            </a:r>
            <a:endParaRPr lang="en-US" sz="700" dirty="0">
              <a:solidFill>
                <a:schemeClr val="tx1"/>
              </a:solidFill>
              <a:latin typeface="Arial" pitchFamily="34" charset="0"/>
              <a:cs typeface="Arial" pitchFamily="34" charset="0"/>
            </a:endParaRPr>
          </a:p>
        </p:txBody>
      </p:sp>
      <p:sp>
        <p:nvSpPr>
          <p:cNvPr id="33" name="Plus 32"/>
          <p:cNvSpPr/>
          <p:nvPr/>
        </p:nvSpPr>
        <p:spPr>
          <a:xfrm>
            <a:off x="6400802" y="5036241"/>
            <a:ext cx="228598" cy="203201"/>
          </a:xfrm>
          <a:prstGeom prst="mathPlus">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4" name="Flowchart: Internal Storage 33"/>
          <p:cNvSpPr/>
          <p:nvPr/>
        </p:nvSpPr>
        <p:spPr>
          <a:xfrm>
            <a:off x="6632278" y="4989057"/>
            <a:ext cx="832833" cy="385086"/>
          </a:xfrm>
          <a:prstGeom prst="flowChartInternalStorage">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Arial" pitchFamily="34" charset="0"/>
                <a:cs typeface="Arial" pitchFamily="34" charset="0"/>
              </a:rPr>
              <a:t>Scenario Analysis by Event Type 2</a:t>
            </a:r>
            <a:endParaRPr lang="en-US" sz="700" dirty="0">
              <a:solidFill>
                <a:schemeClr val="tx1"/>
              </a:solidFill>
              <a:latin typeface="Arial" pitchFamily="34" charset="0"/>
              <a:cs typeface="Arial" pitchFamily="34" charset="0"/>
            </a:endParaRPr>
          </a:p>
        </p:txBody>
      </p:sp>
      <p:sp>
        <p:nvSpPr>
          <p:cNvPr id="35" name="Flowchart: Internal Storage 34"/>
          <p:cNvSpPr/>
          <p:nvPr/>
        </p:nvSpPr>
        <p:spPr>
          <a:xfrm>
            <a:off x="6629788" y="5410200"/>
            <a:ext cx="837813" cy="390092"/>
          </a:xfrm>
          <a:prstGeom prst="flowChartInternalStorage">
            <a:avLst/>
          </a:prstGeom>
          <a:solidFill>
            <a:srgbClr val="FFFFFF"/>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latin typeface="Arial" pitchFamily="34" charset="0"/>
                <a:cs typeface="Arial" pitchFamily="34" charset="0"/>
              </a:rPr>
              <a:t>Scenario Analysis by Event Type 3</a:t>
            </a:r>
            <a:endParaRPr lang="en-US" sz="700" dirty="0">
              <a:solidFill>
                <a:schemeClr val="tx1"/>
              </a:solidFill>
              <a:latin typeface="Arial" pitchFamily="34" charset="0"/>
              <a:cs typeface="Arial" pitchFamily="34" charset="0"/>
            </a:endParaRPr>
          </a:p>
        </p:txBody>
      </p:sp>
      <p:sp>
        <p:nvSpPr>
          <p:cNvPr id="36" name="Rounded Rectangle 35"/>
          <p:cNvSpPr/>
          <p:nvPr/>
        </p:nvSpPr>
        <p:spPr>
          <a:xfrm rot="5400000">
            <a:off x="6324597" y="3657602"/>
            <a:ext cx="1676400" cy="320039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7" name="Down Arrow 36"/>
          <p:cNvSpPr/>
          <p:nvPr/>
        </p:nvSpPr>
        <p:spPr>
          <a:xfrm rot="16200000">
            <a:off x="7480810" y="4939791"/>
            <a:ext cx="304800" cy="178819"/>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8" name="Flowchart: Document 37"/>
          <p:cNvSpPr/>
          <p:nvPr/>
        </p:nvSpPr>
        <p:spPr>
          <a:xfrm>
            <a:off x="7848600" y="4571999"/>
            <a:ext cx="685800" cy="533400"/>
          </a:xfrm>
          <a:prstGeom prst="flowChartDocumen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rgbClr val="FFFFFF"/>
                </a:solidFill>
                <a:latin typeface="Arial" pitchFamily="34" charset="0"/>
                <a:cs typeface="Arial" pitchFamily="34" charset="0"/>
              </a:rPr>
              <a:t>Projected 9Q </a:t>
            </a:r>
            <a:r>
              <a:rPr lang="en-US" sz="700" dirty="0" smtClean="0">
                <a:solidFill>
                  <a:srgbClr val="FFFFFF"/>
                </a:solidFill>
                <a:latin typeface="Arial" pitchFamily="34" charset="0"/>
                <a:cs typeface="Arial" pitchFamily="34" charset="0"/>
              </a:rPr>
              <a:t>internal  losses with tail risk</a:t>
            </a:r>
            <a:endParaRPr lang="en-US" sz="700" dirty="0">
              <a:solidFill>
                <a:srgbClr val="FFFFFF"/>
              </a:solidFill>
              <a:latin typeface="Arial" pitchFamily="34" charset="0"/>
              <a:cs typeface="Arial" pitchFamily="34" charset="0"/>
            </a:endParaRPr>
          </a:p>
        </p:txBody>
      </p:sp>
      <p:sp>
        <p:nvSpPr>
          <p:cNvPr id="39" name="Flowchart: Document 38"/>
          <p:cNvSpPr/>
          <p:nvPr/>
        </p:nvSpPr>
        <p:spPr>
          <a:xfrm>
            <a:off x="7696200" y="5334000"/>
            <a:ext cx="990600" cy="689014"/>
          </a:xfrm>
          <a:prstGeom prst="flowChartDocument">
            <a:avLst/>
          </a:prstGeom>
          <a:solidFill>
            <a:schemeClr val="accent3"/>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rgbClr val="FFFFFF"/>
                </a:solidFill>
                <a:latin typeface="Arial" pitchFamily="34" charset="0"/>
                <a:cs typeface="Arial" pitchFamily="34" charset="0"/>
              </a:rPr>
              <a:t>Projected 9Q internal  losses with tail </a:t>
            </a:r>
            <a:r>
              <a:rPr lang="en-US" sz="700" dirty="0" smtClean="0">
                <a:solidFill>
                  <a:srgbClr val="FFFFFF"/>
                </a:solidFill>
                <a:latin typeface="Arial" pitchFamily="34" charset="0"/>
                <a:cs typeface="Arial" pitchFamily="34" charset="0"/>
              </a:rPr>
              <a:t>risk and management </a:t>
            </a:r>
            <a:r>
              <a:rPr lang="en-US" sz="700" dirty="0">
                <a:solidFill>
                  <a:srgbClr val="FFFFFF"/>
                </a:solidFill>
                <a:latin typeface="Arial" pitchFamily="34" charset="0"/>
                <a:cs typeface="Arial" pitchFamily="34" charset="0"/>
              </a:rPr>
              <a:t>o</a:t>
            </a:r>
            <a:r>
              <a:rPr lang="en-US" sz="700" dirty="0" smtClean="0">
                <a:solidFill>
                  <a:srgbClr val="FFFFFF"/>
                </a:solidFill>
                <a:latin typeface="Arial" pitchFamily="34" charset="0"/>
                <a:cs typeface="Arial" pitchFamily="34" charset="0"/>
              </a:rPr>
              <a:t>verlay</a:t>
            </a:r>
            <a:endParaRPr lang="en-US" sz="700" dirty="0">
              <a:solidFill>
                <a:srgbClr val="FFFFFF"/>
              </a:solidFill>
              <a:latin typeface="Arial" pitchFamily="34" charset="0"/>
              <a:cs typeface="Arial" pitchFamily="34" charset="0"/>
            </a:endParaRPr>
          </a:p>
        </p:txBody>
      </p:sp>
      <p:sp>
        <p:nvSpPr>
          <p:cNvPr id="40" name="Down Arrow 39"/>
          <p:cNvSpPr/>
          <p:nvPr/>
        </p:nvSpPr>
        <p:spPr>
          <a:xfrm>
            <a:off x="8058150" y="5105400"/>
            <a:ext cx="304800" cy="228600"/>
          </a:xfrm>
          <a:prstGeom prst="downArrow">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7" name="TextBox 46"/>
          <p:cNvSpPr txBox="1"/>
          <p:nvPr/>
        </p:nvSpPr>
        <p:spPr>
          <a:xfrm>
            <a:off x="241493" y="973990"/>
            <a:ext cx="8641080" cy="3539430"/>
          </a:xfrm>
          <a:prstGeom prst="rect">
            <a:avLst/>
          </a:prstGeom>
        </p:spPr>
        <p:txBody>
          <a:bodyPr wrap="square" lIns="91440" tIns="45720" rIns="91440" bIns="45720" rtlCol="0">
            <a:spAutoFit/>
          </a:bodyPr>
          <a:lstStyle/>
          <a:p>
            <a:pPr marL="233363" indent="-233363">
              <a:buClr>
                <a:schemeClr val="bg1"/>
              </a:buClr>
              <a:buFont typeface="Wingdings" panose="05000000000000000000" pitchFamily="2" charset="2"/>
              <a:buChar char="§"/>
            </a:pPr>
            <a:r>
              <a:rPr lang="en-US" sz="1400" dirty="0" smtClean="0">
                <a:latin typeface="Arial" pitchFamily="34" charset="0"/>
                <a:cs typeface="Arial" pitchFamily="34" charset="0"/>
              </a:rPr>
              <a:t>The Stage 3 of the model </a:t>
            </a:r>
            <a:r>
              <a:rPr lang="en-US" sz="1400" dirty="0">
                <a:latin typeface="Arial" pitchFamily="34" charset="0"/>
                <a:cs typeface="Arial" pitchFamily="34" charset="0"/>
              </a:rPr>
              <a:t>involves simulating </a:t>
            </a:r>
            <a:r>
              <a:rPr lang="en-US" sz="1400" dirty="0" smtClean="0">
                <a:latin typeface="Arial" pitchFamily="34" charset="0"/>
                <a:cs typeface="Arial" pitchFamily="34" charset="0"/>
              </a:rPr>
              <a:t>scenario analysis results to capture ops-risk tail risk, which are the frequency and severity that current internal loss history has not experienced.        </a:t>
            </a:r>
            <a:endParaRPr lang="en-US" sz="1400" dirty="0">
              <a:latin typeface="Arial" pitchFamily="34" charset="0"/>
              <a:cs typeface="Arial" pitchFamily="34" charset="0"/>
            </a:endParaRPr>
          </a:p>
          <a:p>
            <a:pPr marL="233363" indent="-233363">
              <a:buClr>
                <a:schemeClr val="bg1"/>
              </a:buClr>
              <a:buFont typeface="Wingdings" panose="05000000000000000000" pitchFamily="2" charset="2"/>
              <a:buChar char="§"/>
            </a:pPr>
            <a:r>
              <a:rPr lang="en-US" sz="1400" dirty="0" smtClean="0">
                <a:latin typeface="Arial" pitchFamily="34" charset="0"/>
                <a:cs typeface="Arial" pitchFamily="34" charset="0"/>
              </a:rPr>
              <a:t>Scenario analysis is based on the seven Basel II AMA ops-risk loss event categories</a:t>
            </a:r>
            <a:r>
              <a:rPr lang="en-US" sz="1400" baseline="30000" dirty="0" smtClean="0">
                <a:latin typeface="Arial" pitchFamily="34" charset="0"/>
                <a:cs typeface="Arial" pitchFamily="34" charset="0"/>
              </a:rPr>
              <a:t>*</a:t>
            </a:r>
            <a:r>
              <a:rPr lang="en-US" sz="1400" dirty="0" smtClean="0">
                <a:latin typeface="Arial" pitchFamily="34" charset="0"/>
                <a:cs typeface="Arial" pitchFamily="34" charset="0"/>
              </a:rPr>
              <a:t>. A group of SMEs discussed and selected certain categories that are specifically applicable to the bank’s exposure and loss experience </a:t>
            </a:r>
          </a:p>
          <a:p>
            <a:pPr marL="233363" indent="-233363">
              <a:buClr>
                <a:schemeClr val="bg1"/>
              </a:buClr>
              <a:buFont typeface="Wingdings" panose="05000000000000000000" pitchFamily="2" charset="2"/>
              <a:buChar char="§"/>
            </a:pPr>
            <a:r>
              <a:rPr lang="en-US" sz="1400" dirty="0" smtClean="0">
                <a:latin typeface="Arial" pitchFamily="34" charset="0"/>
                <a:cs typeface="Arial" pitchFamily="34" charset="0"/>
              </a:rPr>
              <a:t>For the selected categories below, SMEs </a:t>
            </a:r>
            <a:r>
              <a:rPr lang="en-US" sz="1400" dirty="0">
                <a:latin typeface="Arial" pitchFamily="34" charset="0"/>
                <a:cs typeface="Arial" pitchFamily="34" charset="0"/>
              </a:rPr>
              <a:t>determined the “</a:t>
            </a:r>
            <a:r>
              <a:rPr lang="en-US" sz="1400" dirty="0" smtClean="0">
                <a:latin typeface="Arial" pitchFamily="34" charset="0"/>
                <a:cs typeface="Arial" pitchFamily="34" charset="0"/>
              </a:rPr>
              <a:t>Most Likely” and “Worst Plausible” loss frequency and severity</a:t>
            </a:r>
          </a:p>
          <a:p>
            <a:pPr marL="233363" indent="-233363">
              <a:buClr>
                <a:schemeClr val="bg1"/>
              </a:buClr>
              <a:buFont typeface="Wingdings" panose="05000000000000000000" pitchFamily="2" charset="2"/>
              <a:buChar char="§"/>
            </a:pPr>
            <a:endParaRPr lang="en-US" sz="1400" dirty="0">
              <a:latin typeface="Arial" pitchFamily="34" charset="0"/>
              <a:cs typeface="Arial" pitchFamily="34" charset="0"/>
            </a:endParaRPr>
          </a:p>
          <a:p>
            <a:pPr marL="233363" indent="-233363">
              <a:buClr>
                <a:schemeClr val="bg1"/>
              </a:buClr>
              <a:buFont typeface="Wingdings" panose="05000000000000000000" pitchFamily="2" charset="2"/>
              <a:buChar char="§"/>
            </a:pPr>
            <a:endParaRPr lang="en-US" sz="1400" dirty="0" smtClean="0">
              <a:latin typeface="Arial" pitchFamily="34" charset="0"/>
              <a:cs typeface="Arial" pitchFamily="34" charset="0"/>
            </a:endParaRPr>
          </a:p>
          <a:p>
            <a:pPr marL="233363" indent="-233363">
              <a:buClr>
                <a:schemeClr val="bg1"/>
              </a:buClr>
              <a:buFont typeface="Wingdings" panose="05000000000000000000" pitchFamily="2" charset="2"/>
              <a:buChar char="§"/>
            </a:pPr>
            <a:endParaRPr lang="en-US" sz="1400" dirty="0">
              <a:latin typeface="Arial" pitchFamily="34" charset="0"/>
              <a:cs typeface="Arial" pitchFamily="34" charset="0"/>
            </a:endParaRPr>
          </a:p>
          <a:p>
            <a:pPr marL="233363" indent="-233363">
              <a:buClr>
                <a:schemeClr val="bg1"/>
              </a:buClr>
              <a:buFont typeface="Wingdings" panose="05000000000000000000" pitchFamily="2" charset="2"/>
              <a:buChar char="§"/>
            </a:pPr>
            <a:endParaRPr lang="en-US" sz="1400" dirty="0" smtClean="0">
              <a:latin typeface="Arial" pitchFamily="34" charset="0"/>
              <a:cs typeface="Arial" pitchFamily="34" charset="0"/>
            </a:endParaRPr>
          </a:p>
          <a:p>
            <a:pPr marL="233363" indent="-233363">
              <a:buClr>
                <a:schemeClr val="bg1"/>
              </a:buClr>
              <a:buFont typeface="Wingdings" panose="05000000000000000000" pitchFamily="2" charset="2"/>
              <a:buChar char="§"/>
            </a:pPr>
            <a:endParaRPr lang="en-US" sz="1400" dirty="0" smtClean="0">
              <a:latin typeface="Arial" pitchFamily="34" charset="0"/>
              <a:cs typeface="Arial" pitchFamily="34" charset="0"/>
            </a:endParaRPr>
          </a:p>
          <a:p>
            <a:pPr marL="233363" indent="-233363">
              <a:buClr>
                <a:schemeClr val="bg1"/>
              </a:buClr>
              <a:buFont typeface="Wingdings" panose="05000000000000000000" pitchFamily="2" charset="2"/>
              <a:buChar char="§"/>
            </a:pPr>
            <a:r>
              <a:rPr lang="en-US" sz="1400" dirty="0" smtClean="0">
                <a:latin typeface="Arial" pitchFamily="34" charset="0"/>
                <a:cs typeface="Arial" pitchFamily="34" charset="0"/>
              </a:rPr>
              <a:t>We use Poisson distribution to simulate loss distribution to select certain percentiles as tail risk losses under extreme scenarios. We select the median as the baseline and 55 percentile for adverse and 60 percentile as the severely adverse and BHC stress scenarios (e.g. a scalar of 118% is applied to the adverse scenario over the baseline scenario for each of </a:t>
            </a:r>
            <a:r>
              <a:rPr lang="en-US" sz="1400" dirty="0">
                <a:latin typeface="Arial" pitchFamily="34" charset="0"/>
                <a:cs typeface="Arial" pitchFamily="34" charset="0"/>
              </a:rPr>
              <a:t>the 9Q in the </a:t>
            </a:r>
            <a:r>
              <a:rPr lang="en-US" sz="1400" dirty="0" smtClean="0">
                <a:latin typeface="Arial" pitchFamily="34" charset="0"/>
                <a:cs typeface="Arial" pitchFamily="34" charset="0"/>
              </a:rPr>
              <a:t>projection window)</a:t>
            </a:r>
            <a:endParaRPr lang="en-US" sz="1400" dirty="0">
              <a:latin typeface="Arial" pitchFamily="34" charset="0"/>
              <a:cs typeface="Arial" pitchFamily="34" charset="0"/>
            </a:endParaRPr>
          </a:p>
        </p:txBody>
      </p:sp>
      <p:sp>
        <p:nvSpPr>
          <p:cNvPr id="48" name="Title 1"/>
          <p:cNvSpPr>
            <a:spLocks noGrp="1"/>
          </p:cNvSpPr>
          <p:nvPr>
            <p:ph type="title"/>
          </p:nvPr>
        </p:nvSpPr>
        <p:spPr>
          <a:xfrm>
            <a:off x="237745" y="117236"/>
            <a:ext cx="7070560" cy="502702"/>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600" dirty="0" smtClean="0">
                <a:solidFill>
                  <a:srgbClr val="FFFFFF"/>
                </a:solidFill>
              </a:rPr>
              <a:t>Stage 3: Simulation of Scenario Analysis for Ops Risk Tail Risk</a:t>
            </a:r>
            <a:endParaRPr lang="en-US" sz="1600" dirty="0">
              <a:solidFill>
                <a:srgbClr val="FFFFFF"/>
              </a:solidFill>
            </a:endParaRPr>
          </a:p>
        </p:txBody>
      </p:sp>
      <p:sp>
        <p:nvSpPr>
          <p:cNvPr id="49" name="TextBox 48"/>
          <p:cNvSpPr txBox="1"/>
          <p:nvPr/>
        </p:nvSpPr>
        <p:spPr>
          <a:xfrm>
            <a:off x="285750" y="5795703"/>
            <a:ext cx="5021955" cy="369332"/>
          </a:xfrm>
          <a:prstGeom prst="rect">
            <a:avLst/>
          </a:prstGeom>
        </p:spPr>
        <p:txBody>
          <a:bodyPr wrap="square" lIns="0" tIns="0" rIns="0" bIns="0" rtlCol="0">
            <a:spAutoFit/>
          </a:bodyPr>
          <a:lstStyle/>
          <a:p>
            <a:pPr marL="55563" indent="-55563"/>
            <a:r>
              <a:rPr lang="en-US" sz="800" i="1" baseline="30000" dirty="0" smtClean="0">
                <a:latin typeface="+mj-lt"/>
                <a:ea typeface="Times New Roman" panose="02020603050405020304" pitchFamily="18" charset="0"/>
              </a:rPr>
              <a:t>*</a:t>
            </a:r>
            <a:r>
              <a:rPr lang="en-US" sz="800" i="1" dirty="0" smtClean="0">
                <a:latin typeface="+mj-lt"/>
                <a:ea typeface="Times New Roman" panose="02020603050405020304" pitchFamily="18" charset="0"/>
              </a:rPr>
              <a:t> The seven loss event categories are internal fraud; external fraud; employment practices and workplace safety; clients, products and business practices; damage to physical assets; business  disruption and system failure; and execution, delivery and process management</a:t>
            </a:r>
            <a:endParaRPr lang="en-US" sz="800" i="1" dirty="0" smtClean="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4129871423"/>
              </p:ext>
            </p:extLst>
          </p:nvPr>
        </p:nvGraphicFramePr>
        <p:xfrm>
          <a:off x="545423" y="2352827"/>
          <a:ext cx="7850062" cy="882942"/>
        </p:xfrm>
        <a:graphic>
          <a:graphicData uri="http://schemas.openxmlformats.org/drawingml/2006/table">
            <a:tbl>
              <a:tblPr/>
              <a:tblGrid>
                <a:gridCol w="1349770"/>
                <a:gridCol w="1799694"/>
                <a:gridCol w="604093"/>
                <a:gridCol w="578922"/>
                <a:gridCol w="704775"/>
                <a:gridCol w="632410"/>
                <a:gridCol w="604093"/>
                <a:gridCol w="604093"/>
                <a:gridCol w="972212"/>
              </a:tblGrid>
              <a:tr h="174840">
                <a:tc>
                  <a:txBody>
                    <a:bodyPr/>
                    <a:lstStyle/>
                    <a:p>
                      <a:pPr algn="l" fontAlgn="b"/>
                      <a:r>
                        <a:rPr lang="en-US" sz="900" b="0" i="0" u="none" strike="noStrike" dirty="0">
                          <a:solidFill>
                            <a:srgbClr val="FFFFFF"/>
                          </a:solidFill>
                          <a:effectLst/>
                          <a:latin typeface="+mj-lt"/>
                        </a:rPr>
                        <a:t>LoB</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l" fontAlgn="b"/>
                      <a:r>
                        <a:rPr lang="en-US" sz="900" b="0" i="0" u="none" strike="noStrike" dirty="0">
                          <a:solidFill>
                            <a:srgbClr val="FFFFFF"/>
                          </a:solidFill>
                          <a:effectLst/>
                          <a:latin typeface="+mj-lt"/>
                        </a:rPr>
                        <a:t>Event Category</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M.L Freq.</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M.L. Sev.</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M.L. Loss</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W.P. Freq.</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W.P. Sev.</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W.P. Loss</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W.P./M.L. Ratio</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r>
              <a:tr h="174840">
                <a:tc>
                  <a:txBody>
                    <a:bodyPr/>
                    <a:lstStyle/>
                    <a:p>
                      <a:pPr algn="l" fontAlgn="b"/>
                      <a:r>
                        <a:rPr lang="en-US" sz="900" b="0" i="0" u="none" strike="noStrike" dirty="0">
                          <a:solidFill>
                            <a:srgbClr val="000000"/>
                          </a:solidFill>
                          <a:effectLst/>
                          <a:latin typeface="+mj-lt"/>
                        </a:rPr>
                        <a:t>GEO 1 Commercial</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l" fontAlgn="b"/>
                      <a:r>
                        <a:rPr lang="en-US" sz="900" b="0" i="0" u="none" strike="noStrike" dirty="0">
                          <a:solidFill>
                            <a:srgbClr val="000000"/>
                          </a:solidFill>
                          <a:effectLst/>
                          <a:latin typeface="+mj-lt"/>
                        </a:rPr>
                        <a:t>CPBP - Securitization Breach</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10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0.25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2.5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0.0067</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5000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33.5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13.4</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r>
              <a:tr h="174840">
                <a:tc>
                  <a:txBody>
                    <a:bodyPr/>
                    <a:lstStyle/>
                    <a:p>
                      <a:pPr algn="l" fontAlgn="b"/>
                      <a:r>
                        <a:rPr lang="en-US" sz="900" b="0" i="0" u="none" strike="noStrike" dirty="0">
                          <a:solidFill>
                            <a:srgbClr val="000000"/>
                          </a:solidFill>
                          <a:effectLst/>
                          <a:latin typeface="+mj-lt"/>
                        </a:rPr>
                        <a:t>GEO 1 Retail</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l" fontAlgn="b"/>
                      <a:r>
                        <a:rPr lang="en-US" sz="900" b="0" i="0" u="none" strike="noStrike" dirty="0">
                          <a:solidFill>
                            <a:srgbClr val="000000"/>
                          </a:solidFill>
                          <a:effectLst/>
                          <a:latin typeface="+mj-lt"/>
                        </a:rPr>
                        <a:t>Internal Fraud</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1500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0.0001</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0.15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0.02</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500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10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66.67</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r>
              <a:tr h="174840">
                <a:tc>
                  <a:txBody>
                    <a:bodyPr/>
                    <a:lstStyle/>
                    <a:p>
                      <a:pPr algn="l" fontAlgn="b"/>
                      <a:r>
                        <a:rPr lang="en-US" sz="900" b="0" i="0" u="none" strike="noStrike" dirty="0">
                          <a:solidFill>
                            <a:srgbClr val="000000"/>
                          </a:solidFill>
                          <a:effectLst/>
                          <a:latin typeface="+mj-lt"/>
                        </a:rPr>
                        <a:t>Corporate Treasury</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l" fontAlgn="b"/>
                      <a:r>
                        <a:rPr lang="en-US" sz="900" b="0" i="0" u="none" strike="noStrike" dirty="0">
                          <a:solidFill>
                            <a:srgbClr val="000000"/>
                          </a:solidFill>
                          <a:effectLst/>
                          <a:latin typeface="+mj-lt"/>
                        </a:rPr>
                        <a:t>EDPM</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1</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2.5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2.5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0.02</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200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4</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r" fontAlgn="b"/>
                      <a:r>
                        <a:rPr lang="en-US" sz="900" b="0" i="0" u="none" strike="noStrike" dirty="0">
                          <a:solidFill>
                            <a:srgbClr val="000000"/>
                          </a:solidFill>
                          <a:effectLst/>
                          <a:latin typeface="+mj-lt"/>
                        </a:rPr>
                        <a:t>1.60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r>
              <a:tr h="183582">
                <a:tc>
                  <a:txBody>
                    <a:bodyPr/>
                    <a:lstStyle/>
                    <a:p>
                      <a:pPr algn="l" fontAlgn="b"/>
                      <a:r>
                        <a:rPr lang="en-US" sz="900" b="0" i="0" u="none" strike="noStrike" dirty="0">
                          <a:solidFill>
                            <a:srgbClr val="000000"/>
                          </a:solidFill>
                          <a:effectLst/>
                          <a:latin typeface="+mj-lt"/>
                        </a:rPr>
                        <a:t>Corporate IT</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l" fontAlgn="b"/>
                      <a:r>
                        <a:rPr lang="en-US" sz="900" b="0" i="0" u="none" strike="noStrike" dirty="0">
                          <a:solidFill>
                            <a:srgbClr val="000000"/>
                          </a:solidFill>
                          <a:effectLst/>
                          <a:latin typeface="+mj-lt"/>
                        </a:rPr>
                        <a:t>BDSF - Outage</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60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0.01</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0.6</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0.002</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50000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100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c>
                  <a:txBody>
                    <a:bodyPr/>
                    <a:lstStyle/>
                    <a:p>
                      <a:pPr algn="r" fontAlgn="b"/>
                      <a:r>
                        <a:rPr lang="en-US" sz="900" b="0" i="0" u="none" strike="noStrike" dirty="0">
                          <a:solidFill>
                            <a:srgbClr val="000000"/>
                          </a:solidFill>
                          <a:effectLst/>
                          <a:latin typeface="+mj-lt"/>
                        </a:rPr>
                        <a:t>166.67</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lumMod val="9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70466409"/>
              </p:ext>
            </p:extLst>
          </p:nvPr>
        </p:nvGraphicFramePr>
        <p:xfrm>
          <a:off x="572274" y="4408032"/>
          <a:ext cx="4811488" cy="1348740"/>
        </p:xfrm>
        <a:graphic>
          <a:graphicData uri="http://schemas.openxmlformats.org/drawingml/2006/table">
            <a:tbl>
              <a:tblPr/>
              <a:tblGrid>
                <a:gridCol w="1035170"/>
                <a:gridCol w="1312370"/>
                <a:gridCol w="449123"/>
                <a:gridCol w="526015"/>
                <a:gridCol w="540508"/>
                <a:gridCol w="485009"/>
                <a:gridCol w="463293"/>
              </a:tblGrid>
              <a:tr h="190500">
                <a:tc>
                  <a:txBody>
                    <a:bodyPr/>
                    <a:lstStyle/>
                    <a:p>
                      <a:pPr algn="l" fontAlgn="b"/>
                      <a:r>
                        <a:rPr lang="en-US" sz="900" b="0" i="0" u="none" strike="noStrike" dirty="0">
                          <a:solidFill>
                            <a:srgbClr val="FFFFFF"/>
                          </a:solidFill>
                          <a:effectLst/>
                          <a:latin typeface="+mj-lt"/>
                        </a:rPr>
                        <a:t>LoB</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l" fontAlgn="b"/>
                      <a:r>
                        <a:rPr lang="en-US" sz="900" b="0" i="0" u="none" strike="noStrike" dirty="0">
                          <a:solidFill>
                            <a:srgbClr val="FFFFFF"/>
                          </a:solidFill>
                          <a:effectLst/>
                          <a:latin typeface="+mj-lt"/>
                        </a:rPr>
                        <a:t>Event Category</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45%ile</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Median</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55%ile</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60%ile</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c>
                  <a:txBody>
                    <a:bodyPr/>
                    <a:lstStyle/>
                    <a:p>
                      <a:pPr algn="ctr" fontAlgn="b"/>
                      <a:r>
                        <a:rPr lang="en-US" sz="900" b="0" i="0" u="none" strike="noStrike" dirty="0">
                          <a:solidFill>
                            <a:srgbClr val="FFFFFF"/>
                          </a:solidFill>
                          <a:effectLst/>
                          <a:latin typeface="+mj-lt"/>
                        </a:rPr>
                        <a:t>65%ile</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solidFill>
                  </a:tcPr>
                </a:tc>
              </a:tr>
              <a:tr h="190500">
                <a:tc>
                  <a:txBody>
                    <a:bodyPr/>
                    <a:lstStyle/>
                    <a:p>
                      <a:pPr algn="l" fontAlgn="b"/>
                      <a:r>
                        <a:rPr lang="en-US" sz="900" b="0" i="0" u="none" strike="noStrike" dirty="0">
                          <a:solidFill>
                            <a:srgbClr val="000000"/>
                          </a:solidFill>
                          <a:effectLst/>
                          <a:latin typeface="+mj-lt"/>
                        </a:rPr>
                        <a:t>GEO 1 - Commercial</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l" fontAlgn="b"/>
                      <a:r>
                        <a:rPr lang="en-US" sz="900" b="0" i="0" u="none" strike="noStrike" dirty="0">
                          <a:solidFill>
                            <a:srgbClr val="000000"/>
                          </a:solidFill>
                          <a:effectLst/>
                          <a:latin typeface="+mj-lt"/>
                        </a:rPr>
                        <a:t>CPBP - Securitization Breach</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84%</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121%</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145%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175%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r>
              <a:tr h="190500">
                <a:tc>
                  <a:txBody>
                    <a:bodyPr/>
                    <a:lstStyle/>
                    <a:p>
                      <a:pPr algn="l" fontAlgn="b"/>
                      <a:r>
                        <a:rPr lang="en-US" sz="900" b="0" i="0" u="none" strike="noStrike" dirty="0">
                          <a:solidFill>
                            <a:srgbClr val="000000"/>
                          </a:solidFill>
                          <a:effectLst/>
                          <a:latin typeface="+mj-lt"/>
                        </a:rPr>
                        <a:t>GEO 1 - Retail</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l" fontAlgn="b"/>
                      <a:r>
                        <a:rPr lang="en-US" sz="900" b="0" i="0" u="none" strike="noStrike" dirty="0">
                          <a:solidFill>
                            <a:srgbClr val="000000"/>
                          </a:solidFill>
                          <a:effectLst/>
                          <a:latin typeface="+mj-lt"/>
                        </a:rPr>
                        <a:t>Internal Fraud</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93%</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100%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106%</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117%</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142%</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r>
              <a:tr h="190500">
                <a:tc>
                  <a:txBody>
                    <a:bodyPr/>
                    <a:lstStyle/>
                    <a:p>
                      <a:pPr algn="l" fontAlgn="b"/>
                      <a:r>
                        <a:rPr lang="en-US" sz="900" b="0" i="0" u="none" strike="noStrike" dirty="0">
                          <a:solidFill>
                            <a:srgbClr val="000000"/>
                          </a:solidFill>
                          <a:effectLst/>
                          <a:latin typeface="+mj-lt"/>
                        </a:rPr>
                        <a:t>Corporate Treasury</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l" fontAlgn="b"/>
                      <a:r>
                        <a:rPr lang="en-US" sz="900" b="0" i="0" u="none" strike="noStrike" dirty="0">
                          <a:solidFill>
                            <a:srgbClr val="000000"/>
                          </a:solidFill>
                          <a:effectLst/>
                          <a:latin typeface="+mj-lt"/>
                        </a:rPr>
                        <a:t>EDPM</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75%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132%</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168%</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215%</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solidFill>
                  </a:tcPr>
                </a:tc>
              </a:tr>
              <a:tr h="200025">
                <a:tc>
                  <a:txBody>
                    <a:bodyPr/>
                    <a:lstStyle/>
                    <a:p>
                      <a:pPr algn="l" fontAlgn="b"/>
                      <a:r>
                        <a:rPr lang="en-US" sz="900" b="0" i="0" u="none" strike="noStrike" dirty="0">
                          <a:solidFill>
                            <a:srgbClr val="000000"/>
                          </a:solidFill>
                          <a:effectLst/>
                          <a:latin typeface="+mj-lt"/>
                        </a:rPr>
                        <a:t>Corporate IT</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l" fontAlgn="b"/>
                      <a:r>
                        <a:rPr lang="en-US" sz="900" b="0" i="0" u="none" strike="noStrike" dirty="0">
                          <a:solidFill>
                            <a:srgbClr val="000000"/>
                          </a:solidFill>
                          <a:effectLst/>
                          <a:latin typeface="+mj-lt"/>
                        </a:rPr>
                        <a:t>BDSF - Outage</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90%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100%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113%</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129%</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fontAlgn="b"/>
                      <a:r>
                        <a:rPr lang="en-US" sz="900" b="0" i="0" u="none" strike="noStrike" dirty="0">
                          <a:solidFill>
                            <a:srgbClr val="000000"/>
                          </a:solidFill>
                          <a:effectLst/>
                          <a:latin typeface="+mj-lt"/>
                        </a:rPr>
                        <a:t>151%</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2">
                        <a:lumMod val="90000"/>
                      </a:schemeClr>
                    </a:solidFill>
                  </a:tcPr>
                </a:tc>
              </a:tr>
              <a:tr h="200025">
                <a:tc>
                  <a:txBody>
                    <a:bodyPr/>
                    <a:lstStyle/>
                    <a:p>
                      <a:pPr algn="l" fontAlgn="b"/>
                      <a:r>
                        <a:rPr lang="en-US" sz="900" b="0" i="0" u="none" strike="noStrike" dirty="0">
                          <a:solidFill>
                            <a:srgbClr val="000000"/>
                          </a:solidFill>
                          <a:effectLst/>
                          <a:latin typeface="+mj-lt"/>
                        </a:rPr>
                        <a:t>Average</a:t>
                      </a:r>
                    </a:p>
                  </a:txBody>
                  <a:tcPr marL="45720" marR="45720" marT="9525" marB="0" anchor="ctr">
                    <a:lnL w="6350" cap="flat" cmpd="sng" algn="ctr">
                      <a:solidFill>
                        <a:schemeClr val="accent2"/>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solidFill>
                  </a:tcPr>
                </a:tc>
                <a:tc>
                  <a:txBody>
                    <a:bodyPr/>
                    <a:lstStyle/>
                    <a:p>
                      <a:pPr algn="l" fontAlgn="b"/>
                      <a:r>
                        <a:rPr lang="en-US" sz="900" b="0" i="0" u="none" strike="noStrike" dirty="0">
                          <a:solidFill>
                            <a:srgbClr val="000000"/>
                          </a:solidFill>
                          <a:effectLst/>
                          <a:latin typeface="+mj-lt"/>
                        </a:rPr>
                        <a:t> </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86%</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100%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solidFill>
                  </a:tcPr>
                </a:tc>
                <a:tc>
                  <a:txBody>
                    <a:bodyPr/>
                    <a:lstStyle/>
                    <a:p>
                      <a:pPr algn="ctr" fontAlgn="b"/>
                      <a:r>
                        <a:rPr lang="en-US" sz="900" b="0" i="0" u="none" strike="noStrike" dirty="0">
                          <a:solidFill>
                            <a:srgbClr val="000000"/>
                          </a:solidFill>
                          <a:effectLst/>
                          <a:latin typeface="+mj-lt"/>
                        </a:rPr>
                        <a:t>118%</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bg2"/>
                    </a:solidFill>
                  </a:tcPr>
                </a:tc>
                <a:tc>
                  <a:txBody>
                    <a:bodyPr/>
                    <a:lstStyle/>
                    <a:p>
                      <a:pPr algn="ctr" fontAlgn="b"/>
                      <a:r>
                        <a:rPr lang="en-US" sz="900" b="0" i="0" u="none" strike="noStrike" dirty="0">
                          <a:solidFill>
                            <a:srgbClr val="000000"/>
                          </a:solidFill>
                          <a:effectLst/>
                          <a:latin typeface="+mj-lt"/>
                        </a:rPr>
                        <a:t>140%</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accent5">
                        <a:lumMod val="40000"/>
                        <a:lumOff val="60000"/>
                      </a:schemeClr>
                    </a:solidFill>
                  </a:tcPr>
                </a:tc>
                <a:tc>
                  <a:txBody>
                    <a:bodyPr/>
                    <a:lstStyle/>
                    <a:p>
                      <a:pPr algn="ctr" fontAlgn="b"/>
                      <a:r>
                        <a:rPr lang="en-US" sz="900" b="0" i="0" u="none" strike="noStrike" dirty="0">
                          <a:solidFill>
                            <a:srgbClr val="000000"/>
                          </a:solidFill>
                          <a:effectLst/>
                          <a:latin typeface="+mj-lt"/>
                        </a:rPr>
                        <a:t>171%</a:t>
                      </a:r>
                    </a:p>
                  </a:txBody>
                  <a:tcPr marL="45720" marR="45720" marT="9525" marB="0" anchor="ctr">
                    <a:lnL w="6350" cap="flat" cmpd="sng" algn="ctr">
                      <a:solidFill>
                        <a:srgbClr val="FFFFFF"/>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tx2"/>
                    </a:solidFill>
                  </a:tcPr>
                </a:tc>
              </a:tr>
            </a:tbl>
          </a:graphicData>
        </a:graphic>
      </p:graphicFrame>
    </p:spTree>
    <p:extLst>
      <p:ext uri="{BB962C8B-B14F-4D97-AF65-F5344CB8AC3E}">
        <p14:creationId xmlns:p14="http://schemas.microsoft.com/office/powerpoint/2010/main" val="7713132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41493" y="1009517"/>
            <a:ext cx="8641080" cy="5181734"/>
          </a:xfrm>
          <a:prstGeom prst="rect">
            <a:avLst/>
          </a:prstGeom>
          <a:solidFill>
            <a:srgbClr val="FFFFFF"/>
          </a:solidFill>
          <a:ln w="63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 name="Title 1"/>
          <p:cNvSpPr>
            <a:spLocks noGrp="1"/>
          </p:cNvSpPr>
          <p:nvPr>
            <p:ph type="title"/>
          </p:nvPr>
        </p:nvSpPr>
        <p:spPr>
          <a:xfrm>
            <a:off x="237745" y="114132"/>
            <a:ext cx="7070560" cy="530915"/>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800" dirty="0">
                <a:solidFill>
                  <a:srgbClr val="FFFFFF"/>
                </a:solidFill>
              </a:rPr>
              <a:t>Ops-Risk Loss </a:t>
            </a:r>
            <a:r>
              <a:rPr lang="en-US" sz="1800" dirty="0" smtClean="0">
                <a:solidFill>
                  <a:srgbClr val="FFFFFF"/>
                </a:solidFill>
              </a:rPr>
              <a:t>Forecasting Results (Bank Total Ops Risk Loss) </a:t>
            </a:r>
            <a:endParaRPr lang="en-US" sz="1800" dirty="0">
              <a:solidFill>
                <a:srgbClr val="FFFFFF"/>
              </a:solidFill>
            </a:endParaRPr>
          </a:p>
        </p:txBody>
      </p:sp>
      <p:sp>
        <p:nvSpPr>
          <p:cNvPr id="102" name="Slide Number Placeholder 101"/>
          <p:cNvSpPr>
            <a:spLocks noGrp="1"/>
          </p:cNvSpPr>
          <p:nvPr>
            <p:ph type="sldNum" sz="quarter" idx="10"/>
          </p:nvPr>
        </p:nvSpPr>
        <p:spPr/>
        <p:txBody>
          <a:bodyPr/>
          <a:lstStyle/>
          <a:p>
            <a:fld id="{419D51F4-68C8-4EB1-9F65-FF42CDFADB18}" type="slidenum">
              <a:rPr lang="en-US" smtClean="0"/>
              <a:pPr/>
              <a:t>91</a:t>
            </a:fld>
            <a:endParaRPr lang="en-US" dirty="0"/>
          </a:p>
        </p:txBody>
      </p:sp>
      <p:sp>
        <p:nvSpPr>
          <p:cNvPr id="12" name="Rectangle 11"/>
          <p:cNvSpPr/>
          <p:nvPr/>
        </p:nvSpPr>
        <p:spPr>
          <a:xfrm>
            <a:off x="241493" y="973990"/>
            <a:ext cx="8641080" cy="1538883"/>
          </a:xfrm>
          <a:prstGeom prst="rect">
            <a:avLst/>
          </a:prstGeom>
        </p:spPr>
        <p:txBody>
          <a:bodyPr wrap="square">
            <a:spAutoFit/>
          </a:bodyPr>
          <a:lstStyle/>
          <a:p>
            <a:pPr marL="230188" marR="0" indent="-230188">
              <a:lnSpc>
                <a:spcPct val="120000"/>
              </a:lnSpc>
              <a:spcBef>
                <a:spcPts val="300"/>
              </a:spcBef>
              <a:spcAft>
                <a:spcPts val="300"/>
              </a:spcAft>
              <a:buClr>
                <a:schemeClr val="bg1"/>
              </a:buClr>
              <a:buFont typeface="Wingdings" panose="05000000000000000000" pitchFamily="2" charset="2"/>
              <a:buChar char="§"/>
            </a:pPr>
            <a:r>
              <a:rPr lang="en-US" sz="1400" dirty="0" smtClean="0">
                <a:latin typeface="Arial" pitchFamily="34" charset="0"/>
                <a:ea typeface="Times New Roman" panose="02020603050405020304" pitchFamily="18" charset="0"/>
                <a:cs typeface="Arial" pitchFamily="34" charset="0"/>
              </a:rPr>
              <a:t>The bank’s ops-risk loss forecasting for the baseline scenario and three stress scenarios </a:t>
            </a:r>
          </a:p>
          <a:p>
            <a:pPr marL="230188" marR="0" indent="-230188">
              <a:lnSpc>
                <a:spcPct val="120000"/>
              </a:lnSpc>
              <a:spcBef>
                <a:spcPts val="300"/>
              </a:spcBef>
              <a:spcAft>
                <a:spcPts val="300"/>
              </a:spcAft>
              <a:buClr>
                <a:schemeClr val="bg1"/>
              </a:buClr>
              <a:buFont typeface="Wingdings" panose="05000000000000000000" pitchFamily="2" charset="2"/>
              <a:buChar char="§"/>
            </a:pPr>
            <a:r>
              <a:rPr lang="en-US" sz="1400" dirty="0" smtClean="0">
                <a:latin typeface="Arial" pitchFamily="34" charset="0"/>
                <a:ea typeface="Times New Roman" panose="02020603050405020304" pitchFamily="18" charset="0"/>
                <a:cs typeface="Arial" pitchFamily="34" charset="0"/>
              </a:rPr>
              <a:t>Tail risk scalars of 118% and 140% are applied to adverse and BHC stress/severe adverse scenarios, respectively, over the baseline loss projections </a:t>
            </a:r>
          </a:p>
          <a:p>
            <a:pPr marL="230188" marR="0" indent="-230188">
              <a:lnSpc>
                <a:spcPct val="120000"/>
              </a:lnSpc>
              <a:spcBef>
                <a:spcPts val="300"/>
              </a:spcBef>
              <a:spcAft>
                <a:spcPts val="300"/>
              </a:spcAft>
              <a:buClr>
                <a:schemeClr val="bg1"/>
              </a:buClr>
              <a:buFont typeface="Wingdings" panose="05000000000000000000" pitchFamily="2" charset="2"/>
              <a:buChar char="§"/>
            </a:pPr>
            <a:r>
              <a:rPr lang="en-US" sz="1400" dirty="0" smtClean="0">
                <a:latin typeface="Arial" pitchFamily="34" charset="0"/>
                <a:ea typeface="Times New Roman" panose="02020603050405020304" pitchFamily="18" charset="0"/>
                <a:cs typeface="Arial" pitchFamily="34" charset="0"/>
              </a:rPr>
              <a:t>Finally, management </a:t>
            </a:r>
            <a:r>
              <a:rPr lang="en-US" sz="1400" dirty="0">
                <a:latin typeface="Arial" pitchFamily="34" charset="0"/>
                <a:ea typeface="Times New Roman" panose="02020603050405020304" pitchFamily="18" charset="0"/>
                <a:cs typeface="Arial" pitchFamily="34" charset="0"/>
              </a:rPr>
              <a:t>overlay of </a:t>
            </a:r>
            <a:r>
              <a:rPr lang="en-US" sz="1400" dirty="0" smtClean="0">
                <a:latin typeface="Arial" pitchFamily="34" charset="0"/>
                <a:ea typeface="Times New Roman" panose="02020603050405020304" pitchFamily="18" charset="0"/>
                <a:cs typeface="Arial" pitchFamily="34" charset="0"/>
              </a:rPr>
              <a:t>$150mn (scaled) </a:t>
            </a:r>
            <a:r>
              <a:rPr lang="en-US" sz="1400" dirty="0">
                <a:latin typeface="Arial" pitchFamily="34" charset="0"/>
                <a:ea typeface="Times New Roman" panose="02020603050405020304" pitchFamily="18" charset="0"/>
                <a:cs typeface="Arial" pitchFamily="34" charset="0"/>
              </a:rPr>
              <a:t>is added </a:t>
            </a:r>
            <a:r>
              <a:rPr lang="en-US" sz="1400" dirty="0" smtClean="0">
                <a:latin typeface="Arial" pitchFamily="34" charset="0"/>
                <a:ea typeface="Times New Roman" panose="02020603050405020304" pitchFamily="18" charset="0"/>
                <a:cs typeface="Arial" pitchFamily="34" charset="0"/>
              </a:rPr>
              <a:t>to the three stress scenarios to cover legal/litigation/compliance risk for the projection window (not included in the graphs below)</a:t>
            </a:r>
          </a:p>
        </p:txBody>
      </p:sp>
      <p:pic>
        <p:nvPicPr>
          <p:cNvPr id="3" name="Picture 2"/>
          <p:cNvPicPr>
            <a:picLocks noChangeAspect="1"/>
          </p:cNvPicPr>
          <p:nvPr/>
        </p:nvPicPr>
        <p:blipFill>
          <a:blip r:embed="rId4"/>
          <a:stretch>
            <a:fillRect/>
          </a:stretch>
        </p:blipFill>
        <p:spPr>
          <a:xfrm>
            <a:off x="381000" y="2553476"/>
            <a:ext cx="4136136" cy="3466324"/>
          </a:xfrm>
          <a:prstGeom prst="rect">
            <a:avLst/>
          </a:prstGeom>
        </p:spPr>
      </p:pic>
      <p:cxnSp>
        <p:nvCxnSpPr>
          <p:cNvPr id="5" name="Straight Connector 4"/>
          <p:cNvCxnSpPr/>
          <p:nvPr/>
        </p:nvCxnSpPr>
        <p:spPr>
          <a:xfrm>
            <a:off x="3048000" y="3581400"/>
            <a:ext cx="0" cy="1742215"/>
          </a:xfrm>
          <a:prstGeom prst="line">
            <a:avLst/>
          </a:prstGeom>
          <a:ln w="31750">
            <a:gradFill>
              <a:gsLst>
                <a:gs pos="0">
                  <a:schemeClr val="accent1">
                    <a:alpha val="8500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1433677579"/>
              </p:ext>
            </p:extLst>
          </p:nvPr>
        </p:nvGraphicFramePr>
        <p:xfrm>
          <a:off x="4648200" y="2553476"/>
          <a:ext cx="4114800" cy="3466324"/>
        </p:xfrm>
        <a:graphic>
          <a:graphicData uri="http://schemas.openxmlformats.org/presentationml/2006/ole">
            <mc:AlternateContent xmlns:mc="http://schemas.openxmlformats.org/markup-compatibility/2006">
              <mc:Choice xmlns:v="urn:schemas-microsoft-com:vml" Requires="v">
                <p:oleObj spid="_x0000_s1053" name="Worksheet" r:id="rId5" imgW="5332370" imgH="3441126" progId="Excel.Sheet.12">
                  <p:link updateAutomatic="1"/>
                </p:oleObj>
              </mc:Choice>
              <mc:Fallback>
                <p:oleObj name="Worksheet" r:id="rId5" imgW="5332370" imgH="3441126" progId="Excel.Sheet.12">
                  <p:link updateAutomatic="1"/>
                  <p:pic>
                    <p:nvPicPr>
                      <p:cNvPr id="0" name=""/>
                      <p:cNvPicPr/>
                      <p:nvPr/>
                    </p:nvPicPr>
                    <p:blipFill>
                      <a:blip r:embed="rId6"/>
                      <a:stretch>
                        <a:fillRect/>
                      </a:stretch>
                    </p:blipFill>
                    <p:spPr>
                      <a:xfrm>
                        <a:off x="4648200" y="2553476"/>
                        <a:ext cx="4114800" cy="3466324"/>
                      </a:xfrm>
                      <a:prstGeom prst="rect">
                        <a:avLst/>
                      </a:prstGeom>
                    </p:spPr>
                  </p:pic>
                </p:oleObj>
              </mc:Fallback>
            </mc:AlternateContent>
          </a:graphicData>
        </a:graphic>
      </p:graphicFrame>
      <p:cxnSp>
        <p:nvCxnSpPr>
          <p:cNvPr id="20" name="Straight Connector 19"/>
          <p:cNvCxnSpPr/>
          <p:nvPr/>
        </p:nvCxnSpPr>
        <p:spPr>
          <a:xfrm>
            <a:off x="7315200" y="3591785"/>
            <a:ext cx="0" cy="1666015"/>
          </a:xfrm>
          <a:prstGeom prst="line">
            <a:avLst/>
          </a:prstGeom>
          <a:ln w="31750">
            <a:gradFill>
              <a:gsLst>
                <a:gs pos="0">
                  <a:schemeClr val="accent1">
                    <a:alpha val="8500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2762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41493" y="990273"/>
            <a:ext cx="8641080" cy="5314952"/>
          </a:xfrm>
          <a:prstGeom prst="rect">
            <a:avLst/>
          </a:prstGeom>
          <a:solidFill>
            <a:srgbClr val="FFFFFF"/>
          </a:solidFill>
          <a:ln w="63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 name="Title 1"/>
          <p:cNvSpPr>
            <a:spLocks noGrp="1"/>
          </p:cNvSpPr>
          <p:nvPr>
            <p:ph type="title"/>
          </p:nvPr>
        </p:nvSpPr>
        <p:spPr>
          <a:xfrm>
            <a:off x="237745" y="114132"/>
            <a:ext cx="7070560" cy="530915"/>
          </a:xfrm>
        </p:spPr>
        <p:txBody>
          <a:bodyPr/>
          <a:lstStyle/>
          <a:p>
            <a:r>
              <a:rPr lang="en-US" sz="2000" dirty="0" smtClean="0">
                <a:solidFill>
                  <a:srgbClr val="FFFFFF"/>
                </a:solidFill>
              </a:rPr>
              <a:t>Operational Risk Loss Forecasting for CCAR</a:t>
            </a:r>
            <a:r>
              <a:rPr lang="en-US" dirty="0" smtClean="0">
                <a:solidFill>
                  <a:srgbClr val="FFFFFF"/>
                </a:solidFill>
              </a:rPr>
              <a:t/>
            </a:r>
            <a:br>
              <a:rPr lang="en-US" dirty="0" smtClean="0">
                <a:solidFill>
                  <a:srgbClr val="FFFFFF"/>
                </a:solidFill>
              </a:rPr>
            </a:br>
            <a:r>
              <a:rPr lang="en-US" sz="1800" dirty="0" smtClean="0">
                <a:solidFill>
                  <a:srgbClr val="FFFFFF"/>
                </a:solidFill>
              </a:rPr>
              <a:t>Conclusion and Limitations</a:t>
            </a:r>
            <a:endParaRPr lang="en-US" sz="1800" dirty="0">
              <a:solidFill>
                <a:srgbClr val="FFFFFF"/>
              </a:solidFill>
            </a:endParaRPr>
          </a:p>
        </p:txBody>
      </p:sp>
      <p:sp>
        <p:nvSpPr>
          <p:cNvPr id="102" name="Slide Number Placeholder 101"/>
          <p:cNvSpPr>
            <a:spLocks noGrp="1"/>
          </p:cNvSpPr>
          <p:nvPr>
            <p:ph type="sldNum" sz="quarter" idx="10"/>
          </p:nvPr>
        </p:nvSpPr>
        <p:spPr/>
        <p:txBody>
          <a:bodyPr/>
          <a:lstStyle/>
          <a:p>
            <a:fld id="{419D51F4-68C8-4EB1-9F65-FF42CDFADB18}" type="slidenum">
              <a:rPr lang="en-US" smtClean="0"/>
              <a:pPr/>
              <a:t>92</a:t>
            </a:fld>
            <a:endParaRPr lang="en-US" dirty="0"/>
          </a:p>
        </p:txBody>
      </p:sp>
      <p:sp>
        <p:nvSpPr>
          <p:cNvPr id="12" name="Rectangle 11"/>
          <p:cNvSpPr/>
          <p:nvPr/>
        </p:nvSpPr>
        <p:spPr>
          <a:xfrm>
            <a:off x="241493" y="990272"/>
            <a:ext cx="8495168" cy="4924425"/>
          </a:xfrm>
          <a:prstGeom prst="rect">
            <a:avLst/>
          </a:prstGeom>
        </p:spPr>
        <p:txBody>
          <a:bodyPr wrap="square">
            <a:spAutoFit/>
          </a:bodyPr>
          <a:lstStyle/>
          <a:p>
            <a:pPr marL="230188" marR="0" indent="-230188">
              <a:lnSpc>
                <a:spcPct val="110000"/>
              </a:lnSpc>
              <a:spcBef>
                <a:spcPts val="600"/>
              </a:spcBef>
              <a:spcAft>
                <a:spcPts val="600"/>
              </a:spcAft>
              <a:buClr>
                <a:schemeClr val="bg1"/>
              </a:buClr>
              <a:buFont typeface="Wingdings" panose="05000000000000000000" pitchFamily="2" charset="2"/>
              <a:buChar char="§"/>
            </a:pPr>
            <a:r>
              <a:rPr lang="en-US" sz="1600" dirty="0" smtClean="0">
                <a:latin typeface="Arial" pitchFamily="34" charset="0"/>
                <a:ea typeface="Times New Roman" panose="02020603050405020304" pitchFamily="18" charset="0"/>
                <a:cs typeface="Arial" pitchFamily="34" charset="0"/>
              </a:rPr>
              <a:t>The link between Stage 1 </a:t>
            </a:r>
            <a:r>
              <a:rPr lang="en-US" sz="1600" dirty="0">
                <a:latin typeface="Arial" pitchFamily="34" charset="0"/>
                <a:ea typeface="Times New Roman" panose="02020603050405020304" pitchFamily="18" charset="0"/>
                <a:cs typeface="Arial" pitchFamily="34" charset="0"/>
              </a:rPr>
              <a:t>and Stage 2 of the model is based on the assumption that the bank’s ops-risk losses and other banks’ losses have similar loss drivers within the same geography and line of </a:t>
            </a:r>
            <a:r>
              <a:rPr lang="en-US" sz="1600" dirty="0" smtClean="0">
                <a:latin typeface="Arial" pitchFamily="34" charset="0"/>
                <a:ea typeface="Times New Roman" panose="02020603050405020304" pitchFamily="18" charset="0"/>
                <a:cs typeface="Arial" pitchFamily="34" charset="0"/>
              </a:rPr>
              <a:t>business</a:t>
            </a:r>
          </a:p>
          <a:p>
            <a:pPr marL="230188" marR="0" indent="-230188">
              <a:lnSpc>
                <a:spcPct val="110000"/>
              </a:lnSpc>
              <a:spcBef>
                <a:spcPts val="600"/>
              </a:spcBef>
              <a:spcAft>
                <a:spcPts val="600"/>
              </a:spcAft>
              <a:buClr>
                <a:schemeClr val="bg1"/>
              </a:buClr>
              <a:buFont typeface="Wingdings" panose="05000000000000000000" pitchFamily="2" charset="2"/>
              <a:buChar char="§"/>
            </a:pPr>
            <a:r>
              <a:rPr lang="en-US" sz="1600" dirty="0" smtClean="0">
                <a:latin typeface="Arial" pitchFamily="34" charset="0"/>
                <a:ea typeface="Times New Roman" panose="02020603050405020304" pitchFamily="18" charset="0"/>
                <a:cs typeface="Arial" pitchFamily="34" charset="0"/>
              </a:rPr>
              <a:t>Historical </a:t>
            </a:r>
            <a:r>
              <a:rPr lang="en-US" sz="1600" dirty="0">
                <a:latin typeface="Arial" pitchFamily="34" charset="0"/>
                <a:ea typeface="Times New Roman" panose="02020603050405020304" pitchFamily="18" charset="0"/>
                <a:cs typeface="Arial" pitchFamily="34" charset="0"/>
              </a:rPr>
              <a:t>average as the starting point for internal loss projection should be on the conservative side and also in alignment with regulatory expectations (historical perspective view</a:t>
            </a:r>
            <a:r>
              <a:rPr lang="en-US" sz="1600" dirty="0" smtClean="0">
                <a:latin typeface="Arial" pitchFamily="34" charset="0"/>
                <a:ea typeface="Times New Roman" panose="02020603050405020304" pitchFamily="18" charset="0"/>
                <a:cs typeface="Arial" pitchFamily="34" charset="0"/>
              </a:rPr>
              <a:t>)</a:t>
            </a:r>
            <a:endParaRPr lang="en-US" sz="1600" dirty="0">
              <a:latin typeface="Arial" pitchFamily="34" charset="0"/>
              <a:ea typeface="Times New Roman" panose="02020603050405020304" pitchFamily="18" charset="0"/>
              <a:cs typeface="Arial" pitchFamily="34" charset="0"/>
            </a:endParaRPr>
          </a:p>
          <a:p>
            <a:pPr marL="230188" marR="0" indent="-230188">
              <a:lnSpc>
                <a:spcPct val="110000"/>
              </a:lnSpc>
              <a:spcBef>
                <a:spcPts val="600"/>
              </a:spcBef>
              <a:spcAft>
                <a:spcPts val="600"/>
              </a:spcAft>
              <a:buClr>
                <a:schemeClr val="bg1"/>
              </a:buClr>
              <a:buFont typeface="Wingdings" panose="05000000000000000000" pitchFamily="2" charset="2"/>
              <a:buChar char="§"/>
            </a:pPr>
            <a:r>
              <a:rPr lang="en-US" sz="1600" dirty="0">
                <a:latin typeface="Arial" pitchFamily="34" charset="0"/>
                <a:ea typeface="Times New Roman" panose="02020603050405020304" pitchFamily="18" charset="0"/>
                <a:cs typeface="Arial" pitchFamily="34" charset="0"/>
              </a:rPr>
              <a:t>Scenario creation is not based on quantitative analysis, but rather based on forward-looking of stress scenarios pertinent to the bank’s portfolio and also based on known loss </a:t>
            </a:r>
            <a:r>
              <a:rPr lang="en-US" sz="1600" dirty="0" smtClean="0">
                <a:latin typeface="Arial" pitchFamily="34" charset="0"/>
                <a:ea typeface="Times New Roman" panose="02020603050405020304" pitchFamily="18" charset="0"/>
                <a:cs typeface="Arial" pitchFamily="34" charset="0"/>
              </a:rPr>
              <a:t>experience </a:t>
            </a:r>
            <a:endParaRPr lang="en-US" sz="1600" dirty="0">
              <a:latin typeface="Arial" pitchFamily="34" charset="0"/>
              <a:ea typeface="Times New Roman" panose="02020603050405020304" pitchFamily="18" charset="0"/>
              <a:cs typeface="Arial" pitchFamily="34" charset="0"/>
            </a:endParaRPr>
          </a:p>
          <a:p>
            <a:pPr marL="230188" marR="0" indent="-230188">
              <a:lnSpc>
                <a:spcPct val="110000"/>
              </a:lnSpc>
              <a:spcBef>
                <a:spcPts val="600"/>
              </a:spcBef>
              <a:spcAft>
                <a:spcPts val="600"/>
              </a:spcAft>
              <a:buClr>
                <a:schemeClr val="bg1"/>
              </a:buClr>
              <a:buFont typeface="Wingdings" panose="05000000000000000000" pitchFamily="2" charset="2"/>
              <a:buChar char="§"/>
            </a:pPr>
            <a:r>
              <a:rPr lang="en-US" sz="1600" dirty="0">
                <a:latin typeface="Arial" pitchFamily="34" charset="0"/>
                <a:ea typeface="Times New Roman" panose="02020603050405020304" pitchFamily="18" charset="0"/>
                <a:cs typeface="Arial" pitchFamily="34" charset="0"/>
              </a:rPr>
              <a:t>Tail risk </a:t>
            </a:r>
            <a:r>
              <a:rPr lang="en-US" sz="1600" dirty="0" smtClean="0">
                <a:latin typeface="Arial" pitchFamily="34" charset="0"/>
                <a:ea typeface="Times New Roman" panose="02020603050405020304" pitchFamily="18" charset="0"/>
                <a:cs typeface="Arial" pitchFamily="34" charset="0"/>
              </a:rPr>
              <a:t>scalars </a:t>
            </a:r>
            <a:r>
              <a:rPr lang="en-US" sz="1600" dirty="0">
                <a:latin typeface="Arial" pitchFamily="34" charset="0"/>
                <a:ea typeface="Times New Roman" panose="02020603050405020304" pitchFamily="18" charset="0"/>
                <a:cs typeface="Arial" pitchFamily="34" charset="0"/>
              </a:rPr>
              <a:t>are </a:t>
            </a:r>
            <a:r>
              <a:rPr lang="en-US" sz="1600" dirty="0" smtClean="0">
                <a:latin typeface="Arial" pitchFamily="34" charset="0"/>
                <a:ea typeface="Times New Roman" panose="02020603050405020304" pitchFamily="18" charset="0"/>
                <a:cs typeface="Arial" pitchFamily="34" charset="0"/>
              </a:rPr>
              <a:t>judgment-based </a:t>
            </a:r>
            <a:endParaRPr lang="en-US" sz="1600" dirty="0">
              <a:latin typeface="Arial" pitchFamily="34" charset="0"/>
              <a:ea typeface="Times New Roman" panose="02020603050405020304" pitchFamily="18" charset="0"/>
              <a:cs typeface="Arial" pitchFamily="34" charset="0"/>
            </a:endParaRPr>
          </a:p>
          <a:p>
            <a:pPr marL="230188" marR="0" indent="-230188">
              <a:lnSpc>
                <a:spcPct val="110000"/>
              </a:lnSpc>
              <a:spcBef>
                <a:spcPts val="600"/>
              </a:spcBef>
              <a:spcAft>
                <a:spcPts val="600"/>
              </a:spcAft>
              <a:buClr>
                <a:schemeClr val="bg1"/>
              </a:buClr>
              <a:buFont typeface="Wingdings" panose="05000000000000000000" pitchFamily="2" charset="2"/>
              <a:buChar char="§"/>
            </a:pPr>
            <a:r>
              <a:rPr lang="en-US" sz="1600" dirty="0">
                <a:latin typeface="Arial" pitchFamily="34" charset="0"/>
                <a:ea typeface="Times New Roman" panose="02020603050405020304" pitchFamily="18" charset="0"/>
                <a:cs typeface="Arial" pitchFamily="34" charset="0"/>
              </a:rPr>
              <a:t>This ops-risk loss forecasting does not incorporate internal control (e.g</a:t>
            </a:r>
            <a:r>
              <a:rPr lang="en-US" sz="1600" dirty="0" smtClean="0">
                <a:latin typeface="Arial" pitchFamily="34" charset="0"/>
                <a:ea typeface="Times New Roman" panose="02020603050405020304" pitchFamily="18" charset="0"/>
                <a:cs typeface="Arial" pitchFamily="34" charset="0"/>
              </a:rPr>
              <a:t>. </a:t>
            </a:r>
            <a:r>
              <a:rPr lang="en-US" sz="1600" dirty="0">
                <a:latin typeface="Arial" pitchFamily="34" charset="0"/>
                <a:ea typeface="Times New Roman" panose="02020603050405020304" pitchFamily="18" charset="0"/>
                <a:cs typeface="Arial" pitchFamily="34" charset="0"/>
              </a:rPr>
              <a:t>Risk Control Self </a:t>
            </a:r>
            <a:r>
              <a:rPr lang="en-US" sz="1600" dirty="0" smtClean="0">
                <a:latin typeface="Arial" pitchFamily="34" charset="0"/>
                <a:ea typeface="Times New Roman" panose="02020603050405020304" pitchFamily="18" charset="0"/>
                <a:cs typeface="Arial" pitchFamily="34" charset="0"/>
              </a:rPr>
              <a:t>Assessment </a:t>
            </a:r>
            <a:r>
              <a:rPr lang="en-US" sz="1600" dirty="0">
                <a:latin typeface="Arial" pitchFamily="34" charset="0"/>
                <a:ea typeface="Times New Roman" panose="02020603050405020304" pitchFamily="18" charset="0"/>
                <a:cs typeface="Arial" pitchFamily="34" charset="0"/>
              </a:rPr>
              <a:t>or RCSA) and other risk indicators into the estimation methodology. However, a few banks have </a:t>
            </a:r>
            <a:r>
              <a:rPr lang="en-US" sz="1600" dirty="0" smtClean="0">
                <a:latin typeface="Arial" pitchFamily="34" charset="0"/>
                <a:ea typeface="Times New Roman" panose="02020603050405020304" pitchFamily="18" charset="0"/>
                <a:cs typeface="Arial" pitchFamily="34" charset="0"/>
              </a:rPr>
              <a:t>incorporated </a:t>
            </a:r>
            <a:r>
              <a:rPr lang="en-US" sz="1600" dirty="0">
                <a:latin typeface="Arial" pitchFamily="34" charset="0"/>
                <a:ea typeface="Times New Roman" panose="02020603050405020304" pitchFamily="18" charset="0"/>
                <a:cs typeface="Arial" pitchFamily="34" charset="0"/>
              </a:rPr>
              <a:t>these into their estimation </a:t>
            </a:r>
            <a:r>
              <a:rPr lang="en-US" sz="1600" dirty="0" smtClean="0">
                <a:latin typeface="Arial" pitchFamily="34" charset="0"/>
                <a:ea typeface="Times New Roman" panose="02020603050405020304" pitchFamily="18" charset="0"/>
                <a:cs typeface="Arial" pitchFamily="34" charset="0"/>
              </a:rPr>
              <a:t>methodologies</a:t>
            </a:r>
            <a:endParaRPr lang="en-US" sz="1600" dirty="0">
              <a:latin typeface="Arial" pitchFamily="34" charset="0"/>
              <a:ea typeface="Times New Roman" panose="02020603050405020304" pitchFamily="18" charset="0"/>
              <a:cs typeface="Arial" pitchFamily="34" charset="0"/>
            </a:endParaRPr>
          </a:p>
          <a:p>
            <a:pPr marL="230188" marR="0" indent="-230188">
              <a:lnSpc>
                <a:spcPct val="110000"/>
              </a:lnSpc>
              <a:spcBef>
                <a:spcPts val="600"/>
              </a:spcBef>
              <a:spcAft>
                <a:spcPts val="600"/>
              </a:spcAft>
              <a:buClr>
                <a:schemeClr val="bg1"/>
              </a:buClr>
              <a:buFont typeface="Wingdings" panose="05000000000000000000" pitchFamily="2" charset="2"/>
              <a:buChar char="§"/>
            </a:pPr>
            <a:r>
              <a:rPr lang="en-US" sz="1600" dirty="0">
                <a:latin typeface="Arial" pitchFamily="34" charset="0"/>
                <a:ea typeface="Times New Roman" panose="02020603050405020304" pitchFamily="18" charset="0"/>
                <a:cs typeface="Arial" pitchFamily="34" charset="0"/>
              </a:rPr>
              <a:t>Benchmark and sensitivity analysis have not been conducted, but they are </a:t>
            </a:r>
            <a:r>
              <a:rPr lang="en-US" sz="1600" dirty="0" smtClean="0">
                <a:latin typeface="Arial" pitchFamily="34" charset="0"/>
                <a:ea typeface="Times New Roman" panose="02020603050405020304" pitchFamily="18" charset="0"/>
                <a:cs typeface="Arial" pitchFamily="34" charset="0"/>
              </a:rPr>
              <a:t>Fed expectations in the long run</a:t>
            </a:r>
          </a:p>
        </p:txBody>
      </p:sp>
    </p:spTree>
    <p:extLst>
      <p:ext uri="{BB962C8B-B14F-4D97-AF65-F5344CB8AC3E}">
        <p14:creationId xmlns:p14="http://schemas.microsoft.com/office/powerpoint/2010/main" val="10248724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DVERSION" val="2.0"/>
  <p:tag name="SLIPSHEET" val="NO VALUE"/>
  <p:tag name="SLIPSHEETTYPE" val="NO VALUE"/>
  <p:tag name="LAYOUTCATEGORY" val="Full Width Field Layouts"/>
  <p:tag name="LAYOUTDISPLAYNAME" val="One Column Only (No Sidebar)"/>
  <p:tag name="LAYOUTNAME" val="One Column Only (No Sidebar)"/>
  <p:tag name="PAGETYPE" val="BodyPage"/>
  <p:tag name="APPVERSION" val="2.00.004"/>
  <p:tag name="SLIDEID" val="OneColOnly"/>
  <p:tag name="ISPAGEELEMENT" val="Yes"/>
  <p:tag name="SHOWINNEWSLIDEDIALOG" val="Yes"/>
  <p:tag name="ALLOWMORETHANONE" val="Yes"/>
  <p:tag name="ALLOWPAGETITLE" val="Yes"/>
  <p:tag name="HASPROJECTNAME" val="Yes"/>
  <p:tag name="HASTRAILER" val="Yes"/>
  <p:tag name="SUPPRESSPAGENUMBER" val="No"/>
  <p:tag name="ALLOWINCLUDEINTOC" val="Yes"/>
  <p:tag name="HASKEYPOINTS" val="No"/>
  <p:tag name="INCLUDEINTOC" val="No"/>
  <p:tag name="ALLOWPAGESUBTITLE" val="Yes"/>
  <p:tag name="HASSLIDEFOOTER" val="Yes"/>
  <p:tag name="LISTORDER" val="28"/>
  <p:tag name="NUMBERINLAYOUT" val="18"/>
  <p:tag name="BACKCOLOR" val="Slide Background"/>
  <p:tag name="DEVICE" val="Canon Colorpass 1000"/>
  <p:tag name="SCHEME" val="Printed"/>
  <p:tag name="LANGUAGE" val="English (United States)"/>
  <p:tag name="STYLE" val="IBD"/>
</p:tagLst>
</file>

<file path=ppt/tags/tag10.xml><?xml version="1.0" encoding="utf-8"?>
<p:tagLst xmlns:a="http://schemas.openxmlformats.org/drawingml/2006/main" xmlns:r="http://schemas.openxmlformats.org/officeDocument/2006/relationships" xmlns:p="http://schemas.openxmlformats.org/presentationml/2006/main">
  <p:tag name="STYLE" val="IBD"/>
</p:tagLst>
</file>

<file path=ppt/tags/tag11.xml><?xml version="1.0" encoding="utf-8"?>
<p:tagLst xmlns:a="http://schemas.openxmlformats.org/drawingml/2006/main" xmlns:r="http://schemas.openxmlformats.org/officeDocument/2006/relationships" xmlns:p="http://schemas.openxmlformats.org/presentationml/2006/main">
  <p:tag name="STYLE" val="IBD"/>
</p:tagLst>
</file>

<file path=ppt/tags/tag12.xml><?xml version="1.0" encoding="utf-8"?>
<p:tagLst xmlns:a="http://schemas.openxmlformats.org/drawingml/2006/main" xmlns:r="http://schemas.openxmlformats.org/officeDocument/2006/relationships" xmlns:p="http://schemas.openxmlformats.org/presentationml/2006/main">
  <p:tag name="STYLE" val="IBD"/>
</p:tagLst>
</file>

<file path=ppt/tags/tag13.xml><?xml version="1.0" encoding="utf-8"?>
<p:tagLst xmlns:a="http://schemas.openxmlformats.org/drawingml/2006/main" xmlns:r="http://schemas.openxmlformats.org/officeDocument/2006/relationships" xmlns:p="http://schemas.openxmlformats.org/presentationml/2006/main">
  <p:tag name="STYLE" val="IBD"/>
</p:tagLst>
</file>

<file path=ppt/tags/tag14.xml><?xml version="1.0" encoding="utf-8"?>
<p:tagLst xmlns:a="http://schemas.openxmlformats.org/drawingml/2006/main" xmlns:r="http://schemas.openxmlformats.org/officeDocument/2006/relationships" xmlns:p="http://schemas.openxmlformats.org/presentationml/2006/main">
  <p:tag name="STYLE" val="IBD"/>
</p:tagLst>
</file>

<file path=ppt/tags/tag15.xml><?xml version="1.0" encoding="utf-8"?>
<p:tagLst xmlns:a="http://schemas.openxmlformats.org/drawingml/2006/main" xmlns:r="http://schemas.openxmlformats.org/officeDocument/2006/relationships" xmlns:p="http://schemas.openxmlformats.org/presentationml/2006/main">
  <p:tag name="STYLE" val="IBD"/>
</p:tagLst>
</file>

<file path=ppt/tags/tag16.xml><?xml version="1.0" encoding="utf-8"?>
<p:tagLst xmlns:a="http://schemas.openxmlformats.org/drawingml/2006/main" xmlns:r="http://schemas.openxmlformats.org/officeDocument/2006/relationships" xmlns:p="http://schemas.openxmlformats.org/presentationml/2006/main">
  <p:tag name="STYLE" val="IBD"/>
</p:tagLst>
</file>

<file path=ppt/tags/tag17.xml><?xml version="1.0" encoding="utf-8"?>
<p:tagLst xmlns:a="http://schemas.openxmlformats.org/drawingml/2006/main" xmlns:r="http://schemas.openxmlformats.org/officeDocument/2006/relationships" xmlns:p="http://schemas.openxmlformats.org/presentationml/2006/main">
  <p:tag name="STYLE" val="IBD"/>
</p:tagLst>
</file>

<file path=ppt/tags/tag18.xml><?xml version="1.0" encoding="utf-8"?>
<p:tagLst xmlns:a="http://schemas.openxmlformats.org/drawingml/2006/main" xmlns:r="http://schemas.openxmlformats.org/officeDocument/2006/relationships" xmlns:p="http://schemas.openxmlformats.org/presentationml/2006/main">
  <p:tag name="STYLE" val="IBD"/>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STYLE" val="IBD"/>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DDVERSION" val="2.0"/>
  <p:tag name="NUMBERINLAYOUT" val="8"/>
  <p:tag name="SLIPSHEET" val="NO VALUE"/>
  <p:tag name="SLIPSHEETTYPE" val="NO VALUE"/>
  <p:tag name="LAYOUTCATEGORY" val="Primary Field Layouts"/>
  <p:tag name="LAYOUTDISPLAYNAME" val="Two Columns"/>
  <p:tag name="LAYOUTNAME" val="Two Columns"/>
  <p:tag name="PAGETYPE" val="BodyPage"/>
  <p:tag name="APPVERSION" val="2.00.004"/>
  <p:tag name="SLIDEID" val="PriTwoCol"/>
  <p:tag name="ISPAGEELEMENT" val="Yes"/>
  <p:tag name="SHOWINNEWSLIDEDIALOG" val="Yes"/>
  <p:tag name="ALLOWMORETHANONE" val="Yes"/>
  <p:tag name="ALLOWPAGETITLE" val="Yes"/>
  <p:tag name="HASPROJECTNAME" val="Yes"/>
  <p:tag name="HASTRAILER" val="Yes"/>
  <p:tag name="SUPPRESSPAGENUMBER" val="No"/>
  <p:tag name="ALLOWINCLUDEINTOC" val="Yes"/>
  <p:tag name="HASKEYPOINTS" val="Yes"/>
  <p:tag name="INCLUDEINTOC" val="No"/>
  <p:tag name="ALLOWPAGESUBTITLE" val="Yes"/>
  <p:tag name="HASSLIDEFOOTER" val="Yes"/>
  <p:tag name="LISTORDER" val="16"/>
  <p:tag name="BACKCOLOR" val="Slide Background"/>
  <p:tag name="DEVICE" val="Canon Colorpass 1000"/>
  <p:tag name="SCHEME" val="Printed"/>
  <p:tag name="LANGUAGE" val="English (United States)"/>
  <p:tag name="STYLE" val="IBD"/>
</p:tagLst>
</file>

<file path=ppt/tags/tag4.xml><?xml version="1.0" encoding="utf-8"?>
<p:tagLst xmlns:a="http://schemas.openxmlformats.org/drawingml/2006/main" xmlns:r="http://schemas.openxmlformats.org/officeDocument/2006/relationships" xmlns:p="http://schemas.openxmlformats.org/presentationml/2006/main">
  <p:tag name="STYLE" val="IBD"/>
</p:tagLst>
</file>

<file path=ppt/tags/tag5.xml><?xml version="1.0" encoding="utf-8"?>
<p:tagLst xmlns:a="http://schemas.openxmlformats.org/drawingml/2006/main" xmlns:r="http://schemas.openxmlformats.org/officeDocument/2006/relationships" xmlns:p="http://schemas.openxmlformats.org/presentationml/2006/main">
  <p:tag name="DDVERSION" val="2.0"/>
  <p:tag name="NUMBERINLAYOUT" val="8"/>
  <p:tag name="SLIPSHEET" val="NO VALUE"/>
  <p:tag name="SLIPSHEETTYPE" val="NO VALUE"/>
  <p:tag name="LAYOUTCATEGORY" val="Primary Field Layouts"/>
  <p:tag name="LAYOUTDISPLAYNAME" val="Two Columns"/>
  <p:tag name="LAYOUTNAME" val="Two Columns"/>
  <p:tag name="PAGETYPE" val="BodyPage"/>
  <p:tag name="APPVERSION" val="2.00.004"/>
  <p:tag name="SLIDEID" val="PriTwoCol"/>
  <p:tag name="ISPAGEELEMENT" val="Yes"/>
  <p:tag name="SHOWINNEWSLIDEDIALOG" val="Yes"/>
  <p:tag name="ALLOWMORETHANONE" val="Yes"/>
  <p:tag name="ALLOWPAGETITLE" val="Yes"/>
  <p:tag name="HASPROJECTNAME" val="Yes"/>
  <p:tag name="HASTRAILER" val="Yes"/>
  <p:tag name="SUPPRESSPAGENUMBER" val="No"/>
  <p:tag name="ALLOWINCLUDEINTOC" val="Yes"/>
  <p:tag name="HASKEYPOINTS" val="Yes"/>
  <p:tag name="INCLUDEINTOC" val="No"/>
  <p:tag name="ALLOWPAGESUBTITLE" val="Yes"/>
  <p:tag name="HASSLIDEFOOTER" val="Yes"/>
  <p:tag name="LISTORDER" val="16"/>
  <p:tag name="BACKCOLOR" val="Slide Background"/>
  <p:tag name="DEVICE" val="Canon Colorpass 1000"/>
  <p:tag name="SCHEME" val="Printed"/>
  <p:tag name="LANGUAGE" val="English (United States)"/>
  <p:tag name="STYLE" val="IBD"/>
</p:tagLst>
</file>

<file path=ppt/tags/tag6.xml><?xml version="1.0" encoding="utf-8"?>
<p:tagLst xmlns:a="http://schemas.openxmlformats.org/drawingml/2006/main" xmlns:r="http://schemas.openxmlformats.org/officeDocument/2006/relationships" xmlns:p="http://schemas.openxmlformats.org/presentationml/2006/main">
  <p:tag name="STYLE" val="IBD"/>
</p:tagLst>
</file>

<file path=ppt/tags/tag7.xml><?xml version="1.0" encoding="utf-8"?>
<p:tagLst xmlns:a="http://schemas.openxmlformats.org/drawingml/2006/main" xmlns:r="http://schemas.openxmlformats.org/officeDocument/2006/relationships" xmlns:p="http://schemas.openxmlformats.org/presentationml/2006/main">
  <p:tag name="STYLE" val="IBD"/>
</p:tagLst>
</file>

<file path=ppt/tags/tag8.xml><?xml version="1.0" encoding="utf-8"?>
<p:tagLst xmlns:a="http://schemas.openxmlformats.org/drawingml/2006/main" xmlns:r="http://schemas.openxmlformats.org/officeDocument/2006/relationships" xmlns:p="http://schemas.openxmlformats.org/presentationml/2006/main">
  <p:tag name="STYLE" val="IBD"/>
</p:tagLst>
</file>

<file path=ppt/tags/tag9.xml><?xml version="1.0" encoding="utf-8"?>
<p:tagLst xmlns:a="http://schemas.openxmlformats.org/drawingml/2006/main" xmlns:r="http://schemas.openxmlformats.org/officeDocument/2006/relationships" xmlns:p="http://schemas.openxmlformats.org/presentationml/2006/main">
  <p:tag name="STYLE" val="IBD"/>
</p:tagLst>
</file>

<file path=ppt/theme/theme1.xml><?xml version="1.0" encoding="utf-8"?>
<a:theme xmlns:a="http://schemas.openxmlformats.org/drawingml/2006/main" name="Firmwide Presentation—Print">
  <a:themeElements>
    <a:clrScheme name="---SCREEN 15">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fontScheme name="---SCREEN">
      <a:majorFont>
        <a:latin typeface="Arial"/>
        <a:ea typeface=""/>
        <a:cs typeface="Arial"/>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CREEN 1">
        <a:dk1>
          <a:srgbClr val="F78347"/>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8AA6D4"/>
        </a:hlink>
        <a:folHlink>
          <a:srgbClr val="9BEB87"/>
        </a:folHlink>
      </a:clrScheme>
      <a:clrMap bg1="dk2" tx1="lt1" bg2="dk1" tx2="lt2" accent1="accent1" accent2="accent2" accent3="accent3" accent4="accent4" accent5="accent5" accent6="accent6" hlink="hlink" folHlink="folHlink"/>
    </a:extraClrScheme>
    <a:extraClrScheme>
      <a:clrScheme name="---SCREEN 2">
        <a:dk1>
          <a:srgbClr val="F0714E"/>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94C0F0"/>
        </a:hlink>
        <a:folHlink>
          <a:srgbClr val="B1FD87"/>
        </a:folHlink>
      </a:clrScheme>
      <a:clrMap bg1="dk2" tx1="lt1" bg2="dk1" tx2="lt2" accent1="accent1" accent2="accent2" accent3="accent3" accent4="accent4" accent5="accent5" accent6="accent6" hlink="hlink" folHlink="folHlink"/>
    </a:extraClrScheme>
    <a:extraClrScheme>
      <a:clrScheme name="---SCREEN 3">
        <a:dk1>
          <a:srgbClr val="B1FD87"/>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0714E"/>
        </a:folHlink>
      </a:clrScheme>
      <a:clrMap bg1="dk2" tx1="lt1" bg2="dk1" tx2="lt2" accent1="accent1" accent2="accent2" accent3="accent3" accent4="accent4" accent5="accent5" accent6="accent6" hlink="hlink" folHlink="folHlink"/>
    </a:extraClrScheme>
    <a:extraClrScheme>
      <a:clrScheme name="---SCREEN 4">
        <a:dk1>
          <a:srgbClr val="B1FD87"/>
        </a:dk1>
        <a:lt1>
          <a:srgbClr val="FFFFFF"/>
        </a:lt1>
        <a:dk2>
          <a:srgbClr val="002A6E"/>
        </a:dk2>
        <a:lt2>
          <a:srgbClr val="AE4A2D"/>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0714E"/>
        </a:folHlink>
      </a:clrScheme>
      <a:clrMap bg1="dk2" tx1="lt1" bg2="dk1" tx2="lt2" accent1="accent1" accent2="accent2" accent3="accent3" accent4="accent4" accent5="accent5" accent6="accent6" hlink="hlink" folHlink="folHlink"/>
    </a:extraClrScheme>
    <a:extraClrScheme>
      <a:clrScheme name="---SCREEN 5">
        <a:dk1>
          <a:srgbClr val="B1FD87"/>
        </a:dk1>
        <a:lt1>
          <a:srgbClr val="FFFFFF"/>
        </a:lt1>
        <a:dk2>
          <a:srgbClr val="002A6E"/>
        </a:dk2>
        <a:lt2>
          <a:srgbClr val="AE4A2D"/>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2603C"/>
        </a:folHlink>
      </a:clrScheme>
      <a:clrMap bg1="dk2" tx1="lt1" bg2="dk1" tx2="lt2" accent1="accent1" accent2="accent2" accent3="accent3" accent4="accent4" accent5="accent5" accent6="accent6" hlink="hlink" folHlink="folHlink"/>
    </a:extraClrScheme>
    <a:extraClrScheme>
      <a:clrScheme name="---SCREEN 6">
        <a:dk1>
          <a:srgbClr val="B1FD87"/>
        </a:dk1>
        <a:lt1>
          <a:srgbClr val="FFFFFF"/>
        </a:lt1>
        <a:dk2>
          <a:srgbClr val="002A6E"/>
        </a:dk2>
        <a:lt2>
          <a:srgbClr val="AE4A91"/>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2603C"/>
        </a:folHlink>
      </a:clrScheme>
      <a:clrMap bg1="dk2" tx1="lt1" bg2="dk1" tx2="lt2" accent1="accent1" accent2="accent2" accent3="accent3" accent4="accent4" accent5="accent5" accent6="accent6" hlink="hlink" folHlink="folHlink"/>
    </a:extraClrScheme>
    <a:extraClrScheme>
      <a:clrScheme name="---SCREEN 7">
        <a:dk1>
          <a:srgbClr val="B1FD87"/>
        </a:dk1>
        <a:lt1>
          <a:srgbClr val="FFFFFF"/>
        </a:lt1>
        <a:dk2>
          <a:srgbClr val="002A6E"/>
        </a:dk2>
        <a:lt2>
          <a:srgbClr val="AB5F85"/>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46B4A"/>
        </a:folHlink>
      </a:clrScheme>
      <a:clrMap bg1="dk2" tx1="lt1" bg2="dk1" tx2="lt2" accent1="accent1" accent2="accent2" accent3="accent3" accent4="accent4" accent5="accent5" accent6="accent6" hlink="hlink" folHlink="folHlink"/>
    </a:extraClrScheme>
    <a:extraClrScheme>
      <a:clrScheme name="---SCREEN 8">
        <a:dk1>
          <a:srgbClr val="B1FD87"/>
        </a:dk1>
        <a:lt1>
          <a:srgbClr val="FFFFFF"/>
        </a:lt1>
        <a:dk2>
          <a:srgbClr val="002A6E"/>
        </a:dk2>
        <a:lt2>
          <a:srgbClr val="AB5F85"/>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27548"/>
        </a:folHlink>
      </a:clrScheme>
      <a:clrMap bg1="dk2" tx1="lt1" bg2="dk1" tx2="lt2" accent1="accent1" accent2="accent2" accent3="accent3" accent4="accent4" accent5="accent5" accent6="accent6" hlink="hlink" folHlink="folHlink"/>
    </a:extraClrScheme>
    <a:extraClrScheme>
      <a:clrScheme name="---SCREEN 9">
        <a:dk1>
          <a:srgbClr val="B1FD87"/>
        </a:dk1>
        <a:lt1>
          <a:srgbClr val="FFFFFF"/>
        </a:lt1>
        <a:dk2>
          <a:srgbClr val="002A6E"/>
        </a:dk2>
        <a:lt2>
          <a:srgbClr val="6689D0"/>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27548"/>
        </a:folHlink>
      </a:clrScheme>
      <a:clrMap bg1="dk2" tx1="lt1" bg2="dk1" tx2="lt2" accent1="accent1" accent2="accent2" accent3="accent3" accent4="accent4" accent5="accent5" accent6="accent6" hlink="hlink" folHlink="folHlink"/>
    </a:extraClrScheme>
    <a:extraClrScheme>
      <a:clrScheme name="---SCREEN 10">
        <a:dk1>
          <a:srgbClr val="B1FD87"/>
        </a:dk1>
        <a:lt1>
          <a:srgbClr val="FFFFFF"/>
        </a:lt1>
        <a:dk2>
          <a:srgbClr val="001428"/>
        </a:dk2>
        <a:lt2>
          <a:srgbClr val="1E88AD"/>
        </a:lt2>
        <a:accent1>
          <a:srgbClr val="F4B71E"/>
        </a:accent1>
        <a:accent2>
          <a:srgbClr val="00B478"/>
        </a:accent2>
        <a:accent3>
          <a:srgbClr val="AAAAAC"/>
        </a:accent3>
        <a:accent4>
          <a:srgbClr val="DADADA"/>
        </a:accent4>
        <a:accent5>
          <a:srgbClr val="F8D8AB"/>
        </a:accent5>
        <a:accent6>
          <a:srgbClr val="00A36C"/>
        </a:accent6>
        <a:hlink>
          <a:srgbClr val="29B7DE"/>
        </a:hlink>
        <a:folHlink>
          <a:srgbClr val="F27548"/>
        </a:folHlink>
      </a:clrScheme>
      <a:clrMap bg1="dk2" tx1="lt1" bg2="dk1" tx2="lt2" accent1="accent1" accent2="accent2" accent3="accent3" accent4="accent4" accent5="accent5" accent6="accent6" hlink="hlink" folHlink="folHlink"/>
    </a:extraClrScheme>
    <a:extraClrScheme>
      <a:clrScheme name="---SCREEN 11">
        <a:dk1>
          <a:srgbClr val="B1FD87"/>
        </a:dk1>
        <a:lt1>
          <a:srgbClr val="FFFFFF"/>
        </a:lt1>
        <a:dk2>
          <a:srgbClr val="061F3F"/>
        </a:dk2>
        <a:lt2>
          <a:srgbClr val="1E88AD"/>
        </a:lt2>
        <a:accent1>
          <a:srgbClr val="F4B71E"/>
        </a:accent1>
        <a:accent2>
          <a:srgbClr val="00B478"/>
        </a:accent2>
        <a:accent3>
          <a:srgbClr val="AAABAF"/>
        </a:accent3>
        <a:accent4>
          <a:srgbClr val="DADADA"/>
        </a:accent4>
        <a:accent5>
          <a:srgbClr val="F8D8AB"/>
        </a:accent5>
        <a:accent6>
          <a:srgbClr val="00A36C"/>
        </a:accent6>
        <a:hlink>
          <a:srgbClr val="29B7DE"/>
        </a:hlink>
        <a:folHlink>
          <a:srgbClr val="F27548"/>
        </a:folHlink>
      </a:clrScheme>
      <a:clrMap bg1="dk2" tx1="lt1" bg2="dk1" tx2="lt2" accent1="accent1" accent2="accent2" accent3="accent3" accent4="accent4" accent5="accent5" accent6="accent6" hlink="hlink" folHlink="folHlink"/>
    </a:extraClrScheme>
    <a:extraClrScheme>
      <a:clrScheme name="---SCREEN 12">
        <a:dk1>
          <a:srgbClr val="B9F391"/>
        </a:dk1>
        <a:lt1>
          <a:srgbClr val="FFFFFF"/>
        </a:lt1>
        <a:dk2>
          <a:srgbClr val="1B91BB"/>
        </a:dk2>
        <a:lt2>
          <a:srgbClr val="1E88AD"/>
        </a:lt2>
        <a:accent1>
          <a:srgbClr val="F6C54C"/>
        </a:accent1>
        <a:accent2>
          <a:srgbClr val="00AA73"/>
        </a:accent2>
        <a:accent3>
          <a:srgbClr val="ABC7DA"/>
        </a:accent3>
        <a:accent4>
          <a:srgbClr val="DADADA"/>
        </a:accent4>
        <a:accent5>
          <a:srgbClr val="FADFB2"/>
        </a:accent5>
        <a:accent6>
          <a:srgbClr val="009A68"/>
        </a:accent6>
        <a:hlink>
          <a:srgbClr val="74D1EA"/>
        </a:hlink>
        <a:folHlink>
          <a:srgbClr val="F27244"/>
        </a:folHlink>
      </a:clrScheme>
      <a:clrMap bg1="dk2" tx1="lt1" bg2="dk1" tx2="lt2" accent1="accent1" accent2="accent2" accent3="accent3" accent4="accent4" accent5="accent5" accent6="accent6" hlink="hlink" folHlink="folHlink"/>
    </a:extraClrScheme>
    <a:extraClrScheme>
      <a:clrScheme name="---SCREEN 13">
        <a:dk1>
          <a:srgbClr val="000000"/>
        </a:dk1>
        <a:lt1>
          <a:srgbClr val="4D4D4D"/>
        </a:lt1>
        <a:dk2>
          <a:srgbClr val="1E88AD"/>
        </a:dk2>
        <a:lt2>
          <a:srgbClr val="B9F391"/>
        </a:lt2>
        <a:accent1>
          <a:srgbClr val="F6C54C"/>
        </a:accent1>
        <a:accent2>
          <a:srgbClr val="00AA73"/>
        </a:accent2>
        <a:accent3>
          <a:srgbClr val="B2B2B2"/>
        </a:accent3>
        <a:accent4>
          <a:srgbClr val="000000"/>
        </a:accent4>
        <a:accent5>
          <a:srgbClr val="FADFB2"/>
        </a:accent5>
        <a:accent6>
          <a:srgbClr val="009A68"/>
        </a:accent6>
        <a:hlink>
          <a:srgbClr val="74D1EA"/>
        </a:hlink>
        <a:folHlink>
          <a:srgbClr val="F27244"/>
        </a:folHlink>
      </a:clrScheme>
      <a:clrMap bg1="lt1" tx1="dk1" bg2="lt2" tx2="dk2" accent1="accent1" accent2="accent2" accent3="accent3" accent4="accent4" accent5="accent5" accent6="accent6" hlink="hlink" folHlink="folHlink"/>
    </a:extraClrScheme>
    <a:extraClrScheme>
      <a:clrScheme name="---SCREEN 14">
        <a:dk1>
          <a:srgbClr val="000000"/>
        </a:dk1>
        <a:lt1>
          <a:srgbClr val="696969"/>
        </a:lt1>
        <a:dk2>
          <a:srgbClr val="1E88AD"/>
        </a:dk2>
        <a:lt2>
          <a:srgbClr val="B9F391"/>
        </a:lt2>
        <a:accent1>
          <a:srgbClr val="F6C54C"/>
        </a:accent1>
        <a:accent2>
          <a:srgbClr val="00AA73"/>
        </a:accent2>
        <a:accent3>
          <a:srgbClr val="B9B9B9"/>
        </a:accent3>
        <a:accent4>
          <a:srgbClr val="000000"/>
        </a:accent4>
        <a:accent5>
          <a:srgbClr val="FADFB2"/>
        </a:accent5>
        <a:accent6>
          <a:srgbClr val="009A68"/>
        </a:accent6>
        <a:hlink>
          <a:srgbClr val="74D1EA"/>
        </a:hlink>
        <a:folHlink>
          <a:srgbClr val="F27244"/>
        </a:folHlink>
      </a:clrScheme>
      <a:clrMap bg1="lt1" tx1="dk1" bg2="lt2" tx2="dk2" accent1="accent1" accent2="accent2" accent3="accent3" accent4="accent4" accent5="accent5" accent6="accent6" hlink="hlink" folHlink="folHlink"/>
    </a:extraClrScheme>
    <a:extraClrScheme>
      <a:clrScheme name="---SCREEN 15">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fontScheme name="2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fontScheme name="3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sign_SRC">
  <a:themeElements>
    <a:clrScheme name="Design_SRC 15">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fontScheme name="Design_S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FF"/>
        </a:solidFill>
        <a:ln w="19050" cap="flat" cmpd="sng" algn="ctr">
          <a:solidFill>
            <a:srgbClr val="0000FF"/>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rgbClr val="0000FF"/>
        </a:solidFill>
        <a:ln w="19050" cap="flat" cmpd="sng" algn="ctr">
          <a:solidFill>
            <a:srgbClr val="0000FF"/>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lnDef>
  </a:objectDefaults>
  <a:extraClrSchemeLst>
    <a:extraClrScheme>
      <a:clrScheme name="Design_SRC 1">
        <a:dk1>
          <a:srgbClr val="F78347"/>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8AA6D4"/>
        </a:hlink>
        <a:folHlink>
          <a:srgbClr val="9BEB87"/>
        </a:folHlink>
      </a:clrScheme>
      <a:clrMap bg1="dk2" tx1="lt1" bg2="dk1" tx2="lt2" accent1="accent1" accent2="accent2" accent3="accent3" accent4="accent4" accent5="accent5" accent6="accent6" hlink="hlink" folHlink="folHlink"/>
    </a:extraClrScheme>
    <a:extraClrScheme>
      <a:clrScheme name="Design_SRC 2">
        <a:dk1>
          <a:srgbClr val="F0714E"/>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94C0F0"/>
        </a:hlink>
        <a:folHlink>
          <a:srgbClr val="B1FD87"/>
        </a:folHlink>
      </a:clrScheme>
      <a:clrMap bg1="dk2" tx1="lt1" bg2="dk1" tx2="lt2" accent1="accent1" accent2="accent2" accent3="accent3" accent4="accent4" accent5="accent5" accent6="accent6" hlink="hlink" folHlink="folHlink"/>
    </a:extraClrScheme>
    <a:extraClrScheme>
      <a:clrScheme name="Design_SRC 3">
        <a:dk1>
          <a:srgbClr val="B1FD87"/>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0714E"/>
        </a:folHlink>
      </a:clrScheme>
      <a:clrMap bg1="dk2" tx1="lt1" bg2="dk1" tx2="lt2" accent1="accent1" accent2="accent2" accent3="accent3" accent4="accent4" accent5="accent5" accent6="accent6" hlink="hlink" folHlink="folHlink"/>
    </a:extraClrScheme>
    <a:extraClrScheme>
      <a:clrScheme name="Design_SRC 4">
        <a:dk1>
          <a:srgbClr val="B1FD87"/>
        </a:dk1>
        <a:lt1>
          <a:srgbClr val="FFFFFF"/>
        </a:lt1>
        <a:dk2>
          <a:srgbClr val="002A6E"/>
        </a:dk2>
        <a:lt2>
          <a:srgbClr val="AE4A2D"/>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0714E"/>
        </a:folHlink>
      </a:clrScheme>
      <a:clrMap bg1="dk2" tx1="lt1" bg2="dk1" tx2="lt2" accent1="accent1" accent2="accent2" accent3="accent3" accent4="accent4" accent5="accent5" accent6="accent6" hlink="hlink" folHlink="folHlink"/>
    </a:extraClrScheme>
    <a:extraClrScheme>
      <a:clrScheme name="Design_SRC 5">
        <a:dk1>
          <a:srgbClr val="B1FD87"/>
        </a:dk1>
        <a:lt1>
          <a:srgbClr val="FFFFFF"/>
        </a:lt1>
        <a:dk2>
          <a:srgbClr val="002A6E"/>
        </a:dk2>
        <a:lt2>
          <a:srgbClr val="AE4A2D"/>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2603C"/>
        </a:folHlink>
      </a:clrScheme>
      <a:clrMap bg1="dk2" tx1="lt1" bg2="dk1" tx2="lt2" accent1="accent1" accent2="accent2" accent3="accent3" accent4="accent4" accent5="accent5" accent6="accent6" hlink="hlink" folHlink="folHlink"/>
    </a:extraClrScheme>
    <a:extraClrScheme>
      <a:clrScheme name="Design_SRC 6">
        <a:dk1>
          <a:srgbClr val="B1FD87"/>
        </a:dk1>
        <a:lt1>
          <a:srgbClr val="FFFFFF"/>
        </a:lt1>
        <a:dk2>
          <a:srgbClr val="002A6E"/>
        </a:dk2>
        <a:lt2>
          <a:srgbClr val="AE4A91"/>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2603C"/>
        </a:folHlink>
      </a:clrScheme>
      <a:clrMap bg1="dk2" tx1="lt1" bg2="dk1" tx2="lt2" accent1="accent1" accent2="accent2" accent3="accent3" accent4="accent4" accent5="accent5" accent6="accent6" hlink="hlink" folHlink="folHlink"/>
    </a:extraClrScheme>
    <a:extraClrScheme>
      <a:clrScheme name="Design_SRC 7">
        <a:dk1>
          <a:srgbClr val="B1FD87"/>
        </a:dk1>
        <a:lt1>
          <a:srgbClr val="FFFFFF"/>
        </a:lt1>
        <a:dk2>
          <a:srgbClr val="002A6E"/>
        </a:dk2>
        <a:lt2>
          <a:srgbClr val="AB5F85"/>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46B4A"/>
        </a:folHlink>
      </a:clrScheme>
      <a:clrMap bg1="dk2" tx1="lt1" bg2="dk1" tx2="lt2" accent1="accent1" accent2="accent2" accent3="accent3" accent4="accent4" accent5="accent5" accent6="accent6" hlink="hlink" folHlink="folHlink"/>
    </a:extraClrScheme>
    <a:extraClrScheme>
      <a:clrScheme name="Design_SRC 8">
        <a:dk1>
          <a:srgbClr val="B1FD87"/>
        </a:dk1>
        <a:lt1>
          <a:srgbClr val="FFFFFF"/>
        </a:lt1>
        <a:dk2>
          <a:srgbClr val="002A6E"/>
        </a:dk2>
        <a:lt2>
          <a:srgbClr val="AB5F85"/>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27548"/>
        </a:folHlink>
      </a:clrScheme>
      <a:clrMap bg1="dk2" tx1="lt1" bg2="dk1" tx2="lt2" accent1="accent1" accent2="accent2" accent3="accent3" accent4="accent4" accent5="accent5" accent6="accent6" hlink="hlink" folHlink="folHlink"/>
    </a:extraClrScheme>
    <a:extraClrScheme>
      <a:clrScheme name="Design_SRC 9">
        <a:dk1>
          <a:srgbClr val="B1FD87"/>
        </a:dk1>
        <a:lt1>
          <a:srgbClr val="FFFFFF"/>
        </a:lt1>
        <a:dk2>
          <a:srgbClr val="002A6E"/>
        </a:dk2>
        <a:lt2>
          <a:srgbClr val="6689D0"/>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27548"/>
        </a:folHlink>
      </a:clrScheme>
      <a:clrMap bg1="dk2" tx1="lt1" bg2="dk1" tx2="lt2" accent1="accent1" accent2="accent2" accent3="accent3" accent4="accent4" accent5="accent5" accent6="accent6" hlink="hlink" folHlink="folHlink"/>
    </a:extraClrScheme>
    <a:extraClrScheme>
      <a:clrScheme name="Design_SRC 10">
        <a:dk1>
          <a:srgbClr val="B1FD87"/>
        </a:dk1>
        <a:lt1>
          <a:srgbClr val="FFFFFF"/>
        </a:lt1>
        <a:dk2>
          <a:srgbClr val="001428"/>
        </a:dk2>
        <a:lt2>
          <a:srgbClr val="1E88AD"/>
        </a:lt2>
        <a:accent1>
          <a:srgbClr val="F4B71E"/>
        </a:accent1>
        <a:accent2>
          <a:srgbClr val="00B478"/>
        </a:accent2>
        <a:accent3>
          <a:srgbClr val="AAAAAC"/>
        </a:accent3>
        <a:accent4>
          <a:srgbClr val="DADADA"/>
        </a:accent4>
        <a:accent5>
          <a:srgbClr val="F8D8AB"/>
        </a:accent5>
        <a:accent6>
          <a:srgbClr val="00A36C"/>
        </a:accent6>
        <a:hlink>
          <a:srgbClr val="29B7DE"/>
        </a:hlink>
        <a:folHlink>
          <a:srgbClr val="F27548"/>
        </a:folHlink>
      </a:clrScheme>
      <a:clrMap bg1="dk2" tx1="lt1" bg2="dk1" tx2="lt2" accent1="accent1" accent2="accent2" accent3="accent3" accent4="accent4" accent5="accent5" accent6="accent6" hlink="hlink" folHlink="folHlink"/>
    </a:extraClrScheme>
    <a:extraClrScheme>
      <a:clrScheme name="Design_SRC 11">
        <a:dk1>
          <a:srgbClr val="B1FD87"/>
        </a:dk1>
        <a:lt1>
          <a:srgbClr val="FFFFFF"/>
        </a:lt1>
        <a:dk2>
          <a:srgbClr val="061F3F"/>
        </a:dk2>
        <a:lt2>
          <a:srgbClr val="1E88AD"/>
        </a:lt2>
        <a:accent1>
          <a:srgbClr val="F4B71E"/>
        </a:accent1>
        <a:accent2>
          <a:srgbClr val="00B478"/>
        </a:accent2>
        <a:accent3>
          <a:srgbClr val="AAABAF"/>
        </a:accent3>
        <a:accent4>
          <a:srgbClr val="DADADA"/>
        </a:accent4>
        <a:accent5>
          <a:srgbClr val="F8D8AB"/>
        </a:accent5>
        <a:accent6>
          <a:srgbClr val="00A36C"/>
        </a:accent6>
        <a:hlink>
          <a:srgbClr val="29B7DE"/>
        </a:hlink>
        <a:folHlink>
          <a:srgbClr val="F27548"/>
        </a:folHlink>
      </a:clrScheme>
      <a:clrMap bg1="dk2" tx1="lt1" bg2="dk1" tx2="lt2" accent1="accent1" accent2="accent2" accent3="accent3" accent4="accent4" accent5="accent5" accent6="accent6" hlink="hlink" folHlink="folHlink"/>
    </a:extraClrScheme>
    <a:extraClrScheme>
      <a:clrScheme name="Design_SRC 12">
        <a:dk1>
          <a:srgbClr val="B9F391"/>
        </a:dk1>
        <a:lt1>
          <a:srgbClr val="FFFFFF"/>
        </a:lt1>
        <a:dk2>
          <a:srgbClr val="1B91BB"/>
        </a:dk2>
        <a:lt2>
          <a:srgbClr val="1E88AD"/>
        </a:lt2>
        <a:accent1>
          <a:srgbClr val="F6C54C"/>
        </a:accent1>
        <a:accent2>
          <a:srgbClr val="00AA73"/>
        </a:accent2>
        <a:accent3>
          <a:srgbClr val="ABC7DA"/>
        </a:accent3>
        <a:accent4>
          <a:srgbClr val="DADADA"/>
        </a:accent4>
        <a:accent5>
          <a:srgbClr val="FADFB2"/>
        </a:accent5>
        <a:accent6>
          <a:srgbClr val="009A68"/>
        </a:accent6>
        <a:hlink>
          <a:srgbClr val="74D1EA"/>
        </a:hlink>
        <a:folHlink>
          <a:srgbClr val="F27244"/>
        </a:folHlink>
      </a:clrScheme>
      <a:clrMap bg1="dk2" tx1="lt1" bg2="dk1" tx2="lt2" accent1="accent1" accent2="accent2" accent3="accent3" accent4="accent4" accent5="accent5" accent6="accent6" hlink="hlink" folHlink="folHlink"/>
    </a:extraClrScheme>
    <a:extraClrScheme>
      <a:clrScheme name="Design_SRC 13">
        <a:dk1>
          <a:srgbClr val="000000"/>
        </a:dk1>
        <a:lt1>
          <a:srgbClr val="4D4D4D"/>
        </a:lt1>
        <a:dk2>
          <a:srgbClr val="1E88AD"/>
        </a:dk2>
        <a:lt2>
          <a:srgbClr val="B9F391"/>
        </a:lt2>
        <a:accent1>
          <a:srgbClr val="F6C54C"/>
        </a:accent1>
        <a:accent2>
          <a:srgbClr val="00AA73"/>
        </a:accent2>
        <a:accent3>
          <a:srgbClr val="B2B2B2"/>
        </a:accent3>
        <a:accent4>
          <a:srgbClr val="000000"/>
        </a:accent4>
        <a:accent5>
          <a:srgbClr val="FADFB2"/>
        </a:accent5>
        <a:accent6>
          <a:srgbClr val="009A68"/>
        </a:accent6>
        <a:hlink>
          <a:srgbClr val="74D1EA"/>
        </a:hlink>
        <a:folHlink>
          <a:srgbClr val="F27244"/>
        </a:folHlink>
      </a:clrScheme>
      <a:clrMap bg1="lt1" tx1="dk1" bg2="lt2" tx2="dk2" accent1="accent1" accent2="accent2" accent3="accent3" accent4="accent4" accent5="accent5" accent6="accent6" hlink="hlink" folHlink="folHlink"/>
    </a:extraClrScheme>
    <a:extraClrScheme>
      <a:clrScheme name="Design_SRC 14">
        <a:dk1>
          <a:srgbClr val="000000"/>
        </a:dk1>
        <a:lt1>
          <a:srgbClr val="696969"/>
        </a:lt1>
        <a:dk2>
          <a:srgbClr val="1E88AD"/>
        </a:dk2>
        <a:lt2>
          <a:srgbClr val="B9F391"/>
        </a:lt2>
        <a:accent1>
          <a:srgbClr val="F6C54C"/>
        </a:accent1>
        <a:accent2>
          <a:srgbClr val="00AA73"/>
        </a:accent2>
        <a:accent3>
          <a:srgbClr val="B9B9B9"/>
        </a:accent3>
        <a:accent4>
          <a:srgbClr val="000000"/>
        </a:accent4>
        <a:accent5>
          <a:srgbClr val="FADFB2"/>
        </a:accent5>
        <a:accent6>
          <a:srgbClr val="009A68"/>
        </a:accent6>
        <a:hlink>
          <a:srgbClr val="74D1EA"/>
        </a:hlink>
        <a:folHlink>
          <a:srgbClr val="F27244"/>
        </a:folHlink>
      </a:clrScheme>
      <a:clrMap bg1="lt1" tx1="dk1" bg2="lt2" tx2="dk2" accent1="accent1" accent2="accent2" accent3="accent3" accent4="accent4" accent5="accent5" accent6="accent6" hlink="hlink" folHlink="folHlink"/>
    </a:extraClrScheme>
    <a:extraClrScheme>
      <a:clrScheme name="Design_SRC 15">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9.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0.xml><?xml version="1.0" encoding="utf-8"?>
<a:themeOverride xmlns:a="http://schemas.openxmlformats.org/drawingml/2006/main">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Override>
</file>

<file path=ppt/theme/themeOverride21.xml><?xml version="1.0" encoding="utf-8"?>
<a:themeOverride xmlns:a="http://schemas.openxmlformats.org/drawingml/2006/main">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Override>
</file>

<file path=ppt/theme/themeOverride22.xml><?xml version="1.0" encoding="utf-8"?>
<a:themeOverride xmlns:a="http://schemas.openxmlformats.org/drawingml/2006/main">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Override>
</file>

<file path=ppt/theme/themeOverride23.xml><?xml version="1.0" encoding="utf-8"?>
<a:themeOverride xmlns:a="http://schemas.openxmlformats.org/drawingml/2006/main">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Override>
</file>

<file path=ppt/theme/themeOverride24.xml><?xml version="1.0" encoding="utf-8"?>
<a:themeOverride xmlns:a="http://schemas.openxmlformats.org/drawingml/2006/main">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Override>
</file>

<file path=ppt/theme/themeOverride25.xml><?xml version="1.0" encoding="utf-8"?>
<a:themeOverride xmlns:a="http://schemas.openxmlformats.org/drawingml/2006/main">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UniversalTemplate_20100326">
    <a:dk1>
      <a:srgbClr val="080808"/>
    </a:dk1>
    <a:lt1>
      <a:srgbClr val="0028A0"/>
    </a:lt1>
    <a:dk2>
      <a:srgbClr val="080808"/>
    </a:dk2>
    <a:lt2>
      <a:srgbClr val="0028A0"/>
    </a:lt2>
    <a:accent1>
      <a:srgbClr val="329169"/>
    </a:accent1>
    <a:accent2>
      <a:srgbClr val="F58C3C"/>
    </a:accent2>
    <a:accent3>
      <a:srgbClr val="1E50AA"/>
    </a:accent3>
    <a:accent4>
      <a:srgbClr val="FFC832"/>
    </a:accent4>
    <a:accent5>
      <a:srgbClr val="76A305"/>
    </a:accent5>
    <a:accent6>
      <a:srgbClr val="965096"/>
    </a:accent6>
    <a:hlink>
      <a:srgbClr val="0028A0"/>
    </a:hlink>
    <a:folHlink>
      <a:srgbClr val="0028A0"/>
    </a:folHlink>
  </a:clrScheme>
  <a:fontScheme name="Conf_Template_Fall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Firmwide Presentation—Print</Template>
  <TotalTime>33488</TotalTime>
  <Words>9502</Words>
  <Application>Microsoft Office PowerPoint</Application>
  <PresentationFormat>On-screen Show (4:3)</PresentationFormat>
  <Paragraphs>1995</Paragraphs>
  <Slides>92</Slides>
  <Notes>36</Notes>
  <HiddenSlides>0</HiddenSlides>
  <MMClips>0</MMClips>
  <ScaleCrop>false</ScaleCrop>
  <HeadingPairs>
    <vt:vector size="10" baseType="variant">
      <vt:variant>
        <vt:lpstr>Fonts Used</vt:lpstr>
      </vt:variant>
      <vt:variant>
        <vt:i4>10</vt:i4>
      </vt:variant>
      <vt:variant>
        <vt:lpstr>Theme</vt:lpstr>
      </vt:variant>
      <vt:variant>
        <vt:i4>4</vt:i4>
      </vt:variant>
      <vt:variant>
        <vt:lpstr>Links</vt:lpstr>
      </vt:variant>
      <vt:variant>
        <vt:i4>1</vt:i4>
      </vt:variant>
      <vt:variant>
        <vt:lpstr>Embedded OLE Servers</vt:lpstr>
      </vt:variant>
      <vt:variant>
        <vt:i4>3</vt:i4>
      </vt:variant>
      <vt:variant>
        <vt:lpstr>Slide Titles</vt:lpstr>
      </vt:variant>
      <vt:variant>
        <vt:i4>92</vt:i4>
      </vt:variant>
    </vt:vector>
  </HeadingPairs>
  <TitlesOfParts>
    <vt:vector size="110" baseType="lpstr">
      <vt:lpstr>Arial</vt:lpstr>
      <vt:lpstr>Arial Bold</vt:lpstr>
      <vt:lpstr>Calibri</vt:lpstr>
      <vt:lpstr>Cambria Math</vt:lpstr>
      <vt:lpstr>Expert Sans Regular</vt:lpstr>
      <vt:lpstr>Symbol</vt:lpstr>
      <vt:lpstr>Times New Roman</vt:lpstr>
      <vt:lpstr>Trebuchet MS</vt:lpstr>
      <vt:lpstr>Wingdings</vt:lpstr>
      <vt:lpstr>Wingdings 3</vt:lpstr>
      <vt:lpstr>Firmwide Presentation—Print</vt:lpstr>
      <vt:lpstr>2_Custom Design</vt:lpstr>
      <vt:lpstr>3_Custom Design</vt:lpstr>
      <vt:lpstr>1_Design_SRC</vt:lpstr>
      <vt:lpstr>C:\Users\junxiangl\Desktop\OPS RISK LOSS\Model Results.xlsx!Sheet1![Model Results.xlsx]Sheet1 Chart 9</vt:lpstr>
      <vt:lpstr>Equation</vt:lpstr>
      <vt:lpstr>Chart</vt:lpstr>
      <vt:lpstr>think-cell Slide</vt:lpstr>
      <vt:lpstr>CCAR: Overview, GMS, Op Risk</vt:lpstr>
      <vt:lpstr>Introduction</vt:lpstr>
      <vt:lpstr>2009 SCAP</vt:lpstr>
      <vt:lpstr>2009 SCAP</vt:lpstr>
      <vt:lpstr>SCAP &amp; Dodd Frank</vt:lpstr>
      <vt:lpstr>DFAST</vt:lpstr>
      <vt:lpstr>CCAR</vt:lpstr>
      <vt:lpstr>CCAR</vt:lpstr>
      <vt:lpstr>CCAR Results</vt:lpstr>
      <vt:lpstr>CCAR Disclosure</vt:lpstr>
      <vt:lpstr>CCAR and DFAST</vt:lpstr>
      <vt:lpstr>Supervisory Review of Capital Plan </vt:lpstr>
      <vt:lpstr>Qualitative Assessments</vt:lpstr>
      <vt:lpstr>Qualitative Assessments</vt:lpstr>
      <vt:lpstr>Central Bank Stress Tests</vt:lpstr>
      <vt:lpstr>Stress Testing – Firm Capital Planning</vt:lpstr>
      <vt:lpstr>PowerPoint Presentation</vt:lpstr>
      <vt:lpstr>Tier 1 Capital Ratio</vt:lpstr>
      <vt:lpstr>Leverage Ratio</vt:lpstr>
      <vt:lpstr>PowerPoint Presentation</vt:lpstr>
      <vt:lpstr>5 Scenarios</vt:lpstr>
      <vt:lpstr>PowerPoint Presentation</vt:lpstr>
      <vt:lpstr>Shock Comparison Macroeconomic Shocks</vt:lpstr>
      <vt:lpstr>CCAR 2014 (Conducted in Late 2013) Macroeconomic Shocks</vt:lpstr>
      <vt:lpstr>DFAST and CCAR</vt:lpstr>
      <vt:lpstr>CCAR vs DFAST</vt:lpstr>
      <vt:lpstr>CCAR vs DFAST</vt:lpstr>
      <vt:lpstr>Key Elements of CCAR</vt:lpstr>
      <vt:lpstr>Global Market Shock</vt:lpstr>
      <vt:lpstr>GMS</vt:lpstr>
      <vt:lpstr>GMS MTM</vt:lpstr>
      <vt:lpstr>GMS Largest Counterparty</vt:lpstr>
      <vt:lpstr>GMS IDR</vt:lpstr>
      <vt:lpstr>GMS CVA</vt:lpstr>
      <vt:lpstr>Fed Variables: US</vt:lpstr>
      <vt:lpstr>Fed Variables: Non-US</vt:lpstr>
      <vt:lpstr>Baseline Scenario </vt:lpstr>
      <vt:lpstr>Adverse Scenario</vt:lpstr>
      <vt:lpstr>Adverse Scenario</vt:lpstr>
      <vt:lpstr>Severly Adverse Scenario</vt:lpstr>
      <vt:lpstr>CCAR Baseline and Downside Scenarios</vt:lpstr>
      <vt:lpstr>Severe Adverse Driven by a Euro Zone Crackup…</vt:lpstr>
      <vt:lpstr>…Much Weaker Emerging Economies…</vt:lpstr>
      <vt:lpstr>…A Resumption of the Housing Crash…</vt:lpstr>
      <vt:lpstr>…And Significant Aversion to Credit Risk</vt:lpstr>
      <vt:lpstr>Adverse Driven by a Surge in LT Treasury Rates…</vt:lpstr>
      <vt:lpstr>…Sharply Higher Mortgages Rates…</vt:lpstr>
      <vt:lpstr>…And Much Weaker Real Estate Markets</vt:lpstr>
      <vt:lpstr>Fed Maintains Its’ ZIRP in Both Scenarios…</vt:lpstr>
      <vt:lpstr>…Resulting in Different Shaped Yield Curves</vt:lpstr>
      <vt:lpstr>Unemployment Rises Sharply in Both Scenarios…</vt:lpstr>
      <vt:lpstr>…Resulting in Lower Inflation</vt:lpstr>
      <vt:lpstr>Stock Prices Plunge in Both Scenarios…</vt:lpstr>
      <vt:lpstr>…Financial Volatility Surges…</vt:lpstr>
      <vt:lpstr>…And the U.S. $ Rises In Value</vt:lpstr>
      <vt:lpstr>PowerPoint Presentation</vt:lpstr>
      <vt:lpstr>PowerPoint Presentation</vt:lpstr>
      <vt:lpstr>PowerPoint Presentation</vt:lpstr>
      <vt:lpstr>Scenario Development</vt:lpstr>
      <vt:lpstr>Scenario Development</vt:lpstr>
      <vt:lpstr>Scenario Development</vt:lpstr>
      <vt:lpstr>Scenario Development</vt:lpstr>
      <vt:lpstr>Scenario Development</vt:lpstr>
      <vt:lpstr>PowerPoint Presentation</vt:lpstr>
      <vt:lpstr>Scenario Development</vt:lpstr>
      <vt:lpstr>Scenario Development</vt:lpstr>
      <vt:lpstr>Scenario Development: Challenge</vt:lpstr>
      <vt:lpstr>9 Quarter Projections</vt:lpstr>
      <vt:lpstr>PPNR</vt:lpstr>
      <vt:lpstr>PPNR Sample</vt:lpstr>
      <vt:lpstr>Equities Trading Summary of model architecture and approach</vt:lpstr>
      <vt:lpstr>Note on transfer pricing revenues To account for any risk/cost-based adjustments made prior to being transferred, haircut has been applied to the transfer pricing portion of total revenue forecasts</vt:lpstr>
      <vt:lpstr>Multi-factor analysis for Equities Trading: Cash Summary of model architecture and approach</vt:lpstr>
      <vt:lpstr>Multi-factor analysis for Equities Trading: Cash Fees &amp; client revenue</vt:lpstr>
      <vt:lpstr>Multi-factor analysis for Equities Trading: Cash Market revenue</vt:lpstr>
      <vt:lpstr>Operational Risk Loss Forecasting Model  for Stress Testing</vt:lpstr>
      <vt:lpstr>Agenda</vt:lpstr>
      <vt:lpstr>Operational Risk Loss Forecasting for Stress Testing Regulatory Background and Expectation</vt:lpstr>
      <vt:lpstr>Operational Risk Loss Forecasting for CCAR Industry Practice and Challenges</vt:lpstr>
      <vt:lpstr>Operational Risk Loss Forecasting for CCAR Industry Practice and Challenges</vt:lpstr>
      <vt:lpstr>Rebuilding the Ops Risk Loss Forecasting Model Background and Challenges </vt:lpstr>
      <vt:lpstr>Three-Stage Modeling Methodology</vt:lpstr>
      <vt:lpstr> Operational Risk Loss Forecasting for CCAR </vt:lpstr>
      <vt:lpstr>Operational Risk Loss Forecasting for CCAR Stage 1: ARIMAX Model Using External ORX Data (1/3)</vt:lpstr>
      <vt:lpstr>Operational Risk Loss Forecasting for CCAR Stage 1: ARIMAX Model Using External ORX Data (2/3)</vt:lpstr>
      <vt:lpstr>Operational Risk Loss Forecasting for CCAR Stage 1: The ARIMAX Model Using External ORX Data (3/3)</vt:lpstr>
      <vt:lpstr>Operational Risk Loss Forecasting for CCAR Stage 2: Regression Model for the Bank’s Internal Loss Forecasting (1/2)</vt:lpstr>
      <vt:lpstr>Operational Risk Loss Forecasting for CCAR Stage 2: Regression Model for the Bank’s External Loss Forecasting (2/2)</vt:lpstr>
      <vt:lpstr>Operational Risk Loss Forecasting for CCAR Performance Testing </vt:lpstr>
      <vt:lpstr>Operational Risk Loss Forecasting for CCAR Stage 3: Simulation of Scenario Analysis for Ops Risk Tail Risk</vt:lpstr>
      <vt:lpstr>Operational Risk Loss Forecasting for CCAR Ops-Risk Loss Forecasting Results (Bank Total Ops Risk Loss) </vt:lpstr>
      <vt:lpstr>Operational Risk Loss Forecasting for CCAR Conclusion and Limitations</vt:lpstr>
    </vt:vector>
  </TitlesOfParts>
  <Company>Morgan Stanley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Big Short … Or Was It The Big Long? CIO at JP Morgan</dc:title>
  <dc:creator>Cai, Peter (FIRMMKTRSK)</dc:creator>
  <cp:lastModifiedBy>tc151312</cp:lastModifiedBy>
  <cp:revision>948</cp:revision>
  <cp:lastPrinted>2006-08-13T22:38:51Z</cp:lastPrinted>
  <dcterms:created xsi:type="dcterms:W3CDTF">2012-05-30T19:58:21Z</dcterms:created>
  <dcterms:modified xsi:type="dcterms:W3CDTF">2017-03-23T00:56:13Z</dcterms:modified>
</cp:coreProperties>
</file>