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80" r:id="rId4"/>
    <p:sldId id="288" r:id="rId5"/>
    <p:sldId id="286" r:id="rId6"/>
    <p:sldId id="287" r:id="rId7"/>
    <p:sldId id="259" r:id="rId8"/>
    <p:sldId id="262" r:id="rId9"/>
    <p:sldId id="260" r:id="rId10"/>
    <p:sldId id="261" r:id="rId11"/>
    <p:sldId id="293" r:id="rId12"/>
    <p:sldId id="300" r:id="rId13"/>
    <p:sldId id="296" r:id="rId14"/>
    <p:sldId id="297" r:id="rId15"/>
    <p:sldId id="299" r:id="rId16"/>
    <p:sldId id="263" r:id="rId17"/>
    <p:sldId id="279" r:id="rId18"/>
    <p:sldId id="281" r:id="rId19"/>
    <p:sldId id="285" r:id="rId20"/>
    <p:sldId id="294" r:id="rId21"/>
    <p:sldId id="295" r:id="rId2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3" autoAdjust="0"/>
    <p:restoredTop sz="95890" autoAdjust="0"/>
  </p:normalViewPr>
  <p:slideViewPr>
    <p:cSldViewPr>
      <p:cViewPr varScale="1">
        <p:scale>
          <a:sx n="56" d="100"/>
          <a:sy n="56" d="100"/>
        </p:scale>
        <p:origin x="96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defTabSz="966788">
              <a:defRPr sz="1200">
                <a:latin typeface="Arial" charset="0"/>
                <a:cs typeface="+mn-cs"/>
              </a:defRPr>
            </a:lvl1pPr>
          </a:lstStyle>
          <a:p>
            <a:pPr>
              <a:defRPr/>
            </a:pPr>
            <a:endParaRPr lang="en-US"/>
          </a:p>
        </p:txBody>
      </p:sp>
      <p:sp>
        <p:nvSpPr>
          <p:cNvPr id="3379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6788">
              <a:defRPr sz="1200">
                <a:latin typeface="Arial" charset="0"/>
                <a:cs typeface="+mn-cs"/>
              </a:defRPr>
            </a:lvl1pPr>
          </a:lstStyle>
          <a:p>
            <a:pPr>
              <a:defRPr/>
            </a:pPr>
            <a:endParaRPr lang="en-US"/>
          </a:p>
        </p:txBody>
      </p:sp>
      <p:sp>
        <p:nvSpPr>
          <p:cNvPr id="3379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defTabSz="966788">
              <a:defRPr sz="1200">
                <a:latin typeface="Arial" charset="0"/>
                <a:cs typeface="+mn-cs"/>
              </a:defRPr>
            </a:lvl1pPr>
          </a:lstStyle>
          <a:p>
            <a:pPr>
              <a:defRPr/>
            </a:pPr>
            <a:endParaRPr lang="en-US"/>
          </a:p>
        </p:txBody>
      </p:sp>
      <p:sp>
        <p:nvSpPr>
          <p:cNvPr id="3379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6788">
              <a:defRPr sz="1200"/>
            </a:lvl1pPr>
          </a:lstStyle>
          <a:p>
            <a:fld id="{156B7A9E-CCD0-461F-B4A3-AFFC1CA030CF}" type="slidenum">
              <a:rPr lang="en-US" altLang="en-US"/>
              <a:pPr/>
              <a:t>‹#›</a:t>
            </a:fld>
            <a:endParaRPr lang="en-US" altLang="en-US"/>
          </a:p>
        </p:txBody>
      </p:sp>
    </p:spTree>
    <p:extLst>
      <p:ext uri="{BB962C8B-B14F-4D97-AF65-F5344CB8AC3E}">
        <p14:creationId xmlns:p14="http://schemas.microsoft.com/office/powerpoint/2010/main" val="3599428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defTabSz="966788">
              <a:defRPr sz="1200">
                <a:latin typeface="Arial" charset="0"/>
                <a:cs typeface="+mn-cs"/>
              </a:defRPr>
            </a:lvl1pPr>
          </a:lstStyle>
          <a:p>
            <a:pPr>
              <a:defRPr/>
            </a:pPr>
            <a:endParaRPr lang="en-US"/>
          </a:p>
        </p:txBody>
      </p:sp>
      <p:sp>
        <p:nvSpPr>
          <p:cNvPr id="1741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6788">
              <a:defRPr sz="1200">
                <a:latin typeface="Arial" charset="0"/>
                <a:cs typeface="+mn-cs"/>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defTabSz="966788">
              <a:defRPr sz="1200">
                <a:latin typeface="Arial" charset="0"/>
                <a:cs typeface="+mn-cs"/>
              </a:defRPr>
            </a:lvl1pPr>
          </a:lstStyle>
          <a:p>
            <a:pPr>
              <a:defRPr/>
            </a:pPr>
            <a:endParaRPr lang="en-US"/>
          </a:p>
        </p:txBody>
      </p:sp>
      <p:sp>
        <p:nvSpPr>
          <p:cNvPr id="1741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6788">
              <a:defRPr sz="1200"/>
            </a:lvl1pPr>
          </a:lstStyle>
          <a:p>
            <a:fld id="{200583D8-8DB3-4577-938E-CF75AE38AF7C}" type="slidenum">
              <a:rPr lang="en-US" altLang="en-US"/>
              <a:pPr/>
              <a:t>‹#›</a:t>
            </a:fld>
            <a:endParaRPr lang="en-US" altLang="en-US"/>
          </a:p>
        </p:txBody>
      </p:sp>
    </p:spTree>
    <p:extLst>
      <p:ext uri="{BB962C8B-B14F-4D97-AF65-F5344CB8AC3E}">
        <p14:creationId xmlns:p14="http://schemas.microsoft.com/office/powerpoint/2010/main" val="3873712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9CBD35A-C1F2-4036-A610-526BFAEB4740}" type="slidenum">
              <a:rPr lang="en-US" altLang="en-US"/>
              <a:pPr/>
              <a:t>‹#›</a:t>
            </a:fld>
            <a:endParaRPr lang="en-US" altLang="en-US"/>
          </a:p>
        </p:txBody>
      </p:sp>
    </p:spTree>
    <p:extLst>
      <p:ext uri="{BB962C8B-B14F-4D97-AF65-F5344CB8AC3E}">
        <p14:creationId xmlns:p14="http://schemas.microsoft.com/office/powerpoint/2010/main" val="2687040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BA54CA6-795C-4627-9AF0-31A9A4F8F1E6}" type="slidenum">
              <a:rPr lang="en-US" altLang="en-US"/>
              <a:pPr/>
              <a:t>‹#›</a:t>
            </a:fld>
            <a:endParaRPr lang="en-US" altLang="en-US"/>
          </a:p>
        </p:txBody>
      </p:sp>
    </p:spTree>
    <p:extLst>
      <p:ext uri="{BB962C8B-B14F-4D97-AF65-F5344CB8AC3E}">
        <p14:creationId xmlns:p14="http://schemas.microsoft.com/office/powerpoint/2010/main" val="40986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0B915CC-2C34-4D0F-8E15-F3383F3EEDD8}" type="slidenum">
              <a:rPr lang="en-US" altLang="en-US"/>
              <a:pPr/>
              <a:t>‹#›</a:t>
            </a:fld>
            <a:endParaRPr lang="en-US" altLang="en-US"/>
          </a:p>
        </p:txBody>
      </p:sp>
    </p:spTree>
    <p:extLst>
      <p:ext uri="{BB962C8B-B14F-4D97-AF65-F5344CB8AC3E}">
        <p14:creationId xmlns:p14="http://schemas.microsoft.com/office/powerpoint/2010/main" val="1751851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79D22C0-B9B1-42D4-8783-4D03BB23493F}" type="slidenum">
              <a:rPr lang="en-US" altLang="en-US"/>
              <a:pPr/>
              <a:t>‹#›</a:t>
            </a:fld>
            <a:endParaRPr lang="en-US" altLang="en-US"/>
          </a:p>
        </p:txBody>
      </p:sp>
    </p:spTree>
    <p:extLst>
      <p:ext uri="{BB962C8B-B14F-4D97-AF65-F5344CB8AC3E}">
        <p14:creationId xmlns:p14="http://schemas.microsoft.com/office/powerpoint/2010/main" val="225616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367CD09-EBED-4E24-BB31-476147C1B9DB}" type="slidenum">
              <a:rPr lang="en-US" altLang="en-US"/>
              <a:pPr/>
              <a:t>‹#›</a:t>
            </a:fld>
            <a:endParaRPr lang="en-US" altLang="en-US"/>
          </a:p>
        </p:txBody>
      </p:sp>
    </p:spTree>
    <p:extLst>
      <p:ext uri="{BB962C8B-B14F-4D97-AF65-F5344CB8AC3E}">
        <p14:creationId xmlns:p14="http://schemas.microsoft.com/office/powerpoint/2010/main" val="276097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93D731-A527-4374-923D-6384236E936B}" type="slidenum">
              <a:rPr lang="en-US" altLang="en-US"/>
              <a:pPr/>
              <a:t>‹#›</a:t>
            </a:fld>
            <a:endParaRPr lang="en-US" altLang="en-US"/>
          </a:p>
        </p:txBody>
      </p:sp>
    </p:spTree>
    <p:extLst>
      <p:ext uri="{BB962C8B-B14F-4D97-AF65-F5344CB8AC3E}">
        <p14:creationId xmlns:p14="http://schemas.microsoft.com/office/powerpoint/2010/main" val="109701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3A8B103-56C2-4EB8-8B34-D143DC4B9861}" type="slidenum">
              <a:rPr lang="en-US" altLang="en-US"/>
              <a:pPr/>
              <a:t>‹#›</a:t>
            </a:fld>
            <a:endParaRPr lang="en-US" altLang="en-US"/>
          </a:p>
        </p:txBody>
      </p:sp>
    </p:spTree>
    <p:extLst>
      <p:ext uri="{BB962C8B-B14F-4D97-AF65-F5344CB8AC3E}">
        <p14:creationId xmlns:p14="http://schemas.microsoft.com/office/powerpoint/2010/main" val="3114598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392D4BEE-A497-4A73-8C93-874A2C0B9DFA}" type="slidenum">
              <a:rPr lang="en-US" altLang="en-US"/>
              <a:pPr/>
              <a:t>‹#›</a:t>
            </a:fld>
            <a:endParaRPr lang="en-US" altLang="en-US"/>
          </a:p>
        </p:txBody>
      </p:sp>
    </p:spTree>
    <p:extLst>
      <p:ext uri="{BB962C8B-B14F-4D97-AF65-F5344CB8AC3E}">
        <p14:creationId xmlns:p14="http://schemas.microsoft.com/office/powerpoint/2010/main" val="278239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528A91C-30D9-498D-9584-B830F43B472C}" type="slidenum">
              <a:rPr lang="en-US" altLang="en-US"/>
              <a:pPr/>
              <a:t>‹#›</a:t>
            </a:fld>
            <a:endParaRPr lang="en-US" altLang="en-US"/>
          </a:p>
        </p:txBody>
      </p:sp>
    </p:spTree>
    <p:extLst>
      <p:ext uri="{BB962C8B-B14F-4D97-AF65-F5344CB8AC3E}">
        <p14:creationId xmlns:p14="http://schemas.microsoft.com/office/powerpoint/2010/main" val="266976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7C62FC9-19A1-4DFA-8118-71442E07EB4B}" type="slidenum">
              <a:rPr lang="en-US" altLang="en-US"/>
              <a:pPr/>
              <a:t>‹#›</a:t>
            </a:fld>
            <a:endParaRPr lang="en-US" altLang="en-US"/>
          </a:p>
        </p:txBody>
      </p:sp>
    </p:spTree>
    <p:extLst>
      <p:ext uri="{BB962C8B-B14F-4D97-AF65-F5344CB8AC3E}">
        <p14:creationId xmlns:p14="http://schemas.microsoft.com/office/powerpoint/2010/main" val="332018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E98EAD0-AA0F-4016-AFE1-8B888B21F284}" type="slidenum">
              <a:rPr lang="en-US" altLang="en-US"/>
              <a:pPr/>
              <a:t>‹#›</a:t>
            </a:fld>
            <a:endParaRPr lang="en-US" altLang="en-US"/>
          </a:p>
        </p:txBody>
      </p:sp>
    </p:spTree>
    <p:extLst>
      <p:ext uri="{BB962C8B-B14F-4D97-AF65-F5344CB8AC3E}">
        <p14:creationId xmlns:p14="http://schemas.microsoft.com/office/powerpoint/2010/main" val="250393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A4E6B77-FD0C-42E7-9E73-8B064F1C369A}" type="slidenum">
              <a:rPr lang="en-US" altLang="en-US"/>
              <a:pPr/>
              <a:t>‹#›</a:t>
            </a:fld>
            <a:endParaRPr lang="en-US" altLang="en-US"/>
          </a:p>
        </p:txBody>
      </p:sp>
    </p:spTree>
    <p:extLst>
      <p:ext uri="{BB962C8B-B14F-4D97-AF65-F5344CB8AC3E}">
        <p14:creationId xmlns:p14="http://schemas.microsoft.com/office/powerpoint/2010/main" val="317687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CE37222-6604-4ED1-BDBE-C836E78BE31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bottkc@gmail.com" TargetMode="External"/><Relationship Id="rId2" Type="http://schemas.openxmlformats.org/officeDocument/2006/relationships/hyperlink" Target="mailto:ken.abbott@barclay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066800"/>
            <a:ext cx="7772400" cy="1470025"/>
          </a:xfrm>
        </p:spPr>
        <p:txBody>
          <a:bodyPr/>
          <a:lstStyle/>
          <a:p>
            <a:pPr eaLnBrk="1" hangingPunct="1"/>
            <a:r>
              <a:rPr lang="en-US" altLang="en-US" smtClean="0"/>
              <a:t>Risk Management</a:t>
            </a:r>
            <a:br>
              <a:rPr lang="en-US" altLang="en-US" smtClean="0"/>
            </a:br>
            <a:r>
              <a:rPr lang="en-US" altLang="en-US" sz="3200" smtClean="0"/>
              <a:t>Goals and Requirements</a:t>
            </a:r>
          </a:p>
        </p:txBody>
      </p:sp>
      <p:sp>
        <p:nvSpPr>
          <p:cNvPr id="2051" name="Rectangle 3"/>
          <p:cNvSpPr>
            <a:spLocks noGrp="1" noChangeArrowheads="1"/>
          </p:cNvSpPr>
          <p:nvPr>
            <p:ph type="subTitle" idx="1"/>
          </p:nvPr>
        </p:nvSpPr>
        <p:spPr>
          <a:xfrm>
            <a:off x="1447800" y="3429000"/>
            <a:ext cx="6400800" cy="2057400"/>
          </a:xfrm>
        </p:spPr>
        <p:txBody>
          <a:bodyPr/>
          <a:lstStyle/>
          <a:p>
            <a:pPr eaLnBrk="1" hangingPunct="1">
              <a:lnSpc>
                <a:spcPct val="80000"/>
              </a:lnSpc>
            </a:pPr>
            <a:r>
              <a:rPr lang="en-US" altLang="en-US" sz="2000" dirty="0" smtClean="0"/>
              <a:t>Ken Abbott</a:t>
            </a:r>
          </a:p>
          <a:p>
            <a:pPr eaLnBrk="1" hangingPunct="1">
              <a:lnSpc>
                <a:spcPct val="80000"/>
              </a:lnSpc>
            </a:pPr>
            <a:r>
              <a:rPr lang="en-US" altLang="en-US" sz="2000" dirty="0" smtClean="0">
                <a:hlinkClick r:id="rId2"/>
              </a:rPr>
              <a:t>ken.abbott@barclays.com</a:t>
            </a:r>
            <a:endParaRPr lang="en-US" altLang="en-US" sz="2000" dirty="0" smtClean="0"/>
          </a:p>
          <a:p>
            <a:pPr eaLnBrk="1" hangingPunct="1">
              <a:lnSpc>
                <a:spcPct val="80000"/>
              </a:lnSpc>
            </a:pPr>
            <a:r>
              <a:rPr lang="en-US" altLang="en-US" sz="2000" dirty="0" smtClean="0">
                <a:hlinkClick r:id="rId3"/>
              </a:rPr>
              <a:t>abbottkc@gmail.com</a:t>
            </a:r>
            <a:endParaRPr lang="en-US" altLang="en-US" sz="2000" dirty="0" smtClean="0"/>
          </a:p>
          <a:p>
            <a:pPr eaLnBrk="1" hangingPunct="1">
              <a:lnSpc>
                <a:spcPct val="80000"/>
              </a:lnSpc>
            </a:pPr>
            <a:r>
              <a:rPr lang="en-US" altLang="en-US" sz="2000" dirty="0" smtClean="0"/>
              <a:t>212 </a:t>
            </a:r>
            <a:r>
              <a:rPr lang="en-US" altLang="en-US" sz="2000" dirty="0" smtClean="0"/>
              <a:t>526 3171w</a:t>
            </a:r>
            <a:endParaRPr lang="en-US" altLang="en-US" sz="2000" dirty="0" smtClean="0"/>
          </a:p>
          <a:p>
            <a:pPr eaLnBrk="1" hangingPunct="1">
              <a:lnSpc>
                <a:spcPct val="80000"/>
              </a:lnSpc>
            </a:pPr>
            <a:r>
              <a:rPr lang="en-US" altLang="en-US" sz="2000" dirty="0" smtClean="0"/>
              <a:t>917 714 4810 m</a:t>
            </a:r>
          </a:p>
          <a:p>
            <a:pPr eaLnBrk="1" hangingPunct="1">
              <a:lnSpc>
                <a:spcPct val="80000"/>
              </a:lnSpc>
            </a:pPr>
            <a:r>
              <a:rPr lang="en-US" altLang="en-US" sz="2000" dirty="0" smtClean="0"/>
              <a:t>973 701 1753 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Readings</a:t>
            </a:r>
          </a:p>
        </p:txBody>
      </p:sp>
      <p:sp>
        <p:nvSpPr>
          <p:cNvPr id="11267" name="Rectangle 3"/>
          <p:cNvSpPr>
            <a:spLocks noGrp="1" noChangeArrowheads="1"/>
          </p:cNvSpPr>
          <p:nvPr>
            <p:ph type="body" idx="1"/>
          </p:nvPr>
        </p:nvSpPr>
        <p:spPr/>
        <p:txBody>
          <a:bodyPr/>
          <a:lstStyle/>
          <a:p>
            <a:pPr eaLnBrk="1" hangingPunct="1"/>
            <a:r>
              <a:rPr lang="en-US" altLang="en-US" smtClean="0"/>
              <a:t>I will assign recent topical material</a:t>
            </a:r>
          </a:p>
          <a:p>
            <a:pPr eaLnBrk="1" hangingPunct="1"/>
            <a:r>
              <a:rPr lang="en-US" altLang="en-US" smtClean="0"/>
              <a:t>Some have material I expect you to be responsible for, some is to provide background</a:t>
            </a:r>
          </a:p>
          <a:p>
            <a:pPr eaLnBrk="1" hangingPunct="1"/>
            <a:r>
              <a:rPr lang="en-US" altLang="en-US" smtClean="0"/>
              <a:t>Reading the WSJ is highly recommended</a:t>
            </a:r>
          </a:p>
          <a:p>
            <a:pPr eaLnBrk="1" hangingPunct="1"/>
            <a:r>
              <a:rPr lang="en-US" altLang="en-US" smtClean="0">
                <a:solidFill>
                  <a:srgbClr val="FF0000"/>
                </a:solidFill>
              </a:rPr>
              <a:t>I APPRECIATE YOUR OPINIONS ON THE READINGS.  LET ME KNOW.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How I Can Help You</a:t>
            </a:r>
          </a:p>
        </p:txBody>
      </p:sp>
      <p:sp>
        <p:nvSpPr>
          <p:cNvPr id="12291" name="Content Placeholder 2"/>
          <p:cNvSpPr>
            <a:spLocks noGrp="1"/>
          </p:cNvSpPr>
          <p:nvPr>
            <p:ph idx="1"/>
          </p:nvPr>
        </p:nvSpPr>
        <p:spPr/>
        <p:txBody>
          <a:bodyPr/>
          <a:lstStyle/>
          <a:p>
            <a:r>
              <a:rPr lang="en-US" altLang="en-US" smtClean="0"/>
              <a:t>Interview Background Reading</a:t>
            </a:r>
          </a:p>
          <a:p>
            <a:r>
              <a:rPr lang="en-US" altLang="en-US" smtClean="0"/>
              <a:t>References</a:t>
            </a:r>
          </a:p>
          <a:p>
            <a:r>
              <a:rPr lang="en-US" altLang="en-US" smtClean="0"/>
              <a:t>Job Descriptions</a:t>
            </a:r>
          </a:p>
          <a:p>
            <a:r>
              <a:rPr lang="en-US" altLang="en-US" smtClean="0"/>
              <a:t>Minefield Awareness</a:t>
            </a:r>
          </a:p>
          <a:p>
            <a:r>
              <a:rPr lang="en-US" altLang="en-US" smtClean="0"/>
              <a:t>Cover Letter Review</a:t>
            </a:r>
          </a:p>
          <a:p>
            <a:r>
              <a:rPr lang="en-US" altLang="en-US" smtClean="0"/>
              <a:t>Resume Review</a:t>
            </a:r>
          </a:p>
          <a:p>
            <a:r>
              <a:rPr lang="en-US" altLang="en-US" smtClean="0"/>
              <a:t>(Occasionally) Interviews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CDS Spreads</a:t>
            </a: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286625"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81000" y="76200"/>
            <a:ext cx="8229600" cy="1143000"/>
          </a:xfrm>
        </p:spPr>
        <p:txBody>
          <a:bodyPr/>
          <a:lstStyle/>
          <a:p>
            <a:r>
              <a:rPr lang="en-GB" altLang="en-US" smtClean="0"/>
              <a:t>Markets</a:t>
            </a:r>
            <a:endParaRPr lang="en-US" altLang="en-US" smtClean="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85838"/>
            <a:ext cx="8620125" cy="5719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0"/>
            <a:ext cx="8229600" cy="1143000"/>
          </a:xfrm>
        </p:spPr>
        <p:txBody>
          <a:bodyPr/>
          <a:lstStyle/>
          <a:p>
            <a:r>
              <a:rPr lang="en-GB" altLang="en-US" smtClean="0"/>
              <a:t>Markets</a:t>
            </a:r>
            <a:endParaRPr lang="en-US" altLang="en-US" smtClean="0"/>
          </a:p>
        </p:txBody>
      </p:sp>
      <p:pic>
        <p:nvPicPr>
          <p:cNvPr id="153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14400"/>
            <a:ext cx="8753475"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28600"/>
            <a:ext cx="8229600" cy="808038"/>
          </a:xfrm>
        </p:spPr>
        <p:txBody>
          <a:bodyPr/>
          <a:lstStyle/>
          <a:p>
            <a:r>
              <a:rPr lang="en-GB" altLang="en-US" smtClean="0"/>
              <a:t>Markets</a:t>
            </a:r>
            <a:endParaRPr lang="en-US" altLang="en-US" smtClean="0"/>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848725" cy="594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So, where are we now?</a:t>
            </a:r>
          </a:p>
        </p:txBody>
      </p:sp>
      <p:sp>
        <p:nvSpPr>
          <p:cNvPr id="17411" name="Rectangle 3"/>
          <p:cNvSpPr>
            <a:spLocks noGrp="1" noChangeArrowheads="1"/>
          </p:cNvSpPr>
          <p:nvPr>
            <p:ph type="body" idx="1"/>
          </p:nvPr>
        </p:nvSpPr>
        <p:spPr/>
        <p:txBody>
          <a:bodyPr/>
          <a:lstStyle/>
          <a:p>
            <a:pPr eaLnBrk="1" hangingPunct="1"/>
            <a:r>
              <a:rPr lang="en-US" altLang="en-US" dirty="0" smtClean="0"/>
              <a:t>Post-crisis hangover</a:t>
            </a:r>
          </a:p>
          <a:p>
            <a:pPr lvl="1" eaLnBrk="1" hangingPunct="1"/>
            <a:r>
              <a:rPr lang="en-GB" altLang="en-US" dirty="0" smtClean="0"/>
              <a:t>What was that all about, anyway?</a:t>
            </a:r>
          </a:p>
          <a:p>
            <a:pPr lvl="2" eaLnBrk="1" hangingPunct="1"/>
            <a:r>
              <a:rPr lang="en-GB" altLang="en-US" dirty="0" smtClean="0"/>
              <a:t>Subprime</a:t>
            </a:r>
          </a:p>
          <a:p>
            <a:pPr lvl="2" eaLnBrk="1" hangingPunct="1"/>
            <a:r>
              <a:rPr lang="en-GB" altLang="en-US" dirty="0" smtClean="0"/>
              <a:t>Credit</a:t>
            </a:r>
          </a:p>
          <a:p>
            <a:pPr lvl="1" eaLnBrk="1" hangingPunct="1"/>
            <a:r>
              <a:rPr lang="en-GB" altLang="en-US" dirty="0" smtClean="0"/>
              <a:t>Regulatory overreaction?</a:t>
            </a:r>
          </a:p>
          <a:p>
            <a:pPr lvl="1" eaLnBrk="1" hangingPunct="1"/>
            <a:r>
              <a:rPr lang="en-GB" altLang="en-US" dirty="0" smtClean="0"/>
              <a:t>Regulatory overlap</a:t>
            </a:r>
          </a:p>
          <a:p>
            <a:pPr lvl="1" eaLnBrk="1" hangingPunct="1"/>
            <a:r>
              <a:rPr lang="en-GB" altLang="en-US" dirty="0" smtClean="0"/>
              <a:t>Massive shift of resources</a:t>
            </a:r>
          </a:p>
          <a:p>
            <a:pPr lvl="1" eaLnBrk="1" hangingPunct="1"/>
            <a:r>
              <a:rPr lang="en-GB" altLang="en-US" dirty="0" smtClean="0"/>
              <a:t>Relocation of trading</a:t>
            </a:r>
          </a:p>
          <a:p>
            <a:pPr lvl="1" eaLnBrk="1" hangingPunct="1"/>
            <a:r>
              <a:rPr lang="en-GB" altLang="en-US" dirty="0" smtClean="0"/>
              <a:t>Bureaucratic tangle</a:t>
            </a:r>
            <a:endParaRPr lang="en-US" alt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Risk Accountability</a:t>
            </a:r>
          </a:p>
        </p:txBody>
      </p:sp>
      <p:sp>
        <p:nvSpPr>
          <p:cNvPr id="18435" name="Rectangle 3"/>
          <p:cNvSpPr>
            <a:spLocks noGrp="1" noChangeArrowheads="1"/>
          </p:cNvSpPr>
          <p:nvPr>
            <p:ph type="body" idx="1"/>
          </p:nvPr>
        </p:nvSpPr>
        <p:spPr/>
        <p:txBody>
          <a:bodyPr/>
          <a:lstStyle/>
          <a:p>
            <a:pPr eaLnBrk="1" hangingPunct="1"/>
            <a:r>
              <a:rPr lang="en-US" altLang="en-US" smtClean="0"/>
              <a:t>Whose fault was it, anyway?	</a:t>
            </a:r>
          </a:p>
          <a:p>
            <a:pPr lvl="1" eaLnBrk="1" hangingPunct="1"/>
            <a:r>
              <a:rPr lang="en-US" altLang="en-US" smtClean="0"/>
              <a:t>Were things booked correctly?</a:t>
            </a:r>
          </a:p>
          <a:p>
            <a:pPr lvl="1" eaLnBrk="1" hangingPunct="1"/>
            <a:r>
              <a:rPr lang="en-US" altLang="en-US" smtClean="0"/>
              <a:t>Were the limits adequate?</a:t>
            </a:r>
          </a:p>
          <a:p>
            <a:pPr lvl="1" eaLnBrk="1" hangingPunct="1"/>
            <a:r>
              <a:rPr lang="en-US" altLang="en-US" smtClean="0"/>
              <a:t>Who knew what?</a:t>
            </a:r>
          </a:p>
          <a:p>
            <a:pPr lvl="1" eaLnBrk="1" hangingPunct="1"/>
            <a:r>
              <a:rPr lang="en-US" altLang="en-US" smtClean="0"/>
              <a:t>When did they know it?</a:t>
            </a:r>
          </a:p>
          <a:p>
            <a:pPr lvl="1" eaLnBrk="1" hangingPunct="1"/>
            <a:r>
              <a:rPr lang="en-US" altLang="en-US" smtClean="0"/>
              <a:t>Was it clearly communicated?</a:t>
            </a:r>
          </a:p>
          <a:p>
            <a:pPr lvl="1" eaLnBrk="1" hangingPunct="1"/>
            <a:r>
              <a:rPr lang="en-US" altLang="en-US" smtClean="0"/>
              <a:t>Was there franchise risk?</a:t>
            </a:r>
          </a:p>
          <a:p>
            <a:pPr eaLnBrk="1" hangingPunct="1"/>
            <a:r>
              <a:rPr lang="en-US" altLang="en-US" smtClean="0"/>
              <a:t>Was it just musical chairs?</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Models Are a Key Issue</a:t>
            </a:r>
          </a:p>
        </p:txBody>
      </p:sp>
      <p:sp>
        <p:nvSpPr>
          <p:cNvPr id="19459" name="Rectangle 3"/>
          <p:cNvSpPr>
            <a:spLocks noGrp="1" noChangeArrowheads="1"/>
          </p:cNvSpPr>
          <p:nvPr>
            <p:ph type="body" idx="1"/>
          </p:nvPr>
        </p:nvSpPr>
        <p:spPr/>
        <p:txBody>
          <a:bodyPr/>
          <a:lstStyle/>
          <a:p>
            <a:pPr eaLnBrk="1" hangingPunct="1"/>
            <a:r>
              <a:rPr lang="en-US" altLang="en-US" smtClean="0"/>
              <a:t>VaR models</a:t>
            </a:r>
          </a:p>
          <a:p>
            <a:pPr lvl="1" eaLnBrk="1" hangingPunct="1"/>
            <a:r>
              <a:rPr lang="en-US" altLang="en-US" smtClean="0"/>
              <a:t>Systematic VaR</a:t>
            </a:r>
          </a:p>
          <a:p>
            <a:pPr lvl="1" eaLnBrk="1" hangingPunct="1"/>
            <a:r>
              <a:rPr lang="en-US" altLang="en-US" smtClean="0"/>
              <a:t>Specific Risk</a:t>
            </a:r>
          </a:p>
          <a:p>
            <a:pPr eaLnBrk="1" hangingPunct="1"/>
            <a:r>
              <a:rPr lang="en-US" altLang="en-US" smtClean="0"/>
              <a:t>Pricing Models</a:t>
            </a:r>
          </a:p>
          <a:p>
            <a:pPr eaLnBrk="1" hangingPunct="1"/>
            <a:r>
              <a:rPr lang="en-US" altLang="en-US" smtClean="0"/>
              <a:t>Valuation Adjustments</a:t>
            </a:r>
          </a:p>
          <a:p>
            <a:pPr eaLnBrk="1" hangingPunct="1"/>
            <a:r>
              <a:rPr lang="en-US" altLang="en-US" smtClean="0"/>
              <a:t>Scenario/Stress Test Models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Capital is a Key Issue</a:t>
            </a:r>
          </a:p>
        </p:txBody>
      </p:sp>
      <p:sp>
        <p:nvSpPr>
          <p:cNvPr id="20483" name="Rectangle 3"/>
          <p:cNvSpPr>
            <a:spLocks noGrp="1" noChangeArrowheads="1"/>
          </p:cNvSpPr>
          <p:nvPr>
            <p:ph type="body" idx="1"/>
          </p:nvPr>
        </p:nvSpPr>
        <p:spPr/>
        <p:txBody>
          <a:bodyPr/>
          <a:lstStyle/>
          <a:p>
            <a:pPr eaLnBrk="1" hangingPunct="1"/>
            <a:r>
              <a:rPr lang="en-US" altLang="en-US" smtClean="0"/>
              <a:t>Regulatory Capital</a:t>
            </a:r>
          </a:p>
          <a:p>
            <a:pPr eaLnBrk="1" hangingPunct="1"/>
            <a:r>
              <a:rPr lang="en-US" altLang="en-US" smtClean="0"/>
              <a:t>Economic Capital</a:t>
            </a:r>
          </a:p>
          <a:p>
            <a:pPr eaLnBrk="1" hangingPunct="1"/>
            <a:r>
              <a:rPr lang="en-US" altLang="en-US" smtClean="0"/>
              <a:t>ICAAP / CCAR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Class Details</a:t>
            </a:r>
          </a:p>
        </p:txBody>
      </p:sp>
      <p:sp>
        <p:nvSpPr>
          <p:cNvPr id="3075" name="Rectangle 3"/>
          <p:cNvSpPr>
            <a:spLocks noGrp="1" noChangeArrowheads="1"/>
          </p:cNvSpPr>
          <p:nvPr>
            <p:ph type="body" idx="1"/>
          </p:nvPr>
        </p:nvSpPr>
        <p:spPr/>
        <p:txBody>
          <a:bodyPr/>
          <a:lstStyle/>
          <a:p>
            <a:pPr eaLnBrk="1" hangingPunct="1">
              <a:lnSpc>
                <a:spcPct val="80000"/>
              </a:lnSpc>
            </a:pPr>
            <a:r>
              <a:rPr lang="en-US" altLang="en-US" sz="2400" smtClean="0"/>
              <a:t>Class will probably start on time and end on time, with a 15 minute break</a:t>
            </a:r>
          </a:p>
          <a:p>
            <a:pPr eaLnBrk="1" hangingPunct="1">
              <a:lnSpc>
                <a:spcPct val="80000"/>
              </a:lnSpc>
            </a:pPr>
            <a:r>
              <a:rPr lang="en-US" altLang="en-US" sz="2400" smtClean="0"/>
              <a:t>I may share the course with guest lecturers</a:t>
            </a:r>
          </a:p>
          <a:p>
            <a:pPr eaLnBrk="1" hangingPunct="1">
              <a:lnSpc>
                <a:spcPct val="80000"/>
              </a:lnSpc>
            </a:pPr>
            <a:r>
              <a:rPr lang="en-US" altLang="en-US" sz="2400" smtClean="0"/>
              <a:t>Overall goals of the course</a:t>
            </a:r>
          </a:p>
          <a:p>
            <a:pPr lvl="1" eaLnBrk="1" hangingPunct="1">
              <a:lnSpc>
                <a:spcPct val="80000"/>
              </a:lnSpc>
            </a:pPr>
            <a:r>
              <a:rPr lang="en-US" altLang="en-US" sz="2000" smtClean="0"/>
              <a:t>Familiarize you with market issues</a:t>
            </a:r>
          </a:p>
          <a:p>
            <a:pPr lvl="1" eaLnBrk="1" hangingPunct="1">
              <a:lnSpc>
                <a:spcPct val="80000"/>
              </a:lnSpc>
            </a:pPr>
            <a:r>
              <a:rPr lang="en-US" altLang="en-US" sz="2000" smtClean="0"/>
              <a:t>Introduce data analysis techniques</a:t>
            </a:r>
          </a:p>
          <a:p>
            <a:pPr lvl="1" eaLnBrk="1" hangingPunct="1">
              <a:lnSpc>
                <a:spcPct val="80000"/>
              </a:lnSpc>
            </a:pPr>
            <a:r>
              <a:rPr lang="en-US" altLang="en-US" sz="2000" smtClean="0"/>
              <a:t>Force you to become spreadsheet-proficient</a:t>
            </a:r>
          </a:p>
          <a:p>
            <a:pPr lvl="1" eaLnBrk="1" hangingPunct="1">
              <a:lnSpc>
                <a:spcPct val="80000"/>
              </a:lnSpc>
            </a:pPr>
            <a:r>
              <a:rPr lang="en-US" altLang="en-US" sz="2000" smtClean="0"/>
              <a:t>Introduce methodologies</a:t>
            </a:r>
          </a:p>
          <a:p>
            <a:pPr lvl="1" eaLnBrk="1" hangingPunct="1">
              <a:lnSpc>
                <a:spcPct val="80000"/>
              </a:lnSpc>
            </a:pPr>
            <a:r>
              <a:rPr lang="en-US" altLang="en-US" sz="2000" smtClean="0"/>
              <a:t>Make sure you will productive on day 1 of your job in market risk</a:t>
            </a:r>
          </a:p>
          <a:p>
            <a:pPr eaLnBrk="1" hangingPunct="1">
              <a:lnSpc>
                <a:spcPct val="80000"/>
              </a:lnSpc>
            </a:pPr>
            <a:r>
              <a:rPr lang="en-US" altLang="en-US" sz="2400" smtClean="0"/>
              <a:t>This course will NOT</a:t>
            </a:r>
          </a:p>
          <a:p>
            <a:pPr lvl="1" eaLnBrk="1" hangingPunct="1">
              <a:lnSpc>
                <a:spcPct val="80000"/>
              </a:lnSpc>
            </a:pPr>
            <a:r>
              <a:rPr lang="en-US" altLang="en-US" sz="2000" smtClean="0"/>
              <a:t>Teach IR derivative models</a:t>
            </a:r>
          </a:p>
          <a:p>
            <a:pPr lvl="1" eaLnBrk="1" hangingPunct="1">
              <a:lnSpc>
                <a:spcPct val="80000"/>
              </a:lnSpc>
            </a:pPr>
            <a:r>
              <a:rPr lang="en-US" altLang="en-US" sz="2000" smtClean="0"/>
              <a:t>Dwell on macroeconomic models</a:t>
            </a:r>
          </a:p>
          <a:p>
            <a:pPr lvl="1" eaLnBrk="1" hangingPunct="1">
              <a:lnSpc>
                <a:spcPct val="80000"/>
              </a:lnSpc>
            </a:pPr>
            <a:r>
              <a:rPr lang="en-US" altLang="en-US" sz="2000" smtClean="0"/>
              <a:t>Spend an inordinate amount of time on market structure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Dodd Frank is a Key Issue</a:t>
            </a:r>
          </a:p>
        </p:txBody>
      </p:sp>
      <p:sp>
        <p:nvSpPr>
          <p:cNvPr id="21507" name="Content Placeholder 2"/>
          <p:cNvSpPr>
            <a:spLocks noGrp="1"/>
          </p:cNvSpPr>
          <p:nvPr>
            <p:ph idx="1"/>
          </p:nvPr>
        </p:nvSpPr>
        <p:spPr/>
        <p:txBody>
          <a:bodyPr/>
          <a:lstStyle/>
          <a:p>
            <a:r>
              <a:rPr lang="en-US" altLang="en-US" smtClean="0"/>
              <a:t>Resolution Planning (I &amp; II)</a:t>
            </a:r>
          </a:p>
          <a:p>
            <a:r>
              <a:rPr lang="en-US" altLang="en-US" smtClean="0"/>
              <a:t>Enhanced Prudential Standards (I:165a-e)</a:t>
            </a:r>
          </a:p>
          <a:p>
            <a:r>
              <a:rPr lang="en-US" altLang="en-US" smtClean="0"/>
              <a:t>Swap Dealer Stuff (VI)</a:t>
            </a:r>
          </a:p>
          <a:p>
            <a:r>
              <a:rPr lang="en-US" altLang="en-US" smtClean="0"/>
              <a:t>Volcker (VII)</a:t>
            </a:r>
          </a:p>
          <a:p>
            <a:r>
              <a:rPr lang="en-US" altLang="en-US" smtClean="0"/>
              <a:t>Consumer Protection (IX)</a:t>
            </a:r>
          </a:p>
          <a:p>
            <a:endParaRPr lang="en-US" alt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Basel is a Key Issue</a:t>
            </a:r>
          </a:p>
        </p:txBody>
      </p:sp>
      <p:sp>
        <p:nvSpPr>
          <p:cNvPr id="22531" name="Content Placeholder 2"/>
          <p:cNvSpPr>
            <a:spLocks noGrp="1"/>
          </p:cNvSpPr>
          <p:nvPr>
            <p:ph idx="1"/>
          </p:nvPr>
        </p:nvSpPr>
        <p:spPr/>
        <p:txBody>
          <a:bodyPr/>
          <a:lstStyle/>
          <a:p>
            <a:r>
              <a:rPr lang="en-US" altLang="en-US" smtClean="0"/>
              <a:t>Basel II implementation</a:t>
            </a:r>
          </a:p>
          <a:p>
            <a:r>
              <a:rPr lang="en-US" altLang="en-US" smtClean="0"/>
              <a:t>Basel II.5 Implementation status</a:t>
            </a:r>
          </a:p>
          <a:p>
            <a:r>
              <a:rPr lang="en-US" altLang="en-US" smtClean="0"/>
              <a:t>Basel III</a:t>
            </a:r>
          </a:p>
          <a:p>
            <a:r>
              <a:rPr lang="en-US" altLang="en-US" smtClean="0"/>
              <a:t>Overall Basel Costs</a:t>
            </a:r>
          </a:p>
          <a:p>
            <a:r>
              <a:rPr lang="en-US" altLang="en-US" smtClean="0"/>
              <a:t>Overall Basel Workload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792162"/>
          </a:xfrm>
        </p:spPr>
        <p:txBody>
          <a:bodyPr/>
          <a:lstStyle/>
          <a:p>
            <a:pPr eaLnBrk="1" hangingPunct="1"/>
            <a:r>
              <a:rPr lang="en-US" altLang="en-US" smtClean="0"/>
              <a:t>Class Details</a:t>
            </a:r>
          </a:p>
        </p:txBody>
      </p:sp>
      <p:sp>
        <p:nvSpPr>
          <p:cNvPr id="4099" name="Rectangle 3"/>
          <p:cNvSpPr>
            <a:spLocks noGrp="1" noChangeArrowheads="1"/>
          </p:cNvSpPr>
          <p:nvPr>
            <p:ph type="body" idx="1"/>
          </p:nvPr>
        </p:nvSpPr>
        <p:spPr>
          <a:xfrm>
            <a:off x="457200" y="1066800"/>
            <a:ext cx="8382000" cy="5059363"/>
          </a:xfrm>
        </p:spPr>
        <p:txBody>
          <a:bodyPr/>
          <a:lstStyle/>
          <a:p>
            <a:pPr eaLnBrk="1" hangingPunct="1"/>
            <a:r>
              <a:rPr lang="en-US" altLang="en-US" sz="2000" smtClean="0"/>
              <a:t>There will be a midterm, 8-10 hw assignments and a final</a:t>
            </a:r>
          </a:p>
          <a:p>
            <a:pPr eaLnBrk="1" hangingPunct="1"/>
            <a:r>
              <a:rPr lang="en-US" altLang="en-US" sz="2000" smtClean="0"/>
              <a:t>I </a:t>
            </a:r>
            <a:r>
              <a:rPr lang="en-US" altLang="en-US" sz="2000" smtClean="0">
                <a:solidFill>
                  <a:srgbClr val="FF0000"/>
                </a:solidFill>
              </a:rPr>
              <a:t>DO NOT</a:t>
            </a:r>
            <a:r>
              <a:rPr lang="en-US" altLang="en-US" sz="2000" smtClean="0"/>
              <a:t> negotiate grades</a:t>
            </a:r>
          </a:p>
          <a:p>
            <a:pPr eaLnBrk="1" hangingPunct="1"/>
            <a:r>
              <a:rPr lang="en-US" altLang="en-US" sz="2000" smtClean="0"/>
              <a:t>Things I DON’T want to hear</a:t>
            </a:r>
          </a:p>
          <a:p>
            <a:pPr lvl="1" eaLnBrk="1" hangingPunct="1"/>
            <a:r>
              <a:rPr lang="en-US" altLang="en-US" sz="1800" smtClean="0"/>
              <a:t>I was sick</a:t>
            </a:r>
          </a:p>
          <a:p>
            <a:pPr lvl="1" eaLnBrk="1" hangingPunct="1"/>
            <a:r>
              <a:rPr lang="en-US" altLang="en-US" sz="1800" smtClean="0"/>
              <a:t>My mother was sick</a:t>
            </a:r>
          </a:p>
          <a:p>
            <a:pPr lvl="1" eaLnBrk="1" hangingPunct="1"/>
            <a:r>
              <a:rPr lang="en-US" altLang="en-US" sz="1800" smtClean="0"/>
              <a:t>I had </a:t>
            </a:r>
            <a:r>
              <a:rPr lang="en-US" altLang="en-US" sz="1800" i="1" smtClean="0"/>
              <a:t>n</a:t>
            </a:r>
            <a:r>
              <a:rPr lang="en-US" altLang="en-US" sz="1800" smtClean="0"/>
              <a:t> other finals</a:t>
            </a:r>
          </a:p>
          <a:p>
            <a:pPr lvl="1" eaLnBrk="1" hangingPunct="1"/>
            <a:r>
              <a:rPr lang="en-US" altLang="en-US" sz="1800" smtClean="0"/>
              <a:t>I’m the only undergrad in the course</a:t>
            </a:r>
          </a:p>
          <a:p>
            <a:pPr lvl="1" eaLnBrk="1" hangingPunct="1"/>
            <a:r>
              <a:rPr lang="en-US" altLang="en-US" sz="1800" smtClean="0"/>
              <a:t>This will be the only B (C) on my transcript</a:t>
            </a:r>
          </a:p>
          <a:p>
            <a:pPr eaLnBrk="1" hangingPunct="1"/>
            <a:r>
              <a:rPr lang="en-US" altLang="en-US" sz="2000" smtClean="0"/>
              <a:t>I grade on a curve – the right tail gets A’s and the left tail gets C’s.</a:t>
            </a:r>
          </a:p>
          <a:p>
            <a:pPr eaLnBrk="1" hangingPunct="1"/>
            <a:r>
              <a:rPr lang="en-US" altLang="en-US" sz="2000" smtClean="0"/>
              <a:t>Typically 15%-20% get A’s</a:t>
            </a:r>
          </a:p>
          <a:p>
            <a:pPr eaLnBrk="1" hangingPunct="1"/>
            <a:r>
              <a:rPr lang="en-US" altLang="en-US" sz="2000" smtClean="0"/>
              <a:t>If I catch you cheating you will </a:t>
            </a:r>
            <a:r>
              <a:rPr lang="en-US" altLang="en-US" sz="2000" smtClean="0">
                <a:solidFill>
                  <a:srgbClr val="FF0000"/>
                </a:solidFill>
              </a:rPr>
              <a:t>FAIL THE COURSE</a:t>
            </a:r>
          </a:p>
          <a:p>
            <a:pPr eaLnBrk="1" hangingPunct="1"/>
            <a:r>
              <a:rPr lang="en-US" altLang="en-US" sz="2000" smtClean="0">
                <a:solidFill>
                  <a:srgbClr val="FF0000"/>
                </a:solidFill>
              </a:rPr>
              <a:t>Plagiarism is cheating</a:t>
            </a:r>
            <a:r>
              <a:rPr lang="en-US" altLang="en-US" sz="2000" smtClean="0"/>
              <a:t>. If you fail to cite sources in any written assignment you will fail that assignment.  Egregious cases will be taken to the administration.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Homework</a:t>
            </a:r>
          </a:p>
        </p:txBody>
      </p:sp>
      <p:sp>
        <p:nvSpPr>
          <p:cNvPr id="5123" name="Content Placeholder 2"/>
          <p:cNvSpPr>
            <a:spLocks noGrp="1"/>
          </p:cNvSpPr>
          <p:nvPr>
            <p:ph idx="1"/>
          </p:nvPr>
        </p:nvSpPr>
        <p:spPr>
          <a:xfrm>
            <a:off x="457200" y="1295400"/>
            <a:ext cx="8229600" cy="5105400"/>
          </a:xfrm>
        </p:spPr>
        <p:txBody>
          <a:bodyPr/>
          <a:lstStyle/>
          <a:p>
            <a:r>
              <a:rPr lang="en-US" altLang="en-US" sz="1600" smtClean="0"/>
              <a:t>Homework is due when it's due.  I used to be flexible, but people consistently abused it and handed everything in late.  Anything handed in within two days of the due date will be accepted, but with an automatic grade reduction (i.e. B+ to B, etc.).  After two days, the grade goes to zero.  No exceptions. </a:t>
            </a:r>
          </a:p>
          <a:p>
            <a:r>
              <a:rPr lang="en-US" altLang="en-US" sz="1600" smtClean="0"/>
              <a:t>A grade of A or A- will be given to any work of such quality that, in my judgment it could be given directly to the Chief Risk Officer with little or no editing. </a:t>
            </a:r>
          </a:p>
          <a:p>
            <a:r>
              <a:rPr lang="en-US" altLang="en-US" sz="1600" smtClean="0"/>
              <a:t>A grade of B+, B, or B- will be given to work that could be given to senior management with moderate to heavy editing. </a:t>
            </a:r>
          </a:p>
          <a:p>
            <a:r>
              <a:rPr lang="en-US" altLang="en-US" sz="1600" smtClean="0"/>
              <a:t>No plagiarism will be tolerated.  Sources must be properly cited and all analytical work must be original (i.e. no copying of assignments).  Failure to adhere to this will result in failure of the course.  No warnings, no exceptions. </a:t>
            </a:r>
          </a:p>
          <a:p>
            <a:r>
              <a:rPr lang="en-US" altLang="en-US" sz="1600" smtClean="0"/>
              <a:t>The TA is the final arbiter of HW grades and may choose to grant extra credit for exceptional work.  That means that consistently good HW can raise your final grade. </a:t>
            </a:r>
          </a:p>
          <a:p>
            <a:r>
              <a:rPr lang="en-US" altLang="en-US" sz="1600" smtClean="0"/>
              <a:t>HW is to be submitted as "HW &lt;&lt;space&gt;&gt;&lt;&lt;assignment name&gt;&gt;&lt;&lt;name 1 name 2 name 3 name 4&gt;&gt;.xlsx" </a:t>
            </a:r>
          </a:p>
          <a:p>
            <a:r>
              <a:rPr lang="en-US" altLang="en-US" sz="1600" smtClean="0"/>
              <a:t>For each HW, the assignment tab must be left in place and the questions must be addressed in separate tabs to be added to the spreadsheet.</a:t>
            </a:r>
          </a:p>
          <a:p>
            <a:endParaRPr lang="en-US" altLang="en-US" sz="16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p:txBody>
          <a:bodyPr/>
          <a:lstStyle/>
          <a:p>
            <a:endParaRPr lang="en-US" altLang="en-US" smtClean="0"/>
          </a:p>
        </p:txBody>
      </p:sp>
      <p:pic>
        <p:nvPicPr>
          <p:cNvPr id="6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685800"/>
            <a:ext cx="8372475" cy="582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Box 4"/>
          <p:cNvSpPr txBox="1">
            <a:spLocks noChangeArrowheads="1"/>
          </p:cNvSpPr>
          <p:nvPr/>
        </p:nvSpPr>
        <p:spPr bwMode="auto">
          <a:xfrm>
            <a:off x="204788" y="152400"/>
            <a:ext cx="3300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Extract from </a:t>
            </a:r>
            <a:r>
              <a:rPr lang="en-US" altLang="en-US" sz="1800" i="1"/>
              <a:t>www.turnitin.com</a:t>
            </a:r>
            <a:r>
              <a:rPr lang="en-US" altLang="en-US" sz="180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2074863"/>
            <a:ext cx="8839200" cy="370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Title 1"/>
          <p:cNvSpPr>
            <a:spLocks noGrp="1"/>
          </p:cNvSpPr>
          <p:nvPr>
            <p:ph type="title"/>
          </p:nvPr>
        </p:nvSpPr>
        <p:spPr/>
        <p:txBody>
          <a:bodyPr/>
          <a:lstStyle/>
          <a:p>
            <a:r>
              <a:rPr lang="en-US" altLang="en-US" sz="3600" smtClean="0"/>
              <a:t>Overall Grades Distribution Since 2007</a:t>
            </a:r>
          </a:p>
        </p:txBody>
      </p:sp>
      <p:sp>
        <p:nvSpPr>
          <p:cNvPr id="7172" name="TextBox 5"/>
          <p:cNvSpPr txBox="1">
            <a:spLocks noChangeArrowheads="1"/>
          </p:cNvSpPr>
          <p:nvPr/>
        </p:nvSpPr>
        <p:spPr bwMode="auto">
          <a:xfrm>
            <a:off x="7010400" y="3460750"/>
            <a:ext cx="1695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 about 20% ---</a:t>
            </a:r>
          </a:p>
        </p:txBody>
      </p:sp>
      <p:sp>
        <p:nvSpPr>
          <p:cNvPr id="7173" name="TextBox 5"/>
          <p:cNvSpPr txBox="1">
            <a:spLocks noChangeArrowheads="1"/>
          </p:cNvSpPr>
          <p:nvPr/>
        </p:nvSpPr>
        <p:spPr bwMode="auto">
          <a:xfrm>
            <a:off x="1736725" y="4572000"/>
            <a:ext cx="7889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100" b="1"/>
              <a:t>Mostly</a:t>
            </a:r>
          </a:p>
          <a:p>
            <a:pPr algn="ctr" eaLnBrk="1" hangingPunct="1">
              <a:spcBef>
                <a:spcPct val="0"/>
              </a:spcBef>
              <a:buFontTx/>
              <a:buNone/>
            </a:pPr>
            <a:r>
              <a:rPr lang="en-US" altLang="en-US" sz="1100" b="1"/>
              <a:t>Cheaters</a:t>
            </a:r>
          </a:p>
        </p:txBody>
      </p:sp>
      <p:sp>
        <p:nvSpPr>
          <p:cNvPr id="7174" name="TextBox 5"/>
          <p:cNvSpPr txBox="1">
            <a:spLocks noChangeArrowheads="1"/>
          </p:cNvSpPr>
          <p:nvPr/>
        </p:nvSpPr>
        <p:spPr bwMode="auto">
          <a:xfrm>
            <a:off x="622300" y="4733925"/>
            <a:ext cx="10636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100" b="1"/>
              <a:t>Should have </a:t>
            </a:r>
          </a:p>
          <a:p>
            <a:pPr algn="ctr" eaLnBrk="1" hangingPunct="1">
              <a:spcBef>
                <a:spcPct val="0"/>
              </a:spcBef>
              <a:buFontTx/>
              <a:buNone/>
            </a:pPr>
            <a:r>
              <a:rPr lang="en-US" altLang="en-US" sz="1100" b="1"/>
              <a:t>been a D</a:t>
            </a:r>
          </a:p>
        </p:txBody>
      </p:sp>
      <p:sp>
        <p:nvSpPr>
          <p:cNvPr id="7175" name="TextBox 5"/>
          <p:cNvSpPr txBox="1">
            <a:spLocks noChangeArrowheads="1"/>
          </p:cNvSpPr>
          <p:nvPr/>
        </p:nvSpPr>
        <p:spPr bwMode="auto">
          <a:xfrm>
            <a:off x="3276600" y="1314450"/>
            <a:ext cx="3263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Grades Since 2007</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Assumed Knowledge</a:t>
            </a:r>
          </a:p>
        </p:txBody>
      </p:sp>
      <p:sp>
        <p:nvSpPr>
          <p:cNvPr id="8195" name="Rectangle 3"/>
          <p:cNvSpPr>
            <a:spLocks noGrp="1" noChangeArrowheads="1"/>
          </p:cNvSpPr>
          <p:nvPr>
            <p:ph type="body" idx="1"/>
          </p:nvPr>
        </p:nvSpPr>
        <p:spPr>
          <a:xfrm>
            <a:off x="381000" y="1371600"/>
            <a:ext cx="4038600" cy="4953000"/>
          </a:xfrm>
        </p:spPr>
        <p:txBody>
          <a:bodyPr/>
          <a:lstStyle/>
          <a:p>
            <a:pPr eaLnBrk="1" hangingPunct="1">
              <a:lnSpc>
                <a:spcPct val="80000"/>
              </a:lnSpc>
            </a:pPr>
            <a:r>
              <a:rPr lang="en-US" altLang="en-US" sz="1800" smtClean="0"/>
              <a:t>Mid-level calculus</a:t>
            </a:r>
          </a:p>
          <a:p>
            <a:pPr eaLnBrk="1" hangingPunct="1">
              <a:lnSpc>
                <a:spcPct val="80000"/>
              </a:lnSpc>
            </a:pPr>
            <a:r>
              <a:rPr lang="en-US" altLang="en-US" sz="1800" smtClean="0"/>
              <a:t>Elementary linear algebra</a:t>
            </a:r>
          </a:p>
          <a:p>
            <a:pPr lvl="1" eaLnBrk="1" hangingPunct="1">
              <a:lnSpc>
                <a:spcPct val="80000"/>
              </a:lnSpc>
            </a:pPr>
            <a:r>
              <a:rPr lang="en-US" altLang="en-US" sz="1600" smtClean="0"/>
              <a:t>Basic notation</a:t>
            </a:r>
          </a:p>
          <a:p>
            <a:pPr lvl="1" eaLnBrk="1" hangingPunct="1">
              <a:lnSpc>
                <a:spcPct val="80000"/>
              </a:lnSpc>
            </a:pPr>
            <a:r>
              <a:rPr lang="en-US" altLang="en-US" sz="1600" smtClean="0"/>
              <a:t>Eigenvalues/eigenvectors </a:t>
            </a:r>
          </a:p>
          <a:p>
            <a:pPr lvl="1" eaLnBrk="1" hangingPunct="1">
              <a:lnSpc>
                <a:spcPct val="80000"/>
              </a:lnSpc>
            </a:pPr>
            <a:r>
              <a:rPr lang="en-US" altLang="en-US" sz="1600" smtClean="0"/>
              <a:t>Factoring</a:t>
            </a:r>
          </a:p>
          <a:p>
            <a:pPr lvl="1" eaLnBrk="1" hangingPunct="1">
              <a:lnSpc>
                <a:spcPct val="80000"/>
              </a:lnSpc>
            </a:pPr>
            <a:r>
              <a:rPr lang="en-US" altLang="en-US" sz="1600" smtClean="0"/>
              <a:t>PSD matrices</a:t>
            </a:r>
          </a:p>
          <a:p>
            <a:pPr eaLnBrk="1" hangingPunct="1">
              <a:lnSpc>
                <a:spcPct val="80000"/>
              </a:lnSpc>
            </a:pPr>
            <a:r>
              <a:rPr lang="en-US" altLang="en-US" sz="1800" smtClean="0"/>
              <a:t>Basic statistics</a:t>
            </a:r>
          </a:p>
          <a:p>
            <a:pPr lvl="1" eaLnBrk="1" hangingPunct="1">
              <a:lnSpc>
                <a:spcPct val="80000"/>
              </a:lnSpc>
            </a:pPr>
            <a:r>
              <a:rPr lang="en-US" altLang="en-US" sz="1600" smtClean="0"/>
              <a:t>Probability</a:t>
            </a:r>
          </a:p>
          <a:p>
            <a:pPr lvl="2" eaLnBrk="1" hangingPunct="1">
              <a:lnSpc>
                <a:spcPct val="80000"/>
              </a:lnSpc>
            </a:pPr>
            <a:r>
              <a:rPr lang="en-US" altLang="en-US" sz="1400" smtClean="0"/>
              <a:t>Density and distribution function	s</a:t>
            </a:r>
          </a:p>
          <a:p>
            <a:pPr lvl="2" eaLnBrk="1" hangingPunct="1">
              <a:lnSpc>
                <a:spcPct val="80000"/>
              </a:lnSpc>
            </a:pPr>
            <a:r>
              <a:rPr lang="en-US" altLang="en-US" sz="1400" smtClean="0"/>
              <a:t>Conditional probability</a:t>
            </a:r>
          </a:p>
          <a:p>
            <a:pPr lvl="1" eaLnBrk="1" hangingPunct="1">
              <a:lnSpc>
                <a:spcPct val="80000"/>
              </a:lnSpc>
            </a:pPr>
            <a:r>
              <a:rPr lang="en-US" altLang="en-US" sz="1600" smtClean="0"/>
              <a:t>Inference</a:t>
            </a:r>
          </a:p>
          <a:p>
            <a:pPr lvl="2" eaLnBrk="1" hangingPunct="1">
              <a:lnSpc>
                <a:spcPct val="80000"/>
              </a:lnSpc>
            </a:pPr>
            <a:r>
              <a:rPr lang="en-US" altLang="en-US" sz="1400" smtClean="0"/>
              <a:t>Confidence intervals</a:t>
            </a:r>
          </a:p>
          <a:p>
            <a:pPr lvl="2" eaLnBrk="1" hangingPunct="1">
              <a:lnSpc>
                <a:spcPct val="80000"/>
              </a:lnSpc>
            </a:pPr>
            <a:r>
              <a:rPr lang="en-US" altLang="en-US" sz="1400" smtClean="0"/>
              <a:t>MLE</a:t>
            </a:r>
          </a:p>
          <a:p>
            <a:pPr lvl="2" eaLnBrk="1" hangingPunct="1">
              <a:lnSpc>
                <a:spcPct val="80000"/>
              </a:lnSpc>
            </a:pPr>
            <a:r>
              <a:rPr lang="en-US" altLang="en-US" sz="1400" smtClean="0"/>
              <a:t>Moments</a:t>
            </a:r>
          </a:p>
          <a:p>
            <a:pPr lvl="1" eaLnBrk="1" hangingPunct="1">
              <a:lnSpc>
                <a:spcPct val="80000"/>
              </a:lnSpc>
            </a:pPr>
            <a:r>
              <a:rPr lang="en-US" altLang="en-US" sz="1600" smtClean="0"/>
              <a:t>Regression</a:t>
            </a:r>
          </a:p>
          <a:p>
            <a:pPr lvl="2" eaLnBrk="1" hangingPunct="1">
              <a:lnSpc>
                <a:spcPct val="80000"/>
              </a:lnSpc>
            </a:pPr>
            <a:r>
              <a:rPr lang="en-US" altLang="en-US" sz="1400" smtClean="0"/>
              <a:t>(X’X)</a:t>
            </a:r>
            <a:r>
              <a:rPr lang="en-US" altLang="en-US" sz="1400" baseline="30000" smtClean="0"/>
              <a:t>-1</a:t>
            </a:r>
            <a:r>
              <a:rPr lang="en-US" altLang="en-US" sz="1400" smtClean="0"/>
              <a:t>X’Y</a:t>
            </a:r>
          </a:p>
          <a:p>
            <a:pPr lvl="2" eaLnBrk="1" hangingPunct="1">
              <a:lnSpc>
                <a:spcPct val="80000"/>
              </a:lnSpc>
            </a:pPr>
            <a:r>
              <a:rPr lang="en-US" altLang="en-US" sz="1400" smtClean="0"/>
              <a:t>Behavior of residuals</a:t>
            </a:r>
          </a:p>
          <a:p>
            <a:pPr lvl="2" eaLnBrk="1" hangingPunct="1">
              <a:lnSpc>
                <a:spcPct val="80000"/>
              </a:lnSpc>
            </a:pPr>
            <a:r>
              <a:rPr lang="en-US" altLang="en-US" sz="1400" smtClean="0"/>
              <a:t>Collinearity</a:t>
            </a:r>
          </a:p>
          <a:p>
            <a:pPr lvl="1" eaLnBrk="1" hangingPunct="1">
              <a:lnSpc>
                <a:spcPct val="80000"/>
              </a:lnSpc>
            </a:pPr>
            <a:r>
              <a:rPr lang="en-US" altLang="en-US" sz="1600" smtClean="0"/>
              <a:t>Correlation / Covariance matrices</a:t>
            </a:r>
          </a:p>
          <a:p>
            <a:pPr lvl="1" eaLnBrk="1" hangingPunct="1">
              <a:lnSpc>
                <a:spcPct val="80000"/>
              </a:lnSpc>
              <a:buFontTx/>
              <a:buNone/>
            </a:pPr>
            <a:endParaRPr lang="en-US" altLang="en-US" smtClean="0"/>
          </a:p>
        </p:txBody>
      </p:sp>
      <p:sp>
        <p:nvSpPr>
          <p:cNvPr id="8196" name="Rectangle 4"/>
          <p:cNvSpPr>
            <a:spLocks noChangeArrowheads="1"/>
          </p:cNvSpPr>
          <p:nvPr/>
        </p:nvSpPr>
        <p:spPr bwMode="auto">
          <a:xfrm>
            <a:off x="4495800" y="1371600"/>
            <a:ext cx="4038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pPr>
            <a:r>
              <a:rPr lang="en-US" altLang="en-US" sz="1800"/>
              <a:t>Elementary time series</a:t>
            </a:r>
          </a:p>
          <a:p>
            <a:pPr lvl="1" eaLnBrk="1" hangingPunct="1">
              <a:lnSpc>
                <a:spcPct val="80000"/>
              </a:lnSpc>
            </a:pPr>
            <a:r>
              <a:rPr lang="en-US" altLang="en-US" sz="1600"/>
              <a:t>Autocorrelation</a:t>
            </a:r>
          </a:p>
          <a:p>
            <a:pPr lvl="1" eaLnBrk="1" hangingPunct="1">
              <a:lnSpc>
                <a:spcPct val="80000"/>
              </a:lnSpc>
            </a:pPr>
            <a:r>
              <a:rPr lang="en-US" altLang="en-US" sz="1600"/>
              <a:t>ARIMA</a:t>
            </a:r>
          </a:p>
          <a:p>
            <a:pPr lvl="1" eaLnBrk="1" hangingPunct="1">
              <a:lnSpc>
                <a:spcPct val="80000"/>
              </a:lnSpc>
            </a:pPr>
            <a:r>
              <a:rPr lang="en-US" altLang="en-US" sz="1600"/>
              <a:t>GARCH</a:t>
            </a:r>
          </a:p>
          <a:p>
            <a:pPr lvl="1" eaLnBrk="1" hangingPunct="1">
              <a:lnSpc>
                <a:spcPct val="80000"/>
              </a:lnSpc>
            </a:pPr>
            <a:r>
              <a:rPr lang="en-US" altLang="en-US" sz="1600"/>
              <a:t>lags</a:t>
            </a:r>
          </a:p>
          <a:p>
            <a:pPr eaLnBrk="1" hangingPunct="1">
              <a:lnSpc>
                <a:spcPct val="80000"/>
              </a:lnSpc>
            </a:pPr>
            <a:r>
              <a:rPr lang="en-US" altLang="en-US" sz="1800"/>
              <a:t>Basic spreadsheet techniques</a:t>
            </a:r>
          </a:p>
          <a:p>
            <a:pPr lvl="1" eaLnBrk="1" hangingPunct="1">
              <a:lnSpc>
                <a:spcPct val="80000"/>
              </a:lnSpc>
            </a:pPr>
            <a:r>
              <a:rPr lang="en-US" altLang="en-US" sz="1600"/>
              <a:t>Graphs</a:t>
            </a:r>
          </a:p>
          <a:p>
            <a:pPr lvl="1" eaLnBrk="1" hangingPunct="1">
              <a:lnSpc>
                <a:spcPct val="80000"/>
              </a:lnSpc>
            </a:pPr>
            <a:r>
              <a:rPr lang="en-US" altLang="en-US" sz="1600"/>
              <a:t>Relative references</a:t>
            </a:r>
          </a:p>
          <a:p>
            <a:pPr lvl="1" eaLnBrk="1" hangingPunct="1">
              <a:lnSpc>
                <a:spcPct val="80000"/>
              </a:lnSpc>
            </a:pPr>
            <a:r>
              <a:rPr lang="en-US" altLang="en-US" sz="1600"/>
              <a:t>Range names</a:t>
            </a:r>
          </a:p>
          <a:p>
            <a:pPr lvl="1" eaLnBrk="1" hangingPunct="1">
              <a:lnSpc>
                <a:spcPct val="80000"/>
              </a:lnSpc>
            </a:pPr>
            <a:r>
              <a:rPr lang="en-US" altLang="en-US" sz="1600"/>
              <a:t>Financial functions</a:t>
            </a:r>
          </a:p>
          <a:p>
            <a:pPr eaLnBrk="1" hangingPunct="1">
              <a:lnSpc>
                <a:spcPct val="80000"/>
              </a:lnSpc>
            </a:pPr>
            <a:r>
              <a:rPr lang="en-US" altLang="en-US" sz="1800"/>
              <a:t>Basic finance</a:t>
            </a:r>
          </a:p>
          <a:p>
            <a:pPr lvl="1" eaLnBrk="1" hangingPunct="1">
              <a:lnSpc>
                <a:spcPct val="80000"/>
              </a:lnSpc>
            </a:pPr>
            <a:r>
              <a:rPr lang="en-US" altLang="en-US" sz="1600"/>
              <a:t>Bond pricing</a:t>
            </a:r>
          </a:p>
          <a:p>
            <a:pPr lvl="1" eaLnBrk="1" hangingPunct="1">
              <a:lnSpc>
                <a:spcPct val="80000"/>
              </a:lnSpc>
            </a:pPr>
            <a:r>
              <a:rPr lang="en-US" altLang="en-US" sz="1600"/>
              <a:t>APT / CAPM</a:t>
            </a:r>
          </a:p>
          <a:p>
            <a:pPr lvl="1" eaLnBrk="1" hangingPunct="1">
              <a:lnSpc>
                <a:spcPct val="80000"/>
              </a:lnSpc>
            </a:pPr>
            <a:r>
              <a:rPr lang="en-US" altLang="en-US" sz="1600"/>
              <a:t>Log functions</a:t>
            </a:r>
          </a:p>
          <a:p>
            <a:pPr lvl="1" eaLnBrk="1" hangingPunct="1">
              <a:lnSpc>
                <a:spcPct val="80000"/>
              </a:lnSpc>
            </a:pPr>
            <a:r>
              <a:rPr lang="en-US" altLang="en-US" sz="1600"/>
              <a:t>Basic market structure</a:t>
            </a:r>
          </a:p>
          <a:p>
            <a:pPr eaLnBrk="1" hangingPunct="1">
              <a:lnSpc>
                <a:spcPct val="80000"/>
              </a:lnSpc>
            </a:pPr>
            <a:r>
              <a:rPr lang="en-US" altLang="en-US" sz="1800"/>
              <a:t>English</a:t>
            </a:r>
          </a:p>
          <a:p>
            <a:pPr eaLnBrk="1" hangingPunct="1">
              <a:lnSpc>
                <a:spcPct val="80000"/>
              </a:lnSpc>
            </a:pPr>
            <a:endParaRPr lang="en-US" altLang="en-US" sz="1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Etc</a:t>
            </a:r>
          </a:p>
        </p:txBody>
      </p:sp>
      <p:sp>
        <p:nvSpPr>
          <p:cNvPr id="9219" name="Rectangle 3"/>
          <p:cNvSpPr>
            <a:spLocks noGrp="1" noChangeArrowheads="1"/>
          </p:cNvSpPr>
          <p:nvPr>
            <p:ph type="body" idx="1"/>
          </p:nvPr>
        </p:nvSpPr>
        <p:spPr>
          <a:xfrm>
            <a:off x="457200" y="1295400"/>
            <a:ext cx="8458200" cy="4830763"/>
          </a:xfrm>
        </p:spPr>
        <p:txBody>
          <a:bodyPr/>
          <a:lstStyle/>
          <a:p>
            <a:pPr eaLnBrk="1" hangingPunct="1">
              <a:lnSpc>
                <a:spcPct val="80000"/>
              </a:lnSpc>
            </a:pPr>
            <a:r>
              <a:rPr lang="en-US" altLang="en-US" sz="2400" smtClean="0"/>
              <a:t>I am reachable</a:t>
            </a:r>
          </a:p>
          <a:p>
            <a:pPr eaLnBrk="1" hangingPunct="1">
              <a:lnSpc>
                <a:spcPct val="80000"/>
              </a:lnSpc>
            </a:pPr>
            <a:r>
              <a:rPr lang="en-US" altLang="en-US" sz="2400" smtClean="0"/>
              <a:t>I prefer email to my work address</a:t>
            </a:r>
          </a:p>
          <a:p>
            <a:pPr eaLnBrk="1" hangingPunct="1">
              <a:lnSpc>
                <a:spcPct val="80000"/>
              </a:lnSpc>
            </a:pPr>
            <a:r>
              <a:rPr lang="en-US" altLang="en-US" sz="2400" smtClean="0"/>
              <a:t>If you need to call, do so before 8AM or after 6PM</a:t>
            </a:r>
          </a:p>
          <a:p>
            <a:pPr eaLnBrk="1" hangingPunct="1">
              <a:lnSpc>
                <a:spcPct val="80000"/>
              </a:lnSpc>
            </a:pPr>
            <a:r>
              <a:rPr lang="en-US" altLang="en-US" sz="2400" smtClean="0"/>
              <a:t>Lecture notes will be posted on the web</a:t>
            </a:r>
          </a:p>
          <a:p>
            <a:pPr eaLnBrk="1" hangingPunct="1">
              <a:lnSpc>
                <a:spcPct val="80000"/>
              </a:lnSpc>
            </a:pPr>
            <a:r>
              <a:rPr lang="en-US" altLang="en-US" sz="2400" smtClean="0"/>
              <a:t>Grades will be as follows (subject to change):</a:t>
            </a:r>
          </a:p>
          <a:p>
            <a:pPr lvl="1" eaLnBrk="1" hangingPunct="1">
              <a:lnSpc>
                <a:spcPct val="80000"/>
              </a:lnSpc>
            </a:pPr>
            <a:r>
              <a:rPr lang="en-US" altLang="en-US" sz="2000" smtClean="0"/>
              <a:t>40% homework</a:t>
            </a:r>
          </a:p>
          <a:p>
            <a:pPr lvl="1" eaLnBrk="1" hangingPunct="1">
              <a:lnSpc>
                <a:spcPct val="80000"/>
              </a:lnSpc>
            </a:pPr>
            <a:r>
              <a:rPr lang="en-US" altLang="en-US" sz="2000" smtClean="0"/>
              <a:t>30% final</a:t>
            </a:r>
          </a:p>
          <a:p>
            <a:pPr lvl="1" eaLnBrk="1" hangingPunct="1">
              <a:lnSpc>
                <a:spcPct val="80000"/>
              </a:lnSpc>
            </a:pPr>
            <a:r>
              <a:rPr lang="en-US" altLang="en-US" sz="2000" smtClean="0"/>
              <a:t>30% midterm</a:t>
            </a:r>
          </a:p>
          <a:p>
            <a:pPr lvl="1" eaLnBrk="1" hangingPunct="1">
              <a:lnSpc>
                <a:spcPct val="80000"/>
              </a:lnSpc>
            </a:pPr>
            <a:r>
              <a:rPr lang="en-US" altLang="en-US" sz="2000" smtClean="0"/>
              <a:t>+/- 10% for class participation, at my discretion</a:t>
            </a:r>
          </a:p>
          <a:p>
            <a:pPr eaLnBrk="1" hangingPunct="1">
              <a:lnSpc>
                <a:spcPct val="80000"/>
              </a:lnSpc>
            </a:pPr>
            <a:r>
              <a:rPr lang="en-US" altLang="en-US" sz="2400" b="1" smtClean="0">
                <a:solidFill>
                  <a:srgbClr val="FF0000"/>
                </a:solidFill>
              </a:rPr>
              <a:t>Makeup exams will not be given</a:t>
            </a:r>
          </a:p>
          <a:p>
            <a:pPr eaLnBrk="1" hangingPunct="1">
              <a:lnSpc>
                <a:spcPct val="80000"/>
              </a:lnSpc>
            </a:pPr>
            <a:r>
              <a:rPr lang="en-US" altLang="en-US" sz="2400" smtClean="0"/>
              <a:t>Homework is generally due after one week, but I’m flexible</a:t>
            </a:r>
          </a:p>
          <a:p>
            <a:pPr eaLnBrk="1" hangingPunct="1">
              <a:lnSpc>
                <a:spcPct val="80000"/>
              </a:lnSpc>
            </a:pPr>
            <a:r>
              <a:rPr lang="en-US" altLang="en-US" sz="2400" smtClean="0"/>
              <a:t>I’d like HW sent to me via email TO BOTH ADDRESSES.</a:t>
            </a:r>
          </a:p>
          <a:p>
            <a:pPr eaLnBrk="1" hangingPunct="1">
              <a:lnSpc>
                <a:spcPct val="80000"/>
              </a:lnSpc>
            </a:pPr>
            <a:r>
              <a:rPr lang="en-US" altLang="en-US" sz="2400" smtClean="0"/>
              <a:t>Do NOT send .zip or .rar files</a:t>
            </a:r>
          </a:p>
          <a:p>
            <a:pPr eaLnBrk="1" hangingPunct="1">
              <a:lnSpc>
                <a:spcPct val="80000"/>
              </a:lnSpc>
            </a:pPr>
            <a:r>
              <a:rPr lang="en-US" altLang="en-US" sz="2400" smtClean="0"/>
              <a:t>I will generally get it back to you in a week </a:t>
            </a:r>
          </a:p>
          <a:p>
            <a:pPr eaLnBrk="1" hangingPunct="1">
              <a:lnSpc>
                <a:spcPct val="80000"/>
              </a:lnSpc>
            </a:pPr>
            <a:endParaRPr lang="en-US" altLang="en-US" sz="2400" smtClean="0"/>
          </a:p>
          <a:p>
            <a:pPr eaLnBrk="1" hangingPunct="1">
              <a:lnSpc>
                <a:spcPct val="80000"/>
              </a:lnSpc>
            </a:pPr>
            <a:endParaRPr lang="en-US" altLang="en-US" sz="2400" smtClean="0"/>
          </a:p>
          <a:p>
            <a:pPr lvl="1" eaLnBrk="1" hangingPunct="1">
              <a:lnSpc>
                <a:spcPct val="80000"/>
              </a:lnSpc>
            </a:pPr>
            <a:endParaRPr lang="en-US" alt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Homework</a:t>
            </a:r>
          </a:p>
        </p:txBody>
      </p:sp>
      <p:sp>
        <p:nvSpPr>
          <p:cNvPr id="10243" name="Rectangle 3"/>
          <p:cNvSpPr>
            <a:spLocks noGrp="1" noChangeArrowheads="1"/>
          </p:cNvSpPr>
          <p:nvPr>
            <p:ph type="body" idx="1"/>
          </p:nvPr>
        </p:nvSpPr>
        <p:spPr>
          <a:xfrm>
            <a:off x="457200" y="1371600"/>
            <a:ext cx="8229600" cy="4754563"/>
          </a:xfrm>
        </p:spPr>
        <p:txBody>
          <a:bodyPr/>
          <a:lstStyle/>
          <a:p>
            <a:pPr eaLnBrk="1" hangingPunct="1">
              <a:lnSpc>
                <a:spcPct val="90000"/>
              </a:lnSpc>
            </a:pPr>
            <a:r>
              <a:rPr lang="en-US" altLang="en-US" sz="2800" smtClean="0"/>
              <a:t>There will be several homework assignments</a:t>
            </a:r>
          </a:p>
          <a:p>
            <a:pPr lvl="1" eaLnBrk="1" hangingPunct="1">
              <a:lnSpc>
                <a:spcPct val="90000"/>
              </a:lnSpc>
            </a:pPr>
            <a:r>
              <a:rPr lang="en-US" altLang="en-US" sz="2400" smtClean="0"/>
              <a:t>Every assignment will involve something I’ve actually had to do</a:t>
            </a:r>
          </a:p>
          <a:p>
            <a:pPr lvl="1" eaLnBrk="1" hangingPunct="1">
              <a:lnSpc>
                <a:spcPct val="90000"/>
              </a:lnSpc>
            </a:pPr>
            <a:r>
              <a:rPr lang="en-US" altLang="en-US" sz="2400" smtClean="0"/>
              <a:t>Homework can (should) be done in groups of about four people</a:t>
            </a:r>
          </a:p>
          <a:p>
            <a:pPr lvl="1" eaLnBrk="1" hangingPunct="1">
              <a:lnSpc>
                <a:spcPct val="90000"/>
              </a:lnSpc>
            </a:pPr>
            <a:r>
              <a:rPr lang="en-US" altLang="en-US" sz="2400" smtClean="0"/>
              <a:t>I will be happy to answer questions about the homework via email</a:t>
            </a:r>
          </a:p>
          <a:p>
            <a:pPr lvl="1" eaLnBrk="1" hangingPunct="1">
              <a:lnSpc>
                <a:spcPct val="90000"/>
              </a:lnSpc>
            </a:pPr>
            <a:r>
              <a:rPr lang="en-US" altLang="en-US" sz="2400" smtClean="0"/>
              <a:t>Email me the HW question as well as your question</a:t>
            </a:r>
          </a:p>
          <a:p>
            <a:pPr lvl="1" eaLnBrk="1" hangingPunct="1">
              <a:lnSpc>
                <a:spcPct val="90000"/>
              </a:lnSpc>
            </a:pPr>
            <a:r>
              <a:rPr lang="en-US" altLang="en-US" sz="2400" smtClean="0"/>
              <a:t>Send the HW to my gmail AND work addresses</a:t>
            </a:r>
          </a:p>
          <a:p>
            <a:pPr lvl="1" eaLnBrk="1" hangingPunct="1">
              <a:lnSpc>
                <a:spcPct val="90000"/>
              </a:lnSpc>
            </a:pPr>
            <a:r>
              <a:rPr lang="en-US" altLang="en-US" sz="2400" smtClean="0"/>
              <a:t>PRESENTATION COUNTS</a:t>
            </a:r>
          </a:p>
          <a:p>
            <a:pPr lvl="2" eaLnBrk="1" hangingPunct="1">
              <a:lnSpc>
                <a:spcPct val="90000"/>
              </a:lnSpc>
            </a:pPr>
            <a:r>
              <a:rPr lang="en-US" altLang="en-US" sz="2000" smtClean="0"/>
              <a:t>Label your axes</a:t>
            </a:r>
          </a:p>
          <a:p>
            <a:pPr lvl="2" eaLnBrk="1" hangingPunct="1">
              <a:lnSpc>
                <a:spcPct val="90000"/>
              </a:lnSpc>
            </a:pPr>
            <a:r>
              <a:rPr lang="en-US" altLang="en-US" sz="2000" smtClean="0"/>
              <a:t>Use spell check</a:t>
            </a:r>
          </a:p>
          <a:p>
            <a:pPr lvl="2" eaLnBrk="1" hangingPunct="1">
              <a:lnSpc>
                <a:spcPct val="90000"/>
              </a:lnSpc>
            </a:pPr>
            <a:r>
              <a:rPr lang="en-US" altLang="en-US" sz="2000" smtClean="0"/>
              <a:t>Try to use decent grammar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36105</TotalTime>
  <Words>679</Words>
  <Application>Microsoft Office PowerPoint</Application>
  <PresentationFormat>On-screen Show (4:3)</PresentationFormat>
  <Paragraphs>171</Paragraphs>
  <Slides>21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Default Design</vt:lpstr>
      <vt:lpstr>Risk Management Goals and Requirements</vt:lpstr>
      <vt:lpstr>Class Details</vt:lpstr>
      <vt:lpstr>Class Details</vt:lpstr>
      <vt:lpstr>Homework</vt:lpstr>
      <vt:lpstr>PowerPoint Presentation</vt:lpstr>
      <vt:lpstr>Overall Grades Distribution Since 2007</vt:lpstr>
      <vt:lpstr>Assumed Knowledge</vt:lpstr>
      <vt:lpstr>Etc</vt:lpstr>
      <vt:lpstr>Homework</vt:lpstr>
      <vt:lpstr>Readings</vt:lpstr>
      <vt:lpstr>How I Can Help You</vt:lpstr>
      <vt:lpstr>CDS Spreads</vt:lpstr>
      <vt:lpstr>Markets</vt:lpstr>
      <vt:lpstr>Markets</vt:lpstr>
      <vt:lpstr>Markets</vt:lpstr>
      <vt:lpstr>So, where are we now?</vt:lpstr>
      <vt:lpstr>Risk Accountability</vt:lpstr>
      <vt:lpstr>Models Are a Key Issue</vt:lpstr>
      <vt:lpstr>Capital is a Key Issue</vt:lpstr>
      <vt:lpstr>Dodd Frank is a Key Issue</vt:lpstr>
      <vt:lpstr>Basel is a Key Issue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Risk Management Goals and Requirements</dc:title>
  <dc:creator>Ken Abbott</dc:creator>
  <cp:lastModifiedBy>tc151312</cp:lastModifiedBy>
  <cp:revision>516</cp:revision>
  <dcterms:created xsi:type="dcterms:W3CDTF">2007-08-05T16:33:04Z</dcterms:created>
  <dcterms:modified xsi:type="dcterms:W3CDTF">2017-02-02T00:55:28Z</dcterms:modified>
</cp:coreProperties>
</file>