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3"/>
  </p:notesMasterIdLst>
  <p:handoutMasterIdLst>
    <p:handoutMasterId r:id="rId54"/>
  </p:handoutMasterIdLst>
  <p:sldIdLst>
    <p:sldId id="297" r:id="rId2"/>
    <p:sldId id="298" r:id="rId3"/>
    <p:sldId id="376" r:id="rId4"/>
    <p:sldId id="377" r:id="rId5"/>
    <p:sldId id="378" r:id="rId6"/>
    <p:sldId id="379" r:id="rId7"/>
    <p:sldId id="382" r:id="rId8"/>
    <p:sldId id="380" r:id="rId9"/>
    <p:sldId id="308" r:id="rId10"/>
    <p:sldId id="383" r:id="rId11"/>
    <p:sldId id="385" r:id="rId12"/>
    <p:sldId id="389" r:id="rId13"/>
    <p:sldId id="312" r:id="rId14"/>
    <p:sldId id="313" r:id="rId15"/>
    <p:sldId id="318" r:id="rId16"/>
    <p:sldId id="319" r:id="rId17"/>
    <p:sldId id="320" r:id="rId18"/>
    <p:sldId id="321" r:id="rId19"/>
    <p:sldId id="322" r:id="rId20"/>
    <p:sldId id="324" r:id="rId21"/>
    <p:sldId id="325" r:id="rId22"/>
    <p:sldId id="326" r:id="rId23"/>
    <p:sldId id="327" r:id="rId24"/>
    <p:sldId id="328" r:id="rId25"/>
    <p:sldId id="329" r:id="rId26"/>
    <p:sldId id="330" r:id="rId27"/>
    <p:sldId id="331" r:id="rId28"/>
    <p:sldId id="332" r:id="rId29"/>
    <p:sldId id="333" r:id="rId30"/>
    <p:sldId id="334" r:id="rId31"/>
    <p:sldId id="336" r:id="rId32"/>
    <p:sldId id="337" r:id="rId33"/>
    <p:sldId id="339" r:id="rId34"/>
    <p:sldId id="340" r:id="rId35"/>
    <p:sldId id="341" r:id="rId36"/>
    <p:sldId id="342" r:id="rId37"/>
    <p:sldId id="375" r:id="rId38"/>
    <p:sldId id="370" r:id="rId39"/>
    <p:sldId id="371" r:id="rId40"/>
    <p:sldId id="344" r:id="rId41"/>
    <p:sldId id="345" r:id="rId42"/>
    <p:sldId id="346" r:id="rId43"/>
    <p:sldId id="347" r:id="rId44"/>
    <p:sldId id="348" r:id="rId45"/>
    <p:sldId id="357" r:id="rId46"/>
    <p:sldId id="358" r:id="rId47"/>
    <p:sldId id="359" r:id="rId48"/>
    <p:sldId id="360" r:id="rId49"/>
    <p:sldId id="361" r:id="rId50"/>
    <p:sldId id="369" r:id="rId51"/>
    <p:sldId id="36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0015" autoAdjust="0"/>
    <p:restoredTop sz="86364" autoAdjust="0"/>
  </p:normalViewPr>
  <p:slideViewPr>
    <p:cSldViewPr>
      <p:cViewPr varScale="1">
        <p:scale>
          <a:sx n="96" d="100"/>
          <a:sy n="96" d="100"/>
        </p:scale>
        <p:origin x="-594" y="-90"/>
      </p:cViewPr>
      <p:guideLst>
        <p:guide orient="horz" pos="2160"/>
        <p:guide pos="2880"/>
      </p:guideLst>
    </p:cSldViewPr>
  </p:slideViewPr>
  <p:outlineViewPr>
    <p:cViewPr>
      <p:scale>
        <a:sx n="33" d="100"/>
        <a:sy n="33" d="100"/>
      </p:scale>
      <p:origin x="0" y="88716"/>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24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4.xml"/><Relationship Id="rId1" Type="http://schemas.openxmlformats.org/officeDocument/2006/relationships/slide" Target="slides/slide23.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33532-9990-436B-8391-CBB1297E266D}" type="doc">
      <dgm:prSet loTypeId="urn:microsoft.com/office/officeart/2005/8/layout/hProcess11" loCatId="process" qsTypeId="urn:microsoft.com/office/officeart/2005/8/quickstyle/simple1" qsCatId="simple" csTypeId="urn:microsoft.com/office/officeart/2005/8/colors/accent1_2" csCatId="accent1" phldr="1"/>
      <dgm:spPr/>
    </dgm:pt>
    <dgm:pt modelId="{CDF4BCAA-4A36-4994-B5E4-5D4951B57FE1}">
      <dgm:prSet phldrT="[Text]" custT="1"/>
      <dgm:spPr/>
      <dgm:t>
        <a:bodyPr/>
        <a:lstStyle/>
        <a:p>
          <a:r>
            <a:rPr lang="en-US" sz="1800" b="1" dirty="0" smtClean="0"/>
            <a:t>Bank for International Settlements, 1930</a:t>
          </a:r>
          <a:endParaRPr lang="en-US" sz="1800" b="1" dirty="0"/>
        </a:p>
      </dgm:t>
    </dgm:pt>
    <dgm:pt modelId="{5BDA9DEA-874E-4E8E-AB10-93FBEB75EB06}" type="parTrans" cxnId="{1B35A7B3-9524-452C-83DB-25623849EF3C}">
      <dgm:prSet/>
      <dgm:spPr/>
      <dgm:t>
        <a:bodyPr/>
        <a:lstStyle/>
        <a:p>
          <a:endParaRPr lang="en-US"/>
        </a:p>
      </dgm:t>
    </dgm:pt>
    <dgm:pt modelId="{2EEAA888-655B-4525-BF0E-8407B242F30E}" type="sibTrans" cxnId="{1B35A7B3-9524-452C-83DB-25623849EF3C}">
      <dgm:prSet/>
      <dgm:spPr/>
      <dgm:t>
        <a:bodyPr/>
        <a:lstStyle/>
        <a:p>
          <a:endParaRPr lang="en-US"/>
        </a:p>
      </dgm:t>
    </dgm:pt>
    <dgm:pt modelId="{5A415A02-AA2B-4518-8422-E46AA913215B}">
      <dgm:prSet phldrT="[Text]" custT="1"/>
      <dgm:spPr/>
      <dgm:t>
        <a:bodyPr/>
        <a:lstStyle/>
        <a:p>
          <a:r>
            <a:rPr lang="en-US" sz="1800" b="1" dirty="0" smtClean="0"/>
            <a:t>Basel Committee on Banking Supervision, 1974</a:t>
          </a:r>
          <a:endParaRPr lang="en-US" sz="1800" b="1" dirty="0"/>
        </a:p>
      </dgm:t>
    </dgm:pt>
    <dgm:pt modelId="{56C8641E-6AD4-4824-898C-B19481553303}" type="parTrans" cxnId="{4796B492-226E-4036-9CC6-EF3777490F60}">
      <dgm:prSet/>
      <dgm:spPr/>
      <dgm:t>
        <a:bodyPr/>
        <a:lstStyle/>
        <a:p>
          <a:endParaRPr lang="en-US"/>
        </a:p>
      </dgm:t>
    </dgm:pt>
    <dgm:pt modelId="{F6F145E5-6B0A-46BF-83B5-7513D0A7C2E2}" type="sibTrans" cxnId="{4796B492-226E-4036-9CC6-EF3777490F60}">
      <dgm:prSet/>
      <dgm:spPr/>
      <dgm:t>
        <a:bodyPr/>
        <a:lstStyle/>
        <a:p>
          <a:endParaRPr lang="en-US"/>
        </a:p>
      </dgm:t>
    </dgm:pt>
    <dgm:pt modelId="{53D97F2A-0D74-4FF5-96E9-B1C8B7366E24}">
      <dgm:prSet phldrT="[Text]" custT="1"/>
      <dgm:spPr/>
      <dgm:t>
        <a:bodyPr/>
        <a:lstStyle/>
        <a:p>
          <a:r>
            <a:rPr lang="en-US" sz="1800" b="1" dirty="0" smtClean="0"/>
            <a:t>Basel I, 1988</a:t>
          </a:r>
          <a:endParaRPr lang="en-US" sz="1800" b="1" dirty="0"/>
        </a:p>
      </dgm:t>
    </dgm:pt>
    <dgm:pt modelId="{D935446D-8F5F-4A46-A7A2-BD4AD247AFDF}" type="parTrans" cxnId="{AEB2CFA4-A11C-4B2F-A98C-B20DA8B85354}">
      <dgm:prSet/>
      <dgm:spPr/>
      <dgm:t>
        <a:bodyPr/>
        <a:lstStyle/>
        <a:p>
          <a:endParaRPr lang="en-US"/>
        </a:p>
      </dgm:t>
    </dgm:pt>
    <dgm:pt modelId="{0E2A72A5-BD3B-47B2-BD01-3211F70168ED}" type="sibTrans" cxnId="{AEB2CFA4-A11C-4B2F-A98C-B20DA8B85354}">
      <dgm:prSet/>
      <dgm:spPr/>
      <dgm:t>
        <a:bodyPr/>
        <a:lstStyle/>
        <a:p>
          <a:endParaRPr lang="en-US"/>
        </a:p>
      </dgm:t>
    </dgm:pt>
    <dgm:pt modelId="{27312F2E-3696-413A-9BDD-01235E862AB7}">
      <dgm:prSet phldrT="[Text]" custT="1"/>
      <dgm:spPr/>
      <dgm:t>
        <a:bodyPr/>
        <a:lstStyle/>
        <a:p>
          <a:r>
            <a:rPr lang="en-US" sz="1800" b="1" dirty="0" smtClean="0"/>
            <a:t>Basel II, 2004</a:t>
          </a:r>
          <a:endParaRPr lang="en-US" sz="1800" b="1" dirty="0"/>
        </a:p>
      </dgm:t>
    </dgm:pt>
    <dgm:pt modelId="{E131F587-6932-4071-9D50-33AC3AF4D94F}" type="parTrans" cxnId="{6F7D5200-BE3B-4BF5-B86C-FEE912D2FEAA}">
      <dgm:prSet/>
      <dgm:spPr/>
      <dgm:t>
        <a:bodyPr/>
        <a:lstStyle/>
        <a:p>
          <a:endParaRPr lang="en-US"/>
        </a:p>
      </dgm:t>
    </dgm:pt>
    <dgm:pt modelId="{BB86F609-C6BE-41B5-BCE7-599781E82DEA}" type="sibTrans" cxnId="{6F7D5200-BE3B-4BF5-B86C-FEE912D2FEAA}">
      <dgm:prSet/>
      <dgm:spPr/>
      <dgm:t>
        <a:bodyPr/>
        <a:lstStyle/>
        <a:p>
          <a:endParaRPr lang="en-US"/>
        </a:p>
      </dgm:t>
    </dgm:pt>
    <dgm:pt modelId="{9BDF7D10-D897-4207-A5AC-1320A0AA6B86}">
      <dgm:prSet phldrT="[Text]" custT="1"/>
      <dgm:spPr/>
      <dgm:t>
        <a:bodyPr/>
        <a:lstStyle/>
        <a:p>
          <a:r>
            <a:rPr lang="en-US" sz="1800" b="1" dirty="0" smtClean="0"/>
            <a:t>Basel III, 2011</a:t>
          </a:r>
          <a:endParaRPr lang="en-US" sz="1800" b="1" dirty="0"/>
        </a:p>
      </dgm:t>
    </dgm:pt>
    <dgm:pt modelId="{68ECD62C-4925-42F0-B75F-C37B787A73FE}" type="parTrans" cxnId="{194AA1F0-2E11-4E36-B3A9-A2868E2E2A87}">
      <dgm:prSet/>
      <dgm:spPr/>
      <dgm:t>
        <a:bodyPr/>
        <a:lstStyle/>
        <a:p>
          <a:endParaRPr lang="en-US"/>
        </a:p>
      </dgm:t>
    </dgm:pt>
    <dgm:pt modelId="{DA854557-6558-4F69-9054-53607B9860A1}" type="sibTrans" cxnId="{194AA1F0-2E11-4E36-B3A9-A2868E2E2A87}">
      <dgm:prSet/>
      <dgm:spPr/>
      <dgm:t>
        <a:bodyPr/>
        <a:lstStyle/>
        <a:p>
          <a:endParaRPr lang="en-US"/>
        </a:p>
      </dgm:t>
    </dgm:pt>
    <dgm:pt modelId="{21AE8638-5ED4-43E7-A3C3-1F5409B3D9F0}" type="pres">
      <dgm:prSet presAssocID="{26033532-9990-436B-8391-CBB1297E266D}" presName="Name0" presStyleCnt="0">
        <dgm:presLayoutVars>
          <dgm:dir/>
          <dgm:resizeHandles val="exact"/>
        </dgm:presLayoutVars>
      </dgm:prSet>
      <dgm:spPr/>
    </dgm:pt>
    <dgm:pt modelId="{83015EB7-8F21-4773-A896-B0AB0F495BC8}" type="pres">
      <dgm:prSet presAssocID="{26033532-9990-436B-8391-CBB1297E266D}" presName="arrow" presStyleLbl="bgShp" presStyleIdx="0" presStyleCnt="1"/>
      <dgm:spPr/>
    </dgm:pt>
    <dgm:pt modelId="{511EDEA9-B219-4EB9-BF33-23DD408F0D2F}" type="pres">
      <dgm:prSet presAssocID="{26033532-9990-436B-8391-CBB1297E266D}" presName="points" presStyleCnt="0"/>
      <dgm:spPr/>
    </dgm:pt>
    <dgm:pt modelId="{83B36F17-B3E2-4ED4-A3FB-38823E34D4C1}" type="pres">
      <dgm:prSet presAssocID="{CDF4BCAA-4A36-4994-B5E4-5D4951B57FE1}" presName="compositeA" presStyleCnt="0"/>
      <dgm:spPr/>
    </dgm:pt>
    <dgm:pt modelId="{A39619BF-3414-4221-8671-9297BCEA5179}" type="pres">
      <dgm:prSet presAssocID="{CDF4BCAA-4A36-4994-B5E4-5D4951B57FE1}" presName="textA" presStyleLbl="revTx" presStyleIdx="0" presStyleCnt="5" custScaleX="176084">
        <dgm:presLayoutVars>
          <dgm:bulletEnabled val="1"/>
        </dgm:presLayoutVars>
      </dgm:prSet>
      <dgm:spPr/>
      <dgm:t>
        <a:bodyPr/>
        <a:lstStyle/>
        <a:p>
          <a:endParaRPr lang="en-US"/>
        </a:p>
      </dgm:t>
    </dgm:pt>
    <dgm:pt modelId="{5582ED1F-A0DA-431D-9766-73726EEDC627}" type="pres">
      <dgm:prSet presAssocID="{CDF4BCAA-4A36-4994-B5E4-5D4951B57FE1}" presName="circleA" presStyleLbl="node1" presStyleIdx="0" presStyleCnt="5"/>
      <dgm:spPr/>
    </dgm:pt>
    <dgm:pt modelId="{7EAC4002-FABE-4319-8BBD-319BDEF93146}" type="pres">
      <dgm:prSet presAssocID="{CDF4BCAA-4A36-4994-B5E4-5D4951B57FE1}" presName="spaceA" presStyleCnt="0"/>
      <dgm:spPr/>
    </dgm:pt>
    <dgm:pt modelId="{77197B28-4DF0-4856-9709-D2A05669508A}" type="pres">
      <dgm:prSet presAssocID="{2EEAA888-655B-4525-BF0E-8407B242F30E}" presName="space" presStyleCnt="0"/>
      <dgm:spPr/>
    </dgm:pt>
    <dgm:pt modelId="{29ED9619-E933-480F-8112-A7BA731254CB}" type="pres">
      <dgm:prSet presAssocID="{5A415A02-AA2B-4518-8422-E46AA913215B}" presName="compositeB" presStyleCnt="0"/>
      <dgm:spPr/>
    </dgm:pt>
    <dgm:pt modelId="{9D1C8C54-EEA6-48E1-A973-E720D274F409}" type="pres">
      <dgm:prSet presAssocID="{5A415A02-AA2B-4518-8422-E46AA913215B}" presName="textB" presStyleLbl="revTx" presStyleIdx="1" presStyleCnt="5" custScaleX="174227">
        <dgm:presLayoutVars>
          <dgm:bulletEnabled val="1"/>
        </dgm:presLayoutVars>
      </dgm:prSet>
      <dgm:spPr/>
      <dgm:t>
        <a:bodyPr/>
        <a:lstStyle/>
        <a:p>
          <a:endParaRPr lang="en-US"/>
        </a:p>
      </dgm:t>
    </dgm:pt>
    <dgm:pt modelId="{13783A5C-08E8-4868-9F87-C366119AEAEF}" type="pres">
      <dgm:prSet presAssocID="{5A415A02-AA2B-4518-8422-E46AA913215B}" presName="circleB" presStyleLbl="node1" presStyleIdx="1" presStyleCnt="5"/>
      <dgm:spPr/>
    </dgm:pt>
    <dgm:pt modelId="{06AD5422-61DF-48FD-B4F9-7BA12A364F70}" type="pres">
      <dgm:prSet presAssocID="{5A415A02-AA2B-4518-8422-E46AA913215B}" presName="spaceB" presStyleCnt="0"/>
      <dgm:spPr/>
    </dgm:pt>
    <dgm:pt modelId="{296062E1-7704-4AE3-9E12-4FA566635B48}" type="pres">
      <dgm:prSet presAssocID="{F6F145E5-6B0A-46BF-83B5-7513D0A7C2E2}" presName="space" presStyleCnt="0"/>
      <dgm:spPr/>
    </dgm:pt>
    <dgm:pt modelId="{40634F9F-9599-4CFF-9BD4-6AC117A17989}" type="pres">
      <dgm:prSet presAssocID="{53D97F2A-0D74-4FF5-96E9-B1C8B7366E24}" presName="compositeA" presStyleCnt="0"/>
      <dgm:spPr/>
    </dgm:pt>
    <dgm:pt modelId="{E373B5C4-896A-4254-B2EC-14F8B245EC57}" type="pres">
      <dgm:prSet presAssocID="{53D97F2A-0D74-4FF5-96E9-B1C8B7366E24}" presName="textA" presStyleLbl="revTx" presStyleIdx="2" presStyleCnt="5">
        <dgm:presLayoutVars>
          <dgm:bulletEnabled val="1"/>
        </dgm:presLayoutVars>
      </dgm:prSet>
      <dgm:spPr/>
      <dgm:t>
        <a:bodyPr/>
        <a:lstStyle/>
        <a:p>
          <a:endParaRPr lang="en-US"/>
        </a:p>
      </dgm:t>
    </dgm:pt>
    <dgm:pt modelId="{731A80E2-266F-4E6A-9767-69BFA75D0AAB}" type="pres">
      <dgm:prSet presAssocID="{53D97F2A-0D74-4FF5-96E9-B1C8B7366E24}" presName="circleA" presStyleLbl="node1" presStyleIdx="2" presStyleCnt="5"/>
      <dgm:spPr/>
    </dgm:pt>
    <dgm:pt modelId="{1A0E3136-FAD1-45EC-9ED3-48C34C37E1F5}" type="pres">
      <dgm:prSet presAssocID="{53D97F2A-0D74-4FF5-96E9-B1C8B7366E24}" presName="spaceA" presStyleCnt="0"/>
      <dgm:spPr/>
    </dgm:pt>
    <dgm:pt modelId="{B391AB4F-928C-41ED-9407-105A143F9E81}" type="pres">
      <dgm:prSet presAssocID="{0E2A72A5-BD3B-47B2-BD01-3211F70168ED}" presName="space" presStyleCnt="0"/>
      <dgm:spPr/>
    </dgm:pt>
    <dgm:pt modelId="{D4933A30-26F9-426B-9DFC-4AD1F4D058EE}" type="pres">
      <dgm:prSet presAssocID="{27312F2E-3696-413A-9BDD-01235E862AB7}" presName="compositeB" presStyleCnt="0"/>
      <dgm:spPr/>
    </dgm:pt>
    <dgm:pt modelId="{248AA0D6-5EDD-47D6-9BDD-20E6C75CCB6E}" type="pres">
      <dgm:prSet presAssocID="{27312F2E-3696-413A-9BDD-01235E862AB7}" presName="textB" presStyleLbl="revTx" presStyleIdx="3" presStyleCnt="5">
        <dgm:presLayoutVars>
          <dgm:bulletEnabled val="1"/>
        </dgm:presLayoutVars>
      </dgm:prSet>
      <dgm:spPr/>
      <dgm:t>
        <a:bodyPr/>
        <a:lstStyle/>
        <a:p>
          <a:endParaRPr lang="en-US"/>
        </a:p>
      </dgm:t>
    </dgm:pt>
    <dgm:pt modelId="{50ACC30D-AC08-4BAA-8416-B3F7B50CC855}" type="pres">
      <dgm:prSet presAssocID="{27312F2E-3696-413A-9BDD-01235E862AB7}" presName="circleB" presStyleLbl="node1" presStyleIdx="3" presStyleCnt="5"/>
      <dgm:spPr/>
    </dgm:pt>
    <dgm:pt modelId="{DB3B3600-FE55-4851-98CE-C718A52AF949}" type="pres">
      <dgm:prSet presAssocID="{27312F2E-3696-413A-9BDD-01235E862AB7}" presName="spaceB" presStyleCnt="0"/>
      <dgm:spPr/>
    </dgm:pt>
    <dgm:pt modelId="{27744708-BE8C-44DE-9534-63D78C77EAEA}" type="pres">
      <dgm:prSet presAssocID="{BB86F609-C6BE-41B5-BCE7-599781E82DEA}" presName="space" presStyleCnt="0"/>
      <dgm:spPr/>
    </dgm:pt>
    <dgm:pt modelId="{B0A6D47C-6DD6-4FD5-A5AA-3F616DF11124}" type="pres">
      <dgm:prSet presAssocID="{9BDF7D10-D897-4207-A5AC-1320A0AA6B86}" presName="compositeA" presStyleCnt="0"/>
      <dgm:spPr/>
    </dgm:pt>
    <dgm:pt modelId="{96D85980-0F61-4E5C-A482-70FBB7287416}" type="pres">
      <dgm:prSet presAssocID="{9BDF7D10-D897-4207-A5AC-1320A0AA6B86}" presName="textA" presStyleLbl="revTx" presStyleIdx="4" presStyleCnt="5" custScaleX="119549">
        <dgm:presLayoutVars>
          <dgm:bulletEnabled val="1"/>
        </dgm:presLayoutVars>
      </dgm:prSet>
      <dgm:spPr/>
      <dgm:t>
        <a:bodyPr/>
        <a:lstStyle/>
        <a:p>
          <a:endParaRPr lang="en-US"/>
        </a:p>
      </dgm:t>
    </dgm:pt>
    <dgm:pt modelId="{E59545DE-884D-4DC3-9E0C-336BBC405C37}" type="pres">
      <dgm:prSet presAssocID="{9BDF7D10-D897-4207-A5AC-1320A0AA6B86}" presName="circleA" presStyleLbl="node1" presStyleIdx="4" presStyleCnt="5"/>
      <dgm:spPr/>
    </dgm:pt>
    <dgm:pt modelId="{0B8AEFEE-96C7-492C-B66B-3CCD5FDAE66C}" type="pres">
      <dgm:prSet presAssocID="{9BDF7D10-D897-4207-A5AC-1320A0AA6B86}" presName="spaceA" presStyleCnt="0"/>
      <dgm:spPr/>
    </dgm:pt>
  </dgm:ptLst>
  <dgm:cxnLst>
    <dgm:cxn modelId="{824088C6-56E9-4EA8-AF8F-223492C2FB12}" type="presOf" srcId="{26033532-9990-436B-8391-CBB1297E266D}" destId="{21AE8638-5ED4-43E7-A3C3-1F5409B3D9F0}" srcOrd="0" destOrd="0" presId="urn:microsoft.com/office/officeart/2005/8/layout/hProcess11"/>
    <dgm:cxn modelId="{6F7D5200-BE3B-4BF5-B86C-FEE912D2FEAA}" srcId="{26033532-9990-436B-8391-CBB1297E266D}" destId="{27312F2E-3696-413A-9BDD-01235E862AB7}" srcOrd="3" destOrd="0" parTransId="{E131F587-6932-4071-9D50-33AC3AF4D94F}" sibTransId="{BB86F609-C6BE-41B5-BCE7-599781E82DEA}"/>
    <dgm:cxn modelId="{21ABF248-9463-4BBC-B198-73EC95A22D2C}" type="presOf" srcId="{5A415A02-AA2B-4518-8422-E46AA913215B}" destId="{9D1C8C54-EEA6-48E1-A973-E720D274F409}" srcOrd="0" destOrd="0" presId="urn:microsoft.com/office/officeart/2005/8/layout/hProcess11"/>
    <dgm:cxn modelId="{1B35A7B3-9524-452C-83DB-25623849EF3C}" srcId="{26033532-9990-436B-8391-CBB1297E266D}" destId="{CDF4BCAA-4A36-4994-B5E4-5D4951B57FE1}" srcOrd="0" destOrd="0" parTransId="{5BDA9DEA-874E-4E8E-AB10-93FBEB75EB06}" sibTransId="{2EEAA888-655B-4525-BF0E-8407B242F30E}"/>
    <dgm:cxn modelId="{194AA1F0-2E11-4E36-B3A9-A2868E2E2A87}" srcId="{26033532-9990-436B-8391-CBB1297E266D}" destId="{9BDF7D10-D897-4207-A5AC-1320A0AA6B86}" srcOrd="4" destOrd="0" parTransId="{68ECD62C-4925-42F0-B75F-C37B787A73FE}" sibTransId="{DA854557-6558-4F69-9054-53607B9860A1}"/>
    <dgm:cxn modelId="{58D9E1D6-2533-4723-B773-036E3977E533}" type="presOf" srcId="{9BDF7D10-D897-4207-A5AC-1320A0AA6B86}" destId="{96D85980-0F61-4E5C-A482-70FBB7287416}" srcOrd="0" destOrd="0" presId="urn:microsoft.com/office/officeart/2005/8/layout/hProcess11"/>
    <dgm:cxn modelId="{AEB2CFA4-A11C-4B2F-A98C-B20DA8B85354}" srcId="{26033532-9990-436B-8391-CBB1297E266D}" destId="{53D97F2A-0D74-4FF5-96E9-B1C8B7366E24}" srcOrd="2" destOrd="0" parTransId="{D935446D-8F5F-4A46-A7A2-BD4AD247AFDF}" sibTransId="{0E2A72A5-BD3B-47B2-BD01-3211F70168ED}"/>
    <dgm:cxn modelId="{D39578EE-834B-4421-948C-B81DA1458D3F}" type="presOf" srcId="{CDF4BCAA-4A36-4994-B5E4-5D4951B57FE1}" destId="{A39619BF-3414-4221-8671-9297BCEA5179}" srcOrd="0" destOrd="0" presId="urn:microsoft.com/office/officeart/2005/8/layout/hProcess11"/>
    <dgm:cxn modelId="{B6ADECEC-712A-42E3-8566-EA99534AA64B}" type="presOf" srcId="{53D97F2A-0D74-4FF5-96E9-B1C8B7366E24}" destId="{E373B5C4-896A-4254-B2EC-14F8B245EC57}" srcOrd="0" destOrd="0" presId="urn:microsoft.com/office/officeart/2005/8/layout/hProcess11"/>
    <dgm:cxn modelId="{4796B492-226E-4036-9CC6-EF3777490F60}" srcId="{26033532-9990-436B-8391-CBB1297E266D}" destId="{5A415A02-AA2B-4518-8422-E46AA913215B}" srcOrd="1" destOrd="0" parTransId="{56C8641E-6AD4-4824-898C-B19481553303}" sibTransId="{F6F145E5-6B0A-46BF-83B5-7513D0A7C2E2}"/>
    <dgm:cxn modelId="{3E2729A3-9A53-4AB4-BEC8-6A21A705738F}" type="presOf" srcId="{27312F2E-3696-413A-9BDD-01235E862AB7}" destId="{248AA0D6-5EDD-47D6-9BDD-20E6C75CCB6E}" srcOrd="0" destOrd="0" presId="urn:microsoft.com/office/officeart/2005/8/layout/hProcess11"/>
    <dgm:cxn modelId="{2799B0D1-8B14-4C5D-8D62-8F4316E22EB1}" type="presParOf" srcId="{21AE8638-5ED4-43E7-A3C3-1F5409B3D9F0}" destId="{83015EB7-8F21-4773-A896-B0AB0F495BC8}" srcOrd="0" destOrd="0" presId="urn:microsoft.com/office/officeart/2005/8/layout/hProcess11"/>
    <dgm:cxn modelId="{84B637A8-6929-408E-84CF-30F4F65E8138}" type="presParOf" srcId="{21AE8638-5ED4-43E7-A3C3-1F5409B3D9F0}" destId="{511EDEA9-B219-4EB9-BF33-23DD408F0D2F}" srcOrd="1" destOrd="0" presId="urn:microsoft.com/office/officeart/2005/8/layout/hProcess11"/>
    <dgm:cxn modelId="{849B9023-5700-460C-B8C7-63834BCE10E7}" type="presParOf" srcId="{511EDEA9-B219-4EB9-BF33-23DD408F0D2F}" destId="{83B36F17-B3E2-4ED4-A3FB-38823E34D4C1}" srcOrd="0" destOrd="0" presId="urn:microsoft.com/office/officeart/2005/8/layout/hProcess11"/>
    <dgm:cxn modelId="{EED32B00-489D-4489-AA97-CE77C29F44BD}" type="presParOf" srcId="{83B36F17-B3E2-4ED4-A3FB-38823E34D4C1}" destId="{A39619BF-3414-4221-8671-9297BCEA5179}" srcOrd="0" destOrd="0" presId="urn:microsoft.com/office/officeart/2005/8/layout/hProcess11"/>
    <dgm:cxn modelId="{7E5F3EE0-8511-49AE-89E8-723BCA1D22B7}" type="presParOf" srcId="{83B36F17-B3E2-4ED4-A3FB-38823E34D4C1}" destId="{5582ED1F-A0DA-431D-9766-73726EEDC627}" srcOrd="1" destOrd="0" presId="urn:microsoft.com/office/officeart/2005/8/layout/hProcess11"/>
    <dgm:cxn modelId="{3DCEE863-59CA-46A8-95B3-779BFBB15132}" type="presParOf" srcId="{83B36F17-B3E2-4ED4-A3FB-38823E34D4C1}" destId="{7EAC4002-FABE-4319-8BBD-319BDEF93146}" srcOrd="2" destOrd="0" presId="urn:microsoft.com/office/officeart/2005/8/layout/hProcess11"/>
    <dgm:cxn modelId="{8DDA5C30-E31F-4247-BC38-B3ED04CA7D66}" type="presParOf" srcId="{511EDEA9-B219-4EB9-BF33-23DD408F0D2F}" destId="{77197B28-4DF0-4856-9709-D2A05669508A}" srcOrd="1" destOrd="0" presId="urn:microsoft.com/office/officeart/2005/8/layout/hProcess11"/>
    <dgm:cxn modelId="{740CB0CA-838B-429C-92CA-DEB176C8B0A1}" type="presParOf" srcId="{511EDEA9-B219-4EB9-BF33-23DD408F0D2F}" destId="{29ED9619-E933-480F-8112-A7BA731254CB}" srcOrd="2" destOrd="0" presId="urn:microsoft.com/office/officeart/2005/8/layout/hProcess11"/>
    <dgm:cxn modelId="{46C27392-BF0E-48A1-BFD8-C07B831CDF43}" type="presParOf" srcId="{29ED9619-E933-480F-8112-A7BA731254CB}" destId="{9D1C8C54-EEA6-48E1-A973-E720D274F409}" srcOrd="0" destOrd="0" presId="urn:microsoft.com/office/officeart/2005/8/layout/hProcess11"/>
    <dgm:cxn modelId="{FD63A341-E465-44B1-BDEA-E4341E573845}" type="presParOf" srcId="{29ED9619-E933-480F-8112-A7BA731254CB}" destId="{13783A5C-08E8-4868-9F87-C366119AEAEF}" srcOrd="1" destOrd="0" presId="urn:microsoft.com/office/officeart/2005/8/layout/hProcess11"/>
    <dgm:cxn modelId="{C7540134-62D4-42E5-8E55-250B2AEE47B0}" type="presParOf" srcId="{29ED9619-E933-480F-8112-A7BA731254CB}" destId="{06AD5422-61DF-48FD-B4F9-7BA12A364F70}" srcOrd="2" destOrd="0" presId="urn:microsoft.com/office/officeart/2005/8/layout/hProcess11"/>
    <dgm:cxn modelId="{B2C56D68-6AEC-4401-875E-120D2AE6D1BA}" type="presParOf" srcId="{511EDEA9-B219-4EB9-BF33-23DD408F0D2F}" destId="{296062E1-7704-4AE3-9E12-4FA566635B48}" srcOrd="3" destOrd="0" presId="urn:microsoft.com/office/officeart/2005/8/layout/hProcess11"/>
    <dgm:cxn modelId="{336F6310-A9C8-4336-BB7B-EBE6D35BBF80}" type="presParOf" srcId="{511EDEA9-B219-4EB9-BF33-23DD408F0D2F}" destId="{40634F9F-9599-4CFF-9BD4-6AC117A17989}" srcOrd="4" destOrd="0" presId="urn:microsoft.com/office/officeart/2005/8/layout/hProcess11"/>
    <dgm:cxn modelId="{33CB031A-AAC1-42A6-8B5F-F3E22B64A974}" type="presParOf" srcId="{40634F9F-9599-4CFF-9BD4-6AC117A17989}" destId="{E373B5C4-896A-4254-B2EC-14F8B245EC57}" srcOrd="0" destOrd="0" presId="urn:microsoft.com/office/officeart/2005/8/layout/hProcess11"/>
    <dgm:cxn modelId="{6E0FFEE8-0EB2-4EB8-971B-74BC7FD4404A}" type="presParOf" srcId="{40634F9F-9599-4CFF-9BD4-6AC117A17989}" destId="{731A80E2-266F-4E6A-9767-69BFA75D0AAB}" srcOrd="1" destOrd="0" presId="urn:microsoft.com/office/officeart/2005/8/layout/hProcess11"/>
    <dgm:cxn modelId="{2F6C2426-774E-42DE-B2EF-FF01AF7E062F}" type="presParOf" srcId="{40634F9F-9599-4CFF-9BD4-6AC117A17989}" destId="{1A0E3136-FAD1-45EC-9ED3-48C34C37E1F5}" srcOrd="2" destOrd="0" presId="urn:microsoft.com/office/officeart/2005/8/layout/hProcess11"/>
    <dgm:cxn modelId="{5EB68188-0C05-4FDE-8BC4-BADD5194C621}" type="presParOf" srcId="{511EDEA9-B219-4EB9-BF33-23DD408F0D2F}" destId="{B391AB4F-928C-41ED-9407-105A143F9E81}" srcOrd="5" destOrd="0" presId="urn:microsoft.com/office/officeart/2005/8/layout/hProcess11"/>
    <dgm:cxn modelId="{977CCFBC-3FA2-4545-8D43-6AEEC90380B2}" type="presParOf" srcId="{511EDEA9-B219-4EB9-BF33-23DD408F0D2F}" destId="{D4933A30-26F9-426B-9DFC-4AD1F4D058EE}" srcOrd="6" destOrd="0" presId="urn:microsoft.com/office/officeart/2005/8/layout/hProcess11"/>
    <dgm:cxn modelId="{C7B5684E-3BFD-45AB-9F6A-FE6B237884E4}" type="presParOf" srcId="{D4933A30-26F9-426B-9DFC-4AD1F4D058EE}" destId="{248AA0D6-5EDD-47D6-9BDD-20E6C75CCB6E}" srcOrd="0" destOrd="0" presId="urn:microsoft.com/office/officeart/2005/8/layout/hProcess11"/>
    <dgm:cxn modelId="{CEE82151-9A06-44FC-86C0-7755B351D58E}" type="presParOf" srcId="{D4933A30-26F9-426B-9DFC-4AD1F4D058EE}" destId="{50ACC30D-AC08-4BAA-8416-B3F7B50CC855}" srcOrd="1" destOrd="0" presId="urn:microsoft.com/office/officeart/2005/8/layout/hProcess11"/>
    <dgm:cxn modelId="{44464B55-E44A-4290-A34F-04C010D8022E}" type="presParOf" srcId="{D4933A30-26F9-426B-9DFC-4AD1F4D058EE}" destId="{DB3B3600-FE55-4851-98CE-C718A52AF949}" srcOrd="2" destOrd="0" presId="urn:microsoft.com/office/officeart/2005/8/layout/hProcess11"/>
    <dgm:cxn modelId="{362084E0-2419-435D-A180-4AA8F2F923E3}" type="presParOf" srcId="{511EDEA9-B219-4EB9-BF33-23DD408F0D2F}" destId="{27744708-BE8C-44DE-9534-63D78C77EAEA}" srcOrd="7" destOrd="0" presId="urn:microsoft.com/office/officeart/2005/8/layout/hProcess11"/>
    <dgm:cxn modelId="{4ADD1F0C-4F42-4BF4-986A-C6059D0AD3B3}" type="presParOf" srcId="{511EDEA9-B219-4EB9-BF33-23DD408F0D2F}" destId="{B0A6D47C-6DD6-4FD5-A5AA-3F616DF11124}" srcOrd="8" destOrd="0" presId="urn:microsoft.com/office/officeart/2005/8/layout/hProcess11"/>
    <dgm:cxn modelId="{7366929C-B907-47AF-A81C-4542AB874DA0}" type="presParOf" srcId="{B0A6D47C-6DD6-4FD5-A5AA-3F616DF11124}" destId="{96D85980-0F61-4E5C-A482-70FBB7287416}" srcOrd="0" destOrd="0" presId="urn:microsoft.com/office/officeart/2005/8/layout/hProcess11"/>
    <dgm:cxn modelId="{9CD8226B-C120-4D81-AAC8-6216B7DD6B69}" type="presParOf" srcId="{B0A6D47C-6DD6-4FD5-A5AA-3F616DF11124}" destId="{E59545DE-884D-4DC3-9E0C-336BBC405C37}" srcOrd="1" destOrd="0" presId="urn:microsoft.com/office/officeart/2005/8/layout/hProcess11"/>
    <dgm:cxn modelId="{514DF711-9930-4533-AE54-74500A1D3D6D}" type="presParOf" srcId="{B0A6D47C-6DD6-4FD5-A5AA-3F616DF11124}" destId="{0B8AEFEE-96C7-492C-B66B-3CCD5FDAE66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15EB7-8F21-4773-A896-B0AB0F495BC8}">
      <dsp:nvSpPr>
        <dsp:cNvPr id="0" name=""/>
        <dsp:cNvSpPr/>
      </dsp:nvSpPr>
      <dsp:spPr>
        <a:xfrm>
          <a:off x="0" y="962501"/>
          <a:ext cx="8534400" cy="128333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619BF-3414-4221-8671-9297BCEA5179}">
      <dsp:nvSpPr>
        <dsp:cNvPr id="0" name=""/>
        <dsp:cNvSpPr/>
      </dsp:nvSpPr>
      <dsp:spPr>
        <a:xfrm>
          <a:off x="4810" y="0"/>
          <a:ext cx="1958078" cy="128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Bank for International Settlements, 1930</a:t>
          </a:r>
          <a:endParaRPr lang="en-US" sz="1800" b="1" kern="1200" dirty="0"/>
        </a:p>
      </dsp:txBody>
      <dsp:txXfrm>
        <a:off x="4810" y="0"/>
        <a:ext cx="1958078" cy="1283334"/>
      </dsp:txXfrm>
    </dsp:sp>
    <dsp:sp modelId="{5582ED1F-A0DA-431D-9766-73726EEDC627}">
      <dsp:nvSpPr>
        <dsp:cNvPr id="0" name=""/>
        <dsp:cNvSpPr/>
      </dsp:nvSpPr>
      <dsp:spPr>
        <a:xfrm>
          <a:off x="823432" y="1443751"/>
          <a:ext cx="320833" cy="3208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C8C54-EEA6-48E1-A973-E720D274F409}">
      <dsp:nvSpPr>
        <dsp:cNvPr id="0" name=""/>
        <dsp:cNvSpPr/>
      </dsp:nvSpPr>
      <dsp:spPr>
        <a:xfrm>
          <a:off x="2018489" y="1925002"/>
          <a:ext cx="1937428" cy="128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t>Basel Committee on Banking Supervision, 1974</a:t>
          </a:r>
          <a:endParaRPr lang="en-US" sz="1800" b="1" kern="1200" dirty="0"/>
        </a:p>
      </dsp:txBody>
      <dsp:txXfrm>
        <a:off x="2018489" y="1925002"/>
        <a:ext cx="1937428" cy="1283334"/>
      </dsp:txXfrm>
    </dsp:sp>
    <dsp:sp modelId="{13783A5C-08E8-4868-9F87-C366119AEAEF}">
      <dsp:nvSpPr>
        <dsp:cNvPr id="0" name=""/>
        <dsp:cNvSpPr/>
      </dsp:nvSpPr>
      <dsp:spPr>
        <a:xfrm>
          <a:off x="2826787" y="1443751"/>
          <a:ext cx="320833" cy="3208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3B5C4-896A-4254-B2EC-14F8B245EC57}">
      <dsp:nvSpPr>
        <dsp:cNvPr id="0" name=""/>
        <dsp:cNvSpPr/>
      </dsp:nvSpPr>
      <dsp:spPr>
        <a:xfrm>
          <a:off x="4011518" y="0"/>
          <a:ext cx="1112013" cy="128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Basel I, 1988</a:t>
          </a:r>
          <a:endParaRPr lang="en-US" sz="1800" b="1" kern="1200" dirty="0"/>
        </a:p>
      </dsp:txBody>
      <dsp:txXfrm>
        <a:off x="4011518" y="0"/>
        <a:ext cx="1112013" cy="1283334"/>
      </dsp:txXfrm>
    </dsp:sp>
    <dsp:sp modelId="{731A80E2-266F-4E6A-9767-69BFA75D0AAB}">
      <dsp:nvSpPr>
        <dsp:cNvPr id="0" name=""/>
        <dsp:cNvSpPr/>
      </dsp:nvSpPr>
      <dsp:spPr>
        <a:xfrm>
          <a:off x="4407109" y="1443751"/>
          <a:ext cx="320833" cy="3208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8AA0D6-5EDD-47D6-9BDD-20E6C75CCB6E}">
      <dsp:nvSpPr>
        <dsp:cNvPr id="0" name=""/>
        <dsp:cNvSpPr/>
      </dsp:nvSpPr>
      <dsp:spPr>
        <a:xfrm>
          <a:off x="5179133" y="1925002"/>
          <a:ext cx="1112013" cy="128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t>Basel II, 2004</a:t>
          </a:r>
          <a:endParaRPr lang="en-US" sz="1800" b="1" kern="1200" dirty="0"/>
        </a:p>
      </dsp:txBody>
      <dsp:txXfrm>
        <a:off x="5179133" y="1925002"/>
        <a:ext cx="1112013" cy="1283334"/>
      </dsp:txXfrm>
    </dsp:sp>
    <dsp:sp modelId="{50ACC30D-AC08-4BAA-8416-B3F7B50CC855}">
      <dsp:nvSpPr>
        <dsp:cNvPr id="0" name=""/>
        <dsp:cNvSpPr/>
      </dsp:nvSpPr>
      <dsp:spPr>
        <a:xfrm>
          <a:off x="5574723" y="1443751"/>
          <a:ext cx="320833" cy="3208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85980-0F61-4E5C-A482-70FBB7287416}">
      <dsp:nvSpPr>
        <dsp:cNvPr id="0" name=""/>
        <dsp:cNvSpPr/>
      </dsp:nvSpPr>
      <dsp:spPr>
        <a:xfrm>
          <a:off x="6346748" y="0"/>
          <a:ext cx="1329401" cy="128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Basel III, 2011</a:t>
          </a:r>
          <a:endParaRPr lang="en-US" sz="1800" b="1" kern="1200" dirty="0"/>
        </a:p>
      </dsp:txBody>
      <dsp:txXfrm>
        <a:off x="6346748" y="0"/>
        <a:ext cx="1329401" cy="1283334"/>
      </dsp:txXfrm>
    </dsp:sp>
    <dsp:sp modelId="{E59545DE-884D-4DC3-9E0C-336BBC405C37}">
      <dsp:nvSpPr>
        <dsp:cNvPr id="0" name=""/>
        <dsp:cNvSpPr/>
      </dsp:nvSpPr>
      <dsp:spPr>
        <a:xfrm>
          <a:off x="6851032" y="1443751"/>
          <a:ext cx="320833" cy="3208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6D6480-6858-476D-8D4E-D105609DED3C}" type="datetimeFigureOut">
              <a:rPr lang="en-US" smtClean="0"/>
              <a:t>11/18/2013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1A7E-87EE-4FA0-A12B-3FD15E1542D8}" type="slidenum">
              <a:rPr lang="en-US" smtClean="0"/>
              <a:t>‹#›</a:t>
            </a:fld>
            <a:endParaRPr lang="en-US"/>
          </a:p>
        </p:txBody>
      </p:sp>
    </p:spTree>
    <p:extLst>
      <p:ext uri="{BB962C8B-B14F-4D97-AF65-F5344CB8AC3E}">
        <p14:creationId xmlns:p14="http://schemas.microsoft.com/office/powerpoint/2010/main" val="3861966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26B29-6A70-425A-8BDC-D4BBC5DA5240}" type="datetimeFigureOut">
              <a:rPr lang="en-US" smtClean="0"/>
              <a:t>11/18/2013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EACD4-52D7-46C0-8ADF-4EAE6E792632}" type="slidenum">
              <a:rPr lang="en-US" smtClean="0"/>
              <a:t>‹#›</a:t>
            </a:fld>
            <a:endParaRPr lang="en-US"/>
          </a:p>
        </p:txBody>
      </p:sp>
    </p:spTree>
    <p:extLst>
      <p:ext uri="{BB962C8B-B14F-4D97-AF65-F5344CB8AC3E}">
        <p14:creationId xmlns:p14="http://schemas.microsoft.com/office/powerpoint/2010/main" val="394323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004" eaLnBrk="0" hangingPunct="0">
              <a:defRPr>
                <a:solidFill>
                  <a:schemeClr val="tx1"/>
                </a:solidFill>
                <a:latin typeface="Arial" charset="0"/>
                <a:cs typeface="Arial" charset="0"/>
              </a:defRPr>
            </a:lvl1pPr>
            <a:lvl2pPr marL="734852" indent="-282635" defTabSz="906004" eaLnBrk="0" hangingPunct="0">
              <a:defRPr>
                <a:solidFill>
                  <a:schemeClr val="tx1"/>
                </a:solidFill>
                <a:latin typeface="Arial" charset="0"/>
                <a:cs typeface="Arial" charset="0"/>
              </a:defRPr>
            </a:lvl2pPr>
            <a:lvl3pPr marL="1130541" indent="-226108" defTabSz="906004" eaLnBrk="0" hangingPunct="0">
              <a:defRPr>
                <a:solidFill>
                  <a:schemeClr val="tx1"/>
                </a:solidFill>
                <a:latin typeface="Arial" charset="0"/>
                <a:cs typeface="Arial" charset="0"/>
              </a:defRPr>
            </a:lvl3pPr>
            <a:lvl4pPr marL="1582758" indent="-226108" defTabSz="906004" eaLnBrk="0" hangingPunct="0">
              <a:defRPr>
                <a:solidFill>
                  <a:schemeClr val="tx1"/>
                </a:solidFill>
                <a:latin typeface="Arial" charset="0"/>
                <a:cs typeface="Arial" charset="0"/>
              </a:defRPr>
            </a:lvl4pPr>
            <a:lvl5pPr marL="2034974" indent="-226108" defTabSz="906004" eaLnBrk="0" hangingPunct="0">
              <a:defRPr>
                <a:solidFill>
                  <a:schemeClr val="tx1"/>
                </a:solidFill>
                <a:latin typeface="Arial" charset="0"/>
                <a:cs typeface="Arial" charset="0"/>
              </a:defRPr>
            </a:lvl5pPr>
            <a:lvl6pPr marL="2487191" indent="-226108" algn="ctr" defTabSz="906004" eaLnBrk="0" fontAlgn="base" hangingPunct="0">
              <a:spcBef>
                <a:spcPct val="0"/>
              </a:spcBef>
              <a:spcAft>
                <a:spcPct val="0"/>
              </a:spcAft>
              <a:defRPr>
                <a:solidFill>
                  <a:schemeClr val="tx1"/>
                </a:solidFill>
                <a:latin typeface="Arial" charset="0"/>
                <a:cs typeface="Arial" charset="0"/>
              </a:defRPr>
            </a:lvl6pPr>
            <a:lvl7pPr marL="2939407" indent="-226108" algn="ctr" defTabSz="906004" eaLnBrk="0" fontAlgn="base" hangingPunct="0">
              <a:spcBef>
                <a:spcPct val="0"/>
              </a:spcBef>
              <a:spcAft>
                <a:spcPct val="0"/>
              </a:spcAft>
              <a:defRPr>
                <a:solidFill>
                  <a:schemeClr val="tx1"/>
                </a:solidFill>
                <a:latin typeface="Arial" charset="0"/>
                <a:cs typeface="Arial" charset="0"/>
              </a:defRPr>
            </a:lvl7pPr>
            <a:lvl8pPr marL="3391624" indent="-226108" algn="ctr" defTabSz="906004" eaLnBrk="0" fontAlgn="base" hangingPunct="0">
              <a:spcBef>
                <a:spcPct val="0"/>
              </a:spcBef>
              <a:spcAft>
                <a:spcPct val="0"/>
              </a:spcAft>
              <a:defRPr>
                <a:solidFill>
                  <a:schemeClr val="tx1"/>
                </a:solidFill>
                <a:latin typeface="Arial" charset="0"/>
                <a:cs typeface="Arial" charset="0"/>
              </a:defRPr>
            </a:lvl8pPr>
            <a:lvl9pPr marL="3843840" indent="-226108" algn="ctr" defTabSz="906004" eaLnBrk="0" fontAlgn="base" hangingPunct="0">
              <a:spcBef>
                <a:spcPct val="0"/>
              </a:spcBef>
              <a:spcAft>
                <a:spcPct val="0"/>
              </a:spcAft>
              <a:defRPr>
                <a:solidFill>
                  <a:schemeClr val="tx1"/>
                </a:solidFill>
                <a:latin typeface="Arial" charset="0"/>
                <a:cs typeface="Arial" charset="0"/>
              </a:defRPr>
            </a:lvl9pPr>
          </a:lstStyle>
          <a:p>
            <a:pPr eaLnBrk="1" hangingPunct="1"/>
            <a:fld id="{6569FA86-AF96-4347-B8E3-46C28158A145}" type="slidenum">
              <a:rPr lang="en-US" smtClean="0"/>
              <a:pPr eaLnBrk="1" hangingPunct="1"/>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11</a:t>
            </a:fld>
            <a:endParaRPr lang="en-US" dirty="0"/>
          </a:p>
        </p:txBody>
      </p:sp>
    </p:spTree>
    <p:extLst>
      <p:ext uri="{BB962C8B-B14F-4D97-AF65-F5344CB8AC3E}">
        <p14:creationId xmlns:p14="http://schemas.microsoft.com/office/powerpoint/2010/main" val="125380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12</a:t>
            </a:fld>
            <a:endParaRPr lang="en-US" dirty="0"/>
          </a:p>
        </p:txBody>
      </p:sp>
    </p:spTree>
    <p:extLst>
      <p:ext uri="{BB962C8B-B14F-4D97-AF65-F5344CB8AC3E}">
        <p14:creationId xmlns:p14="http://schemas.microsoft.com/office/powerpoint/2010/main" val="319552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E419BCC-ABED-4B62-85CC-1993A5D21ACD}" type="slidenum">
              <a:rPr lang="en-US" smtClean="0"/>
              <a:pPr/>
              <a:t>39</a:t>
            </a:fld>
            <a:endParaRPr lang="en-US" dirty="0"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3</a:t>
            </a:fld>
            <a:endParaRPr lang="en-US" dirty="0"/>
          </a:p>
        </p:txBody>
      </p:sp>
    </p:spTree>
    <p:extLst>
      <p:ext uri="{BB962C8B-B14F-4D97-AF65-F5344CB8AC3E}">
        <p14:creationId xmlns:p14="http://schemas.microsoft.com/office/powerpoint/2010/main" val="307917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4</a:t>
            </a:fld>
            <a:endParaRPr lang="en-US" dirty="0"/>
          </a:p>
        </p:txBody>
      </p:sp>
    </p:spTree>
    <p:extLst>
      <p:ext uri="{BB962C8B-B14F-4D97-AF65-F5344CB8AC3E}">
        <p14:creationId xmlns:p14="http://schemas.microsoft.com/office/powerpoint/2010/main" val="68992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5</a:t>
            </a:fld>
            <a:endParaRPr lang="en-US" dirty="0"/>
          </a:p>
        </p:txBody>
      </p:sp>
    </p:spTree>
    <p:extLst>
      <p:ext uri="{BB962C8B-B14F-4D97-AF65-F5344CB8AC3E}">
        <p14:creationId xmlns:p14="http://schemas.microsoft.com/office/powerpoint/2010/main" val="21099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7B9AAFA-1DBF-4F55-8E94-C729A495FFF0}" type="slidenum">
              <a:rPr lang="en-US" smtClean="0"/>
              <a:pPr/>
              <a:t>6</a:t>
            </a:fld>
            <a:endParaRPr lang="en-US" dirty="0"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defTabSz="914350"/>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24335217-15C7-4106-8F73-BB1997227771}" type="slidenum">
              <a:rPr lang="en-US" smtClean="0"/>
              <a:pPr/>
              <a:t>7</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endParaRPr lang="en-US" dirty="0" smtClean="0"/>
          </a:p>
        </p:txBody>
      </p:sp>
      <p:sp>
        <p:nvSpPr>
          <p:cNvPr id="53251" name="Slide Number Placeholder 3"/>
          <p:cNvSpPr>
            <a:spLocks noGrp="1"/>
          </p:cNvSpPr>
          <p:nvPr>
            <p:ph type="sldNum" sz="quarter" idx="5"/>
          </p:nvPr>
        </p:nvSpPr>
        <p:spPr>
          <a:noFill/>
        </p:spPr>
        <p:txBody>
          <a:bodyPr/>
          <a:lstStyle/>
          <a:p>
            <a:fld id="{0BB8B543-7187-44B8-9335-CBB4DA4F7900}"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 BIA, capital is simply calculated from a percentage (currently set at 15%) of the average of the last three years revenue. TSA offers different percentage weightings depending upon the business line – ranging from 12% for retail banking to 18% for sales and trading.  AMA offers banks the opportunity to develop their own risk based model for calculating operational risk capital.  AMA requires that the model include four elements: internal loss data, external loss data, scenario analysis and business environment and internal control factors.</a:t>
            </a:r>
          </a:p>
          <a:p>
            <a:r>
              <a:rPr lang="en-US" dirty="0" smtClean="0"/>
              <a:t>While Pillar 1 offers three possible methods to calculate operational risk capital, most large banks have found that their local regulator requires them to pursue an AMA approach.  In addition, even where a bank is not required to take an AMA approach to calculating capital, their regulator often advises them that they should adopt best practices, and that best practices require them to ensure they have fully developed all four elements of AMA.</a:t>
            </a:r>
          </a:p>
          <a:p>
            <a:r>
              <a:rPr lang="en-US" dirty="0" smtClean="0"/>
              <a:t>Therefore, the standard for a strong operational risk framework is based on the effective development of internal and external loss data systems, appropriate use of scenario analysis and effective development of business environment and internal control factors.  Whether or not these are used as direct inputs into a capital model, they are considered vital elements of a sound operational risk management framework.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065E2F4-6D22-492D-AF88-6095F8884402}" type="slidenum">
              <a:rPr lang="en-US" smtClean="0"/>
              <a:t>9</a:t>
            </a:fld>
            <a:endParaRPr lang="en-US"/>
          </a:p>
        </p:txBody>
      </p:sp>
    </p:spTree>
    <p:extLst>
      <p:ext uri="{BB962C8B-B14F-4D97-AF65-F5344CB8AC3E}">
        <p14:creationId xmlns:p14="http://schemas.microsoft.com/office/powerpoint/2010/main" val="765439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10</a:t>
            </a:fld>
            <a:endParaRPr lang="en-US" dirty="0"/>
          </a:p>
        </p:txBody>
      </p:sp>
    </p:spTree>
    <p:extLst>
      <p:ext uri="{BB962C8B-B14F-4D97-AF65-F5344CB8AC3E}">
        <p14:creationId xmlns:p14="http://schemas.microsoft.com/office/powerpoint/2010/main" val="88729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826A8-A47C-4E6C-AA70-38EC64543D85}" type="datetime1">
              <a:rPr lang="en-US" smtClean="0"/>
              <a:t>11/18/2013</a:t>
            </a:fld>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t>‹#›</a:t>
            </a:fld>
            <a:endParaRPr lang="en-US"/>
          </a:p>
        </p:txBody>
      </p:sp>
      <p:sp>
        <p:nvSpPr>
          <p:cNvPr id="10" name="Footer Placeholder 9"/>
          <p:cNvSpPr>
            <a:spLocks noGrp="1"/>
          </p:cNvSpPr>
          <p:nvPr>
            <p:ph type="ftr" sz="quarter" idx="13"/>
          </p:nvPr>
        </p:nvSpPr>
        <p:spPr>
          <a:xfrm>
            <a:off x="444500" y="6261100"/>
            <a:ext cx="2540000" cy="444500"/>
          </a:xfrm>
        </p:spPr>
        <p:txBody>
          <a:bodyPr/>
          <a:lstStyle/>
          <a:p>
            <a:r>
              <a:rPr lang="en-US" smtClean="0"/>
              <a:t>Capital One Confidential/Proprietary</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415B1-B788-4AE5-BCD4-5684F942CE0C}" type="datetime1">
              <a:rPr lang="en-US" smtClean="0"/>
              <a:t>11/18/2013</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CB80F-9938-49A6-A34A-AC6D432E4F1C}" type="datetime1">
              <a:rPr lang="en-US" smtClean="0"/>
              <a:t>11/18/2013</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E3D3E-6BD9-45AD-87E7-E7B50C27A20F}" type="datetime1">
              <a:rPr lang="en-US" smtClean="0"/>
              <a:t>11/18/2013</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94B7BB0-30B1-4420-88DE-82D418D4D8A2}" type="slidenum">
              <a:rPr lang="en-US" smtClean="0"/>
              <a:t>‹#›</a:t>
            </a:fld>
            <a:endParaRPr lang="en-US"/>
          </a:p>
        </p:txBody>
      </p:sp>
    </p:spTree>
    <p:extLst>
      <p:ext uri="{BB962C8B-B14F-4D97-AF65-F5344CB8AC3E}">
        <p14:creationId xmlns:p14="http://schemas.microsoft.com/office/powerpoint/2010/main" val="107958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94FF1-3025-479F-A435-C736AF58D344}" type="datetime1">
              <a:rPr lang="en-US" smtClean="0"/>
              <a:t>11/18/2013</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55AD6-28AD-454C-9F77-DB7105F5450F}" type="datetime1">
              <a:rPr lang="en-US" smtClean="0"/>
              <a:t>11/18/2013</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7C1113-617F-437A-9A2A-80D848D7C3C1}" type="datetime1">
              <a:rPr lang="en-US" smtClean="0"/>
              <a:t>11/18/2013</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63016C-92F5-41EC-AB01-C572C501349C}" type="datetime1">
              <a:rPr lang="en-US" smtClean="0"/>
              <a:t>11/18/2013</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BEC857-46E1-4CF0-8D1E-16CA0A205E1A}" type="datetime1">
              <a:rPr lang="en-US" smtClean="0"/>
              <a:t>11/18/2013</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40C46-0ED6-4C96-9D25-08210794E08F}" type="datetime1">
              <a:rPr lang="en-US" smtClean="0"/>
              <a:t>11/18/2013</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2C29358-4954-456F-8D4C-38185EC567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22AE0-367F-4955-A295-9CDCCFA854A8}" type="datetime1">
              <a:rPr lang="en-US" smtClean="0"/>
              <a:t>11/18/2013</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2C29358-4954-456F-8D4C-38185EC5676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10BC6CA-BD92-4875-B4CC-704DA6EDAB78}" type="datetime1">
              <a:rPr lang="en-US" smtClean="0"/>
              <a:t>11/18/2013</a:t>
            </a:fld>
            <a:endParaRPr lang="en-US"/>
          </a:p>
        </p:txBody>
      </p:sp>
      <p:sp>
        <p:nvSpPr>
          <p:cNvPr id="9" name="Slide Number Placeholder 8"/>
          <p:cNvSpPr>
            <a:spLocks noGrp="1"/>
          </p:cNvSpPr>
          <p:nvPr>
            <p:ph type="sldNum" sz="quarter" idx="11"/>
          </p:nvPr>
        </p:nvSpPr>
        <p:spPr/>
        <p:txBody>
          <a:bodyPr/>
          <a:lstStyle/>
          <a:p>
            <a:fld id="{42C29358-4954-456F-8D4C-38185EC56768}" type="slidenum">
              <a:rPr lang="en-US" smtClean="0"/>
              <a:t>‹#›</a:t>
            </a:fld>
            <a:endParaRPr lang="en-US"/>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2C29358-4954-456F-8D4C-38185EC56768}" type="slidenum">
              <a:rPr lang="en-US" smtClean="0"/>
              <a:t>‹#›</a:t>
            </a:fld>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A8C11D6-E6F3-482E-9F39-5FB815D199DB}" type="datetime1">
              <a:rPr lang="en-US" smtClean="0"/>
              <a:t>11/18/2013</a:t>
            </a:fld>
            <a:endParaRPr lang="en-US"/>
          </a:p>
        </p:txBody>
      </p:sp>
      <p:sp>
        <p:nvSpPr>
          <p:cNvPr id="12" name="Footer Placeholder 11"/>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Confidential/Proprietary</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Regulatory Drivers for Operational Risk</a:t>
            </a:r>
            <a:endParaRPr lang="en-US" dirty="0"/>
          </a:p>
        </p:txBody>
      </p:sp>
      <p:sp>
        <p:nvSpPr>
          <p:cNvPr id="4" name="Subtitle 3"/>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fld id="{42C29358-4954-456F-8D4C-38185EC56768}" type="slidenum">
              <a:rPr lang="en-US" smtClean="0"/>
              <a:t>1</a:t>
            </a:fld>
            <a:endParaRPr lang="en-US"/>
          </a:p>
        </p:txBody>
      </p:sp>
    </p:spTree>
    <p:extLst>
      <p:ext uri="{BB962C8B-B14F-4D97-AF65-F5344CB8AC3E}">
        <p14:creationId xmlns:p14="http://schemas.microsoft.com/office/powerpoint/2010/main" val="2830984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Final Rule on Basel II</a:t>
            </a:r>
            <a:endParaRPr lang="en-US" dirty="0"/>
          </a:p>
        </p:txBody>
      </p:sp>
      <p:sp>
        <p:nvSpPr>
          <p:cNvPr id="3" name="Content Placeholder 2"/>
          <p:cNvSpPr>
            <a:spLocks noGrp="1"/>
          </p:cNvSpPr>
          <p:nvPr>
            <p:ph idx="1"/>
          </p:nvPr>
        </p:nvSpPr>
        <p:spPr>
          <a:xfrm>
            <a:off x="457200" y="1447800"/>
            <a:ext cx="7620000" cy="4800600"/>
          </a:xfrm>
        </p:spPr>
        <p:txBody>
          <a:bodyPr>
            <a:normAutofit/>
          </a:bodyPr>
          <a:lstStyle/>
          <a:p>
            <a:r>
              <a:rPr lang="en-US" sz="1600" dirty="0" smtClean="0"/>
              <a:t>U.S. Final Rule, December 2007</a:t>
            </a:r>
          </a:p>
          <a:p>
            <a:r>
              <a:rPr lang="en-US" sz="1600" dirty="0" smtClean="0"/>
              <a:t>Large banks in the US follow the advanced approaches—the A-IRB approach for credit risk and the AMA approach for operational risk.</a:t>
            </a:r>
          </a:p>
          <a:p>
            <a:r>
              <a:rPr lang="en-US" sz="1600" dirty="0" smtClean="0"/>
              <a:t>Published by regulators</a:t>
            </a:r>
          </a:p>
          <a:p>
            <a:pPr lvl="1"/>
            <a:r>
              <a:rPr lang="en-US" sz="1400" dirty="0"/>
              <a:t>Office of the Comptroller of the Currency (OCC)</a:t>
            </a:r>
          </a:p>
          <a:p>
            <a:pPr lvl="1"/>
            <a:r>
              <a:rPr lang="en-US" sz="1400" dirty="0"/>
              <a:t>Board of Governors of the Federal Reserve System (the Fed)</a:t>
            </a:r>
          </a:p>
          <a:p>
            <a:pPr lvl="1"/>
            <a:r>
              <a:rPr lang="en-US" sz="1400" dirty="0" smtClean="0"/>
              <a:t>Federal Deposit Insurance Corporation (FDIC)</a:t>
            </a:r>
          </a:p>
          <a:p>
            <a:pPr lvl="1"/>
            <a:r>
              <a:rPr lang="en-US" sz="1400" dirty="0" smtClean="0"/>
              <a:t>Office of Thrift Supervision (OTS)</a:t>
            </a:r>
          </a:p>
          <a:p>
            <a:r>
              <a:rPr lang="en-US" sz="1600" dirty="0" smtClean="0"/>
              <a:t>Core banks must follow the rule; smaller banks can opt-in</a:t>
            </a:r>
          </a:p>
          <a:p>
            <a:pPr lvl="1"/>
            <a:r>
              <a:rPr lang="en-US" sz="1400" dirty="0" smtClean="0"/>
              <a:t>$250 billion or more consolidated assets</a:t>
            </a:r>
          </a:p>
          <a:p>
            <a:pPr lvl="1"/>
            <a:r>
              <a:rPr lang="en-US" sz="1400" dirty="0" smtClean="0"/>
              <a:t>$10 billion or more on-balance-sheet foreign exposure</a:t>
            </a:r>
            <a:endParaRPr lang="en-US" sz="1400" dirty="0"/>
          </a:p>
        </p:txBody>
      </p:sp>
      <p:sp>
        <p:nvSpPr>
          <p:cNvPr id="4" name="Rectangle 3"/>
          <p:cNvSpPr>
            <a:spLocks noChangeArrowheads="1"/>
          </p:cNvSpPr>
          <p:nvPr/>
        </p:nvSpPr>
        <p:spPr bwMode="auto">
          <a:xfrm>
            <a:off x="381000" y="4672813"/>
            <a:ext cx="8382000" cy="1575588"/>
          </a:xfrm>
          <a:prstGeom prst="rect">
            <a:avLst/>
          </a:prstGeom>
          <a:noFill/>
          <a:ln w="9525" algn="ctr">
            <a:solidFill>
              <a:schemeClr val="tx1"/>
            </a:solidFill>
            <a:miter lim="800000"/>
            <a:headEnd/>
            <a:tailEnd/>
          </a:ln>
        </p:spPr>
        <p:txBody>
          <a:bodyPr numCol="2" anchor="ctr"/>
          <a:lstStyle/>
          <a:p>
            <a:pPr marL="285750" indent="-285750">
              <a:buFont typeface="Arial" pitchFamily="34" charset="0"/>
              <a:buChar char="•"/>
            </a:pPr>
            <a:endParaRPr lang="en-US" sz="1400" dirty="0" smtClean="0">
              <a:solidFill>
                <a:schemeClr val="bg1"/>
              </a:solidFill>
            </a:endParaRPr>
          </a:p>
        </p:txBody>
      </p:sp>
      <p:sp>
        <p:nvSpPr>
          <p:cNvPr id="5" name="TextBox 4"/>
          <p:cNvSpPr txBox="1"/>
          <p:nvPr/>
        </p:nvSpPr>
        <p:spPr>
          <a:xfrm>
            <a:off x="381000" y="4672812"/>
            <a:ext cx="8382000" cy="338554"/>
          </a:xfrm>
          <a:prstGeom prst="rect">
            <a:avLst/>
          </a:prstGeom>
          <a:solidFill>
            <a:srgbClr val="003A6F"/>
          </a:solidFill>
          <a:ln w="31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chemeClr val="bg1"/>
                </a:solidFill>
              </a:rPr>
              <a:t>U.S. Basel II Core Banks:</a:t>
            </a:r>
            <a:endParaRPr lang="en-US" dirty="0">
              <a:solidFill>
                <a:schemeClr val="bg1"/>
              </a:solidFill>
            </a:endParaRPr>
          </a:p>
        </p:txBody>
      </p:sp>
      <p:sp>
        <p:nvSpPr>
          <p:cNvPr id="6" name="TextBox 5"/>
          <p:cNvSpPr txBox="1"/>
          <p:nvPr/>
        </p:nvSpPr>
        <p:spPr>
          <a:xfrm>
            <a:off x="1524000" y="5011366"/>
            <a:ext cx="6400800" cy="1292662"/>
          </a:xfrm>
          <a:prstGeom prst="rect">
            <a:avLst/>
          </a:prstGeom>
          <a:noFill/>
        </p:spPr>
        <p:txBody>
          <a:bodyPr wrap="square" numCol="2" rtlCol="0">
            <a:spAutoFit/>
          </a:bodyPr>
          <a:lstStyle/>
          <a:p>
            <a:pPr marL="285750" indent="-285750">
              <a:buFont typeface="Arial" pitchFamily="34" charset="0"/>
              <a:buChar char="•"/>
            </a:pPr>
            <a:r>
              <a:rPr lang="en-US" sz="1300" dirty="0" smtClean="0"/>
              <a:t> JPMorgan </a:t>
            </a:r>
            <a:r>
              <a:rPr lang="en-US" sz="1300" dirty="0"/>
              <a:t>Chase</a:t>
            </a:r>
          </a:p>
          <a:p>
            <a:pPr marL="342900" indent="-342900">
              <a:buFont typeface="Arial" pitchFamily="34" charset="0"/>
              <a:buChar char="•"/>
            </a:pPr>
            <a:r>
              <a:rPr lang="en-US" sz="1300" dirty="0"/>
              <a:t>Bank of America</a:t>
            </a:r>
          </a:p>
          <a:p>
            <a:pPr marL="342900" indent="-342900">
              <a:buFont typeface="Arial" pitchFamily="34" charset="0"/>
              <a:buChar char="•"/>
            </a:pPr>
            <a:r>
              <a:rPr lang="en-US" sz="1300" dirty="0"/>
              <a:t>Citigroup</a:t>
            </a:r>
          </a:p>
          <a:p>
            <a:pPr marL="342900" indent="-342900">
              <a:buFont typeface="Arial" pitchFamily="34" charset="0"/>
              <a:buChar char="•"/>
            </a:pPr>
            <a:r>
              <a:rPr lang="en-US" sz="1300" dirty="0"/>
              <a:t>Wells Fargo</a:t>
            </a:r>
          </a:p>
          <a:p>
            <a:pPr marL="342900" indent="-342900">
              <a:buFont typeface="Arial" pitchFamily="34" charset="0"/>
              <a:buChar char="•"/>
            </a:pPr>
            <a:r>
              <a:rPr lang="en-US" sz="1300" dirty="0"/>
              <a:t>Goldman Sachs</a:t>
            </a:r>
          </a:p>
          <a:p>
            <a:pPr marL="342900" indent="-342900">
              <a:buFont typeface="Arial" pitchFamily="34" charset="0"/>
              <a:buChar char="•"/>
            </a:pPr>
            <a:r>
              <a:rPr lang="en-US" sz="1300" dirty="0"/>
              <a:t>Morgan </a:t>
            </a:r>
            <a:r>
              <a:rPr lang="en-US" sz="1300" dirty="0" smtClean="0"/>
              <a:t>Stanley</a:t>
            </a:r>
            <a:endParaRPr lang="en-US" sz="1300" dirty="0"/>
          </a:p>
          <a:p>
            <a:pPr marL="342900" indent="-342900">
              <a:buFont typeface="Arial" pitchFamily="34" charset="0"/>
              <a:buChar char="•"/>
            </a:pPr>
            <a:r>
              <a:rPr lang="en-US" sz="1300" dirty="0"/>
              <a:t>Bank of New York Mellon</a:t>
            </a:r>
          </a:p>
          <a:p>
            <a:pPr marL="342900" indent="-342900">
              <a:buFont typeface="Arial" pitchFamily="34" charset="0"/>
              <a:buChar char="•"/>
            </a:pPr>
            <a:r>
              <a:rPr lang="en-US" sz="1300" dirty="0"/>
              <a:t>US Bancorp</a:t>
            </a:r>
          </a:p>
          <a:p>
            <a:pPr marL="342900" indent="-342900">
              <a:buFont typeface="Arial" pitchFamily="34" charset="0"/>
              <a:buChar char="•"/>
            </a:pPr>
            <a:r>
              <a:rPr lang="en-US" sz="1300" dirty="0" smtClean="0"/>
              <a:t>Northern Trust</a:t>
            </a:r>
            <a:endParaRPr lang="en-US" sz="1300" dirty="0"/>
          </a:p>
          <a:p>
            <a:pPr marL="342900" indent="-342900">
              <a:buFont typeface="Arial" pitchFamily="34" charset="0"/>
              <a:buChar char="•"/>
            </a:pPr>
            <a:r>
              <a:rPr lang="en-US" sz="1300" dirty="0"/>
              <a:t>PNC Financial Services</a:t>
            </a:r>
          </a:p>
          <a:p>
            <a:pPr marL="342900" indent="-342900">
              <a:buFont typeface="Arial" pitchFamily="34" charset="0"/>
              <a:buChar char="•"/>
            </a:pPr>
            <a:r>
              <a:rPr lang="en-US" sz="1300" dirty="0"/>
              <a:t>State Street Corporation</a:t>
            </a:r>
          </a:p>
          <a:p>
            <a:pPr marL="342900" indent="-342900">
              <a:buFont typeface="Arial" pitchFamily="34" charset="0"/>
              <a:buChar char="•"/>
            </a:pPr>
            <a:r>
              <a:rPr lang="en-US" sz="1300" dirty="0" smtClean="0"/>
              <a:t>American Express</a:t>
            </a:r>
            <a:endParaRPr lang="en-US" sz="1300" dirty="0"/>
          </a:p>
        </p:txBody>
      </p:sp>
      <p:sp>
        <p:nvSpPr>
          <p:cNvPr id="7"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10</a:t>
            </a:fld>
            <a:endParaRPr lang="en-US" dirty="0"/>
          </a:p>
        </p:txBody>
      </p:sp>
    </p:spTree>
    <p:extLst>
      <p:ext uri="{BB962C8B-B14F-4D97-AF65-F5344CB8AC3E}">
        <p14:creationId xmlns:p14="http://schemas.microsoft.com/office/powerpoint/2010/main" val="1061992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Preparation for Basel II and Parallel Run</a:t>
            </a:r>
            <a:endParaRPr lang="en-US" sz="3600" dirty="0"/>
          </a:p>
        </p:txBody>
      </p:sp>
      <p:sp>
        <p:nvSpPr>
          <p:cNvPr id="3" name="Content Placeholder 2"/>
          <p:cNvSpPr>
            <a:spLocks noGrp="1"/>
          </p:cNvSpPr>
          <p:nvPr>
            <p:ph idx="1"/>
          </p:nvPr>
        </p:nvSpPr>
        <p:spPr/>
        <p:txBody>
          <a:bodyPr/>
          <a:lstStyle/>
          <a:p>
            <a:pPr>
              <a:spcBef>
                <a:spcPts val="600"/>
              </a:spcBef>
            </a:pPr>
            <a:r>
              <a:rPr lang="en-US" dirty="0" smtClean="0"/>
              <a:t>Basel II PMO team ensures a smooth enterprise-wide implementation of the Basel II framework</a:t>
            </a:r>
          </a:p>
          <a:p>
            <a:pPr>
              <a:spcBef>
                <a:spcPts val="600"/>
              </a:spcBef>
            </a:pPr>
            <a:r>
              <a:rPr lang="en-US" dirty="0" smtClean="0"/>
              <a:t>Basel II Implementation Plan adopted June 2013</a:t>
            </a:r>
            <a:endParaRPr lang="en-US" dirty="0"/>
          </a:p>
          <a:p>
            <a:pPr>
              <a:spcBef>
                <a:spcPts val="600"/>
              </a:spcBef>
            </a:pPr>
            <a:r>
              <a:rPr lang="en-US" dirty="0" smtClean="0"/>
              <a:t>Parallel run—four consecutive quarters of reporting to regulators under Basel I and Basel II, fulfilling the requirements of both</a:t>
            </a:r>
          </a:p>
          <a:p>
            <a:pPr>
              <a:spcBef>
                <a:spcPts val="600"/>
              </a:spcBef>
            </a:pPr>
            <a:r>
              <a:rPr lang="en-US" dirty="0" smtClean="0"/>
              <a:t>Regulatory capital, government reporting, public disclosure</a:t>
            </a:r>
          </a:p>
          <a:p>
            <a:pPr>
              <a:spcBef>
                <a:spcPts val="600"/>
              </a:spcBef>
            </a:pPr>
            <a:r>
              <a:rPr lang="en-US" dirty="0" smtClean="0"/>
              <a:t>No bank has been allowed to exit parallel run</a:t>
            </a:r>
          </a:p>
          <a:p>
            <a:pPr lvl="1">
              <a:spcBef>
                <a:spcPts val="600"/>
              </a:spcBef>
            </a:pPr>
            <a:r>
              <a:rPr lang="en-US" dirty="0" smtClean="0"/>
              <a:t>OCC, Fed, and FDIC are difficult to please</a:t>
            </a:r>
            <a:endParaRPr lang="en-US" dirty="0"/>
          </a:p>
        </p:txBody>
      </p:sp>
      <p:sp>
        <p:nvSpPr>
          <p:cNvPr id="4" name="Slide Number Placeholder 3"/>
          <p:cNvSpPr>
            <a:spLocks noGrp="1"/>
          </p:cNvSpPr>
          <p:nvPr>
            <p:ph type="sldNum" sz="quarter" idx="12"/>
          </p:nvPr>
        </p:nvSpPr>
        <p:spPr>
          <a:xfrm>
            <a:off x="8531788" y="5623560"/>
            <a:ext cx="548640" cy="396240"/>
          </a:xfrm>
        </p:spPr>
        <p:txBody>
          <a:bodyPr/>
          <a:lstStyle/>
          <a:p>
            <a:fld id="{394B7BB0-30B1-4420-88DE-82D418D4D8A2}" type="slidenum">
              <a:rPr lang="en-US" smtClean="0"/>
              <a:t>11</a:t>
            </a:fld>
            <a:endParaRPr lang="en-US" dirty="0"/>
          </a:p>
        </p:txBody>
      </p:sp>
    </p:spTree>
    <p:extLst>
      <p:ext uri="{BB962C8B-B14F-4D97-AF65-F5344CB8AC3E}">
        <p14:creationId xmlns:p14="http://schemas.microsoft.com/office/powerpoint/2010/main" val="847385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Importance of Implementing Basel II</a:t>
            </a:r>
            <a:endParaRPr lang="en-US" sz="3600" dirty="0"/>
          </a:p>
        </p:txBody>
      </p:sp>
      <p:sp>
        <p:nvSpPr>
          <p:cNvPr id="3" name="Content Placeholder 2"/>
          <p:cNvSpPr>
            <a:spLocks noGrp="1"/>
          </p:cNvSpPr>
          <p:nvPr>
            <p:ph idx="1"/>
          </p:nvPr>
        </p:nvSpPr>
        <p:spPr/>
        <p:txBody>
          <a:bodyPr>
            <a:normAutofit/>
          </a:bodyPr>
          <a:lstStyle/>
          <a:p>
            <a:pPr>
              <a:spcBef>
                <a:spcPts val="600"/>
              </a:spcBef>
            </a:pPr>
            <a:r>
              <a:rPr lang="en-US" sz="1800" dirty="0" smtClean="0"/>
              <a:t>Basel II improves risk management at banks and generates value</a:t>
            </a:r>
          </a:p>
          <a:p>
            <a:pPr>
              <a:spcBef>
                <a:spcPts val="600"/>
              </a:spcBef>
            </a:pPr>
            <a:r>
              <a:rPr lang="en-US" sz="1800" dirty="0" smtClean="0"/>
              <a:t>COFC Basel II Implementation Plan proves that we:</a:t>
            </a:r>
          </a:p>
          <a:p>
            <a:pPr lvl="1">
              <a:spcBef>
                <a:spcPts val="600"/>
              </a:spcBef>
            </a:pPr>
            <a:r>
              <a:rPr lang="en-US" sz="1600" dirty="0" smtClean="0"/>
              <a:t>Understand the final rule</a:t>
            </a:r>
          </a:p>
          <a:p>
            <a:pPr lvl="1">
              <a:spcBef>
                <a:spcPts val="600"/>
              </a:spcBef>
            </a:pPr>
            <a:r>
              <a:rPr lang="en-US" sz="1600" dirty="0" smtClean="0"/>
              <a:t>Have a plan to address gaps</a:t>
            </a:r>
          </a:p>
          <a:p>
            <a:pPr lvl="1">
              <a:spcBef>
                <a:spcPts val="600"/>
              </a:spcBef>
            </a:pPr>
            <a:r>
              <a:rPr lang="en-US" sz="1600" dirty="0" smtClean="0"/>
              <a:t>Committed sufficient resources to meet the requirements</a:t>
            </a:r>
          </a:p>
          <a:p>
            <a:pPr>
              <a:spcBef>
                <a:spcPts val="600"/>
              </a:spcBef>
            </a:pPr>
            <a:r>
              <a:rPr lang="en-US" sz="1800" dirty="0" smtClean="0"/>
              <a:t>We determine our own regulatory capital needs</a:t>
            </a:r>
          </a:p>
          <a:p>
            <a:pPr>
              <a:spcBef>
                <a:spcPts val="600"/>
              </a:spcBef>
            </a:pPr>
            <a:r>
              <a:rPr lang="en-US" sz="1800" dirty="0" smtClean="0"/>
              <a:t>High level on scrutiny on A-IRB and AMA approaches that we develop</a:t>
            </a:r>
          </a:p>
          <a:p>
            <a:pPr>
              <a:spcBef>
                <a:spcPts val="600"/>
              </a:spcBef>
            </a:pPr>
            <a:r>
              <a:rPr lang="en-US" sz="1800" dirty="0" smtClean="0"/>
              <a:t>High governance expectations from executive management and the Board</a:t>
            </a:r>
            <a:endParaRPr lang="en-US" sz="1800" dirty="0"/>
          </a:p>
        </p:txBody>
      </p:sp>
      <p:sp>
        <p:nvSpPr>
          <p:cNvPr id="4" name="Rectangle 4"/>
          <p:cNvSpPr>
            <a:spLocks noChangeArrowheads="1"/>
          </p:cNvSpPr>
          <p:nvPr/>
        </p:nvSpPr>
        <p:spPr bwMode="auto">
          <a:xfrm>
            <a:off x="573088" y="4800600"/>
            <a:ext cx="7997825" cy="1295400"/>
          </a:xfrm>
          <a:prstGeom prst="rect">
            <a:avLst/>
          </a:prstGeom>
          <a:solidFill>
            <a:srgbClr val="003A6F"/>
          </a:solidFill>
          <a:ln w="9525" algn="ctr">
            <a:solidFill>
              <a:schemeClr val="tx1"/>
            </a:solidFill>
            <a:miter lim="800000"/>
            <a:headEnd/>
            <a:tailEnd/>
          </a:ln>
        </p:spPr>
        <p:txBody>
          <a:bodyPr lIns="274320" rIns="274320" anchor="ctr"/>
          <a:lstStyle/>
          <a:p>
            <a:pPr algn="just">
              <a:lnSpc>
                <a:spcPct val="150000"/>
              </a:lnSpc>
              <a:spcBef>
                <a:spcPts val="0"/>
              </a:spcBef>
            </a:pPr>
            <a:r>
              <a:rPr lang="en-US" u="sng" dirty="0" smtClean="0">
                <a:solidFill>
                  <a:schemeClr val="bg1"/>
                </a:solidFill>
              </a:rPr>
              <a:t>Bottom line</a:t>
            </a:r>
            <a:r>
              <a:rPr lang="en-US" dirty="0" smtClean="0">
                <a:solidFill>
                  <a:schemeClr val="bg1"/>
                </a:solidFill>
              </a:rPr>
              <a:t>: Basel II is important because we are required to follow the government’s rules, and because it will improve the way we manage risk and the way we respond to unexpected losses.</a:t>
            </a:r>
            <a:endParaRPr lang="en-US" dirty="0">
              <a:solidFill>
                <a:schemeClr val="bg1"/>
              </a:solidFill>
            </a:endParaRPr>
          </a:p>
        </p:txBody>
      </p:sp>
      <p:sp>
        <p:nvSpPr>
          <p:cNvPr id="5"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12</a:t>
            </a:fld>
            <a:endParaRPr lang="en-US" dirty="0"/>
          </a:p>
        </p:txBody>
      </p:sp>
    </p:spTree>
    <p:extLst>
      <p:ext uri="{BB962C8B-B14F-4D97-AF65-F5344CB8AC3E}">
        <p14:creationId xmlns:p14="http://schemas.microsoft.com/office/powerpoint/2010/main" val="245293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III</a:t>
            </a:r>
            <a:endParaRPr lang="en-US" dirty="0"/>
          </a:p>
        </p:txBody>
      </p:sp>
      <p:sp>
        <p:nvSpPr>
          <p:cNvPr id="3" name="Text Placeholder 2"/>
          <p:cNvSpPr>
            <a:spLocks noGrp="1"/>
          </p:cNvSpPr>
          <p:nvPr>
            <p:ph type="body" idx="1"/>
          </p:nvPr>
        </p:nvSpPr>
        <p:spPr/>
        <p:txBody>
          <a:bodyPr>
            <a:normAutofit lnSpcReduction="10000"/>
          </a:bodyPr>
          <a:lstStyle/>
          <a:p>
            <a:pPr lvl="0"/>
            <a:r>
              <a:rPr lang="en-US" dirty="0" smtClean="0"/>
              <a:t>The Group of Twenty (G20) </a:t>
            </a:r>
          </a:p>
          <a:p>
            <a:pPr lvl="1"/>
            <a:r>
              <a:rPr lang="en-US" dirty="0" smtClean="0"/>
              <a:t>A Financial Stability Board (FSB) formed </a:t>
            </a:r>
          </a:p>
          <a:p>
            <a:pPr lvl="2"/>
            <a:r>
              <a:rPr lang="en-US" dirty="0" smtClean="0"/>
              <a:t>To make recommendations for change.</a:t>
            </a:r>
          </a:p>
          <a:p>
            <a:pPr lvl="3"/>
            <a:r>
              <a:rPr lang="en-US" dirty="0" smtClean="0"/>
              <a:t>Strengthening the Resilience of the Banking Sector and International Framework for Liquidity Risk Measurement, Standards and Monitoring. </a:t>
            </a:r>
          </a:p>
          <a:p>
            <a:pPr lvl="1"/>
            <a:r>
              <a:rPr lang="en-US" dirty="0" smtClean="0"/>
              <a:t>An increase in Tier One capital</a:t>
            </a:r>
          </a:p>
          <a:p>
            <a:pPr lvl="1"/>
            <a:r>
              <a:rPr lang="en-US" dirty="0" smtClean="0"/>
              <a:t>Additional capital for derivatives, securities financing and repo markets</a:t>
            </a:r>
          </a:p>
          <a:p>
            <a:pPr lvl="1"/>
            <a:r>
              <a:rPr lang="en-US" dirty="0" smtClean="0"/>
              <a:t>Tighter leverage ratios</a:t>
            </a:r>
          </a:p>
          <a:p>
            <a:pPr lvl="1"/>
            <a:r>
              <a:rPr lang="en-US" dirty="0" smtClean="0"/>
              <a:t>Setting aside revenue during upturns to protect against cyclicality of markets</a:t>
            </a:r>
          </a:p>
          <a:p>
            <a:pPr lvl="1"/>
            <a:r>
              <a:rPr lang="en-US" dirty="0" smtClean="0"/>
              <a:t>Minimum 30 day liquidity standards</a:t>
            </a:r>
          </a:p>
          <a:p>
            <a:pPr lvl="1"/>
            <a:r>
              <a:rPr lang="en-US" dirty="0" smtClean="0"/>
              <a:t>Enhanced corporate governance, risk management, compensation practices, disclosure and board supervision practice</a:t>
            </a:r>
          </a:p>
        </p:txBody>
      </p:sp>
      <p:sp>
        <p:nvSpPr>
          <p:cNvPr id="4" name="Slide Number Placeholder 3"/>
          <p:cNvSpPr>
            <a:spLocks noGrp="1"/>
          </p:cNvSpPr>
          <p:nvPr>
            <p:ph type="sldNum" sz="quarter" idx="12"/>
          </p:nvPr>
        </p:nvSpPr>
        <p:spPr/>
        <p:txBody>
          <a:bodyPr/>
          <a:lstStyle/>
          <a:p>
            <a:fld id="{394B7BB0-30B1-4420-88DE-82D418D4D8A2}" type="slidenum">
              <a:rPr lang="en-US" smtClean="0"/>
              <a:t>13</a:t>
            </a:fld>
            <a:endParaRPr lang="en-US" dirty="0"/>
          </a:p>
        </p:txBody>
      </p:sp>
    </p:spTree>
    <p:extLst>
      <p:ext uri="{BB962C8B-B14F-4D97-AF65-F5344CB8AC3E}">
        <p14:creationId xmlns:p14="http://schemas.microsoft.com/office/powerpoint/2010/main" val="370928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55675" y="458788"/>
            <a:ext cx="7685088" cy="449262"/>
          </a:xfrm>
        </p:spPr>
        <p:txBody>
          <a:bodyPr/>
          <a:lstStyle/>
          <a:p>
            <a:r>
              <a:rPr lang="en-US" dirty="0" smtClean="0"/>
              <a:t>Basel III</a:t>
            </a:r>
          </a:p>
        </p:txBody>
      </p:sp>
      <p:sp>
        <p:nvSpPr>
          <p:cNvPr id="22531" name="Content Placeholder 2"/>
          <p:cNvSpPr>
            <a:spLocks noGrp="1"/>
          </p:cNvSpPr>
          <p:nvPr>
            <p:ph idx="1"/>
          </p:nvPr>
        </p:nvSpPr>
        <p:spPr>
          <a:xfrm>
            <a:off x="977900" y="4389438"/>
            <a:ext cx="7604125" cy="1593850"/>
          </a:xfrm>
        </p:spPr>
        <p:txBody>
          <a:bodyPr/>
          <a:lstStyle/>
          <a:p>
            <a:r>
              <a:rPr lang="en-US" dirty="0" smtClean="0"/>
              <a:t>Implications for governance</a:t>
            </a:r>
          </a:p>
          <a:p>
            <a:pPr lvl="1">
              <a:buFont typeface="Arial" charset="0"/>
              <a:buChar char="•"/>
            </a:pPr>
            <a:r>
              <a:rPr lang="en-US" dirty="0" smtClean="0"/>
              <a:t>Increased focus on capital may distract from governance</a:t>
            </a:r>
          </a:p>
          <a:p>
            <a:pPr lvl="1">
              <a:buFont typeface="Arial" charset="0"/>
              <a:buChar char="•"/>
            </a:pPr>
            <a:r>
              <a:rPr lang="en-US" dirty="0" smtClean="0"/>
              <a:t>How can governance contribute to robust framework for monitoring other risk and capital requirements?</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fld id="{F4ADDBF6-859A-45F2-A83E-068CB823CE05}" type="slidenum">
              <a:rPr lang="en-US" smtClean="0"/>
              <a:pPr/>
              <a:t>14</a:t>
            </a:fld>
            <a:endParaRPr lang="en-US" smtClean="0"/>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166813"/>
            <a:ext cx="4059238"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1166813"/>
            <a:ext cx="4090988"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a:spLocks noGrp="1"/>
          </p:cNvSpPr>
          <p:nvPr>
            <p:ph type="sldNum" sz="quarter" idx="12"/>
          </p:nvPr>
        </p:nvSpPr>
        <p:spPr>
          <a:xfrm>
            <a:off x="8531788" y="5638800"/>
            <a:ext cx="548640" cy="396240"/>
          </a:xfrm>
        </p:spPr>
        <p:txBody>
          <a:bodyPr/>
          <a:lstStyle/>
          <a:p>
            <a:fld id="{394B7BB0-30B1-4420-88DE-82D418D4D8A2}" type="slidenum">
              <a:rPr lang="en-US" smtClean="0"/>
              <a:t>14</a:t>
            </a:fld>
            <a:endParaRPr lang="en-US" dirty="0"/>
          </a:p>
        </p:txBody>
      </p:sp>
    </p:spTree>
    <p:extLst>
      <p:ext uri="{BB962C8B-B14F-4D97-AF65-F5344CB8AC3E}">
        <p14:creationId xmlns:p14="http://schemas.microsoft.com/office/powerpoint/2010/main" val="129330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Deconstructing the Definition of Operational Risk</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15</a:t>
            </a:fld>
            <a:endParaRPr lang="en-US"/>
          </a:p>
        </p:txBody>
      </p:sp>
    </p:spTree>
    <p:extLst>
      <p:ext uri="{BB962C8B-B14F-4D97-AF65-F5344CB8AC3E}">
        <p14:creationId xmlns:p14="http://schemas.microsoft.com/office/powerpoint/2010/main" val="347975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smtClean="0"/>
              <a:t>The Definition of Operational Risk</a:t>
            </a:r>
            <a:endParaRPr lang="en-US" sz="4000" dirty="0"/>
          </a:p>
        </p:txBody>
      </p:sp>
      <p:sp>
        <p:nvSpPr>
          <p:cNvPr id="3" name="Text Placeholder 2"/>
          <p:cNvSpPr>
            <a:spLocks noGrp="1"/>
          </p:cNvSpPr>
          <p:nvPr>
            <p:ph type="body" idx="1"/>
          </p:nvPr>
        </p:nvSpPr>
        <p:spPr/>
        <p:txBody>
          <a:bodyPr>
            <a:normAutofit/>
          </a:bodyPr>
          <a:lstStyle/>
          <a:p>
            <a:pPr lvl="0"/>
            <a:r>
              <a:rPr lang="en-US" dirty="0" smtClean="0"/>
              <a:t>What do we mean by operational risk?</a:t>
            </a:r>
          </a:p>
          <a:p>
            <a:pPr lvl="1"/>
            <a:r>
              <a:rPr lang="en-US" dirty="0" smtClean="0"/>
              <a:t>Operational risk management had been defined in the past as </a:t>
            </a:r>
          </a:p>
          <a:p>
            <a:pPr lvl="2"/>
            <a:r>
              <a:rPr lang="en-US" dirty="0" smtClean="0"/>
              <a:t>all risk that is not captured in market and credit risk management programs. </a:t>
            </a:r>
          </a:p>
          <a:p>
            <a:pPr lvl="1"/>
            <a:r>
              <a:rPr lang="en-US" dirty="0" smtClean="0"/>
              <a:t>The Basel II definition of operational risk is:</a:t>
            </a:r>
          </a:p>
          <a:p>
            <a:pPr lvl="2"/>
            <a:r>
              <a:rPr lang="en-US" dirty="0" smtClean="0"/>
              <a:t>Operational risk is defined as the risk of loss resulting from inadequate or failed processes, people and systems or from external events. </a:t>
            </a:r>
            <a:r>
              <a:rPr lang="en-US" dirty="0"/>
              <a:t>This definition includes legal risk, but excludes strategic and reputational risk</a:t>
            </a:r>
            <a:endParaRPr lang="en-US" dirty="0" smtClean="0"/>
          </a:p>
          <a:p>
            <a:pPr lvl="4"/>
            <a:r>
              <a:rPr lang="en-US" dirty="0" smtClean="0"/>
              <a:t>S644, International Convergence of Capital Measurement and Capital Standards: A Revised Framework,  Bank for International Settlements (2004)</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16</a:t>
            </a:fld>
            <a:endParaRPr lang="en-US"/>
          </a:p>
        </p:txBody>
      </p:sp>
    </p:spTree>
    <p:extLst>
      <p:ext uri="{BB962C8B-B14F-4D97-AF65-F5344CB8AC3E}">
        <p14:creationId xmlns:p14="http://schemas.microsoft.com/office/powerpoint/2010/main" val="3949614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Deconstructing the Definition</a:t>
            </a:r>
            <a:endParaRPr lang="en-US" dirty="0" smtClean="0"/>
          </a:p>
        </p:txBody>
      </p:sp>
      <p:sp>
        <p:nvSpPr>
          <p:cNvPr id="3" name="Text Placeholder 2"/>
          <p:cNvSpPr>
            <a:spLocks noGrp="1"/>
          </p:cNvSpPr>
          <p:nvPr>
            <p:ph type="body" idx="1"/>
          </p:nvPr>
        </p:nvSpPr>
        <p:spPr/>
        <p:txBody>
          <a:bodyPr/>
          <a:lstStyle/>
          <a:p>
            <a:pPr lvl="0"/>
            <a:r>
              <a:rPr lang="en-US" dirty="0" smtClean="0"/>
              <a:t>There must be a risk of loss.  </a:t>
            </a:r>
          </a:p>
          <a:p>
            <a:pPr lvl="0"/>
            <a:r>
              <a:rPr lang="en-US" dirty="0" smtClean="0"/>
              <a:t>Caused by:</a:t>
            </a:r>
          </a:p>
          <a:p>
            <a:pPr lvl="1"/>
            <a:r>
              <a:rPr lang="en-US" dirty="0" smtClean="0"/>
              <a:t>(1) inadequate or failed processes</a:t>
            </a:r>
          </a:p>
          <a:p>
            <a:pPr lvl="1"/>
            <a:r>
              <a:rPr lang="en-US" dirty="0" smtClean="0"/>
              <a:t>(2) inadequate or failed people</a:t>
            </a:r>
          </a:p>
          <a:p>
            <a:pPr lvl="1"/>
            <a:r>
              <a:rPr lang="en-US" dirty="0" smtClean="0"/>
              <a:t>(3) inadequate or failed systems or </a:t>
            </a:r>
          </a:p>
          <a:p>
            <a:pPr lvl="1"/>
            <a:r>
              <a:rPr lang="en-US" dirty="0" smtClean="0"/>
              <a:t>(4) external events.</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17</a:t>
            </a:fld>
            <a:endParaRPr lang="en-US"/>
          </a:p>
        </p:txBody>
      </p:sp>
    </p:spTree>
    <p:extLst>
      <p:ext uri="{BB962C8B-B14F-4D97-AF65-F5344CB8AC3E}">
        <p14:creationId xmlns:p14="http://schemas.microsoft.com/office/powerpoint/2010/main" val="1673748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examples of operational risk in the Headlines</a:t>
            </a:r>
          </a:p>
        </p:txBody>
      </p:sp>
      <p:sp>
        <p:nvSpPr>
          <p:cNvPr id="3" name="Text Placeholder 2"/>
          <p:cNvSpPr>
            <a:spLocks noGrp="1"/>
          </p:cNvSpPr>
          <p:nvPr>
            <p:ph type="body" idx="1"/>
          </p:nvPr>
        </p:nvSpPr>
        <p:spPr/>
        <p:txBody>
          <a:bodyPr>
            <a:normAutofit/>
          </a:bodyPr>
          <a:lstStyle/>
          <a:p>
            <a:pPr lvl="0"/>
            <a:r>
              <a:rPr lang="en-US" smtClean="0"/>
              <a:t>Fraud (Madoff, Stanford)</a:t>
            </a:r>
          </a:p>
          <a:p>
            <a:pPr lvl="0"/>
            <a:r>
              <a:rPr lang="en-US" smtClean="0"/>
              <a:t>Unauthorized trading (Société General and UBS)</a:t>
            </a:r>
          </a:p>
          <a:p>
            <a:pPr lvl="0"/>
            <a:r>
              <a:rPr lang="en-US" smtClean="0"/>
              <a:t>Insider trading (Raj Rajaratnam, Nomura, SAC Capital)</a:t>
            </a:r>
          </a:p>
          <a:p>
            <a:pPr lvl="0"/>
            <a:r>
              <a:rPr lang="en-US" smtClean="0"/>
              <a:t>Technological failings (Knight Capital, NASDAQ Facebook IPO, anonymous cyber-attacks) </a:t>
            </a:r>
          </a:p>
          <a:p>
            <a:pPr lvl="0"/>
            <a:r>
              <a:rPr lang="en-US" smtClean="0"/>
              <a:t>Weather catastrophes (hurricanes, tsunamis, earthquakes, terrorist attacks).</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18</a:t>
            </a:fld>
            <a:endParaRPr lang="en-US"/>
          </a:p>
        </p:txBody>
      </p:sp>
    </p:spTree>
    <p:extLst>
      <p:ext uri="{BB962C8B-B14F-4D97-AF65-F5344CB8AC3E}">
        <p14:creationId xmlns:p14="http://schemas.microsoft.com/office/powerpoint/2010/main" val="4125415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p>
        </p:txBody>
      </p:sp>
      <p:sp>
        <p:nvSpPr>
          <p:cNvPr id="3" name="Text Placeholder 2"/>
          <p:cNvSpPr>
            <a:spLocks noGrp="1"/>
          </p:cNvSpPr>
          <p:nvPr>
            <p:ph type="body" idx="1"/>
          </p:nvPr>
        </p:nvSpPr>
        <p:spPr/>
        <p:txBody>
          <a:bodyPr/>
          <a:lstStyle/>
          <a:p>
            <a:r>
              <a:rPr lang="en-US" dirty="0" smtClean="0"/>
              <a:t>Look at today’s newspaper and identify 5 different events that meet the definition of operational risk.</a:t>
            </a:r>
          </a:p>
          <a:p>
            <a:endParaRPr lang="en-US" dirty="0"/>
          </a:p>
          <a:p>
            <a:pPr marL="342900" lvl="2" indent="-342900"/>
            <a:r>
              <a:rPr lang="en-US" i="1" dirty="0" smtClean="0"/>
              <a:t>Operational risk is defined as the risk of loss resulting from inadequate or failed processes, people and systems or from external events. </a:t>
            </a:r>
          </a:p>
          <a:p>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19</a:t>
            </a:fld>
            <a:endParaRPr lang="en-US"/>
          </a:p>
        </p:txBody>
      </p:sp>
    </p:spTree>
    <p:extLst>
      <p:ext uri="{BB962C8B-B14F-4D97-AF65-F5344CB8AC3E}">
        <p14:creationId xmlns:p14="http://schemas.microsoft.com/office/powerpoint/2010/main" val="393070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Was there a need for changes in financial regulation?</a:t>
            </a:r>
            <a:endParaRPr lang="en-US" dirty="0" smtClean="0"/>
          </a:p>
        </p:txBody>
      </p:sp>
      <p:pic>
        <p:nvPicPr>
          <p:cNvPr id="6147" name="Picture 6" descr="http://blogs.worldbank.org/files/governance/image/credit%20crisi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036058"/>
            <a:ext cx="3886200" cy="434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2C29358-4954-456F-8D4C-38185EC56768}" type="slidenum">
              <a:rPr lang="en-US" smtClean="0"/>
              <a:t>2</a:t>
            </a:fld>
            <a:endParaRPr lang="en-US"/>
          </a:p>
        </p:txBody>
      </p:sp>
    </p:spTree>
    <p:extLst>
      <p:ext uri="{BB962C8B-B14F-4D97-AF65-F5344CB8AC3E}">
        <p14:creationId xmlns:p14="http://schemas.microsoft.com/office/powerpoint/2010/main" val="170861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Legal Risk</a:t>
            </a:r>
            <a:endParaRPr lang="en-US" dirty="0" smtClean="0"/>
          </a:p>
        </p:txBody>
      </p:sp>
      <p:sp>
        <p:nvSpPr>
          <p:cNvPr id="3" name="Text Placeholder 2"/>
          <p:cNvSpPr>
            <a:spLocks noGrp="1"/>
          </p:cNvSpPr>
          <p:nvPr>
            <p:ph type="body" idx="1"/>
          </p:nvPr>
        </p:nvSpPr>
        <p:spPr/>
        <p:txBody>
          <a:bodyPr/>
          <a:lstStyle/>
          <a:p>
            <a:pPr lvl="0"/>
            <a:r>
              <a:rPr lang="en-US" smtClean="0"/>
              <a:t>Specifically included </a:t>
            </a:r>
          </a:p>
          <a:p>
            <a:pPr lvl="0"/>
            <a:r>
              <a:rPr lang="en-US" smtClean="0"/>
              <a:t>“Legal risk includes, but is not limited to, exposure to fines, penalties, or punitive damages resulting from supervisory actions, as well as private settlements”.</a:t>
            </a:r>
          </a:p>
          <a:p>
            <a:pPr lvl="1"/>
            <a:r>
              <a:rPr lang="en-US" smtClean="0"/>
              <a:t> Footnote 90, Basel II</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20</a:t>
            </a:fld>
            <a:endParaRPr lang="en-US"/>
          </a:p>
        </p:txBody>
      </p:sp>
    </p:spTree>
    <p:extLst>
      <p:ext uri="{BB962C8B-B14F-4D97-AF65-F5344CB8AC3E}">
        <p14:creationId xmlns:p14="http://schemas.microsoft.com/office/powerpoint/2010/main" val="2215532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Exclusions</a:t>
            </a:r>
            <a:endParaRPr lang="en-US" dirty="0" smtClean="0"/>
          </a:p>
        </p:txBody>
      </p:sp>
      <p:sp>
        <p:nvSpPr>
          <p:cNvPr id="3" name="Text Placeholder 2"/>
          <p:cNvSpPr>
            <a:spLocks noGrp="1"/>
          </p:cNvSpPr>
          <p:nvPr>
            <p:ph type="body" idx="1"/>
          </p:nvPr>
        </p:nvSpPr>
        <p:spPr/>
        <p:txBody>
          <a:bodyPr/>
          <a:lstStyle/>
          <a:p>
            <a:pPr lvl="0"/>
            <a:r>
              <a:rPr lang="en-US" smtClean="0"/>
              <a:t>“This definition includes legal risk, but excludes strategic and reputational risk.”</a:t>
            </a:r>
          </a:p>
          <a:p>
            <a:pPr lvl="1"/>
            <a:r>
              <a:rPr lang="en-US" smtClean="0"/>
              <a:t>S644</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21</a:t>
            </a:fld>
            <a:endParaRPr lang="en-US"/>
          </a:p>
        </p:txBody>
      </p:sp>
    </p:spTree>
    <p:extLst>
      <p:ext uri="{BB962C8B-B14F-4D97-AF65-F5344CB8AC3E}">
        <p14:creationId xmlns:p14="http://schemas.microsoft.com/office/powerpoint/2010/main" val="69959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Banks Adopt the Definition</a:t>
            </a:r>
            <a:endParaRPr lang="en-US" dirty="0" smtClean="0"/>
          </a:p>
        </p:txBody>
      </p:sp>
      <p:sp>
        <p:nvSpPr>
          <p:cNvPr id="3" name="Text Placeholder 2"/>
          <p:cNvSpPr>
            <a:spLocks noGrp="1"/>
          </p:cNvSpPr>
          <p:nvPr>
            <p:ph type="body" idx="1"/>
          </p:nvPr>
        </p:nvSpPr>
        <p:spPr/>
        <p:txBody>
          <a:bodyPr>
            <a:normAutofit fontScale="92500"/>
          </a:bodyPr>
          <a:lstStyle/>
          <a:p>
            <a:pPr lvl="0"/>
            <a:r>
              <a:rPr lang="en-US" dirty="0" smtClean="0"/>
              <a:t>Operational risk is the risk of loss resulting from inadequate or failed processes or systems, human factors or external events.</a:t>
            </a:r>
          </a:p>
          <a:p>
            <a:pPr lvl="1"/>
            <a:r>
              <a:rPr lang="en-US" dirty="0" smtClean="0"/>
              <a:t> JP Morgan Chase &amp; Co., Annual Report, (2008) p117</a:t>
            </a:r>
          </a:p>
          <a:p>
            <a:pPr lvl="0"/>
            <a:r>
              <a:rPr lang="en-US" dirty="0" smtClean="0"/>
              <a:t>Operational risk is the potential for failure (</a:t>
            </a:r>
            <a:r>
              <a:rPr lang="en-US" dirty="0" err="1" smtClean="0"/>
              <a:t>incl</a:t>
            </a:r>
            <a:r>
              <a:rPr lang="en-US" dirty="0" smtClean="0"/>
              <a:t>, the legal component) in relation to employees, contractual specifications and documentation, technology, infrastructure and disasters, external influences and customer relationships. Operational risk excludes business and reputational risk.</a:t>
            </a:r>
            <a:r>
              <a:rPr lang="de-DE" dirty="0" smtClean="0"/>
              <a:t> </a:t>
            </a:r>
          </a:p>
          <a:p>
            <a:pPr lvl="1"/>
            <a:r>
              <a:rPr lang="de-DE" dirty="0" smtClean="0"/>
              <a:t>Deutsche Bank Financial Report, 2011 p110</a:t>
            </a:r>
            <a:endParaRPr lang="en-US" dirty="0" smtClean="0"/>
          </a:p>
          <a:p>
            <a:pPr lvl="0"/>
            <a:r>
              <a:rPr lang="en-US" dirty="0" smtClean="0"/>
              <a:t>Operational risk is the risk of loss resulting from inadequate or failed internal processes, systems or human factors, or from external events. It includes the reputation and franchise risk associated with business practices or market conduct in which Citi is involved.</a:t>
            </a:r>
          </a:p>
          <a:p>
            <a:pPr lvl="1"/>
            <a:r>
              <a:rPr lang="en-US" dirty="0" smtClean="0"/>
              <a:t> Citi Annual Report 2011, p106</a:t>
            </a:r>
          </a:p>
        </p:txBody>
      </p:sp>
      <p:sp>
        <p:nvSpPr>
          <p:cNvPr id="4" name="Slide Number Placeholder 3"/>
          <p:cNvSpPr>
            <a:spLocks noGrp="1"/>
          </p:cNvSpPr>
          <p:nvPr>
            <p:ph type="sldNum" sz="quarter" idx="12"/>
          </p:nvPr>
        </p:nvSpPr>
        <p:spPr/>
        <p:txBody>
          <a:bodyPr/>
          <a:lstStyle/>
          <a:p>
            <a:fld id="{42C29358-4954-456F-8D4C-38185EC56768}" type="slidenum">
              <a:rPr lang="en-US" smtClean="0"/>
              <a:t>22</a:t>
            </a:fld>
            <a:endParaRPr lang="en-US"/>
          </a:p>
        </p:txBody>
      </p:sp>
    </p:spTree>
    <p:extLst>
      <p:ext uri="{BB962C8B-B14F-4D97-AF65-F5344CB8AC3E}">
        <p14:creationId xmlns:p14="http://schemas.microsoft.com/office/powerpoint/2010/main" val="2597258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2"/>
          <p:cNvSpPr>
            <a:spLocks noGrp="1" noChangeArrowheads="1"/>
          </p:cNvSpPr>
          <p:nvPr>
            <p:ph type="title"/>
          </p:nvPr>
        </p:nvSpPr>
        <p:spPr/>
        <p:txBody>
          <a:bodyPr/>
          <a:lstStyle/>
          <a:p>
            <a:r>
              <a:rPr lang="en-US" smtClean="0"/>
              <a:t>Societe Generale Event</a:t>
            </a:r>
          </a:p>
        </p:txBody>
      </p:sp>
      <p:sp>
        <p:nvSpPr>
          <p:cNvPr id="9220" name="Rectangle 13"/>
          <p:cNvSpPr>
            <a:spLocks noGrp="1" noChangeArrowheads="1"/>
          </p:cNvSpPr>
          <p:nvPr>
            <p:ph type="body" idx="1"/>
          </p:nvPr>
        </p:nvSpPr>
        <p:spPr/>
        <p:txBody>
          <a:bodyPr>
            <a:normAutofit fontScale="92500" lnSpcReduction="20000"/>
          </a:bodyPr>
          <a:lstStyle/>
          <a:p>
            <a:r>
              <a:rPr lang="en-US" dirty="0" smtClean="0"/>
              <a:t>Major ‘Fraud’</a:t>
            </a:r>
          </a:p>
          <a:p>
            <a:pPr lvl="1"/>
            <a:r>
              <a:rPr lang="en-US" dirty="0" smtClean="0"/>
              <a:t>Jerome </a:t>
            </a:r>
            <a:r>
              <a:rPr lang="en-US" dirty="0" err="1" smtClean="0"/>
              <a:t>Kerviel</a:t>
            </a:r>
            <a:endParaRPr lang="en-US" dirty="0" smtClean="0"/>
          </a:p>
          <a:p>
            <a:pPr lvl="1"/>
            <a:r>
              <a:rPr lang="en-US" dirty="0" smtClean="0"/>
              <a:t>Low level trader from Delta One, vanilla trading desk</a:t>
            </a:r>
          </a:p>
          <a:p>
            <a:pPr lvl="1"/>
            <a:r>
              <a:rPr lang="en-US" dirty="0" smtClean="0"/>
              <a:t>Hid positions totaled over $73bn (SG market cap is $50bn)</a:t>
            </a:r>
          </a:p>
          <a:p>
            <a:pPr lvl="1"/>
            <a:r>
              <a:rPr lang="en-US" dirty="0" smtClean="0"/>
              <a:t>$7.2bn Losses incurred unwinding positions over 3 days</a:t>
            </a:r>
          </a:p>
          <a:p>
            <a:r>
              <a:rPr lang="en-US" dirty="0" smtClean="0"/>
              <a:t>Red flags raised by</a:t>
            </a:r>
          </a:p>
          <a:p>
            <a:pPr lvl="1"/>
            <a:r>
              <a:rPr lang="en-US" dirty="0" smtClean="0"/>
              <a:t>EUREX position enquiry in Nov 07</a:t>
            </a:r>
          </a:p>
          <a:p>
            <a:pPr lvl="1"/>
            <a:r>
              <a:rPr lang="en-US" dirty="0" smtClean="0"/>
              <a:t>Middle and back office</a:t>
            </a:r>
          </a:p>
          <a:p>
            <a:pPr lvl="1"/>
            <a:r>
              <a:rPr lang="en-US" dirty="0" smtClean="0"/>
              <a:t>Risk management</a:t>
            </a:r>
          </a:p>
          <a:p>
            <a:pPr lvl="1"/>
            <a:r>
              <a:rPr lang="en-US" dirty="0" smtClean="0"/>
              <a:t>Accounting</a:t>
            </a:r>
          </a:p>
          <a:p>
            <a:r>
              <a:rPr lang="en-US" dirty="0" smtClean="0"/>
              <a:t>Consequences</a:t>
            </a:r>
          </a:p>
          <a:p>
            <a:pPr lvl="1"/>
            <a:r>
              <a:rPr lang="en-US" dirty="0" smtClean="0"/>
              <a:t>Supervisors fired</a:t>
            </a:r>
          </a:p>
          <a:p>
            <a:pPr lvl="1"/>
            <a:r>
              <a:rPr lang="en-US" dirty="0" smtClean="0"/>
              <a:t>Head of IT security fired</a:t>
            </a:r>
          </a:p>
          <a:p>
            <a:pPr lvl="1"/>
            <a:r>
              <a:rPr lang="en-US" dirty="0" err="1" smtClean="0"/>
              <a:t>Mr</a:t>
            </a:r>
            <a:r>
              <a:rPr lang="en-US" dirty="0" smtClean="0"/>
              <a:t> </a:t>
            </a:r>
            <a:r>
              <a:rPr lang="en-US" dirty="0" err="1" smtClean="0"/>
              <a:t>Kerviel</a:t>
            </a:r>
            <a:r>
              <a:rPr lang="en-US" dirty="0" smtClean="0"/>
              <a:t> arrested</a:t>
            </a:r>
          </a:p>
          <a:p>
            <a:pPr lvl="1"/>
            <a:r>
              <a:rPr lang="en-US" dirty="0" smtClean="0"/>
              <a:t>Internal investigation</a:t>
            </a:r>
          </a:p>
          <a:p>
            <a:pPr lvl="1"/>
            <a:r>
              <a:rPr lang="en-US" dirty="0" smtClean="0"/>
              <a:t>Regulatory investigation</a:t>
            </a:r>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9218" name="Rectangle 6"/>
          <p:cNvSpPr>
            <a:spLocks noGrp="1" noChangeArrowheads="1"/>
          </p:cNvSpPr>
          <p:nvPr>
            <p:ph type="sldNum" sz="quarter" idx="11"/>
          </p:nvPr>
        </p:nvSpPr>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FB7E6C-41C9-4B09-9245-2746F5003BD8}" type="slidenum">
              <a:rPr lang="en-US" smtClean="0"/>
              <a:pPr/>
              <a:t>23</a:t>
            </a:fld>
            <a:endParaRPr lang="en-US" smtClean="0"/>
          </a:p>
        </p:txBody>
      </p:sp>
    </p:spTree>
    <p:extLst>
      <p:ext uri="{BB962C8B-B14F-4D97-AF65-F5344CB8AC3E}">
        <p14:creationId xmlns:p14="http://schemas.microsoft.com/office/powerpoint/2010/main" val="597037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title"/>
          </p:nvPr>
        </p:nvSpPr>
        <p:spPr/>
        <p:txBody>
          <a:bodyPr/>
          <a:lstStyle/>
          <a:p>
            <a:r>
              <a:rPr lang="en-US" smtClean="0"/>
              <a:t>Societe Generale (cont)</a:t>
            </a:r>
          </a:p>
        </p:txBody>
      </p:sp>
      <p:sp>
        <p:nvSpPr>
          <p:cNvPr id="10244" name="Rectangle 8"/>
          <p:cNvSpPr>
            <a:spLocks noGrp="1" noChangeArrowheads="1"/>
          </p:cNvSpPr>
          <p:nvPr>
            <p:ph type="body" idx="1"/>
          </p:nvPr>
        </p:nvSpPr>
        <p:spPr/>
        <p:txBody>
          <a:bodyPr>
            <a:normAutofit lnSpcReduction="10000"/>
          </a:bodyPr>
          <a:lstStyle/>
          <a:p>
            <a:r>
              <a:rPr lang="en-US" dirty="0" smtClean="0"/>
              <a:t>Causes</a:t>
            </a:r>
          </a:p>
          <a:p>
            <a:pPr lvl="1"/>
            <a:r>
              <a:rPr lang="en-US" dirty="0" smtClean="0"/>
              <a:t>‘virtual’ OTC trades placed to offset real exchange trades</a:t>
            </a:r>
          </a:p>
          <a:p>
            <a:pPr lvl="1"/>
            <a:r>
              <a:rPr lang="en-US" dirty="0" smtClean="0"/>
              <a:t>Personal ambition</a:t>
            </a:r>
          </a:p>
          <a:p>
            <a:pPr lvl="1"/>
            <a:r>
              <a:rPr lang="en-US" dirty="0" smtClean="0"/>
              <a:t>Started small, and successfully</a:t>
            </a:r>
          </a:p>
          <a:p>
            <a:pPr lvl="1"/>
            <a:r>
              <a:rPr lang="en-US" dirty="0" smtClean="0"/>
              <a:t>Attempts to hide gains ($1bn) resulted in losses</a:t>
            </a:r>
          </a:p>
          <a:p>
            <a:pPr lvl="1"/>
            <a:r>
              <a:rPr lang="en-US" dirty="0" smtClean="0"/>
              <a:t>Passwords compromised</a:t>
            </a:r>
          </a:p>
          <a:p>
            <a:pPr lvl="1"/>
            <a:r>
              <a:rPr lang="en-US" dirty="0" smtClean="0"/>
              <a:t>Knowledge of risk control environment : transferred from risk control department to trading desk</a:t>
            </a:r>
          </a:p>
          <a:p>
            <a:pPr lvl="1"/>
            <a:r>
              <a:rPr lang="en-US" dirty="0" smtClean="0"/>
              <a:t>No vacation</a:t>
            </a:r>
          </a:p>
          <a:p>
            <a:pPr lvl="1"/>
            <a:r>
              <a:rPr lang="en-US" dirty="0" smtClean="0"/>
              <a:t>Worked long hours</a:t>
            </a:r>
          </a:p>
          <a:p>
            <a:pPr lvl="1"/>
            <a:r>
              <a:rPr lang="en-US" dirty="0" smtClean="0"/>
              <a:t>Advanced hacking skills</a:t>
            </a:r>
          </a:p>
          <a:p>
            <a:pPr lvl="1"/>
            <a:r>
              <a:rPr lang="en-US" dirty="0" smtClean="0"/>
              <a:t>Supervisory lapses/indifference</a:t>
            </a:r>
          </a:p>
          <a:p>
            <a:pPr lvl="1"/>
            <a:r>
              <a:rPr lang="en-US" dirty="0" smtClean="0"/>
              <a:t>Excuses accepted (fake emails)</a:t>
            </a:r>
          </a:p>
          <a:p>
            <a:pPr lvl="1"/>
            <a:r>
              <a:rPr lang="en-US" dirty="0" smtClean="0"/>
              <a:t>Large bonus ignored</a:t>
            </a:r>
          </a:p>
          <a:p>
            <a:pPr lvl="1"/>
            <a:endParaRPr lang="en-US" dirty="0" smtClean="0"/>
          </a:p>
          <a:p>
            <a:pPr lvl="1"/>
            <a:endParaRPr lang="en-US" dirty="0" smtClean="0"/>
          </a:p>
          <a:p>
            <a:pPr lvl="1"/>
            <a:endParaRPr lang="en-US" dirty="0" smtClean="0"/>
          </a:p>
          <a:p>
            <a:endParaRPr lang="en-US" dirty="0" smtClean="0"/>
          </a:p>
        </p:txBody>
      </p:sp>
      <p:sp>
        <p:nvSpPr>
          <p:cNvPr id="10242" name="Rectangle 6"/>
          <p:cNvSpPr>
            <a:spLocks noGrp="1" noChangeArrowheads="1"/>
          </p:cNvSpPr>
          <p:nvPr>
            <p:ph type="sldNum" sz="quarter" idx="11"/>
          </p:nvPr>
        </p:nvSpPr>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AB56B1-8BAE-4BEC-9665-D1FC589575AE}" type="slidenum">
              <a:rPr lang="en-US" smtClean="0"/>
              <a:pPr/>
              <a:t>24</a:t>
            </a:fld>
            <a:endParaRPr lang="en-US" smtClean="0"/>
          </a:p>
        </p:txBody>
      </p:sp>
    </p:spTree>
    <p:extLst>
      <p:ext uri="{BB962C8B-B14F-4D97-AF65-F5344CB8AC3E}">
        <p14:creationId xmlns:p14="http://schemas.microsoft.com/office/powerpoint/2010/main" val="3181811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title"/>
          </p:nvPr>
        </p:nvSpPr>
        <p:spPr/>
        <p:txBody>
          <a:bodyPr/>
          <a:lstStyle/>
          <a:p>
            <a:r>
              <a:rPr lang="en-US" smtClean="0"/>
              <a:t>Societe Generale (cont)</a:t>
            </a:r>
          </a:p>
        </p:txBody>
      </p:sp>
      <p:sp>
        <p:nvSpPr>
          <p:cNvPr id="10244" name="Rectangle 8"/>
          <p:cNvSpPr>
            <a:spLocks noGrp="1" noChangeArrowheads="1"/>
          </p:cNvSpPr>
          <p:nvPr>
            <p:ph type="body" idx="1"/>
          </p:nvPr>
        </p:nvSpPr>
        <p:spPr/>
        <p:txBody>
          <a:bodyPr/>
          <a:lstStyle/>
          <a:p>
            <a:r>
              <a:rPr lang="en-US" dirty="0" smtClean="0"/>
              <a:t>Industry response</a:t>
            </a:r>
          </a:p>
          <a:p>
            <a:pPr lvl="1"/>
            <a:r>
              <a:rPr lang="en-US" dirty="0" smtClean="0"/>
              <a:t>Regional and global discussions regarding:</a:t>
            </a:r>
          </a:p>
          <a:p>
            <a:pPr lvl="2"/>
            <a:r>
              <a:rPr lang="en-US" dirty="0" smtClean="0"/>
              <a:t>Password integrity</a:t>
            </a:r>
          </a:p>
          <a:p>
            <a:pPr lvl="3"/>
            <a:r>
              <a:rPr lang="en-US" dirty="0" smtClean="0"/>
              <a:t>Non-SOX systems</a:t>
            </a:r>
          </a:p>
          <a:p>
            <a:pPr lvl="3"/>
            <a:r>
              <a:rPr lang="en-US" dirty="0" smtClean="0"/>
              <a:t>Front office non-LDAP systems</a:t>
            </a:r>
          </a:p>
          <a:p>
            <a:pPr lvl="3"/>
            <a:r>
              <a:rPr lang="en-US" dirty="0" smtClean="0"/>
              <a:t>Use of cost center move reporting to shut off access</a:t>
            </a:r>
          </a:p>
          <a:p>
            <a:pPr lvl="3"/>
            <a:r>
              <a:rPr lang="en-US" dirty="0" smtClean="0"/>
              <a:t>Increased awareness of password sharing policy</a:t>
            </a:r>
          </a:p>
          <a:p>
            <a:pPr lvl="2"/>
            <a:r>
              <a:rPr lang="en-US" dirty="0" smtClean="0"/>
              <a:t>IT forensics</a:t>
            </a:r>
          </a:p>
          <a:p>
            <a:pPr lvl="3"/>
            <a:r>
              <a:rPr lang="en-US" dirty="0" smtClean="0"/>
              <a:t>Tools to detect hacking</a:t>
            </a:r>
          </a:p>
          <a:p>
            <a:pPr lvl="3"/>
            <a:r>
              <a:rPr lang="en-US" dirty="0" smtClean="0"/>
              <a:t>Development and production segregation of duties</a:t>
            </a:r>
          </a:p>
          <a:p>
            <a:pPr lvl="2"/>
            <a:r>
              <a:rPr lang="en-US" dirty="0" smtClean="0"/>
              <a:t>HR </a:t>
            </a:r>
          </a:p>
          <a:p>
            <a:pPr lvl="3"/>
            <a:r>
              <a:rPr lang="en-US" dirty="0" smtClean="0"/>
              <a:t>Back to front personnel moves</a:t>
            </a:r>
          </a:p>
          <a:p>
            <a:pPr lvl="3"/>
            <a:r>
              <a:rPr lang="en-US" dirty="0" smtClean="0"/>
              <a:t>Mandatory vacation rules</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10242" name="Rectangle 6"/>
          <p:cNvSpPr>
            <a:spLocks noGrp="1" noChangeArrowheads="1"/>
          </p:cNvSpPr>
          <p:nvPr>
            <p:ph type="sldNum" sz="quarter" idx="11"/>
          </p:nvPr>
        </p:nvSpPr>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AB56B1-8BAE-4BEC-9665-D1FC589575AE}" type="slidenum">
              <a:rPr lang="en-US" smtClean="0"/>
              <a:pPr/>
              <a:t>25</a:t>
            </a:fld>
            <a:endParaRPr lang="en-US" smtClean="0"/>
          </a:p>
        </p:txBody>
      </p:sp>
    </p:spTree>
    <p:extLst>
      <p:ext uri="{BB962C8B-B14F-4D97-AF65-F5344CB8AC3E}">
        <p14:creationId xmlns:p14="http://schemas.microsoft.com/office/powerpoint/2010/main" val="3867888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2"/>
          <p:cNvSpPr>
            <a:spLocks noGrp="1" noChangeArrowheads="1"/>
          </p:cNvSpPr>
          <p:nvPr>
            <p:ph type="title"/>
          </p:nvPr>
        </p:nvSpPr>
        <p:spPr/>
        <p:txBody>
          <a:bodyPr/>
          <a:lstStyle/>
          <a:p>
            <a:r>
              <a:rPr lang="en-US" dirty="0" err="1" smtClean="0"/>
              <a:t>Societe</a:t>
            </a:r>
            <a:r>
              <a:rPr lang="en-US" dirty="0" smtClean="0"/>
              <a:t> </a:t>
            </a:r>
            <a:r>
              <a:rPr lang="en-US" dirty="0" err="1" smtClean="0"/>
              <a:t>Generale</a:t>
            </a:r>
            <a:r>
              <a:rPr lang="en-US" dirty="0" smtClean="0"/>
              <a:t> Event (</a:t>
            </a:r>
            <a:r>
              <a:rPr lang="en-US" dirty="0" err="1" smtClean="0"/>
              <a:t>cont</a:t>
            </a:r>
            <a:r>
              <a:rPr lang="en-US" dirty="0"/>
              <a:t>)</a:t>
            </a:r>
            <a:endParaRPr lang="en-US" dirty="0" smtClean="0"/>
          </a:p>
        </p:txBody>
      </p:sp>
      <p:sp>
        <p:nvSpPr>
          <p:cNvPr id="9220" name="Rectangle 13"/>
          <p:cNvSpPr>
            <a:spLocks noGrp="1" noChangeArrowheads="1"/>
          </p:cNvSpPr>
          <p:nvPr>
            <p:ph type="body" idx="1"/>
          </p:nvPr>
        </p:nvSpPr>
        <p:spPr/>
        <p:txBody>
          <a:bodyPr>
            <a:normAutofit/>
          </a:bodyPr>
          <a:lstStyle/>
          <a:p>
            <a:r>
              <a:rPr lang="en-US" dirty="0" err="1" smtClean="0"/>
              <a:t>Kerviel</a:t>
            </a:r>
            <a:r>
              <a:rPr lang="en-US" dirty="0" smtClean="0"/>
              <a:t> quotes:</a:t>
            </a:r>
          </a:p>
          <a:p>
            <a:pPr lvl="1"/>
            <a:r>
              <a:rPr lang="en-US" dirty="0" smtClean="0"/>
              <a:t>“I cannot believe that my superiors did not realize the amount I was risking. It is impossible to generate such profit with small positions.  That’s what leads me to say that while I was positive [in the black], my supervisors closed their eyes on the methods I was using and the volumes I was trading.  A trader can’t generate so much cash on a daily basis with standard activities”</a:t>
            </a:r>
          </a:p>
          <a:p>
            <a:pPr lvl="1"/>
            <a:r>
              <a:rPr lang="en-US" dirty="0" smtClean="0"/>
              <a:t>“As long as we were winning, and this wasn’t too visible and suited everybody, nobody said anything”.</a:t>
            </a:r>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9218" name="Rectangle 6"/>
          <p:cNvSpPr>
            <a:spLocks noGrp="1" noChangeArrowheads="1"/>
          </p:cNvSpPr>
          <p:nvPr>
            <p:ph type="sldNum" sz="quarter" idx="11"/>
          </p:nvPr>
        </p:nvSpPr>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FB7E6C-41C9-4B09-9245-2746F5003BD8}" type="slidenum">
              <a:rPr lang="en-US" smtClean="0"/>
              <a:pPr/>
              <a:t>26</a:t>
            </a:fld>
            <a:endParaRPr lang="en-US" smtClean="0"/>
          </a:p>
        </p:txBody>
      </p:sp>
    </p:spTree>
    <p:extLst>
      <p:ext uri="{BB962C8B-B14F-4D97-AF65-F5344CB8AC3E}">
        <p14:creationId xmlns:p14="http://schemas.microsoft.com/office/powerpoint/2010/main" val="1146588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Five Key Regulatory Requirements for Operational Risk</a:t>
            </a:r>
          </a:p>
        </p:txBody>
      </p:sp>
      <p:sp>
        <p:nvSpPr>
          <p:cNvPr id="3" name="Text Placeholder 2"/>
          <p:cNvSpPr>
            <a:spLocks noGrp="1"/>
          </p:cNvSpPr>
          <p:nvPr>
            <p:ph type="body" idx="1"/>
          </p:nvPr>
        </p:nvSpPr>
        <p:spPr/>
        <p:txBody>
          <a:bodyPr/>
          <a:lstStyle/>
          <a:p>
            <a:pPr marL="514350" indent="-514350"/>
            <a:r>
              <a:rPr lang="en-US" dirty="0" smtClean="0"/>
              <a:t>If it meets the definition</a:t>
            </a:r>
          </a:p>
          <a:p>
            <a:pPr marL="811530" lvl="1" indent="-514350"/>
            <a:r>
              <a:rPr lang="en-US" dirty="0"/>
              <a:t>Operational risk is defined as the risk of loss resulting from inadequate or failed processes, people and systems or from external events. This definition includes legal risk, but excludes strategic and reputational risk</a:t>
            </a:r>
          </a:p>
          <a:p>
            <a:pPr marL="514350" lvl="0" indent="-514350">
              <a:buFont typeface="+mj-lt"/>
              <a:buAutoNum type="arabicPeriod"/>
            </a:pPr>
            <a:endParaRPr lang="en-US" dirty="0"/>
          </a:p>
          <a:p>
            <a:pPr marL="514350" lvl="0" indent="-514350">
              <a:buFont typeface="+mj-lt"/>
              <a:buAutoNum type="arabicPeriod"/>
            </a:pPr>
            <a:r>
              <a:rPr lang="en-US" dirty="0" smtClean="0"/>
              <a:t>Identify operational risks</a:t>
            </a:r>
          </a:p>
          <a:p>
            <a:pPr marL="514350" lvl="0" indent="-514350">
              <a:buFont typeface="+mj-lt"/>
              <a:buAutoNum type="arabicPeriod"/>
            </a:pPr>
            <a:r>
              <a:rPr lang="en-US" dirty="0" smtClean="0"/>
              <a:t>Assess the size of operational risks</a:t>
            </a:r>
          </a:p>
          <a:p>
            <a:pPr marL="514350" lvl="0" indent="-514350">
              <a:buFont typeface="+mj-lt"/>
              <a:buAutoNum type="arabicPeriod"/>
            </a:pPr>
            <a:r>
              <a:rPr lang="en-US" dirty="0" smtClean="0"/>
              <a:t>Monitor and control operational risks</a:t>
            </a:r>
          </a:p>
          <a:p>
            <a:pPr marL="514350" lvl="0" indent="-514350">
              <a:buFont typeface="+mj-lt"/>
              <a:buAutoNum type="arabicPeriod"/>
            </a:pPr>
            <a:r>
              <a:rPr lang="en-US" dirty="0" smtClean="0"/>
              <a:t>Mitigate operational risks</a:t>
            </a:r>
          </a:p>
          <a:p>
            <a:pPr marL="514350" lvl="0" indent="-514350">
              <a:buFont typeface="+mj-lt"/>
              <a:buAutoNum type="arabicPeriod"/>
            </a:pPr>
            <a:r>
              <a:rPr lang="en-US" dirty="0" smtClean="0"/>
              <a:t>Calculate capital to protect from operational risk losses</a:t>
            </a:r>
          </a:p>
        </p:txBody>
      </p:sp>
      <p:sp>
        <p:nvSpPr>
          <p:cNvPr id="4" name="Slide Number Placeholder 3"/>
          <p:cNvSpPr>
            <a:spLocks noGrp="1"/>
          </p:cNvSpPr>
          <p:nvPr>
            <p:ph type="sldNum" sz="quarter" idx="12"/>
          </p:nvPr>
        </p:nvSpPr>
        <p:spPr/>
        <p:txBody>
          <a:bodyPr/>
          <a:lstStyle/>
          <a:p>
            <a:fld id="{42C29358-4954-456F-8D4C-38185EC56768}" type="slidenum">
              <a:rPr lang="en-US" smtClean="0"/>
              <a:t>27</a:t>
            </a:fld>
            <a:endParaRPr lang="en-US"/>
          </a:p>
        </p:txBody>
      </p:sp>
    </p:spTree>
    <p:extLst>
      <p:ext uri="{BB962C8B-B14F-4D97-AF65-F5344CB8AC3E}">
        <p14:creationId xmlns:p14="http://schemas.microsoft.com/office/powerpoint/2010/main" val="731322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Seven Categories of Operational Risk</a:t>
            </a:r>
            <a:endParaRPr lang="en-US" dirty="0" smtClean="0"/>
          </a:p>
        </p:txBody>
      </p:sp>
      <p:sp>
        <p:nvSpPr>
          <p:cNvPr id="3" name="Text Placeholder 2"/>
          <p:cNvSpPr>
            <a:spLocks noGrp="1"/>
          </p:cNvSpPr>
          <p:nvPr>
            <p:ph type="body" idx="1"/>
          </p:nvPr>
        </p:nvSpPr>
        <p:spPr>
          <a:xfrm>
            <a:off x="457200" y="1600200"/>
            <a:ext cx="7620000" cy="4495800"/>
          </a:xfrm>
        </p:spPr>
        <p:txBody>
          <a:bodyPr>
            <a:normAutofit fontScale="70000" lnSpcReduction="20000"/>
          </a:bodyPr>
          <a:lstStyle/>
          <a:p>
            <a:pPr lvl="0"/>
            <a:r>
              <a:rPr lang="en-US" dirty="0" smtClean="0"/>
              <a:t>Internal Fraud </a:t>
            </a:r>
          </a:p>
          <a:p>
            <a:pPr lvl="1"/>
            <a:r>
              <a:rPr lang="en-US" dirty="0" smtClean="0"/>
              <a:t>Losses due to acts of a type intended to defraud, misappropriate property or circumvent regulations, the law or company policy, excluding diversity/discrimination events, which involves at least one internal party.</a:t>
            </a:r>
          </a:p>
          <a:p>
            <a:pPr lvl="0"/>
            <a:r>
              <a:rPr lang="en-US" dirty="0" smtClean="0"/>
              <a:t>External Fraud</a:t>
            </a:r>
          </a:p>
          <a:p>
            <a:pPr lvl="1"/>
            <a:r>
              <a:rPr lang="en-US" dirty="0" smtClean="0"/>
              <a:t>Losses due to acts of a type intended to defraud, misappropriate property or circumvent the law, by a third party.</a:t>
            </a:r>
          </a:p>
          <a:p>
            <a:pPr lvl="0"/>
            <a:r>
              <a:rPr lang="en-US" dirty="0" smtClean="0"/>
              <a:t>Employment Practices and Workplace Safety</a:t>
            </a:r>
          </a:p>
          <a:p>
            <a:pPr lvl="1"/>
            <a:r>
              <a:rPr lang="en-US" dirty="0" smtClean="0"/>
              <a:t>Losses arising from acts inconsistent with employment, health or safety laws or agreements, from payment of personal injury claims, or from diversity/discrimination events.</a:t>
            </a:r>
          </a:p>
          <a:p>
            <a:pPr lvl="0"/>
            <a:r>
              <a:rPr lang="en-US" dirty="0" smtClean="0"/>
              <a:t>Clients, Products &amp; Business Practices</a:t>
            </a:r>
          </a:p>
          <a:p>
            <a:pPr lvl="1"/>
            <a:r>
              <a:rPr lang="en-US" dirty="0" smtClean="0"/>
              <a:t>Losses arising from an unintentional or negligent failure to meet a professional obligation to specific clients (including fiduciary and suitability requirements), or from the nature or design of a product.</a:t>
            </a:r>
          </a:p>
          <a:p>
            <a:pPr lvl="0"/>
            <a:r>
              <a:rPr lang="en-US" dirty="0" smtClean="0"/>
              <a:t>Damage to Physical Assets</a:t>
            </a:r>
          </a:p>
          <a:p>
            <a:pPr lvl="1"/>
            <a:r>
              <a:rPr lang="en-US" dirty="0" smtClean="0"/>
              <a:t>Losses arising from loss or damage to physical assets from natural disaster or other events.</a:t>
            </a:r>
          </a:p>
          <a:p>
            <a:pPr lvl="0"/>
            <a:r>
              <a:rPr lang="en-US" dirty="0" smtClean="0"/>
              <a:t>Business Disruption and System Failures</a:t>
            </a:r>
          </a:p>
          <a:p>
            <a:pPr lvl="1"/>
            <a:r>
              <a:rPr lang="en-US" dirty="0" smtClean="0"/>
              <a:t>Losses arising from disruption of business or system failures</a:t>
            </a:r>
          </a:p>
          <a:p>
            <a:pPr lvl="0"/>
            <a:r>
              <a:rPr lang="en-US" dirty="0" smtClean="0"/>
              <a:t>Execution, Delivery &amp; Process Management</a:t>
            </a:r>
          </a:p>
          <a:p>
            <a:pPr lvl="1"/>
            <a:r>
              <a:rPr lang="en-US" dirty="0" smtClean="0"/>
              <a:t>Losses from failed transaction processing or process management, from relations with trade counterparties and vendors. </a:t>
            </a:r>
          </a:p>
        </p:txBody>
      </p:sp>
      <p:sp>
        <p:nvSpPr>
          <p:cNvPr id="6" name="Rectangle 5"/>
          <p:cNvSpPr/>
          <p:nvPr/>
        </p:nvSpPr>
        <p:spPr>
          <a:xfrm>
            <a:off x="4648200" y="6019800"/>
            <a:ext cx="3810000" cy="646331"/>
          </a:xfrm>
          <a:prstGeom prst="rect">
            <a:avLst/>
          </a:prstGeom>
        </p:spPr>
        <p:txBody>
          <a:bodyPr wrap="square">
            <a:spAutoFit/>
          </a:bodyPr>
          <a:lstStyle/>
          <a:p>
            <a:pPr marL="0" lvl="2"/>
            <a:r>
              <a:rPr lang="en-US" sz="1200" dirty="0"/>
              <a:t> Annex 9, International Convergence of Capital Measurement and Capital Standards: A Revised Framework,  Bank for International Settlements (2004)</a:t>
            </a:r>
          </a:p>
        </p:txBody>
      </p:sp>
      <p:sp>
        <p:nvSpPr>
          <p:cNvPr id="4" name="Slide Number Placeholder 3"/>
          <p:cNvSpPr>
            <a:spLocks noGrp="1"/>
          </p:cNvSpPr>
          <p:nvPr>
            <p:ph type="sldNum" sz="quarter" idx="12"/>
          </p:nvPr>
        </p:nvSpPr>
        <p:spPr/>
        <p:txBody>
          <a:bodyPr/>
          <a:lstStyle/>
          <a:p>
            <a:fld id="{42C29358-4954-456F-8D4C-38185EC56768}" type="slidenum">
              <a:rPr lang="en-US" smtClean="0"/>
              <a:t>28</a:t>
            </a:fld>
            <a:endParaRPr lang="en-US"/>
          </a:p>
        </p:txBody>
      </p:sp>
    </p:spTree>
    <p:extLst>
      <p:ext uri="{BB962C8B-B14F-4D97-AF65-F5344CB8AC3E}">
        <p14:creationId xmlns:p14="http://schemas.microsoft.com/office/powerpoint/2010/main" val="3781745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p>
        </p:txBody>
      </p:sp>
      <p:sp>
        <p:nvSpPr>
          <p:cNvPr id="3" name="Text Placeholder 2"/>
          <p:cNvSpPr>
            <a:spLocks noGrp="1"/>
          </p:cNvSpPr>
          <p:nvPr>
            <p:ph type="body" idx="1"/>
          </p:nvPr>
        </p:nvSpPr>
        <p:spPr/>
        <p:txBody>
          <a:bodyPr>
            <a:normAutofit/>
          </a:bodyPr>
          <a:lstStyle/>
          <a:p>
            <a:r>
              <a:rPr lang="en-US" dirty="0" smtClean="0"/>
              <a:t>Look at the 5 different events that you identified in Exercise 1 and place them in the correct Basel II Risk Category</a:t>
            </a:r>
          </a:p>
          <a:p>
            <a:endParaRPr lang="en-US" dirty="0"/>
          </a:p>
          <a:p>
            <a:pPr lvl="0"/>
            <a:r>
              <a:rPr lang="en-US" dirty="0"/>
              <a:t>Internal Fraud </a:t>
            </a:r>
          </a:p>
          <a:p>
            <a:pPr lvl="0"/>
            <a:r>
              <a:rPr lang="en-US" dirty="0" smtClean="0"/>
              <a:t>External </a:t>
            </a:r>
            <a:r>
              <a:rPr lang="en-US" dirty="0"/>
              <a:t>Fraud</a:t>
            </a:r>
          </a:p>
          <a:p>
            <a:pPr lvl="0"/>
            <a:r>
              <a:rPr lang="en-US" dirty="0" smtClean="0"/>
              <a:t>Employment </a:t>
            </a:r>
            <a:r>
              <a:rPr lang="en-US" dirty="0"/>
              <a:t>Practices and Workplace Safety</a:t>
            </a:r>
          </a:p>
          <a:p>
            <a:pPr lvl="0"/>
            <a:r>
              <a:rPr lang="en-US" dirty="0" smtClean="0"/>
              <a:t>Clients</a:t>
            </a:r>
            <a:r>
              <a:rPr lang="en-US" dirty="0"/>
              <a:t>, Products &amp; Business Practices</a:t>
            </a:r>
          </a:p>
          <a:p>
            <a:pPr lvl="0"/>
            <a:r>
              <a:rPr lang="en-US" dirty="0" smtClean="0"/>
              <a:t>Damage </a:t>
            </a:r>
            <a:r>
              <a:rPr lang="en-US" dirty="0"/>
              <a:t>to Physical Assets</a:t>
            </a:r>
          </a:p>
          <a:p>
            <a:pPr lvl="0"/>
            <a:r>
              <a:rPr lang="en-US" dirty="0" smtClean="0"/>
              <a:t>Business </a:t>
            </a:r>
            <a:r>
              <a:rPr lang="en-US" dirty="0"/>
              <a:t>Disruption and System Failures</a:t>
            </a:r>
          </a:p>
          <a:p>
            <a:pPr lvl="0"/>
            <a:r>
              <a:rPr lang="en-US" dirty="0" smtClean="0"/>
              <a:t>Execution</a:t>
            </a:r>
            <a:r>
              <a:rPr lang="en-US" dirty="0"/>
              <a:t>, Delivery &amp; Process Management</a:t>
            </a:r>
          </a:p>
          <a:p>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29</a:t>
            </a:fld>
            <a:endParaRPr lang="en-US"/>
          </a:p>
        </p:txBody>
      </p:sp>
    </p:spTree>
    <p:extLst>
      <p:ext uri="{BB962C8B-B14F-4D97-AF65-F5344CB8AC3E}">
        <p14:creationId xmlns:p14="http://schemas.microsoft.com/office/powerpoint/2010/main" val="4262838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sz="3600" dirty="0" smtClean="0"/>
              <a:t>The Bank for International Settlements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0321144"/>
              </p:ext>
            </p:extLst>
          </p:nvPr>
        </p:nvGraphicFramePr>
        <p:xfrm>
          <a:off x="304800" y="914400"/>
          <a:ext cx="8534400" cy="3208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a:spLocks noChangeArrowheads="1"/>
          </p:cNvSpPr>
          <p:nvPr/>
        </p:nvSpPr>
        <p:spPr bwMode="auto">
          <a:xfrm>
            <a:off x="381000" y="4572000"/>
            <a:ext cx="8382000" cy="1506538"/>
          </a:xfrm>
          <a:prstGeom prst="rect">
            <a:avLst/>
          </a:prstGeom>
          <a:solidFill>
            <a:srgbClr val="003A6F"/>
          </a:solidFill>
          <a:ln w="9525" algn="ctr">
            <a:solidFill>
              <a:schemeClr val="tx1"/>
            </a:solidFill>
            <a:miter lim="800000"/>
            <a:headEnd/>
            <a:tailEnd/>
          </a:ln>
        </p:spPr>
        <p:txBody>
          <a:bodyPr anchor="ctr"/>
          <a:lstStyle/>
          <a:p>
            <a:pPr algn="ctr"/>
            <a:endParaRPr lang="en-US" u="sng" dirty="0" smtClean="0">
              <a:solidFill>
                <a:schemeClr val="bg1"/>
              </a:solidFill>
            </a:endParaRPr>
          </a:p>
          <a:p>
            <a:pPr algn="ctr"/>
            <a:r>
              <a:rPr lang="en-US" sz="1900" u="sng" dirty="0" smtClean="0">
                <a:solidFill>
                  <a:schemeClr val="bg1"/>
                </a:solidFill>
              </a:rPr>
              <a:t>BIS Functions</a:t>
            </a:r>
            <a:r>
              <a:rPr lang="en-US" sz="1900" dirty="0">
                <a:solidFill>
                  <a:schemeClr val="bg1"/>
                </a:solidFill>
              </a:rPr>
              <a:t>:</a:t>
            </a:r>
            <a:endParaRPr lang="en-US" sz="1900" u="sng" dirty="0" smtClean="0">
              <a:solidFill>
                <a:schemeClr val="bg1"/>
              </a:solidFill>
            </a:endParaRPr>
          </a:p>
          <a:p>
            <a:pPr algn="ctr"/>
            <a:endParaRPr lang="en-US" sz="1900" dirty="0" smtClean="0">
              <a:solidFill>
                <a:schemeClr val="bg1"/>
              </a:solidFill>
            </a:endParaRPr>
          </a:p>
          <a:p>
            <a:pPr marL="285750" indent="-285750" algn="ctr">
              <a:buFont typeface="Courier New" pitchFamily="49" charset="0"/>
              <a:buChar char="o"/>
            </a:pPr>
            <a:r>
              <a:rPr lang="en-US" sz="1900" dirty="0" smtClean="0">
                <a:solidFill>
                  <a:schemeClr val="bg1"/>
                </a:solidFill>
              </a:rPr>
              <a:t>Providing banking services for central banks</a:t>
            </a:r>
          </a:p>
          <a:p>
            <a:pPr marL="285750" indent="-285750" algn="ctr">
              <a:buFont typeface="Courier New" pitchFamily="49" charset="0"/>
              <a:buChar char="o"/>
            </a:pPr>
            <a:r>
              <a:rPr lang="en-US" sz="1900" dirty="0" smtClean="0">
                <a:solidFill>
                  <a:schemeClr val="bg1"/>
                </a:solidFill>
              </a:rPr>
              <a:t>Working to foster international monetary and financial cooperation</a:t>
            </a:r>
          </a:p>
          <a:p>
            <a:pPr marL="285750" indent="-285750" algn="ctr">
              <a:buFont typeface="Courier New" pitchFamily="49" charset="0"/>
              <a:buChar char="o"/>
            </a:pPr>
            <a:endParaRPr lang="en-US" dirty="0">
              <a:solidFill>
                <a:schemeClr val="bg1"/>
              </a:solidFill>
            </a:endParaRPr>
          </a:p>
        </p:txBody>
      </p:sp>
      <p:sp>
        <p:nvSpPr>
          <p:cNvPr id="6"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3</a:t>
            </a:fld>
            <a:endParaRPr lang="en-US" dirty="0"/>
          </a:p>
        </p:txBody>
      </p:sp>
    </p:spTree>
    <p:extLst>
      <p:ext uri="{BB962C8B-B14F-4D97-AF65-F5344CB8AC3E}">
        <p14:creationId xmlns:p14="http://schemas.microsoft.com/office/powerpoint/2010/main" val="3710329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Operational Risk Management</a:t>
            </a:r>
            <a:endParaRPr lang="en-US" dirty="0"/>
          </a:p>
        </p:txBody>
      </p:sp>
      <p:sp>
        <p:nvSpPr>
          <p:cNvPr id="4" name="Slide Number Placeholder 3"/>
          <p:cNvSpPr>
            <a:spLocks noGrp="1"/>
          </p:cNvSpPr>
          <p:nvPr>
            <p:ph type="sldNum" sz="quarter" idx="12"/>
          </p:nvPr>
        </p:nvSpPr>
        <p:spPr/>
        <p:txBody>
          <a:bodyPr/>
          <a:lstStyle/>
          <a:p>
            <a:fld id="{394B7BB0-30B1-4420-88DE-82D418D4D8A2}" type="slidenum">
              <a:rPr lang="en-US" smtClean="0"/>
              <a:t>30</a:t>
            </a:fld>
            <a:endParaRPr lang="en-US"/>
          </a:p>
        </p:txBody>
      </p:sp>
    </p:spTree>
    <p:extLst>
      <p:ext uri="{BB962C8B-B14F-4D97-AF65-F5344CB8AC3E}">
        <p14:creationId xmlns:p14="http://schemas.microsoft.com/office/powerpoint/2010/main" val="2764927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the Operational Risk Framework</a:t>
            </a:r>
            <a:endParaRPr lang="en-US" dirty="0"/>
          </a:p>
        </p:txBody>
      </p:sp>
      <p:sp>
        <p:nvSpPr>
          <p:cNvPr id="3" name="Content Placeholder 2"/>
          <p:cNvSpPr>
            <a:spLocks noGrp="1"/>
          </p:cNvSpPr>
          <p:nvPr>
            <p:ph idx="1"/>
          </p:nvPr>
        </p:nvSpPr>
        <p:spPr/>
        <p:txBody>
          <a:bodyPr>
            <a:normAutofit/>
          </a:bodyPr>
          <a:lstStyle/>
          <a:p>
            <a:pPr lvl="0"/>
            <a:r>
              <a:rPr lang="en-US" dirty="0" smtClean="0"/>
              <a:t>An operational risk program should ensure that operational risk is:</a:t>
            </a:r>
          </a:p>
          <a:p>
            <a:pPr lvl="1"/>
            <a:r>
              <a:rPr lang="en-US" dirty="0" smtClean="0"/>
              <a:t>Identified</a:t>
            </a:r>
          </a:p>
          <a:p>
            <a:pPr lvl="1"/>
            <a:r>
              <a:rPr lang="en-US" dirty="0" smtClean="0"/>
              <a:t>Assessed</a:t>
            </a:r>
          </a:p>
          <a:p>
            <a:pPr lvl="1"/>
            <a:r>
              <a:rPr lang="en-US" dirty="0" smtClean="0"/>
              <a:t>Monitored</a:t>
            </a:r>
            <a:r>
              <a:rPr lang="en-US" baseline="0" dirty="0" smtClean="0"/>
              <a:t> &amp; C</a:t>
            </a:r>
            <a:r>
              <a:rPr lang="en-US" dirty="0" smtClean="0"/>
              <a:t>ontrolled </a:t>
            </a:r>
          </a:p>
          <a:p>
            <a:pPr lvl="1"/>
            <a:r>
              <a:rPr lang="en-US" dirty="0" smtClean="0"/>
              <a:t>Mitigated</a:t>
            </a:r>
          </a:p>
        </p:txBody>
      </p:sp>
      <p:sp>
        <p:nvSpPr>
          <p:cNvPr id="4" name="Slide Number Placeholder 3"/>
          <p:cNvSpPr>
            <a:spLocks noGrp="1"/>
          </p:cNvSpPr>
          <p:nvPr>
            <p:ph type="sldNum" sz="quarter" idx="12"/>
          </p:nvPr>
        </p:nvSpPr>
        <p:spPr/>
        <p:txBody>
          <a:bodyPr/>
          <a:lstStyle/>
          <a:p>
            <a:fld id="{42C29358-4954-456F-8D4C-38185EC56768}" type="slidenum">
              <a:rPr lang="en-US" smtClean="0"/>
              <a:t>31</a:t>
            </a:fld>
            <a:endParaRPr lang="en-US"/>
          </a:p>
        </p:txBody>
      </p:sp>
    </p:spTree>
    <p:extLst>
      <p:ext uri="{BB962C8B-B14F-4D97-AF65-F5344CB8AC3E}">
        <p14:creationId xmlns:p14="http://schemas.microsoft.com/office/powerpoint/2010/main" val="2490297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“Sound Practices for the Management and Supervision of Operational Risk” </a:t>
            </a:r>
            <a:endParaRPr lang="en-US" sz="3600" dirty="0"/>
          </a:p>
        </p:txBody>
      </p:sp>
      <p:sp>
        <p:nvSpPr>
          <p:cNvPr id="3" name="Content Placeholder 2"/>
          <p:cNvSpPr>
            <a:spLocks noGrp="1"/>
          </p:cNvSpPr>
          <p:nvPr>
            <p:ph idx="1"/>
          </p:nvPr>
        </p:nvSpPr>
        <p:spPr/>
        <p:txBody>
          <a:bodyPr>
            <a:normAutofit/>
          </a:bodyPr>
          <a:lstStyle/>
          <a:p>
            <a:pPr lvl="0"/>
            <a:r>
              <a:rPr lang="en-US" dirty="0" smtClean="0"/>
              <a:t>Guidelines for best practices for operational risk departments </a:t>
            </a:r>
          </a:p>
          <a:p>
            <a:pPr lvl="0"/>
            <a:r>
              <a:rPr lang="en-US" dirty="0" smtClean="0"/>
              <a:t>Framework should</a:t>
            </a:r>
          </a:p>
          <a:p>
            <a:pPr lvl="1"/>
            <a:r>
              <a:rPr lang="en-US" dirty="0" smtClean="0"/>
              <a:t>fit with the culture of the bank and </a:t>
            </a:r>
          </a:p>
          <a:p>
            <a:pPr lvl="1"/>
            <a:r>
              <a:rPr lang="en-US" dirty="0" smtClean="0"/>
              <a:t>reflect best practice in the industry.</a:t>
            </a:r>
          </a:p>
          <a:p>
            <a:pPr lvl="2"/>
            <a:r>
              <a:rPr lang="en-US" dirty="0" smtClean="0"/>
              <a:t>Sound Practices for the Management and Supervision of Operational Risk, Risk Management Group of the Basel Committee on Banking Supervision (2011), http://www.bis.org/publ/bcbs195.pdf</a:t>
            </a:r>
            <a:endParaRPr lang="en-US" dirty="0"/>
          </a:p>
        </p:txBody>
      </p:sp>
      <p:sp>
        <p:nvSpPr>
          <p:cNvPr id="4" name="Slide Number Placeholder 3"/>
          <p:cNvSpPr>
            <a:spLocks noGrp="1"/>
          </p:cNvSpPr>
          <p:nvPr>
            <p:ph type="sldNum" sz="quarter" idx="12"/>
          </p:nvPr>
        </p:nvSpPr>
        <p:spPr/>
        <p:txBody>
          <a:bodyPr/>
          <a:lstStyle/>
          <a:p>
            <a:fld id="{42C29358-4954-456F-8D4C-38185EC56768}" type="slidenum">
              <a:rPr lang="en-US" smtClean="0"/>
              <a:t>32</a:t>
            </a:fld>
            <a:endParaRPr lang="en-US"/>
          </a:p>
        </p:txBody>
      </p:sp>
    </p:spTree>
    <p:extLst>
      <p:ext uri="{BB962C8B-B14F-4D97-AF65-F5344CB8AC3E}">
        <p14:creationId xmlns:p14="http://schemas.microsoft.com/office/powerpoint/2010/main" val="4156776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Operational Risk Framework</a:t>
            </a:r>
          </a:p>
        </p:txBody>
      </p:sp>
      <p:sp>
        <p:nvSpPr>
          <p:cNvPr id="14" name="TextBox 13"/>
          <p:cNvSpPr txBox="1"/>
          <p:nvPr/>
        </p:nvSpPr>
        <p:spPr>
          <a:xfrm>
            <a:off x="5486400" y="6172200"/>
            <a:ext cx="3432414" cy="369332"/>
          </a:xfrm>
          <a:prstGeom prst="rect">
            <a:avLst/>
          </a:prstGeom>
          <a:noFill/>
        </p:spPr>
        <p:txBody>
          <a:bodyPr wrap="none" rtlCol="0">
            <a:spAutoFit/>
          </a:bodyPr>
          <a:lstStyle/>
          <a:p>
            <a:r>
              <a:rPr lang="en-US" dirty="0" smtClean="0"/>
              <a:t>* Risk and Control Self Assessment</a:t>
            </a:r>
            <a:endParaRPr lang="en-US" dirty="0"/>
          </a:p>
        </p:txBody>
      </p:sp>
      <p:grpSp>
        <p:nvGrpSpPr>
          <p:cNvPr id="30" name="Group 29"/>
          <p:cNvGrpSpPr/>
          <p:nvPr/>
        </p:nvGrpSpPr>
        <p:grpSpPr>
          <a:xfrm>
            <a:off x="1143000" y="1524000"/>
            <a:ext cx="6705602" cy="4267202"/>
            <a:chOff x="1143000" y="1524000"/>
            <a:chExt cx="6705602" cy="4267202"/>
          </a:xfrm>
        </p:grpSpPr>
        <p:sp>
          <p:nvSpPr>
            <p:cNvPr id="16" name="Rectangle 4"/>
            <p:cNvSpPr>
              <a:spLocks noChangeArrowheads="1"/>
            </p:cNvSpPr>
            <p:nvPr/>
          </p:nvSpPr>
          <p:spPr bwMode="auto">
            <a:xfrm>
              <a:off x="4648200" y="3429002"/>
              <a:ext cx="1219200" cy="1219200"/>
            </a:xfrm>
            <a:prstGeom prst="rect">
              <a:avLst/>
            </a:prstGeom>
            <a:solidFill>
              <a:schemeClr val="accent5">
                <a:lumMod val="75000"/>
              </a:schemeClr>
            </a:solidFill>
            <a:ln>
              <a:noFill/>
            </a:ln>
          </p:spPr>
          <p:txBody>
            <a:bodyPr anchor="ctr" anchorCtr="1"/>
            <a:lstStyle/>
            <a:p>
              <a:pPr>
                <a:spcBef>
                  <a:spcPct val="50000"/>
                </a:spcBef>
              </a:pPr>
              <a:r>
                <a:rPr lang="en-US" sz="1600" b="1" dirty="0">
                  <a:solidFill>
                    <a:schemeClr val="bg1"/>
                  </a:solidFill>
                  <a:latin typeface="Arial" pitchFamily="34" charset="0"/>
                  <a:cs typeface="Arial" pitchFamily="34" charset="0"/>
                </a:rPr>
                <a:t>Scenario Analysis</a:t>
              </a:r>
            </a:p>
          </p:txBody>
        </p:sp>
        <p:sp>
          <p:nvSpPr>
            <p:cNvPr id="17" name="Rectangle 5"/>
            <p:cNvSpPr>
              <a:spLocks noChangeArrowheads="1"/>
            </p:cNvSpPr>
            <p:nvPr/>
          </p:nvSpPr>
          <p:spPr bwMode="auto">
            <a:xfrm>
              <a:off x="1905000" y="4803775"/>
              <a:ext cx="5286375" cy="454025"/>
            </a:xfrm>
            <a:prstGeom prst="rect">
              <a:avLst/>
            </a:prstGeom>
            <a:solidFill>
              <a:schemeClr val="accent4">
                <a:lumMod val="75000"/>
              </a:schemeClr>
            </a:solidFill>
            <a:ln>
              <a:noFill/>
            </a:ln>
            <a:extLst/>
          </p:spPr>
          <p:txBody>
            <a:bodyPr anchor="ctr"/>
            <a:lstStyle/>
            <a:p>
              <a:pPr algn="ctr">
                <a:spcBef>
                  <a:spcPct val="50000"/>
                </a:spcBef>
              </a:pPr>
              <a:r>
                <a:rPr lang="en-US" sz="1600" b="1">
                  <a:solidFill>
                    <a:schemeClr val="bg1"/>
                  </a:solidFill>
                  <a:latin typeface="Arial" pitchFamily="34" charset="0"/>
                  <a:cs typeface="Arial" pitchFamily="34" charset="0"/>
                </a:rPr>
                <a:t>Policies and Procedures</a:t>
              </a:r>
            </a:p>
          </p:txBody>
        </p:sp>
        <p:sp>
          <p:nvSpPr>
            <p:cNvPr id="18"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1600" b="1">
                <a:latin typeface="Arial" pitchFamily="34" charset="0"/>
                <a:cs typeface="Arial" pitchFamily="34" charset="0"/>
              </a:endParaRPr>
            </a:p>
          </p:txBody>
        </p:sp>
        <p:sp>
          <p:nvSpPr>
            <p:cNvPr id="19" name="Rectangle 7"/>
            <p:cNvSpPr>
              <a:spLocks noChangeArrowheads="1"/>
            </p:cNvSpPr>
            <p:nvPr/>
          </p:nvSpPr>
          <p:spPr bwMode="auto">
            <a:xfrm>
              <a:off x="5988050" y="3429001"/>
              <a:ext cx="1174750" cy="1200150"/>
            </a:xfrm>
            <a:prstGeom prst="rect">
              <a:avLst/>
            </a:prstGeom>
            <a:solidFill>
              <a:schemeClr val="accent5">
                <a:lumMod val="75000"/>
              </a:schemeClr>
            </a:solidFill>
            <a:ln>
              <a:noFill/>
            </a:ln>
          </p:spPr>
          <p:txBody>
            <a:bodyPr anchor="ctr" anchorCtr="1"/>
            <a:lstStyle/>
            <a:p>
              <a:pPr>
                <a:spcBef>
                  <a:spcPct val="50000"/>
                </a:spcBef>
              </a:pPr>
              <a:r>
                <a:rPr lang="en-US" sz="1600" b="1">
                  <a:solidFill>
                    <a:schemeClr val="bg1"/>
                  </a:solidFill>
                  <a:latin typeface="Arial" pitchFamily="34" charset="0"/>
                  <a:cs typeface="Arial" pitchFamily="34" charset="0"/>
                </a:rPr>
                <a:t>Key Risk Indicators</a:t>
              </a:r>
            </a:p>
          </p:txBody>
        </p:sp>
        <p:sp>
          <p:nvSpPr>
            <p:cNvPr id="20" name="Rectangle 8"/>
            <p:cNvSpPr>
              <a:spLocks noChangeArrowheads="1"/>
            </p:cNvSpPr>
            <p:nvPr/>
          </p:nvSpPr>
          <p:spPr bwMode="auto">
            <a:xfrm>
              <a:off x="1905000" y="5334001"/>
              <a:ext cx="5257800" cy="457200"/>
            </a:xfrm>
            <a:prstGeom prst="rect">
              <a:avLst/>
            </a:prstGeom>
            <a:solidFill>
              <a:schemeClr val="accent4">
                <a:lumMod val="75000"/>
              </a:schemeClr>
            </a:solidFill>
            <a:ln>
              <a:noFill/>
            </a:ln>
            <a:extLst/>
          </p:spPr>
          <p:txBody>
            <a:bodyPr anchor="ctr"/>
            <a:lstStyle/>
            <a:p>
              <a:pPr algn="ctr">
                <a:spcBef>
                  <a:spcPct val="50000"/>
                </a:spcBef>
              </a:pPr>
              <a:r>
                <a:rPr lang="en-US" sz="1600" b="1">
                  <a:solidFill>
                    <a:schemeClr val="bg1"/>
                  </a:solidFill>
                  <a:latin typeface="Arial" pitchFamily="34" charset="0"/>
                  <a:cs typeface="Arial" pitchFamily="34" charset="0"/>
                </a:rPr>
                <a:t>Culture and Awareness</a:t>
              </a:r>
            </a:p>
          </p:txBody>
        </p:sp>
        <p:sp>
          <p:nvSpPr>
            <p:cNvPr id="21" name="Rectangle 9"/>
            <p:cNvSpPr>
              <a:spLocks noChangeArrowheads="1"/>
            </p:cNvSpPr>
            <p:nvPr/>
          </p:nvSpPr>
          <p:spPr bwMode="auto">
            <a:xfrm>
              <a:off x="3282950" y="3429002"/>
              <a:ext cx="1212850" cy="1201738"/>
            </a:xfrm>
            <a:prstGeom prst="rect">
              <a:avLst/>
            </a:prstGeom>
            <a:solidFill>
              <a:schemeClr val="accent5">
                <a:lumMod val="75000"/>
              </a:schemeClr>
            </a:solidFill>
            <a:ln>
              <a:noFill/>
            </a:ln>
          </p:spPr>
          <p:txBody>
            <a:bodyPr anchor="ctr" anchorCtr="1"/>
            <a:lstStyle/>
            <a:p>
              <a:pPr>
                <a:spcBef>
                  <a:spcPct val="50000"/>
                </a:spcBef>
              </a:pPr>
              <a:r>
                <a:rPr lang="en-US" sz="1600" b="1">
                  <a:solidFill>
                    <a:schemeClr val="bg1"/>
                  </a:solidFill>
                  <a:latin typeface="Arial" pitchFamily="34" charset="0"/>
                  <a:cs typeface="Arial" pitchFamily="34" charset="0"/>
                </a:rPr>
                <a:t>RCSA</a:t>
              </a:r>
            </a:p>
          </p:txBody>
        </p:sp>
        <p:grpSp>
          <p:nvGrpSpPr>
            <p:cNvPr id="22" name="Group 12"/>
            <p:cNvGrpSpPr>
              <a:grpSpLocks/>
            </p:cNvGrpSpPr>
            <p:nvPr/>
          </p:nvGrpSpPr>
          <p:grpSpPr bwMode="auto">
            <a:xfrm>
              <a:off x="1905000" y="3429001"/>
              <a:ext cx="1219203" cy="1190625"/>
              <a:chOff x="2505" y="2020"/>
              <a:chExt cx="709" cy="619"/>
            </a:xfrm>
            <a:solidFill>
              <a:schemeClr val="accent5">
                <a:lumMod val="75000"/>
              </a:schemeClr>
            </a:solidFill>
          </p:grpSpPr>
          <p:sp>
            <p:nvSpPr>
              <p:cNvPr id="23" name="Rectangle 13"/>
              <p:cNvSpPr>
                <a:spLocks noChangeArrowheads="1"/>
              </p:cNvSpPr>
              <p:nvPr/>
            </p:nvSpPr>
            <p:spPr bwMode="auto">
              <a:xfrm>
                <a:off x="2507" y="2020"/>
                <a:ext cx="707" cy="619"/>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1600" b="1" dirty="0">
                    <a:solidFill>
                      <a:schemeClr val="bg1"/>
                    </a:solidFill>
                    <a:latin typeface="Arial" pitchFamily="34" charset="0"/>
                    <a:cs typeface="Arial" pitchFamily="34" charset="0"/>
                  </a:rPr>
                  <a:t>Internal</a:t>
                </a:r>
              </a:p>
              <a:p>
                <a:r>
                  <a:rPr lang="en-US" sz="1600" b="1" dirty="0">
                    <a:solidFill>
                      <a:schemeClr val="bg1"/>
                    </a:solidFill>
                    <a:latin typeface="Arial" pitchFamily="34" charset="0"/>
                    <a:cs typeface="Arial" pitchFamily="34" charset="0"/>
                  </a:rPr>
                  <a:t>Loss </a:t>
                </a:r>
                <a:r>
                  <a:rPr lang="en-US" sz="1600" b="1" dirty="0" smtClean="0">
                    <a:solidFill>
                      <a:schemeClr val="bg1"/>
                    </a:solidFill>
                    <a:latin typeface="Arial" pitchFamily="34" charset="0"/>
                    <a:cs typeface="Arial" pitchFamily="34" charset="0"/>
                  </a:rPr>
                  <a:t>Data</a:t>
                </a:r>
                <a:endParaRPr lang="en-US" sz="1600" b="1" dirty="0">
                  <a:solidFill>
                    <a:schemeClr val="bg1"/>
                  </a:solidFill>
                  <a:latin typeface="Arial" pitchFamily="34" charset="0"/>
                  <a:cs typeface="Arial" pitchFamily="34" charset="0"/>
                </a:endParaRPr>
              </a:p>
              <a:p>
                <a:r>
                  <a:rPr lang="en-US" sz="1600" b="1" dirty="0">
                    <a:solidFill>
                      <a:schemeClr val="bg1"/>
                    </a:solidFill>
                    <a:latin typeface="Arial" pitchFamily="34" charset="0"/>
                    <a:cs typeface="Arial" pitchFamily="34" charset="0"/>
                  </a:rPr>
                  <a:t>External Loss Data</a:t>
                </a:r>
              </a:p>
            </p:txBody>
          </p:sp>
          <p:sp>
            <p:nvSpPr>
              <p:cNvPr id="24"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1600" b="1">
                  <a:solidFill>
                    <a:schemeClr val="bg1"/>
                  </a:solidFill>
                  <a:latin typeface="Arial" pitchFamily="34" charset="0"/>
                  <a:cs typeface="Arial" pitchFamily="34" charset="0"/>
                </a:endParaRPr>
              </a:p>
            </p:txBody>
          </p:sp>
        </p:grpSp>
        <p:sp>
          <p:nvSpPr>
            <p:cNvPr id="25" name="Rectangle 10"/>
            <p:cNvSpPr>
              <a:spLocks noChangeArrowheads="1"/>
            </p:cNvSpPr>
            <p:nvPr/>
          </p:nvSpPr>
          <p:spPr bwMode="auto">
            <a:xfrm>
              <a:off x="1905000" y="2228204"/>
              <a:ext cx="5286375" cy="519900"/>
            </a:xfrm>
            <a:prstGeom prst="rect">
              <a:avLst/>
            </a:prstGeom>
            <a:solidFill>
              <a:schemeClr val="accent1">
                <a:lumMod val="75000"/>
              </a:schemeClr>
            </a:solidFill>
            <a:ln>
              <a:noFill/>
            </a:ln>
            <a:extLst/>
          </p:spPr>
          <p:txBody>
            <a:bodyPr anchor="ctr"/>
            <a:lstStyle/>
            <a:p>
              <a:pPr algn="ctr">
                <a:spcBef>
                  <a:spcPct val="50000"/>
                </a:spcBef>
              </a:pPr>
              <a:r>
                <a:rPr lang="en-US" sz="1600" b="1" dirty="0">
                  <a:solidFill>
                    <a:schemeClr val="bg1"/>
                  </a:solidFill>
                  <a:latin typeface="Arial" pitchFamily="34" charset="0"/>
                  <a:cs typeface="Arial" pitchFamily="34" charset="0"/>
                </a:rPr>
                <a:t>Measurement and Modeling</a:t>
              </a:r>
            </a:p>
          </p:txBody>
        </p:sp>
        <p:sp>
          <p:nvSpPr>
            <p:cNvPr id="26" name="Rectangle 11"/>
            <p:cNvSpPr>
              <a:spLocks noChangeArrowheads="1"/>
            </p:cNvSpPr>
            <p:nvPr/>
          </p:nvSpPr>
          <p:spPr bwMode="auto">
            <a:xfrm>
              <a:off x="1905000" y="1524001"/>
              <a:ext cx="5286375" cy="519900"/>
            </a:xfrm>
            <a:prstGeom prst="rect">
              <a:avLst/>
            </a:prstGeom>
            <a:solidFill>
              <a:schemeClr val="accent1">
                <a:lumMod val="75000"/>
              </a:schemeClr>
            </a:solidFill>
            <a:ln>
              <a:noFill/>
            </a:ln>
            <a:extLst/>
          </p:spPr>
          <p:txBody>
            <a:bodyPr anchor="ctr"/>
            <a:lstStyle/>
            <a:p>
              <a:pPr algn="ctr">
                <a:spcBef>
                  <a:spcPct val="50000"/>
                </a:spcBef>
              </a:pPr>
              <a:r>
                <a:rPr lang="en-US" sz="1600" b="1" dirty="0">
                  <a:solidFill>
                    <a:schemeClr val="bg1"/>
                  </a:solidFill>
                  <a:latin typeface="Arial" pitchFamily="34" charset="0"/>
                  <a:cs typeface="Arial" pitchFamily="34" charset="0"/>
                </a:rPr>
                <a:t>Reporting</a:t>
              </a:r>
            </a:p>
          </p:txBody>
        </p:sp>
        <p:sp>
          <p:nvSpPr>
            <p:cNvPr id="27"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chemeClr val="accent1">
                <a:lumMod val="75000"/>
              </a:schemeClr>
            </a:solidFill>
            <a:ln w="9525" algn="ctr">
              <a:noFill/>
              <a:miter lim="800000"/>
              <a:headEnd/>
              <a:tailEnd/>
            </a:ln>
          </p:spPr>
          <p:txBody>
            <a:bodyPr wrap="none" lIns="90000" tIns="46800" rIns="90000" bIns="46800" anchor="ctr"/>
            <a:lstStyle/>
            <a:p>
              <a:endParaRPr lang="en-US" sz="1600" b="1">
                <a:latin typeface="Arial" pitchFamily="34" charset="0"/>
                <a:cs typeface="Arial" pitchFamily="34" charset="0"/>
              </a:endParaRPr>
            </a:p>
          </p:txBody>
        </p:sp>
        <p:sp>
          <p:nvSpPr>
            <p:cNvPr id="28" name="Rectangle 27"/>
            <p:cNvSpPr>
              <a:spLocks noChangeArrowheads="1"/>
            </p:cNvSpPr>
            <p:nvPr/>
          </p:nvSpPr>
          <p:spPr bwMode="auto">
            <a:xfrm rot="16200000">
              <a:off x="-685800" y="3352800"/>
              <a:ext cx="4267202" cy="609602"/>
            </a:xfrm>
            <a:prstGeom prst="rect">
              <a:avLst/>
            </a:prstGeom>
            <a:solidFill>
              <a:schemeClr val="accent5">
                <a:lumMod val="50000"/>
              </a:schemeClr>
            </a:solidFill>
            <a:ln>
              <a:noFill/>
            </a:ln>
          </p:spPr>
          <p:txBody>
            <a:bodyPr anchor="ctr" anchorCtr="1"/>
            <a:lstStyle/>
            <a:p>
              <a:pPr>
                <a:spcBef>
                  <a:spcPct val="50000"/>
                </a:spcBef>
              </a:pPr>
              <a:r>
                <a:rPr lang="en-US" sz="1600" b="1" dirty="0">
                  <a:solidFill>
                    <a:schemeClr val="bg1"/>
                  </a:solidFill>
                  <a:latin typeface="Arial" pitchFamily="34" charset="0"/>
                  <a:cs typeface="Arial" pitchFamily="34" charset="0"/>
                </a:rPr>
                <a:t>Governance and Organization</a:t>
              </a:r>
            </a:p>
          </p:txBody>
        </p:sp>
        <p:sp>
          <p:nvSpPr>
            <p:cNvPr id="29" name="Rectangle 28"/>
            <p:cNvSpPr>
              <a:spLocks noChangeArrowheads="1"/>
            </p:cNvSpPr>
            <p:nvPr/>
          </p:nvSpPr>
          <p:spPr bwMode="auto">
            <a:xfrm rot="16200000">
              <a:off x="5448301" y="3390901"/>
              <a:ext cx="4267201" cy="533400"/>
            </a:xfrm>
            <a:prstGeom prst="rect">
              <a:avLst/>
            </a:prstGeom>
            <a:solidFill>
              <a:schemeClr val="accent5">
                <a:lumMod val="50000"/>
              </a:schemeClr>
            </a:solidFill>
            <a:ln>
              <a:noFill/>
            </a:ln>
          </p:spPr>
          <p:txBody>
            <a:bodyPr anchor="ctr" anchorCtr="1"/>
            <a:lstStyle/>
            <a:p>
              <a:pPr>
                <a:spcBef>
                  <a:spcPct val="50000"/>
                </a:spcBef>
              </a:pPr>
              <a:r>
                <a:rPr lang="en-US" sz="1600" b="1" dirty="0">
                  <a:solidFill>
                    <a:schemeClr val="bg1"/>
                  </a:solidFill>
                  <a:latin typeface="Arial" pitchFamily="34" charset="0"/>
                  <a:cs typeface="Arial" pitchFamily="34" charset="0"/>
                </a:rPr>
                <a:t>Risk </a:t>
              </a:r>
              <a:r>
                <a:rPr lang="en-US" sz="1600" b="1" dirty="0" smtClean="0">
                  <a:solidFill>
                    <a:schemeClr val="bg1"/>
                  </a:solidFill>
                  <a:latin typeface="Arial" pitchFamily="34" charset="0"/>
                  <a:cs typeface="Arial" pitchFamily="34" charset="0"/>
                </a:rPr>
                <a:t>Appetite</a:t>
              </a:r>
              <a:endParaRPr lang="en-US" sz="1600" b="1" dirty="0">
                <a:solidFill>
                  <a:schemeClr val="bg1"/>
                </a:solidFill>
                <a:latin typeface="Arial" pitchFamily="34" charset="0"/>
                <a:cs typeface="Arial" pitchFamily="34" charset="0"/>
              </a:endParaRPr>
            </a:p>
          </p:txBody>
        </p:sp>
      </p:grpSp>
      <p:sp>
        <p:nvSpPr>
          <p:cNvPr id="3" name="Slide Number Placeholder 2"/>
          <p:cNvSpPr>
            <a:spLocks noGrp="1"/>
          </p:cNvSpPr>
          <p:nvPr>
            <p:ph type="sldNum" sz="quarter" idx="12"/>
          </p:nvPr>
        </p:nvSpPr>
        <p:spPr/>
        <p:txBody>
          <a:bodyPr/>
          <a:lstStyle/>
          <a:p>
            <a:fld id="{42C29358-4954-456F-8D4C-38185EC56768}" type="slidenum">
              <a:rPr lang="en-US" smtClean="0"/>
              <a:t>33</a:t>
            </a:fld>
            <a:endParaRPr lang="en-US"/>
          </a:p>
        </p:txBody>
      </p:sp>
    </p:spTree>
    <p:extLst>
      <p:ext uri="{BB962C8B-B14F-4D97-AF65-F5344CB8AC3E}">
        <p14:creationId xmlns:p14="http://schemas.microsoft.com/office/powerpoint/2010/main" val="696740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smtClean="0"/>
              <a:t>The Foundations of the Framework</a:t>
            </a:r>
            <a:endParaRPr lang="en-US" sz="4000" dirty="0"/>
          </a:p>
        </p:txBody>
      </p:sp>
      <p:sp>
        <p:nvSpPr>
          <p:cNvPr id="3" name="Content Placeholder 2"/>
          <p:cNvSpPr>
            <a:spLocks noGrp="1"/>
          </p:cNvSpPr>
          <p:nvPr>
            <p:ph idx="1"/>
          </p:nvPr>
        </p:nvSpPr>
        <p:spPr/>
        <p:txBody>
          <a:bodyPr/>
          <a:lstStyle/>
          <a:p>
            <a:pPr lvl="1"/>
            <a:r>
              <a:rPr lang="en-US" dirty="0" smtClean="0"/>
              <a:t>Governance</a:t>
            </a:r>
          </a:p>
          <a:p>
            <a:pPr lvl="2"/>
            <a:r>
              <a:rPr lang="en-US" dirty="0" smtClean="0"/>
              <a:t>Escalation of risk</a:t>
            </a:r>
          </a:p>
          <a:p>
            <a:pPr lvl="2"/>
            <a:r>
              <a:rPr lang="en-US" dirty="0" smtClean="0"/>
              <a:t>Who owns the Operational Risk functions?</a:t>
            </a:r>
          </a:p>
          <a:p>
            <a:pPr lvl="2"/>
            <a:r>
              <a:rPr lang="en-US" dirty="0" smtClean="0"/>
              <a:t>What do the Operational Risk functions own?</a:t>
            </a:r>
          </a:p>
          <a:p>
            <a:pPr lvl="1"/>
            <a:r>
              <a:rPr lang="en-US" dirty="0" smtClean="0"/>
              <a:t>Culture and Awareness.</a:t>
            </a:r>
          </a:p>
          <a:p>
            <a:pPr lvl="2"/>
            <a:r>
              <a:rPr lang="en-US" dirty="0" smtClean="0"/>
              <a:t>training, marketing and building a brand for the operational risk function.</a:t>
            </a:r>
          </a:p>
          <a:p>
            <a:pPr lvl="1"/>
            <a:r>
              <a:rPr lang="en-US" dirty="0" smtClean="0"/>
              <a:t>Policies and Procedures</a:t>
            </a:r>
          </a:p>
          <a:p>
            <a:pPr lvl="1"/>
            <a:r>
              <a:rPr lang="en-US" dirty="0" smtClean="0"/>
              <a:t>Risk Appetite</a:t>
            </a:r>
          </a:p>
        </p:txBody>
      </p:sp>
      <p:grpSp>
        <p:nvGrpSpPr>
          <p:cNvPr id="6" name="Group 5"/>
          <p:cNvGrpSpPr/>
          <p:nvPr/>
        </p:nvGrpSpPr>
        <p:grpSpPr>
          <a:xfrm>
            <a:off x="4191000" y="4343400"/>
            <a:ext cx="3810000" cy="2209800"/>
            <a:chOff x="1143000" y="1524000"/>
            <a:chExt cx="6705602" cy="4267202"/>
          </a:xfrm>
        </p:grpSpPr>
        <p:sp>
          <p:nvSpPr>
            <p:cNvPr id="7" name="Rectangle 4"/>
            <p:cNvSpPr>
              <a:spLocks noChangeArrowheads="1"/>
            </p:cNvSpPr>
            <p:nvPr/>
          </p:nvSpPr>
          <p:spPr bwMode="auto">
            <a:xfrm>
              <a:off x="4648200" y="3429002"/>
              <a:ext cx="1219200" cy="121920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Scenario Analysis</a:t>
              </a:r>
            </a:p>
          </p:txBody>
        </p:sp>
        <p:sp>
          <p:nvSpPr>
            <p:cNvPr id="8" name="Rectangle 5"/>
            <p:cNvSpPr>
              <a:spLocks noChangeArrowheads="1"/>
            </p:cNvSpPr>
            <p:nvPr/>
          </p:nvSpPr>
          <p:spPr bwMode="auto">
            <a:xfrm>
              <a:off x="1905000" y="4803775"/>
              <a:ext cx="5286375" cy="454025"/>
            </a:xfrm>
            <a:prstGeom prst="rect">
              <a:avLst/>
            </a:prstGeom>
            <a:solidFill>
              <a:srgbClr val="C00000"/>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Policies and Procedures</a:t>
              </a:r>
            </a:p>
          </p:txBody>
        </p:sp>
        <p:sp>
          <p:nvSpPr>
            <p:cNvPr id="9"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800" b="1">
                <a:latin typeface="Arial" pitchFamily="34" charset="0"/>
                <a:cs typeface="Arial" pitchFamily="34" charset="0"/>
              </a:endParaRPr>
            </a:p>
          </p:txBody>
        </p:sp>
        <p:sp>
          <p:nvSpPr>
            <p:cNvPr id="10" name="Rectangle 7"/>
            <p:cNvSpPr>
              <a:spLocks noChangeArrowheads="1"/>
            </p:cNvSpPr>
            <p:nvPr/>
          </p:nvSpPr>
          <p:spPr bwMode="auto">
            <a:xfrm>
              <a:off x="5988050" y="3429001"/>
              <a:ext cx="1174750" cy="120015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Key Risk Indicators</a:t>
              </a:r>
            </a:p>
          </p:txBody>
        </p:sp>
        <p:sp>
          <p:nvSpPr>
            <p:cNvPr id="11" name="Rectangle 8"/>
            <p:cNvSpPr>
              <a:spLocks noChangeArrowheads="1"/>
            </p:cNvSpPr>
            <p:nvPr/>
          </p:nvSpPr>
          <p:spPr bwMode="auto">
            <a:xfrm>
              <a:off x="1905000" y="5334001"/>
              <a:ext cx="5257800" cy="457200"/>
            </a:xfrm>
            <a:prstGeom prst="rect">
              <a:avLst/>
            </a:prstGeom>
            <a:solidFill>
              <a:srgbClr val="C00000"/>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Culture and Awareness</a:t>
              </a:r>
            </a:p>
          </p:txBody>
        </p:sp>
        <p:sp>
          <p:nvSpPr>
            <p:cNvPr id="12" name="Rectangle 9"/>
            <p:cNvSpPr>
              <a:spLocks noChangeArrowheads="1"/>
            </p:cNvSpPr>
            <p:nvPr/>
          </p:nvSpPr>
          <p:spPr bwMode="auto">
            <a:xfrm>
              <a:off x="3282950" y="3429002"/>
              <a:ext cx="1212850" cy="1201738"/>
            </a:xfrm>
            <a:prstGeom prst="rect">
              <a:avLst/>
            </a:prstGeom>
            <a:solidFill>
              <a:schemeClr val="accent5">
                <a:lumMod val="75000"/>
              </a:schemeClr>
            </a:solidFill>
            <a:ln>
              <a:noFill/>
            </a:ln>
          </p:spPr>
          <p:txBody>
            <a:bodyPr anchor="ctr" anchorCtr="1"/>
            <a:lstStyle/>
            <a:p>
              <a:pPr>
                <a:spcBef>
                  <a:spcPct val="50000"/>
                </a:spcBef>
              </a:pPr>
              <a:r>
                <a:rPr lang="en-US" sz="800" b="1">
                  <a:solidFill>
                    <a:schemeClr val="bg1"/>
                  </a:solidFill>
                  <a:latin typeface="Arial" pitchFamily="34" charset="0"/>
                  <a:cs typeface="Arial" pitchFamily="34" charset="0"/>
                </a:rPr>
                <a:t>RCSA</a:t>
              </a:r>
            </a:p>
          </p:txBody>
        </p:sp>
        <p:grpSp>
          <p:nvGrpSpPr>
            <p:cNvPr id="13" name="Group 12"/>
            <p:cNvGrpSpPr>
              <a:grpSpLocks/>
            </p:cNvGrpSpPr>
            <p:nvPr/>
          </p:nvGrpSpPr>
          <p:grpSpPr bwMode="auto">
            <a:xfrm>
              <a:off x="1905000" y="3429001"/>
              <a:ext cx="1219203" cy="1190625"/>
              <a:chOff x="2505" y="2020"/>
              <a:chExt cx="709" cy="619"/>
            </a:xfrm>
            <a:solidFill>
              <a:schemeClr val="accent5">
                <a:lumMod val="75000"/>
              </a:schemeClr>
            </a:solidFill>
          </p:grpSpPr>
          <p:sp>
            <p:nvSpPr>
              <p:cNvPr id="19" name="Rectangle 13"/>
              <p:cNvSpPr>
                <a:spLocks noChangeArrowheads="1"/>
              </p:cNvSpPr>
              <p:nvPr/>
            </p:nvSpPr>
            <p:spPr bwMode="auto">
              <a:xfrm>
                <a:off x="2507" y="2020"/>
                <a:ext cx="707" cy="619"/>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800" b="1" dirty="0">
                    <a:solidFill>
                      <a:schemeClr val="bg1"/>
                    </a:solidFill>
                    <a:latin typeface="Arial" pitchFamily="34" charset="0"/>
                    <a:cs typeface="Arial" pitchFamily="34" charset="0"/>
                  </a:rPr>
                  <a:t>Internal</a:t>
                </a:r>
              </a:p>
              <a:p>
                <a:r>
                  <a:rPr lang="en-US" sz="800" b="1" dirty="0">
                    <a:solidFill>
                      <a:schemeClr val="bg1"/>
                    </a:solidFill>
                    <a:latin typeface="Arial" pitchFamily="34" charset="0"/>
                    <a:cs typeface="Arial" pitchFamily="34" charset="0"/>
                  </a:rPr>
                  <a:t>Loss </a:t>
                </a:r>
                <a:r>
                  <a:rPr lang="en-US" sz="800" b="1" dirty="0" smtClean="0">
                    <a:solidFill>
                      <a:schemeClr val="bg1"/>
                    </a:solidFill>
                    <a:latin typeface="Arial" pitchFamily="34" charset="0"/>
                    <a:cs typeface="Arial" pitchFamily="34" charset="0"/>
                  </a:rPr>
                  <a:t>Data</a:t>
                </a:r>
              </a:p>
              <a:p>
                <a:endParaRPr lang="en-US" sz="800" b="1" dirty="0">
                  <a:solidFill>
                    <a:schemeClr val="bg1"/>
                  </a:solidFill>
                  <a:latin typeface="Arial" pitchFamily="34" charset="0"/>
                  <a:cs typeface="Arial" pitchFamily="34" charset="0"/>
                </a:endParaRPr>
              </a:p>
              <a:p>
                <a:r>
                  <a:rPr lang="en-US" sz="800" b="1" dirty="0">
                    <a:solidFill>
                      <a:schemeClr val="bg1"/>
                    </a:solidFill>
                    <a:latin typeface="Arial" pitchFamily="34" charset="0"/>
                    <a:cs typeface="Arial" pitchFamily="34" charset="0"/>
                  </a:rPr>
                  <a:t>External Loss Data</a:t>
                </a:r>
              </a:p>
            </p:txBody>
          </p:sp>
          <p:sp>
            <p:nvSpPr>
              <p:cNvPr id="20"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800" b="1">
                  <a:solidFill>
                    <a:schemeClr val="bg1"/>
                  </a:solidFill>
                  <a:latin typeface="Arial" pitchFamily="34" charset="0"/>
                  <a:cs typeface="Arial" pitchFamily="34" charset="0"/>
                </a:endParaRPr>
              </a:p>
            </p:txBody>
          </p:sp>
        </p:grpSp>
        <p:sp>
          <p:nvSpPr>
            <p:cNvPr id="14" name="Rectangle 10"/>
            <p:cNvSpPr>
              <a:spLocks noChangeArrowheads="1"/>
            </p:cNvSpPr>
            <p:nvPr/>
          </p:nvSpPr>
          <p:spPr bwMode="auto">
            <a:xfrm>
              <a:off x="1905000" y="2228204"/>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Measurement and Modeling</a:t>
              </a:r>
            </a:p>
          </p:txBody>
        </p:sp>
        <p:sp>
          <p:nvSpPr>
            <p:cNvPr id="15" name="Rectangle 11"/>
            <p:cNvSpPr>
              <a:spLocks noChangeArrowheads="1"/>
            </p:cNvSpPr>
            <p:nvPr/>
          </p:nvSpPr>
          <p:spPr bwMode="auto">
            <a:xfrm>
              <a:off x="1905000" y="1524001"/>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Reporting</a:t>
              </a:r>
            </a:p>
          </p:txBody>
        </p:sp>
        <p:sp>
          <p:nvSpPr>
            <p:cNvPr id="16"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chemeClr val="accent1">
                <a:lumMod val="75000"/>
              </a:schemeClr>
            </a:solidFill>
            <a:ln w="9525" algn="ctr">
              <a:noFill/>
              <a:miter lim="800000"/>
              <a:headEnd/>
              <a:tailEnd/>
            </a:ln>
          </p:spPr>
          <p:txBody>
            <a:bodyPr wrap="none" lIns="90000" tIns="46800" rIns="90000" bIns="46800" anchor="ctr"/>
            <a:lstStyle/>
            <a:p>
              <a:endParaRPr lang="en-US" sz="800" b="1">
                <a:latin typeface="Arial" pitchFamily="34" charset="0"/>
                <a:cs typeface="Arial" pitchFamily="34" charset="0"/>
              </a:endParaRPr>
            </a:p>
          </p:txBody>
        </p:sp>
        <p:sp>
          <p:nvSpPr>
            <p:cNvPr id="17" name="Rectangle 16"/>
            <p:cNvSpPr>
              <a:spLocks noChangeArrowheads="1"/>
            </p:cNvSpPr>
            <p:nvPr/>
          </p:nvSpPr>
          <p:spPr bwMode="auto">
            <a:xfrm rot="16200000">
              <a:off x="-685800" y="3352800"/>
              <a:ext cx="4267202" cy="609602"/>
            </a:xfrm>
            <a:prstGeom prst="rect">
              <a:avLst/>
            </a:prstGeom>
            <a:solidFill>
              <a:srgbClr val="C00000"/>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Governance and Organization</a:t>
              </a:r>
            </a:p>
          </p:txBody>
        </p:sp>
        <p:sp>
          <p:nvSpPr>
            <p:cNvPr id="18" name="Rectangle 17"/>
            <p:cNvSpPr>
              <a:spLocks noChangeArrowheads="1"/>
            </p:cNvSpPr>
            <p:nvPr/>
          </p:nvSpPr>
          <p:spPr bwMode="auto">
            <a:xfrm rot="16200000">
              <a:off x="5448301" y="3390901"/>
              <a:ext cx="4267201" cy="533400"/>
            </a:xfrm>
            <a:prstGeom prst="rect">
              <a:avLst/>
            </a:prstGeom>
            <a:solidFill>
              <a:srgbClr val="C00000"/>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Risk </a:t>
              </a:r>
              <a:r>
                <a:rPr lang="en-US" sz="800" b="1" dirty="0" smtClean="0">
                  <a:solidFill>
                    <a:schemeClr val="bg1"/>
                  </a:solidFill>
                  <a:latin typeface="Arial" pitchFamily="34" charset="0"/>
                  <a:cs typeface="Arial" pitchFamily="34" charset="0"/>
                </a:rPr>
                <a:t>Appetite</a:t>
              </a:r>
              <a:endParaRPr lang="en-US" sz="800" b="1" dirty="0">
                <a:solidFill>
                  <a:schemeClr val="bg1"/>
                </a:solidFill>
                <a:latin typeface="Arial" pitchFamily="34" charset="0"/>
                <a:cs typeface="Arial" pitchFamily="34" charset="0"/>
              </a:endParaRPr>
            </a:p>
          </p:txBody>
        </p:sp>
      </p:grpSp>
      <p:sp>
        <p:nvSpPr>
          <p:cNvPr id="4" name="Slide Number Placeholder 3"/>
          <p:cNvSpPr>
            <a:spLocks noGrp="1"/>
          </p:cNvSpPr>
          <p:nvPr>
            <p:ph type="sldNum" sz="quarter" idx="12"/>
          </p:nvPr>
        </p:nvSpPr>
        <p:spPr/>
        <p:txBody>
          <a:bodyPr/>
          <a:lstStyle/>
          <a:p>
            <a:fld id="{42C29358-4954-456F-8D4C-38185EC56768}" type="slidenum">
              <a:rPr lang="en-US" smtClean="0"/>
              <a:t>34</a:t>
            </a:fld>
            <a:endParaRPr lang="en-US"/>
          </a:p>
        </p:txBody>
      </p:sp>
    </p:spTree>
    <p:extLst>
      <p:ext uri="{BB962C8B-B14F-4D97-AF65-F5344CB8AC3E}">
        <p14:creationId xmlns:p14="http://schemas.microsoft.com/office/powerpoint/2010/main" val="758476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The Four Data Building Blocks</a:t>
            </a:r>
            <a:endParaRPr lang="en-US" dirty="0"/>
          </a:p>
        </p:txBody>
      </p:sp>
      <p:sp>
        <p:nvSpPr>
          <p:cNvPr id="3" name="Content Placeholder 2"/>
          <p:cNvSpPr>
            <a:spLocks noGrp="1"/>
          </p:cNvSpPr>
          <p:nvPr>
            <p:ph idx="1"/>
          </p:nvPr>
        </p:nvSpPr>
        <p:spPr>
          <a:xfrm>
            <a:off x="457200" y="1600201"/>
            <a:ext cx="8229600" cy="2133599"/>
          </a:xfrm>
        </p:spPr>
        <p:txBody>
          <a:bodyPr>
            <a:normAutofit lnSpcReduction="10000"/>
          </a:bodyPr>
          <a:lstStyle/>
          <a:p>
            <a:pPr lvl="1"/>
            <a:r>
              <a:rPr lang="en-US" dirty="0" smtClean="0"/>
              <a:t>Loss Data Collection</a:t>
            </a:r>
          </a:p>
          <a:p>
            <a:pPr lvl="2"/>
            <a:r>
              <a:rPr lang="en-US" dirty="0" smtClean="0"/>
              <a:t>Internal Loss Data</a:t>
            </a:r>
          </a:p>
          <a:p>
            <a:pPr lvl="2"/>
            <a:r>
              <a:rPr lang="en-US" dirty="0" smtClean="0"/>
              <a:t>External Loss Data</a:t>
            </a:r>
          </a:p>
          <a:p>
            <a:pPr lvl="1"/>
            <a:r>
              <a:rPr lang="en-US" dirty="0" smtClean="0"/>
              <a:t>Risk and Control Self-Assessment</a:t>
            </a:r>
          </a:p>
          <a:p>
            <a:pPr lvl="1"/>
            <a:r>
              <a:rPr lang="en-US" dirty="0" smtClean="0"/>
              <a:t>Scenario Analysis</a:t>
            </a:r>
          </a:p>
          <a:p>
            <a:pPr lvl="1"/>
            <a:r>
              <a:rPr lang="en-US" dirty="0" smtClean="0"/>
              <a:t>Key Risk Indicators</a:t>
            </a:r>
          </a:p>
        </p:txBody>
      </p:sp>
      <p:grpSp>
        <p:nvGrpSpPr>
          <p:cNvPr id="19" name="Group 18"/>
          <p:cNvGrpSpPr/>
          <p:nvPr/>
        </p:nvGrpSpPr>
        <p:grpSpPr>
          <a:xfrm>
            <a:off x="2971800" y="3886200"/>
            <a:ext cx="3810000" cy="2209800"/>
            <a:chOff x="1143000" y="1524000"/>
            <a:chExt cx="6705602" cy="4267202"/>
          </a:xfrm>
        </p:grpSpPr>
        <p:sp>
          <p:nvSpPr>
            <p:cNvPr id="20" name="Rectangle 4"/>
            <p:cNvSpPr>
              <a:spLocks noChangeArrowheads="1"/>
            </p:cNvSpPr>
            <p:nvPr/>
          </p:nvSpPr>
          <p:spPr bwMode="auto">
            <a:xfrm>
              <a:off x="4648200" y="3429002"/>
              <a:ext cx="1219200" cy="1219200"/>
            </a:xfrm>
            <a:prstGeom prst="rect">
              <a:avLst/>
            </a:prstGeom>
            <a:solidFill>
              <a:srgbClr val="C00000"/>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Scenario Analysis</a:t>
              </a:r>
            </a:p>
          </p:txBody>
        </p:sp>
        <p:sp>
          <p:nvSpPr>
            <p:cNvPr id="21" name="Rectangle 5"/>
            <p:cNvSpPr>
              <a:spLocks noChangeArrowheads="1"/>
            </p:cNvSpPr>
            <p:nvPr/>
          </p:nvSpPr>
          <p:spPr bwMode="auto">
            <a:xfrm>
              <a:off x="1905000" y="4803775"/>
              <a:ext cx="5286375" cy="454025"/>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Policies and Procedures</a:t>
              </a:r>
            </a:p>
          </p:txBody>
        </p:sp>
        <p:sp>
          <p:nvSpPr>
            <p:cNvPr id="22"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800" b="1">
                <a:latin typeface="Arial" pitchFamily="34" charset="0"/>
                <a:cs typeface="Arial" pitchFamily="34" charset="0"/>
              </a:endParaRPr>
            </a:p>
          </p:txBody>
        </p:sp>
        <p:sp>
          <p:nvSpPr>
            <p:cNvPr id="23" name="Rectangle 7"/>
            <p:cNvSpPr>
              <a:spLocks noChangeArrowheads="1"/>
            </p:cNvSpPr>
            <p:nvPr/>
          </p:nvSpPr>
          <p:spPr bwMode="auto">
            <a:xfrm>
              <a:off x="5988049" y="3429001"/>
              <a:ext cx="1189993" cy="1200150"/>
            </a:xfrm>
            <a:prstGeom prst="rect">
              <a:avLst/>
            </a:prstGeom>
            <a:solidFill>
              <a:srgbClr val="C00000"/>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Key Risk Indicators</a:t>
              </a:r>
            </a:p>
          </p:txBody>
        </p:sp>
        <p:sp>
          <p:nvSpPr>
            <p:cNvPr id="24" name="Rectangle 8"/>
            <p:cNvSpPr>
              <a:spLocks noChangeArrowheads="1"/>
            </p:cNvSpPr>
            <p:nvPr/>
          </p:nvSpPr>
          <p:spPr bwMode="auto">
            <a:xfrm>
              <a:off x="1904999" y="5333998"/>
              <a:ext cx="5273043" cy="457202"/>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Culture and Awareness</a:t>
              </a:r>
            </a:p>
          </p:txBody>
        </p:sp>
        <p:sp>
          <p:nvSpPr>
            <p:cNvPr id="25" name="Rectangle 9"/>
            <p:cNvSpPr>
              <a:spLocks noChangeArrowheads="1"/>
            </p:cNvSpPr>
            <p:nvPr/>
          </p:nvSpPr>
          <p:spPr bwMode="auto">
            <a:xfrm>
              <a:off x="3282950" y="3429002"/>
              <a:ext cx="1212850" cy="1201738"/>
            </a:xfrm>
            <a:prstGeom prst="rect">
              <a:avLst/>
            </a:prstGeom>
            <a:solidFill>
              <a:srgbClr val="C00000"/>
            </a:solidFill>
            <a:ln>
              <a:noFill/>
            </a:ln>
          </p:spPr>
          <p:txBody>
            <a:bodyPr anchor="ctr" anchorCtr="1"/>
            <a:lstStyle/>
            <a:p>
              <a:pPr>
                <a:spcBef>
                  <a:spcPct val="50000"/>
                </a:spcBef>
              </a:pPr>
              <a:r>
                <a:rPr lang="en-US" sz="800" b="1">
                  <a:solidFill>
                    <a:schemeClr val="bg1"/>
                  </a:solidFill>
                  <a:latin typeface="Arial" pitchFamily="34" charset="0"/>
                  <a:cs typeface="Arial" pitchFamily="34" charset="0"/>
                </a:rPr>
                <a:t>RCSA</a:t>
              </a:r>
            </a:p>
          </p:txBody>
        </p:sp>
        <p:grpSp>
          <p:nvGrpSpPr>
            <p:cNvPr id="26" name="Group 25"/>
            <p:cNvGrpSpPr>
              <a:grpSpLocks/>
            </p:cNvGrpSpPr>
            <p:nvPr/>
          </p:nvGrpSpPr>
          <p:grpSpPr bwMode="auto">
            <a:xfrm>
              <a:off x="1905000" y="3429001"/>
              <a:ext cx="1219203" cy="1190625"/>
              <a:chOff x="2505" y="2020"/>
              <a:chExt cx="709" cy="619"/>
            </a:xfrm>
            <a:solidFill>
              <a:schemeClr val="accent5">
                <a:lumMod val="75000"/>
              </a:schemeClr>
            </a:solidFill>
          </p:grpSpPr>
          <p:sp>
            <p:nvSpPr>
              <p:cNvPr id="32" name="Rectangle 13"/>
              <p:cNvSpPr>
                <a:spLocks noChangeArrowheads="1"/>
              </p:cNvSpPr>
              <p:nvPr/>
            </p:nvSpPr>
            <p:spPr bwMode="auto">
              <a:xfrm>
                <a:off x="2507" y="2020"/>
                <a:ext cx="707" cy="619"/>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800" b="1" dirty="0">
                    <a:solidFill>
                      <a:schemeClr val="bg1"/>
                    </a:solidFill>
                    <a:latin typeface="Arial" pitchFamily="34" charset="0"/>
                    <a:cs typeface="Arial" pitchFamily="34" charset="0"/>
                  </a:rPr>
                  <a:t>Internal</a:t>
                </a:r>
              </a:p>
              <a:p>
                <a:r>
                  <a:rPr lang="en-US" sz="800" b="1" dirty="0">
                    <a:solidFill>
                      <a:schemeClr val="bg1"/>
                    </a:solidFill>
                    <a:latin typeface="Arial" pitchFamily="34" charset="0"/>
                    <a:cs typeface="Arial" pitchFamily="34" charset="0"/>
                  </a:rPr>
                  <a:t>Loss </a:t>
                </a:r>
                <a:r>
                  <a:rPr lang="en-US" sz="800" b="1" dirty="0" smtClean="0">
                    <a:solidFill>
                      <a:schemeClr val="bg1"/>
                    </a:solidFill>
                    <a:latin typeface="Arial" pitchFamily="34" charset="0"/>
                    <a:cs typeface="Arial" pitchFamily="34" charset="0"/>
                  </a:rPr>
                  <a:t>Data</a:t>
                </a:r>
              </a:p>
              <a:p>
                <a:endParaRPr lang="en-US" sz="800" b="1" dirty="0">
                  <a:solidFill>
                    <a:schemeClr val="bg1"/>
                  </a:solidFill>
                  <a:latin typeface="Arial" pitchFamily="34" charset="0"/>
                  <a:cs typeface="Arial" pitchFamily="34" charset="0"/>
                </a:endParaRPr>
              </a:p>
              <a:p>
                <a:r>
                  <a:rPr lang="en-US" sz="800" b="1" dirty="0">
                    <a:solidFill>
                      <a:schemeClr val="bg1"/>
                    </a:solidFill>
                    <a:latin typeface="Arial" pitchFamily="34" charset="0"/>
                    <a:cs typeface="Arial" pitchFamily="34" charset="0"/>
                  </a:rPr>
                  <a:t>External Loss Data</a:t>
                </a:r>
              </a:p>
            </p:txBody>
          </p:sp>
          <p:sp>
            <p:nvSpPr>
              <p:cNvPr id="33"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800" b="1">
                  <a:solidFill>
                    <a:schemeClr val="bg1"/>
                  </a:solidFill>
                  <a:latin typeface="Arial" pitchFamily="34" charset="0"/>
                  <a:cs typeface="Arial" pitchFamily="34" charset="0"/>
                </a:endParaRPr>
              </a:p>
            </p:txBody>
          </p:sp>
        </p:grpSp>
        <p:sp>
          <p:nvSpPr>
            <p:cNvPr id="27" name="Rectangle 10"/>
            <p:cNvSpPr>
              <a:spLocks noChangeArrowheads="1"/>
            </p:cNvSpPr>
            <p:nvPr/>
          </p:nvSpPr>
          <p:spPr bwMode="auto">
            <a:xfrm>
              <a:off x="1905000" y="2228204"/>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Measurement and Modeling</a:t>
              </a:r>
            </a:p>
          </p:txBody>
        </p:sp>
        <p:sp>
          <p:nvSpPr>
            <p:cNvPr id="28" name="Rectangle 11"/>
            <p:cNvSpPr>
              <a:spLocks noChangeArrowheads="1"/>
            </p:cNvSpPr>
            <p:nvPr/>
          </p:nvSpPr>
          <p:spPr bwMode="auto">
            <a:xfrm>
              <a:off x="1905000" y="1524001"/>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Reporting</a:t>
              </a:r>
            </a:p>
          </p:txBody>
        </p:sp>
        <p:sp>
          <p:nvSpPr>
            <p:cNvPr id="29"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chemeClr val="accent1">
                <a:lumMod val="75000"/>
              </a:schemeClr>
            </a:solidFill>
            <a:ln w="9525" algn="ctr">
              <a:noFill/>
              <a:miter lim="800000"/>
              <a:headEnd/>
              <a:tailEnd/>
            </a:ln>
          </p:spPr>
          <p:txBody>
            <a:bodyPr wrap="none" lIns="90000" tIns="46800" rIns="90000" bIns="46800" anchor="ctr"/>
            <a:lstStyle/>
            <a:p>
              <a:endParaRPr lang="en-US" sz="800" b="1">
                <a:latin typeface="Arial" pitchFamily="34" charset="0"/>
                <a:cs typeface="Arial" pitchFamily="34" charset="0"/>
              </a:endParaRPr>
            </a:p>
          </p:txBody>
        </p:sp>
        <p:sp>
          <p:nvSpPr>
            <p:cNvPr id="30" name="Rectangle 29"/>
            <p:cNvSpPr>
              <a:spLocks noChangeArrowheads="1"/>
            </p:cNvSpPr>
            <p:nvPr/>
          </p:nvSpPr>
          <p:spPr bwMode="auto">
            <a:xfrm rot="16200000">
              <a:off x="-685800" y="3352800"/>
              <a:ext cx="4267202" cy="609602"/>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Governance and Organization</a:t>
              </a:r>
            </a:p>
          </p:txBody>
        </p:sp>
        <p:sp>
          <p:nvSpPr>
            <p:cNvPr id="31" name="Rectangle 30"/>
            <p:cNvSpPr>
              <a:spLocks noChangeArrowheads="1"/>
            </p:cNvSpPr>
            <p:nvPr/>
          </p:nvSpPr>
          <p:spPr bwMode="auto">
            <a:xfrm rot="16200000">
              <a:off x="5448301" y="3390901"/>
              <a:ext cx="4267201" cy="533400"/>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Risk </a:t>
              </a:r>
              <a:r>
                <a:rPr lang="en-US" sz="800" b="1" dirty="0" smtClean="0">
                  <a:solidFill>
                    <a:schemeClr val="bg1"/>
                  </a:solidFill>
                  <a:latin typeface="Arial" pitchFamily="34" charset="0"/>
                  <a:cs typeface="Arial" pitchFamily="34" charset="0"/>
                </a:rPr>
                <a:t>Appetite</a:t>
              </a:r>
              <a:endParaRPr lang="en-US" sz="800" b="1" dirty="0">
                <a:solidFill>
                  <a:schemeClr val="bg1"/>
                </a:solidFill>
                <a:latin typeface="Arial" pitchFamily="34" charset="0"/>
                <a:cs typeface="Arial" pitchFamily="34" charset="0"/>
              </a:endParaRPr>
            </a:p>
          </p:txBody>
        </p:sp>
      </p:grpSp>
      <p:sp>
        <p:nvSpPr>
          <p:cNvPr id="4" name="Slide Number Placeholder 3"/>
          <p:cNvSpPr>
            <a:spLocks noGrp="1"/>
          </p:cNvSpPr>
          <p:nvPr>
            <p:ph type="sldNum" sz="quarter" idx="12"/>
          </p:nvPr>
        </p:nvSpPr>
        <p:spPr/>
        <p:txBody>
          <a:bodyPr/>
          <a:lstStyle/>
          <a:p>
            <a:fld id="{42C29358-4954-456F-8D4C-38185EC56768}" type="slidenum">
              <a:rPr lang="en-US" smtClean="0"/>
              <a:t>35</a:t>
            </a:fld>
            <a:endParaRPr lang="en-US"/>
          </a:p>
        </p:txBody>
      </p:sp>
    </p:spTree>
    <p:extLst>
      <p:ext uri="{BB962C8B-B14F-4D97-AF65-F5344CB8AC3E}">
        <p14:creationId xmlns:p14="http://schemas.microsoft.com/office/powerpoint/2010/main" val="1815611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The Outputs of</a:t>
            </a:r>
            <a:r>
              <a:rPr lang="en-US" baseline="0" dirty="0" smtClean="0"/>
              <a:t> the Framework</a:t>
            </a:r>
            <a:endParaRPr lang="en-US" dirty="0"/>
          </a:p>
        </p:txBody>
      </p:sp>
      <p:sp>
        <p:nvSpPr>
          <p:cNvPr id="3" name="Content Placeholder 2"/>
          <p:cNvSpPr>
            <a:spLocks noGrp="1"/>
          </p:cNvSpPr>
          <p:nvPr>
            <p:ph idx="1"/>
          </p:nvPr>
        </p:nvSpPr>
        <p:spPr/>
        <p:txBody>
          <a:bodyPr/>
          <a:lstStyle/>
          <a:p>
            <a:pPr lvl="0"/>
            <a:r>
              <a:rPr lang="en-US" dirty="0" smtClean="0"/>
              <a:t>Measurement and Modeling</a:t>
            </a:r>
          </a:p>
          <a:p>
            <a:pPr lvl="0"/>
            <a:r>
              <a:rPr lang="en-US" dirty="0" smtClean="0"/>
              <a:t>Reporting</a:t>
            </a:r>
            <a:endParaRPr lang="en-US" dirty="0"/>
          </a:p>
        </p:txBody>
      </p:sp>
      <p:grpSp>
        <p:nvGrpSpPr>
          <p:cNvPr id="4" name="Group 3"/>
          <p:cNvGrpSpPr/>
          <p:nvPr/>
        </p:nvGrpSpPr>
        <p:grpSpPr>
          <a:xfrm>
            <a:off x="2971800" y="3581400"/>
            <a:ext cx="3810000" cy="2209800"/>
            <a:chOff x="1143000" y="1524000"/>
            <a:chExt cx="6705602" cy="4267202"/>
          </a:xfrm>
        </p:grpSpPr>
        <p:sp>
          <p:nvSpPr>
            <p:cNvPr id="5" name="Rectangle 4"/>
            <p:cNvSpPr>
              <a:spLocks noChangeArrowheads="1"/>
            </p:cNvSpPr>
            <p:nvPr/>
          </p:nvSpPr>
          <p:spPr bwMode="auto">
            <a:xfrm>
              <a:off x="4648200" y="3429002"/>
              <a:ext cx="1219200" cy="121920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Scenario Analysis</a:t>
              </a:r>
            </a:p>
          </p:txBody>
        </p:sp>
        <p:sp>
          <p:nvSpPr>
            <p:cNvPr id="6" name="Rectangle 5"/>
            <p:cNvSpPr>
              <a:spLocks noChangeArrowheads="1"/>
            </p:cNvSpPr>
            <p:nvPr/>
          </p:nvSpPr>
          <p:spPr bwMode="auto">
            <a:xfrm>
              <a:off x="1905000" y="4803775"/>
              <a:ext cx="5286375" cy="454025"/>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Policies and Procedures</a:t>
              </a:r>
            </a:p>
          </p:txBody>
        </p:sp>
        <p:sp>
          <p:nvSpPr>
            <p:cNvPr id="7"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800" b="1">
                <a:latin typeface="Arial" pitchFamily="34" charset="0"/>
                <a:cs typeface="Arial" pitchFamily="34" charset="0"/>
              </a:endParaRPr>
            </a:p>
          </p:txBody>
        </p:sp>
        <p:sp>
          <p:nvSpPr>
            <p:cNvPr id="8" name="Rectangle 7"/>
            <p:cNvSpPr>
              <a:spLocks noChangeArrowheads="1"/>
            </p:cNvSpPr>
            <p:nvPr/>
          </p:nvSpPr>
          <p:spPr bwMode="auto">
            <a:xfrm>
              <a:off x="5988049" y="3429001"/>
              <a:ext cx="1189993" cy="120015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Key Risk Indicators</a:t>
              </a:r>
            </a:p>
          </p:txBody>
        </p:sp>
        <p:sp>
          <p:nvSpPr>
            <p:cNvPr id="9" name="Rectangle 8"/>
            <p:cNvSpPr>
              <a:spLocks noChangeArrowheads="1"/>
            </p:cNvSpPr>
            <p:nvPr/>
          </p:nvSpPr>
          <p:spPr bwMode="auto">
            <a:xfrm>
              <a:off x="1905000" y="5334001"/>
              <a:ext cx="5257800" cy="457200"/>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Culture and Awareness</a:t>
              </a:r>
            </a:p>
          </p:txBody>
        </p:sp>
        <p:sp>
          <p:nvSpPr>
            <p:cNvPr id="10" name="Rectangle 9"/>
            <p:cNvSpPr>
              <a:spLocks noChangeArrowheads="1"/>
            </p:cNvSpPr>
            <p:nvPr/>
          </p:nvSpPr>
          <p:spPr bwMode="auto">
            <a:xfrm>
              <a:off x="3282950" y="3429002"/>
              <a:ext cx="1212850" cy="1201738"/>
            </a:xfrm>
            <a:prstGeom prst="rect">
              <a:avLst/>
            </a:prstGeom>
            <a:solidFill>
              <a:schemeClr val="accent5">
                <a:lumMod val="75000"/>
              </a:schemeClr>
            </a:solidFill>
            <a:ln>
              <a:noFill/>
            </a:ln>
          </p:spPr>
          <p:txBody>
            <a:bodyPr anchor="ctr" anchorCtr="1"/>
            <a:lstStyle/>
            <a:p>
              <a:pPr>
                <a:spcBef>
                  <a:spcPct val="50000"/>
                </a:spcBef>
              </a:pPr>
              <a:r>
                <a:rPr lang="en-US" sz="800" b="1">
                  <a:solidFill>
                    <a:schemeClr val="bg1"/>
                  </a:solidFill>
                  <a:latin typeface="Arial" pitchFamily="34" charset="0"/>
                  <a:cs typeface="Arial" pitchFamily="34" charset="0"/>
                </a:rPr>
                <a:t>RCSA</a:t>
              </a:r>
            </a:p>
          </p:txBody>
        </p:sp>
        <p:grpSp>
          <p:nvGrpSpPr>
            <p:cNvPr id="11" name="Group 10"/>
            <p:cNvGrpSpPr>
              <a:grpSpLocks/>
            </p:cNvGrpSpPr>
            <p:nvPr/>
          </p:nvGrpSpPr>
          <p:grpSpPr bwMode="auto">
            <a:xfrm>
              <a:off x="1905000" y="3429001"/>
              <a:ext cx="1219203" cy="1190625"/>
              <a:chOff x="2505" y="2020"/>
              <a:chExt cx="709" cy="619"/>
            </a:xfrm>
            <a:solidFill>
              <a:schemeClr val="accent5">
                <a:lumMod val="75000"/>
              </a:schemeClr>
            </a:solidFill>
          </p:grpSpPr>
          <p:sp>
            <p:nvSpPr>
              <p:cNvPr id="17" name="Rectangle 13"/>
              <p:cNvSpPr>
                <a:spLocks noChangeArrowheads="1"/>
              </p:cNvSpPr>
              <p:nvPr/>
            </p:nvSpPr>
            <p:spPr bwMode="auto">
              <a:xfrm>
                <a:off x="2507" y="2020"/>
                <a:ext cx="707" cy="619"/>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800" b="1" dirty="0">
                    <a:solidFill>
                      <a:schemeClr val="bg1"/>
                    </a:solidFill>
                    <a:latin typeface="Arial" pitchFamily="34" charset="0"/>
                    <a:cs typeface="Arial" pitchFamily="34" charset="0"/>
                  </a:rPr>
                  <a:t>Internal</a:t>
                </a:r>
              </a:p>
              <a:p>
                <a:r>
                  <a:rPr lang="en-US" sz="800" b="1" dirty="0">
                    <a:solidFill>
                      <a:schemeClr val="bg1"/>
                    </a:solidFill>
                    <a:latin typeface="Arial" pitchFamily="34" charset="0"/>
                    <a:cs typeface="Arial" pitchFamily="34" charset="0"/>
                  </a:rPr>
                  <a:t>Loss </a:t>
                </a:r>
                <a:r>
                  <a:rPr lang="en-US" sz="800" b="1" dirty="0" smtClean="0">
                    <a:solidFill>
                      <a:schemeClr val="bg1"/>
                    </a:solidFill>
                    <a:latin typeface="Arial" pitchFamily="34" charset="0"/>
                    <a:cs typeface="Arial" pitchFamily="34" charset="0"/>
                  </a:rPr>
                  <a:t>Data</a:t>
                </a:r>
              </a:p>
              <a:p>
                <a:endParaRPr lang="en-US" sz="800" b="1" dirty="0">
                  <a:solidFill>
                    <a:schemeClr val="bg1"/>
                  </a:solidFill>
                  <a:latin typeface="Arial" pitchFamily="34" charset="0"/>
                  <a:cs typeface="Arial" pitchFamily="34" charset="0"/>
                </a:endParaRPr>
              </a:p>
              <a:p>
                <a:r>
                  <a:rPr lang="en-US" sz="800" b="1" dirty="0">
                    <a:solidFill>
                      <a:schemeClr val="bg1"/>
                    </a:solidFill>
                    <a:latin typeface="Arial" pitchFamily="34" charset="0"/>
                    <a:cs typeface="Arial" pitchFamily="34" charset="0"/>
                  </a:rPr>
                  <a:t>External Loss Data</a:t>
                </a:r>
              </a:p>
            </p:txBody>
          </p:sp>
          <p:sp>
            <p:nvSpPr>
              <p:cNvPr id="18"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800" b="1">
                  <a:solidFill>
                    <a:schemeClr val="bg1"/>
                  </a:solidFill>
                  <a:latin typeface="Arial" pitchFamily="34" charset="0"/>
                  <a:cs typeface="Arial" pitchFamily="34" charset="0"/>
                </a:endParaRPr>
              </a:p>
            </p:txBody>
          </p:sp>
        </p:grpSp>
        <p:sp>
          <p:nvSpPr>
            <p:cNvPr id="12" name="Rectangle 10"/>
            <p:cNvSpPr>
              <a:spLocks noChangeArrowheads="1"/>
            </p:cNvSpPr>
            <p:nvPr/>
          </p:nvSpPr>
          <p:spPr bwMode="auto">
            <a:xfrm>
              <a:off x="1905000" y="2228204"/>
              <a:ext cx="5286375" cy="519900"/>
            </a:xfrm>
            <a:prstGeom prst="rect">
              <a:avLst/>
            </a:prstGeom>
            <a:solidFill>
              <a:srgbClr val="C00000"/>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Measurement and Modeling</a:t>
              </a:r>
            </a:p>
          </p:txBody>
        </p:sp>
        <p:sp>
          <p:nvSpPr>
            <p:cNvPr id="13" name="Rectangle 11"/>
            <p:cNvSpPr>
              <a:spLocks noChangeArrowheads="1"/>
            </p:cNvSpPr>
            <p:nvPr/>
          </p:nvSpPr>
          <p:spPr bwMode="auto">
            <a:xfrm>
              <a:off x="1905000" y="1524001"/>
              <a:ext cx="5286375" cy="519900"/>
            </a:xfrm>
            <a:prstGeom prst="rect">
              <a:avLst/>
            </a:prstGeom>
            <a:solidFill>
              <a:srgbClr val="C00000"/>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Reporting</a:t>
              </a:r>
            </a:p>
          </p:txBody>
        </p:sp>
        <p:sp>
          <p:nvSpPr>
            <p:cNvPr id="14"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rgbClr val="C00000"/>
            </a:solidFill>
            <a:ln w="9525" algn="ctr">
              <a:noFill/>
              <a:miter lim="800000"/>
              <a:headEnd/>
              <a:tailEnd/>
            </a:ln>
          </p:spPr>
          <p:txBody>
            <a:bodyPr wrap="none" lIns="90000" tIns="46800" rIns="90000" bIns="46800" anchor="ctr"/>
            <a:lstStyle/>
            <a:p>
              <a:endParaRPr lang="en-US" sz="800" b="1">
                <a:latin typeface="Arial" pitchFamily="34" charset="0"/>
                <a:cs typeface="Arial" pitchFamily="34" charset="0"/>
              </a:endParaRPr>
            </a:p>
          </p:txBody>
        </p:sp>
        <p:sp>
          <p:nvSpPr>
            <p:cNvPr id="15" name="Rectangle 14"/>
            <p:cNvSpPr>
              <a:spLocks noChangeArrowheads="1"/>
            </p:cNvSpPr>
            <p:nvPr/>
          </p:nvSpPr>
          <p:spPr bwMode="auto">
            <a:xfrm rot="16200000">
              <a:off x="-685800" y="3352800"/>
              <a:ext cx="4267202" cy="609602"/>
            </a:xfrm>
            <a:prstGeom prst="rect">
              <a:avLst/>
            </a:prstGeom>
            <a:solidFill>
              <a:schemeClr val="tx2">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Governance and Organization</a:t>
              </a:r>
            </a:p>
          </p:txBody>
        </p:sp>
        <p:sp>
          <p:nvSpPr>
            <p:cNvPr id="16" name="Rectangle 15"/>
            <p:cNvSpPr>
              <a:spLocks noChangeArrowheads="1"/>
            </p:cNvSpPr>
            <p:nvPr/>
          </p:nvSpPr>
          <p:spPr bwMode="auto">
            <a:xfrm rot="16200000">
              <a:off x="5448301" y="3390901"/>
              <a:ext cx="4267201" cy="533400"/>
            </a:xfrm>
            <a:prstGeom prst="rect">
              <a:avLst/>
            </a:prstGeom>
            <a:solidFill>
              <a:schemeClr val="tx2">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Risk </a:t>
              </a:r>
              <a:r>
                <a:rPr lang="en-US" sz="800" b="1" dirty="0" smtClean="0">
                  <a:solidFill>
                    <a:schemeClr val="bg1"/>
                  </a:solidFill>
                  <a:latin typeface="Arial" pitchFamily="34" charset="0"/>
                  <a:cs typeface="Arial" pitchFamily="34" charset="0"/>
                </a:rPr>
                <a:t>Appetite</a:t>
              </a:r>
              <a:endParaRPr lang="en-US" sz="800" b="1" dirty="0">
                <a:solidFill>
                  <a:schemeClr val="bg1"/>
                </a:solidFill>
                <a:latin typeface="Arial" pitchFamily="34" charset="0"/>
                <a:cs typeface="Arial" pitchFamily="34" charset="0"/>
              </a:endParaRPr>
            </a:p>
          </p:txBody>
        </p:sp>
      </p:grpSp>
      <p:sp>
        <p:nvSpPr>
          <p:cNvPr id="19" name="Slide Number Placeholder 18"/>
          <p:cNvSpPr>
            <a:spLocks noGrp="1"/>
          </p:cNvSpPr>
          <p:nvPr>
            <p:ph type="sldNum" sz="quarter" idx="12"/>
          </p:nvPr>
        </p:nvSpPr>
        <p:spPr/>
        <p:txBody>
          <a:bodyPr/>
          <a:lstStyle/>
          <a:p>
            <a:fld id="{42C29358-4954-456F-8D4C-38185EC56768}" type="slidenum">
              <a:rPr lang="en-US" smtClean="0"/>
              <a:t>36</a:t>
            </a:fld>
            <a:endParaRPr lang="en-US"/>
          </a:p>
        </p:txBody>
      </p:sp>
    </p:spTree>
    <p:extLst>
      <p:ext uri="{BB962C8B-B14F-4D97-AF65-F5344CB8AC3E}">
        <p14:creationId xmlns:p14="http://schemas.microsoft.com/office/powerpoint/2010/main" val="483284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Use Test</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42C29358-4954-456F-8D4C-38185EC56768}" type="slidenum">
              <a:rPr lang="en-US" smtClean="0"/>
              <a:t>37</a:t>
            </a:fld>
            <a:endParaRPr lang="en-US"/>
          </a:p>
        </p:txBody>
      </p:sp>
    </p:spTree>
    <p:extLst>
      <p:ext uri="{BB962C8B-B14F-4D97-AF65-F5344CB8AC3E}">
        <p14:creationId xmlns:p14="http://schemas.microsoft.com/office/powerpoint/2010/main" val="1303597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 Operational Risk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Risk Management requirements</a:t>
            </a:r>
          </a:p>
          <a:p>
            <a:pPr lvl="1"/>
            <a:r>
              <a:rPr lang="en-US" dirty="0" smtClean="0"/>
              <a:t>Identify, assess, monitor and mitigate operational risk</a:t>
            </a:r>
          </a:p>
          <a:p>
            <a:pPr lvl="2"/>
            <a:r>
              <a:rPr lang="en-US" dirty="0" smtClean="0"/>
              <a:t>In all 7 risk categories</a:t>
            </a:r>
          </a:p>
          <a:p>
            <a:pPr lvl="3"/>
            <a:r>
              <a:rPr lang="en-US" dirty="0" smtClean="0"/>
              <a:t>Internal Fraud</a:t>
            </a:r>
          </a:p>
          <a:p>
            <a:pPr lvl="3"/>
            <a:r>
              <a:rPr lang="en-US" dirty="0" smtClean="0"/>
              <a:t>External Fraud</a:t>
            </a:r>
          </a:p>
          <a:p>
            <a:pPr lvl="3"/>
            <a:r>
              <a:rPr lang="en-US" dirty="0" smtClean="0"/>
              <a:t>Clients, Products and Business Practices</a:t>
            </a:r>
          </a:p>
          <a:p>
            <a:pPr lvl="3"/>
            <a:r>
              <a:rPr lang="en-US" dirty="0" smtClean="0"/>
              <a:t>Execution, Delivery and Process Management</a:t>
            </a:r>
          </a:p>
          <a:p>
            <a:pPr lvl="3"/>
            <a:r>
              <a:rPr lang="en-US" dirty="0" smtClean="0"/>
              <a:t>Business Disruption and System Failures</a:t>
            </a:r>
          </a:p>
          <a:p>
            <a:pPr lvl="3"/>
            <a:r>
              <a:rPr lang="en-US" dirty="0" smtClean="0"/>
              <a:t>Damage to Physical Assets</a:t>
            </a:r>
          </a:p>
          <a:p>
            <a:pPr lvl="3"/>
            <a:r>
              <a:rPr lang="en-US" dirty="0" smtClean="0"/>
              <a:t>Employment Practice and Workplace Safety</a:t>
            </a:r>
          </a:p>
          <a:p>
            <a:r>
              <a:rPr lang="en-US" dirty="0" smtClean="0"/>
              <a:t>Risk Measurement requirements</a:t>
            </a:r>
          </a:p>
          <a:p>
            <a:pPr lvl="1"/>
            <a:r>
              <a:rPr lang="en-US" dirty="0" smtClean="0"/>
              <a:t>Gather all four elements for AMA</a:t>
            </a:r>
          </a:p>
          <a:p>
            <a:pPr lvl="2"/>
            <a:r>
              <a:rPr lang="en-US" dirty="0" smtClean="0"/>
              <a:t>Internal Loss Data</a:t>
            </a:r>
          </a:p>
          <a:p>
            <a:pPr lvl="2"/>
            <a:r>
              <a:rPr lang="en-US" dirty="0" smtClean="0"/>
              <a:t>External Loss Data</a:t>
            </a:r>
          </a:p>
          <a:p>
            <a:pPr lvl="2"/>
            <a:r>
              <a:rPr lang="en-US" dirty="0" smtClean="0"/>
              <a:t>Business Environment Internal Control Factors</a:t>
            </a:r>
          </a:p>
          <a:p>
            <a:pPr lvl="2"/>
            <a:r>
              <a:rPr lang="en-US" dirty="0" smtClean="0"/>
              <a:t>Scenario Analysis</a:t>
            </a:r>
          </a:p>
          <a:p>
            <a:pPr lvl="1"/>
            <a:r>
              <a:rPr lang="en-US" dirty="0" smtClean="0"/>
              <a:t>For all 7 categories</a:t>
            </a:r>
          </a:p>
          <a:p>
            <a:pPr lvl="1"/>
            <a:r>
              <a:rPr lang="en-US" dirty="0" smtClean="0"/>
              <a:t>Calculate AMA capital</a:t>
            </a:r>
            <a:endParaRPr lang="en-US" dirty="0"/>
          </a:p>
          <a:p>
            <a:pPr lvl="1"/>
            <a:endParaRPr lang="en-US" dirty="0" smtClean="0"/>
          </a:p>
          <a:p>
            <a:pPr lvl="1"/>
            <a:endParaRPr lang="en-US" dirty="0"/>
          </a:p>
        </p:txBody>
      </p:sp>
    </p:spTree>
    <p:extLst>
      <p:ext uri="{BB962C8B-B14F-4D97-AF65-F5344CB8AC3E}">
        <p14:creationId xmlns:p14="http://schemas.microsoft.com/office/powerpoint/2010/main" val="2560520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smtClean="0"/>
              <a:t>Use Test</a:t>
            </a:r>
            <a:endParaRPr lang="en-US" dirty="0" smtClean="0"/>
          </a:p>
        </p:txBody>
      </p:sp>
      <p:sp>
        <p:nvSpPr>
          <p:cNvPr id="17410" name="Rectangle 3"/>
          <p:cNvSpPr>
            <a:spLocks noGrp="1" noChangeArrowheads="1"/>
          </p:cNvSpPr>
          <p:nvPr>
            <p:ph idx="1"/>
          </p:nvPr>
        </p:nvSpPr>
        <p:spPr/>
        <p:txBody>
          <a:bodyPr>
            <a:normAutofit fontScale="92500" lnSpcReduction="10000"/>
          </a:bodyPr>
          <a:lstStyle/>
          <a:p>
            <a:r>
              <a:rPr lang="en-US" dirty="0" smtClean="0"/>
              <a:t>The “use test” is a regulatory standard that requires a bank to show that risk management standards are being used across the firm to support management decision </a:t>
            </a:r>
          </a:p>
          <a:p>
            <a:r>
              <a:rPr lang="en-US" dirty="0" smtClean="0"/>
              <a:t>The Basel Committee on Banking Supervision has established how an AMA bank can demonstrate that the operational risk framework is embedded and effective and so meets the use test.</a:t>
            </a:r>
          </a:p>
          <a:p>
            <a:pPr lvl="2"/>
            <a:r>
              <a:rPr lang="en-US" dirty="0" smtClean="0"/>
              <a:t>A bank may use various approaches to articulate and demonstrate the integrated use of its ORMF [Operational Risk Management Framework]. … The level to which the broader ORMF processes and practices have been embedded at all organizational levels across a bank is referred to as “</a:t>
            </a:r>
            <a:r>
              <a:rPr lang="en-US" dirty="0" err="1" smtClean="0"/>
              <a:t>embeddedness</a:t>
            </a:r>
            <a:r>
              <a:rPr lang="en-US" dirty="0" smtClean="0"/>
              <a:t>.”…</a:t>
            </a:r>
          </a:p>
          <a:p>
            <a:pPr lvl="2"/>
            <a:r>
              <a:rPr lang="en-US" dirty="0" smtClean="0"/>
              <a:t>A bank should have sustainable and embedded ORMFs and policies that are used in its risk management decision‐making practices, with clear evidence of the integration and linkage between the measurement and management processes of the ORMF through the entire institution.</a:t>
            </a:r>
          </a:p>
          <a:p>
            <a:pPr lvl="3"/>
            <a:r>
              <a:rPr lang="en-US" dirty="0" smtClean="0"/>
              <a:t>June </a:t>
            </a:r>
            <a:r>
              <a:rPr lang="en-US" dirty="0"/>
              <a:t>2011, the Committee published “Operational Risk—Supervisory Guidelines for the Advanced Measurement Approaches.”</a:t>
            </a:r>
          </a:p>
          <a:p>
            <a:pPr lvl="3"/>
            <a:endParaRPr lang="en-US" dirty="0"/>
          </a:p>
        </p:txBody>
      </p:sp>
    </p:spTree>
    <p:extLst>
      <p:ext uri="{BB962C8B-B14F-4D97-AF65-F5344CB8AC3E}">
        <p14:creationId xmlns:p14="http://schemas.microsoft.com/office/powerpoint/2010/main" val="131500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sdom-square.com/images/internationalbankofsettlemen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4166" y="1350268"/>
            <a:ext cx="2286000" cy="15162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600" dirty="0" smtClean="0"/>
              <a:t>History of the Bank for International Settlements</a:t>
            </a:r>
            <a:endParaRPr lang="en-US" sz="3600" dirty="0"/>
          </a:p>
        </p:txBody>
      </p:sp>
      <p:sp>
        <p:nvSpPr>
          <p:cNvPr id="3" name="Content Placeholder 2"/>
          <p:cNvSpPr>
            <a:spLocks noGrp="1"/>
          </p:cNvSpPr>
          <p:nvPr>
            <p:ph idx="1"/>
          </p:nvPr>
        </p:nvSpPr>
        <p:spPr>
          <a:xfrm>
            <a:off x="457200" y="1600200"/>
            <a:ext cx="6477000" cy="4800600"/>
          </a:xfrm>
        </p:spPr>
        <p:txBody>
          <a:bodyPr>
            <a:normAutofit/>
          </a:bodyPr>
          <a:lstStyle/>
          <a:p>
            <a:r>
              <a:rPr lang="en-US" dirty="0" smtClean="0"/>
              <a:t>Established May, 1930 in Basel, Switzerland</a:t>
            </a:r>
          </a:p>
          <a:p>
            <a:pPr lvl="1"/>
            <a:r>
              <a:rPr lang="en-US" dirty="0" smtClean="0"/>
              <a:t>Coordinate World War I reparation payments</a:t>
            </a:r>
          </a:p>
          <a:p>
            <a:pPr lvl="1"/>
            <a:r>
              <a:rPr lang="en-US" dirty="0" smtClean="0"/>
              <a:t>Facilitate cooperation among central banks</a:t>
            </a:r>
          </a:p>
          <a:p>
            <a:r>
              <a:rPr lang="en-US" dirty="0" smtClean="0"/>
              <a:t>Owned and operated by central banks</a:t>
            </a:r>
          </a:p>
          <a:p>
            <a:r>
              <a:rPr lang="en-US" dirty="0" smtClean="0"/>
              <a:t>Not responsible to national governments</a:t>
            </a:r>
            <a:endParaRPr lang="en-US" dirty="0"/>
          </a:p>
          <a:p>
            <a:r>
              <a:rPr lang="en-US" dirty="0" smtClean="0"/>
              <a:t>First meeting of the Board May 12, 1930</a:t>
            </a:r>
          </a:p>
          <a:p>
            <a:r>
              <a:rPr lang="en-US" dirty="0" smtClean="0"/>
              <a:t>Informal forum for bank cooperation</a:t>
            </a:r>
          </a:p>
          <a:p>
            <a:r>
              <a:rPr lang="en-US" dirty="0" smtClean="0"/>
              <a:t>Financial reconstruction of Europe after World War II</a:t>
            </a:r>
          </a:p>
          <a:p>
            <a:pPr lvl="1"/>
            <a:r>
              <a:rPr lang="en-US" dirty="0" smtClean="0"/>
              <a:t>Bretton Woods Framework 1944 - 1971</a:t>
            </a:r>
          </a:p>
          <a:p>
            <a:pPr lvl="1"/>
            <a:r>
              <a:rPr lang="en-US" dirty="0" smtClean="0"/>
              <a:t>European Monetary Union 1999 - present</a:t>
            </a:r>
            <a:endParaRPr lang="en-US" dirty="0"/>
          </a:p>
        </p:txBody>
      </p:sp>
      <p:sp>
        <p:nvSpPr>
          <p:cNvPr id="5"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4</a:t>
            </a:fld>
            <a:endParaRPr lang="en-US" dirty="0"/>
          </a:p>
        </p:txBody>
      </p:sp>
    </p:spTree>
    <p:extLst>
      <p:ext uri="{BB962C8B-B14F-4D97-AF65-F5344CB8AC3E}">
        <p14:creationId xmlns:p14="http://schemas.microsoft.com/office/powerpoint/2010/main" val="2957616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Internal Loss Data</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42C29358-4954-456F-8D4C-38185EC56768}" type="slidenum">
              <a:rPr lang="en-US" smtClean="0"/>
              <a:t>40</a:t>
            </a:fld>
            <a:endParaRPr lang="en-US"/>
          </a:p>
        </p:txBody>
      </p:sp>
    </p:spTree>
    <p:extLst>
      <p:ext uri="{BB962C8B-B14F-4D97-AF65-F5344CB8AC3E}">
        <p14:creationId xmlns:p14="http://schemas.microsoft.com/office/powerpoint/2010/main" val="2384330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Operational risk event data</a:t>
            </a:r>
            <a:endParaRPr lang="en-US" dirty="0" smtClean="0"/>
          </a:p>
        </p:txBody>
      </p:sp>
      <p:sp>
        <p:nvSpPr>
          <p:cNvPr id="3" name="Text Placeholder 2"/>
          <p:cNvSpPr>
            <a:spLocks noGrp="1"/>
          </p:cNvSpPr>
          <p:nvPr>
            <p:ph type="body" idx="1"/>
          </p:nvPr>
        </p:nvSpPr>
        <p:spPr/>
        <p:txBody>
          <a:bodyPr/>
          <a:lstStyle/>
          <a:p>
            <a:pPr lvl="0"/>
            <a:r>
              <a:rPr lang="en-US" smtClean="0"/>
              <a:t>Not just losses, but a broader category of operational risk events.</a:t>
            </a:r>
          </a:p>
          <a:p>
            <a:pPr lvl="0"/>
            <a:r>
              <a:rPr lang="en-US" smtClean="0"/>
              <a:t>Internal</a:t>
            </a:r>
          </a:p>
          <a:p>
            <a:pPr lvl="0"/>
            <a:r>
              <a:rPr lang="en-US" smtClean="0"/>
              <a:t>External</a:t>
            </a:r>
            <a:endParaRPr lang="en-US" dirty="0"/>
          </a:p>
        </p:txBody>
      </p:sp>
      <p:grpSp>
        <p:nvGrpSpPr>
          <p:cNvPr id="4" name="Group 3"/>
          <p:cNvGrpSpPr/>
          <p:nvPr/>
        </p:nvGrpSpPr>
        <p:grpSpPr>
          <a:xfrm>
            <a:off x="2971800" y="3886200"/>
            <a:ext cx="3810000" cy="2209800"/>
            <a:chOff x="1143000" y="1524000"/>
            <a:chExt cx="6705602" cy="4267202"/>
          </a:xfrm>
        </p:grpSpPr>
        <p:sp>
          <p:nvSpPr>
            <p:cNvPr id="5" name="Rectangle 4"/>
            <p:cNvSpPr>
              <a:spLocks noChangeArrowheads="1"/>
            </p:cNvSpPr>
            <p:nvPr/>
          </p:nvSpPr>
          <p:spPr bwMode="auto">
            <a:xfrm>
              <a:off x="4648200" y="3429002"/>
              <a:ext cx="1219200" cy="121920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Scenario Analysis</a:t>
              </a:r>
            </a:p>
          </p:txBody>
        </p:sp>
        <p:sp>
          <p:nvSpPr>
            <p:cNvPr id="6" name="Rectangle 5"/>
            <p:cNvSpPr>
              <a:spLocks noChangeArrowheads="1"/>
            </p:cNvSpPr>
            <p:nvPr/>
          </p:nvSpPr>
          <p:spPr bwMode="auto">
            <a:xfrm>
              <a:off x="1905000" y="4803775"/>
              <a:ext cx="5286375" cy="454025"/>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Policies and Procedures</a:t>
              </a:r>
            </a:p>
          </p:txBody>
        </p:sp>
        <p:sp>
          <p:nvSpPr>
            <p:cNvPr id="7"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800" b="1">
                <a:latin typeface="Arial" pitchFamily="34" charset="0"/>
                <a:cs typeface="Arial" pitchFamily="34" charset="0"/>
              </a:endParaRPr>
            </a:p>
          </p:txBody>
        </p:sp>
        <p:sp>
          <p:nvSpPr>
            <p:cNvPr id="8" name="Rectangle 7"/>
            <p:cNvSpPr>
              <a:spLocks noChangeArrowheads="1"/>
            </p:cNvSpPr>
            <p:nvPr/>
          </p:nvSpPr>
          <p:spPr bwMode="auto">
            <a:xfrm>
              <a:off x="5988049" y="3429001"/>
              <a:ext cx="1189993" cy="120015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Key Risk Indicators</a:t>
              </a:r>
            </a:p>
          </p:txBody>
        </p:sp>
        <p:sp>
          <p:nvSpPr>
            <p:cNvPr id="9" name="Rectangle 8"/>
            <p:cNvSpPr>
              <a:spLocks noChangeArrowheads="1"/>
            </p:cNvSpPr>
            <p:nvPr/>
          </p:nvSpPr>
          <p:spPr bwMode="auto">
            <a:xfrm>
              <a:off x="1904999" y="5333998"/>
              <a:ext cx="5273043" cy="457202"/>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Culture and Awareness</a:t>
              </a:r>
            </a:p>
          </p:txBody>
        </p:sp>
        <p:sp>
          <p:nvSpPr>
            <p:cNvPr id="10" name="Rectangle 9"/>
            <p:cNvSpPr>
              <a:spLocks noChangeArrowheads="1"/>
            </p:cNvSpPr>
            <p:nvPr/>
          </p:nvSpPr>
          <p:spPr bwMode="auto">
            <a:xfrm>
              <a:off x="3282950" y="3429002"/>
              <a:ext cx="1212850" cy="1201738"/>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RCSA</a:t>
              </a:r>
            </a:p>
          </p:txBody>
        </p:sp>
        <p:grpSp>
          <p:nvGrpSpPr>
            <p:cNvPr id="11" name="Group 10"/>
            <p:cNvGrpSpPr>
              <a:grpSpLocks/>
            </p:cNvGrpSpPr>
            <p:nvPr/>
          </p:nvGrpSpPr>
          <p:grpSpPr bwMode="auto">
            <a:xfrm>
              <a:off x="1905000" y="3429001"/>
              <a:ext cx="1219203" cy="1190625"/>
              <a:chOff x="2505" y="2020"/>
              <a:chExt cx="709" cy="619"/>
            </a:xfrm>
            <a:solidFill>
              <a:schemeClr val="accent5">
                <a:lumMod val="75000"/>
              </a:schemeClr>
            </a:solidFill>
          </p:grpSpPr>
          <p:sp>
            <p:nvSpPr>
              <p:cNvPr id="17" name="Rectangle 13"/>
              <p:cNvSpPr>
                <a:spLocks noChangeArrowheads="1"/>
              </p:cNvSpPr>
              <p:nvPr/>
            </p:nvSpPr>
            <p:spPr bwMode="auto">
              <a:xfrm>
                <a:off x="2507" y="2020"/>
                <a:ext cx="707" cy="619"/>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800" b="1" dirty="0">
                    <a:solidFill>
                      <a:schemeClr val="bg1"/>
                    </a:solidFill>
                    <a:latin typeface="Arial" pitchFamily="34" charset="0"/>
                    <a:cs typeface="Arial" pitchFamily="34" charset="0"/>
                  </a:rPr>
                  <a:t>Internal</a:t>
                </a:r>
              </a:p>
              <a:p>
                <a:r>
                  <a:rPr lang="en-US" sz="800" b="1" dirty="0">
                    <a:solidFill>
                      <a:schemeClr val="bg1"/>
                    </a:solidFill>
                    <a:latin typeface="Arial" pitchFamily="34" charset="0"/>
                    <a:cs typeface="Arial" pitchFamily="34" charset="0"/>
                  </a:rPr>
                  <a:t>Loss </a:t>
                </a:r>
                <a:r>
                  <a:rPr lang="en-US" sz="800" b="1" dirty="0" smtClean="0">
                    <a:solidFill>
                      <a:schemeClr val="bg1"/>
                    </a:solidFill>
                    <a:latin typeface="Arial" pitchFamily="34" charset="0"/>
                    <a:cs typeface="Arial" pitchFamily="34" charset="0"/>
                  </a:rPr>
                  <a:t>Data</a:t>
                </a:r>
              </a:p>
              <a:p>
                <a:endParaRPr lang="en-US" sz="800" b="1" dirty="0">
                  <a:solidFill>
                    <a:schemeClr val="bg1"/>
                  </a:solidFill>
                  <a:latin typeface="Arial" pitchFamily="34" charset="0"/>
                  <a:cs typeface="Arial" pitchFamily="34" charset="0"/>
                </a:endParaRPr>
              </a:p>
              <a:p>
                <a:r>
                  <a:rPr lang="en-US" sz="800" b="1" dirty="0">
                    <a:solidFill>
                      <a:schemeClr val="bg1"/>
                    </a:solidFill>
                    <a:latin typeface="Arial" pitchFamily="34" charset="0"/>
                    <a:cs typeface="Arial" pitchFamily="34" charset="0"/>
                  </a:rPr>
                  <a:t>External Loss Data</a:t>
                </a:r>
              </a:p>
            </p:txBody>
          </p:sp>
          <p:sp>
            <p:nvSpPr>
              <p:cNvPr id="18"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800" b="1">
                  <a:solidFill>
                    <a:schemeClr val="bg1"/>
                  </a:solidFill>
                  <a:latin typeface="Arial" pitchFamily="34" charset="0"/>
                  <a:cs typeface="Arial" pitchFamily="34" charset="0"/>
                </a:endParaRPr>
              </a:p>
            </p:txBody>
          </p:sp>
        </p:grpSp>
        <p:sp>
          <p:nvSpPr>
            <p:cNvPr id="12" name="Rectangle 10"/>
            <p:cNvSpPr>
              <a:spLocks noChangeArrowheads="1"/>
            </p:cNvSpPr>
            <p:nvPr/>
          </p:nvSpPr>
          <p:spPr bwMode="auto">
            <a:xfrm>
              <a:off x="1905000" y="2228204"/>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Measurement and Modeling</a:t>
              </a:r>
            </a:p>
          </p:txBody>
        </p:sp>
        <p:sp>
          <p:nvSpPr>
            <p:cNvPr id="13" name="Rectangle 11"/>
            <p:cNvSpPr>
              <a:spLocks noChangeArrowheads="1"/>
            </p:cNvSpPr>
            <p:nvPr/>
          </p:nvSpPr>
          <p:spPr bwMode="auto">
            <a:xfrm>
              <a:off x="1905000" y="1524001"/>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Reporting</a:t>
              </a:r>
            </a:p>
          </p:txBody>
        </p:sp>
        <p:sp>
          <p:nvSpPr>
            <p:cNvPr id="14"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chemeClr val="accent1">
                <a:lumMod val="75000"/>
              </a:schemeClr>
            </a:solidFill>
            <a:ln w="9525" algn="ctr">
              <a:noFill/>
              <a:miter lim="800000"/>
              <a:headEnd/>
              <a:tailEnd/>
            </a:ln>
          </p:spPr>
          <p:txBody>
            <a:bodyPr wrap="none" lIns="90000" tIns="46800" rIns="90000" bIns="46800" anchor="ctr"/>
            <a:lstStyle/>
            <a:p>
              <a:endParaRPr lang="en-US" sz="800" b="1">
                <a:latin typeface="Arial" pitchFamily="34" charset="0"/>
                <a:cs typeface="Arial" pitchFamily="34" charset="0"/>
              </a:endParaRPr>
            </a:p>
          </p:txBody>
        </p:sp>
        <p:sp>
          <p:nvSpPr>
            <p:cNvPr id="15" name="Rectangle 14"/>
            <p:cNvSpPr>
              <a:spLocks noChangeArrowheads="1"/>
            </p:cNvSpPr>
            <p:nvPr/>
          </p:nvSpPr>
          <p:spPr bwMode="auto">
            <a:xfrm rot="16200000">
              <a:off x="-685800" y="3352800"/>
              <a:ext cx="4267202" cy="609602"/>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Governance and Organization</a:t>
              </a:r>
            </a:p>
          </p:txBody>
        </p:sp>
        <p:sp>
          <p:nvSpPr>
            <p:cNvPr id="16" name="Rectangle 15"/>
            <p:cNvSpPr>
              <a:spLocks noChangeArrowheads="1"/>
            </p:cNvSpPr>
            <p:nvPr/>
          </p:nvSpPr>
          <p:spPr bwMode="auto">
            <a:xfrm rot="16200000">
              <a:off x="5448301" y="3390901"/>
              <a:ext cx="4267201" cy="533400"/>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Risk </a:t>
              </a:r>
              <a:r>
                <a:rPr lang="en-US" sz="800" b="1" dirty="0" smtClean="0">
                  <a:solidFill>
                    <a:schemeClr val="bg1"/>
                  </a:solidFill>
                  <a:latin typeface="Arial" pitchFamily="34" charset="0"/>
                  <a:cs typeface="Arial" pitchFamily="34" charset="0"/>
                </a:rPr>
                <a:t>Appetite</a:t>
              </a:r>
              <a:endParaRPr lang="en-US" sz="800" b="1" dirty="0">
                <a:solidFill>
                  <a:schemeClr val="bg1"/>
                </a:solidFill>
                <a:latin typeface="Arial" pitchFamily="34" charset="0"/>
                <a:cs typeface="Arial" pitchFamily="34" charset="0"/>
              </a:endParaRPr>
            </a:p>
          </p:txBody>
        </p:sp>
      </p:grpSp>
      <p:sp>
        <p:nvSpPr>
          <p:cNvPr id="19" name="Slide Number Placeholder 18"/>
          <p:cNvSpPr>
            <a:spLocks noGrp="1"/>
          </p:cNvSpPr>
          <p:nvPr>
            <p:ph type="sldNum" sz="quarter" idx="12"/>
          </p:nvPr>
        </p:nvSpPr>
        <p:spPr/>
        <p:txBody>
          <a:bodyPr/>
          <a:lstStyle/>
          <a:p>
            <a:fld id="{42C29358-4954-456F-8D4C-38185EC56768}" type="slidenum">
              <a:rPr lang="en-US" smtClean="0"/>
              <a:t>41</a:t>
            </a:fld>
            <a:endParaRPr lang="en-US"/>
          </a:p>
        </p:txBody>
      </p:sp>
    </p:spTree>
    <p:extLst>
      <p:ext uri="{BB962C8B-B14F-4D97-AF65-F5344CB8AC3E}">
        <p14:creationId xmlns:p14="http://schemas.microsoft.com/office/powerpoint/2010/main" val="1944142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Why collect operational risk event data? </a:t>
            </a:r>
            <a:endParaRPr lang="en-US" sz="3600" dirty="0"/>
          </a:p>
        </p:txBody>
      </p:sp>
      <p:sp>
        <p:nvSpPr>
          <p:cNvPr id="5" name="Text Placeholder 4"/>
          <p:cNvSpPr>
            <a:spLocks noGrp="1"/>
          </p:cNvSpPr>
          <p:nvPr>
            <p:ph type="body" idx="1"/>
          </p:nvPr>
        </p:nvSpPr>
        <p:spPr/>
        <p:txBody>
          <a:bodyPr/>
          <a:lstStyle/>
          <a:p>
            <a:pPr lvl="0"/>
            <a:r>
              <a:rPr lang="en-US" dirty="0" smtClean="0"/>
              <a:t>capital modeling purposes</a:t>
            </a:r>
          </a:p>
          <a:p>
            <a:pPr lvl="0"/>
            <a:r>
              <a:rPr lang="en-US" dirty="0" smtClean="0"/>
              <a:t>identify control weaknesses</a:t>
            </a:r>
          </a:p>
          <a:p>
            <a:pPr lvl="0"/>
            <a:r>
              <a:rPr lang="en-US" dirty="0" smtClean="0"/>
              <a:t>risk mitigation activities </a:t>
            </a:r>
          </a:p>
          <a:p>
            <a:pPr lvl="0"/>
            <a:r>
              <a:rPr lang="en-US" dirty="0" smtClean="0"/>
              <a:t>understand their current operational risk exposure and any areas of excessive risk</a:t>
            </a:r>
          </a:p>
          <a:p>
            <a:pPr lvl="0"/>
            <a:r>
              <a:rPr lang="en-US" dirty="0" smtClean="0"/>
              <a:t>embed the operational risk discipline</a:t>
            </a:r>
            <a:endParaRPr lang="en-US" dirty="0"/>
          </a:p>
        </p:txBody>
      </p:sp>
      <p:sp>
        <p:nvSpPr>
          <p:cNvPr id="3" name="Slide Number Placeholder 2"/>
          <p:cNvSpPr>
            <a:spLocks noGrp="1"/>
          </p:cNvSpPr>
          <p:nvPr>
            <p:ph type="sldNum" sz="quarter" idx="12"/>
          </p:nvPr>
        </p:nvSpPr>
        <p:spPr/>
        <p:txBody>
          <a:bodyPr/>
          <a:lstStyle/>
          <a:p>
            <a:fld id="{42C29358-4954-456F-8D4C-38185EC56768}" type="slidenum">
              <a:rPr lang="en-US" smtClean="0"/>
              <a:t>42</a:t>
            </a:fld>
            <a:endParaRPr lang="en-US"/>
          </a:p>
        </p:txBody>
      </p:sp>
    </p:spTree>
    <p:extLst>
      <p:ext uri="{BB962C8B-B14F-4D97-AF65-F5344CB8AC3E}">
        <p14:creationId xmlns:p14="http://schemas.microsoft.com/office/powerpoint/2010/main" val="985134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smtClean="0"/>
              <a:t>Who should collect the loss data?</a:t>
            </a:r>
            <a:endParaRPr lang="en-US" sz="4000" dirty="0"/>
          </a:p>
        </p:txBody>
      </p:sp>
      <p:sp>
        <p:nvSpPr>
          <p:cNvPr id="3" name="Text Placeholder 2"/>
          <p:cNvSpPr>
            <a:spLocks noGrp="1"/>
          </p:cNvSpPr>
          <p:nvPr>
            <p:ph type="body" idx="1"/>
          </p:nvPr>
        </p:nvSpPr>
        <p:spPr/>
        <p:txBody>
          <a:bodyPr/>
          <a:lstStyle/>
          <a:p>
            <a:pPr lvl="0"/>
            <a:r>
              <a:rPr lang="en-US" smtClean="0"/>
              <a:t>Departmental designee</a:t>
            </a:r>
          </a:p>
          <a:p>
            <a:pPr lvl="0"/>
            <a:r>
              <a:rPr lang="en-US" smtClean="0"/>
              <a:t>Every employee</a:t>
            </a:r>
          </a:p>
          <a:p>
            <a:pPr lvl="0"/>
            <a:r>
              <a:rPr lang="en-US" smtClean="0"/>
              <a:t>Finance, operations can capture events missed by front office</a:t>
            </a:r>
          </a:p>
          <a:p>
            <a:pPr lvl="0"/>
            <a:r>
              <a:rPr lang="en-US" smtClean="0"/>
              <a:t>“if you see it, you must report it” </a:t>
            </a:r>
          </a:p>
          <a:p>
            <a:pPr lvl="0"/>
            <a:r>
              <a:rPr lang="en-US" smtClean="0"/>
              <a:t>not associated with fault</a:t>
            </a:r>
            <a:endParaRPr lang="en-US" dirty="0" smtClean="0"/>
          </a:p>
        </p:txBody>
      </p:sp>
      <p:sp>
        <p:nvSpPr>
          <p:cNvPr id="4" name="Slide Number Placeholder 3"/>
          <p:cNvSpPr>
            <a:spLocks noGrp="1"/>
          </p:cNvSpPr>
          <p:nvPr>
            <p:ph type="sldNum" sz="quarter" idx="12"/>
          </p:nvPr>
        </p:nvSpPr>
        <p:spPr/>
        <p:txBody>
          <a:bodyPr/>
          <a:lstStyle/>
          <a:p>
            <a:fld id="{42C29358-4954-456F-8D4C-38185EC56768}" type="slidenum">
              <a:rPr lang="en-US" smtClean="0"/>
              <a:t>43</a:t>
            </a:fld>
            <a:endParaRPr lang="en-US"/>
          </a:p>
        </p:txBody>
      </p:sp>
    </p:spTree>
    <p:extLst>
      <p:ext uri="{BB962C8B-B14F-4D97-AF65-F5344CB8AC3E}">
        <p14:creationId xmlns:p14="http://schemas.microsoft.com/office/powerpoint/2010/main" val="2856897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What should be collected?</a:t>
            </a:r>
            <a:endParaRPr lang="en-US" dirty="0"/>
          </a:p>
        </p:txBody>
      </p:sp>
      <p:sp>
        <p:nvSpPr>
          <p:cNvPr id="3" name="Text Placeholder 2"/>
          <p:cNvSpPr>
            <a:spLocks noGrp="1"/>
          </p:cNvSpPr>
          <p:nvPr>
            <p:ph type="body" idx="1"/>
          </p:nvPr>
        </p:nvSpPr>
        <p:spPr>
          <a:xfrm>
            <a:off x="457200" y="1600201"/>
            <a:ext cx="8229600" cy="1295400"/>
          </a:xfrm>
        </p:spPr>
        <p:txBody>
          <a:bodyPr>
            <a:normAutofit/>
          </a:bodyPr>
          <a:lstStyle/>
          <a:p>
            <a:pPr lvl="0"/>
            <a:r>
              <a:rPr lang="en-US" dirty="0" smtClean="0"/>
              <a:t>Any event that meets a firm’s definition of operational risk </a:t>
            </a:r>
          </a:p>
          <a:p>
            <a:pPr lvl="0"/>
            <a:r>
              <a:rPr lang="en-US" dirty="0" smtClean="0"/>
              <a:t>Required data usually includes:</a:t>
            </a:r>
          </a:p>
          <a:p>
            <a:pPr lvl="1"/>
            <a:r>
              <a:rPr lang="en-US" dirty="0" smtClean="0"/>
              <a:t>Risk event categories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4318290"/>
              </p:ext>
            </p:extLst>
          </p:nvPr>
        </p:nvGraphicFramePr>
        <p:xfrm>
          <a:off x="1600200" y="2895600"/>
          <a:ext cx="6080760" cy="3185160"/>
        </p:xfrm>
        <a:graphic>
          <a:graphicData uri="http://schemas.openxmlformats.org/drawingml/2006/table">
            <a:tbl>
              <a:tblPr>
                <a:tableStyleId>{5C22544A-7EE6-4342-B048-85BDC9FD1C3A}</a:tableStyleId>
              </a:tblPr>
              <a:tblGrid>
                <a:gridCol w="1676400"/>
                <a:gridCol w="4404360"/>
              </a:tblGrid>
              <a:tr h="0">
                <a:tc>
                  <a:txBody>
                    <a:bodyPr/>
                    <a:lstStyle/>
                    <a:p>
                      <a:pPr marL="0" marR="0">
                        <a:spcBef>
                          <a:spcPts val="0"/>
                        </a:spcBef>
                        <a:spcAft>
                          <a:spcPts val="0"/>
                        </a:spcAft>
                      </a:pPr>
                      <a:r>
                        <a:rPr lang="en-US" sz="1100" dirty="0">
                          <a:effectLst/>
                        </a:rPr>
                        <a:t>Event-Type Category (Level 1)</a:t>
                      </a:r>
                      <a:endParaRPr lang="en-US" sz="1100" b="1" dirty="0">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100">
                          <a:effectLst/>
                        </a:rPr>
                        <a:t>Definition</a:t>
                      </a:r>
                      <a:endParaRPr lang="en-US" sz="1100" b="1">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a:effectLst/>
                        </a:rPr>
                        <a:t>Internal fraud</a:t>
                      </a:r>
                      <a:endParaRPr lang="en-US" sz="110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due to acts of a type intended to defraud, misappropriate property or circumvent regulations, the law or company policy, excluding diversity/discrimination events, which involves at least one internal party.</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a:effectLst/>
                        </a:rPr>
                        <a:t>External fraud</a:t>
                      </a:r>
                      <a:endParaRPr lang="en-US" sz="110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due to acts of a type intended to defraud, misappropriate property or circumvent the law, by a third party.</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a:effectLst/>
                        </a:rPr>
                        <a:t>Employment Practices and Workplace Safety</a:t>
                      </a:r>
                      <a:endParaRPr lang="en-US" sz="110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arising from acts inconsistent with employment, health or safety laws or agreements, from payment of personal injury claims, or from diversity / discrimination events.</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dirty="0">
                          <a:effectLst/>
                        </a:rPr>
                        <a:t>Clients, Products &amp; Business Practices</a:t>
                      </a:r>
                      <a:endParaRPr lang="en-US" sz="1100" dirty="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arising from an unintentional or negligent failure to meet a professional obligation to specific clients (including fiduciary and suitability requirements), or from the nature or design of a product.</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a:effectLst/>
                        </a:rPr>
                        <a:t>Damage to Physical Assets</a:t>
                      </a:r>
                      <a:endParaRPr lang="en-US" sz="110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arising from loss or damage to physical assets from natural disaster or other events.</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a:effectLst/>
                        </a:rPr>
                        <a:t>Business Disruption and System Failures	</a:t>
                      </a:r>
                      <a:endParaRPr lang="en-US" sz="110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a:effectLst/>
                        </a:rPr>
                        <a:t>Losses arising from disruption of business or system failures</a:t>
                      </a:r>
                      <a:endParaRPr lang="en-US" sz="1100">
                        <a:effectLst/>
                        <a:latin typeface="Arial"/>
                        <a:ea typeface="Times New Roman"/>
                        <a:cs typeface="Times New Roman"/>
                      </a:endParaRPr>
                    </a:p>
                  </a:txBody>
                  <a:tcPr marL="68580" marR="68580" marT="0" marB="0"/>
                </a:tc>
              </a:tr>
              <a:tr h="0">
                <a:tc>
                  <a:txBody>
                    <a:bodyPr/>
                    <a:lstStyle/>
                    <a:p>
                      <a:pPr marL="0" marR="0">
                        <a:spcBef>
                          <a:spcPts val="0"/>
                        </a:spcBef>
                        <a:spcAft>
                          <a:spcPts val="300"/>
                        </a:spcAft>
                      </a:pPr>
                      <a:r>
                        <a:rPr lang="en-US" sz="1100" dirty="0">
                          <a:effectLst/>
                        </a:rPr>
                        <a:t>Execution, Delivery &amp; Process Management</a:t>
                      </a:r>
                      <a:endParaRPr lang="en-US" sz="1100" dirty="0">
                        <a:effectLst/>
                        <a:latin typeface="Arial"/>
                        <a:ea typeface="Times New Roman"/>
                        <a:cs typeface="Times New Roman"/>
                      </a:endParaRPr>
                    </a:p>
                  </a:txBody>
                  <a:tcPr marL="68580" marR="68580" marT="0" marB="0"/>
                </a:tc>
                <a:tc>
                  <a:txBody>
                    <a:bodyPr/>
                    <a:lstStyle/>
                    <a:p>
                      <a:pPr marL="0" marR="0">
                        <a:spcBef>
                          <a:spcPts val="0"/>
                        </a:spcBef>
                        <a:spcAft>
                          <a:spcPts val="300"/>
                        </a:spcAft>
                      </a:pPr>
                      <a:r>
                        <a:rPr lang="en-US" sz="1100" dirty="0">
                          <a:effectLst/>
                        </a:rPr>
                        <a:t>Losses from failed transaction processing or process management, from relations with trade counterparties and vendors</a:t>
                      </a:r>
                      <a:endParaRPr lang="en-US" sz="1100" dirty="0">
                        <a:effectLst/>
                        <a:latin typeface="Arial"/>
                        <a:ea typeface="Times New Roman"/>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42C29358-4954-456F-8D4C-38185EC56768}" type="slidenum">
              <a:rPr lang="en-US" smtClean="0"/>
              <a:t>44</a:t>
            </a:fld>
            <a:endParaRPr lang="en-US"/>
          </a:p>
        </p:txBody>
      </p:sp>
    </p:spTree>
    <p:extLst>
      <p:ext uri="{BB962C8B-B14F-4D97-AF65-F5344CB8AC3E}">
        <p14:creationId xmlns:p14="http://schemas.microsoft.com/office/powerpoint/2010/main" val="3653940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Risk and Control </a:t>
            </a:r>
            <a:br>
              <a:rPr lang="en-US" dirty="0" smtClean="0"/>
            </a:br>
            <a:r>
              <a:rPr lang="en-US" dirty="0" smtClean="0"/>
              <a:t>Self Assessment</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42C29358-4954-456F-8D4C-38185EC56768}" type="slidenum">
              <a:rPr lang="en-US" smtClean="0"/>
              <a:t>45</a:t>
            </a:fld>
            <a:endParaRPr lang="en-US"/>
          </a:p>
        </p:txBody>
      </p:sp>
    </p:spTree>
    <p:extLst>
      <p:ext uri="{BB962C8B-B14F-4D97-AF65-F5344CB8AC3E}">
        <p14:creationId xmlns:p14="http://schemas.microsoft.com/office/powerpoint/2010/main" val="3020412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6"/>
          <p:cNvSpPr txBox="1">
            <a:spLocks noGrp="1" noChangeArrowheads="1"/>
          </p:cNvSpPr>
          <p:nvPr/>
        </p:nvSpPr>
        <p:spPr bwMode="auto">
          <a:xfrm>
            <a:off x="6781800" y="6553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130DBA9F-8366-4068-8EC8-D1B46813004D}" type="slidenum">
              <a:rPr lang="en-US" sz="1000">
                <a:latin typeface="Arial" charset="0"/>
              </a:rPr>
              <a:pPr algn="r"/>
              <a:t>46</a:t>
            </a:fld>
            <a:endParaRPr lang="en-US" sz="1000">
              <a:latin typeface="Arial" charset="0"/>
            </a:endParaRPr>
          </a:p>
        </p:txBody>
      </p:sp>
      <p:sp>
        <p:nvSpPr>
          <p:cNvPr id="430084" name="Rectangle 4"/>
          <p:cNvSpPr>
            <a:spLocks noGrp="1" noChangeArrowheads="1"/>
          </p:cNvSpPr>
          <p:nvPr>
            <p:ph type="title" idx="4294967295"/>
          </p:nvPr>
        </p:nvSpPr>
        <p:spPr/>
        <p:txBody>
          <a:bodyPr/>
          <a:lstStyle/>
          <a:p>
            <a:r>
              <a:rPr lang="en-US" sz="4000" dirty="0" smtClean="0"/>
              <a:t>Risk and Control Self Assessment</a:t>
            </a:r>
          </a:p>
        </p:txBody>
      </p:sp>
      <p:sp>
        <p:nvSpPr>
          <p:cNvPr id="430085" name="Rectangle 5"/>
          <p:cNvSpPr>
            <a:spLocks noGrp="1" noChangeArrowheads="1"/>
          </p:cNvSpPr>
          <p:nvPr>
            <p:ph type="body" idx="4294967295"/>
          </p:nvPr>
        </p:nvSpPr>
        <p:spPr/>
        <p:txBody>
          <a:bodyPr/>
          <a:lstStyle/>
          <a:p>
            <a:r>
              <a:rPr lang="en-US" smtClean="0"/>
              <a:t>Subjective and qualitative</a:t>
            </a:r>
          </a:p>
          <a:p>
            <a:r>
              <a:rPr lang="en-US" smtClean="0"/>
              <a:t>An OR activity that ensures that you can identify, assess, control and mitigate operational risk</a:t>
            </a:r>
          </a:p>
          <a:p>
            <a:r>
              <a:rPr lang="en-US" smtClean="0"/>
              <a:t>A method for the collection of business environment and internal control factors for Basel II AMA</a:t>
            </a:r>
          </a:p>
          <a:p>
            <a:r>
              <a:rPr lang="en-US" smtClean="0"/>
              <a:t>An annual check up vs. a finger on the pulse of your OR exposure</a:t>
            </a:r>
          </a:p>
        </p:txBody>
      </p:sp>
      <p:grpSp>
        <p:nvGrpSpPr>
          <p:cNvPr id="5" name="Group 4"/>
          <p:cNvGrpSpPr/>
          <p:nvPr/>
        </p:nvGrpSpPr>
        <p:grpSpPr>
          <a:xfrm>
            <a:off x="2895600" y="4267200"/>
            <a:ext cx="3810000" cy="2209800"/>
            <a:chOff x="1143000" y="1524000"/>
            <a:chExt cx="6705602" cy="4267202"/>
          </a:xfrm>
        </p:grpSpPr>
        <p:sp>
          <p:nvSpPr>
            <p:cNvPr id="6" name="Rectangle 5"/>
            <p:cNvSpPr>
              <a:spLocks noChangeArrowheads="1"/>
            </p:cNvSpPr>
            <p:nvPr/>
          </p:nvSpPr>
          <p:spPr bwMode="auto">
            <a:xfrm>
              <a:off x="4648200" y="3429002"/>
              <a:ext cx="1219200" cy="121920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Scenario Analysis</a:t>
              </a:r>
            </a:p>
          </p:txBody>
        </p:sp>
        <p:sp>
          <p:nvSpPr>
            <p:cNvPr id="7" name="Rectangle 6"/>
            <p:cNvSpPr>
              <a:spLocks noChangeArrowheads="1"/>
            </p:cNvSpPr>
            <p:nvPr/>
          </p:nvSpPr>
          <p:spPr bwMode="auto">
            <a:xfrm>
              <a:off x="1905000" y="4803775"/>
              <a:ext cx="5286375" cy="454025"/>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Policies and Procedures</a:t>
              </a:r>
            </a:p>
          </p:txBody>
        </p:sp>
        <p:sp>
          <p:nvSpPr>
            <p:cNvPr id="8" name="Line 6"/>
            <p:cNvSpPr>
              <a:spLocks noChangeShapeType="1"/>
            </p:cNvSpPr>
            <p:nvPr/>
          </p:nvSpPr>
          <p:spPr bwMode="auto">
            <a:xfrm flipV="1">
              <a:off x="1846263" y="3648076"/>
              <a:ext cx="944562" cy="989013"/>
            </a:xfrm>
            <a:prstGeom prst="line">
              <a:avLst/>
            </a:prstGeom>
            <a:noFill/>
            <a:ln w="793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800" b="1">
                <a:latin typeface="Arial" pitchFamily="34" charset="0"/>
                <a:cs typeface="Arial" pitchFamily="34" charset="0"/>
              </a:endParaRPr>
            </a:p>
          </p:txBody>
        </p:sp>
        <p:sp>
          <p:nvSpPr>
            <p:cNvPr id="9" name="Rectangle 8"/>
            <p:cNvSpPr>
              <a:spLocks noChangeArrowheads="1"/>
            </p:cNvSpPr>
            <p:nvPr/>
          </p:nvSpPr>
          <p:spPr bwMode="auto">
            <a:xfrm>
              <a:off x="5988049" y="3429001"/>
              <a:ext cx="1189993" cy="1200150"/>
            </a:xfrm>
            <a:prstGeom prst="rect">
              <a:avLst/>
            </a:prstGeom>
            <a:solidFill>
              <a:schemeClr val="accent5">
                <a:lumMod val="75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Key Risk Indicators</a:t>
              </a:r>
            </a:p>
          </p:txBody>
        </p:sp>
        <p:sp>
          <p:nvSpPr>
            <p:cNvPr id="10" name="Rectangle 9"/>
            <p:cNvSpPr>
              <a:spLocks noChangeArrowheads="1"/>
            </p:cNvSpPr>
            <p:nvPr/>
          </p:nvSpPr>
          <p:spPr bwMode="auto">
            <a:xfrm>
              <a:off x="1904999" y="5333998"/>
              <a:ext cx="5273043" cy="457202"/>
            </a:xfrm>
            <a:prstGeom prst="rect">
              <a:avLst/>
            </a:prstGeom>
            <a:solidFill>
              <a:schemeClr val="accent4">
                <a:lumMod val="75000"/>
              </a:schemeClr>
            </a:solidFill>
            <a:ln>
              <a:noFill/>
            </a:ln>
            <a:extLst/>
          </p:spPr>
          <p:txBody>
            <a:bodyPr anchor="ctr"/>
            <a:lstStyle/>
            <a:p>
              <a:pPr algn="ctr">
                <a:spcBef>
                  <a:spcPct val="50000"/>
                </a:spcBef>
              </a:pPr>
              <a:r>
                <a:rPr lang="en-US" sz="800" b="1">
                  <a:solidFill>
                    <a:schemeClr val="bg1"/>
                  </a:solidFill>
                  <a:latin typeface="Arial" pitchFamily="34" charset="0"/>
                  <a:cs typeface="Arial" pitchFamily="34" charset="0"/>
                </a:rPr>
                <a:t>Culture and Awareness</a:t>
              </a:r>
            </a:p>
          </p:txBody>
        </p:sp>
        <p:sp>
          <p:nvSpPr>
            <p:cNvPr id="11" name="Rectangle 10"/>
            <p:cNvSpPr>
              <a:spLocks noChangeArrowheads="1"/>
            </p:cNvSpPr>
            <p:nvPr/>
          </p:nvSpPr>
          <p:spPr bwMode="auto">
            <a:xfrm>
              <a:off x="3282950" y="3429002"/>
              <a:ext cx="1212850" cy="1201738"/>
            </a:xfrm>
            <a:prstGeom prst="rect">
              <a:avLst/>
            </a:prstGeom>
            <a:solidFill>
              <a:srgbClr val="C00000"/>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RCSA</a:t>
              </a:r>
            </a:p>
          </p:txBody>
        </p:sp>
        <p:grpSp>
          <p:nvGrpSpPr>
            <p:cNvPr id="12" name="Group 11"/>
            <p:cNvGrpSpPr>
              <a:grpSpLocks/>
            </p:cNvGrpSpPr>
            <p:nvPr/>
          </p:nvGrpSpPr>
          <p:grpSpPr bwMode="auto">
            <a:xfrm>
              <a:off x="1905000" y="3429001"/>
              <a:ext cx="1219203" cy="1190625"/>
              <a:chOff x="2505" y="2020"/>
              <a:chExt cx="709" cy="619"/>
            </a:xfrm>
            <a:solidFill>
              <a:schemeClr val="accent5">
                <a:lumMod val="75000"/>
              </a:schemeClr>
            </a:solidFill>
          </p:grpSpPr>
          <p:sp>
            <p:nvSpPr>
              <p:cNvPr id="18" name="Rectangle 13"/>
              <p:cNvSpPr>
                <a:spLocks noChangeArrowheads="1"/>
              </p:cNvSpPr>
              <p:nvPr/>
            </p:nvSpPr>
            <p:spPr bwMode="auto">
              <a:xfrm>
                <a:off x="2507" y="2020"/>
                <a:ext cx="707" cy="619"/>
              </a:xfrm>
              <a:prstGeom prst="rect">
                <a:avLst/>
              </a:prstGeom>
              <a:solidFill>
                <a:schemeClr val="accent5">
                  <a:lumMod val="75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45720" rIns="45720" anchor="ctr" anchorCtr="1"/>
              <a:lstStyle/>
              <a:p>
                <a:r>
                  <a:rPr lang="en-US" sz="800" b="1" dirty="0">
                    <a:solidFill>
                      <a:schemeClr val="bg1"/>
                    </a:solidFill>
                    <a:latin typeface="Arial" pitchFamily="34" charset="0"/>
                    <a:cs typeface="Arial" pitchFamily="34" charset="0"/>
                  </a:rPr>
                  <a:t>Internal</a:t>
                </a:r>
              </a:p>
              <a:p>
                <a:r>
                  <a:rPr lang="en-US" sz="800" b="1" dirty="0">
                    <a:solidFill>
                      <a:schemeClr val="bg1"/>
                    </a:solidFill>
                    <a:latin typeface="Arial" pitchFamily="34" charset="0"/>
                    <a:cs typeface="Arial" pitchFamily="34" charset="0"/>
                  </a:rPr>
                  <a:t>Loss </a:t>
                </a:r>
                <a:r>
                  <a:rPr lang="en-US" sz="800" b="1" dirty="0" smtClean="0">
                    <a:solidFill>
                      <a:schemeClr val="bg1"/>
                    </a:solidFill>
                    <a:latin typeface="Arial" pitchFamily="34" charset="0"/>
                    <a:cs typeface="Arial" pitchFamily="34" charset="0"/>
                  </a:rPr>
                  <a:t>Data</a:t>
                </a:r>
              </a:p>
              <a:p>
                <a:endParaRPr lang="en-US" sz="800" b="1" dirty="0">
                  <a:solidFill>
                    <a:schemeClr val="bg1"/>
                  </a:solidFill>
                  <a:latin typeface="Arial" pitchFamily="34" charset="0"/>
                  <a:cs typeface="Arial" pitchFamily="34" charset="0"/>
                </a:endParaRPr>
              </a:p>
              <a:p>
                <a:r>
                  <a:rPr lang="en-US" sz="800" b="1" dirty="0">
                    <a:solidFill>
                      <a:schemeClr val="bg1"/>
                    </a:solidFill>
                    <a:latin typeface="Arial" pitchFamily="34" charset="0"/>
                    <a:cs typeface="Arial" pitchFamily="34" charset="0"/>
                  </a:rPr>
                  <a:t>External Loss Data</a:t>
                </a:r>
              </a:p>
            </p:txBody>
          </p:sp>
          <p:sp>
            <p:nvSpPr>
              <p:cNvPr id="19" name="Line 14"/>
              <p:cNvSpPr>
                <a:spLocks noChangeShapeType="1"/>
              </p:cNvSpPr>
              <p:nvPr/>
            </p:nvSpPr>
            <p:spPr bwMode="auto">
              <a:xfrm>
                <a:off x="2505" y="2330"/>
                <a:ext cx="709" cy="7"/>
              </a:xfrm>
              <a:prstGeom prst="line">
                <a:avLst/>
              </a:prstGeom>
              <a:grpFill/>
              <a:ln w="9525">
                <a:solidFill>
                  <a:schemeClr val="bg1"/>
                </a:solidFill>
                <a:round/>
                <a:headEnd/>
                <a:tailEnd/>
              </a:ln>
              <a:extLst/>
            </p:spPr>
            <p:txBody>
              <a:bodyPr lIns="90000" tIns="46800" rIns="90000" bIns="46800" anchor="ctr"/>
              <a:lstStyle/>
              <a:p>
                <a:endParaRPr lang="en-US" sz="800" b="1">
                  <a:solidFill>
                    <a:schemeClr val="bg1"/>
                  </a:solidFill>
                  <a:latin typeface="Arial" pitchFamily="34" charset="0"/>
                  <a:cs typeface="Arial" pitchFamily="34" charset="0"/>
                </a:endParaRPr>
              </a:p>
            </p:txBody>
          </p:sp>
        </p:grpSp>
        <p:sp>
          <p:nvSpPr>
            <p:cNvPr id="13" name="Rectangle 10"/>
            <p:cNvSpPr>
              <a:spLocks noChangeArrowheads="1"/>
            </p:cNvSpPr>
            <p:nvPr/>
          </p:nvSpPr>
          <p:spPr bwMode="auto">
            <a:xfrm>
              <a:off x="1905000" y="2228204"/>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Measurement and Modeling</a:t>
              </a:r>
            </a:p>
          </p:txBody>
        </p:sp>
        <p:sp>
          <p:nvSpPr>
            <p:cNvPr id="14" name="Rectangle 11"/>
            <p:cNvSpPr>
              <a:spLocks noChangeArrowheads="1"/>
            </p:cNvSpPr>
            <p:nvPr/>
          </p:nvSpPr>
          <p:spPr bwMode="auto">
            <a:xfrm>
              <a:off x="1905000" y="1524001"/>
              <a:ext cx="5286375" cy="519900"/>
            </a:xfrm>
            <a:prstGeom prst="rect">
              <a:avLst/>
            </a:prstGeom>
            <a:solidFill>
              <a:schemeClr val="accent1">
                <a:lumMod val="75000"/>
              </a:schemeClr>
            </a:solidFill>
            <a:ln>
              <a:noFill/>
            </a:ln>
            <a:extLst/>
          </p:spPr>
          <p:txBody>
            <a:bodyPr anchor="ctr"/>
            <a:lstStyle/>
            <a:p>
              <a:pPr algn="ctr">
                <a:spcBef>
                  <a:spcPct val="50000"/>
                </a:spcBef>
              </a:pPr>
              <a:r>
                <a:rPr lang="en-US" sz="800" b="1" dirty="0">
                  <a:solidFill>
                    <a:schemeClr val="bg1"/>
                  </a:solidFill>
                  <a:latin typeface="Arial" pitchFamily="34" charset="0"/>
                  <a:cs typeface="Arial" pitchFamily="34" charset="0"/>
                </a:rPr>
                <a:t>Reporting</a:t>
              </a:r>
            </a:p>
          </p:txBody>
        </p:sp>
        <p:sp>
          <p:nvSpPr>
            <p:cNvPr id="15" name="AutoShape 15"/>
            <p:cNvSpPr>
              <a:spLocks noChangeArrowheads="1"/>
            </p:cNvSpPr>
            <p:nvPr/>
          </p:nvSpPr>
          <p:spPr bwMode="auto">
            <a:xfrm rot="16200000">
              <a:off x="4331025" y="2426025"/>
              <a:ext cx="385111" cy="1316038"/>
            </a:xfrm>
            <a:prstGeom prst="rightArrow">
              <a:avLst>
                <a:gd name="adj1" fmla="val 52231"/>
                <a:gd name="adj2" fmla="val 72639"/>
              </a:avLst>
            </a:prstGeom>
            <a:solidFill>
              <a:schemeClr val="accent1">
                <a:lumMod val="75000"/>
              </a:schemeClr>
            </a:solidFill>
            <a:ln w="9525" algn="ctr">
              <a:noFill/>
              <a:miter lim="800000"/>
              <a:headEnd/>
              <a:tailEnd/>
            </a:ln>
          </p:spPr>
          <p:txBody>
            <a:bodyPr wrap="none" lIns="90000" tIns="46800" rIns="90000" bIns="46800" anchor="ctr"/>
            <a:lstStyle/>
            <a:p>
              <a:endParaRPr lang="en-US" sz="800" b="1">
                <a:latin typeface="Arial" pitchFamily="34" charset="0"/>
                <a:cs typeface="Arial" pitchFamily="34" charset="0"/>
              </a:endParaRPr>
            </a:p>
          </p:txBody>
        </p:sp>
        <p:sp>
          <p:nvSpPr>
            <p:cNvPr id="16" name="Rectangle 15"/>
            <p:cNvSpPr>
              <a:spLocks noChangeArrowheads="1"/>
            </p:cNvSpPr>
            <p:nvPr/>
          </p:nvSpPr>
          <p:spPr bwMode="auto">
            <a:xfrm rot="16200000">
              <a:off x="-685800" y="3352800"/>
              <a:ext cx="4267202" cy="609602"/>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Governance and Organization</a:t>
              </a:r>
            </a:p>
          </p:txBody>
        </p:sp>
        <p:sp>
          <p:nvSpPr>
            <p:cNvPr id="17" name="Rectangle 16"/>
            <p:cNvSpPr>
              <a:spLocks noChangeArrowheads="1"/>
            </p:cNvSpPr>
            <p:nvPr/>
          </p:nvSpPr>
          <p:spPr bwMode="auto">
            <a:xfrm rot="16200000">
              <a:off x="5448301" y="3390901"/>
              <a:ext cx="4267201" cy="533400"/>
            </a:xfrm>
            <a:prstGeom prst="rect">
              <a:avLst/>
            </a:prstGeom>
            <a:solidFill>
              <a:schemeClr val="accent5">
                <a:lumMod val="50000"/>
              </a:schemeClr>
            </a:solidFill>
            <a:ln>
              <a:noFill/>
            </a:ln>
          </p:spPr>
          <p:txBody>
            <a:bodyPr anchor="ctr" anchorCtr="1"/>
            <a:lstStyle/>
            <a:p>
              <a:pPr>
                <a:spcBef>
                  <a:spcPct val="50000"/>
                </a:spcBef>
              </a:pPr>
              <a:r>
                <a:rPr lang="en-US" sz="800" b="1" dirty="0">
                  <a:solidFill>
                    <a:schemeClr val="bg1"/>
                  </a:solidFill>
                  <a:latin typeface="Arial" pitchFamily="34" charset="0"/>
                  <a:cs typeface="Arial" pitchFamily="34" charset="0"/>
                </a:rPr>
                <a:t>Risk </a:t>
              </a:r>
              <a:r>
                <a:rPr lang="en-US" sz="800" b="1" dirty="0" smtClean="0">
                  <a:solidFill>
                    <a:schemeClr val="bg1"/>
                  </a:solidFill>
                  <a:latin typeface="Arial" pitchFamily="34" charset="0"/>
                  <a:cs typeface="Arial" pitchFamily="34" charset="0"/>
                </a:rPr>
                <a:t>Appetite</a:t>
              </a:r>
              <a:endParaRPr lang="en-US" sz="800" b="1" dirty="0">
                <a:solidFill>
                  <a:schemeClr val="bg1"/>
                </a:solidFill>
                <a:latin typeface="Arial" pitchFamily="34" charset="0"/>
                <a:cs typeface="Arial" pitchFamily="34" charset="0"/>
              </a:endParaRPr>
            </a:p>
          </p:txBody>
        </p:sp>
      </p:grpSp>
      <p:sp>
        <p:nvSpPr>
          <p:cNvPr id="2" name="Slide Number Placeholder 1"/>
          <p:cNvSpPr>
            <a:spLocks noGrp="1"/>
          </p:cNvSpPr>
          <p:nvPr>
            <p:ph type="sldNum" sz="quarter" idx="12"/>
          </p:nvPr>
        </p:nvSpPr>
        <p:spPr/>
        <p:txBody>
          <a:bodyPr/>
          <a:lstStyle/>
          <a:p>
            <a:fld id="{42C29358-4954-456F-8D4C-38185EC56768}" type="slidenum">
              <a:rPr lang="en-US" smtClean="0"/>
              <a:t>46</a:t>
            </a:fld>
            <a:endParaRPr lang="en-US"/>
          </a:p>
        </p:txBody>
      </p:sp>
    </p:spTree>
    <p:extLst>
      <p:ext uri="{BB962C8B-B14F-4D97-AF65-F5344CB8AC3E}">
        <p14:creationId xmlns:p14="http://schemas.microsoft.com/office/powerpoint/2010/main" val="3536245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fade">
                                      <p:cBhvr>
                                        <p:cTn id="7" dur="2000"/>
                                        <p:tgtEl>
                                          <p:spTgt spid="430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085">
                                            <p:txEl>
                                              <p:pRg st="0" end="0"/>
                                            </p:txEl>
                                          </p:spTgt>
                                        </p:tgtEl>
                                        <p:attrNameLst>
                                          <p:attrName>style.visibility</p:attrName>
                                        </p:attrNameLst>
                                      </p:cBhvr>
                                      <p:to>
                                        <p:strVal val="visible"/>
                                      </p:to>
                                    </p:set>
                                    <p:animEffect transition="in" filter="fade">
                                      <p:cBhvr>
                                        <p:cTn id="12" dur="2000"/>
                                        <p:tgtEl>
                                          <p:spTgt spid="4300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085">
                                            <p:txEl>
                                              <p:pRg st="1" end="1"/>
                                            </p:txEl>
                                          </p:spTgt>
                                        </p:tgtEl>
                                        <p:attrNameLst>
                                          <p:attrName>style.visibility</p:attrName>
                                        </p:attrNameLst>
                                      </p:cBhvr>
                                      <p:to>
                                        <p:strVal val="visible"/>
                                      </p:to>
                                    </p:set>
                                    <p:animEffect transition="in" filter="fade">
                                      <p:cBhvr>
                                        <p:cTn id="17" dur="2000"/>
                                        <p:tgtEl>
                                          <p:spTgt spid="43008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085">
                                            <p:txEl>
                                              <p:pRg st="2" end="2"/>
                                            </p:txEl>
                                          </p:spTgt>
                                        </p:tgtEl>
                                        <p:attrNameLst>
                                          <p:attrName>style.visibility</p:attrName>
                                        </p:attrNameLst>
                                      </p:cBhvr>
                                      <p:to>
                                        <p:strVal val="visible"/>
                                      </p:to>
                                    </p:set>
                                    <p:animEffect transition="in" filter="fade">
                                      <p:cBhvr>
                                        <p:cTn id="22" dur="2000"/>
                                        <p:tgtEl>
                                          <p:spTgt spid="43008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0085">
                                            <p:txEl>
                                              <p:pRg st="3" end="3"/>
                                            </p:txEl>
                                          </p:spTgt>
                                        </p:tgtEl>
                                        <p:attrNameLst>
                                          <p:attrName>style.visibility</p:attrName>
                                        </p:attrNameLst>
                                      </p:cBhvr>
                                      <p:to>
                                        <p:strVal val="visible"/>
                                      </p:to>
                                    </p:set>
                                    <p:animEffect transition="in" filter="fade">
                                      <p:cBhvr>
                                        <p:cTn id="27" dur="2000"/>
                                        <p:tgtEl>
                                          <p:spTgt spid="4300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p:bldP spid="43008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6"/>
          <p:cNvSpPr txBox="1">
            <a:spLocks noGrp="1" noChangeArrowheads="1"/>
          </p:cNvSpPr>
          <p:nvPr/>
        </p:nvSpPr>
        <p:spPr bwMode="auto">
          <a:xfrm>
            <a:off x="6781800" y="6553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AF327D8-55FD-4E6F-A924-FD73A716FE3E}" type="slidenum">
              <a:rPr lang="en-US" sz="1000">
                <a:latin typeface="Arial" charset="0"/>
              </a:rPr>
              <a:pPr algn="r"/>
              <a:t>47</a:t>
            </a:fld>
            <a:endParaRPr lang="en-US" sz="1000">
              <a:latin typeface="Arial" charset="0"/>
            </a:endParaRPr>
          </a:p>
        </p:txBody>
      </p:sp>
      <p:sp>
        <p:nvSpPr>
          <p:cNvPr id="432132" name="Rectangle 4"/>
          <p:cNvSpPr>
            <a:spLocks noGrp="1" noChangeArrowheads="1"/>
          </p:cNvSpPr>
          <p:nvPr>
            <p:ph type="title" idx="4294967295"/>
          </p:nvPr>
        </p:nvSpPr>
        <p:spPr/>
        <p:txBody>
          <a:bodyPr/>
          <a:lstStyle/>
          <a:p>
            <a:r>
              <a:rPr lang="en-US" dirty="0" smtClean="0"/>
              <a:t>What do RCSAs look like? </a:t>
            </a:r>
          </a:p>
        </p:txBody>
      </p:sp>
      <p:sp>
        <p:nvSpPr>
          <p:cNvPr id="432133" name="Rectangle 5"/>
          <p:cNvSpPr>
            <a:spLocks noGrp="1" noChangeArrowheads="1"/>
          </p:cNvSpPr>
          <p:nvPr>
            <p:ph type="body" idx="4294967295"/>
          </p:nvPr>
        </p:nvSpPr>
        <p:spPr/>
        <p:txBody>
          <a:bodyPr/>
          <a:lstStyle/>
          <a:p>
            <a:pPr lvl="0"/>
            <a:r>
              <a:rPr lang="en-US" dirty="0" smtClean="0"/>
              <a:t>Questionnaire based</a:t>
            </a:r>
          </a:p>
          <a:p>
            <a:pPr lvl="1"/>
            <a:r>
              <a:rPr lang="en-US" dirty="0" smtClean="0"/>
              <a:t>Usually annual</a:t>
            </a:r>
          </a:p>
          <a:p>
            <a:pPr lvl="1"/>
            <a:r>
              <a:rPr lang="en-US" dirty="0" smtClean="0"/>
              <a:t>Standard questions</a:t>
            </a:r>
          </a:p>
          <a:p>
            <a:pPr lvl="1"/>
            <a:r>
              <a:rPr lang="en-US" dirty="0" smtClean="0"/>
              <a:t>Distributed to representative in each area</a:t>
            </a:r>
          </a:p>
          <a:p>
            <a:pPr lvl="1"/>
            <a:r>
              <a:rPr lang="en-US" dirty="0" smtClean="0"/>
              <a:t>Risks have standard expected controls to be scored</a:t>
            </a:r>
          </a:p>
          <a:p>
            <a:pPr lvl="1"/>
            <a:r>
              <a:rPr lang="en-US" dirty="0" smtClean="0"/>
              <a:t>May have action tracking component</a:t>
            </a:r>
          </a:p>
          <a:p>
            <a:pPr lvl="1"/>
            <a:r>
              <a:rPr lang="en-US" dirty="0" smtClean="0"/>
              <a:t>Output often captured in RCSA application/database</a:t>
            </a:r>
          </a:p>
        </p:txBody>
      </p:sp>
      <p:sp>
        <p:nvSpPr>
          <p:cNvPr id="2" name="Slide Number Placeholder 1"/>
          <p:cNvSpPr>
            <a:spLocks noGrp="1"/>
          </p:cNvSpPr>
          <p:nvPr>
            <p:ph type="sldNum" sz="quarter" idx="12"/>
          </p:nvPr>
        </p:nvSpPr>
        <p:spPr/>
        <p:txBody>
          <a:bodyPr/>
          <a:lstStyle/>
          <a:p>
            <a:fld id="{42C29358-4954-456F-8D4C-38185EC56768}" type="slidenum">
              <a:rPr lang="en-US" smtClean="0"/>
              <a:t>47</a:t>
            </a:fld>
            <a:endParaRPr lang="en-US"/>
          </a:p>
        </p:txBody>
      </p:sp>
    </p:spTree>
    <p:extLst>
      <p:ext uri="{BB962C8B-B14F-4D97-AF65-F5344CB8AC3E}">
        <p14:creationId xmlns:p14="http://schemas.microsoft.com/office/powerpoint/2010/main" val="1909290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2132"/>
                                        </p:tgtEl>
                                        <p:attrNameLst>
                                          <p:attrName>style.visibility</p:attrName>
                                        </p:attrNameLst>
                                      </p:cBhvr>
                                      <p:to>
                                        <p:strVal val="visible"/>
                                      </p:to>
                                    </p:set>
                                    <p:animEffect transition="in" filter="fade">
                                      <p:cBhvr>
                                        <p:cTn id="7" dur="2000"/>
                                        <p:tgtEl>
                                          <p:spTgt spid="432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2133">
                                            <p:txEl>
                                              <p:pRg st="0" end="0"/>
                                            </p:txEl>
                                          </p:spTgt>
                                        </p:tgtEl>
                                        <p:attrNameLst>
                                          <p:attrName>style.visibility</p:attrName>
                                        </p:attrNameLst>
                                      </p:cBhvr>
                                      <p:to>
                                        <p:strVal val="visible"/>
                                      </p:to>
                                    </p:set>
                                    <p:animEffect transition="in" filter="fade">
                                      <p:cBhvr>
                                        <p:cTn id="12" dur="2000"/>
                                        <p:tgtEl>
                                          <p:spTgt spid="43213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2133">
                                            <p:txEl>
                                              <p:pRg st="1" end="1"/>
                                            </p:txEl>
                                          </p:spTgt>
                                        </p:tgtEl>
                                        <p:attrNameLst>
                                          <p:attrName>style.visibility</p:attrName>
                                        </p:attrNameLst>
                                      </p:cBhvr>
                                      <p:to>
                                        <p:strVal val="visible"/>
                                      </p:to>
                                    </p:set>
                                    <p:animEffect transition="in" filter="fade">
                                      <p:cBhvr>
                                        <p:cTn id="15" dur="2000"/>
                                        <p:tgtEl>
                                          <p:spTgt spid="43213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2133">
                                            <p:txEl>
                                              <p:pRg st="2" end="2"/>
                                            </p:txEl>
                                          </p:spTgt>
                                        </p:tgtEl>
                                        <p:attrNameLst>
                                          <p:attrName>style.visibility</p:attrName>
                                        </p:attrNameLst>
                                      </p:cBhvr>
                                      <p:to>
                                        <p:strVal val="visible"/>
                                      </p:to>
                                    </p:set>
                                    <p:animEffect transition="in" filter="fade">
                                      <p:cBhvr>
                                        <p:cTn id="18" dur="2000"/>
                                        <p:tgtEl>
                                          <p:spTgt spid="43213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2133">
                                            <p:txEl>
                                              <p:pRg st="3" end="3"/>
                                            </p:txEl>
                                          </p:spTgt>
                                        </p:tgtEl>
                                        <p:attrNameLst>
                                          <p:attrName>style.visibility</p:attrName>
                                        </p:attrNameLst>
                                      </p:cBhvr>
                                      <p:to>
                                        <p:strVal val="visible"/>
                                      </p:to>
                                    </p:set>
                                    <p:animEffect transition="in" filter="fade">
                                      <p:cBhvr>
                                        <p:cTn id="21" dur="2000"/>
                                        <p:tgtEl>
                                          <p:spTgt spid="43213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2133">
                                            <p:txEl>
                                              <p:pRg st="4" end="4"/>
                                            </p:txEl>
                                          </p:spTgt>
                                        </p:tgtEl>
                                        <p:attrNameLst>
                                          <p:attrName>style.visibility</p:attrName>
                                        </p:attrNameLst>
                                      </p:cBhvr>
                                      <p:to>
                                        <p:strVal val="visible"/>
                                      </p:to>
                                    </p:set>
                                    <p:animEffect transition="in" filter="fade">
                                      <p:cBhvr>
                                        <p:cTn id="24" dur="2000"/>
                                        <p:tgtEl>
                                          <p:spTgt spid="43213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2133">
                                            <p:txEl>
                                              <p:pRg st="5" end="5"/>
                                            </p:txEl>
                                          </p:spTgt>
                                        </p:tgtEl>
                                        <p:attrNameLst>
                                          <p:attrName>style.visibility</p:attrName>
                                        </p:attrNameLst>
                                      </p:cBhvr>
                                      <p:to>
                                        <p:strVal val="visible"/>
                                      </p:to>
                                    </p:set>
                                    <p:animEffect transition="in" filter="fade">
                                      <p:cBhvr>
                                        <p:cTn id="27" dur="2000"/>
                                        <p:tgtEl>
                                          <p:spTgt spid="43213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2133">
                                            <p:txEl>
                                              <p:pRg st="6" end="6"/>
                                            </p:txEl>
                                          </p:spTgt>
                                        </p:tgtEl>
                                        <p:attrNameLst>
                                          <p:attrName>style.visibility</p:attrName>
                                        </p:attrNameLst>
                                      </p:cBhvr>
                                      <p:to>
                                        <p:strVal val="visible"/>
                                      </p:to>
                                    </p:set>
                                    <p:animEffect transition="in" filter="fade">
                                      <p:cBhvr>
                                        <p:cTn id="30" dur="2000"/>
                                        <p:tgtEl>
                                          <p:spTgt spid="4321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p:bldP spid="43213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6"/>
          <p:cNvSpPr txBox="1">
            <a:spLocks noGrp="1" noChangeArrowheads="1"/>
          </p:cNvSpPr>
          <p:nvPr/>
        </p:nvSpPr>
        <p:spPr bwMode="auto">
          <a:xfrm>
            <a:off x="6781800" y="6553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C810E4-F8E9-483E-8F4D-0D6BF68A643F}" type="slidenum">
              <a:rPr lang="en-US" sz="1000">
                <a:latin typeface="Arial" charset="0"/>
              </a:rPr>
              <a:pPr algn="r"/>
              <a:t>48</a:t>
            </a:fld>
            <a:endParaRPr lang="en-US" sz="1000">
              <a:latin typeface="Arial" charset="0"/>
            </a:endParaRPr>
          </a:p>
        </p:txBody>
      </p:sp>
      <p:sp>
        <p:nvSpPr>
          <p:cNvPr id="433156" name="Rectangle 4"/>
          <p:cNvSpPr>
            <a:spLocks noGrp="1" noChangeArrowheads="1"/>
          </p:cNvSpPr>
          <p:nvPr>
            <p:ph type="title" idx="4294967295"/>
          </p:nvPr>
        </p:nvSpPr>
        <p:spPr/>
        <p:txBody>
          <a:bodyPr/>
          <a:lstStyle/>
          <a:p>
            <a:r>
              <a:rPr lang="en-US" dirty="0" smtClean="0"/>
              <a:t>What do RCSAs look like? </a:t>
            </a:r>
          </a:p>
        </p:txBody>
      </p:sp>
      <p:sp>
        <p:nvSpPr>
          <p:cNvPr id="433157" name="Rectangle 5"/>
          <p:cNvSpPr>
            <a:spLocks noGrp="1" noChangeArrowheads="1"/>
          </p:cNvSpPr>
          <p:nvPr>
            <p:ph type="body" idx="4294967295"/>
          </p:nvPr>
        </p:nvSpPr>
        <p:spPr/>
        <p:txBody>
          <a:bodyPr/>
          <a:lstStyle/>
          <a:p>
            <a:pPr lvl="0"/>
            <a:r>
              <a:rPr lang="en-US" dirty="0" smtClean="0"/>
              <a:t>Workshop/meetings based</a:t>
            </a:r>
          </a:p>
          <a:p>
            <a:pPr lvl="1"/>
            <a:r>
              <a:rPr lang="en-US" dirty="0" smtClean="0"/>
              <a:t>Half day sessions with management teams</a:t>
            </a:r>
          </a:p>
          <a:p>
            <a:pPr lvl="1"/>
            <a:r>
              <a:rPr lang="en-US" dirty="0" smtClean="0"/>
              <a:t>Brainstorming potential risks</a:t>
            </a:r>
          </a:p>
          <a:p>
            <a:pPr lvl="1"/>
            <a:r>
              <a:rPr lang="en-US" dirty="0" smtClean="0"/>
              <a:t>Score mitigating controls and residual risk</a:t>
            </a:r>
          </a:p>
          <a:p>
            <a:pPr lvl="1"/>
            <a:r>
              <a:rPr lang="en-US" dirty="0" smtClean="0"/>
              <a:t>Controls may vary</a:t>
            </a:r>
          </a:p>
          <a:p>
            <a:pPr lvl="1"/>
            <a:r>
              <a:rPr lang="en-US" dirty="0" smtClean="0"/>
              <a:t>Some standard risks and controls</a:t>
            </a:r>
          </a:p>
          <a:p>
            <a:pPr lvl="1"/>
            <a:r>
              <a:rPr lang="en-US" dirty="0" smtClean="0"/>
              <a:t>May have action tracking component</a:t>
            </a:r>
          </a:p>
          <a:p>
            <a:pPr lvl="1"/>
            <a:r>
              <a:rPr lang="en-US" dirty="0" smtClean="0"/>
              <a:t>Output often captured on spreadsheets</a:t>
            </a:r>
          </a:p>
        </p:txBody>
      </p:sp>
      <p:sp>
        <p:nvSpPr>
          <p:cNvPr id="2" name="Slide Number Placeholder 1"/>
          <p:cNvSpPr>
            <a:spLocks noGrp="1"/>
          </p:cNvSpPr>
          <p:nvPr>
            <p:ph type="sldNum" sz="quarter" idx="12"/>
          </p:nvPr>
        </p:nvSpPr>
        <p:spPr/>
        <p:txBody>
          <a:bodyPr/>
          <a:lstStyle/>
          <a:p>
            <a:fld id="{42C29358-4954-456F-8D4C-38185EC56768}" type="slidenum">
              <a:rPr lang="en-US" smtClean="0"/>
              <a:t>48</a:t>
            </a:fld>
            <a:endParaRPr lang="en-US"/>
          </a:p>
        </p:txBody>
      </p:sp>
    </p:spTree>
    <p:extLst>
      <p:ext uri="{BB962C8B-B14F-4D97-AF65-F5344CB8AC3E}">
        <p14:creationId xmlns:p14="http://schemas.microsoft.com/office/powerpoint/2010/main" val="2083570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fade">
                                      <p:cBhvr>
                                        <p:cTn id="7" dur="2000"/>
                                        <p:tgtEl>
                                          <p:spTgt spid="433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3157">
                                            <p:txEl>
                                              <p:pRg st="0" end="0"/>
                                            </p:txEl>
                                          </p:spTgt>
                                        </p:tgtEl>
                                        <p:attrNameLst>
                                          <p:attrName>style.visibility</p:attrName>
                                        </p:attrNameLst>
                                      </p:cBhvr>
                                      <p:to>
                                        <p:strVal val="visible"/>
                                      </p:to>
                                    </p:set>
                                    <p:animEffect transition="in" filter="fade">
                                      <p:cBhvr>
                                        <p:cTn id="12" dur="2000"/>
                                        <p:tgtEl>
                                          <p:spTgt spid="43315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3157">
                                            <p:txEl>
                                              <p:pRg st="1" end="1"/>
                                            </p:txEl>
                                          </p:spTgt>
                                        </p:tgtEl>
                                        <p:attrNameLst>
                                          <p:attrName>style.visibility</p:attrName>
                                        </p:attrNameLst>
                                      </p:cBhvr>
                                      <p:to>
                                        <p:strVal val="visible"/>
                                      </p:to>
                                    </p:set>
                                    <p:animEffect transition="in" filter="fade">
                                      <p:cBhvr>
                                        <p:cTn id="15" dur="2000"/>
                                        <p:tgtEl>
                                          <p:spTgt spid="43315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3157">
                                            <p:txEl>
                                              <p:pRg st="2" end="2"/>
                                            </p:txEl>
                                          </p:spTgt>
                                        </p:tgtEl>
                                        <p:attrNameLst>
                                          <p:attrName>style.visibility</p:attrName>
                                        </p:attrNameLst>
                                      </p:cBhvr>
                                      <p:to>
                                        <p:strVal val="visible"/>
                                      </p:to>
                                    </p:set>
                                    <p:animEffect transition="in" filter="fade">
                                      <p:cBhvr>
                                        <p:cTn id="18" dur="2000"/>
                                        <p:tgtEl>
                                          <p:spTgt spid="43315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3157">
                                            <p:txEl>
                                              <p:pRg st="3" end="3"/>
                                            </p:txEl>
                                          </p:spTgt>
                                        </p:tgtEl>
                                        <p:attrNameLst>
                                          <p:attrName>style.visibility</p:attrName>
                                        </p:attrNameLst>
                                      </p:cBhvr>
                                      <p:to>
                                        <p:strVal val="visible"/>
                                      </p:to>
                                    </p:set>
                                    <p:animEffect transition="in" filter="fade">
                                      <p:cBhvr>
                                        <p:cTn id="21" dur="2000"/>
                                        <p:tgtEl>
                                          <p:spTgt spid="43315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3157">
                                            <p:txEl>
                                              <p:pRg st="4" end="4"/>
                                            </p:txEl>
                                          </p:spTgt>
                                        </p:tgtEl>
                                        <p:attrNameLst>
                                          <p:attrName>style.visibility</p:attrName>
                                        </p:attrNameLst>
                                      </p:cBhvr>
                                      <p:to>
                                        <p:strVal val="visible"/>
                                      </p:to>
                                    </p:set>
                                    <p:animEffect transition="in" filter="fade">
                                      <p:cBhvr>
                                        <p:cTn id="24" dur="2000"/>
                                        <p:tgtEl>
                                          <p:spTgt spid="43315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3157">
                                            <p:txEl>
                                              <p:pRg st="5" end="5"/>
                                            </p:txEl>
                                          </p:spTgt>
                                        </p:tgtEl>
                                        <p:attrNameLst>
                                          <p:attrName>style.visibility</p:attrName>
                                        </p:attrNameLst>
                                      </p:cBhvr>
                                      <p:to>
                                        <p:strVal val="visible"/>
                                      </p:to>
                                    </p:set>
                                    <p:animEffect transition="in" filter="fade">
                                      <p:cBhvr>
                                        <p:cTn id="27" dur="2000"/>
                                        <p:tgtEl>
                                          <p:spTgt spid="43315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3157">
                                            <p:txEl>
                                              <p:pRg st="6" end="6"/>
                                            </p:txEl>
                                          </p:spTgt>
                                        </p:tgtEl>
                                        <p:attrNameLst>
                                          <p:attrName>style.visibility</p:attrName>
                                        </p:attrNameLst>
                                      </p:cBhvr>
                                      <p:to>
                                        <p:strVal val="visible"/>
                                      </p:to>
                                    </p:set>
                                    <p:animEffect transition="in" filter="fade">
                                      <p:cBhvr>
                                        <p:cTn id="30" dur="2000"/>
                                        <p:tgtEl>
                                          <p:spTgt spid="43315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3157">
                                            <p:txEl>
                                              <p:pRg st="7" end="7"/>
                                            </p:txEl>
                                          </p:spTgt>
                                        </p:tgtEl>
                                        <p:attrNameLst>
                                          <p:attrName>style.visibility</p:attrName>
                                        </p:attrNameLst>
                                      </p:cBhvr>
                                      <p:to>
                                        <p:strVal val="visible"/>
                                      </p:to>
                                    </p:set>
                                    <p:animEffect transition="in" filter="fade">
                                      <p:cBhvr>
                                        <p:cTn id="33" dur="2000"/>
                                        <p:tgtEl>
                                          <p:spTgt spid="4331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p:bldP spid="43315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6781800" y="6553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B88D389-A07E-4D69-8B28-DEE770494793}" type="slidenum">
              <a:rPr lang="en-US" sz="1000">
                <a:latin typeface="Arial" charset="0"/>
              </a:rPr>
              <a:pPr algn="r"/>
              <a:t>49</a:t>
            </a:fld>
            <a:endParaRPr lang="en-US" sz="1000">
              <a:latin typeface="Arial" charset="0"/>
            </a:endParaRPr>
          </a:p>
        </p:txBody>
      </p:sp>
      <p:sp>
        <p:nvSpPr>
          <p:cNvPr id="434203" name="Rectangle 27"/>
          <p:cNvSpPr>
            <a:spLocks noGrp="1" noChangeArrowheads="1"/>
          </p:cNvSpPr>
          <p:nvPr>
            <p:ph type="title" idx="4294967295"/>
          </p:nvPr>
        </p:nvSpPr>
        <p:spPr/>
        <p:txBody>
          <a:bodyPr/>
          <a:lstStyle/>
          <a:p>
            <a:r>
              <a:rPr lang="en-US" sz="4400" dirty="0" smtClean="0"/>
              <a:t>Comparison of RCSA approaches</a:t>
            </a:r>
          </a:p>
        </p:txBody>
      </p:sp>
      <p:graphicFrame>
        <p:nvGraphicFramePr>
          <p:cNvPr id="434208" name="Group 32"/>
          <p:cNvGraphicFramePr>
            <a:graphicFrameLocks noGrp="1"/>
          </p:cNvGraphicFramePr>
          <p:nvPr>
            <p:extLst>
              <p:ext uri="{D42A27DB-BD31-4B8C-83A1-F6EECF244321}">
                <p14:modId xmlns:p14="http://schemas.microsoft.com/office/powerpoint/2010/main" val="2382690640"/>
              </p:ext>
            </p:extLst>
          </p:nvPr>
        </p:nvGraphicFramePr>
        <p:xfrm>
          <a:off x="533400" y="1905000"/>
          <a:ext cx="7569200" cy="4365625"/>
        </p:xfrm>
        <a:graphic>
          <a:graphicData uri="http://schemas.openxmlformats.org/drawingml/2006/table">
            <a:tbl>
              <a:tblPr/>
              <a:tblGrid>
                <a:gridCol w="3784600"/>
                <a:gridCol w="3784600"/>
              </a:tblGrid>
              <a:tr h="370984">
                <a:tc gridSpan="2">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dirty="0" smtClean="0">
                          <a:ln>
                            <a:noFill/>
                          </a:ln>
                          <a:solidFill>
                            <a:schemeClr val="bg1"/>
                          </a:solidFill>
                          <a:effectLst/>
                          <a:latin typeface="Arial" charset="0"/>
                        </a:rPr>
                        <a:t>Questionnaire RCSA</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hMerge="1">
                  <a:txBody>
                    <a:bodyPr/>
                    <a:lstStyle/>
                    <a:p>
                      <a:endParaRPr lang="en-US"/>
                    </a:p>
                  </a:txBody>
                  <a:tcPr/>
                </a:tc>
              </a:tr>
              <a:tr h="381016">
                <a:tc>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smtClean="0">
                          <a:ln>
                            <a:noFill/>
                          </a:ln>
                          <a:solidFill>
                            <a:schemeClr val="bg1"/>
                          </a:solidFill>
                          <a:effectLst/>
                          <a:latin typeface="Arial" charset="0"/>
                        </a:rPr>
                        <a:t>Advantages</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smtClean="0">
                          <a:ln>
                            <a:noFill/>
                          </a:ln>
                          <a:solidFill>
                            <a:schemeClr val="bg1"/>
                          </a:solidFill>
                          <a:effectLst/>
                          <a:latin typeface="Arial" charset="0"/>
                        </a:rPr>
                        <a:t>Disadvantages</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r>
              <a:tr h="1343337">
                <a:tc>
                  <a:txBody>
                    <a:bodyPr/>
                    <a:lstStyle/>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Standard risks and controls ensures consistency</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Consolidated reporting is simple</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Use of standard expected controls helps ensure thoroughness</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Good with standard processes e.g. retail branches</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Can utilize technology for decentralized data entry</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Possible to miss risks or controls that are not already listed</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Possible "check all" approach</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Irrelevant questions can cause frustration</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Can focus too heavily on control assessment</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Might have limited participation</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79">
                <a:tc gridSpan="2">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smtClean="0">
                          <a:ln>
                            <a:noFill/>
                          </a:ln>
                          <a:solidFill>
                            <a:schemeClr val="bg1"/>
                          </a:solidFill>
                          <a:effectLst/>
                          <a:latin typeface="Arial" charset="0"/>
                        </a:rPr>
                        <a:t>Workshop RCSA</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hMerge="1">
                  <a:txBody>
                    <a:bodyPr/>
                    <a:lstStyle/>
                    <a:p>
                      <a:endParaRPr lang="en-US"/>
                    </a:p>
                  </a:txBody>
                  <a:tcPr/>
                </a:tc>
              </a:tr>
              <a:tr h="370984">
                <a:tc>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smtClean="0">
                          <a:ln>
                            <a:noFill/>
                          </a:ln>
                          <a:solidFill>
                            <a:schemeClr val="bg1"/>
                          </a:solidFill>
                          <a:effectLst/>
                          <a:latin typeface="Arial" charset="0"/>
                        </a:rPr>
                        <a:t>Advantages</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l" defTabSz="457200" rtl="0" eaLnBrk="0" fontAlgn="base" latinLnBrk="0" hangingPunct="0">
                        <a:lnSpc>
                          <a:spcPct val="130000"/>
                        </a:lnSpc>
                        <a:spcBef>
                          <a:spcPct val="10000"/>
                        </a:spcBef>
                        <a:spcAft>
                          <a:spcPct val="0"/>
                        </a:spcAft>
                        <a:buClrTx/>
                        <a:buSzTx/>
                        <a:buFont typeface="Wingdings" pitchFamily="2" charset="2"/>
                        <a:buNone/>
                        <a:tabLst/>
                      </a:pPr>
                      <a:r>
                        <a:rPr kumimoji="0" lang="en-US" sz="1400" b="1" i="0" u="none" strike="noStrike" cap="none" normalizeH="0" baseline="0" smtClean="0">
                          <a:ln>
                            <a:noFill/>
                          </a:ln>
                          <a:solidFill>
                            <a:schemeClr val="bg1"/>
                          </a:solidFill>
                          <a:effectLst/>
                          <a:latin typeface="Arial" charset="0"/>
                        </a:rPr>
                        <a:t>Disadvantages</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r>
              <a:tr h="1526225">
                <a:tc>
                  <a:txBody>
                    <a:bodyPr/>
                    <a:lstStyle/>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Taps management expertise and engages management team in OR awareness and mitigating action decision making</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Allows for raising of all risks and related controls</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Avoids irrelevant sections</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smtClean="0">
                          <a:ln>
                            <a:noFill/>
                          </a:ln>
                          <a:solidFill>
                            <a:schemeClr val="tx1"/>
                          </a:solidFill>
                          <a:effectLst/>
                          <a:latin typeface="Arial" charset="0"/>
                          <a:cs typeface="Arial" charset="0"/>
                        </a:rPr>
                        <a:t>Allows for uniqueness of each area, good with differing processes e.g. wholesale securities business lines</a:t>
                      </a:r>
                    </a:p>
                  </a:txBody>
                  <a:tcPr marL="90000" marR="900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cs typeface="Arial" charset="0"/>
                        </a:rPr>
                        <a:t>Time consuming</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cs typeface="Arial" charset="0"/>
                        </a:rPr>
                        <a:t>Might miss a standard risk and control</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cs typeface="Arial" charset="0"/>
                        </a:rPr>
                        <a:t>Requires more complex data gathering</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cs typeface="Arial" charset="0"/>
                        </a:rPr>
                        <a:t>Can focus too heavily on risk assessment</a:t>
                      </a:r>
                    </a:p>
                    <a:p>
                      <a:pPr marL="228600" marR="0" lvl="0" indent="-228600" algn="l" defTabSz="457200" rtl="0" eaLnBrk="0" fontAlgn="base" latinLnBrk="0" hangingPunct="0">
                        <a:lnSpc>
                          <a:spcPct val="130000"/>
                        </a:lnSpc>
                        <a:spcBef>
                          <a:spcPct val="10000"/>
                        </a:spcBef>
                        <a:spcAft>
                          <a:spcPct val="0"/>
                        </a:spcAft>
                        <a:buClrTx/>
                        <a:buSzTx/>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cs typeface="Arial" charset="0"/>
                        </a:rPr>
                        <a:t>Harder to consolidate or compare output</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42C29358-4954-456F-8D4C-38185EC56768}" type="slidenum">
              <a:rPr lang="en-US" smtClean="0"/>
              <a:t>49</a:t>
            </a:fld>
            <a:endParaRPr lang="en-US"/>
          </a:p>
        </p:txBody>
      </p:sp>
    </p:spTree>
    <p:extLst>
      <p:ext uri="{BB962C8B-B14F-4D97-AF65-F5344CB8AC3E}">
        <p14:creationId xmlns:p14="http://schemas.microsoft.com/office/powerpoint/2010/main" val="4194506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4203"/>
                                        </p:tgtEl>
                                        <p:attrNameLst>
                                          <p:attrName>style.visibility</p:attrName>
                                        </p:attrNameLst>
                                      </p:cBhvr>
                                      <p:to>
                                        <p:strVal val="visible"/>
                                      </p:to>
                                    </p:set>
                                    <p:animEffect transition="in" filter="fade">
                                      <p:cBhvr>
                                        <p:cTn id="7" dur="2000"/>
                                        <p:tgtEl>
                                          <p:spTgt spid="434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4208"/>
                                        </p:tgtEl>
                                        <p:attrNameLst>
                                          <p:attrName>style.visibility</p:attrName>
                                        </p:attrNameLst>
                                      </p:cBhvr>
                                      <p:to>
                                        <p:strVal val="visible"/>
                                      </p:to>
                                    </p:set>
                                    <p:animEffect transition="in" filter="wipe(up)">
                                      <p:cBhvr>
                                        <p:cTn id="12" dur="500"/>
                                        <p:tgtEl>
                                          <p:spTgt spid="434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4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BIS Mission and the Basel Committee on Banking Supervision</a:t>
            </a:r>
            <a:endParaRPr lang="en-US" sz="3200" dirty="0"/>
          </a:p>
        </p:txBody>
      </p:sp>
      <p:sp>
        <p:nvSpPr>
          <p:cNvPr id="3" name="Content Placeholder 2"/>
          <p:cNvSpPr>
            <a:spLocks noGrp="1"/>
          </p:cNvSpPr>
          <p:nvPr>
            <p:ph idx="1"/>
          </p:nvPr>
        </p:nvSpPr>
        <p:spPr>
          <a:xfrm>
            <a:off x="457200" y="1524000"/>
            <a:ext cx="7620000" cy="4800600"/>
          </a:xfrm>
        </p:spPr>
        <p:txBody>
          <a:bodyPr>
            <a:normAutofit/>
          </a:bodyPr>
          <a:lstStyle/>
          <a:p>
            <a:r>
              <a:rPr lang="en-US" sz="1800" dirty="0" smtClean="0"/>
              <a:t>Pursuit of global monetary and financial stability:</a:t>
            </a:r>
          </a:p>
          <a:p>
            <a:pPr lvl="1"/>
            <a:r>
              <a:rPr lang="en-US" sz="1600" dirty="0" smtClean="0"/>
              <a:t>By providing emergency financial assistance to central banks in case of need; and</a:t>
            </a:r>
          </a:p>
          <a:p>
            <a:pPr lvl="1"/>
            <a:r>
              <a:rPr lang="en-US" sz="1600" dirty="0" smtClean="0"/>
              <a:t>By supporting experts from national central banks and supervisory agencies in proposing measures and developing standards aimed at strengthening the international financial architecture, and in particular international banking supervision.</a:t>
            </a:r>
          </a:p>
          <a:p>
            <a:r>
              <a:rPr lang="en-US" sz="1800" dirty="0" smtClean="0"/>
              <a:t>Collapse of </a:t>
            </a:r>
            <a:r>
              <a:rPr lang="en-US" sz="1800" dirty="0" err="1" smtClean="0"/>
              <a:t>Bankhaus</a:t>
            </a:r>
            <a:r>
              <a:rPr lang="en-US" sz="1800" dirty="0" smtClean="0"/>
              <a:t> </a:t>
            </a:r>
            <a:r>
              <a:rPr lang="en-US" sz="1800" dirty="0" err="1" smtClean="0"/>
              <a:t>Herstatt</a:t>
            </a:r>
            <a:r>
              <a:rPr lang="en-US" sz="1800" dirty="0" smtClean="0"/>
              <a:t>, 1974</a:t>
            </a:r>
          </a:p>
          <a:p>
            <a:r>
              <a:rPr lang="en-US" sz="1800" dirty="0" smtClean="0"/>
              <a:t>Unregulated international transactions</a:t>
            </a:r>
          </a:p>
          <a:p>
            <a:r>
              <a:rPr lang="en-US" sz="1800" dirty="0" smtClean="0"/>
              <a:t>Group of 10 countries</a:t>
            </a:r>
            <a:endParaRPr lang="en-US" sz="1800" dirty="0"/>
          </a:p>
        </p:txBody>
      </p:sp>
      <p:pic>
        <p:nvPicPr>
          <p:cNvPr id="2062" name="Picture 14" descr="C:\Documents and Settings\MRK485\Desktop\800px-Flag_of_Italy_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794" y="4435739"/>
            <a:ext cx="1235213"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Documents and Settings\MRK485\Desktop\800px-Flag_of_France_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9571" y="5479085"/>
            <a:ext cx="1235213"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Documents and Settings\MRK485\Desktop\450px-Flag_of_Belgium_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3861" y="4434840"/>
            <a:ext cx="94957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Documents and Settings\MRK485\Desktop\800px-Flag_of_the_United_States_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3822" y="5479085"/>
            <a:ext cx="156382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Documents and Settings\MRK485\Desktop\800px-Flag_of_the_United_Kingdom_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7728" y="5479085"/>
            <a:ext cx="164592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Documents and Settings\MRK485\Desktop\320px-Flag_of_Switzerland_(Pantone)_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58938" y="4435739"/>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C:\Documents and Settings\MRK485\Desktop\800px-Flag_of_Sweden_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72640" y="5479085"/>
            <a:ext cx="1316736"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C:\Documents and Settings\MRK485\Desktop\800px-Flag_of_Japan_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971" y="5479085"/>
            <a:ext cx="1235213" cy="822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70" name="Picture 22" descr="C:\Documents and Settings\MRK485\Desktop\800px-Flag_of_Germany_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4434840"/>
            <a:ext cx="137160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C:\Documents and Settings\MRK485\Desktop\800px-Flag_of_Canada_sv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2800" y="4434840"/>
            <a:ext cx="1645920" cy="82296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Documents and Settings\MRK485\Desktop\800px-Flag_of_the_Netherlands_sv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34000" y="4434840"/>
            <a:ext cx="1235213" cy="822960"/>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5</a:t>
            </a:fld>
            <a:endParaRPr lang="en-US" dirty="0"/>
          </a:p>
        </p:txBody>
      </p:sp>
    </p:spTree>
    <p:extLst>
      <p:ext uri="{BB962C8B-B14F-4D97-AF65-F5344CB8AC3E}">
        <p14:creationId xmlns:p14="http://schemas.microsoft.com/office/powerpoint/2010/main" val="1281302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Impacts of Operational Risk</a:t>
            </a:r>
            <a:endParaRPr lang="en-US" dirty="0"/>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42C29358-4954-456F-8D4C-38185EC56768}" type="slidenum">
              <a:rPr lang="en-US" smtClean="0"/>
              <a:t>50</a:t>
            </a:fld>
            <a:endParaRPr lang="en-US" dirty="0"/>
          </a:p>
        </p:txBody>
      </p:sp>
    </p:spTree>
    <p:extLst>
      <p:ext uri="{BB962C8B-B14F-4D97-AF65-F5344CB8AC3E}">
        <p14:creationId xmlns:p14="http://schemas.microsoft.com/office/powerpoint/2010/main" val="1074757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r>
              <a:rPr lang="en-US" smtClean="0"/>
              <a:t>Impacts of Operational Risk</a:t>
            </a:r>
          </a:p>
        </p:txBody>
      </p:sp>
      <p:sp>
        <p:nvSpPr>
          <p:cNvPr id="7172" name="Rectangle 5"/>
          <p:cNvSpPr>
            <a:spLocks noGrp="1" noChangeArrowheads="1"/>
          </p:cNvSpPr>
          <p:nvPr>
            <p:ph type="body" idx="1"/>
          </p:nvPr>
        </p:nvSpPr>
        <p:spPr/>
        <p:txBody>
          <a:bodyPr/>
          <a:lstStyle/>
          <a:p>
            <a:r>
              <a:rPr lang="en-US" smtClean="0"/>
              <a:t>Impacts of operational risk events include:</a:t>
            </a:r>
          </a:p>
          <a:p>
            <a:pPr lvl="1"/>
            <a:r>
              <a:rPr lang="en-US" smtClean="0"/>
              <a:t>Financial</a:t>
            </a:r>
          </a:p>
          <a:p>
            <a:pPr lvl="2"/>
            <a:r>
              <a:rPr lang="en-US" smtClean="0"/>
              <a:t>Economic losses</a:t>
            </a:r>
          </a:p>
          <a:p>
            <a:pPr lvl="1"/>
            <a:r>
              <a:rPr lang="en-US" smtClean="0"/>
              <a:t>Reputational</a:t>
            </a:r>
          </a:p>
          <a:p>
            <a:pPr lvl="2"/>
            <a:r>
              <a:rPr lang="en-US" smtClean="0"/>
              <a:t>Adverse publicity</a:t>
            </a:r>
          </a:p>
          <a:p>
            <a:pPr lvl="1"/>
            <a:r>
              <a:rPr lang="en-US" smtClean="0"/>
              <a:t>Legal and regulatory</a:t>
            </a:r>
          </a:p>
          <a:p>
            <a:pPr lvl="2"/>
            <a:r>
              <a:rPr lang="en-US" smtClean="0"/>
              <a:t>Fines and settlements</a:t>
            </a:r>
          </a:p>
          <a:p>
            <a:pPr lvl="1"/>
            <a:r>
              <a:rPr lang="en-US" smtClean="0"/>
              <a:t>Client and customer</a:t>
            </a:r>
          </a:p>
          <a:p>
            <a:pPr lvl="2"/>
            <a:r>
              <a:rPr lang="en-US" smtClean="0"/>
              <a:t>Client dissatisfaction</a:t>
            </a:r>
          </a:p>
          <a:p>
            <a:pPr lvl="1"/>
            <a:r>
              <a:rPr lang="en-US" smtClean="0"/>
              <a:t>Life safety</a:t>
            </a:r>
          </a:p>
          <a:p>
            <a:pPr lvl="2"/>
            <a:r>
              <a:rPr lang="en-US" smtClean="0"/>
              <a:t>Employee safety compromised</a:t>
            </a:r>
          </a:p>
        </p:txBody>
      </p:sp>
      <p:sp>
        <p:nvSpPr>
          <p:cNvPr id="7170" name="Rectangle 6"/>
          <p:cNvSpPr>
            <a:spLocks noGrp="1" noChangeArrowheads="1"/>
          </p:cNvSpPr>
          <p:nvPr>
            <p:ph type="sldNum" sz="quarter" idx="11"/>
          </p:nvPr>
        </p:nvSpPr>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dirty="0" smtClean="0"/>
          </a:p>
        </p:txBody>
      </p:sp>
      <p:sp>
        <p:nvSpPr>
          <p:cNvPr id="14" name="Slide Number Placeholder 1"/>
          <p:cNvSpPr>
            <a:spLocks noGrp="1"/>
          </p:cNvSpPr>
          <p:nvPr>
            <p:ph type="sldNum" sz="quarter" idx="12"/>
          </p:nvPr>
        </p:nvSpPr>
        <p:spPr>
          <a:xfrm>
            <a:off x="8531788" y="5638800"/>
            <a:ext cx="548640" cy="396240"/>
          </a:xfrm>
        </p:spPr>
        <p:txBody>
          <a:bodyPr/>
          <a:lstStyle/>
          <a:p>
            <a:fld id="{42C29358-4954-456F-8D4C-38185EC56768}" type="slidenum">
              <a:rPr lang="en-US" smtClean="0"/>
              <a:t>51</a:t>
            </a:fld>
            <a:endParaRPr lang="en-US" dirty="0"/>
          </a:p>
        </p:txBody>
      </p:sp>
    </p:spTree>
    <p:extLst>
      <p:ext uri="{BB962C8B-B14F-4D97-AF65-F5344CB8AC3E}">
        <p14:creationId xmlns:p14="http://schemas.microsoft.com/office/powerpoint/2010/main" val="396865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gray">
          <a:xfrm>
            <a:off x="381000" y="107128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Basel I</a:t>
            </a:r>
            <a:endParaRPr lang="en-US" sz="1800" dirty="0">
              <a:solidFill>
                <a:schemeClr val="bg1"/>
              </a:solidFill>
            </a:endParaRPr>
          </a:p>
        </p:txBody>
      </p:sp>
      <p:sp>
        <p:nvSpPr>
          <p:cNvPr id="46082" name="Rectangle 3"/>
          <p:cNvSpPr>
            <a:spLocks noChangeArrowheads="1"/>
          </p:cNvSpPr>
          <p:nvPr/>
        </p:nvSpPr>
        <p:spPr bwMode="auto">
          <a:xfrm>
            <a:off x="381000" y="236668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Purpose and Intent</a:t>
            </a:r>
            <a:endParaRPr lang="en-US" sz="1800" dirty="0">
              <a:solidFill>
                <a:schemeClr val="bg1"/>
              </a:solidFill>
            </a:endParaRPr>
          </a:p>
        </p:txBody>
      </p:sp>
      <p:sp>
        <p:nvSpPr>
          <p:cNvPr id="46083" name="Rectangle 4"/>
          <p:cNvSpPr>
            <a:spLocks noChangeArrowheads="1"/>
          </p:cNvSpPr>
          <p:nvPr/>
        </p:nvSpPr>
        <p:spPr bwMode="auto">
          <a:xfrm>
            <a:off x="381000" y="495748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Basel I  Today</a:t>
            </a:r>
            <a:endParaRPr lang="en-US" sz="1800" dirty="0">
              <a:solidFill>
                <a:schemeClr val="bg1"/>
              </a:solidFill>
            </a:endParaRPr>
          </a:p>
        </p:txBody>
      </p:sp>
      <p:sp>
        <p:nvSpPr>
          <p:cNvPr id="46084" name="Rectangle 5"/>
          <p:cNvSpPr>
            <a:spLocks noGrp="1" noChangeArrowheads="1"/>
          </p:cNvSpPr>
          <p:nvPr>
            <p:ph type="title"/>
          </p:nvPr>
        </p:nvSpPr>
        <p:spPr>
          <a:xfrm>
            <a:off x="304800" y="71438"/>
            <a:ext cx="8839200" cy="703262"/>
          </a:xfrm>
        </p:spPr>
        <p:txBody>
          <a:bodyPr/>
          <a:lstStyle/>
          <a:p>
            <a:r>
              <a:rPr lang="en-US" sz="2400" dirty="0"/>
              <a:t>Basel </a:t>
            </a:r>
            <a:r>
              <a:rPr lang="en-US" sz="2400" dirty="0" smtClean="0"/>
              <a:t>I:</a:t>
            </a:r>
            <a:br>
              <a:rPr lang="en-US" sz="2400" dirty="0" smtClean="0"/>
            </a:br>
            <a:r>
              <a:rPr lang="en-US" sz="2400" dirty="0" smtClean="0"/>
              <a:t>International </a:t>
            </a:r>
            <a:r>
              <a:rPr lang="en-US" sz="2400" dirty="0"/>
              <a:t>Convergence of Capital Measurement </a:t>
            </a:r>
            <a:r>
              <a:rPr lang="en-US" sz="2400" dirty="0" smtClean="0"/>
              <a:t>&amp; Capital </a:t>
            </a:r>
            <a:r>
              <a:rPr lang="en-US" sz="2400" dirty="0"/>
              <a:t>Standards</a:t>
            </a:r>
            <a:endParaRPr lang="en-US" sz="2400" dirty="0" smtClean="0"/>
          </a:p>
        </p:txBody>
      </p:sp>
      <p:sp>
        <p:nvSpPr>
          <p:cNvPr id="46085" name="Rectangle 6"/>
          <p:cNvSpPr>
            <a:spLocks noChangeArrowheads="1"/>
          </p:cNvSpPr>
          <p:nvPr/>
        </p:nvSpPr>
        <p:spPr bwMode="auto">
          <a:xfrm>
            <a:off x="381000" y="366208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Specifics</a:t>
            </a:r>
            <a:endParaRPr lang="en-US" sz="1800" dirty="0">
              <a:solidFill>
                <a:schemeClr val="bg1"/>
              </a:solidFill>
            </a:endParaRPr>
          </a:p>
        </p:txBody>
      </p:sp>
      <p:sp>
        <p:nvSpPr>
          <p:cNvPr id="46086" name="Rectangle 7"/>
          <p:cNvSpPr>
            <a:spLocks noChangeArrowheads="1"/>
          </p:cNvSpPr>
          <p:nvPr/>
        </p:nvSpPr>
        <p:spPr bwMode="gray">
          <a:xfrm>
            <a:off x="3352800" y="107128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85750" indent="-285750">
              <a:spcBef>
                <a:spcPts val="200"/>
              </a:spcBef>
              <a:buFont typeface="Arial" pitchFamily="34" charset="0"/>
              <a:buChar char="•"/>
            </a:pPr>
            <a:r>
              <a:rPr lang="en-US" b="0" dirty="0"/>
              <a:t>Advise national financial regulators on how to improve banking supervision and cooperation</a:t>
            </a:r>
          </a:p>
          <a:p>
            <a:pPr marL="568325" lvl="1" indent="-219075">
              <a:spcBef>
                <a:spcPts val="200"/>
              </a:spcBef>
              <a:buFontTx/>
              <a:buChar char="–"/>
            </a:pPr>
            <a:r>
              <a:rPr lang="en-US" sz="1400" b="0" dirty="0" smtClean="0"/>
              <a:t>Credit risk—borrower defaults on payments</a:t>
            </a:r>
          </a:p>
        </p:txBody>
      </p:sp>
      <p:sp>
        <p:nvSpPr>
          <p:cNvPr id="46087" name="Rectangle 8"/>
          <p:cNvSpPr>
            <a:spLocks noChangeArrowheads="1"/>
          </p:cNvSpPr>
          <p:nvPr/>
        </p:nvSpPr>
        <p:spPr bwMode="gray">
          <a:xfrm>
            <a:off x="3352800" y="236668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spcBef>
                <a:spcPts val="200"/>
              </a:spcBef>
              <a:buFontTx/>
              <a:buChar char="•"/>
            </a:pPr>
            <a:r>
              <a:rPr lang="en-US" b="0" dirty="0"/>
              <a:t>Sound and stable international banking system</a:t>
            </a:r>
          </a:p>
          <a:p>
            <a:pPr marL="234950" indent="-234950">
              <a:spcBef>
                <a:spcPts val="200"/>
              </a:spcBef>
              <a:buFontTx/>
              <a:buChar char="•"/>
            </a:pPr>
            <a:r>
              <a:rPr lang="en-US" b="0" dirty="0"/>
              <a:t>Consistent regulation around the world</a:t>
            </a:r>
          </a:p>
          <a:p>
            <a:pPr marL="568325" lvl="1" indent="-219075">
              <a:spcBef>
                <a:spcPts val="200"/>
              </a:spcBef>
              <a:buFontTx/>
              <a:buChar char="–"/>
            </a:pPr>
            <a:r>
              <a:rPr lang="en-US" sz="1400" b="0" dirty="0" smtClean="0"/>
              <a:t>Regulators implement details at their discretion</a:t>
            </a:r>
          </a:p>
        </p:txBody>
      </p:sp>
      <p:sp>
        <p:nvSpPr>
          <p:cNvPr id="46088" name="Rectangle 9"/>
          <p:cNvSpPr>
            <a:spLocks noChangeArrowheads="1"/>
          </p:cNvSpPr>
          <p:nvPr/>
        </p:nvSpPr>
        <p:spPr bwMode="gray">
          <a:xfrm>
            <a:off x="3352800" y="366208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spcBef>
                <a:spcPts val="200"/>
              </a:spcBef>
              <a:buFontTx/>
              <a:buChar char="•"/>
            </a:pPr>
            <a:r>
              <a:rPr lang="en-US" b="0" dirty="0"/>
              <a:t>Regulatory capital—reserve liquidity for sustaining expected and unexpected </a:t>
            </a:r>
            <a:r>
              <a:rPr lang="en-US" b="0" dirty="0" smtClean="0"/>
              <a:t>losses</a:t>
            </a:r>
            <a:endParaRPr lang="en-US" sz="1400" b="0" dirty="0"/>
          </a:p>
          <a:p>
            <a:pPr marL="234950" indent="-234950">
              <a:spcBef>
                <a:spcPts val="200"/>
              </a:spcBef>
              <a:buFontTx/>
              <a:buChar char="•"/>
            </a:pPr>
            <a:r>
              <a:rPr lang="en-US" b="0" dirty="0" smtClean="0"/>
              <a:t>8% Capital Adequacy Ratio</a:t>
            </a:r>
          </a:p>
        </p:txBody>
      </p:sp>
      <p:sp>
        <p:nvSpPr>
          <p:cNvPr id="46089" name="Rectangle 10"/>
          <p:cNvSpPr>
            <a:spLocks noChangeArrowheads="1"/>
          </p:cNvSpPr>
          <p:nvPr/>
        </p:nvSpPr>
        <p:spPr bwMode="gray">
          <a:xfrm>
            <a:off x="3352800" y="495748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spcBef>
                <a:spcPts val="200"/>
              </a:spcBef>
              <a:buFontTx/>
              <a:buChar char="•"/>
            </a:pPr>
            <a:r>
              <a:rPr lang="en-US" b="0" dirty="0" smtClean="0"/>
              <a:t>Enforced by law in the “Group of 10,” 1992</a:t>
            </a:r>
          </a:p>
          <a:p>
            <a:pPr marL="234950" indent="-234950">
              <a:spcBef>
                <a:spcPts val="200"/>
              </a:spcBef>
              <a:buFontTx/>
              <a:buChar char="•"/>
            </a:pPr>
            <a:r>
              <a:rPr lang="en-US" b="0" dirty="0" smtClean="0"/>
              <a:t>Outdated assessment of a bank’s risk</a:t>
            </a:r>
            <a:endParaRPr lang="en-US" b="0" dirty="0"/>
          </a:p>
          <a:p>
            <a:pPr marL="568325" lvl="1" indent="-219075">
              <a:spcBef>
                <a:spcPts val="200"/>
              </a:spcBef>
              <a:buFontTx/>
              <a:buChar char="–"/>
            </a:pPr>
            <a:r>
              <a:rPr lang="en-US" sz="1400" b="0" dirty="0" smtClean="0"/>
              <a:t>Does not consider operational and market risk</a:t>
            </a:r>
          </a:p>
          <a:p>
            <a:pPr marL="568325" lvl="1" indent="-219075">
              <a:spcBef>
                <a:spcPts val="200"/>
              </a:spcBef>
              <a:buFontTx/>
              <a:buChar char="–"/>
            </a:pPr>
            <a:r>
              <a:rPr lang="en-US" sz="1400" b="0" dirty="0" smtClean="0"/>
              <a:t>No framework for government regulators</a:t>
            </a:r>
            <a:endParaRPr lang="en-US" sz="1400" b="0" dirty="0"/>
          </a:p>
        </p:txBody>
      </p:sp>
      <p:sp>
        <p:nvSpPr>
          <p:cNvPr id="11"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6</a:t>
            </a:fld>
            <a:endParaRPr lang="en-US" dirty="0"/>
          </a:p>
        </p:txBody>
      </p:sp>
    </p:spTree>
    <p:extLst>
      <p:ext uri="{BB962C8B-B14F-4D97-AF65-F5344CB8AC3E}">
        <p14:creationId xmlns:p14="http://schemas.microsoft.com/office/powerpoint/2010/main" val="101848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gray">
          <a:xfrm>
            <a:off x="381000" y="107156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a:solidFill>
                  <a:schemeClr val="bg1"/>
                </a:solidFill>
              </a:rPr>
              <a:t>Capital Allocation</a:t>
            </a:r>
          </a:p>
        </p:txBody>
      </p:sp>
      <p:sp>
        <p:nvSpPr>
          <p:cNvPr id="29698" name="Rectangle 3"/>
          <p:cNvSpPr>
            <a:spLocks noChangeArrowheads="1"/>
          </p:cNvSpPr>
          <p:nvPr/>
        </p:nvSpPr>
        <p:spPr bwMode="auto">
          <a:xfrm>
            <a:off x="381000" y="236696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a:solidFill>
                  <a:schemeClr val="bg1"/>
                </a:solidFill>
              </a:rPr>
              <a:t>Quantify Risk</a:t>
            </a:r>
          </a:p>
        </p:txBody>
      </p:sp>
      <p:sp>
        <p:nvSpPr>
          <p:cNvPr id="29699" name="Rectangle 4"/>
          <p:cNvSpPr>
            <a:spLocks noChangeArrowheads="1"/>
          </p:cNvSpPr>
          <p:nvPr/>
        </p:nvSpPr>
        <p:spPr bwMode="auto">
          <a:xfrm>
            <a:off x="381000" y="495776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a:solidFill>
                  <a:schemeClr val="bg1"/>
                </a:solidFill>
              </a:rPr>
              <a:t>Regulatory &amp; Economic Capital</a:t>
            </a:r>
          </a:p>
        </p:txBody>
      </p:sp>
      <p:sp>
        <p:nvSpPr>
          <p:cNvPr id="29700" name="Rectangle 5"/>
          <p:cNvSpPr>
            <a:spLocks noGrp="1" noChangeArrowheads="1"/>
          </p:cNvSpPr>
          <p:nvPr>
            <p:ph type="title"/>
          </p:nvPr>
        </p:nvSpPr>
        <p:spPr>
          <a:xfrm>
            <a:off x="304800" y="71438"/>
            <a:ext cx="8281988" cy="703262"/>
          </a:xfrm>
        </p:spPr>
        <p:txBody>
          <a:bodyPr/>
          <a:lstStyle/>
          <a:p>
            <a:r>
              <a:rPr lang="en-US" sz="4000" dirty="0" smtClean="0"/>
              <a:t>Main Objectives of Basel II</a:t>
            </a:r>
          </a:p>
        </p:txBody>
      </p:sp>
      <p:sp>
        <p:nvSpPr>
          <p:cNvPr id="29701" name="Rectangle 6"/>
          <p:cNvSpPr>
            <a:spLocks noChangeArrowheads="1"/>
          </p:cNvSpPr>
          <p:nvPr/>
        </p:nvSpPr>
        <p:spPr bwMode="auto">
          <a:xfrm>
            <a:off x="381000" y="3662363"/>
            <a:ext cx="2616200" cy="1050925"/>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a:solidFill>
                  <a:schemeClr val="bg1"/>
                </a:solidFill>
              </a:rPr>
              <a:t>Disclosure Requirements</a:t>
            </a:r>
          </a:p>
        </p:txBody>
      </p:sp>
      <p:sp>
        <p:nvSpPr>
          <p:cNvPr id="46086" name="Rectangle 7"/>
          <p:cNvSpPr>
            <a:spLocks noChangeArrowheads="1"/>
          </p:cNvSpPr>
          <p:nvPr/>
        </p:nvSpPr>
        <p:spPr bwMode="gray">
          <a:xfrm>
            <a:off x="3352800" y="107156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lnSpc>
                <a:spcPct val="120000"/>
              </a:lnSpc>
              <a:spcBef>
                <a:spcPts val="20"/>
              </a:spcBef>
              <a:buFontTx/>
              <a:buChar char="•"/>
              <a:defRPr/>
            </a:pPr>
            <a:r>
              <a:rPr lang="en-US" b="0" dirty="0"/>
              <a:t>Ensure that </a:t>
            </a:r>
            <a:r>
              <a:rPr lang="en-US" b="0" u="sng" dirty="0"/>
              <a:t>capital </a:t>
            </a:r>
            <a:r>
              <a:rPr lang="en-US" b="0" u="sng" dirty="0" smtClean="0"/>
              <a:t>allocation</a:t>
            </a:r>
            <a:r>
              <a:rPr lang="en-US" b="0" dirty="0" smtClean="0"/>
              <a:t> is </a:t>
            </a:r>
            <a:r>
              <a:rPr lang="en-US" b="0" dirty="0"/>
              <a:t>more risk </a:t>
            </a:r>
            <a:r>
              <a:rPr lang="en-US" b="0" dirty="0" smtClean="0"/>
              <a:t>sensitive</a:t>
            </a:r>
          </a:p>
          <a:p>
            <a:pPr marL="234950" indent="-234950">
              <a:lnSpc>
                <a:spcPct val="120000"/>
              </a:lnSpc>
              <a:spcBef>
                <a:spcPts val="20"/>
              </a:spcBef>
              <a:buFontTx/>
              <a:buChar char="•"/>
              <a:defRPr/>
            </a:pPr>
            <a:r>
              <a:rPr lang="en-US" dirty="0" smtClean="0"/>
              <a:t>Capture capital requirements for operational risk</a:t>
            </a:r>
            <a:endParaRPr lang="en-US" b="0" dirty="0"/>
          </a:p>
        </p:txBody>
      </p:sp>
      <p:sp>
        <p:nvSpPr>
          <p:cNvPr id="46087" name="Rectangle 8"/>
          <p:cNvSpPr>
            <a:spLocks noChangeArrowheads="1"/>
          </p:cNvSpPr>
          <p:nvPr/>
        </p:nvSpPr>
        <p:spPr bwMode="gray">
          <a:xfrm>
            <a:off x="3352800" y="236696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lnSpc>
                <a:spcPct val="120000"/>
              </a:lnSpc>
              <a:spcBef>
                <a:spcPct val="20000"/>
              </a:spcBef>
              <a:buFontTx/>
              <a:buChar char="•"/>
              <a:defRPr/>
            </a:pPr>
            <a:r>
              <a:rPr lang="en-US" b="0" dirty="0"/>
              <a:t>Ensure that </a:t>
            </a:r>
            <a:r>
              <a:rPr lang="en-US" b="0" u="sng" dirty="0"/>
              <a:t>credit risk</a:t>
            </a:r>
            <a:r>
              <a:rPr lang="en-US" b="0" dirty="0"/>
              <a:t>, </a:t>
            </a:r>
            <a:r>
              <a:rPr lang="en-US" b="0" u="sng" dirty="0"/>
              <a:t>operational risk </a:t>
            </a:r>
            <a:r>
              <a:rPr lang="en-US" b="0" dirty="0"/>
              <a:t>and </a:t>
            </a:r>
            <a:r>
              <a:rPr lang="en-US" b="0" u="sng" dirty="0"/>
              <a:t>market risk </a:t>
            </a:r>
            <a:r>
              <a:rPr lang="en-US" b="0" dirty="0"/>
              <a:t>are quantified based on statistical data and formal techniques </a:t>
            </a:r>
          </a:p>
        </p:txBody>
      </p:sp>
      <p:sp>
        <p:nvSpPr>
          <p:cNvPr id="46088" name="Rectangle 9"/>
          <p:cNvSpPr>
            <a:spLocks noChangeArrowheads="1"/>
          </p:cNvSpPr>
          <p:nvPr/>
        </p:nvSpPr>
        <p:spPr bwMode="gray">
          <a:xfrm>
            <a:off x="3352800" y="366236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lnSpc>
                <a:spcPct val="120000"/>
              </a:lnSpc>
              <a:spcBef>
                <a:spcPct val="20000"/>
              </a:spcBef>
              <a:buFontTx/>
              <a:buChar char="•"/>
              <a:defRPr/>
            </a:pPr>
            <a:r>
              <a:rPr lang="en-US" b="0" dirty="0"/>
              <a:t>Enhance </a:t>
            </a:r>
            <a:r>
              <a:rPr lang="en-US" b="0" u="sng" dirty="0"/>
              <a:t>disclosure requirements</a:t>
            </a:r>
            <a:r>
              <a:rPr lang="en-US" b="0" dirty="0"/>
              <a:t> allowing market participants to assess the capital adequacy of an institution</a:t>
            </a:r>
          </a:p>
        </p:txBody>
      </p:sp>
      <p:sp>
        <p:nvSpPr>
          <p:cNvPr id="46089" name="Rectangle 10"/>
          <p:cNvSpPr>
            <a:spLocks noChangeArrowheads="1"/>
          </p:cNvSpPr>
          <p:nvPr/>
        </p:nvSpPr>
        <p:spPr bwMode="gray">
          <a:xfrm>
            <a:off x="3352800" y="4957763"/>
            <a:ext cx="5486400" cy="1066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marL="234950" indent="-234950">
              <a:lnSpc>
                <a:spcPct val="120000"/>
              </a:lnSpc>
              <a:spcBef>
                <a:spcPct val="20000"/>
              </a:spcBef>
              <a:buFontTx/>
              <a:buChar char="•"/>
              <a:defRPr/>
            </a:pPr>
            <a:r>
              <a:rPr lang="en-US" b="0" dirty="0"/>
              <a:t>Attempt to align economic and regulatory capital more closely to reduce the scope for </a:t>
            </a:r>
            <a:r>
              <a:rPr lang="en-US" b="0" u="sng" dirty="0"/>
              <a:t>regulatory arbitrage</a:t>
            </a:r>
          </a:p>
        </p:txBody>
      </p:sp>
      <p:sp>
        <p:nvSpPr>
          <p:cNvPr id="11" name="Slide Number Placeholder 3"/>
          <p:cNvSpPr>
            <a:spLocks noGrp="1"/>
          </p:cNvSpPr>
          <p:nvPr>
            <p:ph type="sldNum" sz="quarter" idx="12"/>
          </p:nvPr>
        </p:nvSpPr>
        <p:spPr>
          <a:xfrm>
            <a:off x="8531788" y="5623560"/>
            <a:ext cx="548640" cy="396240"/>
          </a:xfrm>
        </p:spPr>
        <p:txBody>
          <a:bodyPr/>
          <a:lstStyle/>
          <a:p>
            <a:fld id="{394B7BB0-30B1-4420-88DE-82D418D4D8A2}" type="slidenum">
              <a:rPr lang="en-US" smtClean="0"/>
              <a:t>7</a:t>
            </a:fld>
            <a:endParaRPr lang="en-US" dirty="0"/>
          </a:p>
        </p:txBody>
      </p:sp>
    </p:spTree>
    <p:extLst>
      <p:ext uri="{BB962C8B-B14F-4D97-AF65-F5344CB8AC3E}">
        <p14:creationId xmlns:p14="http://schemas.microsoft.com/office/powerpoint/2010/main" val="1187237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Three Pillars of Basel II</a:t>
            </a:r>
          </a:p>
        </p:txBody>
      </p:sp>
      <p:grpSp>
        <p:nvGrpSpPr>
          <p:cNvPr id="52226" name="Group 25"/>
          <p:cNvGrpSpPr>
            <a:grpSpLocks/>
          </p:cNvGrpSpPr>
          <p:nvPr/>
        </p:nvGrpSpPr>
        <p:grpSpPr bwMode="auto">
          <a:xfrm>
            <a:off x="304800" y="1447800"/>
            <a:ext cx="2667000" cy="3016250"/>
            <a:chOff x="304800" y="1143000"/>
            <a:chExt cx="2667000" cy="3016210"/>
          </a:xfrm>
        </p:grpSpPr>
        <p:sp>
          <p:nvSpPr>
            <p:cNvPr id="4" name="TextBox 3"/>
            <p:cNvSpPr txBox="1"/>
            <p:nvPr/>
          </p:nvSpPr>
          <p:spPr>
            <a:xfrm>
              <a:off x="304800" y="1143000"/>
              <a:ext cx="2667000" cy="30162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600"/>
                </a:spcBef>
                <a:spcAft>
                  <a:spcPts val="0"/>
                </a:spcAft>
                <a:defRPr/>
              </a:pPr>
              <a:endParaRPr lang="en-US" dirty="0"/>
            </a:p>
            <a:p>
              <a:pPr>
                <a:spcBef>
                  <a:spcPts val="600"/>
                </a:spcBef>
                <a:spcAft>
                  <a:spcPts val="0"/>
                </a:spcAft>
                <a:defRPr/>
              </a:pPr>
              <a:endParaRPr lang="en-US" dirty="0"/>
            </a:p>
            <a:p>
              <a:pPr>
                <a:spcBef>
                  <a:spcPts val="600"/>
                </a:spcBef>
                <a:spcAft>
                  <a:spcPts val="0"/>
                </a:spcAft>
                <a:defRPr/>
              </a:pPr>
              <a:endParaRPr lang="en-US" dirty="0"/>
            </a:p>
            <a:p>
              <a:pPr marL="285750" indent="-285750">
                <a:spcBef>
                  <a:spcPts val="600"/>
                </a:spcBef>
                <a:spcAft>
                  <a:spcPts val="0"/>
                </a:spcAft>
                <a:buFont typeface="Arial" pitchFamily="34" charset="0"/>
                <a:buChar char="•"/>
                <a:defRPr/>
              </a:pPr>
              <a:r>
                <a:rPr lang="en-US" b="0" dirty="0"/>
                <a:t>Determines minimum capital requirements</a:t>
              </a:r>
            </a:p>
            <a:p>
              <a:pPr marL="285750" indent="-285750">
                <a:spcBef>
                  <a:spcPts val="600"/>
                </a:spcBef>
                <a:spcAft>
                  <a:spcPts val="0"/>
                </a:spcAft>
                <a:buFont typeface="Arial" pitchFamily="34" charset="0"/>
                <a:buChar char="•"/>
                <a:defRPr/>
              </a:pPr>
              <a:r>
                <a:rPr lang="en-US" b="0" dirty="0"/>
                <a:t>Calculates credit, market and operational risk capital</a:t>
              </a:r>
            </a:p>
            <a:p>
              <a:pPr marL="285750" indent="-285750">
                <a:spcBef>
                  <a:spcPts val="600"/>
                </a:spcBef>
                <a:spcAft>
                  <a:spcPts val="0"/>
                </a:spcAft>
                <a:buFont typeface="Arial" pitchFamily="34" charset="0"/>
                <a:buChar char="•"/>
                <a:defRPr/>
              </a:pPr>
              <a:r>
                <a:rPr lang="en-US" b="0" dirty="0"/>
                <a:t>Uses internal bank data</a:t>
              </a:r>
            </a:p>
            <a:p>
              <a:pPr marL="285750" indent="-285750">
                <a:spcBef>
                  <a:spcPts val="600"/>
                </a:spcBef>
                <a:spcAft>
                  <a:spcPts val="0"/>
                </a:spcAft>
                <a:buFont typeface="Arial" pitchFamily="34" charset="0"/>
                <a:buChar char="•"/>
                <a:defRPr/>
              </a:pPr>
              <a:endParaRPr lang="en-US" b="0" dirty="0"/>
            </a:p>
          </p:txBody>
        </p:sp>
        <p:sp>
          <p:nvSpPr>
            <p:cNvPr id="52240" name="TextBox 5"/>
            <p:cNvSpPr txBox="1">
              <a:spLocks noChangeArrowheads="1"/>
            </p:cNvSpPr>
            <p:nvPr/>
          </p:nvSpPr>
          <p:spPr bwMode="auto">
            <a:xfrm>
              <a:off x="304800" y="1143000"/>
              <a:ext cx="2667000" cy="769441"/>
            </a:xfrm>
            <a:prstGeom prst="rect">
              <a:avLst/>
            </a:prstGeom>
            <a:solidFill>
              <a:srgbClr val="003A6F"/>
            </a:solidFill>
            <a:ln w="9525">
              <a:noFill/>
              <a:miter lim="800000"/>
              <a:headEnd/>
              <a:tailEnd/>
            </a:ln>
          </p:spPr>
          <p:txBody>
            <a:bodyPr>
              <a:spAutoFit/>
            </a:bodyPr>
            <a:lstStyle/>
            <a:p>
              <a:pPr algn="ctr"/>
              <a:r>
                <a:rPr lang="en-US" sz="2200">
                  <a:solidFill>
                    <a:schemeClr val="bg1"/>
                  </a:solidFill>
                </a:rPr>
                <a:t>Pillar 1</a:t>
              </a:r>
            </a:p>
            <a:p>
              <a:pPr algn="ctr"/>
              <a:r>
                <a:rPr lang="en-US" sz="2200">
                  <a:solidFill>
                    <a:schemeClr val="bg1"/>
                  </a:solidFill>
                </a:rPr>
                <a:t>Risk Weighting</a:t>
              </a:r>
            </a:p>
          </p:txBody>
        </p:sp>
      </p:grpSp>
      <p:grpSp>
        <p:nvGrpSpPr>
          <p:cNvPr id="52227" name="Group 27"/>
          <p:cNvGrpSpPr>
            <a:grpSpLocks/>
          </p:cNvGrpSpPr>
          <p:nvPr/>
        </p:nvGrpSpPr>
        <p:grpSpPr bwMode="auto">
          <a:xfrm>
            <a:off x="6172200" y="1447800"/>
            <a:ext cx="2667000" cy="3016250"/>
            <a:chOff x="6172200" y="1143000"/>
            <a:chExt cx="2667000" cy="3016210"/>
          </a:xfrm>
        </p:grpSpPr>
        <p:sp>
          <p:nvSpPr>
            <p:cNvPr id="16" name="TextBox 15"/>
            <p:cNvSpPr txBox="1"/>
            <p:nvPr/>
          </p:nvSpPr>
          <p:spPr>
            <a:xfrm>
              <a:off x="6172200" y="1143000"/>
              <a:ext cx="2667000" cy="30162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600"/>
                </a:spcBef>
                <a:spcAft>
                  <a:spcPts val="0"/>
                </a:spcAft>
                <a:defRPr/>
              </a:pPr>
              <a:endParaRPr lang="en-US" dirty="0"/>
            </a:p>
            <a:p>
              <a:pPr>
                <a:spcBef>
                  <a:spcPts val="600"/>
                </a:spcBef>
                <a:spcAft>
                  <a:spcPts val="0"/>
                </a:spcAft>
                <a:defRPr/>
              </a:pPr>
              <a:endParaRPr lang="en-US" dirty="0"/>
            </a:p>
            <a:p>
              <a:pPr>
                <a:spcBef>
                  <a:spcPts val="600"/>
                </a:spcBef>
                <a:spcAft>
                  <a:spcPts val="0"/>
                </a:spcAft>
                <a:defRPr/>
              </a:pPr>
              <a:endParaRPr lang="en-US" dirty="0"/>
            </a:p>
            <a:p>
              <a:pPr marL="285750" indent="-285750">
                <a:spcBef>
                  <a:spcPts val="600"/>
                </a:spcBef>
                <a:spcAft>
                  <a:spcPts val="0"/>
                </a:spcAft>
                <a:buFont typeface="Arial" pitchFamily="34" charset="0"/>
                <a:buChar char="•"/>
                <a:defRPr/>
              </a:pPr>
              <a:r>
                <a:rPr lang="en-US" b="0" dirty="0"/>
                <a:t>Provides investors more insight on risk</a:t>
              </a:r>
            </a:p>
            <a:p>
              <a:pPr marL="285750" indent="-285750">
                <a:spcBef>
                  <a:spcPts val="600"/>
                </a:spcBef>
                <a:spcAft>
                  <a:spcPts val="0"/>
                </a:spcAft>
                <a:buFont typeface="Arial" pitchFamily="34" charset="0"/>
                <a:buChar char="•"/>
                <a:defRPr/>
              </a:pPr>
              <a:r>
                <a:rPr lang="en-US" b="0" dirty="0"/>
                <a:t>Requires significantly higher disclosure requirements</a:t>
              </a:r>
            </a:p>
            <a:p>
              <a:pPr marL="285750" indent="-285750">
                <a:spcBef>
                  <a:spcPts val="600"/>
                </a:spcBef>
                <a:spcAft>
                  <a:spcPts val="0"/>
                </a:spcAft>
                <a:buFont typeface="Arial" pitchFamily="34" charset="0"/>
                <a:buChar char="•"/>
                <a:defRPr/>
              </a:pPr>
              <a:endParaRPr lang="en-US" b="0" dirty="0"/>
            </a:p>
            <a:p>
              <a:pPr marL="285750" indent="-285750">
                <a:spcBef>
                  <a:spcPts val="600"/>
                </a:spcBef>
                <a:spcAft>
                  <a:spcPts val="0"/>
                </a:spcAft>
                <a:buFont typeface="Arial" pitchFamily="34" charset="0"/>
                <a:buChar char="•"/>
                <a:defRPr/>
              </a:pPr>
              <a:endParaRPr lang="en-US" b="0" dirty="0"/>
            </a:p>
          </p:txBody>
        </p:sp>
        <p:sp>
          <p:nvSpPr>
            <p:cNvPr id="52238" name="TextBox 16"/>
            <p:cNvSpPr txBox="1">
              <a:spLocks noChangeArrowheads="1"/>
            </p:cNvSpPr>
            <p:nvPr/>
          </p:nvSpPr>
          <p:spPr bwMode="auto">
            <a:xfrm>
              <a:off x="6172200" y="1143000"/>
              <a:ext cx="2667000" cy="769441"/>
            </a:xfrm>
            <a:prstGeom prst="rect">
              <a:avLst/>
            </a:prstGeom>
            <a:solidFill>
              <a:srgbClr val="003A6F"/>
            </a:solidFill>
            <a:ln w="9525">
              <a:noFill/>
              <a:miter lim="800000"/>
              <a:headEnd/>
              <a:tailEnd/>
            </a:ln>
          </p:spPr>
          <p:txBody>
            <a:bodyPr>
              <a:spAutoFit/>
            </a:bodyPr>
            <a:lstStyle/>
            <a:p>
              <a:pPr algn="ctr"/>
              <a:r>
                <a:rPr lang="en-US" sz="2200">
                  <a:solidFill>
                    <a:schemeClr val="bg1"/>
                  </a:solidFill>
                </a:rPr>
                <a:t>Pillar 3</a:t>
              </a:r>
            </a:p>
            <a:p>
              <a:pPr algn="ctr"/>
              <a:r>
                <a:rPr lang="en-US" sz="2200">
                  <a:solidFill>
                    <a:schemeClr val="bg1"/>
                  </a:solidFill>
                </a:rPr>
                <a:t>Disclosures</a:t>
              </a:r>
            </a:p>
          </p:txBody>
        </p:sp>
      </p:grpSp>
      <p:grpSp>
        <p:nvGrpSpPr>
          <p:cNvPr id="52228" name="Group 26"/>
          <p:cNvGrpSpPr>
            <a:grpSpLocks/>
          </p:cNvGrpSpPr>
          <p:nvPr/>
        </p:nvGrpSpPr>
        <p:grpSpPr bwMode="auto">
          <a:xfrm>
            <a:off x="3257550" y="1447800"/>
            <a:ext cx="2667000" cy="3016250"/>
            <a:chOff x="3257909" y="1143000"/>
            <a:chExt cx="2667000" cy="3016210"/>
          </a:xfrm>
        </p:grpSpPr>
        <p:sp>
          <p:nvSpPr>
            <p:cNvPr id="21" name="TextBox 20"/>
            <p:cNvSpPr txBox="1"/>
            <p:nvPr/>
          </p:nvSpPr>
          <p:spPr>
            <a:xfrm>
              <a:off x="3257909" y="1143000"/>
              <a:ext cx="2667000" cy="30162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600"/>
                </a:spcBef>
                <a:spcAft>
                  <a:spcPts val="0"/>
                </a:spcAft>
                <a:defRPr/>
              </a:pPr>
              <a:endParaRPr lang="en-US" dirty="0"/>
            </a:p>
            <a:p>
              <a:pPr>
                <a:spcBef>
                  <a:spcPts val="600"/>
                </a:spcBef>
                <a:spcAft>
                  <a:spcPts val="0"/>
                </a:spcAft>
                <a:defRPr/>
              </a:pPr>
              <a:endParaRPr lang="en-US" dirty="0"/>
            </a:p>
            <a:p>
              <a:pPr>
                <a:spcBef>
                  <a:spcPts val="600"/>
                </a:spcBef>
                <a:spcAft>
                  <a:spcPts val="0"/>
                </a:spcAft>
                <a:defRPr/>
              </a:pPr>
              <a:endParaRPr lang="en-US" dirty="0"/>
            </a:p>
            <a:p>
              <a:pPr marL="285750" indent="-285750">
                <a:spcBef>
                  <a:spcPts val="600"/>
                </a:spcBef>
                <a:spcAft>
                  <a:spcPts val="0"/>
                </a:spcAft>
                <a:buFont typeface="Arial" pitchFamily="34" charset="0"/>
                <a:buChar char="•"/>
                <a:defRPr/>
              </a:pPr>
              <a:r>
                <a:rPr lang="en-US" b="0" dirty="0"/>
                <a:t>Identifies other risks requiring capital</a:t>
              </a:r>
            </a:p>
            <a:p>
              <a:pPr marL="285750" indent="-285750">
                <a:spcBef>
                  <a:spcPts val="600"/>
                </a:spcBef>
                <a:spcAft>
                  <a:spcPts val="0"/>
                </a:spcAft>
                <a:buFont typeface="Arial" pitchFamily="34" charset="0"/>
                <a:buChar char="•"/>
                <a:defRPr/>
              </a:pPr>
              <a:r>
                <a:rPr lang="en-US" b="0" dirty="0"/>
                <a:t>Considers top risks and expects stress testing to influence capital targets</a:t>
              </a:r>
            </a:p>
            <a:p>
              <a:pPr marL="285750" indent="-285750">
                <a:spcBef>
                  <a:spcPts val="600"/>
                </a:spcBef>
                <a:spcAft>
                  <a:spcPts val="0"/>
                </a:spcAft>
                <a:buFont typeface="Arial" pitchFamily="34" charset="0"/>
                <a:buChar char="•"/>
                <a:defRPr/>
              </a:pPr>
              <a:endParaRPr lang="en-US" b="0" dirty="0"/>
            </a:p>
            <a:p>
              <a:pPr marL="285750" indent="-285750">
                <a:spcBef>
                  <a:spcPts val="600"/>
                </a:spcBef>
                <a:spcAft>
                  <a:spcPts val="0"/>
                </a:spcAft>
                <a:buFont typeface="Arial" pitchFamily="34" charset="0"/>
                <a:buChar char="•"/>
                <a:defRPr/>
              </a:pPr>
              <a:endParaRPr lang="en-US" b="0" dirty="0"/>
            </a:p>
          </p:txBody>
        </p:sp>
        <p:sp>
          <p:nvSpPr>
            <p:cNvPr id="52236" name="TextBox 19"/>
            <p:cNvSpPr txBox="1">
              <a:spLocks noChangeArrowheads="1"/>
            </p:cNvSpPr>
            <p:nvPr/>
          </p:nvSpPr>
          <p:spPr bwMode="auto">
            <a:xfrm>
              <a:off x="3257909" y="1143000"/>
              <a:ext cx="2667000" cy="769441"/>
            </a:xfrm>
            <a:prstGeom prst="rect">
              <a:avLst/>
            </a:prstGeom>
            <a:solidFill>
              <a:srgbClr val="003A6F"/>
            </a:solidFill>
            <a:ln w="9525">
              <a:noFill/>
              <a:miter lim="800000"/>
              <a:headEnd/>
              <a:tailEnd/>
            </a:ln>
          </p:spPr>
          <p:txBody>
            <a:bodyPr>
              <a:spAutoFit/>
            </a:bodyPr>
            <a:lstStyle/>
            <a:p>
              <a:pPr algn="ctr"/>
              <a:r>
                <a:rPr lang="en-US" sz="2200">
                  <a:solidFill>
                    <a:schemeClr val="bg1"/>
                  </a:solidFill>
                </a:rPr>
                <a:t>Pillar 2</a:t>
              </a:r>
            </a:p>
            <a:p>
              <a:pPr algn="ctr"/>
              <a:r>
                <a:rPr lang="en-US" sz="2200">
                  <a:solidFill>
                    <a:schemeClr val="bg1"/>
                  </a:solidFill>
                </a:rPr>
                <a:t>Capital Adequacy</a:t>
              </a:r>
            </a:p>
          </p:txBody>
        </p:sp>
      </p:grpSp>
      <p:sp>
        <p:nvSpPr>
          <p:cNvPr id="52229" name="Down Arrow 7"/>
          <p:cNvSpPr>
            <a:spLocks noChangeArrowheads="1"/>
          </p:cNvSpPr>
          <p:nvPr/>
        </p:nvSpPr>
        <p:spPr bwMode="auto">
          <a:xfrm>
            <a:off x="876300" y="4638675"/>
            <a:ext cx="1524000" cy="565150"/>
          </a:xfrm>
          <a:prstGeom prst="downArrow">
            <a:avLst>
              <a:gd name="adj1" fmla="val 50000"/>
              <a:gd name="adj2" fmla="val 50000"/>
            </a:avLst>
          </a:prstGeom>
          <a:solidFill>
            <a:srgbClr val="FFFF66"/>
          </a:solidFill>
          <a:ln w="9525" algn="ctr">
            <a:solidFill>
              <a:schemeClr val="tx1"/>
            </a:solidFill>
            <a:round/>
            <a:headEnd/>
            <a:tailEnd/>
          </a:ln>
        </p:spPr>
        <p:txBody>
          <a:bodyPr anchor="ctr"/>
          <a:lstStyle/>
          <a:p>
            <a:pPr algn="ctr">
              <a:lnSpc>
                <a:spcPct val="120000"/>
              </a:lnSpc>
              <a:spcBef>
                <a:spcPct val="20000"/>
              </a:spcBef>
            </a:pPr>
            <a:endParaRPr lang="en-US" sz="1400"/>
          </a:p>
        </p:txBody>
      </p:sp>
      <p:sp>
        <p:nvSpPr>
          <p:cNvPr id="52230" name="Down Arrow 22"/>
          <p:cNvSpPr>
            <a:spLocks noChangeArrowheads="1"/>
          </p:cNvSpPr>
          <p:nvPr/>
        </p:nvSpPr>
        <p:spPr bwMode="auto">
          <a:xfrm>
            <a:off x="3829050" y="4638675"/>
            <a:ext cx="1524000" cy="565150"/>
          </a:xfrm>
          <a:prstGeom prst="downArrow">
            <a:avLst>
              <a:gd name="adj1" fmla="val 50000"/>
              <a:gd name="adj2" fmla="val 50000"/>
            </a:avLst>
          </a:prstGeom>
          <a:solidFill>
            <a:srgbClr val="FFFF66"/>
          </a:solidFill>
          <a:ln w="9525" algn="ctr">
            <a:solidFill>
              <a:schemeClr val="tx1"/>
            </a:solidFill>
            <a:round/>
            <a:headEnd/>
            <a:tailEnd/>
          </a:ln>
        </p:spPr>
        <p:txBody>
          <a:bodyPr anchor="ctr"/>
          <a:lstStyle/>
          <a:p>
            <a:pPr algn="ctr">
              <a:lnSpc>
                <a:spcPct val="120000"/>
              </a:lnSpc>
              <a:spcBef>
                <a:spcPct val="20000"/>
              </a:spcBef>
            </a:pPr>
            <a:endParaRPr lang="en-US" sz="1400"/>
          </a:p>
        </p:txBody>
      </p:sp>
      <p:sp>
        <p:nvSpPr>
          <p:cNvPr id="52231" name="Down Arrow 23"/>
          <p:cNvSpPr>
            <a:spLocks noChangeArrowheads="1"/>
          </p:cNvSpPr>
          <p:nvPr/>
        </p:nvSpPr>
        <p:spPr bwMode="auto">
          <a:xfrm>
            <a:off x="6743700" y="4638675"/>
            <a:ext cx="1524000" cy="565150"/>
          </a:xfrm>
          <a:prstGeom prst="downArrow">
            <a:avLst>
              <a:gd name="adj1" fmla="val 50000"/>
              <a:gd name="adj2" fmla="val 50000"/>
            </a:avLst>
          </a:prstGeom>
          <a:solidFill>
            <a:srgbClr val="FFFF66"/>
          </a:solidFill>
          <a:ln w="9525" algn="ctr">
            <a:solidFill>
              <a:schemeClr val="tx1"/>
            </a:solidFill>
            <a:round/>
            <a:headEnd/>
            <a:tailEnd/>
          </a:ln>
        </p:spPr>
        <p:txBody>
          <a:bodyPr anchor="ctr"/>
          <a:lstStyle/>
          <a:p>
            <a:pPr algn="ctr">
              <a:lnSpc>
                <a:spcPct val="120000"/>
              </a:lnSpc>
              <a:spcBef>
                <a:spcPct val="20000"/>
              </a:spcBef>
            </a:pPr>
            <a:endParaRPr lang="en-US" sz="1400"/>
          </a:p>
        </p:txBody>
      </p:sp>
      <p:sp>
        <p:nvSpPr>
          <p:cNvPr id="52232" name="TextBox 24"/>
          <p:cNvSpPr txBox="1">
            <a:spLocks noChangeArrowheads="1"/>
          </p:cNvSpPr>
          <p:nvPr/>
        </p:nvSpPr>
        <p:spPr bwMode="auto">
          <a:xfrm>
            <a:off x="323850" y="5203825"/>
            <a:ext cx="2667000" cy="1862138"/>
          </a:xfrm>
          <a:prstGeom prst="rect">
            <a:avLst/>
          </a:prstGeom>
          <a:noFill/>
          <a:ln w="9525">
            <a:noFill/>
            <a:miter lim="800000"/>
            <a:headEnd/>
            <a:tailEnd/>
          </a:ln>
        </p:spPr>
        <p:txBody>
          <a:bodyPr>
            <a:spAutoFit/>
          </a:bodyPr>
          <a:lstStyle/>
          <a:p>
            <a:pPr marL="285750" indent="-285750">
              <a:spcBef>
                <a:spcPts val="600"/>
              </a:spcBef>
              <a:buFont typeface="Arial" charset="0"/>
              <a:buChar char="•"/>
            </a:pPr>
            <a:r>
              <a:rPr lang="en-US" sz="1500" b="0"/>
              <a:t>Increased data and model governance requirements</a:t>
            </a:r>
          </a:p>
          <a:p>
            <a:pPr marL="285750" indent="-285750">
              <a:spcBef>
                <a:spcPts val="600"/>
              </a:spcBef>
              <a:buFont typeface="Arial" charset="0"/>
              <a:buChar char="•"/>
            </a:pPr>
            <a:r>
              <a:rPr lang="en-US" sz="1500" b="0"/>
              <a:t>New statistical models for Commercial and Retail</a:t>
            </a:r>
          </a:p>
          <a:p>
            <a:pPr marL="285750" indent="-285750">
              <a:spcBef>
                <a:spcPts val="600"/>
              </a:spcBef>
              <a:buFont typeface="Arial" charset="0"/>
              <a:buChar char="•"/>
            </a:pPr>
            <a:r>
              <a:rPr lang="en-US" sz="1500" b="0"/>
              <a:t>Enhanced operational risk and data modeling</a:t>
            </a:r>
          </a:p>
        </p:txBody>
      </p:sp>
      <p:sp>
        <p:nvSpPr>
          <p:cNvPr id="52233" name="TextBox 29"/>
          <p:cNvSpPr txBox="1">
            <a:spLocks noChangeArrowheads="1"/>
          </p:cNvSpPr>
          <p:nvPr/>
        </p:nvSpPr>
        <p:spPr bwMode="auto">
          <a:xfrm>
            <a:off x="3257550" y="5203825"/>
            <a:ext cx="2667000" cy="1016000"/>
          </a:xfrm>
          <a:prstGeom prst="rect">
            <a:avLst/>
          </a:prstGeom>
          <a:noFill/>
          <a:ln w="9525">
            <a:noFill/>
            <a:miter lim="800000"/>
            <a:headEnd/>
            <a:tailEnd/>
          </a:ln>
        </p:spPr>
        <p:txBody>
          <a:bodyPr>
            <a:spAutoFit/>
          </a:bodyPr>
          <a:lstStyle/>
          <a:p>
            <a:pPr marL="285750" indent="-285750">
              <a:spcBef>
                <a:spcPts val="600"/>
              </a:spcBef>
              <a:buFont typeface="Arial" charset="0"/>
              <a:buChar char="•"/>
            </a:pPr>
            <a:r>
              <a:rPr lang="en-US" sz="1500" b="0"/>
              <a:t>Enhanced governance and processes for determining capital adequacy</a:t>
            </a:r>
          </a:p>
        </p:txBody>
      </p:sp>
      <p:sp>
        <p:nvSpPr>
          <p:cNvPr id="52234" name="TextBox 30"/>
          <p:cNvSpPr txBox="1">
            <a:spLocks noChangeArrowheads="1"/>
          </p:cNvSpPr>
          <p:nvPr/>
        </p:nvSpPr>
        <p:spPr bwMode="auto">
          <a:xfrm>
            <a:off x="6172200" y="5203825"/>
            <a:ext cx="2667000" cy="554038"/>
          </a:xfrm>
          <a:prstGeom prst="rect">
            <a:avLst/>
          </a:prstGeom>
          <a:noFill/>
          <a:ln w="9525">
            <a:noFill/>
            <a:miter lim="800000"/>
            <a:headEnd/>
            <a:tailEnd/>
          </a:ln>
        </p:spPr>
        <p:txBody>
          <a:bodyPr>
            <a:spAutoFit/>
          </a:bodyPr>
          <a:lstStyle/>
          <a:p>
            <a:pPr marL="285750" indent="-285750">
              <a:spcBef>
                <a:spcPts val="600"/>
              </a:spcBef>
              <a:buFont typeface="Arial" charset="0"/>
              <a:buChar char="•"/>
            </a:pPr>
            <a:r>
              <a:rPr lang="en-US" sz="1500" b="0"/>
              <a:t>New detailed risk and capital reporting</a:t>
            </a:r>
          </a:p>
        </p:txBody>
      </p:sp>
      <p:sp>
        <p:nvSpPr>
          <p:cNvPr id="2" name="TextBox 1"/>
          <p:cNvSpPr txBox="1"/>
          <p:nvPr/>
        </p:nvSpPr>
        <p:spPr>
          <a:xfrm>
            <a:off x="6112170" y="6026964"/>
            <a:ext cx="2727029" cy="276999"/>
          </a:xfrm>
          <a:prstGeom prst="rect">
            <a:avLst/>
          </a:prstGeom>
          <a:noFill/>
        </p:spPr>
        <p:txBody>
          <a:bodyPr wrap="none" rtlCol="0">
            <a:spAutoFit/>
          </a:bodyPr>
          <a:lstStyle/>
          <a:p>
            <a:r>
              <a:rPr lang="en-US" sz="1200" dirty="0" smtClean="0"/>
              <a:t>Source: John Catron, Basel II PMO</a:t>
            </a:r>
          </a:p>
        </p:txBody>
      </p:sp>
      <p:sp>
        <p:nvSpPr>
          <p:cNvPr id="19" name="Slide Number Placeholder 3"/>
          <p:cNvSpPr>
            <a:spLocks noGrp="1"/>
          </p:cNvSpPr>
          <p:nvPr>
            <p:ph type="sldNum" sz="quarter" idx="12"/>
          </p:nvPr>
        </p:nvSpPr>
        <p:spPr>
          <a:xfrm>
            <a:off x="8531788" y="5648960"/>
            <a:ext cx="548640" cy="396240"/>
          </a:xfrm>
        </p:spPr>
        <p:txBody>
          <a:bodyPr/>
          <a:lstStyle/>
          <a:p>
            <a:fld id="{394B7BB0-30B1-4420-88DE-82D418D4D8A2}" type="slidenum">
              <a:rPr lang="en-US" smtClean="0"/>
              <a:t>8</a:t>
            </a:fld>
            <a:endParaRPr lang="en-US" dirty="0"/>
          </a:p>
        </p:txBody>
      </p:sp>
    </p:spTree>
    <p:extLst>
      <p:ext uri="{BB962C8B-B14F-4D97-AF65-F5344CB8AC3E}">
        <p14:creationId xmlns:p14="http://schemas.microsoft.com/office/powerpoint/2010/main" val="392742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 Operational Risk</a:t>
            </a:r>
          </a:p>
        </p:txBody>
      </p:sp>
      <p:sp>
        <p:nvSpPr>
          <p:cNvPr id="3" name="Text Placeholder 2"/>
          <p:cNvSpPr>
            <a:spLocks noGrp="1"/>
          </p:cNvSpPr>
          <p:nvPr>
            <p:ph type="body" idx="1"/>
          </p:nvPr>
        </p:nvSpPr>
        <p:spPr/>
        <p:txBody>
          <a:bodyPr>
            <a:normAutofit/>
          </a:bodyPr>
          <a:lstStyle/>
          <a:p>
            <a:pPr lvl="0"/>
            <a:r>
              <a:rPr lang="en-US" sz="2800" dirty="0" smtClean="0"/>
              <a:t>Pillar 1 offers three possible methods to calculate capital for operational risk: </a:t>
            </a:r>
          </a:p>
          <a:p>
            <a:pPr lvl="1"/>
            <a:r>
              <a:rPr lang="en-US" sz="2400" dirty="0" smtClean="0"/>
              <a:t>the Basic Indicator Approach (BIA</a:t>
            </a:r>
          </a:p>
          <a:p>
            <a:pPr lvl="1"/>
            <a:r>
              <a:rPr lang="en-US" sz="2400" dirty="0" smtClean="0"/>
              <a:t>the Standardized Approach (TSA) or</a:t>
            </a:r>
          </a:p>
          <a:p>
            <a:pPr lvl="1"/>
            <a:r>
              <a:rPr lang="en-US" sz="2400" dirty="0" smtClean="0"/>
              <a:t>the Advanced Measurement Approach (AMA)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886200"/>
            <a:ext cx="5200650" cy="2705100"/>
          </a:xfrm>
          <a:prstGeom prst="rect">
            <a:avLst/>
          </a:prstGeom>
        </p:spPr>
      </p:pic>
      <p:sp>
        <p:nvSpPr>
          <p:cNvPr id="4" name="Slide Number Placeholder 3"/>
          <p:cNvSpPr>
            <a:spLocks noGrp="1"/>
          </p:cNvSpPr>
          <p:nvPr>
            <p:ph type="sldNum" sz="quarter" idx="12"/>
          </p:nvPr>
        </p:nvSpPr>
        <p:spPr/>
        <p:txBody>
          <a:bodyPr/>
          <a:lstStyle/>
          <a:p>
            <a:fld id="{394B7BB0-30B1-4420-88DE-82D418D4D8A2}" type="slidenum">
              <a:rPr lang="en-US" smtClean="0"/>
              <a:t>9</a:t>
            </a:fld>
            <a:endParaRPr lang="en-US"/>
          </a:p>
        </p:txBody>
      </p:sp>
    </p:spTree>
    <p:extLst>
      <p:ext uri="{BB962C8B-B14F-4D97-AF65-F5344CB8AC3E}">
        <p14:creationId xmlns:p14="http://schemas.microsoft.com/office/powerpoint/2010/main" val="133283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544</TotalTime>
  <Words>3594</Words>
  <Application>Microsoft Office PowerPoint</Application>
  <PresentationFormat>On-screen Show (4:3)</PresentationFormat>
  <Paragraphs>587</Paragraphs>
  <Slides>51</Slides>
  <Notes>12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Adjacency</vt:lpstr>
      <vt:lpstr>Regulatory Drivers for Operational Risk</vt:lpstr>
      <vt:lpstr>Was there a need for changes in financial regulation?</vt:lpstr>
      <vt:lpstr>The Bank for International Settlements</vt:lpstr>
      <vt:lpstr>History of the Bank for International Settlements</vt:lpstr>
      <vt:lpstr>The BIS Mission and the Basel Committee on Banking Supervision</vt:lpstr>
      <vt:lpstr>Basel I: International Convergence of Capital Measurement &amp; Capital Standards</vt:lpstr>
      <vt:lpstr>Main Objectives of Basel II</vt:lpstr>
      <vt:lpstr>Three Pillars of Basel II</vt:lpstr>
      <vt:lpstr>Basel II Operational Risk</vt:lpstr>
      <vt:lpstr>U.S. Final Rule on Basel II</vt:lpstr>
      <vt:lpstr>Preparation for Basel II and Parallel Run</vt:lpstr>
      <vt:lpstr>Importance of Implementing Basel II</vt:lpstr>
      <vt:lpstr>Basel III</vt:lpstr>
      <vt:lpstr>Basel III</vt:lpstr>
      <vt:lpstr>Deconstructing the Definition of Operational Risk</vt:lpstr>
      <vt:lpstr>The Definition of Operational Risk</vt:lpstr>
      <vt:lpstr>Deconstructing the Definition</vt:lpstr>
      <vt:lpstr>Recent examples of operational risk in the Headlines</vt:lpstr>
      <vt:lpstr>Exercise 1</vt:lpstr>
      <vt:lpstr>Legal Risk</vt:lpstr>
      <vt:lpstr>Exclusions</vt:lpstr>
      <vt:lpstr>Banks Adopt the Definition</vt:lpstr>
      <vt:lpstr>Societe Generale Event</vt:lpstr>
      <vt:lpstr>Societe Generale (cont)</vt:lpstr>
      <vt:lpstr>Societe Generale (cont)</vt:lpstr>
      <vt:lpstr>Societe Generale Event (cont)</vt:lpstr>
      <vt:lpstr>Five Key Regulatory Requirements for Operational Risk</vt:lpstr>
      <vt:lpstr>Seven Categories of Operational Risk</vt:lpstr>
      <vt:lpstr>Exercise 2</vt:lpstr>
      <vt:lpstr>Operational Risk Management</vt:lpstr>
      <vt:lpstr>Overview of the Operational Risk Framework</vt:lpstr>
      <vt:lpstr>“Sound Practices for the Management and Supervision of Operational Risk” </vt:lpstr>
      <vt:lpstr>An Operational Risk Framework</vt:lpstr>
      <vt:lpstr>The Foundations of the Framework</vt:lpstr>
      <vt:lpstr>The Four Data Building Blocks</vt:lpstr>
      <vt:lpstr>The Outputs of the Framework</vt:lpstr>
      <vt:lpstr>The Use Test</vt:lpstr>
      <vt:lpstr>Basel II Operational Risk requirements</vt:lpstr>
      <vt:lpstr>Use Test</vt:lpstr>
      <vt:lpstr>Internal Loss Data</vt:lpstr>
      <vt:lpstr>Operational risk event data</vt:lpstr>
      <vt:lpstr>Why collect operational risk event data? </vt:lpstr>
      <vt:lpstr>Who should collect the loss data?</vt:lpstr>
      <vt:lpstr>What should be collected?</vt:lpstr>
      <vt:lpstr>Risk and Control  Self Assessment</vt:lpstr>
      <vt:lpstr>Risk and Control Self Assessment</vt:lpstr>
      <vt:lpstr>What do RCSAs look like? </vt:lpstr>
      <vt:lpstr>What do RCSAs look like? </vt:lpstr>
      <vt:lpstr>Comparison of RCSA approaches</vt:lpstr>
      <vt:lpstr>Impacts of Operational Risk</vt:lpstr>
      <vt:lpstr>Impacts of Operational Risk</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and Drivers of Operational Risk</dc:title>
  <dc:creator>Pippa</dc:creator>
  <cp:lastModifiedBy>Girling, Philippa</cp:lastModifiedBy>
  <cp:revision>41</cp:revision>
  <dcterms:created xsi:type="dcterms:W3CDTF">2013-05-26T13:20:32Z</dcterms:created>
  <dcterms:modified xsi:type="dcterms:W3CDTF">2013-11-18T20:28:47Z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Confidential/Proprietary</vt:lpwstr>
  </property>
</Properties>
</file>