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28" r:id="rId3"/>
    <p:sldId id="311" r:id="rId4"/>
    <p:sldId id="312" r:id="rId5"/>
    <p:sldId id="324" r:id="rId6"/>
    <p:sldId id="325" r:id="rId7"/>
    <p:sldId id="345" r:id="rId8"/>
    <p:sldId id="346" r:id="rId9"/>
    <p:sldId id="347" r:id="rId10"/>
    <p:sldId id="326" r:id="rId11"/>
    <p:sldId id="277" r:id="rId12"/>
    <p:sldId id="332" r:id="rId13"/>
    <p:sldId id="329" r:id="rId14"/>
    <p:sldId id="330" r:id="rId15"/>
    <p:sldId id="278" r:id="rId16"/>
    <p:sldId id="327" r:id="rId17"/>
    <p:sldId id="279" r:id="rId18"/>
    <p:sldId id="280" r:id="rId19"/>
    <p:sldId id="334" r:id="rId20"/>
    <p:sldId id="348" r:id="rId21"/>
    <p:sldId id="281" r:id="rId22"/>
    <p:sldId id="283" r:id="rId23"/>
    <p:sldId id="284" r:id="rId24"/>
    <p:sldId id="285" r:id="rId25"/>
    <p:sldId id="286" r:id="rId26"/>
    <p:sldId id="287" r:id="rId27"/>
    <p:sldId id="335" r:id="rId28"/>
    <p:sldId id="288" r:id="rId29"/>
    <p:sldId id="289" r:id="rId30"/>
    <p:sldId id="290" r:id="rId31"/>
    <p:sldId id="336" r:id="rId32"/>
    <p:sldId id="337" r:id="rId33"/>
    <p:sldId id="338" r:id="rId34"/>
    <p:sldId id="339" r:id="rId35"/>
    <p:sldId id="340" r:id="rId36"/>
    <p:sldId id="341" r:id="rId37"/>
    <p:sldId id="342" r:id="rId38"/>
    <p:sldId id="292" r:id="rId39"/>
    <p:sldId id="314" r:id="rId40"/>
    <p:sldId id="317" r:id="rId41"/>
    <p:sldId id="319" r:id="rId42"/>
    <p:sldId id="293" r:id="rId43"/>
    <p:sldId id="343" r:id="rId44"/>
    <p:sldId id="295" r:id="rId45"/>
    <p:sldId id="296" r:id="rId46"/>
    <p:sldId id="344" r:id="rId47"/>
    <p:sldId id="297" r:id="rId48"/>
    <p:sldId id="323" r:id="rId49"/>
    <p:sldId id="331" r:id="rId50"/>
    <p:sldId id="33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98932" autoAdjust="0"/>
  </p:normalViewPr>
  <p:slideViewPr>
    <p:cSldViewPr>
      <p:cViewPr>
        <p:scale>
          <a:sx n="95" d="100"/>
          <a:sy n="95" d="100"/>
        </p:scale>
        <p:origin x="-1640"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F90B00-9F61-4F0B-BA1B-6DB2F7751BBF}"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90B00-9F61-4F0B-BA1B-6DB2F7751BBF}"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90B00-9F61-4F0B-BA1B-6DB2F7751BBF}"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90B00-9F61-4F0B-BA1B-6DB2F7751BBF}"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90B00-9F61-4F0B-BA1B-6DB2F7751BBF}"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90B00-9F61-4F0B-BA1B-6DB2F7751BBF}"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90B00-9F61-4F0B-BA1B-6DB2F7751BBF}" type="datetimeFigureOut">
              <a:rPr lang="en-US" smtClean="0"/>
              <a:pPr/>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90B00-9F61-4F0B-BA1B-6DB2F7751BBF}" type="datetimeFigureOut">
              <a:rPr lang="en-US" smtClean="0"/>
              <a:pPr/>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90B00-9F61-4F0B-BA1B-6DB2F7751BBF}" type="datetimeFigureOut">
              <a:rPr lang="en-US" smtClean="0"/>
              <a:pPr/>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90B00-9F61-4F0B-BA1B-6DB2F7751BBF}"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90B00-9F61-4F0B-BA1B-6DB2F7751BBF}"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9750-984F-472A-BB08-9B9D64A46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90B00-9F61-4F0B-BA1B-6DB2F7751BBF}" type="datetimeFigureOut">
              <a:rPr lang="en-US" smtClean="0"/>
              <a:pPr/>
              <a:t>1/29/17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79750-984F-472A-BB08-9B9D64A46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oxrothschild.com/webinars/webinar_Dodd_Frank_082510.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ec.gov/about/laws/wallstreetreform-cpa.pdf" TargetMode="Externa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idx="4294967295"/>
          </p:nvPr>
        </p:nvSpPr>
        <p:spPr>
          <a:xfrm>
            <a:off x="685800" y="2438400"/>
            <a:ext cx="7772400" cy="1143000"/>
          </a:xfrm>
          <a:noFill/>
        </p:spPr>
        <p:txBody>
          <a:bodyPr>
            <a:normAutofit/>
          </a:bodyPr>
          <a:lstStyle/>
          <a:p>
            <a:r>
              <a:rPr lang="en-US" sz="3400" b="1" dirty="0">
                <a:solidFill>
                  <a:srgbClr val="292830"/>
                </a:solidFill>
              </a:rPr>
              <a:t>Dodd–Frank Wall Street Reform and Consumer Protection </a:t>
            </a:r>
            <a:r>
              <a:rPr lang="en-US" sz="3400" b="1" dirty="0" smtClean="0">
                <a:solidFill>
                  <a:srgbClr val="292830"/>
                </a:solidFill>
              </a:rPr>
              <a:t>Act</a:t>
            </a:r>
            <a:endParaRPr lang="en-US" sz="3400" b="1" dirty="0">
              <a:solidFill>
                <a:srgbClr val="292830"/>
              </a:solidFill>
            </a:endParaRPr>
          </a:p>
        </p:txBody>
      </p:sp>
      <p:sp>
        <p:nvSpPr>
          <p:cNvPr id="2051" name="Rectangle 5"/>
          <p:cNvSpPr>
            <a:spLocks noGrp="1" noChangeArrowheads="1"/>
          </p:cNvSpPr>
          <p:nvPr>
            <p:ph type="subTitle" idx="4294967295"/>
          </p:nvPr>
        </p:nvSpPr>
        <p:spPr>
          <a:xfrm>
            <a:off x="685800" y="3886200"/>
            <a:ext cx="7848600" cy="1752600"/>
          </a:xfrm>
          <a:noFill/>
        </p:spPr>
        <p:txBody>
          <a:bodyPr/>
          <a:lstStyle/>
          <a:p>
            <a:pPr marL="0" indent="0">
              <a:lnSpc>
                <a:spcPct val="90000"/>
              </a:lnSpc>
              <a:buFont typeface="Wingdings" pitchFamily="2" charset="2"/>
              <a:buNone/>
            </a:pPr>
            <a:r>
              <a:rPr lang="en-US" sz="2400" b="1" dirty="0"/>
              <a:t>		</a:t>
            </a:r>
          </a:p>
          <a:p>
            <a:pPr marL="0" indent="0">
              <a:lnSpc>
                <a:spcPct val="90000"/>
              </a:lnSpc>
              <a:buFont typeface="Wingdings" pitchFamily="2" charset="2"/>
              <a:buNone/>
            </a:pPr>
            <a:endParaRPr lang="en-US" sz="3100" b="1" dirty="0"/>
          </a:p>
        </p:txBody>
      </p:sp>
      <p:sp>
        <p:nvSpPr>
          <p:cNvPr id="2052" name="Line 6"/>
          <p:cNvSpPr>
            <a:spLocks noChangeShapeType="1"/>
          </p:cNvSpPr>
          <p:nvPr/>
        </p:nvSpPr>
        <p:spPr bwMode="auto">
          <a:xfrm>
            <a:off x="762000" y="3581400"/>
            <a:ext cx="7391400" cy="0"/>
          </a:xfrm>
          <a:prstGeom prst="line">
            <a:avLst/>
          </a:prstGeom>
          <a:noFill/>
          <a:ln w="9525">
            <a:solidFill>
              <a:srgbClr val="B3B3B3"/>
            </a:solidFill>
            <a:round/>
            <a:headEnd/>
            <a:tailEnd/>
          </a:ln>
        </p:spPr>
        <p:txBody>
          <a:bodyPr wrap="none" anchor="ctr"/>
          <a:lstStyle/>
          <a:p>
            <a:endParaRPr lang="en-US"/>
          </a:p>
        </p:txBody>
      </p:sp>
      <p:sp>
        <p:nvSpPr>
          <p:cNvPr id="5" name="TextBox 4"/>
          <p:cNvSpPr txBox="1"/>
          <p:nvPr/>
        </p:nvSpPr>
        <p:spPr>
          <a:xfrm>
            <a:off x="228600" y="5791200"/>
            <a:ext cx="7490652" cy="1107996"/>
          </a:xfrm>
          <a:prstGeom prst="rect">
            <a:avLst/>
          </a:prstGeom>
          <a:noFill/>
        </p:spPr>
        <p:txBody>
          <a:bodyPr wrap="none" rtlCol="0">
            <a:spAutoFit/>
          </a:bodyPr>
          <a:lstStyle/>
          <a:p>
            <a:r>
              <a:rPr lang="en-US" sz="1100" dirty="0" smtClean="0"/>
              <a:t>From a presentation by</a:t>
            </a:r>
          </a:p>
          <a:p>
            <a:r>
              <a:rPr lang="en-US" sz="1100" dirty="0" smtClean="0"/>
              <a:t>Fox Rothschild, LLP</a:t>
            </a:r>
          </a:p>
          <a:p>
            <a:r>
              <a:rPr lang="en-US" sz="1100" i="1" dirty="0" smtClean="0">
                <a:hlinkClick r:id="rId2"/>
              </a:rPr>
              <a:t>www.foxrothschild.com/webinars/webinar_</a:t>
            </a:r>
            <a:r>
              <a:rPr lang="en-US" sz="1100" b="1" i="1" dirty="0" smtClean="0">
                <a:hlinkClick r:id="rId2"/>
              </a:rPr>
              <a:t>Dodd</a:t>
            </a:r>
            <a:r>
              <a:rPr lang="en-US" sz="1100" i="1" dirty="0" smtClean="0">
                <a:hlinkClick r:id="rId2"/>
              </a:rPr>
              <a:t>_</a:t>
            </a:r>
            <a:r>
              <a:rPr lang="en-US" sz="1100" b="1" i="1" dirty="0" smtClean="0">
                <a:hlinkClick r:id="rId2"/>
              </a:rPr>
              <a:t>Frank</a:t>
            </a:r>
            <a:r>
              <a:rPr lang="en-US" sz="1100" i="1" dirty="0" smtClean="0">
                <a:hlinkClick r:id="rId2"/>
              </a:rPr>
              <a:t>_082510.</a:t>
            </a:r>
            <a:r>
              <a:rPr lang="en-US" sz="1100" b="1" i="1" dirty="0" smtClean="0">
                <a:hlinkClick r:id="rId2"/>
              </a:rPr>
              <a:t>PPT</a:t>
            </a:r>
            <a:r>
              <a:rPr lang="en-US" sz="1100" b="1" i="1" dirty="0" smtClean="0"/>
              <a:t/>
            </a:r>
            <a:br>
              <a:rPr lang="en-US" sz="1100" b="1" i="1" dirty="0" smtClean="0"/>
            </a:br>
            <a:r>
              <a:rPr lang="en-US" sz="1100" b="1" i="1" dirty="0" smtClean="0"/>
              <a:t>with additional material from Wikipedia and form Morrison </a:t>
            </a:r>
            <a:r>
              <a:rPr lang="en-US" sz="1100" b="1" i="1" dirty="0" err="1" smtClean="0"/>
              <a:t>Foerster</a:t>
            </a:r>
            <a:endParaRPr lang="en-US" sz="1100" b="1" i="1" dirty="0" smtClean="0"/>
          </a:p>
          <a:p>
            <a:r>
              <a:rPr lang="en-US" sz="1100" dirty="0" smtClean="0"/>
              <a:t>as published in Bloomberg BNA's </a:t>
            </a:r>
            <a:r>
              <a:rPr lang="en-US" sz="1100" i="1" dirty="0" smtClean="0"/>
              <a:t>International Financial Regulation Review</a:t>
            </a:r>
          </a:p>
          <a:p>
            <a:r>
              <a:rPr lang="en-US" sz="1100" dirty="0"/>
              <a:t>Krzysztof </a:t>
            </a:r>
            <a:r>
              <a:rPr lang="en-US" sz="1100" dirty="0" err="1" smtClean="0"/>
              <a:t>Ostaszewski</a:t>
            </a:r>
            <a:r>
              <a:rPr lang="en-US" sz="1100" dirty="0" smtClean="0"/>
              <a:t>, </a:t>
            </a:r>
            <a:r>
              <a:rPr lang="en-US" sz="1100" dirty="0" smtClean="0">
                <a:latin typeface="Calibri" charset="0"/>
              </a:rPr>
              <a:t>Some </a:t>
            </a:r>
            <a:r>
              <a:rPr lang="en-US" sz="1100" dirty="0">
                <a:latin typeface="Calibri" charset="0"/>
              </a:rPr>
              <a:t>comments on systemic risk and Dodd–Frank Act: Wall Street Reform and Consumer Protection Act</a:t>
            </a:r>
            <a:endParaRPr lang="en-US" sz="11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Sense of The Federal Register</a:t>
            </a:r>
            <a:endParaRPr lang="en-US" dirty="0"/>
          </a:p>
        </p:txBody>
      </p:sp>
      <p:pic>
        <p:nvPicPr>
          <p:cNvPr id="1026" name="Picture 2"/>
          <p:cNvPicPr>
            <a:picLocks noChangeAspect="1" noChangeArrowheads="1"/>
          </p:cNvPicPr>
          <p:nvPr/>
        </p:nvPicPr>
        <p:blipFill>
          <a:blip r:embed="rId2" cstate="print"/>
          <a:srcRect l="20561" t="19238" r="23364" b="2778"/>
          <a:stretch>
            <a:fillRect/>
          </a:stretch>
        </p:blipFill>
        <p:spPr bwMode="auto">
          <a:xfrm>
            <a:off x="4934338" y="1447800"/>
            <a:ext cx="3988837" cy="4311650"/>
          </a:xfrm>
          <a:prstGeom prst="rect">
            <a:avLst/>
          </a:prstGeom>
          <a:noFill/>
          <a:ln w="9525">
            <a:noFill/>
            <a:miter lim="800000"/>
            <a:headEnd/>
            <a:tailEnd/>
          </a:ln>
        </p:spPr>
      </p:pic>
      <p:sp>
        <p:nvSpPr>
          <p:cNvPr id="6" name="Right Arrow 5"/>
          <p:cNvSpPr/>
          <p:nvPr/>
        </p:nvSpPr>
        <p:spPr>
          <a:xfrm>
            <a:off x="4038600" y="32004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l="24922" t="9619" r="25234" b="3808"/>
          <a:stretch>
            <a:fillRect/>
          </a:stretch>
        </p:blipFill>
        <p:spPr bwMode="auto">
          <a:xfrm>
            <a:off x="381001" y="1447800"/>
            <a:ext cx="3330222" cy="4495800"/>
          </a:xfrm>
          <a:prstGeom prst="rect">
            <a:avLst/>
          </a:prstGeom>
          <a:noFill/>
          <a:ln w="9525">
            <a:noFill/>
            <a:miter lim="800000"/>
            <a:headEnd/>
            <a:tailEnd/>
          </a:ln>
        </p:spPr>
      </p:pic>
      <p:sp>
        <p:nvSpPr>
          <p:cNvPr id="8" name="TextBox 7"/>
          <p:cNvSpPr txBox="1"/>
          <p:nvPr/>
        </p:nvSpPr>
        <p:spPr>
          <a:xfrm>
            <a:off x="2667000" y="6096000"/>
            <a:ext cx="3695499" cy="369332"/>
          </a:xfrm>
          <a:prstGeom prst="rect">
            <a:avLst/>
          </a:prstGeom>
          <a:noFill/>
        </p:spPr>
        <p:txBody>
          <a:bodyPr wrap="none" rtlCol="0">
            <a:spAutoFit/>
          </a:bodyPr>
          <a:lstStyle/>
          <a:p>
            <a:r>
              <a:rPr lang="en-US" dirty="0" smtClean="0"/>
              <a:t>Better yet, read a law firm’s summary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a:normAutofit fontScale="90000"/>
          </a:bodyPr>
          <a:lstStyle/>
          <a:p>
            <a:r>
              <a:rPr lang="en-US" sz="4000"/>
              <a:t>Dodd-Frank Wall Street Reform and Consumer Protection Act</a:t>
            </a:r>
          </a:p>
        </p:txBody>
      </p:sp>
      <p:sp>
        <p:nvSpPr>
          <p:cNvPr id="106499" name="Rectangle 3"/>
          <p:cNvSpPr>
            <a:spLocks noGrp="1"/>
          </p:cNvSpPr>
          <p:nvPr>
            <p:ph type="body" idx="1"/>
          </p:nvPr>
        </p:nvSpPr>
        <p:spPr/>
        <p:txBody>
          <a:bodyPr/>
          <a:lstStyle/>
          <a:p>
            <a:pPr>
              <a:lnSpc>
                <a:spcPct val="90000"/>
              </a:lnSpc>
            </a:pPr>
            <a:r>
              <a:rPr lang="en-US" dirty="0"/>
              <a:t>Still very much a "work-in-progress"</a:t>
            </a:r>
          </a:p>
          <a:p>
            <a:pPr lvl="1">
              <a:lnSpc>
                <a:spcPct val="85000"/>
              </a:lnSpc>
            </a:pPr>
            <a:r>
              <a:rPr lang="en-US" dirty="0"/>
              <a:t>Affects multiple industries and legislation; numerous amendments to existing laws; creates several new laws</a:t>
            </a:r>
          </a:p>
          <a:p>
            <a:pPr lvl="1">
              <a:lnSpc>
                <a:spcPct val="85000"/>
              </a:lnSpc>
            </a:pPr>
            <a:r>
              <a:rPr lang="en-US" dirty="0"/>
              <a:t>Far-reaching consequences -- </a:t>
            </a:r>
            <a:r>
              <a:rPr lang="en-US" dirty="0" smtClean="0"/>
              <a:t>new </a:t>
            </a:r>
            <a:r>
              <a:rPr lang="en-US" dirty="0"/>
              <a:t>rules to be written by federal agencies</a:t>
            </a:r>
          </a:p>
          <a:p>
            <a:pPr lvl="1">
              <a:lnSpc>
                <a:spcPct val="85000"/>
              </a:lnSpc>
            </a:pPr>
            <a:r>
              <a:rPr lang="en-US" dirty="0" smtClean="0"/>
              <a:t>Many studies </a:t>
            </a:r>
            <a:r>
              <a:rPr lang="en-US" dirty="0"/>
              <a:t>to be conducted (many preceding the rulemaking)</a:t>
            </a:r>
          </a:p>
          <a:p>
            <a:pPr lvl="1">
              <a:lnSpc>
                <a:spcPct val="85000"/>
              </a:lnSpc>
            </a:pPr>
            <a:r>
              <a:rPr lang="en-US" dirty="0" smtClean="0"/>
              <a:t>reports </a:t>
            </a:r>
            <a:r>
              <a:rPr lang="en-US" dirty="0"/>
              <a:t>to be made to Congress</a:t>
            </a:r>
          </a:p>
          <a:p>
            <a:pPr>
              <a:lnSpc>
                <a:spcPct val="90000"/>
              </a:lnSpc>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Calibri" charset="0"/>
              </a:rPr>
              <a:t>The Act</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a:buChar char="•"/>
              <a:defRPr/>
            </a:pPr>
            <a:r>
              <a:rPr lang="en-US" dirty="0" smtClean="0">
                <a:ea typeface="+mn-ea"/>
                <a:cs typeface="+mn-cs"/>
              </a:rPr>
              <a:t>The Act is categorized into sixteen titles and by one law firm's count, it requires that regulators create 243 rules, conduct 67 studies, and issue 22 periodic reports.</a:t>
            </a:r>
          </a:p>
          <a:p>
            <a:pPr eaLnBrk="1" fontAlgn="auto" hangingPunct="1">
              <a:spcAft>
                <a:spcPts val="0"/>
              </a:spcAft>
              <a:buFont typeface="Arial"/>
              <a:buChar char="•"/>
              <a:defRPr/>
            </a:pPr>
            <a:r>
              <a:rPr lang="en-US" dirty="0" smtClean="0">
                <a:ea typeface="+mn-ea"/>
                <a:cs typeface="+mn-cs"/>
              </a:rPr>
              <a:t>The Act changes the existing regulatory structure, such as creating new agencies (while merging and removing others) with the objectives being: streamlining the regulatory process, increasing oversight of specific institutions regarded as a systemic risk, amending the Federal Reserve Act, promoting transparency, and some additional.</a:t>
            </a:r>
          </a:p>
        </p:txBody>
      </p:sp>
    </p:spTree>
    <p:extLst>
      <p:ext uri="{BB962C8B-B14F-4D97-AF65-F5344CB8AC3E}">
        <p14:creationId xmlns:p14="http://schemas.microsoft.com/office/powerpoint/2010/main" val="151076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atin typeface="Calibri" charset="0"/>
              </a:rPr>
              <a:t>Provisions</a:t>
            </a:r>
          </a:p>
        </p:txBody>
      </p:sp>
      <p:sp>
        <p:nvSpPr>
          <p:cNvPr id="3" name="Content Placeholder 2"/>
          <p:cNvSpPr>
            <a:spLocks noGrp="1"/>
          </p:cNvSpPr>
          <p:nvPr>
            <p:ph idx="1"/>
          </p:nvPr>
        </p:nvSpPr>
        <p:spPr>
          <a:xfrm>
            <a:off x="297648" y="1600200"/>
            <a:ext cx="8389152" cy="4525963"/>
          </a:xfrm>
        </p:spPr>
        <p:txBody>
          <a:bodyPr rtlCol="0">
            <a:normAutofit/>
          </a:bodyPr>
          <a:lstStyle/>
          <a:p>
            <a:pPr eaLnBrk="1" fontAlgn="auto" hangingPunct="1">
              <a:spcAft>
                <a:spcPts val="0"/>
              </a:spcAft>
              <a:buFont typeface="Arial"/>
              <a:buChar char="•"/>
              <a:defRPr/>
            </a:pPr>
            <a:r>
              <a:rPr lang="en-US" sz="2400" dirty="0" smtClean="0">
                <a:ea typeface="+mn-ea"/>
                <a:cs typeface="+mn-cs"/>
              </a:rPr>
              <a:t>Title I - Financial Stability</a:t>
            </a:r>
          </a:p>
          <a:p>
            <a:pPr eaLnBrk="1" fontAlgn="auto" hangingPunct="1">
              <a:spcAft>
                <a:spcPts val="0"/>
              </a:spcAft>
              <a:buFont typeface="Arial"/>
              <a:buChar char="•"/>
              <a:defRPr/>
            </a:pPr>
            <a:r>
              <a:rPr lang="en-US" sz="2400" dirty="0" smtClean="0">
                <a:ea typeface="+mn-ea"/>
                <a:cs typeface="+mn-cs"/>
              </a:rPr>
              <a:t>Title II - Orderly Liquidation Authority</a:t>
            </a:r>
          </a:p>
          <a:p>
            <a:pPr eaLnBrk="1" fontAlgn="auto" hangingPunct="1">
              <a:spcAft>
                <a:spcPts val="0"/>
              </a:spcAft>
              <a:buFont typeface="Arial"/>
              <a:buChar char="•"/>
              <a:defRPr/>
            </a:pPr>
            <a:r>
              <a:rPr lang="en-US" sz="2400" dirty="0" smtClean="0">
                <a:ea typeface="+mn-ea"/>
                <a:cs typeface="+mn-cs"/>
              </a:rPr>
              <a:t>Title III - Transfer of Powers to the Comptroller, the FDIC, and the FED</a:t>
            </a:r>
          </a:p>
          <a:p>
            <a:pPr eaLnBrk="1" fontAlgn="auto" hangingPunct="1">
              <a:spcAft>
                <a:spcPts val="0"/>
              </a:spcAft>
              <a:buFont typeface="Arial"/>
              <a:buChar char="•"/>
              <a:defRPr/>
            </a:pPr>
            <a:r>
              <a:rPr lang="en-US" sz="2400" dirty="0" smtClean="0">
                <a:ea typeface="+mn-ea"/>
                <a:cs typeface="+mn-cs"/>
              </a:rPr>
              <a:t>Title IV - Regulation of Advisers to Hedge Funds and Others</a:t>
            </a:r>
          </a:p>
          <a:p>
            <a:pPr eaLnBrk="1" fontAlgn="auto" hangingPunct="1">
              <a:spcAft>
                <a:spcPts val="0"/>
              </a:spcAft>
              <a:buFont typeface="Arial"/>
              <a:buChar char="•"/>
              <a:defRPr/>
            </a:pPr>
            <a:r>
              <a:rPr lang="en-US" sz="2400" dirty="0" smtClean="0">
                <a:ea typeface="+mn-ea"/>
                <a:cs typeface="+mn-cs"/>
              </a:rPr>
              <a:t>Title V – Insurance</a:t>
            </a:r>
          </a:p>
          <a:p>
            <a:pPr eaLnBrk="1" fontAlgn="auto" hangingPunct="1">
              <a:spcAft>
                <a:spcPts val="0"/>
              </a:spcAft>
              <a:buFont typeface="Arial"/>
              <a:buChar char="•"/>
              <a:defRPr/>
            </a:pPr>
            <a:r>
              <a:rPr lang="en-US" sz="2400" dirty="0" smtClean="0">
                <a:ea typeface="+mn-ea"/>
                <a:cs typeface="+mn-cs"/>
              </a:rPr>
              <a:t>Title VI - Improvements to Regulation</a:t>
            </a:r>
          </a:p>
          <a:p>
            <a:pPr eaLnBrk="1" fontAlgn="auto" hangingPunct="1">
              <a:spcAft>
                <a:spcPts val="0"/>
              </a:spcAft>
              <a:buFont typeface="Arial"/>
              <a:buChar char="•"/>
              <a:defRPr/>
            </a:pPr>
            <a:r>
              <a:rPr lang="en-US" sz="2400" dirty="0" smtClean="0">
                <a:ea typeface="+mn-ea"/>
                <a:cs typeface="+mn-cs"/>
              </a:rPr>
              <a:t>Title VII - Wall Street Transparency and Accountability</a:t>
            </a:r>
          </a:p>
          <a:p>
            <a:pPr eaLnBrk="1" fontAlgn="auto" hangingPunct="1">
              <a:spcAft>
                <a:spcPts val="0"/>
              </a:spcAft>
              <a:buFont typeface="Arial"/>
              <a:buChar char="•"/>
              <a:defRPr/>
            </a:pPr>
            <a:r>
              <a:rPr lang="en-US" sz="2400" dirty="0" smtClean="0">
                <a:ea typeface="+mn-ea"/>
                <a:cs typeface="+mn-cs"/>
              </a:rPr>
              <a:t>Title VIII - Payment, Clearing and Settlement Supervision</a:t>
            </a:r>
          </a:p>
        </p:txBody>
      </p:sp>
    </p:spTree>
    <p:extLst>
      <p:ext uri="{BB962C8B-B14F-4D97-AF65-F5344CB8AC3E}">
        <p14:creationId xmlns:p14="http://schemas.microsoft.com/office/powerpoint/2010/main" val="248996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atin typeface="Calibri" charset="0"/>
              </a:rPr>
              <a:t>Provisions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a:buChar char="•"/>
              <a:defRPr/>
            </a:pPr>
            <a:r>
              <a:rPr lang="en-US" sz="2400" dirty="0" smtClean="0">
                <a:ea typeface="+mn-ea"/>
                <a:cs typeface="+mn-cs"/>
              </a:rPr>
              <a:t>Title IX - Investor Protections and Improvements to the Regulation of Securities</a:t>
            </a:r>
          </a:p>
          <a:p>
            <a:pPr eaLnBrk="1" fontAlgn="auto" hangingPunct="1">
              <a:spcAft>
                <a:spcPts val="0"/>
              </a:spcAft>
              <a:buFont typeface="Arial"/>
              <a:buChar char="•"/>
              <a:defRPr/>
            </a:pPr>
            <a:r>
              <a:rPr lang="en-US" sz="2400" dirty="0" smtClean="0">
                <a:ea typeface="+mn-ea"/>
                <a:cs typeface="+mn-cs"/>
              </a:rPr>
              <a:t>Title X - Bureau of Consumer Financial Protection</a:t>
            </a:r>
          </a:p>
          <a:p>
            <a:pPr eaLnBrk="1" fontAlgn="auto" hangingPunct="1">
              <a:spcAft>
                <a:spcPts val="0"/>
              </a:spcAft>
              <a:buFont typeface="Arial"/>
              <a:buChar char="•"/>
              <a:defRPr/>
            </a:pPr>
            <a:r>
              <a:rPr lang="en-US" sz="2400" dirty="0" smtClean="0">
                <a:ea typeface="+mn-ea"/>
                <a:cs typeface="+mn-cs"/>
              </a:rPr>
              <a:t>Title XI - Federal Reserve System Provisions</a:t>
            </a:r>
          </a:p>
          <a:p>
            <a:pPr eaLnBrk="1" fontAlgn="auto" hangingPunct="1">
              <a:spcAft>
                <a:spcPts val="0"/>
              </a:spcAft>
              <a:buFont typeface="Arial"/>
              <a:buChar char="•"/>
              <a:defRPr/>
            </a:pPr>
            <a:r>
              <a:rPr lang="en-US" sz="2400" dirty="0" smtClean="0">
                <a:ea typeface="+mn-ea"/>
                <a:cs typeface="+mn-cs"/>
              </a:rPr>
              <a:t>Title XII - Improving Access to Mainstream Financial Institutions</a:t>
            </a:r>
          </a:p>
          <a:p>
            <a:pPr eaLnBrk="1" fontAlgn="auto" hangingPunct="1">
              <a:spcAft>
                <a:spcPts val="0"/>
              </a:spcAft>
              <a:buFont typeface="Arial"/>
              <a:buChar char="•"/>
              <a:defRPr/>
            </a:pPr>
            <a:r>
              <a:rPr lang="en-US" sz="2400" dirty="0" smtClean="0">
                <a:ea typeface="+mn-ea"/>
                <a:cs typeface="+mn-cs"/>
              </a:rPr>
              <a:t>Title XIII - Pay It Back Act</a:t>
            </a:r>
          </a:p>
          <a:p>
            <a:pPr eaLnBrk="1" fontAlgn="auto" hangingPunct="1">
              <a:spcAft>
                <a:spcPts val="0"/>
              </a:spcAft>
              <a:buFont typeface="Arial"/>
              <a:buChar char="•"/>
              <a:defRPr/>
            </a:pPr>
            <a:r>
              <a:rPr lang="en-US" sz="2400" dirty="0" smtClean="0">
                <a:ea typeface="+mn-ea"/>
                <a:cs typeface="+mn-cs"/>
              </a:rPr>
              <a:t>Title XIV - Mortgage Reform and Anti-Predatory Lending Act</a:t>
            </a:r>
          </a:p>
          <a:p>
            <a:pPr eaLnBrk="1" fontAlgn="auto" hangingPunct="1">
              <a:spcAft>
                <a:spcPts val="0"/>
              </a:spcAft>
              <a:buFont typeface="Arial"/>
              <a:buChar char="•"/>
              <a:defRPr/>
            </a:pPr>
            <a:r>
              <a:rPr lang="en-US" sz="2400" dirty="0" smtClean="0">
                <a:ea typeface="+mn-ea"/>
                <a:cs typeface="+mn-cs"/>
              </a:rPr>
              <a:t>Title XV - Miscellaneous Provisions</a:t>
            </a:r>
          </a:p>
          <a:p>
            <a:pPr eaLnBrk="1" fontAlgn="auto" hangingPunct="1">
              <a:spcAft>
                <a:spcPts val="0"/>
              </a:spcAft>
              <a:buFont typeface="Arial"/>
              <a:buChar char="•"/>
              <a:defRPr/>
            </a:pPr>
            <a:r>
              <a:rPr lang="en-US" sz="2400" dirty="0" smtClean="0">
                <a:ea typeface="+mn-ea"/>
                <a:cs typeface="+mn-cs"/>
              </a:rPr>
              <a:t>Title XVI - Section 1256 Contracts</a:t>
            </a:r>
          </a:p>
        </p:txBody>
      </p:sp>
    </p:spTree>
    <p:extLst>
      <p:ext uri="{BB962C8B-B14F-4D97-AF65-F5344CB8AC3E}">
        <p14:creationId xmlns:p14="http://schemas.microsoft.com/office/powerpoint/2010/main" val="294724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457200" y="274638"/>
            <a:ext cx="8229600" cy="715962"/>
          </a:xfrm>
        </p:spPr>
        <p:txBody>
          <a:bodyPr>
            <a:noAutofit/>
          </a:bodyPr>
          <a:lstStyle/>
          <a:p>
            <a:r>
              <a:rPr lang="en-US" sz="3600" dirty="0"/>
              <a:t>Title I </a:t>
            </a:r>
            <a:r>
              <a:rPr lang="en-US" sz="3600" dirty="0" smtClean="0"/>
              <a:t/>
            </a:r>
            <a:br>
              <a:rPr lang="en-US" sz="3600" dirty="0" smtClean="0"/>
            </a:br>
            <a:r>
              <a:rPr lang="en-US" sz="3600" dirty="0" smtClean="0"/>
              <a:t>Financial Stability Act</a:t>
            </a:r>
            <a:endParaRPr lang="en-US" sz="3600" dirty="0"/>
          </a:p>
        </p:txBody>
      </p:sp>
      <p:sp>
        <p:nvSpPr>
          <p:cNvPr id="90115" name="Rectangle 3"/>
          <p:cNvSpPr>
            <a:spLocks noGrp="1"/>
          </p:cNvSpPr>
          <p:nvPr>
            <p:ph type="body" idx="1"/>
          </p:nvPr>
        </p:nvSpPr>
        <p:spPr>
          <a:xfrm>
            <a:off x="381000" y="1295400"/>
            <a:ext cx="8229600" cy="4754563"/>
          </a:xfrm>
        </p:spPr>
        <p:txBody>
          <a:bodyPr>
            <a:noAutofit/>
          </a:bodyPr>
          <a:lstStyle/>
          <a:p>
            <a:pPr>
              <a:lnSpc>
                <a:spcPct val="90000"/>
              </a:lnSpc>
            </a:pPr>
            <a:r>
              <a:rPr lang="en-US" sz="1800" dirty="0" smtClean="0"/>
              <a:t>Creates </a:t>
            </a:r>
            <a:r>
              <a:rPr lang="en-US" sz="1800" dirty="0"/>
              <a:t>Financial Stability Oversight Council (FSOC)</a:t>
            </a:r>
            <a:endParaRPr lang="en-US" sz="1600" dirty="0"/>
          </a:p>
          <a:p>
            <a:pPr lvl="1">
              <a:lnSpc>
                <a:spcPct val="85000"/>
              </a:lnSpc>
            </a:pPr>
            <a:r>
              <a:rPr lang="en-US" sz="1600" dirty="0"/>
              <a:t>identify systemically significant </a:t>
            </a:r>
            <a:r>
              <a:rPr lang="en-US" sz="1600" dirty="0" smtClean="0"/>
              <a:t>institutions, </a:t>
            </a:r>
          </a:p>
          <a:p>
            <a:pPr lvl="1">
              <a:lnSpc>
                <a:spcPct val="85000"/>
              </a:lnSpc>
            </a:pPr>
            <a:r>
              <a:rPr lang="en-US" sz="1600" dirty="0" smtClean="0"/>
              <a:t>regulate </a:t>
            </a:r>
            <a:r>
              <a:rPr lang="en-US" sz="1600" dirty="0"/>
              <a:t>them </a:t>
            </a:r>
            <a:r>
              <a:rPr lang="en-US" sz="1600" dirty="0" smtClean="0"/>
              <a:t>more strictly, </a:t>
            </a:r>
            <a:r>
              <a:rPr lang="en-US" sz="1600" dirty="0"/>
              <a:t>regardless if the </a:t>
            </a:r>
            <a:r>
              <a:rPr lang="en-US" sz="1600" dirty="0" smtClean="0"/>
              <a:t>BHC </a:t>
            </a:r>
            <a:r>
              <a:rPr lang="en-US" sz="1600" dirty="0"/>
              <a:t>cease owning an insured </a:t>
            </a:r>
            <a:r>
              <a:rPr lang="en-US" sz="1600" dirty="0" smtClean="0"/>
              <a:t>institution (avoid </a:t>
            </a:r>
            <a:r>
              <a:rPr lang="en-US" sz="1600" dirty="0" err="1" smtClean="0"/>
              <a:t>reg</a:t>
            </a:r>
            <a:r>
              <a:rPr lang="en-US" sz="1600" dirty="0" smtClean="0"/>
              <a:t> </a:t>
            </a:r>
            <a:r>
              <a:rPr lang="en-US" sz="1600" dirty="0" err="1" smtClean="0"/>
              <a:t>arb</a:t>
            </a:r>
            <a:r>
              <a:rPr lang="en-US" sz="1600" dirty="0" smtClean="0"/>
              <a:t>)</a:t>
            </a:r>
          </a:p>
          <a:p>
            <a:r>
              <a:rPr lang="en-US" sz="1800" dirty="0" smtClean="0"/>
              <a:t>Council has 3 purposes:</a:t>
            </a:r>
          </a:p>
          <a:p>
            <a:pPr lvl="1"/>
            <a:r>
              <a:rPr lang="en-US" sz="1600" dirty="0" smtClean="0"/>
              <a:t>identify the risks to financial stability of the US from financial and non-financial organizations </a:t>
            </a:r>
          </a:p>
          <a:p>
            <a:pPr lvl="1"/>
            <a:r>
              <a:rPr lang="en-US" sz="1600" dirty="0" smtClean="0"/>
              <a:t>promote market discipline, eliminate expectations of bailout</a:t>
            </a:r>
          </a:p>
          <a:p>
            <a:pPr lvl="1"/>
            <a:r>
              <a:rPr lang="en-US" sz="1600" dirty="0" smtClean="0"/>
              <a:t>respond to emerging threats to the stability of the US financial system </a:t>
            </a:r>
          </a:p>
          <a:p>
            <a:r>
              <a:rPr lang="en-US" sz="1800" dirty="0" smtClean="0"/>
              <a:t>The Financial Stability Oversight Council has ten voting members:</a:t>
            </a:r>
          </a:p>
          <a:p>
            <a:pPr lvl="1">
              <a:buNone/>
            </a:pPr>
            <a:r>
              <a:rPr lang="en-US" sz="1600" dirty="0" smtClean="0"/>
              <a:t>Secretary of the Treasury (chair) 	Chairman of the Federal Reserve </a:t>
            </a:r>
          </a:p>
          <a:p>
            <a:pPr lvl="1">
              <a:buNone/>
            </a:pPr>
            <a:r>
              <a:rPr lang="en-US" sz="1600" dirty="0" smtClean="0"/>
              <a:t>Comptroller of the Currency 	Director Bureau of Consumer Financial Protection </a:t>
            </a:r>
          </a:p>
          <a:p>
            <a:pPr lvl="1">
              <a:buNone/>
            </a:pPr>
            <a:r>
              <a:rPr lang="en-US" sz="1600" dirty="0" smtClean="0"/>
              <a:t>Chair SEC 			Chair FDIC</a:t>
            </a:r>
          </a:p>
          <a:p>
            <a:pPr lvl="1">
              <a:buNone/>
            </a:pPr>
            <a:r>
              <a:rPr lang="en-US" sz="1600" dirty="0" smtClean="0"/>
              <a:t>Chair CFTC			Director FHFA</a:t>
            </a:r>
          </a:p>
          <a:p>
            <a:pPr lvl="1">
              <a:buNone/>
            </a:pPr>
            <a:r>
              <a:rPr lang="en-US" sz="1600" dirty="0" smtClean="0"/>
              <a:t>Chairman NCUAB		5 nonvoting advisory members</a:t>
            </a:r>
          </a:p>
          <a:p>
            <a:pPr lvl="1">
              <a:buNone/>
            </a:pPr>
            <a:r>
              <a:rPr lang="en-US" sz="1600" dirty="0" smtClean="0"/>
              <a:t>1 independent insurance member, appointed by President</a:t>
            </a:r>
          </a:p>
          <a:p>
            <a:r>
              <a:rPr lang="en-US" sz="1800" dirty="0" smtClean="0"/>
              <a:t>Creates Office of Financial Research within Treasury</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Title I: Enhanced Prudential Standards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Enhanced Federal Reserve Authority </a:t>
            </a:r>
          </a:p>
          <a:p>
            <a:pPr lvl="1"/>
            <a:r>
              <a:rPr lang="en-US" dirty="0" smtClean="0"/>
              <a:t>Subjects systemic risk non-bank financial institutions to Fed supervision and BHCs over $50 billion to  enhanced Fed supervision </a:t>
            </a:r>
          </a:p>
          <a:p>
            <a:pPr lvl="1"/>
            <a:r>
              <a:rPr lang="en-US" dirty="0" smtClean="0"/>
              <a:t>Systemic risk BHCs and non-bank financial institutions to prepare and report periodically on contingent resolution plans (living wills) </a:t>
            </a:r>
          </a:p>
          <a:p>
            <a:pPr lvl="1"/>
            <a:r>
              <a:rPr lang="en-US" dirty="0" smtClean="0"/>
              <a:t>Systemic risk BHCs and non-bank financial institutions to prepare and report periodically on credit exposure reports </a:t>
            </a:r>
          </a:p>
          <a:p>
            <a:pPr lvl="1"/>
            <a:r>
              <a:rPr lang="en-US" dirty="0" smtClean="0"/>
              <a:t>Credit exposure limitation for systemic risk BHCs and non-bank financial institutions of 25% of capital to  any unaffiliated company </a:t>
            </a:r>
          </a:p>
          <a:p>
            <a:pPr lvl="1"/>
            <a:r>
              <a:rPr lang="en-US" dirty="0" smtClean="0"/>
              <a:t>Annual stress tests for systemic risk BHCs and non-bank financial institutions </a:t>
            </a:r>
          </a:p>
          <a:p>
            <a:pPr lvl="1"/>
            <a:r>
              <a:rPr lang="en-US" dirty="0" smtClean="0"/>
              <a:t>Early remediation requirements for systemic risk BHCs and non-bank financial institutions to avoid  insolvency and harm to financial stability </a:t>
            </a:r>
          </a:p>
          <a:p>
            <a:pPr lvl="1"/>
            <a:r>
              <a:rPr lang="en-US" dirty="0" smtClean="0"/>
              <a:t>Required divestiture of activities or assets to mitigate systemic risk </a:t>
            </a:r>
          </a:p>
          <a:p>
            <a:pPr lvl="1"/>
            <a:r>
              <a:rPr lang="en-US" dirty="0" smtClean="0"/>
              <a:t>FDIC backup exam and enforcement authority for systemic risk BHCs and non-bank financial institutions </a:t>
            </a:r>
          </a:p>
          <a:p>
            <a:pPr lvl="1"/>
            <a:r>
              <a:rPr lang="en-US" dirty="0" smtClean="0"/>
              <a:t>Risk committees required for publicly traded systemic risk BHCs and non-bank financial institutions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normAutofit fontScale="90000"/>
          </a:bodyPr>
          <a:lstStyle/>
          <a:p>
            <a:r>
              <a:rPr lang="en-US" sz="4000" dirty="0"/>
              <a:t>Title </a:t>
            </a:r>
            <a:r>
              <a:rPr lang="en-US" sz="4000" dirty="0" smtClean="0"/>
              <a:t>II</a:t>
            </a:r>
            <a:r>
              <a:rPr lang="en-US" sz="4000" dirty="0"/>
              <a:t/>
            </a:r>
            <a:br>
              <a:rPr lang="en-US" sz="4000" dirty="0"/>
            </a:br>
            <a:r>
              <a:rPr lang="en-US" sz="4000" dirty="0"/>
              <a:t>Orderly Liquidation Authority</a:t>
            </a:r>
          </a:p>
        </p:txBody>
      </p:sp>
      <p:sp>
        <p:nvSpPr>
          <p:cNvPr id="91139" name="Rectangle 3"/>
          <p:cNvSpPr>
            <a:spLocks noGrp="1"/>
          </p:cNvSpPr>
          <p:nvPr>
            <p:ph type="body" idx="1"/>
          </p:nvPr>
        </p:nvSpPr>
        <p:spPr>
          <a:xfrm>
            <a:off x="457200" y="1371600"/>
            <a:ext cx="8229600" cy="4754563"/>
          </a:xfrm>
        </p:spPr>
        <p:txBody>
          <a:bodyPr>
            <a:noAutofit/>
          </a:bodyPr>
          <a:lstStyle/>
          <a:p>
            <a:r>
              <a:rPr lang="en-US" sz="2000" dirty="0"/>
              <a:t>Addresses "too big to fail.”</a:t>
            </a:r>
          </a:p>
          <a:p>
            <a:r>
              <a:rPr lang="en-US" sz="2000" dirty="0"/>
              <a:t>“Orderly Liquidation Authority" (OLA) allows FDIC to </a:t>
            </a:r>
            <a:r>
              <a:rPr lang="en-US" sz="2000" dirty="0" smtClean="0"/>
              <a:t>seize </a:t>
            </a:r>
            <a:r>
              <a:rPr lang="en-US" sz="2000" dirty="0"/>
              <a:t>financial company whose imminent collapse has been found to threaten the U.S. financial system</a:t>
            </a:r>
          </a:p>
          <a:p>
            <a:pPr lvl="1"/>
            <a:r>
              <a:rPr lang="en-US" sz="2000" dirty="0"/>
              <a:t>FDIC may seize and liquidate under OLA, preempting any proceedings under the Bankruptcy Code</a:t>
            </a:r>
          </a:p>
          <a:p>
            <a:pPr lvl="1"/>
            <a:r>
              <a:rPr lang="en-US" sz="2000" dirty="0"/>
              <a:t>Only liquidation may occur – not </a:t>
            </a:r>
            <a:r>
              <a:rPr lang="en-US" sz="2000" dirty="0" smtClean="0"/>
              <a:t>reorganization</a:t>
            </a:r>
          </a:p>
          <a:p>
            <a:pPr>
              <a:lnSpc>
                <a:spcPct val="80000"/>
              </a:lnSpc>
            </a:pPr>
            <a:r>
              <a:rPr lang="en-US" sz="2400" dirty="0" smtClean="0"/>
              <a:t>Establishes Orderly Liquidation Fund, </a:t>
            </a:r>
          </a:p>
          <a:p>
            <a:pPr lvl="1"/>
            <a:r>
              <a:rPr lang="en-US" sz="2000" dirty="0" smtClean="0"/>
              <a:t>to be used by FDIC if a covered financial company's liquidation not covered by FDIC or SIPC</a:t>
            </a:r>
          </a:p>
          <a:p>
            <a:pPr lvl="1"/>
            <a:r>
              <a:rPr lang="en-US" sz="2000" dirty="0" smtClean="0"/>
              <a:t>has limitations with respect to size</a:t>
            </a:r>
          </a:p>
          <a:p>
            <a:pPr>
              <a:lnSpc>
                <a:spcPct val="80000"/>
              </a:lnSpc>
            </a:pPr>
            <a:r>
              <a:rPr lang="en-US" sz="2400" dirty="0" smtClean="0"/>
              <a:t>Establishes Orderly Liquidation Authority Panel</a:t>
            </a:r>
          </a:p>
          <a:p>
            <a:pPr lvl="1"/>
            <a:r>
              <a:rPr lang="en-US" sz="2000" dirty="0">
                <a:latin typeface="Calibri" charset="0"/>
              </a:rPr>
              <a:t>three bankruptcy judges drawn from </a:t>
            </a:r>
            <a:r>
              <a:rPr lang="en-US" sz="2000" dirty="0" smtClean="0">
                <a:latin typeface="Calibri" charset="0"/>
              </a:rPr>
              <a:t>District </a:t>
            </a:r>
            <a:r>
              <a:rPr lang="en-US" sz="2000" dirty="0">
                <a:latin typeface="Calibri" charset="0"/>
              </a:rPr>
              <a:t>of </a:t>
            </a:r>
            <a:r>
              <a:rPr lang="en-US" sz="2000" dirty="0" smtClean="0">
                <a:latin typeface="Calibri" charset="0"/>
              </a:rPr>
              <a:t>Delaware</a:t>
            </a:r>
            <a:endParaRPr lang="en-US" sz="2000" dirty="0">
              <a:latin typeface="Calibri" charset="0"/>
            </a:endParaRPr>
          </a:p>
          <a:p>
            <a:pPr lvl="1"/>
            <a:r>
              <a:rPr lang="en-US" sz="2000" dirty="0" smtClean="0">
                <a:latin typeface="Calibri" charset="0"/>
              </a:rPr>
              <a:t>appointed </a:t>
            </a:r>
            <a:r>
              <a:rPr lang="en-US" sz="2000" dirty="0">
                <a:latin typeface="Calibri" charset="0"/>
              </a:rPr>
              <a:t>by the Chief Judge of the United States Bankruptcy Court for the District of Delaware.</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US"/>
              <a:t>Orderly Liquidation Authority</a:t>
            </a:r>
          </a:p>
        </p:txBody>
      </p:sp>
      <p:sp>
        <p:nvSpPr>
          <p:cNvPr id="107523" name="Rectangle 3"/>
          <p:cNvSpPr>
            <a:spLocks noGrp="1"/>
          </p:cNvSpPr>
          <p:nvPr>
            <p:ph type="body" idx="1"/>
          </p:nvPr>
        </p:nvSpPr>
        <p:spPr>
          <a:xfrm>
            <a:off x="457200" y="1219201"/>
            <a:ext cx="8229600" cy="3429000"/>
          </a:xfrm>
        </p:spPr>
        <p:txBody>
          <a:bodyPr>
            <a:normAutofit/>
          </a:bodyPr>
          <a:lstStyle/>
          <a:p>
            <a:r>
              <a:rPr lang="en-US" sz="2400" dirty="0"/>
              <a:t>Insurance companies remain state-regulated - may not be so seized and liquidated</a:t>
            </a:r>
          </a:p>
          <a:p>
            <a:pPr lvl="1"/>
            <a:r>
              <a:rPr lang="en-US" sz="2000" dirty="0"/>
              <a:t>Holding companies and unregulated affiliates </a:t>
            </a:r>
            <a:r>
              <a:rPr lang="en-US" sz="2000" dirty="0" smtClean="0"/>
              <a:t>may</a:t>
            </a:r>
            <a:endParaRPr lang="en-US" sz="2000" dirty="0"/>
          </a:p>
          <a:p>
            <a:r>
              <a:rPr lang="en-US" sz="2400" dirty="0"/>
              <a:t>When deciding whether to extend or maintain credit, rating agencies, lenders and other potential creditors must now consider effect of OLA as well as Bankruptcy Code</a:t>
            </a:r>
          </a:p>
          <a:p>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73043"/>
            <a:ext cx="8229600" cy="1143000"/>
          </a:xfrm>
        </p:spPr>
        <p:txBody>
          <a:bodyPr/>
          <a:lstStyle/>
          <a:p>
            <a:pPr eaLnBrk="1" hangingPunct="1"/>
            <a:r>
              <a:rPr lang="en-US" dirty="0" smtClean="0">
                <a:latin typeface="Calibri" charset="0"/>
              </a:rPr>
              <a:t>Orderly </a:t>
            </a:r>
            <a:r>
              <a:rPr lang="en-US" dirty="0">
                <a:latin typeface="Calibri" charset="0"/>
              </a:rPr>
              <a:t>Liquidation Authority</a:t>
            </a:r>
          </a:p>
        </p:txBody>
      </p:sp>
      <p:sp>
        <p:nvSpPr>
          <p:cNvPr id="3" name="Content Placeholder 2"/>
          <p:cNvSpPr>
            <a:spLocks noGrp="1"/>
          </p:cNvSpPr>
          <p:nvPr>
            <p:ph idx="1"/>
          </p:nvPr>
        </p:nvSpPr>
        <p:spPr>
          <a:xfrm>
            <a:off x="457200" y="1216044"/>
            <a:ext cx="8229600" cy="4727558"/>
          </a:xfrm>
        </p:spPr>
        <p:txBody>
          <a:bodyPr>
            <a:normAutofit lnSpcReduction="10000"/>
          </a:bodyPr>
          <a:lstStyle/>
          <a:p>
            <a:pPr eaLnBrk="1" hangingPunct="1">
              <a:defRPr/>
            </a:pPr>
            <a:r>
              <a:rPr lang="en-US" sz="2800" dirty="0" smtClean="0"/>
              <a:t>In </a:t>
            </a:r>
            <a:r>
              <a:rPr lang="en-US" sz="2800" dirty="0"/>
              <a:t>General - FDIC and/or </a:t>
            </a:r>
            <a:r>
              <a:rPr lang="en-US" sz="2800" dirty="0" smtClean="0"/>
              <a:t> the Federal Reserve</a:t>
            </a:r>
          </a:p>
          <a:p>
            <a:pPr eaLnBrk="1" hangingPunct="1">
              <a:defRPr/>
            </a:pPr>
            <a:r>
              <a:rPr lang="en-US" sz="2800" dirty="0" smtClean="0"/>
              <a:t>Broker </a:t>
            </a:r>
            <a:r>
              <a:rPr lang="en-US" sz="2800" dirty="0"/>
              <a:t>Dealers - SEC and/or the Federal Reserve</a:t>
            </a:r>
          </a:p>
          <a:p>
            <a:pPr eaLnBrk="1" hangingPunct="1">
              <a:defRPr/>
            </a:pPr>
            <a:r>
              <a:rPr lang="en-US" sz="2800" dirty="0" smtClean="0"/>
              <a:t>Insurance </a:t>
            </a:r>
            <a:r>
              <a:rPr lang="en-US" sz="2800" dirty="0"/>
              <a:t>Companies </a:t>
            </a:r>
            <a:r>
              <a:rPr lang="en-US" sz="2800" dirty="0" smtClean="0"/>
              <a:t>– Federal Insurance Office and/or the Federal Reserve</a:t>
            </a:r>
          </a:p>
          <a:p>
            <a:pPr eaLnBrk="1" hangingPunct="1"/>
            <a:r>
              <a:rPr lang="en-US" sz="2800" dirty="0" smtClean="0">
                <a:latin typeface="Calibri" charset="0"/>
              </a:rPr>
              <a:t>When financial institution is placed into receivership under these provisions, within 24 hours the Secretary shall report to Congress, and within 60 days there shall be a report to the general public.</a:t>
            </a:r>
          </a:p>
          <a:p>
            <a:pPr eaLnBrk="1" hangingPunct="1"/>
            <a:r>
              <a:rPr lang="en-US" sz="2800" dirty="0" smtClean="0">
                <a:latin typeface="Calibri" charset="0"/>
              </a:rPr>
              <a:t>Report on recommendation to place company into receivership shall contain details on state of company, impact of default, and proposed action.</a:t>
            </a:r>
            <a:endParaRPr lang="en-US" sz="2800" dirty="0"/>
          </a:p>
        </p:txBody>
      </p:sp>
    </p:spTree>
    <p:extLst>
      <p:ext uri="{BB962C8B-B14F-4D97-AF65-F5344CB8AC3E}">
        <p14:creationId xmlns:p14="http://schemas.microsoft.com/office/powerpoint/2010/main" val="324938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997839"/>
            <a:ext cx="6858000" cy="3416320"/>
          </a:xfrm>
          <a:prstGeom prst="rect">
            <a:avLst/>
          </a:prstGeom>
        </p:spPr>
        <p:txBody>
          <a:bodyPr wrap="square">
            <a:spAutoFit/>
          </a:bodyPr>
          <a:lstStyle/>
          <a:p>
            <a:r>
              <a:rPr lang="en-US" sz="2400" b="1" dirty="0"/>
              <a:t>Regulation                         </a:t>
            </a:r>
            <a:r>
              <a:rPr lang="en-US" sz="2400" b="1" dirty="0" smtClean="0"/>
              <a:t>		# words</a:t>
            </a:r>
            <a:r>
              <a:rPr lang="en-US" sz="2400" b="1" dirty="0"/>
              <a:t> </a:t>
            </a:r>
          </a:p>
          <a:p>
            <a:pPr marL="285750" indent="-285750">
              <a:buFont typeface="Arial" panose="020B0604020202020204" pitchFamily="34" charset="0"/>
              <a:buChar char="•"/>
            </a:pPr>
            <a:r>
              <a:rPr lang="en-US" sz="2400" dirty="0"/>
              <a:t>Golden </a:t>
            </a:r>
            <a:r>
              <a:rPr lang="en-US" sz="2400" dirty="0" smtClean="0"/>
              <a:t>Rule</a:t>
            </a:r>
            <a:r>
              <a:rPr lang="en-US" sz="2400" dirty="0"/>
              <a:t>	</a:t>
            </a:r>
            <a:r>
              <a:rPr lang="en-US" sz="2400" dirty="0" smtClean="0"/>
              <a:t>			10</a:t>
            </a:r>
            <a:endParaRPr lang="en-US" sz="2400" dirty="0"/>
          </a:p>
          <a:p>
            <a:pPr marL="285750" indent="-285750">
              <a:buFont typeface="Arial" panose="020B0604020202020204" pitchFamily="34" charset="0"/>
              <a:buChar char="•"/>
            </a:pPr>
            <a:r>
              <a:rPr lang="en-US" sz="2400" dirty="0" err="1"/>
              <a:t>Pythangorean</a:t>
            </a:r>
            <a:r>
              <a:rPr lang="en-US" sz="2400" dirty="0"/>
              <a:t> </a:t>
            </a:r>
            <a:r>
              <a:rPr lang="en-US" sz="2400" dirty="0" smtClean="0"/>
              <a:t>Theorem		24</a:t>
            </a:r>
            <a:endParaRPr lang="en-US" sz="2400" dirty="0"/>
          </a:p>
          <a:p>
            <a:pPr marL="285750" indent="-285750">
              <a:buFont typeface="Arial" panose="020B0604020202020204" pitchFamily="34" charset="0"/>
              <a:buChar char="•"/>
            </a:pPr>
            <a:r>
              <a:rPr lang="en-US" sz="2400" dirty="0"/>
              <a:t>Lord’s </a:t>
            </a:r>
            <a:r>
              <a:rPr lang="en-US" sz="2400" dirty="0" smtClean="0"/>
              <a:t>Prayer			66</a:t>
            </a:r>
            <a:endParaRPr lang="en-US" sz="2400" dirty="0"/>
          </a:p>
          <a:p>
            <a:pPr marL="285750" indent="-285750">
              <a:buFont typeface="Arial" panose="020B0604020202020204" pitchFamily="34" charset="0"/>
              <a:buChar char="•"/>
            </a:pPr>
            <a:r>
              <a:rPr lang="en-US" sz="2400" dirty="0"/>
              <a:t>Ten Commandments (KJ) </a:t>
            </a:r>
            <a:r>
              <a:rPr lang="en-US" sz="2400" dirty="0" smtClean="0"/>
              <a:t>		301</a:t>
            </a:r>
            <a:endParaRPr lang="en-US" sz="2400" dirty="0"/>
          </a:p>
          <a:p>
            <a:pPr marL="285750" indent="-285750">
              <a:buFont typeface="Arial" panose="020B0604020202020204" pitchFamily="34" charset="0"/>
              <a:buChar char="•"/>
            </a:pPr>
            <a:r>
              <a:rPr lang="en-US" sz="2400" dirty="0"/>
              <a:t>Magna </a:t>
            </a:r>
            <a:r>
              <a:rPr lang="en-US" sz="2400" dirty="0" err="1"/>
              <a:t>Carta</a:t>
            </a:r>
            <a:r>
              <a:rPr lang="en-US" sz="2400" dirty="0"/>
              <a:t> </a:t>
            </a:r>
            <a:r>
              <a:rPr lang="en-US" sz="2400" dirty="0" smtClean="0"/>
              <a:t>			3,560</a:t>
            </a:r>
            <a:endParaRPr lang="en-US" sz="2400" dirty="0"/>
          </a:p>
          <a:p>
            <a:pPr marL="285750" indent="-285750">
              <a:buFont typeface="Arial" panose="020B0604020202020204" pitchFamily="34" charset="0"/>
              <a:buChar char="•"/>
            </a:pPr>
            <a:r>
              <a:rPr lang="en-US" sz="2400" dirty="0"/>
              <a:t>US Constitution </a:t>
            </a:r>
            <a:r>
              <a:rPr lang="en-US" sz="2400" dirty="0" smtClean="0"/>
              <a:t>			7,818</a:t>
            </a:r>
            <a:endParaRPr lang="en-US" sz="2400" dirty="0"/>
          </a:p>
          <a:p>
            <a:pPr marL="285750" indent="-285750">
              <a:buFont typeface="Arial" panose="020B0604020202020204" pitchFamily="34" charset="0"/>
              <a:buChar char="•"/>
            </a:pPr>
            <a:r>
              <a:rPr lang="en-US" sz="2400" dirty="0"/>
              <a:t>EU Direction of Sale of </a:t>
            </a:r>
            <a:r>
              <a:rPr lang="en-US" sz="2400" dirty="0" smtClean="0"/>
              <a:t>Duck Eggs	26,911</a:t>
            </a:r>
            <a:endParaRPr lang="en-US" sz="2400" dirty="0"/>
          </a:p>
          <a:p>
            <a:pPr marL="285750" indent="-285750">
              <a:buFont typeface="Arial" panose="020B0604020202020204" pitchFamily="34" charset="0"/>
              <a:buChar char="•"/>
            </a:pPr>
            <a:r>
              <a:rPr lang="en-US" sz="2400" dirty="0"/>
              <a:t>Dodd Frank </a:t>
            </a:r>
            <a:r>
              <a:rPr lang="en-US" sz="2400" dirty="0" smtClean="0"/>
              <a:t>Act			202,231</a:t>
            </a:r>
            <a:endParaRPr lang="en-US" sz="2400" dirty="0"/>
          </a:p>
        </p:txBody>
      </p:sp>
      <p:sp>
        <p:nvSpPr>
          <p:cNvPr id="3" name="Title 1"/>
          <p:cNvSpPr txBox="1">
            <a:spLocks/>
          </p:cNvSpPr>
          <p:nvPr/>
        </p:nvSpPr>
        <p:spPr>
          <a:xfrm>
            <a:off x="431800"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 Brief History of Regulation</a:t>
            </a:r>
            <a:endParaRPr lang="en-US" dirty="0"/>
          </a:p>
        </p:txBody>
      </p:sp>
    </p:spTree>
    <p:extLst>
      <p:ext uri="{BB962C8B-B14F-4D97-AF65-F5344CB8AC3E}">
        <p14:creationId xmlns:p14="http://schemas.microsoft.com/office/powerpoint/2010/main" val="242297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II Under Trump</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Republicans want to abolish Title II of Dodd-</a:t>
            </a:r>
            <a:r>
              <a:rPr lang="en-US" dirty="0" smtClean="0"/>
              <a:t>Frank </a:t>
            </a:r>
          </a:p>
          <a:p>
            <a:r>
              <a:rPr lang="en-US" dirty="0" smtClean="0"/>
              <a:t>New </a:t>
            </a:r>
            <a:r>
              <a:rPr lang="en-US" dirty="0"/>
              <a:t>provisions </a:t>
            </a:r>
            <a:r>
              <a:rPr lang="en-US" dirty="0" smtClean="0"/>
              <a:t>wouldbe </a:t>
            </a:r>
            <a:r>
              <a:rPr lang="en-US" dirty="0"/>
              <a:t>added to the bankruptcy code to handle </a:t>
            </a:r>
            <a:r>
              <a:rPr lang="en-US" dirty="0" smtClean="0"/>
              <a:t>special </a:t>
            </a:r>
            <a:r>
              <a:rPr lang="en-US" dirty="0"/>
              <a:t>public policy needs related to systemic failures</a:t>
            </a:r>
            <a:r>
              <a:rPr lang="en-US" dirty="0" smtClean="0"/>
              <a:t>.</a:t>
            </a:r>
            <a:endParaRPr lang="en-US" dirty="0"/>
          </a:p>
          <a:p>
            <a:r>
              <a:rPr lang="en-US" dirty="0" smtClean="0"/>
              <a:t>There </a:t>
            </a:r>
            <a:r>
              <a:rPr lang="en-US" dirty="0"/>
              <a:t>is a budgetary cost to parts of Title II, as scored by the </a:t>
            </a:r>
            <a:r>
              <a:rPr lang="en-US" dirty="0" smtClean="0"/>
              <a:t>CBO, </a:t>
            </a:r>
            <a:r>
              <a:rPr lang="en-US" dirty="0"/>
              <a:t>so such a change could potentially be included in a budget reconciliation act, eliminating the </a:t>
            </a:r>
            <a:r>
              <a:rPr lang="en-US" dirty="0" smtClean="0"/>
              <a:t>possibility of </a:t>
            </a:r>
          </a:p>
          <a:p>
            <a:r>
              <a:rPr lang="en-US" dirty="0" smtClean="0"/>
              <a:t>In </a:t>
            </a:r>
            <a:r>
              <a:rPr lang="en-US" dirty="0"/>
              <a:t>practice, elimination of Title II may not affect banks in a big way, outside of a major crisis, as there will still be just as much need for </a:t>
            </a:r>
            <a:r>
              <a:rPr lang="en-US" dirty="0" smtClean="0"/>
              <a:t>R&amp;R planning </a:t>
            </a:r>
            <a:r>
              <a:rPr lang="en-US" dirty="0"/>
              <a:t>and banks </a:t>
            </a:r>
            <a:r>
              <a:rPr lang="en-US" dirty="0" smtClean="0"/>
              <a:t>already </a:t>
            </a:r>
            <a:r>
              <a:rPr lang="en-US" dirty="0"/>
              <a:t>focused </a:t>
            </a:r>
            <a:r>
              <a:rPr lang="en-US" dirty="0" smtClean="0"/>
              <a:t>heavily </a:t>
            </a:r>
            <a:r>
              <a:rPr lang="en-US" dirty="0"/>
              <a:t>on </a:t>
            </a:r>
            <a:r>
              <a:rPr lang="en-US" dirty="0" smtClean="0"/>
              <a:t>it. </a:t>
            </a:r>
          </a:p>
          <a:p>
            <a:r>
              <a:rPr lang="en-US" dirty="0" smtClean="0"/>
              <a:t>There </a:t>
            </a:r>
            <a:r>
              <a:rPr lang="en-US" dirty="0"/>
              <a:t>would, however, be direct and indirect implications for the government’s response to a major crisis and the perception of foreign policymakers as to what those responses would be. </a:t>
            </a:r>
            <a:endParaRPr lang="en-US" dirty="0"/>
          </a:p>
          <a:p>
            <a:endParaRPr lang="en-US" dirty="0"/>
          </a:p>
        </p:txBody>
      </p:sp>
    </p:spTree>
    <p:extLst>
      <p:ext uri="{BB962C8B-B14F-4D97-AF65-F5344CB8AC3E}">
        <p14:creationId xmlns:p14="http://schemas.microsoft.com/office/powerpoint/2010/main" val="202778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a:noAutofit/>
          </a:bodyPr>
          <a:lstStyle/>
          <a:p>
            <a:r>
              <a:rPr lang="en-US" sz="3600" dirty="0"/>
              <a:t>Title </a:t>
            </a:r>
            <a:r>
              <a:rPr lang="en-US" sz="3600" dirty="0" smtClean="0"/>
              <a:t>III: Transfer </a:t>
            </a:r>
            <a:r>
              <a:rPr lang="en-US" sz="3600" dirty="0"/>
              <a:t>of Powers to the </a:t>
            </a:r>
            <a:r>
              <a:rPr lang="en-US" sz="3600" dirty="0" smtClean="0"/>
              <a:t>Controller of the Currency, </a:t>
            </a:r>
            <a:r>
              <a:rPr lang="en-US" sz="3600" dirty="0"/>
              <a:t>the </a:t>
            </a:r>
            <a:br>
              <a:rPr lang="en-US" sz="3600" dirty="0"/>
            </a:br>
            <a:r>
              <a:rPr lang="en-US" sz="3600" dirty="0"/>
              <a:t>Corporation and the Board of Governors</a:t>
            </a:r>
            <a:endParaRPr lang="en-US" sz="8000" dirty="0"/>
          </a:p>
        </p:txBody>
      </p:sp>
      <p:sp>
        <p:nvSpPr>
          <p:cNvPr id="92163" name="Rectangle 3"/>
          <p:cNvSpPr>
            <a:spLocks noGrp="1"/>
          </p:cNvSpPr>
          <p:nvPr>
            <p:ph type="body" idx="1"/>
          </p:nvPr>
        </p:nvSpPr>
        <p:spPr>
          <a:xfrm>
            <a:off x="457200" y="1905000"/>
            <a:ext cx="8229600" cy="4221163"/>
          </a:xfrm>
        </p:spPr>
        <p:txBody>
          <a:bodyPr>
            <a:normAutofit fontScale="85000" lnSpcReduction="20000"/>
          </a:bodyPr>
          <a:lstStyle/>
          <a:p>
            <a:r>
              <a:rPr lang="en-US" dirty="0"/>
              <a:t>Enhancing Financial Institution Safety and Soundness Act of </a:t>
            </a:r>
            <a:r>
              <a:rPr lang="en-US" dirty="0" smtClean="0"/>
              <a:t>2010</a:t>
            </a:r>
            <a:endParaRPr lang="en-US" dirty="0"/>
          </a:p>
          <a:p>
            <a:pPr lvl="1"/>
            <a:r>
              <a:rPr lang="en-US" dirty="0"/>
              <a:t>Eliminates OTS</a:t>
            </a:r>
          </a:p>
          <a:p>
            <a:pPr lvl="1">
              <a:lnSpc>
                <a:spcPct val="90000"/>
              </a:lnSpc>
            </a:pPr>
            <a:r>
              <a:rPr lang="en-US" dirty="0"/>
              <a:t>Allocates thrift and thrift holding company oversight responsibilities among the Federal Reserve, FDIC and </a:t>
            </a:r>
            <a:r>
              <a:rPr lang="en-US" dirty="0" smtClean="0"/>
              <a:t>OCC</a:t>
            </a:r>
          </a:p>
          <a:p>
            <a:r>
              <a:rPr lang="en-US" dirty="0" smtClean="0"/>
              <a:t>Assessments for Deposit Insurance Fund will now be based on total liabilities – not just deposit liabilities</a:t>
            </a:r>
          </a:p>
          <a:p>
            <a:r>
              <a:rPr lang="en-US" dirty="0" smtClean="0"/>
              <a:t>FDIC coverage is extended to $250,000</a:t>
            </a:r>
          </a:p>
          <a:p>
            <a:r>
              <a:rPr lang="en-US" dirty="0" smtClean="0">
                <a:latin typeface="Calibri" charset="0"/>
              </a:rPr>
              <a:t>States that each </a:t>
            </a:r>
            <a:r>
              <a:rPr lang="en-US" dirty="0">
                <a:latin typeface="Calibri" charset="0"/>
              </a:rPr>
              <a:t>of the financial regulatory agencies represented on the Council shall establish an Office of Minority and Women Inclusion.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r>
              <a:rPr lang="en-US" sz="4000" dirty="0"/>
              <a:t>Title IV </a:t>
            </a:r>
            <a:br>
              <a:rPr lang="en-US" sz="4000" dirty="0"/>
            </a:br>
            <a:r>
              <a:rPr lang="en-US" sz="2800" dirty="0"/>
              <a:t>Regulation of Advisers to Hedge Funds and Others</a:t>
            </a:r>
          </a:p>
        </p:txBody>
      </p:sp>
      <p:sp>
        <p:nvSpPr>
          <p:cNvPr id="93187" name="Rectangle 3"/>
          <p:cNvSpPr>
            <a:spLocks noGrp="1"/>
          </p:cNvSpPr>
          <p:nvPr>
            <p:ph type="body" idx="1"/>
          </p:nvPr>
        </p:nvSpPr>
        <p:spPr/>
        <p:txBody>
          <a:bodyPr>
            <a:normAutofit/>
          </a:bodyPr>
          <a:lstStyle/>
          <a:p>
            <a:pPr>
              <a:lnSpc>
                <a:spcPct val="90000"/>
              </a:lnSpc>
            </a:pPr>
            <a:r>
              <a:rPr lang="en-US" sz="2800" dirty="0"/>
              <a:t>Private Fund Investment Advisers Registration Act of 2010</a:t>
            </a:r>
          </a:p>
          <a:p>
            <a:pPr lvl="1">
              <a:lnSpc>
                <a:spcPct val="80000"/>
              </a:lnSpc>
            </a:pPr>
            <a:r>
              <a:rPr lang="en-US" sz="2400" dirty="0"/>
              <a:t>Effective </a:t>
            </a:r>
            <a:r>
              <a:rPr lang="en-US" sz="2400" dirty="0" smtClean="0"/>
              <a:t>1 year </a:t>
            </a:r>
            <a:r>
              <a:rPr lang="en-US" sz="2400" dirty="0"/>
              <a:t>from enactment of Dodd-Frank, eliminates </a:t>
            </a:r>
            <a:r>
              <a:rPr lang="en-US" sz="2400" dirty="0" smtClean="0"/>
              <a:t>"</a:t>
            </a:r>
            <a:r>
              <a:rPr lang="en-US" sz="2400" dirty="0"/>
              <a:t>fewer than 15 clients" exemption most hedge funds and </a:t>
            </a:r>
            <a:r>
              <a:rPr lang="en-US" sz="2400" dirty="0" smtClean="0"/>
              <a:t>IAs </a:t>
            </a:r>
            <a:r>
              <a:rPr lang="en-US" sz="2400" dirty="0"/>
              <a:t>use to avoid SEC registration as investment </a:t>
            </a:r>
            <a:r>
              <a:rPr lang="en-US" sz="2400" dirty="0" smtClean="0"/>
              <a:t>advisers</a:t>
            </a:r>
            <a:endParaRPr lang="en-US" sz="2400" dirty="0"/>
          </a:p>
          <a:p>
            <a:pPr lvl="1">
              <a:lnSpc>
                <a:spcPct val="80000"/>
              </a:lnSpc>
            </a:pPr>
            <a:r>
              <a:rPr lang="en-US" sz="2400" dirty="0"/>
              <a:t>Assets under management (AUM) minimum threshold of $25 million that allowed IAs to register with the SEC as opposed to one or more states has been increased to $100 </a:t>
            </a:r>
            <a:r>
              <a:rPr lang="en-US" sz="2400" dirty="0" smtClean="0"/>
              <a:t>million</a:t>
            </a:r>
            <a:endParaRPr lang="en-US" sz="2400" dirty="0"/>
          </a:p>
          <a:p>
            <a:pPr lvl="1">
              <a:lnSpc>
                <a:spcPct val="80000"/>
              </a:lnSpc>
            </a:pPr>
            <a:r>
              <a:rPr lang="en-US" sz="2400" dirty="0"/>
              <a:t>New exemptions for "private funds" (with AUM over $150 million), "venture capital funds" and "family office advisers," among other new categories</a:t>
            </a:r>
          </a:p>
          <a:p>
            <a:pPr lvl="1">
              <a:lnSpc>
                <a:spcPct val="80000"/>
              </a:lnSpc>
              <a:buFont typeface="Wide Latin" pitchFamily="18" charset="0"/>
              <a:buNone/>
            </a:pPr>
            <a:endParaRPr lang="en-US" sz="2400" dirty="0"/>
          </a:p>
          <a:p>
            <a:pPr>
              <a:lnSpc>
                <a:spcPct val="90000"/>
              </a:lnSpc>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noAutofit/>
          </a:bodyPr>
          <a:lstStyle/>
          <a:p>
            <a:r>
              <a:rPr lang="en-US" sz="3600" dirty="0" smtClean="0"/>
              <a:t>Title IV: Regulation of Advisers to Hedge Funds and Others</a:t>
            </a:r>
            <a:endParaRPr lang="en-US" sz="3600" dirty="0"/>
          </a:p>
        </p:txBody>
      </p:sp>
      <p:sp>
        <p:nvSpPr>
          <p:cNvPr id="109571" name="Rectangle 3"/>
          <p:cNvSpPr>
            <a:spLocks noGrp="1"/>
          </p:cNvSpPr>
          <p:nvPr>
            <p:ph type="body" idx="1"/>
          </p:nvPr>
        </p:nvSpPr>
        <p:spPr/>
        <p:txBody>
          <a:bodyPr>
            <a:noAutofit/>
          </a:bodyPr>
          <a:lstStyle/>
          <a:p>
            <a:pPr>
              <a:lnSpc>
                <a:spcPct val="90000"/>
              </a:lnSpc>
            </a:pPr>
            <a:r>
              <a:rPr lang="en-US" sz="2400" dirty="0">
                <a:latin typeface="Calibri" charset="0"/>
              </a:rPr>
              <a:t>Significant regulation of hedge funds, and other similar investment intermediaries for the first time</a:t>
            </a:r>
            <a:endParaRPr lang="en-US" sz="2400" dirty="0" smtClean="0"/>
          </a:p>
          <a:p>
            <a:pPr>
              <a:lnSpc>
                <a:spcPct val="90000"/>
              </a:lnSpc>
            </a:pPr>
            <a:r>
              <a:rPr lang="en-US" sz="2400" dirty="0" smtClean="0"/>
              <a:t>Increases </a:t>
            </a:r>
            <a:r>
              <a:rPr lang="en-US" sz="2400" dirty="0"/>
              <a:t>record-keeping and reporting obligations for both registered and unregistered IAs</a:t>
            </a:r>
          </a:p>
          <a:p>
            <a:pPr>
              <a:lnSpc>
                <a:spcPct val="90000"/>
              </a:lnSpc>
            </a:pPr>
            <a:r>
              <a:rPr lang="en-US" sz="2400" dirty="0"/>
              <a:t>Disallows an "accredited investor" to include the value of his/her "primary residence" in determining whether investor meets the $1 million net-worth test</a:t>
            </a:r>
          </a:p>
          <a:p>
            <a:pPr>
              <a:lnSpc>
                <a:spcPct val="90000"/>
              </a:lnSpc>
            </a:pPr>
            <a:r>
              <a:rPr lang="en-US" sz="2400" dirty="0"/>
              <a:t>Authorizes the SEC to adjust the "accredited investor" standards every four </a:t>
            </a:r>
            <a:r>
              <a:rPr lang="en-US" sz="2400" dirty="0" smtClean="0"/>
              <a:t>years</a:t>
            </a:r>
          </a:p>
          <a:p>
            <a:pPr>
              <a:lnSpc>
                <a:spcPct val="90000"/>
              </a:lnSpc>
            </a:pPr>
            <a:r>
              <a:rPr lang="en-US" sz="2400" dirty="0" smtClean="0">
                <a:latin typeface="Calibri" charset="0"/>
              </a:rPr>
              <a:t>Limits ability </a:t>
            </a:r>
            <a:r>
              <a:rPr lang="en-US" sz="2400" dirty="0">
                <a:latin typeface="Calibri" charset="0"/>
              </a:rPr>
              <a:t>of </a:t>
            </a:r>
            <a:r>
              <a:rPr lang="en-US" sz="2400" dirty="0" smtClean="0">
                <a:latin typeface="Calibri" charset="0"/>
              </a:rPr>
              <a:t>advisors </a:t>
            </a:r>
            <a:r>
              <a:rPr lang="en-US" sz="2400" dirty="0">
                <a:latin typeface="Calibri" charset="0"/>
              </a:rPr>
              <a:t>to exclude information in reporting to </a:t>
            </a:r>
            <a:r>
              <a:rPr lang="en-US" sz="2400" dirty="0" smtClean="0">
                <a:latin typeface="Calibri" charset="0"/>
              </a:rPr>
              <a:t>various </a:t>
            </a:r>
            <a:r>
              <a:rPr lang="en-US" sz="2400" dirty="0">
                <a:latin typeface="Calibri" charset="0"/>
              </a:rPr>
              <a:t>Federal government agencies. </a:t>
            </a:r>
            <a:endParaRPr lang="en-US" sz="2400" dirty="0" smtClean="0">
              <a:latin typeface="Calibri" charset="0"/>
            </a:endParaRPr>
          </a:p>
          <a:p>
            <a:pPr>
              <a:lnSpc>
                <a:spcPct val="90000"/>
              </a:lnSpc>
            </a:pPr>
            <a:r>
              <a:rPr lang="en-US" sz="2400" dirty="0">
                <a:latin typeface="Calibri" charset="0"/>
              </a:rPr>
              <a:t>E</a:t>
            </a:r>
            <a:r>
              <a:rPr lang="en-US" sz="2400" dirty="0" smtClean="0">
                <a:latin typeface="Calibri" charset="0"/>
              </a:rPr>
              <a:t>xemption </a:t>
            </a:r>
            <a:r>
              <a:rPr lang="en-US" sz="2400" dirty="0">
                <a:latin typeface="Calibri" charset="0"/>
              </a:rPr>
              <a:t>in reporting for Venture Capital Fund Advisors, certain advisors with assets under management under $150 million, and family offices (as defined by the Commission).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noAutofit/>
          </a:bodyPr>
          <a:lstStyle/>
          <a:p>
            <a:r>
              <a:rPr lang="en-US" sz="4000" dirty="0"/>
              <a:t>Title V </a:t>
            </a:r>
            <a:r>
              <a:rPr lang="en-US" sz="4000" dirty="0" smtClean="0"/>
              <a:t/>
            </a:r>
            <a:br>
              <a:rPr lang="en-US" sz="4000" dirty="0" smtClean="0"/>
            </a:br>
            <a:r>
              <a:rPr lang="en-US" sz="4000" dirty="0" smtClean="0"/>
              <a:t>Insurance</a:t>
            </a:r>
            <a:endParaRPr lang="en-US" sz="4000" dirty="0"/>
          </a:p>
        </p:txBody>
      </p:sp>
      <p:sp>
        <p:nvSpPr>
          <p:cNvPr id="94211" name="Rectangle 3"/>
          <p:cNvSpPr>
            <a:spLocks noGrp="1"/>
          </p:cNvSpPr>
          <p:nvPr>
            <p:ph type="body" idx="1"/>
          </p:nvPr>
        </p:nvSpPr>
        <p:spPr/>
        <p:txBody>
          <a:bodyPr>
            <a:normAutofit fontScale="92500" lnSpcReduction="10000"/>
          </a:bodyPr>
          <a:lstStyle/>
          <a:p>
            <a:r>
              <a:rPr lang="en-US" sz="2800" dirty="0"/>
              <a:t>Federal Insurance Office Act of 2010</a:t>
            </a:r>
          </a:p>
          <a:p>
            <a:r>
              <a:rPr lang="en-US" sz="2800" dirty="0" err="1"/>
              <a:t>Nonadmitted</a:t>
            </a:r>
            <a:r>
              <a:rPr lang="en-US" sz="2800" dirty="0"/>
              <a:t> and Reinsurance Reform Act of 2010</a:t>
            </a:r>
          </a:p>
          <a:p>
            <a:r>
              <a:rPr lang="en-US" sz="2800" dirty="0"/>
              <a:t>Creates "Federal Insurance </a:t>
            </a:r>
            <a:r>
              <a:rPr lang="en-US" sz="2800" dirty="0" smtClean="0"/>
              <a:t>Office” </a:t>
            </a:r>
            <a:r>
              <a:rPr lang="en-US" sz="2800" dirty="0"/>
              <a:t>within </a:t>
            </a:r>
            <a:r>
              <a:rPr lang="en-US" sz="2800" dirty="0" smtClean="0"/>
              <a:t>Treasury</a:t>
            </a:r>
            <a:endParaRPr lang="en-US" sz="2800" dirty="0"/>
          </a:p>
          <a:p>
            <a:pPr lvl="1"/>
            <a:r>
              <a:rPr lang="en-US" sz="2400" dirty="0"/>
              <a:t>Will monitor insurance industry for systemic risks</a:t>
            </a:r>
          </a:p>
          <a:p>
            <a:pPr lvl="1"/>
            <a:r>
              <a:rPr lang="en-US" sz="2400" dirty="0"/>
              <a:t>Negotiate insurance-related agreements with foreign governments</a:t>
            </a:r>
          </a:p>
          <a:p>
            <a:pPr lvl="1"/>
            <a:r>
              <a:rPr lang="en-US" sz="2400" dirty="0"/>
              <a:t>States retain primary authority over U.S. </a:t>
            </a:r>
            <a:r>
              <a:rPr lang="en-US" sz="2400" dirty="0" smtClean="0"/>
              <a:t>insurers</a:t>
            </a:r>
          </a:p>
          <a:p>
            <a:pPr lvl="1"/>
            <a:r>
              <a:rPr lang="en-US" sz="2400" dirty="0" smtClean="0">
                <a:latin typeface="Calibri" charset="0"/>
              </a:rPr>
              <a:t>Monitor extent </a:t>
            </a:r>
            <a:r>
              <a:rPr lang="en-US" sz="2400" dirty="0">
                <a:latin typeface="Calibri" charset="0"/>
              </a:rPr>
              <a:t>to which </a:t>
            </a:r>
            <a:r>
              <a:rPr lang="en-US" sz="2400" dirty="0" smtClean="0">
                <a:latin typeface="Calibri" charset="0"/>
              </a:rPr>
              <a:t>underserved </a:t>
            </a:r>
            <a:r>
              <a:rPr lang="en-US" sz="2400" dirty="0">
                <a:latin typeface="Calibri" charset="0"/>
              </a:rPr>
              <a:t>communities and consumers, minorities, and low-and moderate-income persons have access to affordable insurance (except health insurance).</a:t>
            </a:r>
          </a:p>
          <a:p>
            <a:pPr lvl="1"/>
            <a:r>
              <a:rPr lang="en-US" sz="2400" dirty="0" err="1" smtClean="0">
                <a:latin typeface="Calibri" charset="0"/>
              </a:rPr>
              <a:t>Makerecommendations</a:t>
            </a:r>
            <a:r>
              <a:rPr lang="en-US" sz="2400" dirty="0" smtClean="0">
                <a:latin typeface="Calibri" charset="0"/>
              </a:rPr>
              <a:t> </a:t>
            </a:r>
            <a:r>
              <a:rPr lang="en-US" sz="2400" dirty="0">
                <a:latin typeface="Calibri" charset="0"/>
              </a:rPr>
              <a:t>to the Financial Stability Oversight Council about insurers.</a:t>
            </a:r>
          </a:p>
          <a:p>
            <a:pPr lvl="1"/>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a:normAutofit fontScale="90000"/>
          </a:bodyPr>
          <a:lstStyle/>
          <a:p>
            <a:r>
              <a:rPr lang="en-US" sz="3100" dirty="0"/>
              <a:t>Title </a:t>
            </a:r>
            <a:r>
              <a:rPr lang="en-US" sz="3100" dirty="0" smtClean="0"/>
              <a:t>VI: Improvements </a:t>
            </a:r>
            <a:r>
              <a:rPr lang="en-US" sz="3100" dirty="0"/>
              <a:t>to Regulation of Bank and Savings Association Holding Companies and Depository Institutions</a:t>
            </a:r>
          </a:p>
        </p:txBody>
      </p:sp>
      <p:sp>
        <p:nvSpPr>
          <p:cNvPr id="95235" name="Rectangle 3"/>
          <p:cNvSpPr>
            <a:spLocks noGrp="1"/>
          </p:cNvSpPr>
          <p:nvPr>
            <p:ph type="body" idx="1"/>
          </p:nvPr>
        </p:nvSpPr>
        <p:spPr>
          <a:xfrm>
            <a:off x="457200" y="1447800"/>
            <a:ext cx="8382000" cy="4678363"/>
          </a:xfrm>
        </p:spPr>
        <p:txBody>
          <a:bodyPr>
            <a:noAutofit/>
          </a:bodyPr>
          <a:lstStyle/>
          <a:p>
            <a:pPr>
              <a:lnSpc>
                <a:spcPct val="90000"/>
              </a:lnSpc>
            </a:pPr>
            <a:r>
              <a:rPr lang="en-US" sz="2800" dirty="0"/>
              <a:t>Bank and Savings Association Holding Company and Depository Institution Regulatory Improvements Act of 2010</a:t>
            </a:r>
          </a:p>
          <a:p>
            <a:pPr lvl="1">
              <a:lnSpc>
                <a:spcPct val="80000"/>
              </a:lnSpc>
            </a:pPr>
            <a:r>
              <a:rPr lang="en-US" sz="2400" dirty="0"/>
              <a:t>Heightened regulation, supervision, examination and enforcement powers </a:t>
            </a:r>
            <a:r>
              <a:rPr lang="en-US" sz="2400" dirty="0" smtClean="0"/>
              <a:t>banks </a:t>
            </a:r>
            <a:r>
              <a:rPr lang="en-US" sz="2400" dirty="0"/>
              <a:t>and their subsidiaries, including derivatives and "repos</a:t>
            </a:r>
            <a:r>
              <a:rPr lang="en-US" sz="2400" dirty="0" smtClean="0"/>
              <a:t>"</a:t>
            </a:r>
            <a:endParaRPr lang="en-US" sz="2400" dirty="0"/>
          </a:p>
          <a:p>
            <a:pPr lvl="1">
              <a:lnSpc>
                <a:spcPct val="80000"/>
              </a:lnSpc>
            </a:pPr>
            <a:r>
              <a:rPr lang="en-US" sz="2400" dirty="0" smtClean="0"/>
              <a:t>Contains "Volcker </a:t>
            </a:r>
            <a:r>
              <a:rPr lang="en-US" sz="2400" dirty="0"/>
              <a:t>Rule," prohibiting any "banking entity" from engaging in proprietary trading, or sponsoring or investing in a hedge fund or private equity fund </a:t>
            </a:r>
          </a:p>
          <a:p>
            <a:pPr lvl="1">
              <a:lnSpc>
                <a:spcPct val="80000"/>
              </a:lnSpc>
            </a:pPr>
            <a:r>
              <a:rPr lang="en-US" sz="2400" dirty="0"/>
              <a:t>Volcker Rule watered down with late-added exceptions </a:t>
            </a:r>
          </a:p>
          <a:p>
            <a:pPr lvl="1">
              <a:lnSpc>
                <a:spcPct val="80000"/>
              </a:lnSpc>
            </a:pPr>
            <a:r>
              <a:rPr lang="en-US" sz="2400" dirty="0"/>
              <a:t>Systemically significant </a:t>
            </a:r>
            <a:r>
              <a:rPr lang="en-US" sz="2400" dirty="0" smtClean="0"/>
              <a:t>non-banks not subject </a:t>
            </a:r>
            <a:r>
              <a:rPr lang="en-US" sz="2400" dirty="0"/>
              <a:t>to the Volcker Rule, but </a:t>
            </a:r>
            <a:r>
              <a:rPr lang="en-US" sz="2400" dirty="0" smtClean="0"/>
              <a:t>incur </a:t>
            </a:r>
            <a:r>
              <a:rPr lang="en-US" sz="2400" dirty="0"/>
              <a:t>additional capital requirements and certain limits on their activities</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p:txBody>
          <a:bodyPr>
            <a:normAutofit fontScale="90000"/>
          </a:bodyPr>
          <a:lstStyle/>
          <a:p>
            <a:r>
              <a:rPr lang="en-US" sz="4000" dirty="0"/>
              <a:t>Title </a:t>
            </a:r>
            <a:r>
              <a:rPr lang="en-US" sz="4000" dirty="0" smtClean="0"/>
              <a:t>VII</a:t>
            </a:r>
            <a:r>
              <a:rPr lang="en-US" sz="4000" dirty="0"/>
              <a:t/>
            </a:r>
            <a:br>
              <a:rPr lang="en-US" sz="4000" dirty="0"/>
            </a:br>
            <a:r>
              <a:rPr lang="en-US" sz="3200" dirty="0"/>
              <a:t>Wall Street Transparency and Accountability</a:t>
            </a:r>
          </a:p>
        </p:txBody>
      </p:sp>
      <p:sp>
        <p:nvSpPr>
          <p:cNvPr id="96259" name="Rectangle 3"/>
          <p:cNvSpPr>
            <a:spLocks noGrp="1"/>
          </p:cNvSpPr>
          <p:nvPr>
            <p:ph type="body" idx="1"/>
          </p:nvPr>
        </p:nvSpPr>
        <p:spPr>
          <a:xfrm>
            <a:off x="304800" y="1600200"/>
            <a:ext cx="8686800" cy="4525963"/>
          </a:xfrm>
        </p:spPr>
        <p:txBody>
          <a:bodyPr/>
          <a:lstStyle/>
          <a:p>
            <a:r>
              <a:rPr lang="en-US" sz="2800" dirty="0"/>
              <a:t>Wall Street Transparency and Accountability Act of </a:t>
            </a:r>
            <a:r>
              <a:rPr lang="en-US" sz="2800" dirty="0" smtClean="0"/>
              <a:t>2010</a:t>
            </a:r>
          </a:p>
          <a:p>
            <a:r>
              <a:rPr lang="en-US" sz="2800" dirty="0">
                <a:latin typeface="Calibri" charset="0"/>
              </a:rPr>
              <a:t>Regulation of over the counter swaps markets</a:t>
            </a:r>
            <a:endParaRPr lang="en-US" sz="2800" dirty="0"/>
          </a:p>
          <a:p>
            <a:r>
              <a:rPr lang="en-US" sz="2800" dirty="0"/>
              <a:t>Gives SEC and CFTC primary authority over swaps markets</a:t>
            </a:r>
          </a:p>
          <a:p>
            <a:r>
              <a:rPr lang="en-US" sz="2800" dirty="0"/>
              <a:t>Requires certain swaps be exchange-traded, centrally cleared and publicly reported</a:t>
            </a:r>
          </a:p>
          <a:p>
            <a:r>
              <a:rPr lang="en-US" sz="2800" dirty="0"/>
              <a:t>Definition of "swap" is left open to review and amendment, as are many other related aspects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normAutofit fontScale="90000"/>
          </a:bodyPr>
          <a:lstStyle/>
          <a:p>
            <a:r>
              <a:rPr lang="en-US">
                <a:latin typeface="Calibri" charset="0"/>
              </a:rPr>
              <a:t>Title VII - Wall Street Transparency and Accountability</a:t>
            </a:r>
          </a:p>
        </p:txBody>
      </p:sp>
      <p:sp>
        <p:nvSpPr>
          <p:cNvPr id="50178" name="Content Placeholder 2"/>
          <p:cNvSpPr>
            <a:spLocks noGrp="1"/>
          </p:cNvSpPr>
          <p:nvPr>
            <p:ph idx="1"/>
          </p:nvPr>
        </p:nvSpPr>
        <p:spPr>
          <a:xfrm>
            <a:off x="457200" y="1600200"/>
            <a:ext cx="8229600" cy="4902200"/>
          </a:xfrm>
        </p:spPr>
        <p:txBody>
          <a:bodyPr>
            <a:normAutofit lnSpcReduction="10000"/>
          </a:bodyPr>
          <a:lstStyle/>
          <a:p>
            <a:r>
              <a:rPr lang="en-US" sz="2400" dirty="0" smtClean="0">
                <a:latin typeface="Calibri" charset="0"/>
              </a:rPr>
              <a:t>Regulators required to consult with each other before implementing any rule-making or issuing orders regarding several different types of security swaps.</a:t>
            </a:r>
          </a:p>
          <a:p>
            <a:r>
              <a:rPr lang="en-US" sz="2400" dirty="0" smtClean="0">
                <a:latin typeface="Calibri" charset="0"/>
              </a:rPr>
              <a:t>Repeals exemption from regulation for security-based swaps under the Gramm-Leach-Bliley Act.</a:t>
            </a:r>
            <a:endParaRPr lang="en-US" sz="2800" dirty="0" smtClean="0">
              <a:latin typeface="Calibri" charset="0"/>
            </a:endParaRPr>
          </a:p>
          <a:p>
            <a:r>
              <a:rPr lang="en-US" sz="2400" dirty="0" smtClean="0">
                <a:latin typeface="Calibri" charset="0"/>
              </a:rPr>
              <a:t>Provides </a:t>
            </a:r>
            <a:r>
              <a:rPr lang="en-US" sz="2400" dirty="0">
                <a:latin typeface="Calibri" charset="0"/>
              </a:rPr>
              <a:t>that, "Except as provided otherwise, no Federal assistance may be provided to any swaps entity with respect to any swap, security-based swap, or other activity of the swaps entity.”</a:t>
            </a:r>
          </a:p>
          <a:p>
            <a:r>
              <a:rPr lang="en-US" sz="2400" dirty="0">
                <a:latin typeface="Calibri" charset="0"/>
              </a:rPr>
              <a:t>"Interagency Group" is constituted to </a:t>
            </a:r>
            <a:r>
              <a:rPr lang="en-US" sz="2400" dirty="0" smtClean="0">
                <a:latin typeface="Calibri" charset="0"/>
              </a:rPr>
              <a:t>oversight </a:t>
            </a:r>
            <a:r>
              <a:rPr lang="en-US" sz="2400" dirty="0">
                <a:latin typeface="Calibri" charset="0"/>
              </a:rPr>
              <a:t>of </a:t>
            </a:r>
            <a:r>
              <a:rPr lang="en-US" sz="2400" dirty="0" smtClean="0">
                <a:latin typeface="Calibri" charset="0"/>
              </a:rPr>
              <a:t>carbon </a:t>
            </a:r>
            <a:r>
              <a:rPr lang="en-US" sz="2400" dirty="0">
                <a:latin typeface="Calibri" charset="0"/>
              </a:rPr>
              <a:t>markets to ensure an efficient, secure, and transparent carbon market, including oversight of spot markets and derivative markets.</a:t>
            </a:r>
          </a:p>
        </p:txBody>
      </p:sp>
    </p:spTree>
    <p:extLst>
      <p:ext uri="{BB962C8B-B14F-4D97-AF65-F5344CB8AC3E}">
        <p14:creationId xmlns:p14="http://schemas.microsoft.com/office/powerpoint/2010/main" val="2149327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en-US" sz="3600" dirty="0"/>
              <a:t>Title VIII </a:t>
            </a:r>
            <a:r>
              <a:rPr lang="en-US" sz="4000" dirty="0"/>
              <a:t/>
            </a:r>
            <a:br>
              <a:rPr lang="en-US" sz="4000" dirty="0"/>
            </a:br>
            <a:r>
              <a:rPr lang="en-US" sz="2800" dirty="0"/>
              <a:t>Payment, Clearing and Settlement Supervision</a:t>
            </a:r>
            <a:endParaRPr lang="en-US" sz="1600" dirty="0"/>
          </a:p>
        </p:txBody>
      </p:sp>
      <p:sp>
        <p:nvSpPr>
          <p:cNvPr id="97283" name="Rectangle 3"/>
          <p:cNvSpPr>
            <a:spLocks noGrp="1"/>
          </p:cNvSpPr>
          <p:nvPr>
            <p:ph type="body" idx="1"/>
          </p:nvPr>
        </p:nvSpPr>
        <p:spPr/>
        <p:txBody>
          <a:bodyPr/>
          <a:lstStyle/>
          <a:p>
            <a:r>
              <a:rPr lang="en-US"/>
              <a:t>Payment, Clearing and Settlement Supervision Act of 2010</a:t>
            </a:r>
          </a:p>
          <a:p>
            <a:r>
              <a:rPr lang="en-US"/>
              <a:t>Grants Federal Reserve (and SEC and CFTC) new authority and responsibility for systemically significant "financial market utilities" and various clearing entities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noAutofit/>
          </a:bodyPr>
          <a:lstStyle/>
          <a:p>
            <a:r>
              <a:rPr lang="en-US" sz="3600" dirty="0"/>
              <a:t>Title IX </a:t>
            </a:r>
            <a:r>
              <a:rPr lang="en-US" dirty="0"/>
              <a:t/>
            </a:r>
            <a:br>
              <a:rPr lang="en-US" dirty="0"/>
            </a:br>
            <a:r>
              <a:rPr lang="en-US" sz="2800" dirty="0"/>
              <a:t>Investor Protections and </a:t>
            </a:r>
            <a:br>
              <a:rPr lang="en-US" sz="2800" dirty="0"/>
            </a:br>
            <a:r>
              <a:rPr lang="en-US" sz="2800" dirty="0"/>
              <a:t>Improvements to the Regulation of Securities</a:t>
            </a:r>
          </a:p>
        </p:txBody>
      </p:sp>
      <p:sp>
        <p:nvSpPr>
          <p:cNvPr id="98307" name="Rectangle 3"/>
          <p:cNvSpPr>
            <a:spLocks noGrp="1"/>
          </p:cNvSpPr>
          <p:nvPr>
            <p:ph type="body" idx="1"/>
          </p:nvPr>
        </p:nvSpPr>
        <p:spPr>
          <a:xfrm>
            <a:off x="457200" y="1905000"/>
            <a:ext cx="8229600" cy="4525963"/>
          </a:xfrm>
        </p:spPr>
        <p:txBody>
          <a:bodyPr>
            <a:noAutofit/>
          </a:bodyPr>
          <a:lstStyle/>
          <a:p>
            <a:pPr>
              <a:lnSpc>
                <a:spcPct val="80000"/>
              </a:lnSpc>
            </a:pPr>
            <a:r>
              <a:rPr lang="en-US" sz="2400" dirty="0"/>
              <a:t>Investor Protection and Securities Reform Act of </a:t>
            </a:r>
            <a:r>
              <a:rPr lang="en-US" sz="2400" dirty="0" smtClean="0"/>
              <a:t>2010</a:t>
            </a:r>
            <a:endParaRPr lang="en-US" sz="2400" dirty="0"/>
          </a:p>
          <a:p>
            <a:pPr>
              <a:lnSpc>
                <a:spcPct val="80000"/>
              </a:lnSpc>
            </a:pPr>
            <a:r>
              <a:rPr lang="en-US" sz="2400" dirty="0"/>
              <a:t>Impacts broker-dealers, investment advisers, credit rating agencies, structured finance products and executive compensation and corporate </a:t>
            </a:r>
            <a:r>
              <a:rPr lang="en-US" sz="2400" dirty="0" smtClean="0"/>
              <a:t>governance</a:t>
            </a:r>
            <a:endParaRPr lang="en-US" sz="2400" dirty="0"/>
          </a:p>
          <a:p>
            <a:pPr>
              <a:lnSpc>
                <a:spcPct val="80000"/>
              </a:lnSpc>
            </a:pPr>
            <a:r>
              <a:rPr lang="en-US" sz="2400" dirty="0"/>
              <a:t>Applies to all public companies, not just financial </a:t>
            </a:r>
            <a:r>
              <a:rPr lang="en-US" sz="2400" dirty="0" smtClean="0"/>
              <a:t>institutions</a:t>
            </a:r>
            <a:endParaRPr lang="en-US" sz="2400" dirty="0"/>
          </a:p>
          <a:p>
            <a:pPr>
              <a:lnSpc>
                <a:spcPct val="80000"/>
              </a:lnSpc>
            </a:pPr>
            <a:r>
              <a:rPr lang="en-US" sz="2400" dirty="0">
                <a:latin typeface="Calibri" charset="0"/>
              </a:rPr>
              <a:t>To prevent regulatory capture within SEC and increase influence of investors, Act creates Office of the Investor Advocate, an Investor Advisory Committee composed of 12-22 members who serve 4-year terms, and ombudsman appointed by the Office of the Investor </a:t>
            </a:r>
            <a:r>
              <a:rPr lang="en-US" sz="2400" dirty="0" smtClean="0">
                <a:latin typeface="Calibri" charset="0"/>
              </a:rPr>
              <a:t>Advocate</a:t>
            </a:r>
          </a:p>
          <a:p>
            <a:pPr>
              <a:lnSpc>
                <a:spcPct val="80000"/>
              </a:lnSpc>
            </a:pPr>
            <a:r>
              <a:rPr lang="en-US" sz="2400" dirty="0" smtClean="0"/>
              <a:t>Bolsters </a:t>
            </a:r>
            <a:r>
              <a:rPr lang="en-US" sz="2400" dirty="0"/>
              <a:t>whistle-blower awards and </a:t>
            </a:r>
            <a:r>
              <a:rPr lang="en-US" sz="2400" dirty="0" smtClean="0"/>
              <a:t>protections</a:t>
            </a:r>
            <a:endParaRPr lang="en-US" sz="2400" dirty="0"/>
          </a:p>
          <a:p>
            <a:pPr>
              <a:lnSpc>
                <a:spcPct val="80000"/>
              </a:lnSpc>
            </a:pPr>
            <a:r>
              <a:rPr lang="en-US" sz="2400" dirty="0"/>
              <a:t>Authorizes monetary penalties in cease-and-desist proceedings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sz="2000" dirty="0" smtClean="0"/>
              <a:t>Financial Crisis </a:t>
            </a:r>
            <a:r>
              <a:rPr lang="en-US" sz="2000" dirty="0" smtClean="0">
                <a:solidFill>
                  <a:schemeClr val="tx1">
                    <a:lumMod val="95000"/>
                    <a:lumOff val="5000"/>
                  </a:schemeClr>
                </a:solidFill>
              </a:rPr>
              <a:t>led to calls for changes in the regulatory system.</a:t>
            </a:r>
            <a:endParaRPr lang="en-US" sz="2000" baseline="30000" dirty="0" smtClean="0">
              <a:solidFill>
                <a:schemeClr val="tx1">
                  <a:lumMod val="95000"/>
                  <a:lumOff val="5000"/>
                </a:schemeClr>
              </a:solidFill>
            </a:endParaRPr>
          </a:p>
          <a:p>
            <a:r>
              <a:rPr lang="en-US" sz="2000" dirty="0" smtClean="0">
                <a:solidFill>
                  <a:schemeClr val="tx1">
                    <a:lumMod val="95000"/>
                    <a:lumOff val="5000"/>
                  </a:schemeClr>
                </a:solidFill>
              </a:rPr>
              <a:t>In June 2009, President Obama introduced a proposal for a "sweeping overhaul of the United States financial regulatory system, “</a:t>
            </a:r>
          </a:p>
          <a:p>
            <a:r>
              <a:rPr lang="en-US" sz="2000" dirty="0" smtClean="0">
                <a:solidFill>
                  <a:schemeClr val="tx1">
                    <a:lumMod val="95000"/>
                    <a:lumOff val="5000"/>
                  </a:schemeClr>
                </a:solidFill>
              </a:rPr>
              <a:t>Major components of Obama's original </a:t>
            </a:r>
            <a:r>
              <a:rPr lang="en-US" sz="2000" dirty="0" smtClean="0">
                <a:solidFill>
                  <a:schemeClr val="tx1">
                    <a:lumMod val="95000"/>
                    <a:lumOff val="5000"/>
                  </a:schemeClr>
                </a:solidFill>
              </a:rPr>
              <a:t>proposal </a:t>
            </a:r>
            <a:r>
              <a:rPr lang="en-US" sz="2000" dirty="0" smtClean="0">
                <a:solidFill>
                  <a:schemeClr val="tx1">
                    <a:lumMod val="95000"/>
                    <a:lumOff val="5000"/>
                  </a:schemeClr>
                </a:solidFill>
              </a:rPr>
              <a:t>included</a:t>
            </a:r>
          </a:p>
          <a:p>
            <a:pPr lvl="1"/>
            <a:r>
              <a:rPr lang="en-US" sz="1600" dirty="0" smtClean="0">
                <a:solidFill>
                  <a:schemeClr val="tx1">
                    <a:lumMod val="95000"/>
                    <a:lumOff val="5000"/>
                  </a:schemeClr>
                </a:solidFill>
              </a:rPr>
              <a:t>The consolidation of regulatory agencies, elimination of the national thrift charter, and new oversight council to evaluate systemic risk; </a:t>
            </a:r>
          </a:p>
          <a:p>
            <a:pPr lvl="1"/>
            <a:r>
              <a:rPr lang="en-US" sz="1600" dirty="0" smtClean="0">
                <a:solidFill>
                  <a:schemeClr val="tx1">
                    <a:lumMod val="95000"/>
                    <a:lumOff val="5000"/>
                  </a:schemeClr>
                </a:solidFill>
              </a:rPr>
              <a:t>Comprehensive regulation of markets, increased transparency of derivatives (bringing them onto  exchanges); </a:t>
            </a:r>
          </a:p>
          <a:p>
            <a:pPr lvl="1"/>
            <a:r>
              <a:rPr lang="en-US" sz="1600" dirty="0" smtClean="0">
                <a:solidFill>
                  <a:schemeClr val="tx1">
                    <a:lumMod val="95000"/>
                    <a:lumOff val="5000"/>
                  </a:schemeClr>
                </a:solidFill>
              </a:rPr>
              <a:t>Consumer protection reforms including a new consumer protection agency and uniform standards for "plain vanilla" products as well as strengthened investor protection; </a:t>
            </a:r>
          </a:p>
          <a:p>
            <a:pPr lvl="1"/>
            <a:r>
              <a:rPr lang="en-US" sz="1600" dirty="0" smtClean="0">
                <a:solidFill>
                  <a:schemeClr val="tx1">
                    <a:lumMod val="95000"/>
                    <a:lumOff val="5000"/>
                  </a:schemeClr>
                </a:solidFill>
              </a:rPr>
              <a:t>Tools for financial crises, including a "resolution regime" complementing the existing FDIC authority for orderly wind-down of bankrupt firms, and including a proposal that the Fed receive authorization from Treasury to extend of credit in "unusual or exigent circumstances"; </a:t>
            </a:r>
          </a:p>
          <a:p>
            <a:pPr lvl="1"/>
            <a:r>
              <a:rPr lang="en-US" sz="1600" dirty="0" smtClean="0">
                <a:solidFill>
                  <a:schemeClr val="tx1">
                    <a:lumMod val="95000"/>
                    <a:lumOff val="5000"/>
                  </a:schemeClr>
                </a:solidFill>
              </a:rPr>
              <a:t>Various measures aimed at increasing international standards and cooperation including proposals related to improved accounting and tightened regulation of rating agencies. </a:t>
            </a:r>
          </a:p>
          <a:p>
            <a:r>
              <a:rPr lang="en-US" sz="2000" dirty="0" smtClean="0">
                <a:solidFill>
                  <a:schemeClr val="tx1">
                    <a:lumMod val="95000"/>
                    <a:lumOff val="5000"/>
                  </a:schemeClr>
                </a:solidFill>
              </a:rPr>
              <a:t>At Obama's request, congress added the Volcker Rule in January 2010.</a:t>
            </a:r>
          </a:p>
          <a:p>
            <a:endParaRPr lang="en-US" sz="2000" dirty="0">
              <a:solidFill>
                <a:schemeClr val="tx1">
                  <a:lumMod val="95000"/>
                  <a:lumOff val="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noAutofit/>
          </a:bodyPr>
          <a:lstStyle/>
          <a:p>
            <a:r>
              <a:rPr lang="en-US" sz="3600" dirty="0" smtClean="0"/>
              <a:t>Title IX </a:t>
            </a:r>
            <a:r>
              <a:rPr lang="en-US" sz="2800" dirty="0" smtClean="0"/>
              <a:t/>
            </a:r>
            <a:br>
              <a:rPr lang="en-US" sz="2800" dirty="0" smtClean="0"/>
            </a:br>
            <a:r>
              <a:rPr lang="en-US" sz="2800" dirty="0" smtClean="0"/>
              <a:t>Investor Protections and </a:t>
            </a:r>
            <a:br>
              <a:rPr lang="en-US" sz="2800" dirty="0" smtClean="0"/>
            </a:br>
            <a:r>
              <a:rPr lang="en-US" sz="2800" dirty="0" smtClean="0"/>
              <a:t>Improvements to the Regulation of Securities</a:t>
            </a:r>
            <a:endParaRPr lang="en-US" sz="2800" dirty="0"/>
          </a:p>
        </p:txBody>
      </p:sp>
      <p:sp>
        <p:nvSpPr>
          <p:cNvPr id="110595" name="Rectangle 3"/>
          <p:cNvSpPr>
            <a:spLocks noGrp="1"/>
          </p:cNvSpPr>
          <p:nvPr>
            <p:ph type="body" idx="1"/>
          </p:nvPr>
        </p:nvSpPr>
        <p:spPr>
          <a:xfrm>
            <a:off x="457200" y="1676400"/>
            <a:ext cx="8229600" cy="4678363"/>
          </a:xfrm>
        </p:spPr>
        <p:txBody>
          <a:bodyPr>
            <a:noAutofit/>
          </a:bodyPr>
          <a:lstStyle/>
          <a:p>
            <a:pPr>
              <a:lnSpc>
                <a:spcPct val="90000"/>
              </a:lnSpc>
            </a:pPr>
            <a:r>
              <a:rPr lang="en-US" sz="2400" dirty="0"/>
              <a:t>For broker-dealers </a:t>
            </a:r>
            <a:r>
              <a:rPr lang="en-US" sz="2400" dirty="0" smtClean="0"/>
              <a:t>and </a:t>
            </a:r>
            <a:r>
              <a:rPr lang="en-US" sz="2400" dirty="0"/>
              <a:t>IAs, SEC to conduct studies regarding customer issues and impose new rules</a:t>
            </a:r>
          </a:p>
          <a:p>
            <a:pPr lvl="1">
              <a:lnSpc>
                <a:spcPct val="85000"/>
              </a:lnSpc>
            </a:pPr>
            <a:r>
              <a:rPr lang="en-US" sz="2000" dirty="0"/>
              <a:t>including a likely new "fiduciary duty" for brokers regarding retail customers, instead of current, lesser "suitability" standard</a:t>
            </a:r>
          </a:p>
          <a:p>
            <a:pPr>
              <a:lnSpc>
                <a:spcPct val="90000"/>
              </a:lnSpc>
            </a:pPr>
            <a:r>
              <a:rPr lang="en-US" sz="2400" dirty="0" smtClean="0"/>
              <a:t>Rating </a:t>
            </a:r>
            <a:r>
              <a:rPr lang="en-US" sz="2400" dirty="0"/>
              <a:t>agencies will undergo significant reform to eliminate conflicts of interest and increase accountability and transparency, especially regarding </a:t>
            </a:r>
            <a:r>
              <a:rPr lang="en-US" sz="2400" dirty="0" smtClean="0"/>
              <a:t>ABS</a:t>
            </a:r>
          </a:p>
          <a:p>
            <a:pPr>
              <a:lnSpc>
                <a:spcPct val="90000"/>
              </a:lnSpc>
            </a:pPr>
            <a:r>
              <a:rPr lang="en-US" sz="2400" dirty="0" smtClean="0"/>
              <a:t>Executive compensation and corporate governance</a:t>
            </a:r>
          </a:p>
          <a:p>
            <a:pPr lvl="1">
              <a:lnSpc>
                <a:spcPct val="85000"/>
              </a:lnSpc>
            </a:pPr>
            <a:r>
              <a:rPr lang="en-US" sz="2000" dirty="0" smtClean="0"/>
              <a:t>Mandates non-binding shareholder votes on compensation and golden parachutes</a:t>
            </a:r>
          </a:p>
          <a:p>
            <a:pPr lvl="1">
              <a:lnSpc>
                <a:spcPct val="85000"/>
              </a:lnSpc>
            </a:pPr>
            <a:r>
              <a:rPr lang="en-US" sz="2000" dirty="0" smtClean="0"/>
              <a:t>Requires independence of compensation committees</a:t>
            </a:r>
          </a:p>
          <a:p>
            <a:pPr lvl="1">
              <a:lnSpc>
                <a:spcPct val="85000"/>
              </a:lnSpc>
            </a:pPr>
            <a:r>
              <a:rPr lang="en-US" sz="2000" dirty="0" smtClean="0"/>
              <a:t>Disclosures of executive compensation, incentive-based compensation and chairman-CEO relationships; and "</a:t>
            </a:r>
            <a:r>
              <a:rPr lang="en-US" sz="2000" dirty="0" err="1" smtClean="0"/>
              <a:t>clawbacks</a:t>
            </a:r>
            <a:r>
              <a:rPr lang="en-US" sz="2000" dirty="0" smtClean="0"/>
              <a:t>" of erroneously awarded compensation</a:t>
            </a:r>
          </a:p>
          <a:p>
            <a:pPr lvl="1">
              <a:lnSpc>
                <a:spcPct val="85000"/>
              </a:lnSpc>
            </a:pPr>
            <a:r>
              <a:rPr lang="en-US" sz="2000" dirty="0" smtClean="0"/>
              <a:t>Limits broker voting and increases proxy access for shareholders</a:t>
            </a:r>
          </a:p>
          <a:p>
            <a:pPr>
              <a:lnSpc>
                <a:spcPct val="90000"/>
              </a:lnSpc>
            </a:pPr>
            <a:endParaRPr lang="en-US" sz="2400" dirty="0"/>
          </a:p>
          <a:p>
            <a:pPr>
              <a:lnSpc>
                <a:spcPct val="90000"/>
              </a:lnSpc>
            </a:pP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06056"/>
            <a:ext cx="8229600" cy="1143000"/>
          </a:xfrm>
        </p:spPr>
        <p:txBody>
          <a:bodyPr/>
          <a:lstStyle/>
          <a:p>
            <a:r>
              <a:rPr lang="en-US" dirty="0">
                <a:latin typeface="Calibri" charset="0"/>
              </a:rPr>
              <a:t>Title IX, Subtitle C</a:t>
            </a:r>
          </a:p>
        </p:txBody>
      </p:sp>
      <p:sp>
        <p:nvSpPr>
          <p:cNvPr id="56322" name="Content Placeholder 2"/>
          <p:cNvSpPr>
            <a:spLocks noGrp="1"/>
          </p:cNvSpPr>
          <p:nvPr>
            <p:ph idx="1"/>
          </p:nvPr>
        </p:nvSpPr>
        <p:spPr>
          <a:xfrm>
            <a:off x="457200" y="1249056"/>
            <a:ext cx="8229600" cy="4877107"/>
          </a:xfrm>
        </p:spPr>
        <p:txBody>
          <a:bodyPr>
            <a:normAutofit lnSpcReduction="10000"/>
          </a:bodyPr>
          <a:lstStyle/>
          <a:p>
            <a:r>
              <a:rPr lang="en-US" sz="2400" dirty="0">
                <a:latin typeface="Calibri" charset="0"/>
              </a:rPr>
              <a:t>Mandates </a:t>
            </a:r>
            <a:r>
              <a:rPr lang="en-US" sz="2400" dirty="0" smtClean="0">
                <a:latin typeface="Calibri" charset="0"/>
              </a:rPr>
              <a:t>creation </a:t>
            </a:r>
            <a:r>
              <a:rPr lang="en-US" sz="2400" dirty="0">
                <a:latin typeface="Calibri" charset="0"/>
              </a:rPr>
              <a:t>by </a:t>
            </a:r>
            <a:r>
              <a:rPr lang="en-US" sz="2400" dirty="0" smtClean="0">
                <a:latin typeface="Calibri" charset="0"/>
              </a:rPr>
              <a:t>SEC </a:t>
            </a:r>
            <a:r>
              <a:rPr lang="en-US" sz="2400" dirty="0">
                <a:latin typeface="Calibri" charset="0"/>
              </a:rPr>
              <a:t>of </a:t>
            </a:r>
            <a:r>
              <a:rPr lang="en-US" sz="2400" dirty="0" smtClean="0">
                <a:latin typeface="Calibri" charset="0"/>
              </a:rPr>
              <a:t>Office </a:t>
            </a:r>
            <a:r>
              <a:rPr lang="en-US" sz="2400" dirty="0">
                <a:latin typeface="Calibri" charset="0"/>
              </a:rPr>
              <a:t>of Credit Ratings (OCR) to provide oversight over nationally recognized statistical rating organizations (NRSRO) and enhanced regulation </a:t>
            </a:r>
            <a:endParaRPr lang="en-US" sz="2400" dirty="0" smtClean="0">
              <a:latin typeface="Calibri" charset="0"/>
            </a:endParaRPr>
          </a:p>
          <a:p>
            <a:r>
              <a:rPr lang="en-US" sz="2400" dirty="0" smtClean="0">
                <a:latin typeface="Calibri" charset="0"/>
              </a:rPr>
              <a:t>Grants </a:t>
            </a:r>
            <a:r>
              <a:rPr lang="en-US" sz="2400" dirty="0">
                <a:latin typeface="Calibri" charset="0"/>
              </a:rPr>
              <a:t>authority to the SEC to </a:t>
            </a:r>
            <a:r>
              <a:rPr lang="en-US" sz="2400" dirty="0" smtClean="0">
                <a:latin typeface="Calibri" charset="0"/>
              </a:rPr>
              <a:t>suspend /revoke registration </a:t>
            </a:r>
            <a:r>
              <a:rPr lang="en-US" sz="2400" dirty="0">
                <a:latin typeface="Calibri" charset="0"/>
              </a:rPr>
              <a:t>of </a:t>
            </a:r>
            <a:r>
              <a:rPr lang="en-US" sz="2400" dirty="0" err="1" smtClean="0">
                <a:latin typeface="Calibri" charset="0"/>
              </a:rPr>
              <a:t>wrt</a:t>
            </a:r>
            <a:r>
              <a:rPr lang="en-US" sz="2400" dirty="0" smtClean="0">
                <a:latin typeface="Calibri" charset="0"/>
              </a:rPr>
              <a:t> </a:t>
            </a:r>
            <a:r>
              <a:rPr lang="en-US" sz="2400" dirty="0">
                <a:latin typeface="Calibri" charset="0"/>
              </a:rPr>
              <a:t>particular </a:t>
            </a:r>
            <a:r>
              <a:rPr lang="en-US" sz="2400" dirty="0" smtClean="0">
                <a:latin typeface="Calibri" charset="0"/>
              </a:rPr>
              <a:t>classes of </a:t>
            </a:r>
            <a:r>
              <a:rPr lang="en-US" sz="2400" dirty="0">
                <a:latin typeface="Calibri" charset="0"/>
              </a:rPr>
              <a:t>securities if after notice </a:t>
            </a:r>
            <a:r>
              <a:rPr lang="en-US" sz="2400" dirty="0" smtClean="0">
                <a:latin typeface="Calibri" charset="0"/>
              </a:rPr>
              <a:t>/hearings NRSRO </a:t>
            </a:r>
            <a:r>
              <a:rPr lang="en-US" sz="2400" dirty="0">
                <a:latin typeface="Calibri" charset="0"/>
              </a:rPr>
              <a:t>lacks </a:t>
            </a:r>
            <a:r>
              <a:rPr lang="en-US" sz="2400" dirty="0" smtClean="0">
                <a:latin typeface="Calibri" charset="0"/>
              </a:rPr>
              <a:t>resources </a:t>
            </a:r>
            <a:r>
              <a:rPr lang="en-US" sz="2400" dirty="0">
                <a:latin typeface="Calibri" charset="0"/>
              </a:rPr>
              <a:t>to produce </a:t>
            </a:r>
            <a:r>
              <a:rPr lang="en-US" sz="2400" dirty="0" smtClean="0">
                <a:latin typeface="Calibri" charset="0"/>
              </a:rPr>
              <a:t>ratings </a:t>
            </a:r>
            <a:r>
              <a:rPr lang="en-US" sz="2400" dirty="0">
                <a:latin typeface="Calibri" charset="0"/>
              </a:rPr>
              <a:t>with integrity</a:t>
            </a:r>
            <a:r>
              <a:rPr lang="en-US" sz="2400" dirty="0" smtClean="0">
                <a:latin typeface="Calibri" charset="0"/>
              </a:rPr>
              <a:t>.</a:t>
            </a:r>
          </a:p>
          <a:p>
            <a:r>
              <a:rPr lang="en-US" sz="2400" dirty="0" smtClean="0">
                <a:latin typeface="Calibri" charset="0"/>
              </a:rPr>
              <a:t>SEC prescribes rules with respect to credit rating procedures and methodologies.</a:t>
            </a:r>
          </a:p>
          <a:p>
            <a:r>
              <a:rPr lang="en-US" sz="2400" dirty="0" smtClean="0">
                <a:latin typeface="Calibri" charset="0"/>
              </a:rPr>
              <a:t>OCR is required to conduct an examination of each NRSRO at least annually, produce inspection report.</a:t>
            </a:r>
          </a:p>
          <a:p>
            <a:r>
              <a:rPr lang="en-US" sz="2400" dirty="0" smtClean="0">
                <a:latin typeface="Calibri" charset="0"/>
              </a:rPr>
              <a:t>SEC will require NRSROs to disclose information on credit ratings issued, including methodology and data relied on, to enable users to evaluate NRSROs.</a:t>
            </a:r>
          </a:p>
          <a:p>
            <a:endParaRPr lang="en-US" sz="2400" dirty="0">
              <a:latin typeface="Calibri" charset="0"/>
            </a:endParaRPr>
          </a:p>
        </p:txBody>
      </p:sp>
    </p:spTree>
    <p:extLst>
      <p:ext uri="{BB962C8B-B14F-4D97-AF65-F5344CB8AC3E}">
        <p14:creationId xmlns:p14="http://schemas.microsoft.com/office/powerpoint/2010/main" val="309776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Calibri" charset="0"/>
              </a:rPr>
              <a:t>Title IX, Subtitle C</a:t>
            </a:r>
          </a:p>
        </p:txBody>
      </p:sp>
      <p:sp>
        <p:nvSpPr>
          <p:cNvPr id="57346" name="Content Placeholder 2"/>
          <p:cNvSpPr>
            <a:spLocks noGrp="1"/>
          </p:cNvSpPr>
          <p:nvPr>
            <p:ph idx="1"/>
          </p:nvPr>
        </p:nvSpPr>
        <p:spPr/>
        <p:txBody>
          <a:bodyPr>
            <a:normAutofit lnSpcReduction="10000"/>
          </a:bodyPr>
          <a:lstStyle/>
          <a:p>
            <a:r>
              <a:rPr lang="en-US" sz="2800" dirty="0">
                <a:latin typeface="Calibri" charset="0"/>
              </a:rPr>
              <a:t>SEC prescribes rules with respect to credit rating procedures and methodologies.</a:t>
            </a:r>
          </a:p>
          <a:p>
            <a:r>
              <a:rPr lang="en-US" sz="2800" dirty="0">
                <a:latin typeface="Calibri" charset="0"/>
              </a:rPr>
              <a:t>OCR is required to conduct an examination of each NRSRO at least annually and shall produce a public inspection report.</a:t>
            </a:r>
          </a:p>
          <a:p>
            <a:r>
              <a:rPr lang="en-US" sz="2800" dirty="0">
                <a:latin typeface="Calibri" charset="0"/>
              </a:rPr>
              <a:t>SEC will require NRSROs to publicly disclose information on initial and revised credit ratings issued, including the credit rating methodology utilized and data relied on, to enable users to evaluate NRSROs.</a:t>
            </a:r>
          </a:p>
        </p:txBody>
      </p:sp>
    </p:spTree>
    <p:extLst>
      <p:ext uri="{BB962C8B-B14F-4D97-AF65-F5344CB8AC3E}">
        <p14:creationId xmlns:p14="http://schemas.microsoft.com/office/powerpoint/2010/main" val="297506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Calibri" charset="0"/>
              </a:rPr>
              <a:t>Title IX, Subtitle C, NRSROs</a:t>
            </a:r>
          </a:p>
        </p:txBody>
      </p:sp>
      <p:sp>
        <p:nvSpPr>
          <p:cNvPr id="58370" name="Content Placeholder 2"/>
          <p:cNvSpPr>
            <a:spLocks noGrp="1"/>
          </p:cNvSpPr>
          <p:nvPr>
            <p:ph idx="1"/>
          </p:nvPr>
        </p:nvSpPr>
        <p:spPr>
          <a:xfrm>
            <a:off x="457200" y="1312034"/>
            <a:ext cx="8229600" cy="4814129"/>
          </a:xfrm>
        </p:spPr>
        <p:txBody>
          <a:bodyPr>
            <a:normAutofit fontScale="92500"/>
          </a:bodyPr>
          <a:lstStyle/>
          <a:p>
            <a:r>
              <a:rPr lang="en-US" sz="2800" dirty="0">
                <a:latin typeface="Calibri" charset="0"/>
              </a:rPr>
              <a:t>NRSROs </a:t>
            </a:r>
            <a:r>
              <a:rPr lang="en-US" sz="2800" dirty="0" smtClean="0">
                <a:latin typeface="Calibri" charset="0"/>
              </a:rPr>
              <a:t>required to maintain </a:t>
            </a:r>
            <a:r>
              <a:rPr lang="en-US" sz="2800" dirty="0">
                <a:latin typeface="Calibri" charset="0"/>
              </a:rPr>
              <a:t>and document </a:t>
            </a:r>
            <a:r>
              <a:rPr lang="en-US" sz="2800" dirty="0" smtClean="0">
                <a:latin typeface="Calibri" charset="0"/>
              </a:rPr>
              <a:t>effective </a:t>
            </a:r>
            <a:r>
              <a:rPr lang="en-US" sz="2800" dirty="0">
                <a:latin typeface="Calibri" charset="0"/>
              </a:rPr>
              <a:t>internal control </a:t>
            </a:r>
            <a:r>
              <a:rPr lang="en-US" sz="2800" dirty="0" smtClean="0">
                <a:latin typeface="Calibri" charset="0"/>
              </a:rPr>
              <a:t>structure</a:t>
            </a:r>
          </a:p>
          <a:p>
            <a:r>
              <a:rPr lang="en-US" sz="2800" dirty="0" smtClean="0">
                <a:latin typeface="Calibri" charset="0"/>
              </a:rPr>
              <a:t>Submit </a:t>
            </a:r>
            <a:r>
              <a:rPr lang="en-US" sz="2800" dirty="0">
                <a:latin typeface="Calibri" charset="0"/>
              </a:rPr>
              <a:t>to the OCR an annual internal control report.</a:t>
            </a:r>
          </a:p>
          <a:p>
            <a:r>
              <a:rPr lang="en-US" sz="2800" dirty="0">
                <a:latin typeface="Calibri" charset="0"/>
              </a:rPr>
              <a:t>Adhere to rules established by </a:t>
            </a:r>
            <a:r>
              <a:rPr lang="en-US" sz="2800" dirty="0" smtClean="0">
                <a:latin typeface="Calibri" charset="0"/>
              </a:rPr>
              <a:t>Commission </a:t>
            </a:r>
            <a:r>
              <a:rPr lang="en-US" sz="2800" dirty="0">
                <a:latin typeface="Calibri" charset="0"/>
              </a:rPr>
              <a:t>to prevent </a:t>
            </a:r>
            <a:r>
              <a:rPr lang="en-US" sz="2800" dirty="0" smtClean="0">
                <a:latin typeface="Calibri" charset="0"/>
              </a:rPr>
              <a:t>marketing conflict from </a:t>
            </a:r>
            <a:r>
              <a:rPr lang="en-US" sz="2800" dirty="0">
                <a:latin typeface="Calibri" charset="0"/>
              </a:rPr>
              <a:t>influencing </a:t>
            </a:r>
            <a:r>
              <a:rPr lang="en-US" sz="2800" dirty="0" smtClean="0">
                <a:latin typeface="Calibri" charset="0"/>
              </a:rPr>
              <a:t>ratings.</a:t>
            </a:r>
          </a:p>
          <a:p>
            <a:r>
              <a:rPr lang="en-US" sz="2800" dirty="0" smtClean="0">
                <a:latin typeface="Calibri" charset="0"/>
              </a:rPr>
              <a:t>Policies and procedures </a:t>
            </a:r>
            <a:r>
              <a:rPr lang="en-US" sz="2800" dirty="0" err="1" smtClean="0">
                <a:latin typeface="Calibri" charset="0"/>
              </a:rPr>
              <a:t>wrt</a:t>
            </a:r>
            <a:r>
              <a:rPr lang="en-US" sz="2800" dirty="0" smtClean="0">
                <a:latin typeface="Calibri" charset="0"/>
              </a:rPr>
              <a:t> to employment transitions to avoid conflicts, the processing of complaints regarding NRSRO noncompliance, and notification to users of identified significant errors are required.</a:t>
            </a:r>
          </a:p>
          <a:p>
            <a:r>
              <a:rPr lang="en-US" sz="2800" dirty="0" smtClean="0">
                <a:latin typeface="Calibri" charset="0"/>
              </a:rPr>
              <a:t>Compensation of the compliance officer may not be linked to the financial performance of the NRSRO.</a:t>
            </a:r>
          </a:p>
          <a:p>
            <a:endParaRPr lang="en-US" sz="2800" dirty="0">
              <a:latin typeface="Calibri" charset="0"/>
            </a:endParaRPr>
          </a:p>
        </p:txBody>
      </p:sp>
    </p:spTree>
    <p:extLst>
      <p:ext uri="{BB962C8B-B14F-4D97-AF65-F5344CB8AC3E}">
        <p14:creationId xmlns:p14="http://schemas.microsoft.com/office/powerpoint/2010/main" val="309347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Calibri" charset="0"/>
              </a:rPr>
              <a:t>Title IX, Subtitle D</a:t>
            </a:r>
          </a:p>
        </p:txBody>
      </p:sp>
      <p:sp>
        <p:nvSpPr>
          <p:cNvPr id="61442" name="Content Placeholder 2"/>
          <p:cNvSpPr>
            <a:spLocks noGrp="1"/>
          </p:cNvSpPr>
          <p:nvPr>
            <p:ph idx="1"/>
          </p:nvPr>
        </p:nvSpPr>
        <p:spPr>
          <a:xfrm>
            <a:off x="457200" y="1600200"/>
            <a:ext cx="8229600" cy="4827588"/>
          </a:xfrm>
        </p:spPr>
        <p:txBody>
          <a:bodyPr/>
          <a:lstStyle/>
          <a:p>
            <a:r>
              <a:rPr lang="en-US" sz="2800" dirty="0">
                <a:latin typeface="Calibri" charset="0"/>
              </a:rPr>
              <a:t>Improvements to the </a:t>
            </a:r>
            <a:r>
              <a:rPr lang="en-US" sz="2800" dirty="0" smtClean="0">
                <a:latin typeface="Calibri" charset="0"/>
              </a:rPr>
              <a:t>ABS </a:t>
            </a:r>
            <a:r>
              <a:rPr lang="en-US" sz="2800" dirty="0">
                <a:latin typeface="Calibri" charset="0"/>
              </a:rPr>
              <a:t>Process </a:t>
            </a:r>
            <a:endParaRPr lang="en-US" sz="2800" dirty="0" smtClean="0">
              <a:latin typeface="Calibri" charset="0"/>
            </a:endParaRPr>
          </a:p>
          <a:p>
            <a:r>
              <a:rPr lang="en-US" sz="2800" dirty="0" smtClean="0">
                <a:latin typeface="Calibri" charset="0"/>
              </a:rPr>
              <a:t>Regulations </a:t>
            </a:r>
            <a:r>
              <a:rPr lang="en-US" sz="2800" dirty="0">
                <a:latin typeface="Calibri" charset="0"/>
              </a:rPr>
              <a:t>for </a:t>
            </a:r>
            <a:r>
              <a:rPr lang="en-US" sz="2800" dirty="0" err="1" smtClean="0">
                <a:latin typeface="Calibri" charset="0"/>
              </a:rPr>
              <a:t>resi</a:t>
            </a:r>
            <a:r>
              <a:rPr lang="en-US" sz="2800" dirty="0" smtClean="0">
                <a:latin typeface="Calibri" charset="0"/>
              </a:rPr>
              <a:t> assets jointly </a:t>
            </a:r>
            <a:r>
              <a:rPr lang="en-US" sz="2800" dirty="0">
                <a:latin typeface="Calibri" charset="0"/>
              </a:rPr>
              <a:t>prescribed by </a:t>
            </a:r>
            <a:r>
              <a:rPr lang="en-US" sz="2800" dirty="0" smtClean="0">
                <a:latin typeface="Calibri" charset="0"/>
              </a:rPr>
              <a:t>SEC</a:t>
            </a:r>
            <a:r>
              <a:rPr lang="en-US" sz="2800" dirty="0">
                <a:latin typeface="Calibri" charset="0"/>
              </a:rPr>
              <a:t>, the Secretary of </a:t>
            </a:r>
            <a:r>
              <a:rPr lang="en-US" sz="2800" dirty="0" smtClean="0">
                <a:latin typeface="Calibri" charset="0"/>
              </a:rPr>
              <a:t>HUD, </a:t>
            </a:r>
            <a:r>
              <a:rPr lang="en-US" sz="2800" dirty="0">
                <a:latin typeface="Calibri" charset="0"/>
              </a:rPr>
              <a:t>and the </a:t>
            </a:r>
            <a:r>
              <a:rPr lang="en-US" sz="2800" dirty="0" smtClean="0">
                <a:latin typeface="Calibri" charset="0"/>
              </a:rPr>
              <a:t>FHFA</a:t>
            </a:r>
            <a:endParaRPr lang="en-US" sz="2800" dirty="0">
              <a:latin typeface="Calibri" charset="0"/>
            </a:endParaRPr>
          </a:p>
          <a:p>
            <a:r>
              <a:rPr lang="en-US" sz="2800" dirty="0">
                <a:latin typeface="Calibri" charset="0"/>
              </a:rPr>
              <a:t>Otherwise by </a:t>
            </a:r>
            <a:r>
              <a:rPr lang="en-US" sz="2800" dirty="0" smtClean="0">
                <a:latin typeface="Calibri" charset="0"/>
              </a:rPr>
              <a:t>Banking </a:t>
            </a:r>
            <a:r>
              <a:rPr lang="en-US" sz="2800" dirty="0">
                <a:latin typeface="Calibri" charset="0"/>
              </a:rPr>
              <a:t>agencies and </a:t>
            </a:r>
            <a:r>
              <a:rPr lang="en-US" sz="2800" dirty="0" smtClean="0">
                <a:latin typeface="Calibri" charset="0"/>
              </a:rPr>
              <a:t>SEC.</a:t>
            </a:r>
          </a:p>
          <a:p>
            <a:pPr>
              <a:defRPr/>
            </a:pPr>
            <a:r>
              <a:rPr lang="en-US" sz="2800" dirty="0" err="1"/>
              <a:t>Securitizers</a:t>
            </a:r>
            <a:r>
              <a:rPr lang="en-US" sz="2800" dirty="0"/>
              <a:t> are:</a:t>
            </a:r>
          </a:p>
          <a:p>
            <a:pPr lvl="1">
              <a:defRPr/>
            </a:pPr>
            <a:r>
              <a:rPr lang="en-US" sz="2000" dirty="0"/>
              <a:t>Prohibited from hedging or transferring the credit risk it is required to retain with respect to the assets.</a:t>
            </a:r>
          </a:p>
          <a:p>
            <a:pPr lvl="1">
              <a:defRPr/>
            </a:pPr>
            <a:r>
              <a:rPr lang="en-US" sz="2000" dirty="0"/>
              <a:t>Required to retain not less than 5% of the credit risk for an asset that is not a qualified residential mortgage,</a:t>
            </a:r>
          </a:p>
          <a:p>
            <a:pPr lvl="1">
              <a:defRPr/>
            </a:pPr>
            <a:r>
              <a:rPr lang="en-US" sz="2000" dirty="0"/>
              <a:t>for commercial mortgages or other types of assets, regulations may provide for retention of less than 5% of the credit risk, provided that there is also disclosure.</a:t>
            </a:r>
          </a:p>
          <a:p>
            <a:endParaRPr lang="en-US" sz="2800" dirty="0">
              <a:latin typeface="Calibri" charset="0"/>
            </a:endParaRPr>
          </a:p>
        </p:txBody>
      </p:sp>
    </p:spTree>
    <p:extLst>
      <p:ext uri="{BB962C8B-B14F-4D97-AF65-F5344CB8AC3E}">
        <p14:creationId xmlns:p14="http://schemas.microsoft.com/office/powerpoint/2010/main" val="4155350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normAutofit fontScale="90000"/>
          </a:bodyPr>
          <a:lstStyle/>
          <a:p>
            <a:r>
              <a:rPr lang="en-US">
                <a:latin typeface="Calibri" charset="0"/>
              </a:rPr>
              <a:t>Title IX, Subtitle E, Accountability and Executive Compensation</a:t>
            </a:r>
          </a:p>
        </p:txBody>
      </p:sp>
      <p:sp>
        <p:nvSpPr>
          <p:cNvPr id="63490" name="Content Placeholder 2"/>
          <p:cNvSpPr>
            <a:spLocks noGrp="1"/>
          </p:cNvSpPr>
          <p:nvPr>
            <p:ph idx="1"/>
          </p:nvPr>
        </p:nvSpPr>
        <p:spPr>
          <a:xfrm>
            <a:off x="457200" y="1600200"/>
            <a:ext cx="8229600" cy="5257800"/>
          </a:xfrm>
        </p:spPr>
        <p:txBody>
          <a:bodyPr/>
          <a:lstStyle/>
          <a:p>
            <a:r>
              <a:rPr lang="en-US" sz="2400" dirty="0">
                <a:latin typeface="Calibri" charset="0"/>
              </a:rPr>
              <a:t>National securities exchanges </a:t>
            </a:r>
            <a:r>
              <a:rPr lang="en-US" sz="2400" dirty="0" smtClean="0">
                <a:latin typeface="Calibri" charset="0"/>
              </a:rPr>
              <a:t>required </a:t>
            </a:r>
            <a:r>
              <a:rPr lang="en-US" sz="2400" dirty="0">
                <a:latin typeface="Calibri" charset="0"/>
              </a:rPr>
              <a:t>to prohibit the listing of any </a:t>
            </a:r>
            <a:r>
              <a:rPr lang="en-US" sz="2400" dirty="0" smtClean="0">
                <a:latin typeface="Calibri" charset="0"/>
              </a:rPr>
              <a:t>issuer not </a:t>
            </a:r>
            <a:r>
              <a:rPr lang="en-US" sz="2400" dirty="0">
                <a:latin typeface="Calibri" charset="0"/>
              </a:rPr>
              <a:t>in compliance with </a:t>
            </a:r>
            <a:r>
              <a:rPr lang="en-US" sz="2400" dirty="0" smtClean="0">
                <a:latin typeface="Calibri" charset="0"/>
              </a:rPr>
              <a:t>requirements </a:t>
            </a:r>
            <a:r>
              <a:rPr lang="en-US" sz="2400" dirty="0">
                <a:latin typeface="Calibri" charset="0"/>
              </a:rPr>
              <a:t>of </a:t>
            </a:r>
            <a:r>
              <a:rPr lang="en-US" sz="2400" dirty="0" smtClean="0">
                <a:latin typeface="Calibri" charset="0"/>
              </a:rPr>
              <a:t>compensation </a:t>
            </a:r>
            <a:r>
              <a:rPr lang="en-US" sz="2400" dirty="0">
                <a:latin typeface="Calibri" charset="0"/>
              </a:rPr>
              <a:t>sections.</a:t>
            </a:r>
          </a:p>
          <a:p>
            <a:r>
              <a:rPr lang="en-US" sz="2400" dirty="0">
                <a:latin typeface="Calibri" charset="0"/>
              </a:rPr>
              <a:t>At least once every 3 years, a </a:t>
            </a:r>
            <a:r>
              <a:rPr lang="en-US" sz="2400" dirty="0" smtClean="0">
                <a:latin typeface="Calibri" charset="0"/>
              </a:rPr>
              <a:t>corporation required </a:t>
            </a:r>
            <a:r>
              <a:rPr lang="en-US" sz="2400" dirty="0">
                <a:latin typeface="Calibri" charset="0"/>
              </a:rPr>
              <a:t>to submit </a:t>
            </a:r>
            <a:r>
              <a:rPr lang="en-US" sz="2400" dirty="0" smtClean="0">
                <a:latin typeface="Calibri" charset="0"/>
              </a:rPr>
              <a:t>to </a:t>
            </a:r>
            <a:r>
              <a:rPr lang="en-US" sz="2400" dirty="0">
                <a:latin typeface="Calibri" charset="0"/>
              </a:rPr>
              <a:t>shareholder vote the approval of executive compensation. </a:t>
            </a:r>
          </a:p>
          <a:p>
            <a:r>
              <a:rPr lang="en-US" sz="2400" dirty="0">
                <a:latin typeface="Calibri" charset="0"/>
              </a:rPr>
              <a:t>Once every </a:t>
            </a:r>
            <a:r>
              <a:rPr lang="en-US" sz="2400" dirty="0" smtClean="0">
                <a:latin typeface="Calibri" charset="0"/>
              </a:rPr>
              <a:t>6 years </a:t>
            </a:r>
            <a:r>
              <a:rPr lang="en-US" sz="2400" dirty="0">
                <a:latin typeface="Calibri" charset="0"/>
              </a:rPr>
              <a:t>there should be </a:t>
            </a:r>
            <a:r>
              <a:rPr lang="en-US" sz="2400" dirty="0" smtClean="0">
                <a:latin typeface="Calibri" charset="0"/>
              </a:rPr>
              <a:t>shareholder </a:t>
            </a:r>
            <a:r>
              <a:rPr lang="en-US" sz="2400" dirty="0">
                <a:latin typeface="Calibri" charset="0"/>
              </a:rPr>
              <a:t>vote whether </a:t>
            </a:r>
            <a:r>
              <a:rPr lang="en-US" sz="2400" dirty="0" smtClean="0">
                <a:latin typeface="Calibri" charset="0"/>
              </a:rPr>
              <a:t>approval </a:t>
            </a:r>
            <a:r>
              <a:rPr lang="en-US" sz="2400" dirty="0">
                <a:latin typeface="Calibri" charset="0"/>
              </a:rPr>
              <a:t>of executive compensation should be more </a:t>
            </a:r>
            <a:r>
              <a:rPr lang="en-US" sz="2400" dirty="0" smtClean="0">
                <a:latin typeface="Calibri" charset="0"/>
              </a:rPr>
              <a:t>often</a:t>
            </a:r>
          </a:p>
          <a:p>
            <a:r>
              <a:rPr lang="en-US" sz="2400" dirty="0" smtClean="0">
                <a:latin typeface="Calibri" charset="0"/>
              </a:rPr>
              <a:t>Shareholders may disapprove Golden Parachute comp via non binding vote.</a:t>
            </a:r>
          </a:p>
          <a:p>
            <a:r>
              <a:rPr lang="en-US" sz="2400" dirty="0" smtClean="0">
                <a:latin typeface="Calibri" charset="0"/>
              </a:rPr>
              <a:t>Shareholders must be informed of relationship between executive comp paid and financial performance of issuer, taking into account any change in value of shares dividends.</a:t>
            </a:r>
            <a:endParaRPr lang="en-US" sz="2400" dirty="0">
              <a:latin typeface="Calibri" charset="0"/>
            </a:endParaRPr>
          </a:p>
        </p:txBody>
      </p:sp>
    </p:spTree>
    <p:extLst>
      <p:ext uri="{BB962C8B-B14F-4D97-AF65-F5344CB8AC3E}">
        <p14:creationId xmlns:p14="http://schemas.microsoft.com/office/powerpoint/2010/main" val="2854054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normAutofit fontScale="90000"/>
          </a:bodyPr>
          <a:lstStyle/>
          <a:p>
            <a:r>
              <a:rPr lang="en-US">
                <a:latin typeface="Calibri" charset="0"/>
              </a:rPr>
              <a:t>Title IX, Subtitle E, Accountability and Executive Compensation</a:t>
            </a:r>
          </a:p>
        </p:txBody>
      </p:sp>
      <p:sp>
        <p:nvSpPr>
          <p:cNvPr id="3" name="Content Placeholder 2"/>
          <p:cNvSpPr>
            <a:spLocks noGrp="1"/>
          </p:cNvSpPr>
          <p:nvPr>
            <p:ph idx="1"/>
          </p:nvPr>
        </p:nvSpPr>
        <p:spPr/>
        <p:txBody>
          <a:bodyPr/>
          <a:lstStyle/>
          <a:p>
            <a:pPr marL="0" indent="0">
              <a:buFont typeface="Arial" charset="0"/>
              <a:buNone/>
              <a:defRPr/>
            </a:pPr>
            <a:r>
              <a:rPr lang="en-US" sz="2800" dirty="0" smtClean="0"/>
              <a:t>Must disclose to shareholders:</a:t>
            </a:r>
          </a:p>
          <a:p>
            <a:pPr>
              <a:defRPr/>
            </a:pPr>
            <a:r>
              <a:rPr lang="en-US" sz="2800" dirty="0" smtClean="0"/>
              <a:t>the </a:t>
            </a:r>
            <a:r>
              <a:rPr lang="en-US" sz="2800" dirty="0"/>
              <a:t>median of </a:t>
            </a:r>
            <a:r>
              <a:rPr lang="en-US" sz="2800" dirty="0" smtClean="0"/>
              <a:t>annual </a:t>
            </a:r>
            <a:r>
              <a:rPr lang="en-US" sz="2800" dirty="0"/>
              <a:t>total </a:t>
            </a:r>
            <a:r>
              <a:rPr lang="en-US" sz="2800" dirty="0" smtClean="0"/>
              <a:t>comp of </a:t>
            </a:r>
            <a:r>
              <a:rPr lang="en-US" sz="2800" dirty="0"/>
              <a:t>all </a:t>
            </a:r>
            <a:r>
              <a:rPr lang="en-US" sz="2800" dirty="0" smtClean="0"/>
              <a:t>employees, </a:t>
            </a:r>
            <a:r>
              <a:rPr lang="en-US" sz="2800" dirty="0"/>
              <a:t>except </a:t>
            </a:r>
            <a:r>
              <a:rPr lang="en-US" sz="2800" dirty="0" smtClean="0"/>
              <a:t>CEO</a:t>
            </a:r>
          </a:p>
          <a:p>
            <a:pPr>
              <a:defRPr/>
            </a:pPr>
            <a:r>
              <a:rPr lang="en-US" sz="2800" dirty="0" smtClean="0"/>
              <a:t>the </a:t>
            </a:r>
            <a:r>
              <a:rPr lang="en-US" sz="2800" dirty="0"/>
              <a:t>annual total </a:t>
            </a:r>
            <a:r>
              <a:rPr lang="en-US" sz="2800" dirty="0" smtClean="0"/>
              <a:t>comp of CEO.</a:t>
            </a:r>
          </a:p>
          <a:p>
            <a:pPr>
              <a:defRPr/>
            </a:pPr>
            <a:r>
              <a:rPr lang="en-US" sz="2800" dirty="0" smtClean="0"/>
              <a:t>the ratio of median of annual total with the total CEO compensation.</a:t>
            </a:r>
          </a:p>
          <a:p>
            <a:r>
              <a:rPr lang="en-US" sz="2800" dirty="0" smtClean="0">
                <a:latin typeface="Calibri" charset="0"/>
              </a:rPr>
              <a:t>whether any employee or member of the board permitted to purchase share hedge instruments</a:t>
            </a:r>
          </a:p>
          <a:p>
            <a:pPr marL="0" indent="0">
              <a:buNone/>
            </a:pPr>
            <a:r>
              <a:rPr lang="en-US" sz="2800" dirty="0" smtClean="0">
                <a:latin typeface="Calibri" charset="0"/>
              </a:rPr>
              <a:t>Compensation Committee must be independent.</a:t>
            </a:r>
          </a:p>
          <a:p>
            <a:pPr>
              <a:defRPr/>
            </a:pPr>
            <a:endParaRPr lang="en-US" sz="2800" dirty="0"/>
          </a:p>
        </p:txBody>
      </p:sp>
    </p:spTree>
    <p:extLst>
      <p:ext uri="{BB962C8B-B14F-4D97-AF65-F5344CB8AC3E}">
        <p14:creationId xmlns:p14="http://schemas.microsoft.com/office/powerpoint/2010/main" val="237151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US">
                <a:latin typeface="Calibri" charset="0"/>
              </a:rPr>
              <a:t>Title IX, Subtitle E, Accountability and Executive Compensation</a:t>
            </a:r>
          </a:p>
        </p:txBody>
      </p:sp>
      <p:sp>
        <p:nvSpPr>
          <p:cNvPr id="67586" name="Content Placeholder 2"/>
          <p:cNvSpPr>
            <a:spLocks noGrp="1"/>
          </p:cNvSpPr>
          <p:nvPr>
            <p:ph idx="1"/>
          </p:nvPr>
        </p:nvSpPr>
        <p:spPr>
          <a:xfrm>
            <a:off x="457200" y="1600200"/>
            <a:ext cx="8229600" cy="4922838"/>
          </a:xfrm>
        </p:spPr>
        <p:txBody>
          <a:bodyPr>
            <a:normAutofit lnSpcReduction="10000"/>
          </a:bodyPr>
          <a:lstStyle/>
          <a:p>
            <a:r>
              <a:rPr lang="en-US" dirty="0">
                <a:latin typeface="Calibri" charset="0"/>
              </a:rPr>
              <a:t>Federal regulators will proscribe regulations that a covered company shall disclose to the appropriate Federal regulator, all incentive-based compensation arrangements with sufficient information such that the regulator may determine whether the compensation package could lead to material financial loss to the company, and whether it provides the employee/officer with excessive compensation, fees, or benefits.</a:t>
            </a:r>
          </a:p>
        </p:txBody>
      </p:sp>
    </p:spTree>
    <p:extLst>
      <p:ext uri="{BB962C8B-B14F-4D97-AF65-F5344CB8AC3E}">
        <p14:creationId xmlns:p14="http://schemas.microsoft.com/office/powerpoint/2010/main" val="83586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normAutofit fontScale="90000"/>
          </a:bodyPr>
          <a:lstStyle/>
          <a:p>
            <a:r>
              <a:rPr lang="en-US" sz="4000" dirty="0"/>
              <a:t>Title X </a:t>
            </a:r>
            <a:br>
              <a:rPr lang="en-US" sz="4000" dirty="0"/>
            </a:br>
            <a:r>
              <a:rPr lang="en-US" sz="3200" dirty="0"/>
              <a:t>Bureau of Consumer Financial Protection</a:t>
            </a:r>
          </a:p>
        </p:txBody>
      </p:sp>
      <p:sp>
        <p:nvSpPr>
          <p:cNvPr id="99331" name="Rectangle 3"/>
          <p:cNvSpPr>
            <a:spLocks noGrp="1"/>
          </p:cNvSpPr>
          <p:nvPr>
            <p:ph type="body" idx="1"/>
          </p:nvPr>
        </p:nvSpPr>
        <p:spPr/>
        <p:txBody>
          <a:bodyPr/>
          <a:lstStyle/>
          <a:p>
            <a:pPr>
              <a:lnSpc>
                <a:spcPct val="90000"/>
              </a:lnSpc>
            </a:pPr>
            <a:r>
              <a:rPr lang="en-US" sz="2400" dirty="0"/>
              <a:t>Consumer Financial Protection Act of 2010</a:t>
            </a:r>
          </a:p>
          <a:p>
            <a:pPr>
              <a:lnSpc>
                <a:spcPct val="90000"/>
              </a:lnSpc>
            </a:pPr>
            <a:r>
              <a:rPr lang="en-US" sz="2400" dirty="0"/>
              <a:t>Establishes Bureau of Consumer Financial Protection (BCFP) within the Federal Reserve</a:t>
            </a:r>
          </a:p>
          <a:p>
            <a:pPr lvl="1">
              <a:lnSpc>
                <a:spcPct val="80000"/>
              </a:lnSpc>
            </a:pPr>
            <a:r>
              <a:rPr lang="en-US" sz="2000" dirty="0"/>
              <a:t>Consumers’ watchdog</a:t>
            </a:r>
          </a:p>
          <a:p>
            <a:pPr lvl="1">
              <a:lnSpc>
                <a:spcPct val="80000"/>
              </a:lnSpc>
            </a:pPr>
            <a:r>
              <a:rPr lang="en-US" sz="2000" dirty="0"/>
              <a:t>Authority to write and enforce rules regarding mortgages, credit cards, credit scores and other consumer products</a:t>
            </a:r>
          </a:p>
          <a:p>
            <a:pPr lvl="1">
              <a:lnSpc>
                <a:spcPct val="80000"/>
              </a:lnSpc>
            </a:pPr>
            <a:r>
              <a:rPr lang="en-US" sz="2000" dirty="0"/>
              <a:t>Examination and enforcement authority will only extend over very large banks and non-bank financial institutions</a:t>
            </a:r>
          </a:p>
          <a:p>
            <a:pPr lvl="1">
              <a:lnSpc>
                <a:spcPct val="80000"/>
              </a:lnSpc>
            </a:pPr>
            <a:r>
              <a:rPr lang="en-US" sz="2000" dirty="0"/>
              <a:t>No authority over insured depository institutions and credit unions with assets of $10 billion or less</a:t>
            </a:r>
          </a:p>
          <a:p>
            <a:pPr>
              <a:lnSpc>
                <a:spcPct val="80000"/>
              </a:lnSpc>
            </a:pPr>
            <a:r>
              <a:rPr lang="en-US" sz="2400" dirty="0"/>
              <a:t>Also caps credit card fees</a:t>
            </a:r>
          </a:p>
          <a:p>
            <a:pPr lvl="1">
              <a:lnSpc>
                <a:spcPct val="80000"/>
              </a:lnSpc>
            </a:pPr>
            <a:r>
              <a:rPr lang="en-US" sz="2000" dirty="0"/>
              <a:t>Excluded businesses will include retailers, accountants, real estate brokers, lawyers and auto dealers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idx="4294967295"/>
          </p:nvPr>
        </p:nvSpPr>
        <p:spPr/>
        <p:txBody>
          <a:bodyPr/>
          <a:lstStyle/>
          <a:p>
            <a:r>
              <a:rPr lang="en-US" sz="3200" b="1" dirty="0"/>
              <a:t>Bureau of Consumer Financial Protection  </a:t>
            </a:r>
            <a:r>
              <a:rPr lang="en-US" sz="2800" b="1" dirty="0"/>
              <a:t>	</a:t>
            </a:r>
          </a:p>
        </p:txBody>
      </p:sp>
      <p:sp>
        <p:nvSpPr>
          <p:cNvPr id="3075" name="Rectangle 7"/>
          <p:cNvSpPr>
            <a:spLocks noGrp="1" noChangeArrowheads="1"/>
          </p:cNvSpPr>
          <p:nvPr>
            <p:ph type="body" idx="4294967295"/>
          </p:nvPr>
        </p:nvSpPr>
        <p:spPr/>
        <p:txBody>
          <a:bodyPr>
            <a:normAutofit fontScale="92500" lnSpcReduction="10000"/>
          </a:bodyPr>
          <a:lstStyle/>
          <a:p>
            <a:pPr>
              <a:buFont typeface="Wingdings" pitchFamily="2" charset="2"/>
              <a:buNone/>
            </a:pPr>
            <a:r>
              <a:rPr lang="en-US" sz="2800" dirty="0"/>
              <a:t>Created and vested with broad powers to:</a:t>
            </a:r>
          </a:p>
          <a:p>
            <a:r>
              <a:rPr lang="en-US" sz="2400" dirty="0"/>
              <a:t>oversee consumer protection for all financial services</a:t>
            </a:r>
          </a:p>
          <a:p>
            <a:r>
              <a:rPr lang="en-US" sz="2400" dirty="0"/>
              <a:t>reduce gaps in federal supervision and enforcement</a:t>
            </a:r>
          </a:p>
          <a:p>
            <a:r>
              <a:rPr lang="en-US" sz="2400" dirty="0"/>
              <a:t>improve coordination between federal and state agencies</a:t>
            </a:r>
          </a:p>
          <a:p>
            <a:r>
              <a:rPr lang="en-US" sz="2400" dirty="0"/>
              <a:t>set higher standards for intermediaries		</a:t>
            </a:r>
          </a:p>
          <a:p>
            <a:r>
              <a:rPr lang="en-US" sz="2400" dirty="0"/>
              <a:t>promote consistent regulation of similar products; and</a:t>
            </a:r>
          </a:p>
          <a:p>
            <a:r>
              <a:rPr lang="en-US" sz="2400" dirty="0"/>
              <a:t>be “self funding</a:t>
            </a:r>
            <a:r>
              <a:rPr lang="en-US" sz="2400" dirty="0" smtClean="0"/>
              <a:t>”</a:t>
            </a:r>
          </a:p>
          <a:p>
            <a:pPr>
              <a:lnSpc>
                <a:spcPct val="90000"/>
              </a:lnSpc>
            </a:pPr>
            <a:r>
              <a:rPr lang="en-US" sz="2400" dirty="0" smtClean="0"/>
              <a:t>regulate consumer financial products and services such as credit, savings and payment products and related services</a:t>
            </a:r>
          </a:p>
          <a:p>
            <a:pPr>
              <a:lnSpc>
                <a:spcPct val="90000"/>
              </a:lnSpc>
            </a:pPr>
            <a:r>
              <a:rPr lang="en-US" sz="2400" dirty="0" smtClean="0"/>
              <a:t>supervise compliance by banks with consumer regulations</a:t>
            </a:r>
          </a:p>
          <a:p>
            <a:pPr>
              <a:lnSpc>
                <a:spcPct val="90000"/>
              </a:lnSpc>
              <a:buNone/>
            </a:pPr>
            <a:r>
              <a:rPr lang="en-US" sz="2400" dirty="0" smtClean="0"/>
              <a:t>Will coordinate activities with other agencies </a:t>
            </a:r>
            <a:r>
              <a:rPr lang="en-US" sz="2400" dirty="0" err="1" smtClean="0"/>
              <a:t>eg</a:t>
            </a:r>
            <a:r>
              <a:rPr lang="en-US" sz="2400" dirty="0" smtClean="0"/>
              <a:t> SEC, FTC, and CFTC</a:t>
            </a:r>
          </a:p>
          <a:p>
            <a:pPr>
              <a:lnSpc>
                <a:spcPct val="90000"/>
              </a:lnSpc>
              <a:buNone/>
            </a:pPr>
            <a:r>
              <a:rPr lang="en-US" sz="2400" dirty="0" smtClean="0"/>
              <a:t>Has authority to investigate and respond to consumer complaints</a:t>
            </a:r>
            <a:r>
              <a:rPr lang="en-US" sz="2800" dirty="0" smtClean="0"/>
              <a:t> </a:t>
            </a:r>
          </a:p>
          <a:p>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The Act Itself</a:t>
            </a:r>
            <a:endParaRPr lang="en-US" dirty="0"/>
          </a:p>
        </p:txBody>
      </p:sp>
      <p:sp>
        <p:nvSpPr>
          <p:cNvPr id="3" name="Content Placeholder 2"/>
          <p:cNvSpPr>
            <a:spLocks noGrp="1"/>
          </p:cNvSpPr>
          <p:nvPr>
            <p:ph idx="1"/>
          </p:nvPr>
        </p:nvSpPr>
        <p:spPr>
          <a:xfrm>
            <a:off x="457200" y="1600200"/>
            <a:ext cx="4191000" cy="4525963"/>
          </a:xfrm>
        </p:spPr>
        <p:txBody>
          <a:bodyPr>
            <a:normAutofit fontScale="92500" lnSpcReduction="10000"/>
          </a:bodyPr>
          <a:lstStyle/>
          <a:p>
            <a:r>
              <a:rPr lang="en-US" sz="2000" dirty="0" smtClean="0">
                <a:hlinkClick r:id="rId2"/>
              </a:rPr>
              <a:t>http://www.sec.gov/about/laws/wallstreetreform-cpa.pdf</a:t>
            </a:r>
            <a:endParaRPr lang="en-US" sz="2000" dirty="0" smtClean="0"/>
          </a:p>
          <a:p>
            <a:r>
              <a:rPr lang="en-US" sz="2000" dirty="0" smtClean="0"/>
              <a:t>Signed into law by President Obama on July 21, 2010</a:t>
            </a:r>
          </a:p>
          <a:p>
            <a:r>
              <a:rPr lang="en-US" sz="2000" dirty="0" smtClean="0"/>
              <a:t>848 pages</a:t>
            </a:r>
          </a:p>
          <a:p>
            <a:r>
              <a:rPr lang="en-US" sz="2000" dirty="0" smtClean="0"/>
              <a:t>16 “Titles”, many “Subtitles”</a:t>
            </a:r>
          </a:p>
          <a:p>
            <a:r>
              <a:rPr lang="en-US" sz="2200" dirty="0" smtClean="0"/>
              <a:t>Law intended to:</a:t>
            </a:r>
          </a:p>
          <a:p>
            <a:pPr lvl="1"/>
            <a:r>
              <a:rPr lang="en-US" sz="2200" dirty="0" smtClean="0"/>
              <a:t>improve accountability and transparency</a:t>
            </a:r>
          </a:p>
          <a:p>
            <a:pPr lvl="1"/>
            <a:r>
              <a:rPr lang="en-US" sz="2200" dirty="0" smtClean="0"/>
              <a:t>end ‘too big to fail’</a:t>
            </a:r>
          </a:p>
          <a:p>
            <a:pPr lvl="1"/>
            <a:r>
              <a:rPr lang="en-US" sz="2200" dirty="0" smtClean="0"/>
              <a:t>protect taxpayers by ending bailouts</a:t>
            </a:r>
          </a:p>
          <a:p>
            <a:pPr lvl="1"/>
            <a:r>
              <a:rPr lang="en-US" sz="2200" dirty="0" smtClean="0"/>
              <a:t>protect consumers from abusive practices</a:t>
            </a:r>
          </a:p>
          <a:p>
            <a:endParaRPr lang="en-US" sz="2000" dirty="0" smtClean="0"/>
          </a:p>
          <a:p>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4572000" y="990600"/>
            <a:ext cx="4424961" cy="548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pPr algn="l"/>
            <a:r>
              <a:rPr lang="en-US"/>
              <a:t>Bureau Subdivisions</a:t>
            </a:r>
          </a:p>
        </p:txBody>
      </p:sp>
      <p:sp>
        <p:nvSpPr>
          <p:cNvPr id="80899" name="Rectangle 3"/>
          <p:cNvSpPr>
            <a:spLocks noGrp="1"/>
          </p:cNvSpPr>
          <p:nvPr>
            <p:ph type="body" idx="1"/>
          </p:nvPr>
        </p:nvSpPr>
        <p:spPr/>
        <p:txBody>
          <a:bodyPr/>
          <a:lstStyle/>
          <a:p>
            <a:r>
              <a:rPr lang="en-US"/>
              <a:t>Office of Fair Lending and Equal Opportunity</a:t>
            </a:r>
          </a:p>
          <a:p>
            <a:r>
              <a:rPr lang="en-US"/>
              <a:t>Office of Financial Education</a:t>
            </a:r>
          </a:p>
          <a:p>
            <a:r>
              <a:rPr lang="en-US"/>
              <a:t>Office of Service Member Affairs</a:t>
            </a:r>
          </a:p>
          <a:p>
            <a:r>
              <a:rPr lang="en-US"/>
              <a:t>Office of Financial Protection of Older Americans </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pPr algn="l"/>
            <a:r>
              <a:rPr lang="en-US" sz="3600"/>
              <a:t>Bureau Additional Responsibilities</a:t>
            </a:r>
          </a:p>
        </p:txBody>
      </p:sp>
      <p:sp>
        <p:nvSpPr>
          <p:cNvPr id="69635" name="Rectangle 3"/>
          <p:cNvSpPr>
            <a:spLocks noGrp="1"/>
          </p:cNvSpPr>
          <p:nvPr>
            <p:ph type="body" idx="1"/>
          </p:nvPr>
        </p:nvSpPr>
        <p:spPr/>
        <p:txBody>
          <a:bodyPr/>
          <a:lstStyle/>
          <a:p>
            <a:pPr>
              <a:lnSpc>
                <a:spcPct val="80000"/>
              </a:lnSpc>
            </a:pPr>
            <a:r>
              <a:rPr lang="en-US" sz="2800"/>
              <a:t>Research and collect date regarding compliance by providers and education of consumers</a:t>
            </a:r>
          </a:p>
          <a:p>
            <a:pPr>
              <a:lnSpc>
                <a:spcPct val="80000"/>
              </a:lnSpc>
            </a:pPr>
            <a:r>
              <a:rPr lang="en-US" sz="2800"/>
              <a:t>Monitor risks to consumers of various financial products</a:t>
            </a:r>
          </a:p>
          <a:p>
            <a:pPr>
              <a:lnSpc>
                <a:spcPct val="80000"/>
              </a:lnSpc>
            </a:pPr>
            <a:r>
              <a:rPr lang="en-US" sz="2800"/>
              <a:t>Require, review and approval of disclosures and other communications  - “no action” letters</a:t>
            </a:r>
          </a:p>
          <a:p>
            <a:pPr>
              <a:lnSpc>
                <a:spcPct val="80000"/>
              </a:lnSpc>
            </a:pPr>
            <a:r>
              <a:rPr lang="en-US" sz="2800"/>
              <a:t>Restrict or ban mandatory arbitration clauses;</a:t>
            </a:r>
          </a:p>
          <a:p>
            <a:pPr>
              <a:lnSpc>
                <a:spcPct val="80000"/>
              </a:lnSpc>
            </a:pPr>
            <a:r>
              <a:rPr lang="en-US" sz="2800"/>
              <a:t>Define standards for “plain vanilla” products  </a:t>
            </a:r>
          </a:p>
          <a:p>
            <a:pPr>
              <a:lnSpc>
                <a:spcPct val="80000"/>
              </a:lnSpc>
            </a:pPr>
            <a:r>
              <a:rPr lang="en-US" sz="2800"/>
              <a:t>Must report to Congress at each session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normAutofit fontScale="90000"/>
          </a:bodyPr>
          <a:lstStyle/>
          <a:p>
            <a:r>
              <a:rPr lang="en-US" sz="4000" dirty="0"/>
              <a:t>Title XI </a:t>
            </a:r>
            <a:r>
              <a:rPr lang="en-US" sz="4000" dirty="0" smtClean="0"/>
              <a:t>Federal </a:t>
            </a:r>
            <a:r>
              <a:rPr lang="en-US" sz="4000" dirty="0"/>
              <a:t>Reserve System Provisions</a:t>
            </a:r>
          </a:p>
        </p:txBody>
      </p:sp>
      <p:sp>
        <p:nvSpPr>
          <p:cNvPr id="100355" name="Rectangle 3"/>
          <p:cNvSpPr>
            <a:spLocks noGrp="1"/>
          </p:cNvSpPr>
          <p:nvPr>
            <p:ph type="body" idx="1"/>
          </p:nvPr>
        </p:nvSpPr>
        <p:spPr/>
        <p:txBody>
          <a:bodyPr>
            <a:normAutofit fontScale="85000" lnSpcReduction="20000"/>
          </a:bodyPr>
          <a:lstStyle/>
          <a:p>
            <a:pPr>
              <a:defRPr/>
            </a:pPr>
            <a:r>
              <a:rPr lang="en-US" dirty="0"/>
              <a:t>The Fed is required to establish prudent standards for the institutions they supervise that include:</a:t>
            </a:r>
          </a:p>
          <a:p>
            <a:pPr lvl="1">
              <a:defRPr/>
            </a:pPr>
            <a:r>
              <a:rPr lang="en-US" dirty="0"/>
              <a:t>Risk-Based Capital Requirements and Leverage Limits</a:t>
            </a:r>
          </a:p>
          <a:p>
            <a:pPr lvl="1">
              <a:defRPr/>
            </a:pPr>
            <a:r>
              <a:rPr lang="en-US" dirty="0"/>
              <a:t>Liquidity requirements;</a:t>
            </a:r>
          </a:p>
          <a:p>
            <a:pPr lvl="1">
              <a:defRPr/>
            </a:pPr>
            <a:r>
              <a:rPr lang="en-US" dirty="0"/>
              <a:t>Overall risk management requirements;</a:t>
            </a:r>
          </a:p>
          <a:p>
            <a:pPr lvl="1">
              <a:defRPr/>
            </a:pPr>
            <a:r>
              <a:rPr lang="en-US" dirty="0"/>
              <a:t>Resolution plan and credit exposure report requirements; and</a:t>
            </a:r>
          </a:p>
          <a:p>
            <a:pPr lvl="1">
              <a:defRPr/>
            </a:pPr>
            <a:r>
              <a:rPr lang="en-US" dirty="0"/>
              <a:t>Concentration limits</a:t>
            </a:r>
            <a:r>
              <a:rPr lang="en-US" dirty="0" smtClean="0"/>
              <a:t>.</a:t>
            </a:r>
          </a:p>
          <a:p>
            <a:r>
              <a:rPr lang="en-US" dirty="0" smtClean="0"/>
              <a:t>Act limits </a:t>
            </a:r>
            <a:r>
              <a:rPr lang="en-US" dirty="0"/>
              <a:t>Federal Reserve emergency lending </a:t>
            </a:r>
            <a:r>
              <a:rPr lang="en-US" dirty="0" smtClean="0"/>
              <a:t>authority</a:t>
            </a:r>
            <a:endParaRPr lang="en-US" dirty="0"/>
          </a:p>
          <a:p>
            <a:r>
              <a:rPr lang="en-US" dirty="0" smtClean="0"/>
              <a:t>Act permits </a:t>
            </a:r>
            <a:r>
              <a:rPr lang="en-US" dirty="0"/>
              <a:t>GAO to audit recent financial crisis lending as well as future emergency and discount window lending and open-market transactions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normAutofit fontScale="90000"/>
          </a:bodyPr>
          <a:lstStyle/>
          <a:p>
            <a:r>
              <a:rPr lang="en-US">
                <a:latin typeface="Calibri" charset="0"/>
              </a:rPr>
              <a:t>Title XII: Improving Access for Mainstream Financial Institutions</a:t>
            </a:r>
          </a:p>
        </p:txBody>
      </p:sp>
      <p:sp>
        <p:nvSpPr>
          <p:cNvPr id="3" name="Content Placeholder 2"/>
          <p:cNvSpPr>
            <a:spLocks noGrp="1"/>
          </p:cNvSpPr>
          <p:nvPr>
            <p:ph idx="1"/>
          </p:nvPr>
        </p:nvSpPr>
        <p:spPr/>
        <p:txBody>
          <a:bodyPr/>
          <a:lstStyle/>
          <a:p>
            <a:pPr marL="0" indent="0">
              <a:buFont typeface="Arial" charset="0"/>
              <a:buNone/>
              <a:defRPr/>
            </a:pPr>
            <a:r>
              <a:rPr lang="en-US" dirty="0" smtClean="0"/>
              <a:t>Incentives </a:t>
            </a:r>
            <a:r>
              <a:rPr lang="en-US" dirty="0"/>
              <a:t>that encourage </a:t>
            </a:r>
            <a:r>
              <a:rPr lang="en-US" dirty="0" smtClean="0"/>
              <a:t>low and medium</a:t>
            </a:r>
            <a:r>
              <a:rPr lang="en-US" dirty="0"/>
              <a:t>-income people to participate in the financial </a:t>
            </a:r>
            <a:r>
              <a:rPr lang="en-US" dirty="0" smtClean="0"/>
              <a:t>systems</a:t>
            </a:r>
          </a:p>
          <a:p>
            <a:pPr>
              <a:defRPr/>
            </a:pPr>
            <a:r>
              <a:rPr lang="en-US" dirty="0"/>
              <a:t>to enable low- and moderate-income individuals to establish </a:t>
            </a:r>
            <a:r>
              <a:rPr lang="en-US" dirty="0" smtClean="0"/>
              <a:t>one or </a:t>
            </a:r>
            <a:r>
              <a:rPr lang="en-US" dirty="0"/>
              <a:t>more accounts in a federal insured bank</a:t>
            </a:r>
          </a:p>
          <a:p>
            <a:pPr>
              <a:defRPr/>
            </a:pPr>
            <a:r>
              <a:rPr lang="en-US" dirty="0"/>
              <a:t>make micro loans, typically under $2,500</a:t>
            </a:r>
          </a:p>
          <a:p>
            <a:pPr>
              <a:defRPr/>
            </a:pPr>
            <a:r>
              <a:rPr lang="en-US" dirty="0"/>
              <a:t>provide financial education and counseling</a:t>
            </a:r>
          </a:p>
        </p:txBody>
      </p:sp>
    </p:spTree>
    <p:extLst>
      <p:ext uri="{BB962C8B-B14F-4D97-AF65-F5344CB8AC3E}">
        <p14:creationId xmlns:p14="http://schemas.microsoft.com/office/powerpoint/2010/main" val="1853283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normAutofit fontScale="90000"/>
          </a:bodyPr>
          <a:lstStyle/>
          <a:p>
            <a:r>
              <a:rPr lang="en-US" sz="4000" dirty="0"/>
              <a:t>Title XIII </a:t>
            </a:r>
            <a:r>
              <a:rPr lang="en-US" sz="4000" dirty="0" smtClean="0"/>
              <a:t/>
            </a:r>
            <a:br>
              <a:rPr lang="en-US" sz="4000" dirty="0" smtClean="0"/>
            </a:br>
            <a:r>
              <a:rPr lang="en-US" sz="4000" dirty="0" smtClean="0"/>
              <a:t>Pay </a:t>
            </a:r>
            <a:r>
              <a:rPr lang="en-US" sz="4000" dirty="0"/>
              <a:t>It Back Act</a:t>
            </a:r>
          </a:p>
        </p:txBody>
      </p:sp>
      <p:sp>
        <p:nvSpPr>
          <p:cNvPr id="102403" name="Rectangle 3"/>
          <p:cNvSpPr>
            <a:spLocks noGrp="1"/>
          </p:cNvSpPr>
          <p:nvPr>
            <p:ph type="body" idx="1"/>
          </p:nvPr>
        </p:nvSpPr>
        <p:spPr/>
        <p:txBody>
          <a:bodyPr/>
          <a:lstStyle/>
          <a:p>
            <a:r>
              <a:rPr lang="en-US"/>
              <a:t>Reduces TARP funds from $700 billion to $475 billion</a:t>
            </a:r>
          </a:p>
          <a:p>
            <a:r>
              <a:rPr lang="en-US"/>
              <a:t>Prohibits new TARP funding programs</a:t>
            </a:r>
          </a:p>
          <a:p>
            <a:r>
              <a:rPr lang="en-US"/>
              <a:t>Requires certain repaid TARP funds to reduce the deficit</a:t>
            </a:r>
          </a:p>
          <a:p>
            <a:r>
              <a:rPr lang="en-US"/>
              <a:t>Prohibits recycling repaid funds back into the program</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r>
              <a:rPr lang="en-US" sz="4000" dirty="0"/>
              <a:t>Title XIV </a:t>
            </a:r>
            <a:br>
              <a:rPr lang="en-US" sz="4000" dirty="0"/>
            </a:br>
            <a:r>
              <a:rPr lang="en-US" sz="2800" dirty="0"/>
              <a:t>Mortgage Reform and Anti-Predatory Lending Act</a:t>
            </a:r>
          </a:p>
        </p:txBody>
      </p:sp>
      <p:sp>
        <p:nvSpPr>
          <p:cNvPr id="103427" name="Rectangle 3"/>
          <p:cNvSpPr>
            <a:spLocks noGrp="1"/>
          </p:cNvSpPr>
          <p:nvPr>
            <p:ph type="body" idx="1"/>
          </p:nvPr>
        </p:nvSpPr>
        <p:spPr/>
        <p:txBody>
          <a:bodyPr>
            <a:noAutofit/>
          </a:bodyPr>
          <a:lstStyle/>
          <a:p>
            <a:pPr>
              <a:lnSpc>
                <a:spcPct val="80000"/>
              </a:lnSpc>
            </a:pPr>
            <a:r>
              <a:rPr lang="en-US" sz="2400" dirty="0"/>
              <a:t>Expand and Preserve Home Ownership Through Counseling Act</a:t>
            </a:r>
          </a:p>
          <a:p>
            <a:pPr>
              <a:lnSpc>
                <a:spcPct val="80000"/>
              </a:lnSpc>
            </a:pPr>
            <a:r>
              <a:rPr lang="en-US" sz="2400" dirty="0"/>
              <a:t>Require increased disclosure upon origination of residential mortgage loans, and significantly increases regulation of mortgage loan origination and servicing</a:t>
            </a:r>
          </a:p>
          <a:p>
            <a:pPr>
              <a:lnSpc>
                <a:spcPct val="80000"/>
              </a:lnSpc>
            </a:pPr>
            <a:r>
              <a:rPr lang="en-US" sz="2400" dirty="0"/>
              <a:t>Originators will have registration requirements, and must make good faith determinations about the ability of a consumer to repay</a:t>
            </a:r>
          </a:p>
          <a:p>
            <a:pPr>
              <a:lnSpc>
                <a:spcPct val="80000"/>
              </a:lnSpc>
            </a:pPr>
            <a:r>
              <a:rPr lang="en-US" sz="2400" dirty="0"/>
              <a:t>"Steering" incentives will be prohibited (e.g., "steering" a consumer to loans with higher fees)</a:t>
            </a:r>
          </a:p>
          <a:p>
            <a:pPr>
              <a:lnSpc>
                <a:spcPct val="80000"/>
              </a:lnSpc>
            </a:pPr>
            <a:r>
              <a:rPr lang="en-US" sz="2400" dirty="0"/>
              <a:t>New caps on late fees</a:t>
            </a:r>
          </a:p>
          <a:p>
            <a:pPr>
              <a:lnSpc>
                <a:spcPct val="80000"/>
              </a:lnSpc>
            </a:pPr>
            <a:r>
              <a:rPr lang="en-US" sz="2400" dirty="0"/>
              <a:t>Government will make $1 billion available to borrowers to help pay their mortgages ($50,000 cap per homeowner)</a:t>
            </a:r>
          </a:p>
          <a:p>
            <a:pPr>
              <a:lnSpc>
                <a:spcPct val="80000"/>
              </a:lnSpc>
            </a:pPr>
            <a:r>
              <a:rPr lang="en-US" sz="2400" dirty="0"/>
              <a:t>Another $1 billion to local governments to redevelop foreclosed and abandoned homes</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normAutofit fontScale="90000"/>
          </a:bodyPr>
          <a:lstStyle/>
          <a:p>
            <a:r>
              <a:rPr lang="en-US">
                <a:latin typeface="Calibri" charset="0"/>
              </a:rPr>
              <a:t>Title XIV - Mortgage Reform and Anti-Predatory Lending Act</a:t>
            </a:r>
          </a:p>
        </p:txBody>
      </p:sp>
      <p:sp>
        <p:nvSpPr>
          <p:cNvPr id="74754" name="Content Placeholder 2"/>
          <p:cNvSpPr>
            <a:spLocks noGrp="1"/>
          </p:cNvSpPr>
          <p:nvPr>
            <p:ph idx="1"/>
          </p:nvPr>
        </p:nvSpPr>
        <p:spPr>
          <a:xfrm>
            <a:off x="457200" y="1600200"/>
            <a:ext cx="8229600" cy="4933950"/>
          </a:xfrm>
        </p:spPr>
        <p:txBody>
          <a:bodyPr>
            <a:normAutofit lnSpcReduction="10000"/>
          </a:bodyPr>
          <a:lstStyle/>
          <a:p>
            <a:r>
              <a:rPr lang="en-US" sz="2800">
                <a:latin typeface="Calibri" charset="0"/>
              </a:rPr>
              <a:t>To be administered by the newly established Bureau of Financial Consumer Protection.</a:t>
            </a:r>
          </a:p>
          <a:p>
            <a:r>
              <a:rPr lang="en-US" sz="2800">
                <a:latin typeface="Calibri" charset="0"/>
              </a:rPr>
              <a:t>Subtitle A - Residential Mortgage Loan Organization Standards.</a:t>
            </a:r>
          </a:p>
          <a:p>
            <a:r>
              <a:rPr lang="en-US" sz="2800">
                <a:latin typeface="Calibri" charset="0"/>
              </a:rPr>
              <a:t>Subtitle B - Minimum Standards for Mortgages.</a:t>
            </a:r>
          </a:p>
          <a:p>
            <a:r>
              <a:rPr lang="en-US" sz="2800">
                <a:latin typeface="Calibri" charset="0"/>
              </a:rPr>
              <a:t>Subtitle C - High-Cost Mortgages.</a:t>
            </a:r>
          </a:p>
          <a:p>
            <a:r>
              <a:rPr lang="en-US" sz="2800">
                <a:latin typeface="Calibri" charset="0"/>
              </a:rPr>
              <a:t>Subtitle D - Office of Housing Counseling.</a:t>
            </a:r>
          </a:p>
          <a:p>
            <a:r>
              <a:rPr lang="en-US" sz="2800">
                <a:latin typeface="Calibri" charset="0"/>
              </a:rPr>
              <a:t>Subtitle E - Mortgage Servicing.</a:t>
            </a:r>
          </a:p>
          <a:p>
            <a:r>
              <a:rPr lang="en-US" sz="2800">
                <a:latin typeface="Calibri" charset="0"/>
              </a:rPr>
              <a:t>Subtitle F - Appraisal Activities.</a:t>
            </a:r>
          </a:p>
          <a:p>
            <a:r>
              <a:rPr lang="en-US" sz="2800">
                <a:latin typeface="Calibri" charset="0"/>
              </a:rPr>
              <a:t>Subtitle G - Mortgage Resolution and Modification.</a:t>
            </a:r>
          </a:p>
        </p:txBody>
      </p:sp>
    </p:spTree>
    <p:extLst>
      <p:ext uri="{BB962C8B-B14F-4D97-AF65-F5344CB8AC3E}">
        <p14:creationId xmlns:p14="http://schemas.microsoft.com/office/powerpoint/2010/main" val="2509403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normAutofit fontScale="90000"/>
          </a:bodyPr>
          <a:lstStyle/>
          <a:p>
            <a:r>
              <a:rPr lang="en-US" sz="4000" dirty="0"/>
              <a:t>Title XV </a:t>
            </a:r>
            <a:br>
              <a:rPr lang="en-US" sz="4000" dirty="0"/>
            </a:br>
            <a:r>
              <a:rPr lang="en-US" sz="4000" dirty="0"/>
              <a:t>Miscellaneous Provisions</a:t>
            </a:r>
          </a:p>
        </p:txBody>
      </p:sp>
      <p:sp>
        <p:nvSpPr>
          <p:cNvPr id="104451" name="Rectangle 3"/>
          <p:cNvSpPr>
            <a:spLocks noGrp="1"/>
          </p:cNvSpPr>
          <p:nvPr>
            <p:ph type="body" idx="1"/>
          </p:nvPr>
        </p:nvSpPr>
        <p:spPr/>
        <p:txBody>
          <a:bodyPr/>
          <a:lstStyle/>
          <a:p>
            <a:pPr>
              <a:lnSpc>
                <a:spcPct val="90000"/>
              </a:lnSpc>
            </a:pPr>
            <a:r>
              <a:rPr lang="en-US"/>
              <a:t>Miscellaneous sections regarding</a:t>
            </a:r>
          </a:p>
          <a:p>
            <a:pPr lvl="1">
              <a:lnSpc>
                <a:spcPct val="85000"/>
              </a:lnSpc>
            </a:pPr>
            <a:r>
              <a:rPr lang="en-US"/>
              <a:t>IMF loan policy</a:t>
            </a:r>
          </a:p>
          <a:p>
            <a:pPr lvl="1">
              <a:lnSpc>
                <a:spcPct val="85000"/>
              </a:lnSpc>
            </a:pPr>
            <a:r>
              <a:rPr lang="en-US"/>
              <a:t>Disclosures regarding Congo minerals</a:t>
            </a:r>
          </a:p>
          <a:p>
            <a:pPr lvl="1">
              <a:lnSpc>
                <a:spcPct val="85000"/>
              </a:lnSpc>
            </a:pPr>
            <a:r>
              <a:rPr lang="en-US"/>
              <a:t>Safety reporting for coal mines</a:t>
            </a:r>
          </a:p>
          <a:p>
            <a:pPr lvl="1">
              <a:lnSpc>
                <a:spcPct val="85000"/>
              </a:lnSpc>
            </a:pPr>
            <a:r>
              <a:rPr lang="en-US"/>
              <a:t>Resource extractors to disclose payments to foreign or U.S. governments</a:t>
            </a:r>
          </a:p>
          <a:p>
            <a:pPr lvl="1">
              <a:lnSpc>
                <a:spcPct val="85000"/>
              </a:lnSpc>
            </a:pPr>
            <a:r>
              <a:rPr lang="en-US"/>
              <a:t>Assessment of effectiveness of federal inspectors' general</a:t>
            </a:r>
          </a:p>
          <a:p>
            <a:pPr lvl="1">
              <a:lnSpc>
                <a:spcPct val="85000"/>
              </a:lnSpc>
            </a:pPr>
            <a:r>
              <a:rPr lang="en-US"/>
              <a:t>Study of deposits at banks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Title XVI </a:t>
            </a:r>
            <a:br>
              <a:rPr lang="en-US" dirty="0" smtClean="0"/>
            </a:br>
            <a:r>
              <a:rPr lang="en-US" dirty="0" smtClean="0"/>
              <a:t>Section 1256 Contracts</a:t>
            </a:r>
            <a:endParaRPr lang="en-US" dirty="0"/>
          </a:p>
        </p:txBody>
      </p:sp>
      <p:sp>
        <p:nvSpPr>
          <p:cNvPr id="3" name="Content Placeholder 2"/>
          <p:cNvSpPr>
            <a:spLocks noGrp="1"/>
          </p:cNvSpPr>
          <p:nvPr>
            <p:ph idx="1"/>
          </p:nvPr>
        </p:nvSpPr>
        <p:spPr/>
        <p:txBody>
          <a:bodyPr/>
          <a:lstStyle/>
          <a:p>
            <a:r>
              <a:rPr lang="en-US" dirty="0" smtClean="0"/>
              <a:t>Refers to a section of the IRC §1256</a:t>
            </a:r>
          </a:p>
          <a:p>
            <a:r>
              <a:rPr lang="en-US" dirty="0" smtClean="0"/>
              <a:t>Addresses tax treatment for any regulated futures contract, foreign currency contract or non-equity option</a:t>
            </a:r>
          </a:p>
          <a:p>
            <a:r>
              <a:rPr lang="en-US" dirty="0" smtClean="0"/>
              <a:t>To calculate capital gains or losses, these trades have traditionally been MTM on last business day of the year</a:t>
            </a:r>
          </a:p>
          <a:p>
            <a:r>
              <a:rPr lang="en-US" dirty="0" smtClean="0"/>
              <a:t>Certain securities excluded from this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990600"/>
          </a:xfrm>
        </p:spPr>
        <p:txBody>
          <a:bodyPr/>
          <a:lstStyle/>
          <a:p>
            <a:pPr eaLnBrk="1" hangingPunct="1"/>
            <a:r>
              <a:rPr lang="en-US" dirty="0">
                <a:latin typeface="Calibri" charset="0"/>
              </a:rPr>
              <a:t>Key issues in Dodd-Frank</a:t>
            </a:r>
          </a:p>
        </p:txBody>
      </p:sp>
      <p:sp>
        <p:nvSpPr>
          <p:cNvPr id="3" name="Content Placeholder 2"/>
          <p:cNvSpPr>
            <a:spLocks noGrp="1"/>
          </p:cNvSpPr>
          <p:nvPr>
            <p:ph idx="1"/>
          </p:nvPr>
        </p:nvSpPr>
        <p:spPr>
          <a:xfrm>
            <a:off x="457200" y="1066800"/>
            <a:ext cx="8229600" cy="5059363"/>
          </a:xfrm>
        </p:spPr>
        <p:txBody>
          <a:bodyPr rtlCol="0">
            <a:noAutofit/>
          </a:bodyPr>
          <a:lstStyle/>
          <a:p>
            <a:pPr eaLnBrk="1" fontAlgn="auto" hangingPunct="1">
              <a:spcAft>
                <a:spcPts val="0"/>
              </a:spcAft>
              <a:buFont typeface="Arial"/>
              <a:buChar char="•"/>
              <a:defRPr/>
            </a:pPr>
            <a:r>
              <a:rPr lang="en-US" sz="2400" dirty="0" smtClean="0">
                <a:ea typeface="+mn-ea"/>
                <a:cs typeface="+mn-cs"/>
              </a:rPr>
              <a:t>Systemic risk oversight.</a:t>
            </a:r>
          </a:p>
          <a:p>
            <a:pPr eaLnBrk="1" fontAlgn="auto" hangingPunct="1">
              <a:spcAft>
                <a:spcPts val="0"/>
              </a:spcAft>
              <a:buFont typeface="Arial"/>
              <a:buChar char="•"/>
              <a:defRPr/>
            </a:pPr>
            <a:r>
              <a:rPr lang="en-US" sz="2400" dirty="0" smtClean="0">
                <a:ea typeface="+mn-ea"/>
                <a:cs typeface="+mn-cs"/>
              </a:rPr>
              <a:t>Supervision and liquidation of failed institutions that were considered to be too big to fail in the past.</a:t>
            </a:r>
          </a:p>
          <a:p>
            <a:pPr eaLnBrk="1" fontAlgn="auto" hangingPunct="1">
              <a:spcAft>
                <a:spcPts val="0"/>
              </a:spcAft>
              <a:buFont typeface="Arial"/>
              <a:buChar char="•"/>
              <a:defRPr/>
            </a:pPr>
            <a:r>
              <a:rPr lang="en-US" sz="2400" dirty="0" smtClean="0">
                <a:ea typeface="+mn-ea"/>
                <a:cs typeface="+mn-cs"/>
              </a:rPr>
              <a:t>Regulatory restructuring and increased regulatory powers.</a:t>
            </a:r>
          </a:p>
          <a:p>
            <a:pPr>
              <a:buFont typeface="Arial"/>
              <a:buChar char="•"/>
              <a:defRPr/>
            </a:pPr>
            <a:r>
              <a:rPr lang="en-US" sz="2400" dirty="0">
                <a:latin typeface="Calibri" charset="0"/>
              </a:rPr>
              <a:t>Fannie Mae and Freddie </a:t>
            </a:r>
            <a:r>
              <a:rPr lang="en-US" sz="2400" dirty="0" smtClean="0">
                <a:latin typeface="Calibri" charset="0"/>
              </a:rPr>
              <a:t>Mac</a:t>
            </a:r>
            <a:r>
              <a:rPr lang="en-US" sz="2400" dirty="0">
                <a:latin typeface="Calibri" charset="0"/>
              </a:rPr>
              <a:t> </a:t>
            </a:r>
            <a:r>
              <a:rPr lang="en-US" sz="2400" dirty="0" smtClean="0">
                <a:latin typeface="Calibri" charset="0"/>
              </a:rPr>
              <a:t>largely </a:t>
            </a:r>
            <a:r>
              <a:rPr lang="en-US" sz="2400" dirty="0">
                <a:latin typeface="Calibri" charset="0"/>
              </a:rPr>
              <a:t>escaped </a:t>
            </a:r>
            <a:r>
              <a:rPr lang="en-US" sz="2400" dirty="0" smtClean="0">
                <a:latin typeface="Calibri" charset="0"/>
              </a:rPr>
              <a:t>reform</a:t>
            </a:r>
            <a:endParaRPr lang="en-US" sz="2400" dirty="0" smtClean="0"/>
          </a:p>
          <a:p>
            <a:pPr eaLnBrk="1" fontAlgn="auto" hangingPunct="1">
              <a:spcAft>
                <a:spcPts val="0"/>
              </a:spcAft>
              <a:buFont typeface="Arial"/>
              <a:buChar char="•"/>
              <a:defRPr/>
            </a:pPr>
            <a:r>
              <a:rPr lang="en-US" sz="2400" dirty="0" smtClean="0">
                <a:ea typeface="+mn-ea"/>
                <a:cs typeface="+mn-cs"/>
              </a:rPr>
              <a:t>Bureau of Consumer Financial Protection, other consumer protections.</a:t>
            </a:r>
          </a:p>
          <a:p>
            <a:pPr eaLnBrk="1" fontAlgn="auto" hangingPunct="1">
              <a:spcAft>
                <a:spcPts val="0"/>
              </a:spcAft>
              <a:buFont typeface="Arial"/>
              <a:buChar char="•"/>
              <a:defRPr/>
            </a:pPr>
            <a:r>
              <a:rPr lang="en-US" sz="2400" dirty="0" smtClean="0">
                <a:ea typeface="+mn-ea"/>
                <a:cs typeface="+mn-cs"/>
              </a:rPr>
              <a:t>Volcker Rule. </a:t>
            </a:r>
          </a:p>
          <a:p>
            <a:r>
              <a:rPr lang="en-US" sz="2400" dirty="0" smtClean="0">
                <a:latin typeface="Calibri" charset="0"/>
              </a:rPr>
              <a:t>No additional congressional for SEC to </a:t>
            </a:r>
            <a:r>
              <a:rPr lang="en-US" sz="2400" dirty="0">
                <a:latin typeface="Calibri" charset="0"/>
              </a:rPr>
              <a:t>take on </a:t>
            </a:r>
            <a:r>
              <a:rPr lang="en-US" sz="2400" dirty="0" smtClean="0">
                <a:latin typeface="Calibri" charset="0"/>
              </a:rPr>
              <a:t>new duties</a:t>
            </a:r>
            <a:r>
              <a:rPr lang="en-US" sz="2400" dirty="0">
                <a:latin typeface="Calibri" charset="0"/>
              </a:rPr>
              <a:t>.</a:t>
            </a:r>
          </a:p>
          <a:p>
            <a:r>
              <a:rPr lang="en-US" sz="2400" dirty="0" smtClean="0">
                <a:latin typeface="Calibri" charset="0"/>
              </a:rPr>
              <a:t>Treasury </a:t>
            </a:r>
            <a:r>
              <a:rPr lang="en-US" sz="2400" dirty="0">
                <a:latin typeface="Calibri" charset="0"/>
              </a:rPr>
              <a:t>and </a:t>
            </a:r>
            <a:r>
              <a:rPr lang="en-US" sz="2400" dirty="0" smtClean="0">
                <a:latin typeface="Calibri" charset="0"/>
              </a:rPr>
              <a:t>Fed exempt from swap margin requirement, </a:t>
            </a:r>
            <a:r>
              <a:rPr lang="en-US" sz="2400" dirty="0">
                <a:latin typeface="Calibri" charset="0"/>
              </a:rPr>
              <a:t>but </a:t>
            </a:r>
            <a:r>
              <a:rPr lang="en-US" sz="2400" dirty="0" smtClean="0">
                <a:latin typeface="Calibri" charset="0"/>
              </a:rPr>
              <a:t>non</a:t>
            </a:r>
            <a:r>
              <a:rPr lang="en-US" sz="2400" dirty="0">
                <a:latin typeface="Calibri" charset="0"/>
              </a:rPr>
              <a:t>-U.S. central banks are </a:t>
            </a:r>
            <a:r>
              <a:rPr lang="en-US" sz="2400" dirty="0" smtClean="0">
                <a:latin typeface="Calibri" charset="0"/>
              </a:rPr>
              <a:t>not: source of controversy</a:t>
            </a:r>
            <a:r>
              <a:rPr lang="en-US" sz="2400" dirty="0">
                <a:latin typeface="Calibri" charset="0"/>
              </a:rPr>
              <a:t>.</a:t>
            </a:r>
          </a:p>
          <a:p>
            <a:r>
              <a:rPr lang="en-US" sz="2400" dirty="0">
                <a:latin typeface="Calibri" charset="0"/>
              </a:rPr>
              <a:t>Dodd-Frank </a:t>
            </a:r>
            <a:r>
              <a:rPr lang="en-US" sz="2400" dirty="0" smtClean="0">
                <a:latin typeface="Calibri" charset="0"/>
              </a:rPr>
              <a:t>being </a:t>
            </a:r>
            <a:r>
              <a:rPr lang="en-US" sz="2400" dirty="0">
                <a:latin typeface="Calibri" charset="0"/>
              </a:rPr>
              <a:t>implemented far more slowly than Congress intended.</a:t>
            </a:r>
          </a:p>
          <a:p>
            <a:pPr eaLnBrk="1" fontAlgn="auto" hangingPunct="1">
              <a:spcAft>
                <a:spcPts val="0"/>
              </a:spcAft>
              <a:buFont typeface="Arial"/>
              <a:buChar char="•"/>
              <a:defRPr/>
            </a:pPr>
            <a:endParaRPr lang="en-US" sz="2400" dirty="0" smtClean="0">
              <a:ea typeface="+mn-ea"/>
              <a:cs typeface="+mn-cs"/>
            </a:endParaRPr>
          </a:p>
        </p:txBody>
      </p:sp>
    </p:spTree>
    <p:extLst>
      <p:ext uri="{BB962C8B-B14F-4D97-AF65-F5344CB8AC3E}">
        <p14:creationId xmlns:p14="http://schemas.microsoft.com/office/powerpoint/2010/main" val="212446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Rulemaking Process</a:t>
            </a:r>
            <a:endParaRPr lang="en-US" dirty="0"/>
          </a:p>
        </p:txBody>
      </p:sp>
      <p:sp>
        <p:nvSpPr>
          <p:cNvPr id="3" name="Content Placeholder 2"/>
          <p:cNvSpPr>
            <a:spLocks noGrp="1"/>
          </p:cNvSpPr>
          <p:nvPr>
            <p:ph idx="1"/>
          </p:nvPr>
        </p:nvSpPr>
        <p:spPr>
          <a:xfrm>
            <a:off x="152400" y="1295400"/>
            <a:ext cx="4648200" cy="4830763"/>
          </a:xfrm>
        </p:spPr>
        <p:txBody>
          <a:bodyPr>
            <a:noAutofit/>
          </a:bodyPr>
          <a:lstStyle/>
          <a:p>
            <a:pPr marL="228600" indent="-228600"/>
            <a:r>
              <a:rPr lang="en-US" sz="1400" dirty="0" smtClean="0"/>
              <a:t>Laws don’t enact themselves – they require rules to be enforced</a:t>
            </a:r>
          </a:p>
          <a:p>
            <a:pPr marL="228600" indent="-228600"/>
            <a:r>
              <a:rPr lang="en-US" sz="1400" dirty="0" smtClean="0"/>
              <a:t>Federal agencies are required to publish notices of proposed rulemaking in the </a:t>
            </a:r>
            <a:r>
              <a:rPr lang="en-US" sz="1400" i="1" dirty="0" smtClean="0"/>
              <a:t>Federal Register</a:t>
            </a:r>
            <a:r>
              <a:rPr lang="en-US" sz="1400" dirty="0" smtClean="0"/>
              <a:t> to enable citizens to participate in the decision making process of the Government. </a:t>
            </a:r>
          </a:p>
          <a:p>
            <a:pPr marL="630238" lvl="1" indent="-173038">
              <a:buFont typeface="+mj-lt"/>
              <a:buAutoNum type="arabicPeriod"/>
            </a:pPr>
            <a:r>
              <a:rPr lang="en-US" sz="1200" dirty="0" smtClean="0"/>
              <a:t>A proposed rule published in the </a:t>
            </a:r>
            <a:r>
              <a:rPr lang="en-US" sz="1200" i="1" dirty="0" smtClean="0"/>
              <a:t>Federal Register</a:t>
            </a:r>
            <a:r>
              <a:rPr lang="en-US" sz="1200" dirty="0" smtClean="0"/>
              <a:t> notifies the public of a pending regulation. </a:t>
            </a:r>
          </a:p>
          <a:p>
            <a:pPr marL="630238" lvl="1" indent="-173038">
              <a:buFont typeface="+mj-lt"/>
              <a:buAutoNum type="arabicPeriod"/>
            </a:pPr>
            <a:r>
              <a:rPr lang="en-US" sz="1200" dirty="0" smtClean="0"/>
              <a:t>Any person or organization may comment on it directly, either in writing, or orally at a hearing. Many agencies also accept comments online or via e-mail. The comment period varies, but it usually is 30, 60, or 90 days. For each notice, the </a:t>
            </a:r>
            <a:r>
              <a:rPr lang="en-US" sz="1200" i="1" dirty="0" smtClean="0"/>
              <a:t>Federal Register</a:t>
            </a:r>
            <a:r>
              <a:rPr lang="en-US" sz="1200" dirty="0" smtClean="0"/>
              <a:t> gives detailed instructions on how, when, and where a viewpoint may be expressed. In addition, agencies must list the name and telephone number of a person to contact for further information. </a:t>
            </a:r>
          </a:p>
          <a:p>
            <a:pPr marL="630238" lvl="1" indent="-173038">
              <a:buFont typeface="+mj-lt"/>
              <a:buAutoNum type="arabicPeriod"/>
            </a:pPr>
            <a:r>
              <a:rPr lang="en-US" sz="1200" dirty="0" smtClean="0"/>
              <a:t>When agencies publish final regulations in the </a:t>
            </a:r>
            <a:r>
              <a:rPr lang="en-US" sz="1200" i="1" dirty="0" smtClean="0"/>
              <a:t>Federal Register</a:t>
            </a:r>
            <a:r>
              <a:rPr lang="en-US" sz="1200" dirty="0" smtClean="0"/>
              <a:t>, they must address the significant issues raised in comments and discuss any changes made in response to them. Agencies also may use the notice and comment process to stay in contact with constituents and to solicit their views on various policy and program issues.</a:t>
            </a:r>
            <a:endParaRPr lang="en-US" sz="1400" dirty="0" smtClean="0"/>
          </a:p>
          <a:p>
            <a:pPr marL="971550" lvl="1" indent="-514350">
              <a:buFont typeface="+mj-lt"/>
              <a:buAutoNum type="arabicPeriod"/>
            </a:pPr>
            <a:endParaRPr lang="en-US" sz="1400" dirty="0" smtClean="0"/>
          </a:p>
          <a:p>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4953000" y="1295400"/>
            <a:ext cx="3575338" cy="4732236"/>
          </a:xfrm>
          <a:prstGeom prst="rect">
            <a:avLst/>
          </a:prstGeom>
          <a:noFill/>
          <a:ln w="9525">
            <a:noFill/>
            <a:miter lim="800000"/>
            <a:headEnd/>
            <a:tailEnd/>
          </a:ln>
        </p:spPr>
      </p:pic>
      <p:sp>
        <p:nvSpPr>
          <p:cNvPr id="5" name="Rectangle 4"/>
          <p:cNvSpPr/>
          <p:nvPr/>
        </p:nvSpPr>
        <p:spPr>
          <a:xfrm>
            <a:off x="228600" y="6400800"/>
            <a:ext cx="4572000" cy="261610"/>
          </a:xfrm>
          <a:prstGeom prst="rect">
            <a:avLst/>
          </a:prstGeom>
        </p:spPr>
        <p:txBody>
          <a:bodyPr>
            <a:spAutoFit/>
          </a:bodyPr>
          <a:lstStyle/>
          <a:p>
            <a:r>
              <a:rPr lang="en-US" sz="1050" dirty="0" smtClean="0"/>
              <a:t>http://www.archives.gov/federal-register/the-federal-register/about.html</a:t>
            </a:r>
            <a:endParaRPr lang="en-US" sz="105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atin typeface="Calibri" charset="0"/>
              </a:rPr>
              <a:t>New agencies created</a:t>
            </a:r>
          </a:p>
        </p:txBody>
      </p:sp>
      <p:sp>
        <p:nvSpPr>
          <p:cNvPr id="24578" name="Content Placeholder 2"/>
          <p:cNvSpPr>
            <a:spLocks noGrp="1"/>
          </p:cNvSpPr>
          <p:nvPr>
            <p:ph idx="1"/>
          </p:nvPr>
        </p:nvSpPr>
        <p:spPr/>
        <p:txBody>
          <a:bodyPr/>
          <a:lstStyle/>
          <a:p>
            <a:pPr eaLnBrk="1" hangingPunct="1"/>
            <a:r>
              <a:rPr lang="en-US">
                <a:latin typeface="Calibri" charset="0"/>
              </a:rPr>
              <a:t>Financial Stability Oversight Council</a:t>
            </a:r>
          </a:p>
          <a:p>
            <a:pPr eaLnBrk="1" hangingPunct="1"/>
            <a:r>
              <a:rPr lang="en-US">
                <a:latin typeface="Calibri" charset="0"/>
              </a:rPr>
              <a:t>Office of Financial Research</a:t>
            </a:r>
          </a:p>
          <a:p>
            <a:pPr eaLnBrk="1" hangingPunct="1"/>
            <a:r>
              <a:rPr lang="en-US">
                <a:latin typeface="Calibri" charset="0"/>
              </a:rPr>
              <a:t>Bureau of Consumer Financial Protection.</a:t>
            </a:r>
          </a:p>
        </p:txBody>
      </p:sp>
    </p:spTree>
    <p:extLst>
      <p:ext uri="{BB962C8B-B14F-4D97-AF65-F5344CB8AC3E}">
        <p14:creationId xmlns:p14="http://schemas.microsoft.com/office/powerpoint/2010/main" val="40925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Rulemaking Process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Legislatures rely on rulemaking to add more detailed scientific, economic, or industry expertise to a policy—fleshing out the broader mandates of authorizing legislation.</a:t>
            </a:r>
          </a:p>
          <a:p>
            <a:r>
              <a:rPr lang="en-US" dirty="0" smtClean="0"/>
              <a:t>Common purposes of rulemaking include:</a:t>
            </a:r>
          </a:p>
          <a:p>
            <a:pPr lvl="1"/>
            <a:r>
              <a:rPr lang="en-US" i="1" dirty="0" smtClean="0"/>
              <a:t>Adding scientific expertise.</a:t>
            </a:r>
            <a:r>
              <a:rPr lang="en-US" dirty="0" smtClean="0"/>
              <a:t> </a:t>
            </a:r>
          </a:p>
          <a:p>
            <a:pPr lvl="1"/>
            <a:r>
              <a:rPr lang="en-US" i="1" dirty="0" smtClean="0"/>
              <a:t>Adding implementation detail</a:t>
            </a:r>
            <a:endParaRPr lang="en-US" dirty="0" smtClean="0"/>
          </a:p>
          <a:p>
            <a:pPr lvl="1"/>
            <a:r>
              <a:rPr lang="en-US" i="1" dirty="0" smtClean="0"/>
              <a:t>Adding industry expertise.</a:t>
            </a:r>
            <a:r>
              <a:rPr lang="en-US" dirty="0" smtClean="0"/>
              <a:t> </a:t>
            </a:r>
          </a:p>
          <a:p>
            <a:pPr lvl="1"/>
            <a:r>
              <a:rPr lang="en-US" i="1" dirty="0" smtClean="0"/>
              <a:t>Adding flexibility.</a:t>
            </a:r>
            <a:r>
              <a:rPr lang="en-US" dirty="0" smtClean="0"/>
              <a:t> </a:t>
            </a:r>
          </a:p>
          <a:p>
            <a:pPr lvl="1"/>
            <a:r>
              <a:rPr lang="en-US" i="1" dirty="0" smtClean="0"/>
              <a:t>Finding compromise.</a:t>
            </a:r>
            <a:r>
              <a:rPr lang="en-US" dirty="0" smtClean="0"/>
              <a:t> </a:t>
            </a:r>
          </a:p>
          <a:p>
            <a:r>
              <a:rPr lang="en-US" dirty="0" smtClean="0"/>
              <a:t>The process has been described using terms like “Byzantine” and “tedious” and is inherently political in nature</a:t>
            </a:r>
          </a:p>
          <a:p>
            <a:endParaRPr lang="en-US" dirty="0"/>
          </a:p>
        </p:txBody>
      </p:sp>
      <p:sp>
        <p:nvSpPr>
          <p:cNvPr id="4" name="Rectangle 3"/>
          <p:cNvSpPr/>
          <p:nvPr/>
        </p:nvSpPr>
        <p:spPr>
          <a:xfrm>
            <a:off x="152400" y="6172200"/>
            <a:ext cx="3597460" cy="430887"/>
          </a:xfrm>
          <a:prstGeom prst="rect">
            <a:avLst/>
          </a:prstGeom>
        </p:spPr>
        <p:txBody>
          <a:bodyPr wrap="none">
            <a:spAutoFit/>
          </a:bodyPr>
          <a:lstStyle/>
          <a:p>
            <a:r>
              <a:rPr lang="en-US" sz="1100" dirty="0" smtClean="0"/>
              <a:t>http://en.wikipedia.org/wiki/Rulemaking,</a:t>
            </a:r>
          </a:p>
          <a:p>
            <a:r>
              <a:rPr lang="en-US" sz="1100" dirty="0" smtClean="0"/>
              <a:t>http://www.propublica.org/article/from-dodd-frank-to-dud</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9667" y="3244334"/>
            <a:ext cx="184666" cy="369332"/>
          </a:xfrm>
          <a:prstGeom prst="rect">
            <a:avLst/>
          </a:prstGeom>
        </p:spPr>
        <p:txBody>
          <a:bodyPr wrap="none">
            <a:spAutoFit/>
          </a:bodyPr>
          <a:lstStyle/>
          <a:p>
            <a:r>
              <a:rPr lang="en-US" dirty="0"/>
              <a:t>￼</a:t>
            </a:r>
          </a:p>
        </p:txBody>
      </p:sp>
      <p:sp>
        <p:nvSpPr>
          <p:cNvPr id="6" name="Rectangle 5"/>
          <p:cNvSpPr/>
          <p:nvPr/>
        </p:nvSpPr>
        <p:spPr>
          <a:xfrm>
            <a:off x="4479667" y="3244334"/>
            <a:ext cx="184666" cy="369332"/>
          </a:xfrm>
          <a:prstGeom prst="rect">
            <a:avLst/>
          </a:prstGeom>
        </p:spPr>
        <p:txBody>
          <a:bodyPr wrap="none">
            <a:spAutoFit/>
          </a:bodyPr>
          <a:lstStyle/>
          <a:p>
            <a:r>
              <a:rPr lang="en-US" dirty="0"/>
              <a:t>￼</a:t>
            </a:r>
          </a:p>
        </p:txBody>
      </p:sp>
      <p:pic>
        <p:nvPicPr>
          <p:cNvPr id="7" name="Picture 6"/>
          <p:cNvPicPr>
            <a:picLocks noChangeAspect="1"/>
          </p:cNvPicPr>
          <p:nvPr/>
        </p:nvPicPr>
        <p:blipFill>
          <a:blip r:embed="rId2"/>
          <a:stretch>
            <a:fillRect/>
          </a:stretch>
        </p:blipFill>
        <p:spPr>
          <a:xfrm>
            <a:off x="2209800" y="304800"/>
            <a:ext cx="4800600" cy="6259902"/>
          </a:xfrm>
          <a:prstGeom prst="rect">
            <a:avLst/>
          </a:prstGeom>
        </p:spPr>
      </p:pic>
    </p:spTree>
    <p:extLst>
      <p:ext uri="{BB962C8B-B14F-4D97-AF65-F5344CB8AC3E}">
        <p14:creationId xmlns:p14="http://schemas.microsoft.com/office/powerpoint/2010/main" val="263712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Rulemaking</a:t>
            </a:r>
            <a:endParaRPr lang="en-US" dirty="0"/>
          </a:p>
        </p:txBody>
      </p:sp>
      <p:sp>
        <p:nvSpPr>
          <p:cNvPr id="4" name="Content Placeholder 3"/>
          <p:cNvSpPr>
            <a:spLocks noGrp="1"/>
          </p:cNvSpPr>
          <p:nvPr>
            <p:ph idx="1"/>
          </p:nvPr>
        </p:nvSpPr>
        <p:spPr>
          <a:xfrm>
            <a:off x="457200" y="838200"/>
            <a:ext cx="8229600" cy="6647976"/>
          </a:xfrm>
          <a:prstGeom prst="rect">
            <a:avLst/>
          </a:prstGeom>
        </p:spPr>
        <p:txBody>
          <a:bodyPr>
            <a:spAutoFit/>
          </a:bodyPr>
          <a:lstStyle/>
          <a:p>
            <a:r>
              <a:rPr lang="en-US" sz="1600" dirty="0"/>
              <a:t>Figure 1 illustrates </a:t>
            </a:r>
            <a:r>
              <a:rPr lang="en-US" sz="1600" dirty="0" smtClean="0"/>
              <a:t>basic </a:t>
            </a:r>
            <a:r>
              <a:rPr lang="en-US" sz="1600" dirty="0"/>
              <a:t>process </a:t>
            </a:r>
            <a:r>
              <a:rPr lang="en-US" sz="1600" dirty="0" smtClean="0"/>
              <a:t>most </a:t>
            </a:r>
            <a:r>
              <a:rPr lang="en-US" sz="1600" dirty="0"/>
              <a:t>federal agencies </a:t>
            </a:r>
            <a:r>
              <a:rPr lang="en-US" sz="1600" dirty="0" smtClean="0"/>
              <a:t>generally </a:t>
            </a:r>
            <a:r>
              <a:rPr lang="en-US" sz="1600" dirty="0"/>
              <a:t>required to follow in writing </a:t>
            </a:r>
            <a:r>
              <a:rPr lang="en-US" sz="1600" dirty="0" smtClean="0"/>
              <a:t>/revising </a:t>
            </a:r>
            <a:r>
              <a:rPr lang="en-US" sz="1600" dirty="0"/>
              <a:t>a significant </a:t>
            </a:r>
            <a:r>
              <a:rPr lang="en-US" sz="1600" dirty="0" smtClean="0"/>
              <a:t>rule.</a:t>
            </a:r>
          </a:p>
          <a:p>
            <a:pPr lvl="1"/>
            <a:r>
              <a:rPr lang="en-US" sz="1050" dirty="0" smtClean="0"/>
              <a:t>Some do </a:t>
            </a:r>
            <a:r>
              <a:rPr lang="en-US" sz="1050" dirty="0"/>
              <a:t>not apply to all </a:t>
            </a:r>
            <a:r>
              <a:rPr lang="en-US" sz="1050" dirty="0" smtClean="0"/>
              <a:t>rules: An </a:t>
            </a:r>
            <a:r>
              <a:rPr lang="en-US" sz="1050" dirty="0"/>
              <a:t>agency </a:t>
            </a:r>
            <a:r>
              <a:rPr lang="en-US" sz="1050" dirty="0" smtClean="0"/>
              <a:t>may issue </a:t>
            </a:r>
            <a:r>
              <a:rPr lang="en-US" sz="1050" dirty="0"/>
              <a:t>a final rule without issuing a </a:t>
            </a:r>
            <a:r>
              <a:rPr lang="en-US" sz="1050" dirty="0" smtClean="0"/>
              <a:t>NPR, skipping </a:t>
            </a:r>
            <a:r>
              <a:rPr lang="en-US" sz="1050" dirty="0"/>
              <a:t>several steps </a:t>
            </a:r>
            <a:r>
              <a:rPr lang="en-US" sz="1050" dirty="0" smtClean="0"/>
              <a:t>in </a:t>
            </a:r>
            <a:r>
              <a:rPr lang="en-US" sz="1050" dirty="0"/>
              <a:t>the figure. </a:t>
            </a:r>
            <a:endParaRPr lang="en-US" sz="1050" dirty="0" smtClean="0"/>
          </a:p>
          <a:p>
            <a:pPr lvl="1"/>
            <a:r>
              <a:rPr lang="en-US" sz="1050" dirty="0" smtClean="0"/>
              <a:t>BUT some </a:t>
            </a:r>
            <a:r>
              <a:rPr lang="en-US" sz="1050" dirty="0"/>
              <a:t>rules may be published for public comment more than once. </a:t>
            </a:r>
            <a:endParaRPr lang="en-US" sz="1050" dirty="0" smtClean="0"/>
          </a:p>
          <a:p>
            <a:pPr lvl="1"/>
            <a:r>
              <a:rPr lang="en-US" sz="1050" dirty="0" smtClean="0"/>
              <a:t>Independent </a:t>
            </a:r>
            <a:r>
              <a:rPr lang="en-US" sz="1050" dirty="0"/>
              <a:t>regulatory agencies </a:t>
            </a:r>
            <a:r>
              <a:rPr lang="en-US" sz="1050" dirty="0" smtClean="0"/>
              <a:t>not </a:t>
            </a:r>
            <a:r>
              <a:rPr lang="en-US" sz="1050" dirty="0"/>
              <a:t>required to submit their rules to </a:t>
            </a:r>
            <a:r>
              <a:rPr lang="en-US" sz="1050" dirty="0" smtClean="0"/>
              <a:t>OMB </a:t>
            </a:r>
            <a:r>
              <a:rPr lang="en-US" sz="1050" dirty="0"/>
              <a:t>Office of Information and Regulatory Affairs </a:t>
            </a:r>
            <a:r>
              <a:rPr lang="en-US" sz="1050" dirty="0" smtClean="0"/>
              <a:t>for review. </a:t>
            </a:r>
          </a:p>
          <a:p>
            <a:pPr lvl="1"/>
            <a:r>
              <a:rPr lang="en-US" sz="1050" dirty="0" smtClean="0"/>
              <a:t>No </a:t>
            </a:r>
            <a:r>
              <a:rPr lang="en-US" sz="1050" dirty="0"/>
              <a:t>agency </a:t>
            </a:r>
            <a:r>
              <a:rPr lang="en-US" sz="1050" dirty="0" smtClean="0"/>
              <a:t>required </a:t>
            </a:r>
            <a:r>
              <a:rPr lang="en-US" sz="1050" dirty="0"/>
              <a:t>to do so for rules that are not “significant.</a:t>
            </a:r>
            <a:r>
              <a:rPr lang="en-US" sz="1050" dirty="0" smtClean="0"/>
              <a:t>”</a:t>
            </a:r>
          </a:p>
          <a:p>
            <a:r>
              <a:rPr lang="en-US" sz="1600" dirty="0" smtClean="0"/>
              <a:t>Rulemaking begins </a:t>
            </a:r>
            <a:r>
              <a:rPr lang="en-US" sz="1600" dirty="0"/>
              <a:t>when Congress passes </a:t>
            </a:r>
            <a:r>
              <a:rPr lang="en-US" sz="1600" dirty="0" smtClean="0"/>
              <a:t>statute </a:t>
            </a:r>
            <a:r>
              <a:rPr lang="en-US" sz="1600" dirty="0"/>
              <a:t>either requiring or authorizing an agency to write and issue certain types of regulations. </a:t>
            </a:r>
            <a:endParaRPr lang="en-US" sz="1600" dirty="0" smtClean="0"/>
          </a:p>
          <a:p>
            <a:pPr lvl="1"/>
            <a:r>
              <a:rPr lang="en-US" sz="1050" dirty="0" smtClean="0"/>
              <a:t>An </a:t>
            </a:r>
            <a:r>
              <a:rPr lang="en-US" sz="1050" dirty="0"/>
              <a:t>initiating event (e.g., </a:t>
            </a:r>
            <a:r>
              <a:rPr lang="en-US" sz="1050" dirty="0" smtClean="0"/>
              <a:t>recommendation </a:t>
            </a:r>
            <a:r>
              <a:rPr lang="en-US" sz="1050" dirty="0"/>
              <a:t>from </a:t>
            </a:r>
            <a:r>
              <a:rPr lang="en-US" sz="1050" dirty="0" smtClean="0"/>
              <a:t>outside </a:t>
            </a:r>
            <a:r>
              <a:rPr lang="en-US" sz="1050" dirty="0"/>
              <a:t>body or a catastrophic accident) can prompt </a:t>
            </a:r>
            <a:r>
              <a:rPr lang="en-US" sz="1050" dirty="0" smtClean="0"/>
              <a:t>legislation </a:t>
            </a:r>
            <a:r>
              <a:rPr lang="en-US" sz="1050" dirty="0"/>
              <a:t>or regulation (where regulatory action has already been authorized). </a:t>
            </a:r>
            <a:endParaRPr lang="en-US" sz="1050" dirty="0" smtClean="0"/>
          </a:p>
          <a:p>
            <a:pPr lvl="1"/>
            <a:r>
              <a:rPr lang="en-US" sz="1050" dirty="0"/>
              <a:t>Note also </a:t>
            </a:r>
            <a:r>
              <a:rPr lang="en-US" sz="1050" dirty="0" smtClean="0"/>
              <a:t>the </a:t>
            </a:r>
            <a:r>
              <a:rPr lang="en-US" sz="1050" dirty="0"/>
              <a:t>roles that Congress and </a:t>
            </a:r>
            <a:r>
              <a:rPr lang="en-US" sz="1050" dirty="0" smtClean="0"/>
              <a:t>courts </a:t>
            </a:r>
            <a:r>
              <a:rPr lang="en-US" sz="1050" dirty="0"/>
              <a:t>can play at the end of the </a:t>
            </a:r>
            <a:r>
              <a:rPr lang="en-US" sz="1050" dirty="0" smtClean="0"/>
              <a:t>process</a:t>
            </a:r>
            <a:r>
              <a:rPr lang="en-US" sz="1050" dirty="0"/>
              <a:t>, which may result in a rule being returned to an earlier point in the process or being vacated by the reviewing body. </a:t>
            </a:r>
            <a:endParaRPr lang="en-US" sz="1050" dirty="0" smtClean="0"/>
          </a:p>
          <a:p>
            <a:pPr lvl="1"/>
            <a:r>
              <a:rPr lang="en-US" sz="1050" dirty="0" smtClean="0"/>
              <a:t>Congress </a:t>
            </a:r>
            <a:r>
              <a:rPr lang="en-US" sz="1050" dirty="0"/>
              <a:t>may also play a role at other stages in the process through its oversight and appropriations responsibilities. </a:t>
            </a:r>
            <a:endParaRPr lang="en-US" sz="1050" dirty="0"/>
          </a:p>
          <a:p>
            <a:r>
              <a:rPr lang="en-US" sz="1600" dirty="0"/>
              <a:t>Implicit within </a:t>
            </a:r>
            <a:r>
              <a:rPr lang="en-US" sz="1600" dirty="0" smtClean="0"/>
              <a:t>steps depicted </a:t>
            </a:r>
            <a:r>
              <a:rPr lang="en-US" sz="1600" dirty="0"/>
              <a:t>is an elaborate set of procedures </a:t>
            </a:r>
            <a:r>
              <a:rPr lang="en-US" sz="1600" dirty="0" smtClean="0"/>
              <a:t>/requirements Congress </a:t>
            </a:r>
            <a:r>
              <a:rPr lang="en-US" sz="1600" dirty="0"/>
              <a:t>and various Presidents have developed during the past </a:t>
            </a:r>
            <a:r>
              <a:rPr lang="en-US" sz="1600" dirty="0" smtClean="0"/>
              <a:t>60 </a:t>
            </a:r>
            <a:r>
              <a:rPr lang="en-US" sz="1600" dirty="0"/>
              <a:t>70 years to guide </a:t>
            </a:r>
            <a:r>
              <a:rPr lang="en-US" sz="1600" dirty="0" smtClean="0"/>
              <a:t>rulemaking </a:t>
            </a:r>
            <a:r>
              <a:rPr lang="en-US" sz="1600" dirty="0"/>
              <a:t>process. </a:t>
            </a:r>
            <a:endParaRPr lang="en-US" sz="1600" dirty="0" smtClean="0"/>
          </a:p>
          <a:p>
            <a:r>
              <a:rPr lang="en-US" sz="1600" dirty="0" smtClean="0"/>
              <a:t>Some rulemaking </a:t>
            </a:r>
            <a:r>
              <a:rPr lang="en-US" sz="1600" dirty="0"/>
              <a:t>requirements apply to virtually all federal agencies, some apply only to certain </a:t>
            </a:r>
            <a:r>
              <a:rPr lang="en-US" sz="1600" dirty="0" smtClean="0"/>
              <a:t>types, </a:t>
            </a:r>
            <a:r>
              <a:rPr lang="en-US" sz="1600" dirty="0"/>
              <a:t>and others </a:t>
            </a:r>
            <a:r>
              <a:rPr lang="en-US" sz="1600" dirty="0" smtClean="0"/>
              <a:t>agency</a:t>
            </a:r>
            <a:r>
              <a:rPr lang="en-US" sz="1600" dirty="0"/>
              <a:t>-specific. </a:t>
            </a:r>
            <a:endParaRPr lang="en-US" sz="1600" dirty="0" smtClean="0"/>
          </a:p>
          <a:p>
            <a:r>
              <a:rPr lang="en-US" sz="1600" dirty="0" smtClean="0"/>
              <a:t>Collectively</a:t>
            </a:r>
            <a:r>
              <a:rPr lang="en-US" sz="1600" dirty="0"/>
              <a:t>, </a:t>
            </a:r>
            <a:r>
              <a:rPr lang="en-US" sz="1600" dirty="0" smtClean="0"/>
              <a:t>they are </a:t>
            </a:r>
            <a:r>
              <a:rPr lang="en-US" sz="1600" dirty="0"/>
              <a:t>voluminous and require a wide range of procedural, consultative, and analytical actions on the part of rulemaking agencies. </a:t>
            </a:r>
            <a:endParaRPr lang="en-US" sz="1600" dirty="0" smtClean="0"/>
          </a:p>
          <a:p>
            <a:r>
              <a:rPr lang="en-US" sz="1600" dirty="0" smtClean="0"/>
              <a:t>Some contend </a:t>
            </a:r>
            <a:r>
              <a:rPr lang="en-US" sz="1600" dirty="0"/>
              <a:t>that </a:t>
            </a:r>
            <a:r>
              <a:rPr lang="en-US" sz="1600" dirty="0" smtClean="0"/>
              <a:t>requirements </a:t>
            </a:r>
            <a:r>
              <a:rPr lang="en-US" sz="1600" dirty="0"/>
              <a:t>have resulted in the “ossification” of the </a:t>
            </a:r>
            <a:r>
              <a:rPr lang="en-US" sz="1600" dirty="0" smtClean="0"/>
              <a:t>process</a:t>
            </a:r>
            <a:r>
              <a:rPr lang="en-US" sz="1600" dirty="0"/>
              <a:t>, causing agencies to take years to develop final rules</a:t>
            </a:r>
            <a:r>
              <a:rPr lang="en-US" sz="1600" dirty="0" smtClean="0"/>
              <a:t>.</a:t>
            </a:r>
          </a:p>
          <a:p>
            <a:r>
              <a:rPr lang="en-US" sz="1600" dirty="0" smtClean="0"/>
              <a:t>On </a:t>
            </a:r>
            <a:r>
              <a:rPr lang="en-US" sz="1600" dirty="0"/>
              <a:t>the other hand, while these </a:t>
            </a:r>
            <a:r>
              <a:rPr lang="en-US" sz="1600" dirty="0" smtClean="0"/>
              <a:t>requirements </a:t>
            </a:r>
            <a:r>
              <a:rPr lang="en-US" sz="1600" dirty="0"/>
              <a:t>are numerous, it is not clear whether they or </a:t>
            </a:r>
            <a:r>
              <a:rPr lang="en-US" sz="1600" dirty="0" smtClean="0"/>
              <a:t>other </a:t>
            </a:r>
            <a:r>
              <a:rPr lang="en-US" sz="1600" dirty="0"/>
              <a:t>factors (e.g., lack of data, </a:t>
            </a:r>
            <a:r>
              <a:rPr lang="en-US" sz="1600" dirty="0" smtClean="0"/>
              <a:t>congressional delays</a:t>
            </a:r>
            <a:r>
              <a:rPr lang="en-US" sz="1600" dirty="0"/>
              <a:t>, court challenges, etc.) are </a:t>
            </a:r>
            <a:r>
              <a:rPr lang="en-US" sz="1600" dirty="0" smtClean="0"/>
              <a:t>primary </a:t>
            </a:r>
            <a:r>
              <a:rPr lang="en-US" sz="1600" dirty="0"/>
              <a:t>cause of the long time-frames </a:t>
            </a:r>
            <a:r>
              <a:rPr lang="en-US" sz="1600" dirty="0" smtClean="0"/>
              <a:t>sometimes </a:t>
            </a:r>
            <a:r>
              <a:rPr lang="en-US" sz="1600" dirty="0"/>
              <a:t>required to develop and publish final rules. </a:t>
            </a: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45655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Register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Federal Register </a:t>
            </a:r>
            <a:r>
              <a:rPr lang="en-US" dirty="0" smtClean="0"/>
              <a:t>Act became </a:t>
            </a:r>
            <a:r>
              <a:rPr lang="en-US" dirty="0"/>
              <a:t>law in July 1935 </a:t>
            </a:r>
            <a:endParaRPr lang="en-US" dirty="0" smtClean="0"/>
          </a:p>
          <a:p>
            <a:r>
              <a:rPr lang="en-US" dirty="0" smtClean="0"/>
              <a:t> </a:t>
            </a:r>
            <a:r>
              <a:rPr lang="en-US" dirty="0"/>
              <a:t>The act established a uniform system for handling agency regulations by requiring </a:t>
            </a:r>
            <a:endParaRPr lang="en-US" dirty="0" smtClean="0"/>
          </a:p>
          <a:p>
            <a:pPr marL="914400" lvl="1" indent="-514350">
              <a:buFont typeface="+mj-lt"/>
              <a:buAutoNum type="arabicPeriod"/>
            </a:pPr>
            <a:r>
              <a:rPr lang="en-US" dirty="0" smtClean="0"/>
              <a:t>the </a:t>
            </a:r>
            <a:r>
              <a:rPr lang="en-US" dirty="0"/>
              <a:t>filing of documents with the Office of the Federal Register, </a:t>
            </a:r>
            <a:endParaRPr lang="en-US" dirty="0" smtClean="0"/>
          </a:p>
          <a:p>
            <a:pPr marL="914400" lvl="1" indent="-514350">
              <a:buFont typeface="+mj-lt"/>
              <a:buAutoNum type="arabicPeriod"/>
            </a:pPr>
            <a:r>
              <a:rPr lang="en-US" dirty="0" smtClean="0"/>
              <a:t>the </a:t>
            </a:r>
            <a:r>
              <a:rPr lang="en-US" dirty="0"/>
              <a:t>placement of documents on public inspection, </a:t>
            </a:r>
            <a:endParaRPr lang="en-US" dirty="0" smtClean="0"/>
          </a:p>
          <a:p>
            <a:pPr marL="914400" lvl="1" indent="-514350">
              <a:buFont typeface="+mj-lt"/>
              <a:buAutoNum type="arabicPeriod"/>
            </a:pPr>
            <a:r>
              <a:rPr lang="en-US" dirty="0" smtClean="0"/>
              <a:t>publication </a:t>
            </a:r>
            <a:r>
              <a:rPr lang="en-US" dirty="0"/>
              <a:t>of the documents in the Federal Register, and </a:t>
            </a:r>
            <a:endParaRPr lang="en-US" dirty="0" smtClean="0"/>
          </a:p>
          <a:p>
            <a:pPr marL="914400" lvl="1" indent="-514350">
              <a:buFont typeface="+mj-lt"/>
              <a:buAutoNum type="arabicPeriod"/>
            </a:pPr>
            <a:r>
              <a:rPr lang="en-US" dirty="0" smtClean="0"/>
              <a:t>After 1937 amendment, </a:t>
            </a:r>
            <a:r>
              <a:rPr lang="en-US" dirty="0"/>
              <a:t>permanent codification of rules in the Code of Federal Regulations. </a:t>
            </a:r>
            <a:endParaRPr lang="en-US" dirty="0" smtClean="0"/>
          </a:p>
          <a:p>
            <a:r>
              <a:rPr lang="en-US" dirty="0" smtClean="0"/>
              <a:t>Publication </a:t>
            </a:r>
            <a:r>
              <a:rPr lang="en-US" dirty="0"/>
              <a:t>of a rule in the Federal Register provides official notice of its existence and contents. </a:t>
            </a:r>
            <a:endParaRPr lang="en-US" dirty="0" smtClean="0"/>
          </a:p>
          <a:p>
            <a:r>
              <a:rPr lang="en-US" dirty="0" smtClean="0"/>
              <a:t>Other </a:t>
            </a:r>
            <a:r>
              <a:rPr lang="en-US" dirty="0"/>
              <a:t>documents that are generally published in the Federal Register include presidential proclamations and executive orders, notices, and documents that the President or Congress requires to be published. </a:t>
            </a:r>
            <a:endParaRPr lang="en-US" dirty="0"/>
          </a:p>
          <a:p>
            <a:endParaRPr lang="en-US" dirty="0"/>
          </a:p>
        </p:txBody>
      </p:sp>
    </p:spTree>
    <p:extLst>
      <p:ext uri="{BB962C8B-B14F-4D97-AF65-F5344CB8AC3E}">
        <p14:creationId xmlns:p14="http://schemas.microsoft.com/office/powerpoint/2010/main" val="331622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30619</TotalTime>
  <Words>4447</Words>
  <Application>Microsoft Macintosh PowerPoint</Application>
  <PresentationFormat>On-screen Show (4:3)</PresentationFormat>
  <Paragraphs>364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Dodd–Frank Wall Street Reform and Consumer Protection Act</vt:lpstr>
      <vt:lpstr>PowerPoint Presentation</vt:lpstr>
      <vt:lpstr>Origins</vt:lpstr>
      <vt:lpstr>The Act Itself</vt:lpstr>
      <vt:lpstr>The Rulemaking Process</vt:lpstr>
      <vt:lpstr>The Rulemaking Process</vt:lpstr>
      <vt:lpstr>PowerPoint Presentation</vt:lpstr>
      <vt:lpstr>Rulemaking</vt:lpstr>
      <vt:lpstr>Federal Register</vt:lpstr>
      <vt:lpstr>Making Sense of The Federal Register</vt:lpstr>
      <vt:lpstr>Dodd-Frank Wall Street Reform and Consumer Protection Act</vt:lpstr>
      <vt:lpstr>The Act</vt:lpstr>
      <vt:lpstr>Provisions</vt:lpstr>
      <vt:lpstr>Provisions</vt:lpstr>
      <vt:lpstr>Title I  Financial Stability Act</vt:lpstr>
      <vt:lpstr>Title I: Enhanced Prudential Standards</vt:lpstr>
      <vt:lpstr>Title II Orderly Liquidation Authority</vt:lpstr>
      <vt:lpstr>Orderly Liquidation Authority</vt:lpstr>
      <vt:lpstr>Orderly Liquidation Authority</vt:lpstr>
      <vt:lpstr>Title II Under Trump</vt:lpstr>
      <vt:lpstr>Title III: Transfer of Powers to the Controller of the Currency, the  Corporation and the Board of Governors</vt:lpstr>
      <vt:lpstr>Title IV  Regulation of Advisers to Hedge Funds and Others</vt:lpstr>
      <vt:lpstr>Title IV: Regulation of Advisers to Hedge Funds and Others</vt:lpstr>
      <vt:lpstr>Title V  Insurance</vt:lpstr>
      <vt:lpstr>Title VI: Improvements to Regulation of Bank and Savings Association Holding Companies and Depository Institutions</vt:lpstr>
      <vt:lpstr>Title VII Wall Street Transparency and Accountability</vt:lpstr>
      <vt:lpstr>Title VII - Wall Street Transparency and Accountability</vt:lpstr>
      <vt:lpstr>Title VIII  Payment, Clearing and Settlement Supervision</vt:lpstr>
      <vt:lpstr>Title IX  Investor Protections and  Improvements to the Regulation of Securities</vt:lpstr>
      <vt:lpstr>Title IX  Investor Protections and  Improvements to the Regulation of Securities</vt:lpstr>
      <vt:lpstr>Title IX, Subtitle C</vt:lpstr>
      <vt:lpstr>Title IX, Subtitle C</vt:lpstr>
      <vt:lpstr>Title IX, Subtitle C, NRSROs</vt:lpstr>
      <vt:lpstr>Title IX, Subtitle D</vt:lpstr>
      <vt:lpstr>Title IX, Subtitle E, Accountability and Executive Compensation</vt:lpstr>
      <vt:lpstr>Title IX, Subtitle E, Accountability and Executive Compensation</vt:lpstr>
      <vt:lpstr>Title IX, Subtitle E, Accountability and Executive Compensation</vt:lpstr>
      <vt:lpstr>Title X  Bureau of Consumer Financial Protection</vt:lpstr>
      <vt:lpstr>Bureau of Consumer Financial Protection   </vt:lpstr>
      <vt:lpstr>Bureau Subdivisions</vt:lpstr>
      <vt:lpstr>Bureau Additional Responsibilities</vt:lpstr>
      <vt:lpstr>Title XI Federal Reserve System Provisions</vt:lpstr>
      <vt:lpstr>Title XII: Improving Access for Mainstream Financial Institutions</vt:lpstr>
      <vt:lpstr>Title XIII  Pay It Back Act</vt:lpstr>
      <vt:lpstr>Title XIV  Mortgage Reform and Anti-Predatory Lending Act</vt:lpstr>
      <vt:lpstr>Title XIV - Mortgage Reform and Anti-Predatory Lending Act</vt:lpstr>
      <vt:lpstr>Title XV  Miscellaneous Provisions</vt:lpstr>
      <vt:lpstr>Title XVI  Section 1256 Contracts</vt:lpstr>
      <vt:lpstr>Key issues in Dodd-Frank</vt:lpstr>
      <vt:lpstr>New agencies created</vt:lpstr>
    </vt:vector>
  </TitlesOfParts>
  <Company>Morgan Stanley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Abbott, Kenneth (FIRMMKTRSK)</dc:creator>
  <cp:lastModifiedBy>Kenneth Abbott</cp:lastModifiedBy>
  <cp:revision>856</cp:revision>
  <dcterms:created xsi:type="dcterms:W3CDTF">2011-10-19T17:43:31Z</dcterms:created>
  <dcterms:modified xsi:type="dcterms:W3CDTF">2017-02-03T15:43:12Z</dcterms:modified>
</cp:coreProperties>
</file>