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9" r:id="rId3"/>
    <p:sldId id="283" r:id="rId4"/>
    <p:sldId id="257" r:id="rId5"/>
    <p:sldId id="278" r:id="rId6"/>
    <p:sldId id="258" r:id="rId7"/>
    <p:sldId id="275" r:id="rId8"/>
    <p:sldId id="284" r:id="rId9"/>
    <p:sldId id="276" r:id="rId10"/>
    <p:sldId id="277" r:id="rId11"/>
    <p:sldId id="259" r:id="rId12"/>
    <p:sldId id="260" r:id="rId13"/>
    <p:sldId id="285" r:id="rId14"/>
    <p:sldId id="261" r:id="rId15"/>
    <p:sldId id="262" r:id="rId16"/>
    <p:sldId id="263" r:id="rId17"/>
    <p:sldId id="268" r:id="rId18"/>
    <p:sldId id="274" r:id="rId19"/>
    <p:sldId id="273" r:id="rId20"/>
    <p:sldId id="272" r:id="rId21"/>
    <p:sldId id="271" r:id="rId22"/>
    <p:sldId id="270" r:id="rId23"/>
    <p:sldId id="269" r:id="rId24"/>
    <p:sldId id="265" r:id="rId25"/>
    <p:sldId id="267" r:id="rId26"/>
    <p:sldId id="266"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90" y="20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5258B-13BB-4DA9-BC26-14B37B74A46A}" type="datetimeFigureOut">
              <a:rPr lang="en-US" smtClean="0"/>
              <a:t>5/17/2017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58677C-4A2D-4899-AFF5-2058A0E76925}" type="slidenum">
              <a:rPr lang="en-US" smtClean="0"/>
              <a:t>‹#›</a:t>
            </a:fld>
            <a:endParaRPr lang="en-US"/>
          </a:p>
        </p:txBody>
      </p:sp>
    </p:spTree>
    <p:extLst>
      <p:ext uri="{BB962C8B-B14F-4D97-AF65-F5344CB8AC3E}">
        <p14:creationId xmlns:p14="http://schemas.microsoft.com/office/powerpoint/2010/main" val="3529822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DB06F7-F454-5E4C-97D9-59DBE8FCE7DC}"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A5EB3-B4D1-584D-9A47-DBF666CDC2EF}" type="slidenum">
              <a:rPr lang="en-US" smtClean="0"/>
              <a:t>‹#›</a:t>
            </a:fld>
            <a:endParaRPr lang="en-US"/>
          </a:p>
        </p:txBody>
      </p:sp>
    </p:spTree>
    <p:extLst>
      <p:ext uri="{BB962C8B-B14F-4D97-AF65-F5344CB8AC3E}">
        <p14:creationId xmlns:p14="http://schemas.microsoft.com/office/powerpoint/2010/main" val="384820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DB06F7-F454-5E4C-97D9-59DBE8FCE7DC}"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A5EB3-B4D1-584D-9A47-DBF666CDC2EF}" type="slidenum">
              <a:rPr lang="en-US" smtClean="0"/>
              <a:t>‹#›</a:t>
            </a:fld>
            <a:endParaRPr lang="en-US"/>
          </a:p>
        </p:txBody>
      </p:sp>
    </p:spTree>
    <p:extLst>
      <p:ext uri="{BB962C8B-B14F-4D97-AF65-F5344CB8AC3E}">
        <p14:creationId xmlns:p14="http://schemas.microsoft.com/office/powerpoint/2010/main" val="195104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DB06F7-F454-5E4C-97D9-59DBE8FCE7DC}"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A5EB3-B4D1-584D-9A47-DBF666CDC2EF}" type="slidenum">
              <a:rPr lang="en-US" smtClean="0"/>
              <a:t>‹#›</a:t>
            </a:fld>
            <a:endParaRPr lang="en-US"/>
          </a:p>
        </p:txBody>
      </p:sp>
    </p:spTree>
    <p:extLst>
      <p:ext uri="{BB962C8B-B14F-4D97-AF65-F5344CB8AC3E}">
        <p14:creationId xmlns:p14="http://schemas.microsoft.com/office/powerpoint/2010/main" val="219603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DB06F7-F454-5E4C-97D9-59DBE8FCE7DC}"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A5EB3-B4D1-584D-9A47-DBF666CDC2EF}" type="slidenum">
              <a:rPr lang="en-US" smtClean="0"/>
              <a:t>‹#›</a:t>
            </a:fld>
            <a:endParaRPr lang="en-US"/>
          </a:p>
        </p:txBody>
      </p:sp>
    </p:spTree>
    <p:extLst>
      <p:ext uri="{BB962C8B-B14F-4D97-AF65-F5344CB8AC3E}">
        <p14:creationId xmlns:p14="http://schemas.microsoft.com/office/powerpoint/2010/main" val="96101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DB06F7-F454-5E4C-97D9-59DBE8FCE7DC}"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A5EB3-B4D1-584D-9A47-DBF666CDC2EF}" type="slidenum">
              <a:rPr lang="en-US" smtClean="0"/>
              <a:t>‹#›</a:t>
            </a:fld>
            <a:endParaRPr lang="en-US"/>
          </a:p>
        </p:txBody>
      </p:sp>
    </p:spTree>
    <p:extLst>
      <p:ext uri="{BB962C8B-B14F-4D97-AF65-F5344CB8AC3E}">
        <p14:creationId xmlns:p14="http://schemas.microsoft.com/office/powerpoint/2010/main" val="222994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DB06F7-F454-5E4C-97D9-59DBE8FCE7DC}"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A5EB3-B4D1-584D-9A47-DBF666CDC2EF}" type="slidenum">
              <a:rPr lang="en-US" smtClean="0"/>
              <a:t>‹#›</a:t>
            </a:fld>
            <a:endParaRPr lang="en-US"/>
          </a:p>
        </p:txBody>
      </p:sp>
    </p:spTree>
    <p:extLst>
      <p:ext uri="{BB962C8B-B14F-4D97-AF65-F5344CB8AC3E}">
        <p14:creationId xmlns:p14="http://schemas.microsoft.com/office/powerpoint/2010/main" val="258032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DB06F7-F454-5E4C-97D9-59DBE8FCE7DC}" type="datetimeFigureOut">
              <a:rPr lang="en-US" smtClean="0"/>
              <a:t>5/17/2017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A5EB3-B4D1-584D-9A47-DBF666CDC2EF}" type="slidenum">
              <a:rPr lang="en-US" smtClean="0"/>
              <a:t>‹#›</a:t>
            </a:fld>
            <a:endParaRPr lang="en-US"/>
          </a:p>
        </p:txBody>
      </p:sp>
    </p:spTree>
    <p:extLst>
      <p:ext uri="{BB962C8B-B14F-4D97-AF65-F5344CB8AC3E}">
        <p14:creationId xmlns:p14="http://schemas.microsoft.com/office/powerpoint/2010/main" val="387496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DB06F7-F454-5E4C-97D9-59DBE8FCE7DC}" type="datetimeFigureOut">
              <a:rPr lang="en-US" smtClean="0"/>
              <a:t>5/17/2017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A5EB3-B4D1-584D-9A47-DBF666CDC2EF}" type="slidenum">
              <a:rPr lang="en-US" smtClean="0"/>
              <a:t>‹#›</a:t>
            </a:fld>
            <a:endParaRPr lang="en-US"/>
          </a:p>
        </p:txBody>
      </p:sp>
    </p:spTree>
    <p:extLst>
      <p:ext uri="{BB962C8B-B14F-4D97-AF65-F5344CB8AC3E}">
        <p14:creationId xmlns:p14="http://schemas.microsoft.com/office/powerpoint/2010/main" val="141152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B06F7-F454-5E4C-97D9-59DBE8FCE7DC}" type="datetimeFigureOut">
              <a:rPr lang="en-US" smtClean="0"/>
              <a:t>5/17/2017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A5EB3-B4D1-584D-9A47-DBF666CDC2EF}" type="slidenum">
              <a:rPr lang="en-US" smtClean="0"/>
              <a:t>‹#›</a:t>
            </a:fld>
            <a:endParaRPr lang="en-US"/>
          </a:p>
        </p:txBody>
      </p:sp>
    </p:spTree>
    <p:extLst>
      <p:ext uri="{BB962C8B-B14F-4D97-AF65-F5344CB8AC3E}">
        <p14:creationId xmlns:p14="http://schemas.microsoft.com/office/powerpoint/2010/main" val="345971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DB06F7-F454-5E4C-97D9-59DBE8FCE7DC}"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A5EB3-B4D1-584D-9A47-DBF666CDC2EF}" type="slidenum">
              <a:rPr lang="en-US" smtClean="0"/>
              <a:t>‹#›</a:t>
            </a:fld>
            <a:endParaRPr lang="en-US"/>
          </a:p>
        </p:txBody>
      </p:sp>
    </p:spTree>
    <p:extLst>
      <p:ext uri="{BB962C8B-B14F-4D97-AF65-F5344CB8AC3E}">
        <p14:creationId xmlns:p14="http://schemas.microsoft.com/office/powerpoint/2010/main" val="93274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DB06F7-F454-5E4C-97D9-59DBE8FCE7DC}"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A5EB3-B4D1-584D-9A47-DBF666CDC2EF}" type="slidenum">
              <a:rPr lang="en-US" smtClean="0"/>
              <a:t>‹#›</a:t>
            </a:fld>
            <a:endParaRPr lang="en-US"/>
          </a:p>
        </p:txBody>
      </p:sp>
    </p:spTree>
    <p:extLst>
      <p:ext uri="{BB962C8B-B14F-4D97-AF65-F5344CB8AC3E}">
        <p14:creationId xmlns:p14="http://schemas.microsoft.com/office/powerpoint/2010/main" val="3741221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B06F7-F454-5E4C-97D9-59DBE8FCE7DC}" type="datetimeFigureOut">
              <a:rPr lang="en-US" smtClean="0"/>
              <a:t>5/17/2017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A5EB3-B4D1-584D-9A47-DBF666CDC2EF}" type="slidenum">
              <a:rPr lang="en-US" smtClean="0"/>
              <a:t>‹#›</a:t>
            </a:fld>
            <a:endParaRPr lang="en-US"/>
          </a:p>
        </p:txBody>
      </p:sp>
    </p:spTree>
    <p:extLst>
      <p:ext uri="{BB962C8B-B14F-4D97-AF65-F5344CB8AC3E}">
        <p14:creationId xmlns:p14="http://schemas.microsoft.com/office/powerpoint/2010/main" val="3853213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6053"/>
            <a:ext cx="9144000" cy="2387600"/>
          </a:xfrm>
        </p:spPr>
        <p:txBody>
          <a:bodyPr>
            <a:normAutofit fontScale="90000"/>
          </a:bodyPr>
          <a:lstStyle/>
          <a:p>
            <a:r>
              <a:rPr lang="en-US" b="0" i="0" dirty="0">
                <a:solidFill>
                  <a:srgbClr val="454545"/>
                </a:solidFill>
                <a:effectLst/>
                <a:latin typeface="Arial,Bold"/>
              </a:rPr>
              <a:t>Principles for the </a:t>
            </a:r>
            <a:r>
              <a:rPr lang="en-US" b="0" i="0" dirty="0" smtClean="0">
                <a:solidFill>
                  <a:srgbClr val="454545"/>
                </a:solidFill>
                <a:effectLst/>
                <a:latin typeface="Arial,Bold"/>
              </a:rPr>
              <a:t>Management </a:t>
            </a:r>
            <a:r>
              <a:rPr lang="en-US" b="0" i="0" dirty="0">
                <a:solidFill>
                  <a:srgbClr val="454545"/>
                </a:solidFill>
                <a:effectLst/>
                <a:latin typeface="Arial,Bold"/>
              </a:rPr>
              <a:t>and </a:t>
            </a:r>
            <a:r>
              <a:rPr lang="en-US" b="0" i="0" dirty="0" smtClean="0">
                <a:solidFill>
                  <a:srgbClr val="454545"/>
                </a:solidFill>
                <a:effectLst/>
                <a:latin typeface="Arial,Bold"/>
              </a:rPr>
              <a:t>Supervision </a:t>
            </a:r>
            <a:r>
              <a:rPr lang="en-US" b="0" i="0" dirty="0">
                <a:solidFill>
                  <a:srgbClr val="454545"/>
                </a:solidFill>
                <a:effectLst/>
                <a:latin typeface="Arial,Bold"/>
              </a:rPr>
              <a:t>of </a:t>
            </a:r>
            <a:r>
              <a:rPr lang="en-US" b="0" i="0" dirty="0" smtClean="0">
                <a:solidFill>
                  <a:srgbClr val="454545"/>
                </a:solidFill>
                <a:effectLst/>
                <a:latin typeface="Arial,Bold"/>
              </a:rPr>
              <a:t>Liquidity Risk</a:t>
            </a:r>
            <a:endParaRPr lang="en-US" dirty="0"/>
          </a:p>
        </p:txBody>
      </p:sp>
      <p:sp>
        <p:nvSpPr>
          <p:cNvPr id="3" name="Subtitle 2"/>
          <p:cNvSpPr>
            <a:spLocks noGrp="1"/>
          </p:cNvSpPr>
          <p:nvPr>
            <p:ph type="subTitle" idx="1"/>
          </p:nvPr>
        </p:nvSpPr>
        <p:spPr/>
        <p:txBody>
          <a:bodyPr/>
          <a:lstStyle/>
          <a:p>
            <a:r>
              <a:rPr lang="en-US" dirty="0"/>
              <a:t>Basel Committee on Banking </a:t>
            </a:r>
            <a:r>
              <a:rPr lang="en-US" dirty="0" smtClean="0"/>
              <a:t>Supervision</a:t>
            </a:r>
          </a:p>
          <a:p>
            <a:r>
              <a:rPr lang="en-US" dirty="0"/>
              <a:t>September 2008</a:t>
            </a:r>
          </a:p>
        </p:txBody>
      </p:sp>
    </p:spTree>
    <p:extLst>
      <p:ext uri="{BB962C8B-B14F-4D97-AF65-F5344CB8AC3E}">
        <p14:creationId xmlns:p14="http://schemas.microsoft.com/office/powerpoint/2010/main" val="885144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rgbClr val="454545"/>
                </a:solidFill>
                <a:latin typeface="Arial,Bold"/>
              </a:rPr>
              <a:t>Principle 5: A bank should have a sound process for identifying, measuring, monitoring and controlling liquidity risk. </a:t>
            </a:r>
          </a:p>
        </p:txBody>
      </p:sp>
      <p:sp>
        <p:nvSpPr>
          <p:cNvPr id="3" name="Content Placeholder 2"/>
          <p:cNvSpPr>
            <a:spLocks noGrp="1"/>
          </p:cNvSpPr>
          <p:nvPr>
            <p:ph idx="1"/>
          </p:nvPr>
        </p:nvSpPr>
        <p:spPr>
          <a:xfrm>
            <a:off x="989391" y="1690688"/>
            <a:ext cx="10515600" cy="4351338"/>
          </a:xfrm>
        </p:spPr>
        <p:txBody>
          <a:bodyPr>
            <a:noAutofit/>
          </a:bodyPr>
          <a:lstStyle/>
          <a:p>
            <a:r>
              <a:rPr lang="en-US" sz="2400" b="0" i="0" dirty="0" smtClean="0">
                <a:solidFill>
                  <a:srgbClr val="454545"/>
                </a:solidFill>
                <a:effectLst/>
                <a:latin typeface="Arial" panose="020B0604020202020204" pitchFamily="34" charset="0"/>
                <a:cs typeface="Arial" panose="020B0604020202020204" pitchFamily="34" charset="0"/>
              </a:rPr>
              <a:t>This </a:t>
            </a:r>
            <a:r>
              <a:rPr lang="en-US" sz="2400" b="0" i="0" dirty="0">
                <a:solidFill>
                  <a:srgbClr val="454545"/>
                </a:solidFill>
                <a:effectLst/>
                <a:latin typeface="Arial" panose="020B0604020202020204" pitchFamily="34" charset="0"/>
                <a:cs typeface="Arial" panose="020B0604020202020204" pitchFamily="34" charset="0"/>
              </a:rPr>
              <a:t>process should include a robust framework for comprehensively projecting cash flows arising from assets, liabilities and off-balance sheet items over an appropriate set of time horizons</a:t>
            </a:r>
            <a:r>
              <a:rPr lang="en-US" sz="2400" b="0" i="0" dirty="0" smtClean="0">
                <a:solidFill>
                  <a:srgbClr val="454545"/>
                </a:solidFill>
                <a:effectLst/>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A bank should </a:t>
            </a:r>
            <a:r>
              <a:rPr lang="en-US" sz="2400" dirty="0" smtClean="0">
                <a:latin typeface="Arial" panose="020B0604020202020204" pitchFamily="34" charset="0"/>
                <a:cs typeface="Arial" panose="020B0604020202020204" pitchFamily="34" charset="0"/>
              </a:rPr>
              <a:t>identify liquidity </a:t>
            </a:r>
            <a:r>
              <a:rPr lang="en-US" sz="2400" dirty="0">
                <a:latin typeface="Arial" panose="020B0604020202020204" pitchFamily="34" charset="0"/>
                <a:cs typeface="Arial" panose="020B0604020202020204" pitchFamily="34" charset="0"/>
              </a:rPr>
              <a:t>risk to which it is exposed for all legal entities, branches and subsidiaries in </a:t>
            </a:r>
            <a:r>
              <a:rPr lang="en-US" sz="2400" dirty="0" smtClean="0">
                <a:latin typeface="Arial" panose="020B0604020202020204" pitchFamily="34" charset="0"/>
                <a:cs typeface="Arial" panose="020B0604020202020204" pitchFamily="34" charset="0"/>
              </a:rPr>
              <a:t>jurisdictions </a:t>
            </a:r>
            <a:r>
              <a:rPr lang="en-US" sz="2400" dirty="0">
                <a:latin typeface="Arial" panose="020B0604020202020204" pitchFamily="34" charset="0"/>
                <a:cs typeface="Arial" panose="020B0604020202020204" pitchFamily="34" charset="0"/>
              </a:rPr>
              <a:t>in which it is active. </a:t>
            </a:r>
            <a:endParaRPr lang="en-US" sz="240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 bank should consider the interactions between exposures to funding liquidity risk and market liquidity </a:t>
            </a:r>
            <a:r>
              <a:rPr lang="en-US" sz="2400" dirty="0" smtClean="0">
                <a:latin typeface="Arial" panose="020B0604020202020204" pitchFamily="34" charset="0"/>
                <a:cs typeface="Arial" panose="020B0604020202020204" pitchFamily="34" charset="0"/>
              </a:rPr>
              <a:t>risk</a:t>
            </a:r>
          </a:p>
          <a:p>
            <a:r>
              <a:rPr lang="en-US" sz="2400" dirty="0">
                <a:latin typeface="Arial" panose="020B0604020202020204" pitchFamily="34" charset="0"/>
                <a:cs typeface="Arial" panose="020B0604020202020204" pitchFamily="34" charset="0"/>
              </a:rPr>
              <a:t>A bank should ensure that assets are prudently valued according to relevant financial reporting and supervisory standards</a:t>
            </a:r>
            <a:r>
              <a:rPr lang="en-US" sz="2400" dirty="0" smtClean="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A bank should </a:t>
            </a:r>
            <a:r>
              <a:rPr lang="en-US" sz="2400" dirty="0" err="1">
                <a:latin typeface="Arial" panose="020B0604020202020204" pitchFamily="34" charset="0"/>
                <a:cs typeface="Arial" panose="020B0604020202020204" pitchFamily="34" charset="0"/>
              </a:rPr>
              <a:t>recognise</a:t>
            </a:r>
            <a:r>
              <a:rPr lang="en-US" sz="2400" dirty="0">
                <a:latin typeface="Arial" panose="020B0604020202020204" pitchFamily="34" charset="0"/>
                <a:cs typeface="Arial" panose="020B0604020202020204" pitchFamily="34" charset="0"/>
              </a:rPr>
              <a:t> and consider the strong interactions between liquidity risk and the other types of risk to which it is exposed</a:t>
            </a:r>
            <a:r>
              <a:rPr lang="en-US" sz="24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42915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454545"/>
                </a:solidFill>
                <a:latin typeface="Arial,Bold"/>
              </a:rPr>
              <a:t>Principle 6: A bank should actively monitor and control liquidity risk exposures </a:t>
            </a:r>
            <a:r>
              <a:rPr lang="en-US" sz="2800" dirty="0" smtClean="0">
                <a:solidFill>
                  <a:srgbClr val="454545"/>
                </a:solidFill>
                <a:latin typeface="Arial,Bold"/>
              </a:rPr>
              <a:t>across all activities</a:t>
            </a:r>
            <a:endParaRPr lang="en-US" sz="2800" dirty="0"/>
          </a:p>
        </p:txBody>
      </p:sp>
      <p:sp>
        <p:nvSpPr>
          <p:cNvPr id="3" name="Content Placeholder 2"/>
          <p:cNvSpPr>
            <a:spLocks noGrp="1"/>
          </p:cNvSpPr>
          <p:nvPr>
            <p:ph idx="1"/>
          </p:nvPr>
        </p:nvSpPr>
        <p:spPr>
          <a:xfrm>
            <a:off x="838200" y="1591294"/>
            <a:ext cx="10515600" cy="4585669"/>
          </a:xfrm>
        </p:spPr>
        <p:txBody>
          <a:bodyPr>
            <a:noAutofit/>
          </a:bodyPr>
          <a:lstStyle/>
          <a:p>
            <a:r>
              <a:rPr lang="en-US" sz="2000" dirty="0" smtClean="0"/>
              <a:t>A bank </a:t>
            </a:r>
            <a:r>
              <a:rPr lang="en-US" sz="2000" dirty="0"/>
              <a:t>should actively monitor and control liquidity </a:t>
            </a:r>
            <a:r>
              <a:rPr lang="en-US" sz="2000" dirty="0" smtClean="0"/>
              <a:t>of </a:t>
            </a:r>
            <a:r>
              <a:rPr lang="en-US" sz="2000" dirty="0"/>
              <a:t>individual legal entities, and foreign branches and </a:t>
            </a:r>
            <a:r>
              <a:rPr lang="en-US" sz="2000" dirty="0" smtClean="0"/>
              <a:t>subs, and </a:t>
            </a:r>
            <a:r>
              <a:rPr lang="en-US" sz="2000" dirty="0"/>
              <a:t>identify constraints on the transfer of liquidity within </a:t>
            </a:r>
            <a:r>
              <a:rPr lang="en-US" sz="2000" dirty="0" smtClean="0"/>
              <a:t>group</a:t>
            </a:r>
            <a:r>
              <a:rPr lang="en-US" sz="2000" dirty="0"/>
              <a:t>. </a:t>
            </a:r>
            <a:endParaRPr lang="en-US" sz="2000" dirty="0" smtClean="0"/>
          </a:p>
          <a:p>
            <a:r>
              <a:rPr lang="en-US" sz="2000" dirty="0" smtClean="0"/>
              <a:t>A </a:t>
            </a:r>
            <a:r>
              <a:rPr lang="en-US" sz="2000" dirty="0"/>
              <a:t>bank should ensure that it has </a:t>
            </a:r>
            <a:r>
              <a:rPr lang="en-US" sz="2000" dirty="0" smtClean="0"/>
              <a:t>expertise </a:t>
            </a:r>
            <a:r>
              <a:rPr lang="en-US" sz="2000" dirty="0"/>
              <a:t>about country-specific </a:t>
            </a:r>
            <a:r>
              <a:rPr lang="en-US" sz="2000" dirty="0" smtClean="0"/>
              <a:t>features, </a:t>
            </a:r>
            <a:r>
              <a:rPr lang="en-US" sz="2000" dirty="0"/>
              <a:t>including arrangements for dealing with failed banks, deposit insurance, and central bank operational frameworks and collateral policies. </a:t>
            </a:r>
            <a:endParaRPr lang="en-US" sz="2000" dirty="0" smtClean="0"/>
          </a:p>
          <a:p>
            <a:r>
              <a:rPr lang="en-US" sz="2000" dirty="0" smtClean="0"/>
              <a:t>Bank </a:t>
            </a:r>
            <a:r>
              <a:rPr lang="en-US" sz="2000" dirty="0"/>
              <a:t>should have processes </a:t>
            </a:r>
            <a:r>
              <a:rPr lang="en-US" sz="2000" dirty="0" smtClean="0"/>
              <a:t>for </a:t>
            </a:r>
            <a:r>
              <a:rPr lang="en-US" sz="2000" dirty="0"/>
              <a:t>allocation of liquidity and collateral </a:t>
            </a:r>
            <a:r>
              <a:rPr lang="en-US" sz="2000" dirty="0" smtClean="0"/>
              <a:t>to local entities Group </a:t>
            </a:r>
            <a:r>
              <a:rPr lang="en-US" sz="2000" dirty="0"/>
              <a:t>and individual legal </a:t>
            </a:r>
            <a:r>
              <a:rPr lang="en-US" sz="2000" dirty="0" smtClean="0"/>
              <a:t>entities </a:t>
            </a:r>
            <a:r>
              <a:rPr lang="en-US" sz="2000" dirty="0"/>
              <a:t>should be resilient to </a:t>
            </a:r>
            <a:r>
              <a:rPr lang="en-US" sz="2000" dirty="0" smtClean="0"/>
              <a:t>shocks consistent </a:t>
            </a:r>
            <a:r>
              <a:rPr lang="en-US" sz="2000" dirty="0"/>
              <a:t>with </a:t>
            </a:r>
            <a:r>
              <a:rPr lang="en-US" sz="2000" dirty="0" smtClean="0"/>
              <a:t>board’s tolerance</a:t>
            </a:r>
            <a:r>
              <a:rPr lang="en-US" sz="2000" dirty="0"/>
              <a:t>. </a:t>
            </a:r>
            <a:endParaRPr lang="en-US" sz="2000" dirty="0" smtClean="0"/>
          </a:p>
          <a:p>
            <a:r>
              <a:rPr lang="en-US" sz="2000" dirty="0" smtClean="0"/>
              <a:t>A </a:t>
            </a:r>
            <a:r>
              <a:rPr lang="en-US" sz="2000" dirty="0"/>
              <a:t>bank should consider </a:t>
            </a:r>
            <a:r>
              <a:rPr lang="en-US" sz="2000" dirty="0" smtClean="0"/>
              <a:t>limits </a:t>
            </a:r>
            <a:r>
              <a:rPr lang="en-US" sz="2000" dirty="0"/>
              <a:t>on intragroup liquidity </a:t>
            </a:r>
            <a:r>
              <a:rPr lang="en-US" sz="2000" dirty="0" smtClean="0"/>
              <a:t>to </a:t>
            </a:r>
            <a:r>
              <a:rPr lang="en-US" sz="2000" dirty="0"/>
              <a:t>mitigate </a:t>
            </a:r>
            <a:r>
              <a:rPr lang="en-US" sz="2000" dirty="0" smtClean="0"/>
              <a:t>contagion. These should </a:t>
            </a:r>
            <a:r>
              <a:rPr lang="en-US" sz="2000" dirty="0"/>
              <a:t>be stricter where </a:t>
            </a:r>
            <a:r>
              <a:rPr lang="en-US" sz="2000" dirty="0" smtClean="0"/>
              <a:t>conversion </a:t>
            </a:r>
            <a:r>
              <a:rPr lang="en-US" sz="2000" dirty="0"/>
              <a:t>between currencies is uncertain, particularly in stress situations. </a:t>
            </a:r>
            <a:endParaRPr lang="en-US" sz="2000" dirty="0" smtClean="0"/>
          </a:p>
          <a:p>
            <a:r>
              <a:rPr lang="en-US" sz="2000" dirty="0" smtClean="0"/>
              <a:t>Communication </a:t>
            </a:r>
            <a:r>
              <a:rPr lang="en-US" sz="2000" dirty="0"/>
              <a:t>with counterparties, credit rating agencies and </a:t>
            </a:r>
            <a:r>
              <a:rPr lang="en-US" sz="2000" dirty="0" smtClean="0"/>
              <a:t>others when </a:t>
            </a:r>
            <a:r>
              <a:rPr lang="en-US" sz="2000" dirty="0"/>
              <a:t>liquidity problems arise is of </a:t>
            </a:r>
            <a:r>
              <a:rPr lang="en-US" sz="2000" dirty="0" smtClean="0"/>
              <a:t>importance as are group-wide CFPs</a:t>
            </a:r>
            <a:r>
              <a:rPr lang="en-US" sz="2000" dirty="0"/>
              <a:t>, liquidity cushions and multiple sources of </a:t>
            </a:r>
            <a:r>
              <a:rPr lang="en-US" sz="2000" dirty="0" smtClean="0"/>
              <a:t>funding. </a:t>
            </a:r>
          </a:p>
          <a:p>
            <a:r>
              <a:rPr lang="en-US" sz="2000" dirty="0" smtClean="0"/>
              <a:t>Liquidity </a:t>
            </a:r>
            <a:r>
              <a:rPr lang="en-US" sz="2000" dirty="0"/>
              <a:t>risks of positions in foreign currencies should be taken into </a:t>
            </a:r>
            <a:r>
              <a:rPr lang="en-US" sz="2000" dirty="0" smtClean="0"/>
              <a:t>account</a:t>
            </a:r>
          </a:p>
          <a:p>
            <a:r>
              <a:rPr lang="en-US" sz="2000" dirty="0" smtClean="0"/>
              <a:t>Assumptions </a:t>
            </a:r>
            <a:r>
              <a:rPr lang="en-US" sz="2000" dirty="0"/>
              <a:t>regarding </a:t>
            </a:r>
            <a:r>
              <a:rPr lang="en-US" sz="2000" dirty="0" smtClean="0"/>
              <a:t>transferability </a:t>
            </a:r>
            <a:r>
              <a:rPr lang="en-US" sz="2000" dirty="0"/>
              <a:t>of funds and collateral should be transparent in liquidity risk management </a:t>
            </a:r>
            <a:r>
              <a:rPr lang="en-US" sz="2000" dirty="0" smtClean="0"/>
              <a:t>and should </a:t>
            </a:r>
            <a:r>
              <a:rPr lang="en-US" sz="2000" dirty="0"/>
              <a:t>fully consider regulatory, legal, accounting, credit, tax and internal constraints on </a:t>
            </a:r>
            <a:r>
              <a:rPr lang="en-US" sz="2000" dirty="0" smtClean="0"/>
              <a:t>movement </a:t>
            </a:r>
            <a:r>
              <a:rPr lang="en-US" sz="2000" dirty="0"/>
              <a:t>of liquidity and </a:t>
            </a:r>
            <a:r>
              <a:rPr lang="en-US" sz="2000" dirty="0" smtClean="0"/>
              <a:t>collateral</a:t>
            </a:r>
            <a:endParaRPr lang="en-US" sz="2000" dirty="0"/>
          </a:p>
        </p:txBody>
      </p:sp>
    </p:spTree>
    <p:extLst>
      <p:ext uri="{BB962C8B-B14F-4D97-AF65-F5344CB8AC3E}">
        <p14:creationId xmlns:p14="http://schemas.microsoft.com/office/powerpoint/2010/main" val="91339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normAutofit/>
          </a:bodyPr>
          <a:lstStyle/>
          <a:p>
            <a:r>
              <a:rPr lang="en-US" sz="2800" dirty="0">
                <a:solidFill>
                  <a:srgbClr val="454545"/>
                </a:solidFill>
                <a:latin typeface="Arial,Bold"/>
              </a:rPr>
              <a:t>Principle 7: A bank should establish a funding strategy that provides effective diversification in </a:t>
            </a:r>
            <a:r>
              <a:rPr lang="en-US" sz="2800" dirty="0" smtClean="0">
                <a:solidFill>
                  <a:srgbClr val="454545"/>
                </a:solidFill>
                <a:latin typeface="Arial,Bold"/>
              </a:rPr>
              <a:t>sources </a:t>
            </a:r>
            <a:r>
              <a:rPr lang="en-US" sz="2800" dirty="0">
                <a:solidFill>
                  <a:srgbClr val="454545"/>
                </a:solidFill>
                <a:latin typeface="Arial,Bold"/>
              </a:rPr>
              <a:t>and tenor of funding. </a:t>
            </a:r>
          </a:p>
        </p:txBody>
      </p:sp>
      <p:sp>
        <p:nvSpPr>
          <p:cNvPr id="3" name="Content Placeholder 2"/>
          <p:cNvSpPr>
            <a:spLocks noGrp="1"/>
          </p:cNvSpPr>
          <p:nvPr>
            <p:ph idx="1"/>
          </p:nvPr>
        </p:nvSpPr>
        <p:spPr>
          <a:xfrm>
            <a:off x="838200" y="1825625"/>
            <a:ext cx="10515600" cy="4670178"/>
          </a:xfrm>
        </p:spPr>
        <p:txBody>
          <a:bodyPr>
            <a:noAutofit/>
          </a:bodyPr>
          <a:lstStyle/>
          <a:p>
            <a:r>
              <a:rPr lang="en-US" sz="2400" b="0" i="0" dirty="0" smtClean="0">
                <a:solidFill>
                  <a:srgbClr val="454545"/>
                </a:solidFill>
                <a:effectLst/>
                <a:latin typeface="Arial" panose="020B0604020202020204" pitchFamily="34" charset="0"/>
                <a:cs typeface="Arial" panose="020B0604020202020204" pitchFamily="34" charset="0"/>
              </a:rPr>
              <a:t>Banks should </a:t>
            </a:r>
            <a:r>
              <a:rPr lang="en-US" sz="2400" b="0" i="0" dirty="0">
                <a:solidFill>
                  <a:srgbClr val="454545"/>
                </a:solidFill>
                <a:effectLst/>
                <a:latin typeface="Arial" panose="020B0604020202020204" pitchFamily="34" charset="0"/>
                <a:cs typeface="Arial" panose="020B0604020202020204" pitchFamily="34" charset="0"/>
              </a:rPr>
              <a:t>maintain </a:t>
            </a:r>
            <a:r>
              <a:rPr lang="en-US" sz="2400" b="0" i="0" dirty="0" smtClean="0">
                <a:solidFill>
                  <a:srgbClr val="454545"/>
                </a:solidFill>
                <a:effectLst/>
                <a:latin typeface="Arial" panose="020B0604020202020204" pitchFamily="34" charset="0"/>
                <a:cs typeface="Arial" panose="020B0604020202020204" pitchFamily="34" charset="0"/>
              </a:rPr>
              <a:t>a presence </a:t>
            </a:r>
            <a:r>
              <a:rPr lang="en-US" sz="2400" b="0" i="0" dirty="0">
                <a:solidFill>
                  <a:srgbClr val="454545"/>
                </a:solidFill>
                <a:effectLst/>
                <a:latin typeface="Arial" panose="020B0604020202020204" pitchFamily="34" charset="0"/>
                <a:cs typeface="Arial" panose="020B0604020202020204" pitchFamily="34" charset="0"/>
              </a:rPr>
              <a:t>in its chosen funding markets and strong relationships with funds providers to promote </a:t>
            </a:r>
            <a:r>
              <a:rPr lang="en-US" sz="2400" b="0" i="0" dirty="0" smtClean="0">
                <a:solidFill>
                  <a:srgbClr val="454545"/>
                </a:solidFill>
                <a:effectLst/>
                <a:latin typeface="Arial" panose="020B0604020202020204" pitchFamily="34" charset="0"/>
                <a:cs typeface="Arial" panose="020B0604020202020204" pitchFamily="34" charset="0"/>
              </a:rPr>
              <a:t>diversification </a:t>
            </a:r>
            <a:r>
              <a:rPr lang="en-US" sz="2400" b="0" i="0" dirty="0">
                <a:solidFill>
                  <a:srgbClr val="454545"/>
                </a:solidFill>
                <a:effectLst/>
                <a:latin typeface="Arial" panose="020B0604020202020204" pitchFamily="34" charset="0"/>
                <a:cs typeface="Arial" panose="020B0604020202020204" pitchFamily="34" charset="0"/>
              </a:rPr>
              <a:t>of funding sources. </a:t>
            </a:r>
          </a:p>
          <a:p>
            <a:r>
              <a:rPr lang="en-US" sz="2400" b="0" i="0" dirty="0">
                <a:solidFill>
                  <a:srgbClr val="454545"/>
                </a:solidFill>
                <a:effectLst/>
                <a:latin typeface="Arial" panose="020B0604020202020204" pitchFamily="34" charset="0"/>
                <a:cs typeface="Arial" panose="020B0604020202020204" pitchFamily="34" charset="0"/>
              </a:rPr>
              <a:t>A bank should </a:t>
            </a:r>
            <a:r>
              <a:rPr lang="en-US" sz="2400" b="0" i="0" dirty="0" smtClean="0">
                <a:solidFill>
                  <a:srgbClr val="454545"/>
                </a:solidFill>
                <a:effectLst/>
                <a:latin typeface="Arial" panose="020B0604020202020204" pitchFamily="34" charset="0"/>
                <a:cs typeface="Arial" panose="020B0604020202020204" pitchFamily="34" charset="0"/>
              </a:rPr>
              <a:t>gauge capacity </a:t>
            </a:r>
            <a:r>
              <a:rPr lang="en-US" sz="2400" b="0" i="0" dirty="0">
                <a:solidFill>
                  <a:srgbClr val="454545"/>
                </a:solidFill>
                <a:effectLst/>
                <a:latin typeface="Arial" panose="020B0604020202020204" pitchFamily="34" charset="0"/>
                <a:cs typeface="Arial" panose="020B0604020202020204" pitchFamily="34" charset="0"/>
              </a:rPr>
              <a:t>to raise funds quickly from each source. </a:t>
            </a:r>
          </a:p>
          <a:p>
            <a:r>
              <a:rPr lang="en-US" sz="2400" b="0" i="0" dirty="0">
                <a:solidFill>
                  <a:srgbClr val="454545"/>
                </a:solidFill>
                <a:effectLst/>
                <a:latin typeface="Arial" panose="020B0604020202020204" pitchFamily="34" charset="0"/>
                <a:cs typeface="Arial" panose="020B0604020202020204" pitchFamily="34" charset="0"/>
              </a:rPr>
              <a:t>It should identify </a:t>
            </a:r>
            <a:r>
              <a:rPr lang="en-US" sz="2400" b="0" i="0" dirty="0" smtClean="0">
                <a:solidFill>
                  <a:srgbClr val="454545"/>
                </a:solidFill>
                <a:effectLst/>
                <a:latin typeface="Arial" panose="020B0604020202020204" pitchFamily="34" charset="0"/>
                <a:cs typeface="Arial" panose="020B0604020202020204" pitchFamily="34" charset="0"/>
              </a:rPr>
              <a:t>main </a:t>
            </a:r>
            <a:r>
              <a:rPr lang="en-US" sz="2400" b="0" i="0" dirty="0">
                <a:solidFill>
                  <a:srgbClr val="454545"/>
                </a:solidFill>
                <a:effectLst/>
                <a:latin typeface="Arial" panose="020B0604020202020204" pitchFamily="34" charset="0"/>
                <a:cs typeface="Arial" panose="020B0604020202020204" pitchFamily="34" charset="0"/>
              </a:rPr>
              <a:t>factors that affect its ability to raise funds and monitor those factors closely to ensure that estimates of </a:t>
            </a:r>
            <a:r>
              <a:rPr lang="en-US" sz="2400" b="0" i="0" dirty="0" smtClean="0">
                <a:solidFill>
                  <a:srgbClr val="454545"/>
                </a:solidFill>
                <a:effectLst/>
                <a:latin typeface="Arial" panose="020B0604020202020204" pitchFamily="34" charset="0"/>
                <a:cs typeface="Arial" panose="020B0604020202020204" pitchFamily="34" charset="0"/>
              </a:rPr>
              <a:t>capacity </a:t>
            </a:r>
            <a:r>
              <a:rPr lang="en-US" sz="2400" b="0" i="0" dirty="0">
                <a:solidFill>
                  <a:srgbClr val="454545"/>
                </a:solidFill>
                <a:effectLst/>
                <a:latin typeface="Arial" panose="020B0604020202020204" pitchFamily="34" charset="0"/>
                <a:cs typeface="Arial" panose="020B0604020202020204" pitchFamily="34" charset="0"/>
              </a:rPr>
              <a:t>remain valid</a:t>
            </a:r>
            <a:r>
              <a:rPr lang="en-US" sz="2400" b="0" i="0" dirty="0" smtClean="0">
                <a:solidFill>
                  <a:srgbClr val="454545"/>
                </a:solidFill>
                <a:effectLst/>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A bank </a:t>
            </a:r>
            <a:r>
              <a:rPr lang="en-US" sz="2400" dirty="0">
                <a:latin typeface="Arial" panose="020B0604020202020204" pitchFamily="34" charset="0"/>
                <a:cs typeface="Arial" panose="020B0604020202020204" pitchFamily="34" charset="0"/>
              </a:rPr>
              <a:t>should diversify available funding sources in the short-, medium- and </a:t>
            </a:r>
            <a:r>
              <a:rPr lang="en-US" sz="2400" dirty="0" smtClean="0">
                <a:latin typeface="Arial" panose="020B0604020202020204" pitchFamily="34" charset="0"/>
                <a:cs typeface="Arial" panose="020B0604020202020204" pitchFamily="34" charset="0"/>
              </a:rPr>
              <a:t>long term.</a:t>
            </a:r>
          </a:p>
          <a:p>
            <a:r>
              <a:rPr lang="en-US" sz="2400" dirty="0" smtClean="0">
                <a:latin typeface="Arial" panose="020B0604020202020204" pitchFamily="34" charset="0"/>
                <a:cs typeface="Arial" panose="020B0604020202020204" pitchFamily="34" charset="0"/>
              </a:rPr>
              <a:t>Banks </a:t>
            </a:r>
            <a:r>
              <a:rPr lang="en-US" sz="2400" dirty="0">
                <a:latin typeface="Arial" panose="020B0604020202020204" pitchFamily="34" charset="0"/>
                <a:cs typeface="Arial" panose="020B0604020202020204" pitchFamily="34" charset="0"/>
              </a:rPr>
              <a:t>should limit concentration in any </a:t>
            </a:r>
            <a:r>
              <a:rPr lang="en-US" sz="2400" dirty="0" smtClean="0">
                <a:latin typeface="Arial" panose="020B0604020202020204" pitchFamily="34" charset="0"/>
                <a:cs typeface="Arial" panose="020B0604020202020204" pitchFamily="34" charset="0"/>
              </a:rPr>
              <a:t>particular </a:t>
            </a:r>
            <a:r>
              <a:rPr lang="en-US" sz="2400" dirty="0">
                <a:latin typeface="Arial" panose="020B0604020202020204" pitchFamily="34" charset="0"/>
                <a:cs typeface="Arial" panose="020B0604020202020204" pitchFamily="34" charset="0"/>
              </a:rPr>
              <a:t>funding source or </a:t>
            </a:r>
            <a:r>
              <a:rPr lang="en-US" sz="2400" dirty="0" smtClean="0">
                <a:latin typeface="Arial" panose="020B0604020202020204" pitchFamily="34" charset="0"/>
                <a:cs typeface="Arial" panose="020B0604020202020204" pitchFamily="34" charset="0"/>
              </a:rPr>
              <a:t>tenor</a:t>
            </a:r>
          </a:p>
          <a:p>
            <a:r>
              <a:rPr lang="en-US" sz="2400" dirty="0" smtClean="0">
                <a:latin typeface="Arial" panose="020B0604020202020204" pitchFamily="34" charset="0"/>
                <a:cs typeface="Arial" panose="020B0604020202020204" pitchFamily="34" charset="0"/>
              </a:rPr>
              <a:t>Senior </a:t>
            </a:r>
            <a:r>
              <a:rPr lang="en-US" sz="2400" dirty="0">
                <a:latin typeface="Arial" panose="020B0604020202020204" pitchFamily="34" charset="0"/>
                <a:cs typeface="Arial" panose="020B0604020202020204" pitchFamily="34" charset="0"/>
              </a:rPr>
              <a:t>management should be aware of the composition, characteristics and diversification of the bank’s assets and funding sources.</a:t>
            </a:r>
          </a:p>
        </p:txBody>
      </p:sp>
    </p:spTree>
    <p:extLst>
      <p:ext uri="{BB962C8B-B14F-4D97-AF65-F5344CB8AC3E}">
        <p14:creationId xmlns:p14="http://schemas.microsoft.com/office/powerpoint/2010/main" val="2127380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6914"/>
            <a:ext cx="10515600" cy="4486275"/>
          </a:xfrm>
        </p:spPr>
        <p:txBody>
          <a:bodyPr>
            <a:noAutofit/>
          </a:bodyPr>
          <a:lstStyle/>
          <a:p>
            <a:r>
              <a:rPr lang="en-US" dirty="0"/>
              <a:t>A bank needs to </a:t>
            </a:r>
            <a:r>
              <a:rPr lang="en-US" dirty="0" smtClean="0"/>
              <a:t>ID alternative </a:t>
            </a:r>
            <a:r>
              <a:rPr lang="en-US" dirty="0"/>
              <a:t>sources of funding that strengthen its capacity to withstand </a:t>
            </a:r>
            <a:r>
              <a:rPr lang="en-US" dirty="0" smtClean="0"/>
              <a:t>severe bank-specific </a:t>
            </a:r>
            <a:r>
              <a:rPr lang="en-US" dirty="0"/>
              <a:t>and </a:t>
            </a:r>
            <a:r>
              <a:rPr lang="en-US" dirty="0" smtClean="0"/>
              <a:t>market </a:t>
            </a:r>
            <a:r>
              <a:rPr lang="en-US" dirty="0"/>
              <a:t>liquidity shocks. </a:t>
            </a:r>
            <a:endParaRPr lang="en-US" dirty="0" smtClean="0"/>
          </a:p>
          <a:p>
            <a:r>
              <a:rPr lang="en-US" dirty="0" smtClean="0"/>
              <a:t>potential </a:t>
            </a:r>
            <a:r>
              <a:rPr lang="en-US" dirty="0"/>
              <a:t>sources of funding include the following: </a:t>
            </a:r>
            <a:r>
              <a:rPr lang="en-US" dirty="0" smtClean="0"/>
              <a:t> </a:t>
            </a:r>
          </a:p>
          <a:p>
            <a:pPr lvl="1"/>
            <a:r>
              <a:rPr lang="en-US" dirty="0" smtClean="0"/>
              <a:t>deposit growth</a:t>
            </a:r>
          </a:p>
          <a:p>
            <a:pPr lvl="1"/>
            <a:r>
              <a:rPr lang="en-US" dirty="0" smtClean="0"/>
              <a:t>the </a:t>
            </a:r>
            <a:r>
              <a:rPr lang="en-US" dirty="0"/>
              <a:t>lengthening of maturities of </a:t>
            </a:r>
            <a:r>
              <a:rPr lang="en-US" dirty="0" smtClean="0"/>
              <a:t>liabilities</a:t>
            </a:r>
          </a:p>
          <a:p>
            <a:pPr lvl="1"/>
            <a:r>
              <a:rPr lang="en-US" dirty="0" smtClean="0"/>
              <a:t>new </a:t>
            </a:r>
            <a:r>
              <a:rPr lang="en-US" dirty="0"/>
              <a:t>issues of short- and long-term debt </a:t>
            </a:r>
            <a:r>
              <a:rPr lang="en-US" dirty="0" smtClean="0"/>
              <a:t>instruments</a:t>
            </a:r>
          </a:p>
          <a:p>
            <a:pPr lvl="1"/>
            <a:r>
              <a:rPr lang="en-US" dirty="0" smtClean="0"/>
              <a:t>intra-group </a:t>
            </a:r>
            <a:r>
              <a:rPr lang="en-US" dirty="0"/>
              <a:t>fund transfers, new capital issues, the sale of subsidiaries or lines of business </a:t>
            </a:r>
            <a:r>
              <a:rPr lang="en-US" dirty="0" smtClean="0"/>
              <a:t> </a:t>
            </a:r>
          </a:p>
          <a:p>
            <a:pPr lvl="1"/>
            <a:r>
              <a:rPr lang="en-US" dirty="0" smtClean="0"/>
              <a:t>asset securitization  </a:t>
            </a:r>
          </a:p>
          <a:p>
            <a:pPr lvl="1"/>
            <a:r>
              <a:rPr lang="en-US" dirty="0" smtClean="0"/>
              <a:t>the </a:t>
            </a:r>
            <a:r>
              <a:rPr lang="en-US" dirty="0"/>
              <a:t>sale or repo of unencumbered, highly liquid </a:t>
            </a:r>
            <a:r>
              <a:rPr lang="en-US" dirty="0" smtClean="0"/>
              <a:t>assets </a:t>
            </a:r>
          </a:p>
          <a:p>
            <a:pPr lvl="1"/>
            <a:r>
              <a:rPr lang="en-US" dirty="0" smtClean="0"/>
              <a:t>drawing-down </a:t>
            </a:r>
            <a:r>
              <a:rPr lang="en-US" dirty="0"/>
              <a:t>committed </a:t>
            </a:r>
            <a:r>
              <a:rPr lang="en-US" dirty="0" smtClean="0"/>
              <a:t>facilities </a:t>
            </a:r>
          </a:p>
          <a:p>
            <a:pPr lvl="1"/>
            <a:r>
              <a:rPr lang="en-US" dirty="0" smtClean="0"/>
              <a:t>borrowing </a:t>
            </a:r>
            <a:r>
              <a:rPr lang="en-US" dirty="0"/>
              <a:t>from the central bank’s marginal lending facilities. </a:t>
            </a:r>
          </a:p>
        </p:txBody>
      </p:sp>
      <p:sp>
        <p:nvSpPr>
          <p:cNvPr id="4" name="Title 1"/>
          <p:cNvSpPr>
            <a:spLocks noGrp="1"/>
          </p:cNvSpPr>
          <p:nvPr>
            <p:ph type="title"/>
          </p:nvPr>
        </p:nvSpPr>
        <p:spPr>
          <a:xfrm>
            <a:off x="838200" y="178131"/>
            <a:ext cx="10515600" cy="1258783"/>
          </a:xfrm>
        </p:spPr>
        <p:txBody>
          <a:bodyPr>
            <a:normAutofit/>
          </a:bodyPr>
          <a:lstStyle/>
          <a:p>
            <a:r>
              <a:rPr lang="en-US" sz="2800" dirty="0">
                <a:solidFill>
                  <a:srgbClr val="454545"/>
                </a:solidFill>
                <a:latin typeface="Arial,Bold"/>
              </a:rPr>
              <a:t>Principle 7: A bank should establish a funding strategy that provides effective diversification in </a:t>
            </a:r>
            <a:r>
              <a:rPr lang="en-US" sz="2800" dirty="0" smtClean="0">
                <a:solidFill>
                  <a:srgbClr val="454545"/>
                </a:solidFill>
                <a:latin typeface="Arial,Bold"/>
              </a:rPr>
              <a:t>sources </a:t>
            </a:r>
            <a:r>
              <a:rPr lang="en-US" sz="2800" dirty="0">
                <a:solidFill>
                  <a:srgbClr val="454545"/>
                </a:solidFill>
                <a:latin typeface="Arial,Bold"/>
              </a:rPr>
              <a:t>and tenor of funding. </a:t>
            </a:r>
          </a:p>
        </p:txBody>
      </p:sp>
    </p:spTree>
    <p:extLst>
      <p:ext uri="{BB962C8B-B14F-4D97-AF65-F5344CB8AC3E}">
        <p14:creationId xmlns:p14="http://schemas.microsoft.com/office/powerpoint/2010/main" val="764048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454545"/>
                </a:solidFill>
                <a:latin typeface="Arial,Bold"/>
              </a:rPr>
              <a:t>Principle 8: A bank should actively manage its intraday liquidity positions on a timely basis under both normal and stressed conditions </a:t>
            </a:r>
            <a:endParaRPr lang="en-US" sz="2800" dirty="0"/>
          </a:p>
        </p:txBody>
      </p:sp>
      <p:sp>
        <p:nvSpPr>
          <p:cNvPr id="3" name="Content Placeholder 2"/>
          <p:cNvSpPr>
            <a:spLocks noGrp="1"/>
          </p:cNvSpPr>
          <p:nvPr>
            <p:ph idx="1"/>
          </p:nvPr>
        </p:nvSpPr>
        <p:spPr/>
        <p:txBody>
          <a:bodyPr>
            <a:normAutofit fontScale="85000" lnSpcReduction="20000"/>
          </a:bodyPr>
          <a:lstStyle/>
          <a:p>
            <a:r>
              <a:rPr lang="en-US" dirty="0"/>
              <a:t>Intraday liquidity management is both an important component of a bank’s broader liquidity management strategy and critical to implementing other longer-term aspects of that strategy. </a:t>
            </a:r>
            <a:endParaRPr lang="en-US" dirty="0" smtClean="0"/>
          </a:p>
          <a:p>
            <a:r>
              <a:rPr lang="en-US" dirty="0" smtClean="0"/>
              <a:t>Failure </a:t>
            </a:r>
            <a:r>
              <a:rPr lang="en-US" dirty="0"/>
              <a:t>to manage intraday liquidity </a:t>
            </a:r>
            <a:r>
              <a:rPr lang="en-US" dirty="0" smtClean="0"/>
              <a:t>could </a:t>
            </a:r>
            <a:r>
              <a:rPr lang="en-US" dirty="0"/>
              <a:t>leave it unable to meet its </a:t>
            </a:r>
            <a:r>
              <a:rPr lang="en-US" dirty="0" smtClean="0"/>
              <a:t>obligations, </a:t>
            </a:r>
            <a:r>
              <a:rPr lang="en-US" dirty="0"/>
              <a:t>thereby affecting its own liquidity position and that of </a:t>
            </a:r>
            <a:r>
              <a:rPr lang="en-US" dirty="0" smtClean="0"/>
              <a:t>others. </a:t>
            </a:r>
          </a:p>
          <a:p>
            <a:r>
              <a:rPr lang="en-US" dirty="0" smtClean="0"/>
              <a:t>Counterparties </a:t>
            </a:r>
            <a:r>
              <a:rPr lang="en-US" dirty="0"/>
              <a:t>may view the failure to settle payments when expected as a sign of financial </a:t>
            </a:r>
            <a:r>
              <a:rPr lang="en-US" dirty="0" smtClean="0"/>
              <a:t>weakness </a:t>
            </a:r>
            <a:r>
              <a:rPr lang="en-US" dirty="0"/>
              <a:t>and in turn withhold or delay payments to the bank, causing additional liquidity pressures. </a:t>
            </a:r>
            <a:endParaRPr lang="en-US" dirty="0" smtClean="0"/>
          </a:p>
          <a:p>
            <a:r>
              <a:rPr lang="en-US" dirty="0" smtClean="0"/>
              <a:t>It </a:t>
            </a:r>
            <a:r>
              <a:rPr lang="en-US" dirty="0"/>
              <a:t>also could leave counterparties unexpectedly short of funds, impair </a:t>
            </a:r>
            <a:r>
              <a:rPr lang="en-US" dirty="0" smtClean="0"/>
              <a:t>their </a:t>
            </a:r>
            <a:r>
              <a:rPr lang="en-US" dirty="0"/>
              <a:t>ability to meet </a:t>
            </a:r>
            <a:r>
              <a:rPr lang="en-US" dirty="0" smtClean="0"/>
              <a:t>obligations</a:t>
            </a:r>
            <a:r>
              <a:rPr lang="en-US" dirty="0"/>
              <a:t>, and disrupt the smooth functioning of payment and settlement systems. </a:t>
            </a:r>
            <a:endParaRPr lang="en-US" dirty="0" smtClean="0"/>
          </a:p>
          <a:p>
            <a:r>
              <a:rPr lang="en-US" dirty="0" smtClean="0"/>
              <a:t>Given interdependencies, </a:t>
            </a:r>
            <a:r>
              <a:rPr lang="en-US" dirty="0"/>
              <a:t>a bank’s failure to meet certain </a:t>
            </a:r>
            <a:r>
              <a:rPr lang="en-US" dirty="0" smtClean="0"/>
              <a:t>payments </a:t>
            </a:r>
            <a:r>
              <a:rPr lang="en-US" dirty="0"/>
              <a:t>could lead to </a:t>
            </a:r>
            <a:r>
              <a:rPr lang="en-US" dirty="0" smtClean="0"/>
              <a:t>cascading liquidity </a:t>
            </a:r>
            <a:r>
              <a:rPr lang="en-US" dirty="0"/>
              <a:t>dislocations </a:t>
            </a:r>
            <a:endParaRPr lang="en-US" dirty="0" smtClean="0"/>
          </a:p>
        </p:txBody>
      </p:sp>
    </p:spTree>
    <p:extLst>
      <p:ext uri="{BB962C8B-B14F-4D97-AF65-F5344CB8AC3E}">
        <p14:creationId xmlns:p14="http://schemas.microsoft.com/office/powerpoint/2010/main" val="3359388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rgbClr val="454545"/>
                </a:solidFill>
                <a:latin typeface="Arial,Bold"/>
              </a:rPr>
              <a:t>Principle 9: A bank should actively manage its collateral positions, differentiating between encumbered and unencumbered assets. </a:t>
            </a:r>
          </a:p>
        </p:txBody>
      </p:sp>
      <p:sp>
        <p:nvSpPr>
          <p:cNvPr id="3" name="Content Placeholder 2"/>
          <p:cNvSpPr>
            <a:spLocks noGrp="1"/>
          </p:cNvSpPr>
          <p:nvPr>
            <p:ph idx="1"/>
          </p:nvPr>
        </p:nvSpPr>
        <p:spPr/>
        <p:txBody>
          <a:bodyPr>
            <a:noAutofit/>
          </a:bodyPr>
          <a:lstStyle/>
          <a:p>
            <a:r>
              <a:rPr lang="en-US" sz="2000" b="0" i="0" dirty="0" smtClean="0">
                <a:solidFill>
                  <a:srgbClr val="454545"/>
                </a:solidFill>
                <a:effectLst/>
                <a:latin typeface="Arial" panose="020B0604020202020204" pitchFamily="34" charset="0"/>
                <a:cs typeface="Arial" panose="020B0604020202020204" pitchFamily="34" charset="0"/>
              </a:rPr>
              <a:t>A </a:t>
            </a:r>
            <a:r>
              <a:rPr lang="en-US" sz="2000" b="0" i="0" dirty="0">
                <a:solidFill>
                  <a:srgbClr val="454545"/>
                </a:solidFill>
                <a:effectLst/>
                <a:latin typeface="Arial" panose="020B0604020202020204" pitchFamily="34" charset="0"/>
                <a:cs typeface="Arial" panose="020B0604020202020204" pitchFamily="34" charset="0"/>
              </a:rPr>
              <a:t>bank should monitor </a:t>
            </a:r>
            <a:r>
              <a:rPr lang="en-US" sz="2000" b="0" i="0" dirty="0" smtClean="0">
                <a:solidFill>
                  <a:srgbClr val="454545"/>
                </a:solidFill>
                <a:effectLst/>
                <a:latin typeface="Arial" panose="020B0604020202020204" pitchFamily="34" charset="0"/>
                <a:cs typeface="Arial" panose="020B0604020202020204" pitchFamily="34" charset="0"/>
              </a:rPr>
              <a:t>LE and </a:t>
            </a:r>
            <a:r>
              <a:rPr lang="en-US" sz="2000" b="0" i="0" dirty="0">
                <a:solidFill>
                  <a:srgbClr val="454545"/>
                </a:solidFill>
                <a:effectLst/>
                <a:latin typeface="Arial" panose="020B0604020202020204" pitchFamily="34" charset="0"/>
                <a:cs typeface="Arial" panose="020B0604020202020204" pitchFamily="34" charset="0"/>
              </a:rPr>
              <a:t>physical location where collateral </a:t>
            </a:r>
            <a:r>
              <a:rPr lang="en-US" sz="2000" b="0" i="0" dirty="0" smtClean="0">
                <a:solidFill>
                  <a:srgbClr val="454545"/>
                </a:solidFill>
                <a:effectLst/>
                <a:latin typeface="Arial" panose="020B0604020202020204" pitchFamily="34" charset="0"/>
                <a:cs typeface="Arial" panose="020B0604020202020204" pitchFamily="34" charset="0"/>
              </a:rPr>
              <a:t>held </a:t>
            </a:r>
            <a:r>
              <a:rPr lang="en-US" sz="2000" b="0" i="0" dirty="0">
                <a:solidFill>
                  <a:srgbClr val="454545"/>
                </a:solidFill>
                <a:effectLst/>
                <a:latin typeface="Arial" panose="020B0604020202020204" pitchFamily="34" charset="0"/>
                <a:cs typeface="Arial" panose="020B0604020202020204" pitchFamily="34" charset="0"/>
              </a:rPr>
              <a:t>and how it may be </a:t>
            </a:r>
            <a:r>
              <a:rPr lang="en-US" sz="2000" b="0" i="0" dirty="0" smtClean="0">
                <a:solidFill>
                  <a:srgbClr val="454545"/>
                </a:solidFill>
                <a:effectLst/>
                <a:latin typeface="Arial" panose="020B0604020202020204" pitchFamily="34" charset="0"/>
                <a:cs typeface="Arial" panose="020B0604020202020204" pitchFamily="34" charset="0"/>
              </a:rPr>
              <a:t>mobilized </a:t>
            </a:r>
            <a:r>
              <a:rPr lang="en-US" sz="2000" b="0" i="0" dirty="0">
                <a:solidFill>
                  <a:srgbClr val="454545"/>
                </a:solidFill>
                <a:effectLst/>
                <a:latin typeface="Arial" panose="020B0604020202020204" pitchFamily="34" charset="0"/>
                <a:cs typeface="Arial" panose="020B0604020202020204" pitchFamily="34" charset="0"/>
              </a:rPr>
              <a:t>in a timely manner</a:t>
            </a:r>
            <a:r>
              <a:rPr lang="en-US" sz="2000" b="0" i="0" dirty="0" smtClean="0">
                <a:solidFill>
                  <a:srgbClr val="454545"/>
                </a:solidFill>
                <a:effectLst/>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 bank should have </a:t>
            </a:r>
            <a:r>
              <a:rPr lang="en-US" sz="2000" dirty="0" smtClean="0">
                <a:latin typeface="Arial" panose="020B0604020202020204" pitchFamily="34" charset="0"/>
                <a:cs typeface="Arial" panose="020B0604020202020204" pitchFamily="34" charset="0"/>
              </a:rPr>
              <a:t>ability </a:t>
            </a:r>
            <a:r>
              <a:rPr lang="en-US" sz="2000" dirty="0">
                <a:latin typeface="Arial" panose="020B0604020202020204" pitchFamily="34" charset="0"/>
                <a:cs typeface="Arial" panose="020B0604020202020204" pitchFamily="34" charset="0"/>
              </a:rPr>
              <a:t>to calculate </a:t>
            </a:r>
            <a:r>
              <a:rPr lang="en-US" sz="2000" dirty="0" smtClean="0">
                <a:latin typeface="Arial" panose="020B0604020202020204" pitchFamily="34" charset="0"/>
                <a:cs typeface="Arial" panose="020B0604020202020204" pitchFamily="34" charset="0"/>
              </a:rPr>
              <a:t>collateral </a:t>
            </a:r>
            <a:r>
              <a:rPr lang="en-US" sz="2000" dirty="0">
                <a:latin typeface="Arial" panose="020B0604020202020204" pitchFamily="34" charset="0"/>
                <a:cs typeface="Arial" panose="020B0604020202020204" pitchFamily="34" charset="0"/>
              </a:rPr>
              <a:t>positions, including assets currently pledged </a:t>
            </a:r>
            <a:r>
              <a:rPr lang="en-US" sz="2000" dirty="0" smtClean="0">
                <a:latin typeface="Arial" panose="020B0604020202020204" pitchFamily="34" charset="0"/>
                <a:cs typeface="Arial" panose="020B0604020202020204" pitchFamily="34" charset="0"/>
              </a:rPr>
              <a:t>and </a:t>
            </a:r>
            <a:r>
              <a:rPr lang="en-US" sz="2000" dirty="0" err="1" smtClean="0">
                <a:latin typeface="Arial" panose="020B0604020202020204" pitchFamily="34" charset="0"/>
                <a:cs typeface="Arial" panose="020B0604020202020204" pitchFamily="34" charset="0"/>
              </a:rPr>
              <a:t>pledgable</a:t>
            </a:r>
            <a:r>
              <a:rPr lang="en-US" sz="2000" dirty="0" smtClean="0">
                <a:latin typeface="Arial" panose="020B0604020202020204" pitchFamily="34" charset="0"/>
                <a:cs typeface="Arial" panose="020B0604020202020204" pitchFamily="34" charset="0"/>
              </a:rPr>
              <a:t> relative </a:t>
            </a:r>
            <a:r>
              <a:rPr lang="en-US" sz="2000" dirty="0">
                <a:latin typeface="Arial" panose="020B0604020202020204" pitchFamily="34" charset="0"/>
                <a:cs typeface="Arial" panose="020B0604020202020204" pitchFamily="34" charset="0"/>
              </a:rPr>
              <a:t>to the amount of security </a:t>
            </a:r>
            <a:r>
              <a:rPr lang="en-US" sz="2000" dirty="0" smtClean="0">
                <a:latin typeface="Arial" panose="020B0604020202020204" pitchFamily="34" charset="0"/>
                <a:cs typeface="Arial" panose="020B0604020202020204" pitchFamily="34" charset="0"/>
              </a:rPr>
              <a:t>required</a:t>
            </a:r>
          </a:p>
          <a:p>
            <a:r>
              <a:rPr lang="en-US" sz="2000" dirty="0" smtClean="0">
                <a:latin typeface="Arial" panose="020B0604020202020204" pitchFamily="34" charset="0"/>
                <a:cs typeface="Arial" panose="020B0604020202020204" pitchFamily="34" charset="0"/>
              </a:rPr>
              <a:t>Level </a:t>
            </a:r>
            <a:r>
              <a:rPr lang="en-US" sz="2000" dirty="0">
                <a:latin typeface="Arial" panose="020B0604020202020204" pitchFamily="34" charset="0"/>
                <a:cs typeface="Arial" panose="020B0604020202020204" pitchFamily="34" charset="0"/>
              </a:rPr>
              <a:t>of available collateral should be monitored by </a:t>
            </a:r>
            <a:r>
              <a:rPr lang="en-US" sz="2000" dirty="0" smtClean="0">
                <a:latin typeface="Arial" panose="020B0604020202020204" pitchFamily="34" charset="0"/>
                <a:cs typeface="Arial" panose="020B0604020202020204" pitchFamily="34" charset="0"/>
              </a:rPr>
              <a:t>LE, jurisdiction </a:t>
            </a:r>
            <a:r>
              <a:rPr lang="en-US" sz="2000" dirty="0">
                <a:latin typeface="Arial" panose="020B0604020202020204" pitchFamily="34" charset="0"/>
                <a:cs typeface="Arial" panose="020B0604020202020204" pitchFamily="34" charset="0"/>
              </a:rPr>
              <a:t>and </a:t>
            </a:r>
            <a:r>
              <a:rPr lang="en-US" sz="2000" dirty="0" smtClean="0">
                <a:latin typeface="Arial" panose="020B0604020202020204" pitchFamily="34" charset="0"/>
                <a:cs typeface="Arial" panose="020B0604020202020204" pitchFamily="34" charset="0"/>
              </a:rPr>
              <a:t>currency, </a:t>
            </a:r>
            <a:r>
              <a:rPr lang="en-US" sz="2000" dirty="0">
                <a:latin typeface="Arial" panose="020B0604020202020204" pitchFamily="34" charset="0"/>
                <a:cs typeface="Arial" panose="020B0604020202020204" pitchFamily="34" charset="0"/>
              </a:rPr>
              <a:t>and systems should </a:t>
            </a:r>
            <a:r>
              <a:rPr lang="en-US" sz="2000" dirty="0" smtClean="0">
                <a:latin typeface="Arial" panose="020B0604020202020204" pitchFamily="34" charset="0"/>
                <a:cs typeface="Arial" panose="020B0604020202020204" pitchFamily="34" charset="0"/>
              </a:rPr>
              <a:t>monitor </a:t>
            </a:r>
            <a:r>
              <a:rPr lang="en-US" sz="2000" dirty="0">
                <a:latin typeface="Arial" panose="020B0604020202020204" pitchFamily="34" charset="0"/>
                <a:cs typeface="Arial" panose="020B0604020202020204" pitchFamily="34" charset="0"/>
              </a:rPr>
              <a:t>shifts between intraday and overnight or term collateral usage</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bank should be aware of </a:t>
            </a:r>
            <a:r>
              <a:rPr lang="en-US" sz="2000" dirty="0" smtClean="0">
                <a:latin typeface="Arial" panose="020B0604020202020204" pitchFamily="34" charset="0"/>
                <a:cs typeface="Arial" panose="020B0604020202020204" pitchFamily="34" charset="0"/>
              </a:rPr>
              <a:t>operational </a:t>
            </a:r>
            <a:r>
              <a:rPr lang="en-US" sz="2000" dirty="0">
                <a:latin typeface="Arial" panose="020B0604020202020204" pitchFamily="34" charset="0"/>
                <a:cs typeface="Arial" panose="020B0604020202020204" pitchFamily="34" charset="0"/>
              </a:rPr>
              <a:t>and timing requirements associated with accessing the collateral given its physical location (ie the custodian bank or securities settlement system with which the collateral is held).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bank should assess </a:t>
            </a:r>
            <a:r>
              <a:rPr lang="en-US" sz="2000" dirty="0" smtClean="0">
                <a:latin typeface="Arial" panose="020B0604020202020204" pitchFamily="34" charset="0"/>
                <a:cs typeface="Arial" panose="020B0604020202020204" pitchFamily="34" charset="0"/>
              </a:rPr>
              <a:t>eligibility </a:t>
            </a:r>
            <a:r>
              <a:rPr lang="en-US" sz="2000" dirty="0">
                <a:latin typeface="Arial" panose="020B0604020202020204" pitchFamily="34" charset="0"/>
                <a:cs typeface="Arial" panose="020B0604020202020204" pitchFamily="34" charset="0"/>
              </a:rPr>
              <a:t>of each </a:t>
            </a:r>
            <a:r>
              <a:rPr lang="en-US" sz="2000" dirty="0" smtClean="0">
                <a:latin typeface="Arial" panose="020B0604020202020204" pitchFamily="34" charset="0"/>
                <a:cs typeface="Arial" panose="020B0604020202020204" pitchFamily="34" charset="0"/>
              </a:rPr>
              <a:t>asset </a:t>
            </a:r>
            <a:r>
              <a:rPr lang="en-US" sz="2000" dirty="0">
                <a:latin typeface="Arial" panose="020B0604020202020204" pitchFamily="34" charset="0"/>
                <a:cs typeface="Arial" panose="020B0604020202020204" pitchFamily="34" charset="0"/>
              </a:rPr>
              <a:t>class for pledging as collateral with central banks </a:t>
            </a:r>
            <a:r>
              <a:rPr lang="en-US" sz="2000" dirty="0" smtClean="0">
                <a:latin typeface="Arial" panose="020B0604020202020204" pitchFamily="34" charset="0"/>
                <a:cs typeface="Arial" panose="020B0604020202020204" pitchFamily="34" charset="0"/>
              </a:rPr>
              <a:t>and acceptability </a:t>
            </a:r>
            <a:r>
              <a:rPr lang="en-US" sz="2000" dirty="0">
                <a:latin typeface="Arial" panose="020B0604020202020204" pitchFamily="34" charset="0"/>
                <a:cs typeface="Arial" panose="020B0604020202020204" pitchFamily="34" charset="0"/>
              </a:rPr>
              <a:t>of assets to major counterparties </a:t>
            </a:r>
            <a:r>
              <a:rPr lang="en-US" sz="2000" dirty="0" smtClean="0">
                <a:latin typeface="Arial" panose="020B0604020202020204" pitchFamily="34" charset="0"/>
                <a:cs typeface="Arial" panose="020B0604020202020204" pitchFamily="34" charset="0"/>
              </a:rPr>
              <a:t>in </a:t>
            </a:r>
            <a:r>
              <a:rPr lang="en-US" sz="2000" dirty="0">
                <a:latin typeface="Arial" panose="020B0604020202020204" pitchFamily="34" charset="0"/>
                <a:cs typeface="Arial" panose="020B0604020202020204" pitchFamily="34" charset="0"/>
              </a:rPr>
              <a:t>secured funding markets.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bank should diversify </a:t>
            </a:r>
            <a:r>
              <a:rPr lang="en-US" sz="2000" dirty="0" smtClean="0">
                <a:latin typeface="Arial" panose="020B0604020202020204" pitchFamily="34" charset="0"/>
                <a:cs typeface="Arial" panose="020B0604020202020204" pitchFamily="34" charset="0"/>
              </a:rPr>
              <a:t>sources </a:t>
            </a:r>
            <a:r>
              <a:rPr lang="en-US" sz="2000" dirty="0">
                <a:latin typeface="Arial" panose="020B0604020202020204" pitchFamily="34" charset="0"/>
                <a:cs typeface="Arial" panose="020B0604020202020204" pitchFamily="34" charset="0"/>
              </a:rPr>
              <a:t>of collateral, </a:t>
            </a:r>
            <a:r>
              <a:rPr lang="en-US" sz="2000" dirty="0" smtClean="0">
                <a:latin typeface="Arial" panose="020B0604020202020204" pitchFamily="34" charset="0"/>
                <a:cs typeface="Arial" panose="020B0604020202020204" pitchFamily="34" charset="0"/>
              </a:rPr>
              <a:t>considering </a:t>
            </a:r>
            <a:r>
              <a:rPr lang="en-US" sz="2000" dirty="0">
                <a:latin typeface="Arial" panose="020B0604020202020204" pitchFamily="34" charset="0"/>
                <a:cs typeface="Arial" panose="020B0604020202020204" pitchFamily="34" charset="0"/>
              </a:rPr>
              <a:t>capacity constraints, </a:t>
            </a:r>
            <a:r>
              <a:rPr lang="en-US" sz="2000" dirty="0" smtClean="0">
                <a:latin typeface="Arial" panose="020B0604020202020204" pitchFamily="34" charset="0"/>
                <a:cs typeface="Arial" panose="020B0604020202020204" pitchFamily="34" charset="0"/>
              </a:rPr>
              <a:t>name </a:t>
            </a:r>
            <a:r>
              <a:rPr lang="en-US" sz="2000" dirty="0">
                <a:latin typeface="Arial" panose="020B0604020202020204" pitchFamily="34" charset="0"/>
                <a:cs typeface="Arial" panose="020B0604020202020204" pitchFamily="34" charset="0"/>
              </a:rPr>
              <a:t>concentrations, the sensitivity of prices, haircuts and collateral requirements under </a:t>
            </a:r>
            <a:r>
              <a:rPr lang="en-US" sz="2000" dirty="0" smtClean="0">
                <a:latin typeface="Arial" panose="020B0604020202020204" pitchFamily="34" charset="0"/>
                <a:cs typeface="Arial" panose="020B0604020202020204" pitchFamily="34" charset="0"/>
              </a:rPr>
              <a:t>stress</a:t>
            </a:r>
            <a:r>
              <a:rPr lang="en-US" sz="2000" dirty="0">
                <a:latin typeface="Arial" panose="020B0604020202020204" pitchFamily="34" charset="0"/>
                <a:cs typeface="Arial" panose="020B0604020202020204" pitchFamily="34" charset="0"/>
              </a:rPr>
              <a:t>, and </a:t>
            </a:r>
            <a:r>
              <a:rPr lang="en-US" sz="2000" dirty="0" smtClean="0">
                <a:latin typeface="Arial" panose="020B0604020202020204" pitchFamily="34" charset="0"/>
                <a:cs typeface="Arial" panose="020B0604020202020204" pitchFamily="34" charset="0"/>
              </a:rPr>
              <a:t>availability </a:t>
            </a:r>
            <a:r>
              <a:rPr lang="en-US" sz="2000" dirty="0">
                <a:latin typeface="Arial" panose="020B0604020202020204" pitchFamily="34" charset="0"/>
                <a:cs typeface="Arial" panose="020B0604020202020204" pitchFamily="34" charset="0"/>
              </a:rPr>
              <a:t>of funds from private sector counterparties in various </a:t>
            </a:r>
            <a:r>
              <a:rPr lang="en-US" sz="2000" dirty="0" smtClean="0">
                <a:latin typeface="Arial" panose="020B0604020202020204" pitchFamily="34" charset="0"/>
                <a:cs typeface="Arial" panose="020B0604020202020204" pitchFamily="34" charset="0"/>
              </a:rPr>
              <a:t>stress </a:t>
            </a:r>
            <a:r>
              <a:rPr lang="en-US" sz="2000" dirty="0">
                <a:latin typeface="Arial" panose="020B0604020202020204" pitchFamily="34" charset="0"/>
                <a:cs typeface="Arial" panose="020B0604020202020204" pitchFamily="34" charset="0"/>
              </a:rPr>
              <a:t>scenarios.</a:t>
            </a:r>
          </a:p>
        </p:txBody>
      </p:sp>
    </p:spTree>
    <p:extLst>
      <p:ext uri="{BB962C8B-B14F-4D97-AF65-F5344CB8AC3E}">
        <p14:creationId xmlns:p14="http://schemas.microsoft.com/office/powerpoint/2010/main" val="969187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454545"/>
                </a:solidFill>
                <a:latin typeface="Arial,Bold"/>
              </a:rPr>
              <a:t>Principle 10: A bank should conduct stress tests on a regular basis</a:t>
            </a:r>
            <a:endParaRPr lang="en-US" sz="2800" dirty="0"/>
          </a:p>
        </p:txBody>
      </p:sp>
      <p:sp>
        <p:nvSpPr>
          <p:cNvPr id="3" name="Content Placeholder 2"/>
          <p:cNvSpPr>
            <a:spLocks noGrp="1"/>
          </p:cNvSpPr>
          <p:nvPr>
            <p:ph idx="1"/>
          </p:nvPr>
        </p:nvSpPr>
        <p:spPr>
          <a:xfrm>
            <a:off x="838200" y="1591294"/>
            <a:ext cx="10515600" cy="4585669"/>
          </a:xfrm>
        </p:spPr>
        <p:txBody>
          <a:bodyPr>
            <a:normAutofit/>
          </a:bodyPr>
          <a:lstStyle/>
          <a:p>
            <a:r>
              <a:rPr lang="en-US" sz="2000" b="0" i="0" dirty="0" smtClean="0">
                <a:solidFill>
                  <a:srgbClr val="454545"/>
                </a:solidFill>
                <a:effectLst/>
                <a:latin typeface="Arial" panose="020B0604020202020204" pitchFamily="34" charset="0"/>
                <a:cs typeface="Arial" panose="020B0604020202020204" pitchFamily="34" charset="0"/>
              </a:rPr>
              <a:t>A </a:t>
            </a:r>
            <a:r>
              <a:rPr lang="en-US" sz="2000" b="0" i="0" dirty="0">
                <a:solidFill>
                  <a:srgbClr val="454545"/>
                </a:solidFill>
                <a:effectLst/>
                <a:latin typeface="Arial" panose="020B0604020202020204" pitchFamily="34" charset="0"/>
                <a:cs typeface="Arial" panose="020B0604020202020204" pitchFamily="34" charset="0"/>
              </a:rPr>
              <a:t>bank should conduct </a:t>
            </a:r>
            <a:r>
              <a:rPr lang="en-US" sz="2000" b="0" i="0" dirty="0" smtClean="0">
                <a:solidFill>
                  <a:srgbClr val="454545"/>
                </a:solidFill>
                <a:effectLst/>
                <a:latin typeface="Arial" panose="020B0604020202020204" pitchFamily="34" charset="0"/>
                <a:cs typeface="Arial" panose="020B0604020202020204" pitchFamily="34" charset="0"/>
              </a:rPr>
              <a:t>stress </a:t>
            </a:r>
            <a:r>
              <a:rPr lang="en-US" sz="2000" b="0" i="0" dirty="0">
                <a:solidFill>
                  <a:srgbClr val="454545"/>
                </a:solidFill>
                <a:effectLst/>
                <a:latin typeface="Arial" panose="020B0604020202020204" pitchFamily="34" charset="0"/>
                <a:cs typeface="Arial" panose="020B0604020202020204" pitchFamily="34" charset="0"/>
              </a:rPr>
              <a:t>tests </a:t>
            </a:r>
            <a:r>
              <a:rPr lang="en-US" sz="2000" b="0" i="0" dirty="0" smtClean="0">
                <a:solidFill>
                  <a:srgbClr val="454545"/>
                </a:solidFill>
                <a:effectLst/>
                <a:latin typeface="Arial" panose="020B0604020202020204" pitchFamily="34" charset="0"/>
                <a:cs typeface="Arial" panose="020B0604020202020204" pitchFamily="34" charset="0"/>
              </a:rPr>
              <a:t>for </a:t>
            </a:r>
            <a:r>
              <a:rPr lang="en-US" sz="2000" b="0" i="0" dirty="0">
                <a:solidFill>
                  <a:srgbClr val="454545"/>
                </a:solidFill>
                <a:effectLst/>
                <a:latin typeface="Arial" panose="020B0604020202020204" pitchFamily="34" charset="0"/>
                <a:cs typeface="Arial" panose="020B0604020202020204" pitchFamily="34" charset="0"/>
              </a:rPr>
              <a:t>a variety of short-term and protracted institution-specific and </a:t>
            </a:r>
            <a:r>
              <a:rPr lang="en-US" sz="2000" b="0" i="0" dirty="0" smtClean="0">
                <a:solidFill>
                  <a:srgbClr val="454545"/>
                </a:solidFill>
                <a:effectLst/>
                <a:latin typeface="Arial" panose="020B0604020202020204" pitchFamily="34" charset="0"/>
                <a:cs typeface="Arial" panose="020B0604020202020204" pitchFamily="34" charset="0"/>
              </a:rPr>
              <a:t>market stresses) </a:t>
            </a:r>
            <a:r>
              <a:rPr lang="en-US" sz="2000" b="0" i="0" dirty="0">
                <a:solidFill>
                  <a:srgbClr val="454545"/>
                </a:solidFill>
                <a:effectLst/>
                <a:latin typeface="Arial" panose="020B0604020202020204" pitchFamily="34" charset="0"/>
                <a:cs typeface="Arial" panose="020B0604020202020204" pitchFamily="34" charset="0"/>
              </a:rPr>
              <a:t>to identify sources of </a:t>
            </a:r>
            <a:r>
              <a:rPr lang="en-US" sz="2000" b="0" i="0" dirty="0" smtClean="0">
                <a:solidFill>
                  <a:srgbClr val="454545"/>
                </a:solidFill>
                <a:effectLst/>
                <a:latin typeface="Arial" panose="020B0604020202020204" pitchFamily="34" charset="0"/>
                <a:cs typeface="Arial" panose="020B0604020202020204" pitchFamily="34" charset="0"/>
              </a:rPr>
              <a:t>liquidity </a:t>
            </a:r>
            <a:r>
              <a:rPr lang="en-US" sz="2000" b="0" i="0" dirty="0">
                <a:solidFill>
                  <a:srgbClr val="454545"/>
                </a:solidFill>
                <a:effectLst/>
                <a:latin typeface="Arial" panose="020B0604020202020204" pitchFamily="34" charset="0"/>
                <a:cs typeface="Arial" panose="020B0604020202020204" pitchFamily="34" charset="0"/>
              </a:rPr>
              <a:t>strain and to ensure that current exposures remain </a:t>
            </a:r>
            <a:r>
              <a:rPr lang="en-US" sz="2000" b="0" i="0" dirty="0" smtClean="0">
                <a:solidFill>
                  <a:srgbClr val="454545"/>
                </a:solidFill>
                <a:effectLst/>
                <a:latin typeface="Arial" panose="020B0604020202020204" pitchFamily="34" charset="0"/>
                <a:cs typeface="Arial" panose="020B0604020202020204" pitchFamily="34" charset="0"/>
              </a:rPr>
              <a:t>within established </a:t>
            </a:r>
            <a:r>
              <a:rPr lang="en-US" sz="2000" b="0" i="0" dirty="0">
                <a:solidFill>
                  <a:srgbClr val="454545"/>
                </a:solidFill>
                <a:effectLst/>
                <a:latin typeface="Arial" panose="020B0604020202020204" pitchFamily="34" charset="0"/>
                <a:cs typeface="Arial" panose="020B0604020202020204" pitchFamily="34" charset="0"/>
              </a:rPr>
              <a:t>liquidity </a:t>
            </a:r>
            <a:r>
              <a:rPr lang="en-US" sz="2000" b="0" i="0" dirty="0" smtClean="0">
                <a:solidFill>
                  <a:srgbClr val="454545"/>
                </a:solidFill>
                <a:effectLst/>
                <a:latin typeface="Arial" panose="020B0604020202020204" pitchFamily="34" charset="0"/>
                <a:cs typeface="Arial" panose="020B0604020202020204" pitchFamily="34" charset="0"/>
              </a:rPr>
              <a:t>tolerance</a:t>
            </a:r>
            <a:r>
              <a:rPr lang="en-US" sz="2000" b="0" i="0" dirty="0">
                <a:solidFill>
                  <a:srgbClr val="454545"/>
                </a:solidFill>
                <a:effectLst/>
                <a:latin typeface="Arial" panose="020B0604020202020204" pitchFamily="34" charset="0"/>
                <a:cs typeface="Arial" panose="020B0604020202020204" pitchFamily="34" charset="0"/>
              </a:rPr>
              <a:t>. </a:t>
            </a:r>
          </a:p>
          <a:p>
            <a:r>
              <a:rPr lang="en-US" sz="2000" b="0" i="0" dirty="0">
                <a:solidFill>
                  <a:srgbClr val="454545"/>
                </a:solidFill>
                <a:effectLst/>
                <a:latin typeface="Arial" panose="020B0604020202020204" pitchFamily="34" charset="0"/>
                <a:cs typeface="Arial" panose="020B0604020202020204" pitchFamily="34" charset="0"/>
              </a:rPr>
              <a:t>A bank should use stress test outcomes to adjust its liquidity risk management strategies, policies, and positions and to develop effective contingency plans</a:t>
            </a:r>
            <a:r>
              <a:rPr lang="en-US" sz="2000" b="0" i="0" dirty="0" smtClean="0">
                <a:solidFill>
                  <a:srgbClr val="454545"/>
                </a:solidFill>
                <a:effectLst/>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results of these stress tests should be discussed </a:t>
            </a:r>
            <a:r>
              <a:rPr lang="en-US" sz="2000" dirty="0" smtClean="0">
                <a:latin typeface="Arial" panose="020B0604020202020204" pitchFamily="34" charset="0"/>
                <a:cs typeface="Arial" panose="020B0604020202020204" pitchFamily="34" charset="0"/>
              </a:rPr>
              <a:t>by </a:t>
            </a:r>
            <a:r>
              <a:rPr lang="en-US" sz="2000" dirty="0">
                <a:latin typeface="Arial" panose="020B0604020202020204" pitchFamily="34" charset="0"/>
                <a:cs typeface="Arial" panose="020B0604020202020204" pitchFamily="34" charset="0"/>
              </a:rPr>
              <a:t>management and, </a:t>
            </a:r>
            <a:r>
              <a:rPr lang="en-US" sz="2000" dirty="0" smtClean="0">
                <a:latin typeface="Arial" panose="020B0604020202020204" pitchFamily="34" charset="0"/>
                <a:cs typeface="Arial" panose="020B0604020202020204" pitchFamily="34" charset="0"/>
              </a:rPr>
              <a:t>should </a:t>
            </a:r>
            <a:r>
              <a:rPr lang="en-US" sz="2000" dirty="0">
                <a:latin typeface="Arial" panose="020B0604020202020204" pitchFamily="34" charset="0"/>
                <a:cs typeface="Arial" panose="020B0604020202020204" pitchFamily="34" charset="0"/>
              </a:rPr>
              <a:t>form </a:t>
            </a:r>
            <a:r>
              <a:rPr lang="en-US" sz="2000" dirty="0" smtClean="0">
                <a:latin typeface="Arial" panose="020B0604020202020204" pitchFamily="34" charset="0"/>
                <a:cs typeface="Arial" panose="020B0604020202020204" pitchFamily="34" charset="0"/>
              </a:rPr>
              <a:t>basis </a:t>
            </a:r>
            <a:r>
              <a:rPr lang="en-US" sz="2000" dirty="0">
                <a:latin typeface="Arial" panose="020B0604020202020204" pitchFamily="34" charset="0"/>
                <a:cs typeface="Arial" panose="020B0604020202020204" pitchFamily="34" charset="0"/>
              </a:rPr>
              <a:t>for taking remedial or mitigating actions to limit the bank’s exposures, build up a liquidity cushion and adjust its liquidity profile to fit its risk tolerance.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results of stress tests should also play a key role in shaping the bank’s contingency planning and in determining the strategy and tactics to deal with events of liquidity stress. As a result, stress testing and contingency planning are closely </a:t>
            </a:r>
            <a:r>
              <a:rPr lang="en-US" sz="2000" dirty="0" smtClean="0">
                <a:latin typeface="Arial" panose="020B0604020202020204" pitchFamily="34" charset="0"/>
                <a:cs typeface="Arial" panose="020B0604020202020204" pitchFamily="34" charset="0"/>
              </a:rPr>
              <a:t>intertwined</a:t>
            </a:r>
          </a:p>
          <a:p>
            <a:r>
              <a:rPr lang="en-US" sz="2000" dirty="0">
                <a:latin typeface="Arial" panose="020B0604020202020204" pitchFamily="34" charset="0"/>
                <a:cs typeface="Arial" panose="020B0604020202020204" pitchFamily="34" charset="0"/>
              </a:rPr>
              <a:t>The scenario design should be subject to regular reviews</a:t>
            </a:r>
          </a:p>
        </p:txBody>
      </p:sp>
    </p:spTree>
    <p:extLst>
      <p:ext uri="{BB962C8B-B14F-4D97-AF65-F5344CB8AC3E}">
        <p14:creationId xmlns:p14="http://schemas.microsoft.com/office/powerpoint/2010/main" val="137843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54545"/>
                </a:solidFill>
                <a:latin typeface="Arial,Bold"/>
              </a:rPr>
              <a:t>Principle 11: A bank should have a formal contingency funding plan (CFP) </a:t>
            </a:r>
            <a:endParaRPr lang="en-US" sz="3200" dirty="0"/>
          </a:p>
        </p:txBody>
      </p:sp>
      <p:sp>
        <p:nvSpPr>
          <p:cNvPr id="3" name="Content Placeholder 2"/>
          <p:cNvSpPr>
            <a:spLocks noGrp="1"/>
          </p:cNvSpPr>
          <p:nvPr>
            <p:ph idx="1"/>
          </p:nvPr>
        </p:nvSpPr>
        <p:spPr/>
        <p:txBody>
          <a:bodyPr>
            <a:noAutofit/>
          </a:bodyPr>
          <a:lstStyle/>
          <a:p>
            <a:r>
              <a:rPr lang="en-US" sz="2000" b="0" i="0" dirty="0" smtClean="0">
                <a:solidFill>
                  <a:srgbClr val="454545"/>
                </a:solidFill>
                <a:effectLst/>
                <a:latin typeface="Arial" panose="020B0604020202020204" pitchFamily="34" charset="0"/>
                <a:cs typeface="Arial" panose="020B0604020202020204" pitchFamily="34" charset="0"/>
              </a:rPr>
              <a:t>A </a:t>
            </a:r>
            <a:r>
              <a:rPr lang="en-US" sz="2000" b="0" i="0" dirty="0">
                <a:solidFill>
                  <a:srgbClr val="454545"/>
                </a:solidFill>
                <a:effectLst/>
                <a:latin typeface="Arial" panose="020B0604020202020204" pitchFamily="34" charset="0"/>
                <a:cs typeface="Arial" panose="020B0604020202020204" pitchFamily="34" charset="0"/>
              </a:rPr>
              <a:t>CFP should outline policies to manage a range of stress environments, establish clear lines of responsibility, include clear invocation and escalation procedures and be regularly tested and updated to ensure that it is operationally robust</a:t>
            </a:r>
            <a:r>
              <a:rPr lang="en-US" sz="2000" b="0" i="0" dirty="0" smtClean="0">
                <a:solidFill>
                  <a:srgbClr val="454545"/>
                </a:solidFill>
                <a:effectLst/>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 CFP </a:t>
            </a:r>
            <a:r>
              <a:rPr lang="en-US" sz="2000" dirty="0">
                <a:latin typeface="Arial" panose="020B0604020202020204" pitchFamily="34" charset="0"/>
                <a:cs typeface="Arial" panose="020B0604020202020204" pitchFamily="34" charset="0"/>
              </a:rPr>
              <a:t>is </a:t>
            </a:r>
            <a:r>
              <a:rPr lang="en-US" sz="2000" dirty="0" smtClean="0">
                <a:latin typeface="Arial" panose="020B0604020202020204" pitchFamily="34" charset="0"/>
                <a:cs typeface="Arial" panose="020B0604020202020204" pitchFamily="34" charset="0"/>
              </a:rPr>
              <a:t>compilation </a:t>
            </a:r>
            <a:r>
              <a:rPr lang="en-US" sz="2000" dirty="0">
                <a:latin typeface="Arial" panose="020B0604020202020204" pitchFamily="34" charset="0"/>
                <a:cs typeface="Arial" panose="020B0604020202020204" pitchFamily="34" charset="0"/>
              </a:rPr>
              <a:t>of policies, procedures and </a:t>
            </a:r>
            <a:r>
              <a:rPr lang="en-US" sz="2000" dirty="0" smtClean="0">
                <a:latin typeface="Arial" panose="020B0604020202020204" pitchFamily="34" charset="0"/>
                <a:cs typeface="Arial" panose="020B0604020202020204" pitchFamily="34" charset="0"/>
              </a:rPr>
              <a:t>plans </a:t>
            </a:r>
            <a:r>
              <a:rPr lang="en-US" sz="2000" dirty="0">
                <a:latin typeface="Arial" panose="020B0604020202020204" pitchFamily="34" charset="0"/>
                <a:cs typeface="Arial" panose="020B0604020202020204" pitchFamily="34" charset="0"/>
              </a:rPr>
              <a:t>for responding to </a:t>
            </a:r>
            <a:r>
              <a:rPr lang="en-US" sz="2000" dirty="0" smtClean="0">
                <a:latin typeface="Arial" panose="020B0604020202020204" pitchFamily="34" charset="0"/>
                <a:cs typeface="Arial" panose="020B0604020202020204" pitchFamily="34" charset="0"/>
              </a:rPr>
              <a:t>disruptions </a:t>
            </a:r>
            <a:r>
              <a:rPr lang="en-US" sz="2000" dirty="0">
                <a:latin typeface="Arial" panose="020B0604020202020204" pitchFamily="34" charset="0"/>
                <a:cs typeface="Arial" panose="020B0604020202020204" pitchFamily="34" charset="0"/>
              </a:rPr>
              <a:t>to a bank’s ability to fund some or all </a:t>
            </a:r>
            <a:r>
              <a:rPr lang="en-US" sz="2000" dirty="0" smtClean="0">
                <a:latin typeface="Arial" panose="020B0604020202020204" pitchFamily="34" charset="0"/>
                <a:cs typeface="Arial" panose="020B0604020202020204" pitchFamily="34" charset="0"/>
              </a:rPr>
              <a:t>activities </a:t>
            </a:r>
            <a:r>
              <a:rPr lang="en-US" sz="2000" dirty="0">
                <a:latin typeface="Arial" panose="020B0604020202020204" pitchFamily="34" charset="0"/>
                <a:cs typeface="Arial" panose="020B0604020202020204" pitchFamily="34" charset="0"/>
              </a:rPr>
              <a:t>in a timely manner and </a:t>
            </a:r>
            <a:r>
              <a:rPr lang="en-US" sz="2000" dirty="0" smtClean="0">
                <a:latin typeface="Arial" panose="020B0604020202020204" pitchFamily="34" charset="0"/>
                <a:cs typeface="Arial" panose="020B0604020202020204" pitchFamily="34" charset="0"/>
              </a:rPr>
              <a:t>reasonable </a:t>
            </a:r>
            <a:r>
              <a:rPr lang="en-US" sz="2000" dirty="0">
                <a:latin typeface="Arial" panose="020B0604020202020204" pitchFamily="34" charset="0"/>
                <a:cs typeface="Arial" panose="020B0604020202020204" pitchFamily="34" charset="0"/>
              </a:rPr>
              <a:t>cost.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CFPs </a:t>
            </a:r>
            <a:r>
              <a:rPr lang="en-US" sz="2000" dirty="0">
                <a:latin typeface="Arial" panose="020B0604020202020204" pitchFamily="34" charset="0"/>
                <a:cs typeface="Arial" panose="020B0604020202020204" pitchFamily="34" charset="0"/>
              </a:rPr>
              <a:t>should be commensurate with a bank’s complexity, risk profile, scope of operations and role in the financial systems in which the bank operates.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CFPs </a:t>
            </a:r>
            <a:r>
              <a:rPr lang="en-US" sz="2000" dirty="0">
                <a:latin typeface="Arial" panose="020B0604020202020204" pitchFamily="34" charset="0"/>
                <a:cs typeface="Arial" panose="020B0604020202020204" pitchFamily="34" charset="0"/>
              </a:rPr>
              <a:t>should include a clear description of a diversified set of viable, readily available and flexibly deployable potential contingency funding measures for preserving liquidity and making up cash flow shortfalls in various adverse situations.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Contingency </a:t>
            </a:r>
            <a:r>
              <a:rPr lang="en-US" sz="2000" dirty="0">
                <a:latin typeface="Arial" panose="020B0604020202020204" pitchFamily="34" charset="0"/>
                <a:cs typeface="Arial" panose="020B0604020202020204" pitchFamily="34" charset="0"/>
              </a:rPr>
              <a:t>plans should articulate </a:t>
            </a:r>
            <a:r>
              <a:rPr lang="en-US" sz="2000" dirty="0" smtClean="0">
                <a:latin typeface="Arial" panose="020B0604020202020204" pitchFamily="34" charset="0"/>
                <a:cs typeface="Arial" panose="020B0604020202020204" pitchFamily="34" charset="0"/>
              </a:rPr>
              <a:t>potential funding </a:t>
            </a:r>
            <a:r>
              <a:rPr lang="en-US" sz="2000" dirty="0">
                <a:latin typeface="Arial" panose="020B0604020202020204" pitchFamily="34" charset="0"/>
                <a:cs typeface="Arial" panose="020B0604020202020204" pitchFamily="34" charset="0"/>
              </a:rPr>
              <a:t>sources and </a:t>
            </a:r>
            <a:r>
              <a:rPr lang="en-US" sz="2000" dirty="0" smtClean="0">
                <a:latin typeface="Arial" panose="020B0604020202020204" pitchFamily="34" charset="0"/>
                <a:cs typeface="Arial" panose="020B0604020202020204" pitchFamily="34" charset="0"/>
              </a:rPr>
              <a:t>amounts that </a:t>
            </a:r>
            <a:r>
              <a:rPr lang="en-US" sz="2000" dirty="0">
                <a:latin typeface="Arial" panose="020B0604020202020204" pitchFamily="34" charset="0"/>
                <a:cs typeface="Arial" panose="020B0604020202020204" pitchFamily="34" charset="0"/>
              </a:rPr>
              <a:t>can be derived from </a:t>
            </a:r>
            <a:r>
              <a:rPr lang="en-US" sz="2000" dirty="0" smtClean="0">
                <a:latin typeface="Arial" panose="020B0604020202020204" pitchFamily="34" charset="0"/>
                <a:cs typeface="Arial" panose="020B0604020202020204" pitchFamily="34" charset="0"/>
              </a:rPr>
              <a:t>them; </a:t>
            </a:r>
            <a:r>
              <a:rPr lang="en-US" sz="2000" dirty="0">
                <a:latin typeface="Arial" panose="020B0604020202020204" pitchFamily="34" charset="0"/>
                <a:cs typeface="Arial" panose="020B0604020202020204" pitchFamily="34" charset="0"/>
              </a:rPr>
              <a:t>clear </a:t>
            </a:r>
            <a:r>
              <a:rPr lang="en-US" sz="2000" dirty="0" smtClean="0">
                <a:latin typeface="Arial" panose="020B0604020202020204" pitchFamily="34" charset="0"/>
                <a:cs typeface="Arial" panose="020B0604020202020204" pitchFamily="34" charset="0"/>
              </a:rPr>
              <a:t>escalation/prioritization </a:t>
            </a:r>
            <a:r>
              <a:rPr lang="en-US" sz="2000" dirty="0">
                <a:latin typeface="Arial" panose="020B0604020202020204" pitchFamily="34" charset="0"/>
                <a:cs typeface="Arial" panose="020B0604020202020204" pitchFamily="34" charset="0"/>
              </a:rPr>
              <a:t>procedures detailing when and how each </a:t>
            </a:r>
            <a:r>
              <a:rPr lang="en-US" sz="2000" dirty="0" smtClean="0">
                <a:latin typeface="Arial" panose="020B0604020202020204" pitchFamily="34" charset="0"/>
                <a:cs typeface="Arial" panose="020B0604020202020204" pitchFamily="34" charset="0"/>
              </a:rPr>
              <a:t>actions should </a:t>
            </a:r>
            <a:r>
              <a:rPr lang="en-US" sz="2000" dirty="0">
                <a:latin typeface="Arial" panose="020B0604020202020204" pitchFamily="34" charset="0"/>
                <a:cs typeface="Arial" panose="020B0604020202020204" pitchFamily="34" charset="0"/>
              </a:rPr>
              <a:t>be activated; and </a:t>
            </a:r>
            <a:r>
              <a:rPr lang="en-US" sz="2000" dirty="0" smtClean="0">
                <a:latin typeface="Arial" panose="020B0604020202020204" pitchFamily="34" charset="0"/>
                <a:cs typeface="Arial" panose="020B0604020202020204" pitchFamily="34" charset="0"/>
              </a:rPr>
              <a:t>lead </a:t>
            </a:r>
            <a:r>
              <a:rPr lang="en-US" sz="2000" dirty="0">
                <a:latin typeface="Arial" panose="020B0604020202020204" pitchFamily="34" charset="0"/>
                <a:cs typeface="Arial" panose="020B0604020202020204" pitchFamily="34" charset="0"/>
              </a:rPr>
              <a:t>time needed to tap additional funds from </a:t>
            </a:r>
            <a:r>
              <a:rPr lang="en-US" sz="2000" dirty="0" smtClean="0">
                <a:latin typeface="Arial" panose="020B0604020202020204" pitchFamily="34" charset="0"/>
                <a:cs typeface="Arial" panose="020B0604020202020204" pitchFamily="34" charset="0"/>
              </a:rPr>
              <a:t>each</a:t>
            </a:r>
          </a:p>
          <a:p>
            <a:r>
              <a:rPr lang="en-US" sz="2000" dirty="0" smtClean="0">
                <a:latin typeface="Arial" panose="020B0604020202020204" pitchFamily="34" charset="0"/>
                <a:cs typeface="Arial" panose="020B0604020202020204" pitchFamily="34" charset="0"/>
              </a:rPr>
              <a:t>CFP </a:t>
            </a:r>
            <a:r>
              <a:rPr lang="en-US" sz="2000" dirty="0">
                <a:latin typeface="Arial" panose="020B0604020202020204" pitchFamily="34" charset="0"/>
                <a:cs typeface="Arial" panose="020B0604020202020204" pitchFamily="34" charset="0"/>
              </a:rPr>
              <a:t>should provide a framework with a high degree of flexibility so that a bank can respond quickly in a variety of situations. </a:t>
            </a:r>
          </a:p>
        </p:txBody>
      </p:sp>
    </p:spTree>
    <p:extLst>
      <p:ext uri="{BB962C8B-B14F-4D97-AF65-F5344CB8AC3E}">
        <p14:creationId xmlns:p14="http://schemas.microsoft.com/office/powerpoint/2010/main" val="330417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454545"/>
                </a:solidFill>
                <a:latin typeface="Arial,Bold"/>
              </a:rPr>
              <a:t>Principle 12: A bank should maintain a cushion of unencumbered, high quality liquid assets </a:t>
            </a:r>
            <a:endParaRPr lang="en-US" sz="2800" dirty="0"/>
          </a:p>
        </p:txBody>
      </p:sp>
      <p:sp>
        <p:nvSpPr>
          <p:cNvPr id="3" name="Content Placeholder 2"/>
          <p:cNvSpPr>
            <a:spLocks noGrp="1"/>
          </p:cNvSpPr>
          <p:nvPr>
            <p:ph idx="1"/>
          </p:nvPr>
        </p:nvSpPr>
        <p:spPr/>
        <p:txBody>
          <a:bodyPr>
            <a:normAutofit/>
          </a:bodyPr>
          <a:lstStyle/>
          <a:p>
            <a:r>
              <a:rPr lang="en-US" sz="2000" b="0" i="0" dirty="0" smtClean="0">
                <a:solidFill>
                  <a:srgbClr val="454545"/>
                </a:solidFill>
                <a:effectLst/>
                <a:latin typeface="Arial" panose="020B0604020202020204" pitchFamily="34" charset="0"/>
                <a:cs typeface="Arial" panose="020B0604020202020204" pitchFamily="34" charset="0"/>
              </a:rPr>
              <a:t>These should be </a:t>
            </a:r>
            <a:r>
              <a:rPr lang="en-US" sz="2000" b="0" i="0" dirty="0">
                <a:solidFill>
                  <a:srgbClr val="454545"/>
                </a:solidFill>
                <a:effectLst/>
                <a:latin typeface="Arial" panose="020B0604020202020204" pitchFamily="34" charset="0"/>
                <a:cs typeface="Arial" panose="020B0604020202020204" pitchFamily="34" charset="0"/>
              </a:rPr>
              <a:t>held as insurance against a range of liquidity stress scenarios, including those that involve the loss or impairment of unsecured and typically available secured funding sources. </a:t>
            </a:r>
          </a:p>
          <a:p>
            <a:r>
              <a:rPr lang="en-US" sz="2000" b="0" i="0" dirty="0">
                <a:solidFill>
                  <a:srgbClr val="454545"/>
                </a:solidFill>
                <a:effectLst/>
                <a:latin typeface="Arial" panose="020B0604020202020204" pitchFamily="34" charset="0"/>
                <a:cs typeface="Arial" panose="020B0604020202020204" pitchFamily="34" charset="0"/>
              </a:rPr>
              <a:t>There should be no legal, regulatory or operational impediment to using these assets to obtain funding</a:t>
            </a:r>
            <a:r>
              <a:rPr lang="en-US" sz="2000" b="0" i="0" dirty="0" smtClean="0">
                <a:solidFill>
                  <a:srgbClr val="454545"/>
                </a:solidFill>
                <a:effectLst/>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 critical element of a bank’s resilience to liquidity stress is </a:t>
            </a:r>
            <a:r>
              <a:rPr lang="en-US" sz="2000" dirty="0" smtClean="0">
                <a:latin typeface="Arial" panose="020B0604020202020204" pitchFamily="34" charset="0"/>
                <a:cs typeface="Arial" panose="020B0604020202020204" pitchFamily="34" charset="0"/>
              </a:rPr>
              <a:t>continuous </a:t>
            </a:r>
            <a:r>
              <a:rPr lang="en-US" sz="2000" dirty="0">
                <a:latin typeface="Arial" panose="020B0604020202020204" pitchFamily="34" charset="0"/>
                <a:cs typeface="Arial" panose="020B0604020202020204" pitchFamily="34" charset="0"/>
              </a:rPr>
              <a:t>availability of an adequate cushion of unencumbered, </a:t>
            </a:r>
            <a:r>
              <a:rPr lang="en-US" sz="2000" dirty="0" smtClean="0">
                <a:latin typeface="Arial" panose="020B0604020202020204" pitchFamily="34" charset="0"/>
                <a:cs typeface="Arial" panose="020B0604020202020204" pitchFamily="34" charset="0"/>
              </a:rPr>
              <a:t>HQLA that </a:t>
            </a:r>
            <a:r>
              <a:rPr lang="en-US" sz="2000" dirty="0">
                <a:latin typeface="Arial" panose="020B0604020202020204" pitchFamily="34" charset="0"/>
                <a:cs typeface="Arial" panose="020B0604020202020204" pitchFamily="34" charset="0"/>
              </a:rPr>
              <a:t>can be sold or pledged to obtain </a:t>
            </a:r>
            <a:r>
              <a:rPr lang="en-US" sz="2000" dirty="0" smtClean="0">
                <a:latin typeface="Arial" panose="020B0604020202020204" pitchFamily="34" charset="0"/>
                <a:cs typeface="Arial" panose="020B0604020202020204" pitchFamily="34" charset="0"/>
              </a:rPr>
              <a:t>funds. </a:t>
            </a:r>
          </a:p>
          <a:p>
            <a:r>
              <a:rPr lang="en-US" sz="2000" dirty="0" smtClean="0">
                <a:latin typeface="Arial" panose="020B0604020202020204" pitchFamily="34" charset="0"/>
                <a:cs typeface="Arial" panose="020B0604020202020204" pitchFamily="34" charset="0"/>
              </a:rPr>
              <a:t>This </a:t>
            </a:r>
            <a:r>
              <a:rPr lang="en-US" sz="2000" dirty="0">
                <a:latin typeface="Arial" panose="020B0604020202020204" pitchFamily="34" charset="0"/>
                <a:cs typeface="Arial" panose="020B0604020202020204" pitchFamily="34" charset="0"/>
              </a:rPr>
              <a:t>requires explicitly relating the size of </a:t>
            </a:r>
            <a:r>
              <a:rPr lang="en-US" sz="2000" dirty="0" smtClean="0">
                <a:latin typeface="Arial" panose="020B0604020202020204" pitchFamily="34" charset="0"/>
                <a:cs typeface="Arial" panose="020B0604020202020204" pitchFamily="34" charset="0"/>
              </a:rPr>
              <a:t>cushion </a:t>
            </a:r>
            <a:r>
              <a:rPr lang="en-US" sz="2000" dirty="0">
                <a:latin typeface="Arial" panose="020B0604020202020204" pitchFamily="34" charset="0"/>
                <a:cs typeface="Arial" panose="020B0604020202020204" pitchFamily="34" charset="0"/>
              </a:rPr>
              <a:t>of unencumbered, </a:t>
            </a:r>
            <a:r>
              <a:rPr lang="en-US" sz="2000" dirty="0" smtClean="0">
                <a:latin typeface="Arial" panose="020B0604020202020204" pitchFamily="34" charset="0"/>
                <a:cs typeface="Arial" panose="020B0604020202020204" pitchFamily="34" charset="0"/>
              </a:rPr>
              <a:t>HQLA </a:t>
            </a:r>
            <a:r>
              <a:rPr lang="en-US" sz="2000" dirty="0">
                <a:latin typeface="Arial" panose="020B0604020202020204" pitchFamily="34" charset="0"/>
                <a:cs typeface="Arial" panose="020B0604020202020204" pitchFamily="34" charset="0"/>
              </a:rPr>
              <a:t>held as insurance against liquidity stress to </a:t>
            </a:r>
            <a:r>
              <a:rPr lang="en-US" sz="2000" dirty="0" smtClean="0">
                <a:latin typeface="Arial" panose="020B0604020202020204" pitchFamily="34" charset="0"/>
                <a:cs typeface="Arial" panose="020B0604020202020204" pitchFamily="34" charset="0"/>
              </a:rPr>
              <a:t>estimates </a:t>
            </a:r>
            <a:r>
              <a:rPr lang="en-US" sz="2000" dirty="0">
                <a:latin typeface="Arial" panose="020B0604020202020204" pitchFamily="34" charset="0"/>
                <a:cs typeface="Arial" panose="020B0604020202020204" pitchFamily="34" charset="0"/>
              </a:rPr>
              <a:t>of liquidity needs under stress.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Estimates </a:t>
            </a:r>
            <a:r>
              <a:rPr lang="en-US" sz="2000" dirty="0">
                <a:latin typeface="Arial" panose="020B0604020202020204" pitchFamily="34" charset="0"/>
                <a:cs typeface="Arial" panose="020B0604020202020204" pitchFamily="34" charset="0"/>
              </a:rPr>
              <a:t>of </a:t>
            </a:r>
            <a:r>
              <a:rPr lang="en-US" sz="2000" dirty="0" smtClean="0">
                <a:latin typeface="Arial" panose="020B0604020202020204" pitchFamily="34" charset="0"/>
                <a:cs typeface="Arial" panose="020B0604020202020204" pitchFamily="34" charset="0"/>
              </a:rPr>
              <a:t>liquidity needs </a:t>
            </a:r>
            <a:r>
              <a:rPr lang="en-US" sz="2000" dirty="0">
                <a:latin typeface="Arial" panose="020B0604020202020204" pitchFamily="34" charset="0"/>
                <a:cs typeface="Arial" panose="020B0604020202020204" pitchFamily="34" charset="0"/>
              </a:rPr>
              <a:t>during </a:t>
            </a:r>
            <a:r>
              <a:rPr lang="en-US" sz="2000" dirty="0" smtClean="0">
                <a:latin typeface="Arial" panose="020B0604020202020204" pitchFamily="34" charset="0"/>
                <a:cs typeface="Arial" panose="020B0604020202020204" pitchFamily="34" charset="0"/>
              </a:rPr>
              <a:t> stress </a:t>
            </a:r>
            <a:r>
              <a:rPr lang="en-US" sz="2000" dirty="0">
                <a:latin typeface="Arial" panose="020B0604020202020204" pitchFamily="34" charset="0"/>
                <a:cs typeface="Arial" panose="020B0604020202020204" pitchFamily="34" charset="0"/>
              </a:rPr>
              <a:t>should incorporate both contractual and non-contractual cash flows, including </a:t>
            </a:r>
            <a:r>
              <a:rPr lang="en-US" sz="2000" dirty="0" smtClean="0">
                <a:latin typeface="Arial" panose="020B0604020202020204" pitchFamily="34" charset="0"/>
                <a:cs typeface="Arial" panose="020B0604020202020204" pitchFamily="34" charset="0"/>
              </a:rPr>
              <a:t>possibility </a:t>
            </a:r>
            <a:r>
              <a:rPr lang="en-US" sz="2000" dirty="0">
                <a:latin typeface="Arial" panose="020B0604020202020204" pitchFamily="34" charset="0"/>
                <a:cs typeface="Arial" panose="020B0604020202020204" pitchFamily="34" charset="0"/>
              </a:rPr>
              <a:t>of funds being withdrawn, and </a:t>
            </a:r>
            <a:r>
              <a:rPr lang="en-US" sz="2000" dirty="0" smtClean="0">
                <a:latin typeface="Arial" panose="020B0604020202020204" pitchFamily="34" charset="0"/>
                <a:cs typeface="Arial" panose="020B0604020202020204" pitchFamily="34" charset="0"/>
              </a:rPr>
              <a:t>should </a:t>
            </a:r>
            <a:r>
              <a:rPr lang="en-US" sz="2000" dirty="0">
                <a:latin typeface="Arial" panose="020B0604020202020204" pitchFamily="34" charset="0"/>
                <a:cs typeface="Arial" panose="020B0604020202020204" pitchFamily="34" charset="0"/>
              </a:rPr>
              <a:t>assume </a:t>
            </a:r>
            <a:r>
              <a:rPr lang="en-US" sz="2000" dirty="0" smtClean="0">
                <a:latin typeface="Arial" panose="020B0604020202020204" pitchFamily="34" charset="0"/>
                <a:cs typeface="Arial" panose="020B0604020202020204" pitchFamily="34" charset="0"/>
              </a:rPr>
              <a:t>inability </a:t>
            </a:r>
            <a:r>
              <a:rPr lang="en-US" sz="2000" dirty="0">
                <a:latin typeface="Arial" panose="020B0604020202020204" pitchFamily="34" charset="0"/>
                <a:cs typeface="Arial" panose="020B0604020202020204" pitchFamily="34" charset="0"/>
              </a:rPr>
              <a:t>to obtain unsecured funding as well as </a:t>
            </a:r>
            <a:r>
              <a:rPr lang="en-US" sz="2000" dirty="0" smtClean="0">
                <a:latin typeface="Arial" panose="020B0604020202020204" pitchFamily="34" charset="0"/>
                <a:cs typeface="Arial" panose="020B0604020202020204" pitchFamily="34" charset="0"/>
              </a:rPr>
              <a:t>loss </a:t>
            </a:r>
            <a:r>
              <a:rPr lang="en-US" sz="2000" dirty="0">
                <a:latin typeface="Arial" panose="020B0604020202020204" pitchFamily="34" charset="0"/>
                <a:cs typeface="Arial" panose="020B0604020202020204" pitchFamily="34" charset="0"/>
              </a:rPr>
              <a:t>or impairment of access to funds secured by assets other than </a:t>
            </a:r>
            <a:r>
              <a:rPr lang="en-US" sz="2000" dirty="0" smtClean="0">
                <a:latin typeface="Arial" panose="020B0604020202020204" pitchFamily="34" charset="0"/>
                <a:cs typeface="Arial" panose="020B0604020202020204" pitchFamily="34" charset="0"/>
              </a:rPr>
              <a:t>safest</a:t>
            </a:r>
            <a:r>
              <a:rPr lang="en-US" sz="2000" dirty="0">
                <a:latin typeface="Arial" panose="020B0604020202020204" pitchFamily="34" charset="0"/>
                <a:cs typeface="Arial" panose="020B0604020202020204" pitchFamily="34" charset="0"/>
              </a:rPr>
              <a:t>, most liquid assets.</a:t>
            </a:r>
          </a:p>
        </p:txBody>
      </p:sp>
    </p:spTree>
    <p:extLst>
      <p:ext uri="{BB962C8B-B14F-4D97-AF65-F5344CB8AC3E}">
        <p14:creationId xmlns:p14="http://schemas.microsoft.com/office/powerpoint/2010/main" val="168879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454545"/>
                </a:solidFill>
                <a:latin typeface="Arial,Bold"/>
              </a:rPr>
              <a:t>Principle 13: A bank should publicly disclose information on a regular basis </a:t>
            </a:r>
            <a:endParaRPr lang="en-US" sz="2800" dirty="0"/>
          </a:p>
        </p:txBody>
      </p:sp>
      <p:sp>
        <p:nvSpPr>
          <p:cNvPr id="3" name="Content Placeholder 2"/>
          <p:cNvSpPr>
            <a:spLocks noGrp="1"/>
          </p:cNvSpPr>
          <p:nvPr>
            <p:ph idx="1"/>
          </p:nvPr>
        </p:nvSpPr>
        <p:spPr/>
        <p:txBody>
          <a:bodyPr>
            <a:normAutofit fontScale="85000" lnSpcReduction="20000"/>
          </a:bodyPr>
          <a:lstStyle/>
          <a:p>
            <a:r>
              <a:rPr lang="en-US" dirty="0"/>
              <a:t>A bank should disclose </a:t>
            </a:r>
            <a:r>
              <a:rPr lang="en-US" dirty="0" smtClean="0"/>
              <a:t>organizational </a:t>
            </a:r>
            <a:r>
              <a:rPr lang="en-US" dirty="0"/>
              <a:t>structure and framework for </a:t>
            </a:r>
            <a:r>
              <a:rPr lang="en-US" dirty="0" smtClean="0"/>
              <a:t>management </a:t>
            </a:r>
            <a:r>
              <a:rPr lang="en-US" dirty="0"/>
              <a:t>of liquidity risk. </a:t>
            </a:r>
            <a:endParaRPr lang="en-US" dirty="0" smtClean="0"/>
          </a:p>
          <a:p>
            <a:r>
              <a:rPr lang="en-US" dirty="0" smtClean="0"/>
              <a:t>In </a:t>
            </a:r>
            <a:r>
              <a:rPr lang="en-US" dirty="0"/>
              <a:t>particular, </a:t>
            </a:r>
            <a:r>
              <a:rPr lang="en-US" dirty="0" smtClean="0"/>
              <a:t>disclosure </a:t>
            </a:r>
            <a:r>
              <a:rPr lang="en-US" dirty="0"/>
              <a:t>should explain </a:t>
            </a:r>
            <a:r>
              <a:rPr lang="en-US" dirty="0" smtClean="0"/>
              <a:t>roles </a:t>
            </a:r>
            <a:r>
              <a:rPr lang="en-US" dirty="0"/>
              <a:t>and responsibilities of </a:t>
            </a:r>
            <a:r>
              <a:rPr lang="en-US" dirty="0" smtClean="0"/>
              <a:t>relevant </a:t>
            </a:r>
            <a:r>
              <a:rPr lang="en-US" dirty="0"/>
              <a:t>committees, as well as those of different functional and business units. </a:t>
            </a:r>
            <a:endParaRPr lang="en-US" dirty="0" smtClean="0"/>
          </a:p>
          <a:p>
            <a:r>
              <a:rPr lang="en-US" dirty="0" smtClean="0"/>
              <a:t>A </a:t>
            </a:r>
            <a:r>
              <a:rPr lang="en-US" dirty="0"/>
              <a:t>bank’s description of its liquidity risk management framework should indicate </a:t>
            </a:r>
            <a:r>
              <a:rPr lang="en-US" dirty="0" smtClean="0"/>
              <a:t>degree </a:t>
            </a:r>
            <a:r>
              <a:rPr lang="en-US" dirty="0"/>
              <a:t>to which </a:t>
            </a:r>
            <a:r>
              <a:rPr lang="en-US" dirty="0" smtClean="0"/>
              <a:t>treasury </a:t>
            </a:r>
            <a:r>
              <a:rPr lang="en-US" dirty="0"/>
              <a:t>function and liquidity risk management is </a:t>
            </a:r>
            <a:r>
              <a:rPr lang="en-US" dirty="0" smtClean="0"/>
              <a:t>centralized. </a:t>
            </a:r>
          </a:p>
          <a:p>
            <a:r>
              <a:rPr lang="en-US" dirty="0" smtClean="0"/>
              <a:t>A </a:t>
            </a:r>
            <a:r>
              <a:rPr lang="en-US" dirty="0"/>
              <a:t>bank should describe this structure with regard to its funding activities, to its limit setting systems, and to its intra-group lending strategies. </a:t>
            </a:r>
            <a:endParaRPr lang="en-US" dirty="0" smtClean="0"/>
          </a:p>
          <a:p>
            <a:r>
              <a:rPr lang="en-US" dirty="0" smtClean="0"/>
              <a:t>Where centralized </a:t>
            </a:r>
            <a:r>
              <a:rPr lang="en-US" dirty="0"/>
              <a:t>treasury and risk management functions are in place, </a:t>
            </a:r>
            <a:r>
              <a:rPr lang="en-US" dirty="0" smtClean="0"/>
              <a:t>interaction </a:t>
            </a:r>
            <a:r>
              <a:rPr lang="en-US" dirty="0"/>
              <a:t>between </a:t>
            </a:r>
            <a:r>
              <a:rPr lang="en-US" dirty="0" smtClean="0"/>
              <a:t>group’s </a:t>
            </a:r>
            <a:r>
              <a:rPr lang="en-US" dirty="0"/>
              <a:t>units should be described. </a:t>
            </a:r>
            <a:endParaRPr lang="en-US" dirty="0" smtClean="0"/>
          </a:p>
          <a:p>
            <a:r>
              <a:rPr lang="en-US" dirty="0" smtClean="0"/>
              <a:t>The </a:t>
            </a:r>
            <a:r>
              <a:rPr lang="en-US" dirty="0"/>
              <a:t>objective for the business units in the </a:t>
            </a:r>
            <a:r>
              <a:rPr lang="en-US" dirty="0" smtClean="0"/>
              <a:t>organization </a:t>
            </a:r>
            <a:r>
              <a:rPr lang="en-US" dirty="0"/>
              <a:t>should also be indicated, for instance, the extent to which they are expected to manage their own liquidity risk</a:t>
            </a:r>
          </a:p>
        </p:txBody>
      </p:sp>
    </p:spTree>
    <p:extLst>
      <p:ext uri="{BB962C8B-B14F-4D97-AF65-F5344CB8AC3E}">
        <p14:creationId xmlns:p14="http://schemas.microsoft.com/office/powerpoint/2010/main" val="370296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2970"/>
          </a:xfrm>
        </p:spPr>
        <p:txBody>
          <a:bodyPr>
            <a:normAutofit fontScale="90000"/>
          </a:bodyPr>
          <a:lstStyle/>
          <a:p>
            <a:r>
              <a:rPr lang="en-US" dirty="0"/>
              <a:t>Introduction</a:t>
            </a:r>
          </a:p>
        </p:txBody>
      </p:sp>
      <p:sp>
        <p:nvSpPr>
          <p:cNvPr id="3" name="Content Placeholder 2"/>
          <p:cNvSpPr>
            <a:spLocks noGrp="1"/>
          </p:cNvSpPr>
          <p:nvPr>
            <p:ph idx="1"/>
          </p:nvPr>
        </p:nvSpPr>
        <p:spPr>
          <a:xfrm>
            <a:off x="838200" y="1028096"/>
            <a:ext cx="10515600" cy="5148867"/>
          </a:xfrm>
        </p:spPr>
        <p:txBody>
          <a:bodyPr>
            <a:noAutofit/>
          </a:bodyPr>
          <a:lstStyle/>
          <a:p>
            <a:r>
              <a:rPr lang="en-US" sz="2400" b="0" i="0" dirty="0">
                <a:solidFill>
                  <a:srgbClr val="454545"/>
                </a:solidFill>
                <a:effectLst/>
                <a:latin typeface="Arial" panose="020B0604020202020204" pitchFamily="34" charset="0"/>
              </a:rPr>
              <a:t>Liquidity is the ability of a bank</a:t>
            </a:r>
            <a:r>
              <a:rPr lang="en-US" sz="2400" dirty="0">
                <a:solidFill>
                  <a:srgbClr val="454545"/>
                </a:solidFill>
                <a:latin typeface="TimesNewRoman"/>
              </a:rPr>
              <a:t> </a:t>
            </a:r>
            <a:r>
              <a:rPr lang="en-US" sz="2400" b="0" i="0" dirty="0">
                <a:solidFill>
                  <a:srgbClr val="454545"/>
                </a:solidFill>
                <a:effectLst/>
                <a:latin typeface="Arial" panose="020B0604020202020204" pitchFamily="34" charset="0"/>
              </a:rPr>
              <a:t>to fund increases in assets and meet obligations as they come due, without incurring unacceptable losses. </a:t>
            </a:r>
          </a:p>
          <a:p>
            <a:r>
              <a:rPr lang="en-US" sz="2400" b="0" i="0" dirty="0">
                <a:solidFill>
                  <a:srgbClr val="454545"/>
                </a:solidFill>
                <a:effectLst/>
                <a:latin typeface="Arial" panose="020B0604020202020204" pitchFamily="34" charset="0"/>
              </a:rPr>
              <a:t>The fundamental role of banks in maturity transformation of s/t deposits into l/t loans makes banks inherently vulnerable to liquidity risk,</a:t>
            </a:r>
            <a:r>
              <a:rPr lang="en-US" sz="2400" b="0" i="0" dirty="0">
                <a:solidFill>
                  <a:srgbClr val="454545"/>
                </a:solidFill>
                <a:effectLst/>
                <a:latin typeface="TimesNewRoman"/>
              </a:rPr>
              <a:t> </a:t>
            </a:r>
            <a:r>
              <a:rPr lang="en-US" sz="2400" b="0" i="0" dirty="0">
                <a:solidFill>
                  <a:srgbClr val="454545"/>
                </a:solidFill>
                <a:effectLst/>
                <a:latin typeface="Arial" panose="020B0604020202020204" pitchFamily="34" charset="0"/>
              </a:rPr>
              <a:t>both of an institution-specific nature and that which affects markets as a whole. </a:t>
            </a:r>
          </a:p>
          <a:p>
            <a:r>
              <a:rPr lang="en-US" sz="2400" b="0" i="0" dirty="0">
                <a:solidFill>
                  <a:srgbClr val="454545"/>
                </a:solidFill>
                <a:effectLst/>
                <a:latin typeface="Arial" panose="020B0604020202020204" pitchFamily="34" charset="0"/>
              </a:rPr>
              <a:t>Virtually every transaction or commitment has implications for bank’s liquidity. </a:t>
            </a:r>
          </a:p>
          <a:p>
            <a:r>
              <a:rPr lang="en-US" sz="2400" b="0" i="0" dirty="0">
                <a:solidFill>
                  <a:srgbClr val="454545"/>
                </a:solidFill>
                <a:effectLst/>
                <a:latin typeface="Arial" panose="020B0604020202020204" pitchFamily="34" charset="0"/>
              </a:rPr>
              <a:t>Effective liquidity risk management helps ensure a bank's ability to meet cash flow obligations, which are uncertain as they are affected by external events and other agents’ behavior. </a:t>
            </a:r>
          </a:p>
          <a:p>
            <a:r>
              <a:rPr lang="en-US" sz="2400" b="0" i="0" dirty="0">
                <a:solidFill>
                  <a:srgbClr val="454545"/>
                </a:solidFill>
                <a:effectLst/>
                <a:latin typeface="Arial" panose="020B0604020202020204" pitchFamily="34" charset="0"/>
              </a:rPr>
              <a:t>Liquidity risk management is of paramount importance because a liquidity shortfall at a single institution can have system-wide repercussions. </a:t>
            </a:r>
          </a:p>
          <a:p>
            <a:r>
              <a:rPr lang="en-US" sz="2400" b="0" i="0" dirty="0">
                <a:solidFill>
                  <a:srgbClr val="454545"/>
                </a:solidFill>
                <a:effectLst/>
                <a:latin typeface="Arial" panose="020B0604020202020204" pitchFamily="34" charset="0"/>
              </a:rPr>
              <a:t>Financial market developments in the past decade have increased the complexity of liquidity risk and its management. </a:t>
            </a:r>
            <a:endParaRPr lang="en-US" sz="2400" dirty="0"/>
          </a:p>
        </p:txBody>
      </p:sp>
    </p:spTree>
    <p:extLst>
      <p:ext uri="{BB962C8B-B14F-4D97-AF65-F5344CB8AC3E}">
        <p14:creationId xmlns:p14="http://schemas.microsoft.com/office/powerpoint/2010/main" val="3884153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365"/>
            <a:ext cx="10515600" cy="1325563"/>
          </a:xfrm>
        </p:spPr>
        <p:txBody>
          <a:bodyPr>
            <a:noAutofit/>
          </a:bodyPr>
          <a:lstStyle/>
          <a:p>
            <a:r>
              <a:rPr lang="en-US" sz="2800" dirty="0">
                <a:solidFill>
                  <a:srgbClr val="454545"/>
                </a:solidFill>
                <a:latin typeface="Arial,Bold"/>
              </a:rPr>
              <a:t>Principle 14: Supervisors should regularly perform a comprehensive assessment of a bank’s overall liquidity risk </a:t>
            </a:r>
            <a:endParaRPr lang="en-US" sz="2800" dirty="0"/>
          </a:p>
        </p:txBody>
      </p:sp>
      <p:sp>
        <p:nvSpPr>
          <p:cNvPr id="3" name="Content Placeholder 2"/>
          <p:cNvSpPr>
            <a:spLocks noGrp="1"/>
          </p:cNvSpPr>
          <p:nvPr>
            <p:ph idx="1"/>
          </p:nvPr>
        </p:nvSpPr>
        <p:spPr>
          <a:xfrm>
            <a:off x="838200" y="1387343"/>
            <a:ext cx="10515600" cy="4351338"/>
          </a:xfrm>
        </p:spPr>
        <p:txBody>
          <a:bodyPr>
            <a:noAutofit/>
          </a:bodyPr>
          <a:lstStyle/>
          <a:p>
            <a:r>
              <a:rPr lang="en-US" sz="2400" b="0" i="0" dirty="0" smtClean="0">
                <a:solidFill>
                  <a:srgbClr val="454545"/>
                </a:solidFill>
                <a:effectLst/>
              </a:rPr>
              <a:t>Supervisors </a:t>
            </a:r>
            <a:r>
              <a:rPr lang="en-US" sz="2400" b="0" i="0" dirty="0">
                <a:solidFill>
                  <a:srgbClr val="454545"/>
                </a:solidFill>
                <a:effectLst/>
              </a:rPr>
              <a:t>should regularly perform a comprehensive assessment of a bank’s overall liquidity risk </a:t>
            </a:r>
            <a:r>
              <a:rPr lang="en-US" sz="2400" b="0" i="0" dirty="0" smtClean="0">
                <a:solidFill>
                  <a:srgbClr val="454545"/>
                </a:solidFill>
                <a:effectLst/>
              </a:rPr>
              <a:t>framework </a:t>
            </a:r>
            <a:r>
              <a:rPr lang="en-US" sz="2400" b="0" i="0" dirty="0">
                <a:solidFill>
                  <a:srgbClr val="454545"/>
                </a:solidFill>
                <a:effectLst/>
              </a:rPr>
              <a:t>and </a:t>
            </a:r>
            <a:r>
              <a:rPr lang="en-US" sz="2400" b="0" i="0" dirty="0" smtClean="0">
                <a:solidFill>
                  <a:srgbClr val="454545"/>
                </a:solidFill>
                <a:effectLst/>
              </a:rPr>
              <a:t>position </a:t>
            </a:r>
            <a:r>
              <a:rPr lang="en-US" sz="2400" b="0" i="0" dirty="0">
                <a:solidFill>
                  <a:srgbClr val="454545"/>
                </a:solidFill>
                <a:effectLst/>
              </a:rPr>
              <a:t>to determine whether they deliver an adequate level of resilience to </a:t>
            </a:r>
            <a:r>
              <a:rPr lang="en-US" sz="2400" b="0" i="0" dirty="0" smtClean="0">
                <a:solidFill>
                  <a:srgbClr val="454545"/>
                </a:solidFill>
                <a:effectLst/>
              </a:rPr>
              <a:t>stress </a:t>
            </a:r>
            <a:r>
              <a:rPr lang="en-US" sz="2400" b="0" i="0" dirty="0">
                <a:solidFill>
                  <a:srgbClr val="454545"/>
                </a:solidFill>
                <a:effectLst/>
              </a:rPr>
              <a:t>given </a:t>
            </a:r>
            <a:r>
              <a:rPr lang="en-US" sz="2400" b="0" i="0" dirty="0" smtClean="0">
                <a:solidFill>
                  <a:srgbClr val="454545"/>
                </a:solidFill>
                <a:effectLst/>
              </a:rPr>
              <a:t>bank’s </a:t>
            </a:r>
            <a:r>
              <a:rPr lang="en-US" sz="2400" b="0" i="0" dirty="0">
                <a:solidFill>
                  <a:srgbClr val="454545"/>
                </a:solidFill>
                <a:effectLst/>
              </a:rPr>
              <a:t>role in </a:t>
            </a:r>
            <a:r>
              <a:rPr lang="en-US" sz="2400" b="0" i="0" dirty="0" smtClean="0">
                <a:solidFill>
                  <a:srgbClr val="454545"/>
                </a:solidFill>
                <a:effectLst/>
              </a:rPr>
              <a:t>financial </a:t>
            </a:r>
            <a:r>
              <a:rPr lang="en-US" sz="2400" b="0" i="0" dirty="0">
                <a:solidFill>
                  <a:srgbClr val="454545"/>
                </a:solidFill>
                <a:effectLst/>
              </a:rPr>
              <a:t>system. </a:t>
            </a:r>
            <a:endParaRPr lang="en-US" sz="2400" b="0" i="0" dirty="0" smtClean="0">
              <a:solidFill>
                <a:srgbClr val="454545"/>
              </a:solidFill>
              <a:effectLst/>
            </a:endParaRPr>
          </a:p>
          <a:p>
            <a:r>
              <a:rPr lang="en-US" sz="2400" dirty="0"/>
              <a:t>Supervisors should require that banks: </a:t>
            </a:r>
            <a:endParaRPr lang="en-US" sz="2400" dirty="0" smtClean="0"/>
          </a:p>
          <a:p>
            <a:pPr lvl="1"/>
            <a:r>
              <a:rPr lang="en-US" sz="2000" dirty="0" smtClean="0"/>
              <a:t>(</a:t>
            </a:r>
            <a:r>
              <a:rPr lang="en-US" sz="2000" dirty="0"/>
              <a:t>a) have a robust liquidity risk </a:t>
            </a:r>
            <a:r>
              <a:rPr lang="en-US" sz="2000" dirty="0" smtClean="0"/>
              <a:t>management strategy</a:t>
            </a:r>
            <a:r>
              <a:rPr lang="en-US" sz="2000" dirty="0"/>
              <a:t>, policies and procedures to identify, measure, monitor and control liquidity </a:t>
            </a:r>
            <a:r>
              <a:rPr lang="en-US" sz="2000" dirty="0" smtClean="0"/>
              <a:t>risk </a:t>
            </a:r>
          </a:p>
          <a:p>
            <a:pPr lvl="1"/>
            <a:r>
              <a:rPr lang="en-US" sz="2000" dirty="0" smtClean="0"/>
              <a:t>(</a:t>
            </a:r>
            <a:r>
              <a:rPr lang="en-US" sz="2000" dirty="0"/>
              <a:t>b) maintain a sufficient level </a:t>
            </a:r>
            <a:r>
              <a:rPr lang="en-US" sz="2000" dirty="0" smtClean="0"/>
              <a:t>of liquidity </a:t>
            </a:r>
            <a:r>
              <a:rPr lang="en-US" sz="2000" dirty="0"/>
              <a:t>as insurance against liquidity stress. </a:t>
            </a:r>
            <a:endParaRPr lang="en-US" sz="2000" dirty="0" smtClean="0"/>
          </a:p>
          <a:p>
            <a:r>
              <a:rPr lang="en-US" sz="2400" dirty="0" smtClean="0"/>
              <a:t>Supervisors </a:t>
            </a:r>
            <a:r>
              <a:rPr lang="en-US" sz="2400" dirty="0"/>
              <a:t>should have in place a </a:t>
            </a:r>
            <a:r>
              <a:rPr lang="en-US" sz="2400" dirty="0" smtClean="0"/>
              <a:t>framework </a:t>
            </a:r>
            <a:r>
              <a:rPr lang="en-US" sz="2400" dirty="0"/>
              <a:t>which allows them to make thorough assessments of banks’ liquidity </a:t>
            </a:r>
            <a:r>
              <a:rPr lang="en-US" sz="2400" dirty="0" smtClean="0"/>
              <a:t>risk management </a:t>
            </a:r>
            <a:r>
              <a:rPr lang="en-US" sz="2400" dirty="0"/>
              <a:t>practices and the adequacy of their liquidity, in both normal times and </a:t>
            </a:r>
            <a:r>
              <a:rPr lang="en-US" sz="2400" dirty="0" smtClean="0"/>
              <a:t>periods of </a:t>
            </a:r>
            <a:r>
              <a:rPr lang="en-US" sz="2400" dirty="0"/>
              <a:t>stress. </a:t>
            </a:r>
            <a:endParaRPr lang="en-US" sz="2400" dirty="0" smtClean="0"/>
          </a:p>
          <a:p>
            <a:r>
              <a:rPr lang="en-US" sz="2400" dirty="0" smtClean="0"/>
              <a:t>Such </a:t>
            </a:r>
            <a:r>
              <a:rPr lang="en-US" sz="2400" dirty="0"/>
              <a:t>assessments may be conducted through on-site inspections and off-</a:t>
            </a:r>
            <a:r>
              <a:rPr lang="en-US" sz="2400" dirty="0" smtClean="0"/>
              <a:t>site monitoring </a:t>
            </a:r>
            <a:r>
              <a:rPr lang="en-US" sz="2400" dirty="0"/>
              <a:t>and should include regular communication with a bank’s senior </a:t>
            </a:r>
            <a:r>
              <a:rPr lang="en-US" sz="2400" dirty="0" smtClean="0"/>
              <a:t>management and</a:t>
            </a:r>
            <a:r>
              <a:rPr lang="en-US" sz="2400" dirty="0"/>
              <a:t>/or the board of directors. </a:t>
            </a:r>
            <a:endParaRPr lang="en-US" sz="2400" dirty="0" smtClean="0"/>
          </a:p>
          <a:p>
            <a:r>
              <a:rPr lang="en-US" sz="2400" dirty="0" smtClean="0"/>
              <a:t>The </a:t>
            </a:r>
            <a:r>
              <a:rPr lang="en-US" sz="2400" dirty="0"/>
              <a:t>supervisory framework should be publicly available.</a:t>
            </a:r>
          </a:p>
        </p:txBody>
      </p:sp>
    </p:spTree>
    <p:extLst>
      <p:ext uri="{BB962C8B-B14F-4D97-AF65-F5344CB8AC3E}">
        <p14:creationId xmlns:p14="http://schemas.microsoft.com/office/powerpoint/2010/main" val="2139274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54545"/>
                </a:solidFill>
                <a:latin typeface="UICTFontTextStyleBody"/>
              </a:rPr>
              <a:t>Principle 15: Supervisors should supplement their regular assessments of a bank’s liquidity risk </a:t>
            </a:r>
            <a:endParaRPr lang="en-US" sz="3200" dirty="0"/>
          </a:p>
        </p:txBody>
      </p:sp>
      <p:sp>
        <p:nvSpPr>
          <p:cNvPr id="3" name="Content Placeholder 2"/>
          <p:cNvSpPr>
            <a:spLocks noGrp="1"/>
          </p:cNvSpPr>
          <p:nvPr>
            <p:ph idx="1"/>
          </p:nvPr>
        </p:nvSpPr>
        <p:spPr>
          <a:xfrm>
            <a:off x="838200" y="1595798"/>
            <a:ext cx="10515600" cy="4581165"/>
          </a:xfrm>
        </p:spPr>
        <p:txBody>
          <a:bodyPr>
            <a:noAutofit/>
          </a:bodyPr>
          <a:lstStyle/>
          <a:p>
            <a:r>
              <a:rPr lang="en-US" b="0" i="0" dirty="0" smtClean="0">
                <a:solidFill>
                  <a:srgbClr val="454545"/>
                </a:solidFill>
                <a:effectLst/>
              </a:rPr>
              <a:t>Supervisors </a:t>
            </a:r>
            <a:r>
              <a:rPr lang="en-US" b="0" i="0" dirty="0">
                <a:solidFill>
                  <a:srgbClr val="454545"/>
                </a:solidFill>
                <a:effectLst/>
              </a:rPr>
              <a:t>should supplement </a:t>
            </a:r>
            <a:r>
              <a:rPr lang="en-US" b="0" i="0" dirty="0" smtClean="0">
                <a:solidFill>
                  <a:srgbClr val="454545"/>
                </a:solidFill>
                <a:effectLst/>
              </a:rPr>
              <a:t>regular </a:t>
            </a:r>
            <a:r>
              <a:rPr lang="en-US" b="0" i="0" dirty="0">
                <a:solidFill>
                  <a:srgbClr val="454545"/>
                </a:solidFill>
                <a:effectLst/>
              </a:rPr>
              <a:t>assessments of a </a:t>
            </a:r>
            <a:r>
              <a:rPr lang="en-US" b="0" i="0" dirty="0" smtClean="0">
                <a:solidFill>
                  <a:srgbClr val="454545"/>
                </a:solidFill>
                <a:effectLst/>
              </a:rPr>
              <a:t>liquidity </a:t>
            </a:r>
            <a:r>
              <a:rPr lang="en-US" b="0" i="0" dirty="0">
                <a:solidFill>
                  <a:srgbClr val="454545"/>
                </a:solidFill>
                <a:effectLst/>
              </a:rPr>
              <a:t>risk management framework and liquidity position by monitoring a </a:t>
            </a:r>
            <a:r>
              <a:rPr lang="en-US" b="0" i="0" dirty="0" smtClean="0">
                <a:solidFill>
                  <a:srgbClr val="454545"/>
                </a:solidFill>
                <a:effectLst/>
              </a:rPr>
              <a:t>internal </a:t>
            </a:r>
            <a:r>
              <a:rPr lang="en-US" b="0" i="0" dirty="0">
                <a:solidFill>
                  <a:srgbClr val="454545"/>
                </a:solidFill>
                <a:effectLst/>
              </a:rPr>
              <a:t>reports, prudential reports and market information</a:t>
            </a:r>
            <a:r>
              <a:rPr lang="en-US" b="0" i="0" dirty="0" smtClean="0">
                <a:solidFill>
                  <a:srgbClr val="454545"/>
                </a:solidFill>
                <a:effectLst/>
              </a:rPr>
              <a:t>.</a:t>
            </a:r>
          </a:p>
          <a:p>
            <a:r>
              <a:rPr lang="en-US" dirty="0"/>
              <a:t>Supervisors should require banks to submit information on their liquidity </a:t>
            </a:r>
            <a:r>
              <a:rPr lang="en-US" dirty="0" smtClean="0"/>
              <a:t>positions and </a:t>
            </a:r>
            <a:r>
              <a:rPr lang="en-US" dirty="0"/>
              <a:t>risks at regular intervals. </a:t>
            </a:r>
            <a:endParaRPr lang="en-US" dirty="0" smtClean="0"/>
          </a:p>
          <a:p>
            <a:r>
              <a:rPr lang="en-US" dirty="0" smtClean="0"/>
              <a:t>Supervisors </a:t>
            </a:r>
            <a:r>
              <a:rPr lang="en-US" dirty="0"/>
              <a:t>also should make use of market and other </a:t>
            </a:r>
            <a:r>
              <a:rPr lang="en-US" dirty="0" smtClean="0"/>
              <a:t>publicly available </a:t>
            </a:r>
            <a:r>
              <a:rPr lang="en-US" dirty="0"/>
              <a:t>information on banks. </a:t>
            </a:r>
            <a:endParaRPr lang="en-US" dirty="0" smtClean="0"/>
          </a:p>
          <a:p>
            <a:r>
              <a:rPr lang="en-US" dirty="0" smtClean="0"/>
              <a:t>The </a:t>
            </a:r>
            <a:r>
              <a:rPr lang="en-US" dirty="0"/>
              <a:t>purpose of collecting </a:t>
            </a:r>
            <a:r>
              <a:rPr lang="en-US" dirty="0" smtClean="0"/>
              <a:t>information </a:t>
            </a:r>
            <a:r>
              <a:rPr lang="en-US" dirty="0"/>
              <a:t>is </a:t>
            </a:r>
            <a:r>
              <a:rPr lang="en-US" dirty="0" smtClean="0"/>
              <a:t>to assist supervisor </a:t>
            </a:r>
            <a:r>
              <a:rPr lang="en-US" dirty="0"/>
              <a:t>in determining whether liquidity risk </a:t>
            </a:r>
            <a:r>
              <a:rPr lang="en-US" dirty="0" smtClean="0"/>
              <a:t>is building, </a:t>
            </a:r>
            <a:r>
              <a:rPr lang="en-US" dirty="0"/>
              <a:t>as well as to assess </a:t>
            </a:r>
            <a:r>
              <a:rPr lang="en-US" dirty="0" smtClean="0"/>
              <a:t>resilience</a:t>
            </a:r>
            <a:r>
              <a:rPr lang="en-US" dirty="0"/>
              <a:t>. </a:t>
            </a:r>
            <a:endParaRPr lang="en-US" dirty="0" smtClean="0"/>
          </a:p>
          <a:p>
            <a:r>
              <a:rPr lang="en-US" dirty="0" smtClean="0"/>
              <a:t>Supervisors may incorporate </a:t>
            </a:r>
            <a:r>
              <a:rPr lang="en-US" dirty="0"/>
              <a:t>these data into an “early warning system” to enhance their monitoring of </a:t>
            </a:r>
            <a:r>
              <a:rPr lang="en-US" dirty="0" smtClean="0"/>
              <a:t>banks’ liquidity </a:t>
            </a:r>
            <a:r>
              <a:rPr lang="en-US" dirty="0"/>
              <a:t>risks.</a:t>
            </a:r>
          </a:p>
        </p:txBody>
      </p:sp>
    </p:spTree>
    <p:extLst>
      <p:ext uri="{BB962C8B-B14F-4D97-AF65-F5344CB8AC3E}">
        <p14:creationId xmlns:p14="http://schemas.microsoft.com/office/powerpoint/2010/main" val="955141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solidFill>
                  <a:srgbClr val="454545"/>
                </a:solidFill>
                <a:latin typeface="Arial,Bold"/>
              </a:rPr>
              <a:t>Principle 16: Supervisors should intervene to require effective and timely remedial </a:t>
            </a:r>
            <a:r>
              <a:rPr lang="en-US" sz="3200" dirty="0" smtClean="0">
                <a:solidFill>
                  <a:srgbClr val="454545"/>
                </a:solidFill>
                <a:latin typeface="Arial,Bold"/>
              </a:rPr>
              <a:t>action to address deficiencies</a:t>
            </a:r>
            <a:endParaRPr lang="en-US" sz="3200" dirty="0"/>
          </a:p>
        </p:txBody>
      </p:sp>
      <p:sp>
        <p:nvSpPr>
          <p:cNvPr id="3" name="Content Placeholder 2"/>
          <p:cNvSpPr>
            <a:spLocks noGrp="1"/>
          </p:cNvSpPr>
          <p:nvPr>
            <p:ph idx="1"/>
          </p:nvPr>
        </p:nvSpPr>
        <p:spPr>
          <a:xfrm>
            <a:off x="838200" y="1449704"/>
            <a:ext cx="10515600" cy="4727259"/>
          </a:xfrm>
        </p:spPr>
        <p:txBody>
          <a:bodyPr>
            <a:noAutofit/>
          </a:bodyPr>
          <a:lstStyle/>
          <a:p>
            <a:r>
              <a:rPr lang="en-US" dirty="0"/>
              <a:t>The range of supervisory responses to a bank with liquidity risk </a:t>
            </a:r>
            <a:r>
              <a:rPr lang="en-US" dirty="0" smtClean="0"/>
              <a:t>management weaknesses </a:t>
            </a:r>
            <a:r>
              <a:rPr lang="en-US" dirty="0"/>
              <a:t>or excessive liquidity risk includes the following:</a:t>
            </a:r>
          </a:p>
          <a:p>
            <a:pPr lvl="1"/>
            <a:r>
              <a:rPr lang="en-US" dirty="0" smtClean="0"/>
              <a:t>requiring </a:t>
            </a:r>
            <a:r>
              <a:rPr lang="en-US" dirty="0"/>
              <a:t>actions by </a:t>
            </a:r>
            <a:r>
              <a:rPr lang="en-US" dirty="0" smtClean="0"/>
              <a:t>bank </a:t>
            </a:r>
            <a:r>
              <a:rPr lang="en-US" dirty="0"/>
              <a:t>to strengthen </a:t>
            </a:r>
            <a:r>
              <a:rPr lang="en-US" dirty="0" smtClean="0"/>
              <a:t>management </a:t>
            </a:r>
            <a:r>
              <a:rPr lang="en-US" dirty="0"/>
              <a:t>of liquidity risk </a:t>
            </a:r>
            <a:r>
              <a:rPr lang="en-US" dirty="0" smtClean="0"/>
              <a:t>through improvements </a:t>
            </a:r>
            <a:r>
              <a:rPr lang="en-US" dirty="0"/>
              <a:t>in </a:t>
            </a:r>
            <a:r>
              <a:rPr lang="en-US" dirty="0" err="1" smtClean="0"/>
              <a:t>intenal</a:t>
            </a:r>
            <a:r>
              <a:rPr lang="en-US" dirty="0" smtClean="0"/>
              <a:t> </a:t>
            </a:r>
            <a:r>
              <a:rPr lang="en-US" dirty="0"/>
              <a:t>policies, controls or reporting </a:t>
            </a:r>
            <a:r>
              <a:rPr lang="en-US" dirty="0" smtClean="0"/>
              <a:t>and the </a:t>
            </a:r>
            <a:r>
              <a:rPr lang="en-US" dirty="0"/>
              <a:t>board</a:t>
            </a:r>
          </a:p>
          <a:p>
            <a:pPr lvl="1"/>
            <a:r>
              <a:rPr lang="en-US" dirty="0" smtClean="0"/>
              <a:t>requiring </a:t>
            </a:r>
            <a:r>
              <a:rPr lang="en-US" dirty="0"/>
              <a:t>actions by </a:t>
            </a:r>
            <a:r>
              <a:rPr lang="en-US" dirty="0" smtClean="0"/>
              <a:t>bank </a:t>
            </a:r>
            <a:r>
              <a:rPr lang="en-US" dirty="0"/>
              <a:t>to improve </a:t>
            </a:r>
            <a:r>
              <a:rPr lang="en-US" dirty="0" smtClean="0"/>
              <a:t>contingency </a:t>
            </a:r>
            <a:r>
              <a:rPr lang="en-US" dirty="0"/>
              <a:t>planning, through </a:t>
            </a:r>
            <a:r>
              <a:rPr lang="en-US" dirty="0" smtClean="0"/>
              <a:t>more robust </a:t>
            </a:r>
            <a:r>
              <a:rPr lang="en-US" dirty="0"/>
              <a:t>stress testing and </a:t>
            </a:r>
            <a:r>
              <a:rPr lang="en-US" dirty="0" smtClean="0"/>
              <a:t>development </a:t>
            </a:r>
            <a:r>
              <a:rPr lang="en-US" dirty="0"/>
              <a:t>of stronger </a:t>
            </a:r>
            <a:r>
              <a:rPr lang="en-US" dirty="0" smtClean="0"/>
              <a:t>CFPs</a:t>
            </a:r>
            <a:endParaRPr lang="en-US" dirty="0"/>
          </a:p>
          <a:p>
            <a:pPr lvl="1"/>
            <a:r>
              <a:rPr lang="en-US" dirty="0" smtClean="0"/>
              <a:t>requiring </a:t>
            </a:r>
            <a:r>
              <a:rPr lang="en-US" dirty="0"/>
              <a:t>actions by </a:t>
            </a:r>
            <a:r>
              <a:rPr lang="en-US" dirty="0" smtClean="0"/>
              <a:t>bank </a:t>
            </a:r>
            <a:r>
              <a:rPr lang="en-US" dirty="0"/>
              <a:t>to lower </a:t>
            </a:r>
            <a:r>
              <a:rPr lang="en-US" dirty="0" smtClean="0"/>
              <a:t>liquidity </a:t>
            </a:r>
            <a:r>
              <a:rPr lang="en-US" dirty="0"/>
              <a:t>risk, </a:t>
            </a:r>
            <a:r>
              <a:rPr lang="en-US" dirty="0" smtClean="0"/>
              <a:t>by </a:t>
            </a:r>
            <a:r>
              <a:rPr lang="en-US" dirty="0"/>
              <a:t>reducing </a:t>
            </a:r>
            <a:r>
              <a:rPr lang="en-US" dirty="0" smtClean="0"/>
              <a:t>a funding </a:t>
            </a:r>
            <a:r>
              <a:rPr lang="en-US" dirty="0"/>
              <a:t>gap in one or more time bands or holding a larger cushion </a:t>
            </a:r>
            <a:r>
              <a:rPr lang="en-US" dirty="0" smtClean="0"/>
              <a:t>of unencumbered</a:t>
            </a:r>
            <a:r>
              <a:rPr lang="en-US" dirty="0"/>
              <a:t>, </a:t>
            </a:r>
            <a:r>
              <a:rPr lang="en-US" dirty="0" smtClean="0"/>
              <a:t>HQLA</a:t>
            </a:r>
            <a:endParaRPr lang="en-US" dirty="0"/>
          </a:p>
          <a:p>
            <a:pPr lvl="1"/>
            <a:r>
              <a:rPr lang="en-US" dirty="0" smtClean="0"/>
              <a:t>Restricting bank </a:t>
            </a:r>
            <a:r>
              <a:rPr lang="en-US" dirty="0"/>
              <a:t>from making acquisitions or </a:t>
            </a:r>
            <a:r>
              <a:rPr lang="en-US" dirty="0" smtClean="0"/>
              <a:t>expanding </a:t>
            </a:r>
            <a:r>
              <a:rPr lang="en-US" dirty="0"/>
              <a:t>its activities</a:t>
            </a:r>
          </a:p>
          <a:p>
            <a:pPr lvl="1"/>
            <a:r>
              <a:rPr lang="en-US" dirty="0" smtClean="0"/>
              <a:t>Requiring bank </a:t>
            </a:r>
            <a:r>
              <a:rPr lang="en-US" dirty="0"/>
              <a:t>to operate with higher levels of capital; </a:t>
            </a:r>
          </a:p>
        </p:txBody>
      </p:sp>
    </p:spTree>
    <p:extLst>
      <p:ext uri="{BB962C8B-B14F-4D97-AF65-F5344CB8AC3E}">
        <p14:creationId xmlns:p14="http://schemas.microsoft.com/office/powerpoint/2010/main" val="1412140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54545"/>
                </a:solidFill>
                <a:latin typeface="Arial,Bold"/>
              </a:rPr>
              <a:t>Principle 17: Supervisors should communicate with other supervisors and public authorities</a:t>
            </a:r>
            <a:endParaRPr lang="en-US" sz="3200" dirty="0"/>
          </a:p>
        </p:txBody>
      </p:sp>
      <p:sp>
        <p:nvSpPr>
          <p:cNvPr id="3" name="Content Placeholder 2"/>
          <p:cNvSpPr>
            <a:spLocks noGrp="1"/>
          </p:cNvSpPr>
          <p:nvPr>
            <p:ph idx="1"/>
          </p:nvPr>
        </p:nvSpPr>
        <p:spPr/>
        <p:txBody>
          <a:bodyPr>
            <a:normAutofit fontScale="92500" lnSpcReduction="20000"/>
          </a:bodyPr>
          <a:lstStyle/>
          <a:p>
            <a:r>
              <a:rPr lang="en-US" sz="2400" b="0" i="0" dirty="0" smtClean="0">
                <a:solidFill>
                  <a:srgbClr val="454545"/>
                </a:solidFill>
                <a:effectLst/>
                <a:latin typeface="Arial,Bold"/>
              </a:rPr>
              <a:t>Supervisors </a:t>
            </a:r>
            <a:r>
              <a:rPr lang="en-US" sz="2400" b="0" i="0" dirty="0">
                <a:solidFill>
                  <a:srgbClr val="454545"/>
                </a:solidFill>
                <a:effectLst/>
                <a:latin typeface="Arial,Bold"/>
              </a:rPr>
              <a:t>should communicate with other supervisors and public authorities, such as central banks, both within and across national borders, to facilitate effective cooperation regarding the supervision and oversight of liquidity risk management. </a:t>
            </a:r>
          </a:p>
          <a:p>
            <a:r>
              <a:rPr lang="en-US" sz="2400" b="0" i="0" dirty="0">
                <a:solidFill>
                  <a:srgbClr val="454545"/>
                </a:solidFill>
                <a:effectLst/>
                <a:latin typeface="Arial,Bold"/>
              </a:rPr>
              <a:t>Communication should occur regularly during normal times, with the nature and frequency of the information sharing increasing as appropriate during times of stress</a:t>
            </a:r>
            <a:r>
              <a:rPr lang="en-US" sz="2400" b="0" i="0" dirty="0" smtClean="0">
                <a:solidFill>
                  <a:srgbClr val="454545"/>
                </a:solidFill>
                <a:effectLst/>
                <a:latin typeface="Arial,Bold"/>
              </a:rPr>
              <a:t>.</a:t>
            </a:r>
          </a:p>
          <a:p>
            <a:r>
              <a:rPr lang="en-US" sz="2400" dirty="0"/>
              <a:t>Cooperation and information sharing among relevant public authorities, </a:t>
            </a:r>
            <a:r>
              <a:rPr lang="en-US" sz="2400" dirty="0" smtClean="0"/>
              <a:t>can </a:t>
            </a:r>
            <a:r>
              <a:rPr lang="en-US" sz="2400" dirty="0"/>
              <a:t>significantly contribute to the effectiveness of these authorities in </a:t>
            </a:r>
            <a:r>
              <a:rPr lang="en-US" sz="2400" dirty="0" smtClean="0"/>
              <a:t>their respective </a:t>
            </a:r>
            <a:r>
              <a:rPr lang="en-US" sz="2400" dirty="0"/>
              <a:t>roles. </a:t>
            </a:r>
            <a:endParaRPr lang="en-US" sz="2400" dirty="0" smtClean="0"/>
          </a:p>
          <a:p>
            <a:r>
              <a:rPr lang="en-US" sz="2400" dirty="0" smtClean="0"/>
              <a:t>Such </a:t>
            </a:r>
            <a:r>
              <a:rPr lang="en-US" sz="2400" dirty="0"/>
              <a:t>communication can help supervisors improve the assessment of </a:t>
            </a:r>
            <a:r>
              <a:rPr lang="en-US" sz="2400" dirty="0" smtClean="0"/>
              <a:t>the overall </a:t>
            </a:r>
            <a:r>
              <a:rPr lang="en-US" sz="2400" dirty="0"/>
              <a:t>profile of a bank and the risks it faces, and help other authorities assess the </a:t>
            </a:r>
            <a:r>
              <a:rPr lang="en-US" sz="2400" dirty="0" smtClean="0"/>
              <a:t>risks posed </a:t>
            </a:r>
            <a:r>
              <a:rPr lang="en-US" sz="2400" dirty="0"/>
              <a:t>to the broader financial system. </a:t>
            </a:r>
            <a:endParaRPr lang="en-US" sz="2400" dirty="0" smtClean="0"/>
          </a:p>
          <a:p>
            <a:r>
              <a:rPr lang="en-US" sz="2400" dirty="0" smtClean="0"/>
              <a:t>Regular </a:t>
            </a:r>
            <a:r>
              <a:rPr lang="en-US" sz="2400" dirty="0"/>
              <a:t>dialogue </a:t>
            </a:r>
            <a:r>
              <a:rPr lang="en-US" sz="2400" dirty="0" smtClean="0"/>
              <a:t>and cooperation </a:t>
            </a:r>
            <a:r>
              <a:rPr lang="en-US" sz="2400" dirty="0"/>
              <a:t>among relevant stakeholders during normal times helps to build </a:t>
            </a:r>
            <a:r>
              <a:rPr lang="en-US" sz="2400" dirty="0" smtClean="0"/>
              <a:t>working relationships </a:t>
            </a:r>
            <a:r>
              <a:rPr lang="en-US" sz="2400" dirty="0"/>
              <a:t>that allow more effective communication and cooperation during times of </a:t>
            </a:r>
            <a:r>
              <a:rPr lang="en-US" sz="2400" dirty="0" err="1" smtClean="0"/>
              <a:t>firmspecific</a:t>
            </a:r>
            <a:r>
              <a:rPr lang="en-US" sz="2400" dirty="0"/>
              <a:t> </a:t>
            </a:r>
            <a:r>
              <a:rPr lang="en-US" sz="2400" dirty="0" smtClean="0"/>
              <a:t>or </a:t>
            </a:r>
            <a:r>
              <a:rPr lang="en-US" sz="2400" dirty="0"/>
              <a:t>market-wide stress.</a:t>
            </a:r>
            <a:endParaRPr lang="en-US" sz="2400" b="0" i="0" dirty="0">
              <a:solidFill>
                <a:srgbClr val="454545"/>
              </a:solidFill>
              <a:effectLst/>
              <a:latin typeface="UICTFontTextStyleBody"/>
            </a:endParaRPr>
          </a:p>
        </p:txBody>
      </p:sp>
    </p:spTree>
    <p:extLst>
      <p:ext uri="{BB962C8B-B14F-4D97-AF65-F5344CB8AC3E}">
        <p14:creationId xmlns:p14="http://schemas.microsoft.com/office/powerpoint/2010/main" val="4156511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5135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3870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9756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160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The market turmoil that began in mid-2007 </a:t>
            </a:r>
            <a:r>
              <a:rPr lang="en-US" dirty="0" err="1"/>
              <a:t>re-emphasised</a:t>
            </a:r>
            <a:r>
              <a:rPr lang="en-US" dirty="0"/>
              <a:t> the importance of </a:t>
            </a:r>
            <a:r>
              <a:rPr lang="en-US" dirty="0" smtClean="0"/>
              <a:t>liquidity to </a:t>
            </a:r>
            <a:r>
              <a:rPr lang="en-US" dirty="0"/>
              <a:t>the functioning of financial markets and the banking sector. </a:t>
            </a:r>
            <a:endParaRPr lang="en-US" dirty="0" smtClean="0"/>
          </a:p>
          <a:p>
            <a:r>
              <a:rPr lang="en-US" dirty="0" smtClean="0"/>
              <a:t>In </a:t>
            </a:r>
            <a:r>
              <a:rPr lang="en-US" dirty="0"/>
              <a:t>advance of the turmoil</a:t>
            </a:r>
            <a:r>
              <a:rPr lang="en-US" dirty="0" smtClean="0"/>
              <a:t>, asset </a:t>
            </a:r>
            <a:r>
              <a:rPr lang="en-US" dirty="0"/>
              <a:t>markets were buoyant and funding was readily available at low cost. </a:t>
            </a:r>
            <a:endParaRPr lang="en-US" dirty="0" smtClean="0"/>
          </a:p>
          <a:p>
            <a:r>
              <a:rPr lang="en-US" dirty="0" smtClean="0"/>
              <a:t>The </a:t>
            </a:r>
            <a:r>
              <a:rPr lang="en-US" dirty="0"/>
              <a:t>reversal </a:t>
            </a:r>
            <a:r>
              <a:rPr lang="en-US" dirty="0" smtClean="0"/>
              <a:t>in market </a:t>
            </a:r>
            <a:r>
              <a:rPr lang="en-US" dirty="0"/>
              <a:t>conditions illustrated how quickly liquidity can evaporate and that illiquidity can last </a:t>
            </a:r>
            <a:r>
              <a:rPr lang="en-US" dirty="0" smtClean="0"/>
              <a:t>for an </a:t>
            </a:r>
            <a:r>
              <a:rPr lang="en-US" dirty="0"/>
              <a:t>extended period of time. </a:t>
            </a:r>
            <a:endParaRPr lang="en-US" dirty="0" smtClean="0"/>
          </a:p>
          <a:p>
            <a:r>
              <a:rPr lang="en-US" dirty="0" smtClean="0"/>
              <a:t>The </a:t>
            </a:r>
            <a:r>
              <a:rPr lang="en-US" dirty="0"/>
              <a:t>banking system came under severe stress, </a:t>
            </a:r>
            <a:r>
              <a:rPr lang="en-US" dirty="0" smtClean="0"/>
              <a:t>which necessitated </a:t>
            </a:r>
            <a:r>
              <a:rPr lang="en-US" dirty="0"/>
              <a:t>central bank action to support both the functioning of money markets and, in </a:t>
            </a:r>
            <a:r>
              <a:rPr lang="en-US" dirty="0" err="1" smtClean="0"/>
              <a:t>afew</a:t>
            </a:r>
            <a:r>
              <a:rPr lang="en-US" dirty="0" smtClean="0"/>
              <a:t> </a:t>
            </a:r>
            <a:r>
              <a:rPr lang="en-US" dirty="0"/>
              <a:t>cases, individual institutions.</a:t>
            </a:r>
          </a:p>
        </p:txBody>
      </p:sp>
    </p:spTree>
    <p:extLst>
      <p:ext uri="{BB962C8B-B14F-4D97-AF65-F5344CB8AC3E}">
        <p14:creationId xmlns:p14="http://schemas.microsoft.com/office/powerpoint/2010/main" val="1297230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0" i="0" dirty="0" smtClean="0">
                <a:solidFill>
                  <a:srgbClr val="454545"/>
                </a:solidFill>
                <a:effectLst/>
                <a:latin typeface="Arial,Bold"/>
              </a:rPr>
              <a:t>Principle 1: A bank is responsible for sound management of liquidity risk. </a:t>
            </a:r>
            <a:endParaRPr lang="en-US" sz="3200" dirty="0"/>
          </a:p>
        </p:txBody>
      </p:sp>
      <p:sp>
        <p:nvSpPr>
          <p:cNvPr id="3" name="Content Placeholder 2"/>
          <p:cNvSpPr>
            <a:spLocks noGrp="1"/>
          </p:cNvSpPr>
          <p:nvPr>
            <p:ph idx="1"/>
          </p:nvPr>
        </p:nvSpPr>
        <p:spPr>
          <a:xfrm>
            <a:off x="520700" y="1690688"/>
            <a:ext cx="10833100" cy="4351338"/>
          </a:xfrm>
        </p:spPr>
        <p:txBody>
          <a:bodyPr>
            <a:noAutofit/>
          </a:bodyPr>
          <a:lstStyle/>
          <a:p>
            <a:r>
              <a:rPr lang="en-US" sz="2400" dirty="0" smtClean="0">
                <a:solidFill>
                  <a:srgbClr val="454545"/>
                </a:solidFill>
                <a:latin typeface="Arial,Bold"/>
              </a:rPr>
              <a:t>The fundamental </a:t>
            </a:r>
            <a:r>
              <a:rPr lang="en-US" sz="2400" dirty="0">
                <a:solidFill>
                  <a:srgbClr val="454545"/>
                </a:solidFill>
                <a:latin typeface="Arial,Bold"/>
              </a:rPr>
              <a:t>principle for </a:t>
            </a:r>
            <a:r>
              <a:rPr lang="en-US" sz="2400" dirty="0" smtClean="0">
                <a:solidFill>
                  <a:srgbClr val="454545"/>
                </a:solidFill>
                <a:latin typeface="Arial,Bold"/>
              </a:rPr>
              <a:t>management </a:t>
            </a:r>
            <a:r>
              <a:rPr lang="en-US" sz="2400" dirty="0">
                <a:solidFill>
                  <a:srgbClr val="454545"/>
                </a:solidFill>
                <a:latin typeface="Arial,Bold"/>
              </a:rPr>
              <a:t>and supervision of liquidity risk</a:t>
            </a:r>
          </a:p>
          <a:p>
            <a:r>
              <a:rPr lang="en-US" sz="2400" b="0" i="0" dirty="0" smtClean="0">
                <a:solidFill>
                  <a:srgbClr val="454545"/>
                </a:solidFill>
                <a:effectLst/>
                <a:latin typeface="Arial,Bold"/>
              </a:rPr>
              <a:t>A </a:t>
            </a:r>
            <a:r>
              <a:rPr lang="en-US" sz="2400" b="0" i="0" dirty="0">
                <a:solidFill>
                  <a:srgbClr val="454545"/>
                </a:solidFill>
                <a:effectLst/>
                <a:latin typeface="Arial,Bold"/>
              </a:rPr>
              <a:t>bank should establish a robust liquidity risk management framework that ensures it maintains sufficient liquidity, including cushion of unencumbered, high quality liquid assets, to withstand range of stress events, including those involving loss or impairment of both unsecured and secured funding sources. </a:t>
            </a:r>
          </a:p>
          <a:p>
            <a:r>
              <a:rPr lang="en-US" sz="2400" b="0" i="0" dirty="0">
                <a:solidFill>
                  <a:srgbClr val="454545"/>
                </a:solidFill>
                <a:effectLst/>
                <a:latin typeface="Arial,Bold"/>
              </a:rPr>
              <a:t>Supervisors </a:t>
            </a:r>
            <a:r>
              <a:rPr lang="en-US" sz="2400" b="0" i="0" dirty="0" smtClean="0">
                <a:solidFill>
                  <a:srgbClr val="454545"/>
                </a:solidFill>
                <a:effectLst/>
                <a:latin typeface="Arial,Bold"/>
              </a:rPr>
              <a:t>assess </a:t>
            </a:r>
            <a:r>
              <a:rPr lang="en-US" sz="2400" b="0" i="0" dirty="0">
                <a:solidFill>
                  <a:srgbClr val="454545"/>
                </a:solidFill>
                <a:effectLst/>
                <a:latin typeface="Arial,Bold"/>
              </a:rPr>
              <a:t>adequacy of both liquidity management framework and </a:t>
            </a:r>
            <a:r>
              <a:rPr lang="en-US" sz="2400" b="0" i="0" dirty="0" smtClean="0">
                <a:solidFill>
                  <a:srgbClr val="454545"/>
                </a:solidFill>
                <a:effectLst/>
                <a:latin typeface="Arial,Bold"/>
              </a:rPr>
              <a:t>position </a:t>
            </a:r>
            <a:r>
              <a:rPr lang="en-US" sz="2400" b="0" i="0" dirty="0">
                <a:solidFill>
                  <a:srgbClr val="454545"/>
                </a:solidFill>
                <a:effectLst/>
                <a:latin typeface="Arial,Bold"/>
              </a:rPr>
              <a:t>and take </a:t>
            </a:r>
            <a:r>
              <a:rPr lang="en-US" sz="2400" b="0" i="0" dirty="0" smtClean="0">
                <a:solidFill>
                  <a:srgbClr val="454545"/>
                </a:solidFill>
                <a:effectLst/>
                <a:latin typeface="Arial,Bold"/>
              </a:rPr>
              <a:t>action </a:t>
            </a:r>
            <a:r>
              <a:rPr lang="en-US" sz="2400" b="0" i="0" dirty="0">
                <a:solidFill>
                  <a:srgbClr val="454545"/>
                </a:solidFill>
                <a:effectLst/>
                <a:latin typeface="Arial,Bold"/>
              </a:rPr>
              <a:t>if </a:t>
            </a:r>
            <a:r>
              <a:rPr lang="en-US" sz="2400" b="0" i="0" dirty="0" smtClean="0">
                <a:solidFill>
                  <a:srgbClr val="454545"/>
                </a:solidFill>
                <a:effectLst/>
                <a:latin typeface="Arial,Bold"/>
              </a:rPr>
              <a:t>bank deficient </a:t>
            </a:r>
            <a:r>
              <a:rPr lang="en-US" sz="2400" b="0" i="0" dirty="0">
                <a:solidFill>
                  <a:srgbClr val="454545"/>
                </a:solidFill>
                <a:effectLst/>
                <a:latin typeface="Arial,Bold"/>
              </a:rPr>
              <a:t>in either </a:t>
            </a:r>
            <a:r>
              <a:rPr lang="en-US" sz="2400" b="0" i="0" dirty="0" smtClean="0">
                <a:solidFill>
                  <a:srgbClr val="454545"/>
                </a:solidFill>
                <a:effectLst/>
                <a:latin typeface="Arial,Bold"/>
              </a:rPr>
              <a:t>to </a:t>
            </a:r>
            <a:r>
              <a:rPr lang="en-US" sz="2400" b="0" i="0" dirty="0">
                <a:solidFill>
                  <a:srgbClr val="454545"/>
                </a:solidFill>
                <a:effectLst/>
                <a:latin typeface="Arial,Bold"/>
              </a:rPr>
              <a:t>protect depositors and limit damage to financial system.</a:t>
            </a:r>
          </a:p>
          <a:p>
            <a:r>
              <a:rPr lang="en-US" sz="2400" b="0" i="0" dirty="0">
                <a:solidFill>
                  <a:srgbClr val="454545"/>
                </a:solidFill>
                <a:effectLst/>
                <a:latin typeface="Arial" panose="020B0604020202020204" pitchFamily="34" charset="0"/>
              </a:rPr>
              <a:t>A bank should establish a robust liquidity risk management framework that is well integrated into the bank-wide risk management process. </a:t>
            </a:r>
          </a:p>
          <a:p>
            <a:r>
              <a:rPr lang="en-US" sz="2400" b="0" i="0" dirty="0">
                <a:solidFill>
                  <a:srgbClr val="454545"/>
                </a:solidFill>
                <a:effectLst/>
                <a:latin typeface="Arial" panose="020B0604020202020204" pitchFamily="34" charset="0"/>
              </a:rPr>
              <a:t>A primary objective of liquidity management framework </a:t>
            </a:r>
            <a:r>
              <a:rPr lang="en-US" sz="2400" dirty="0">
                <a:solidFill>
                  <a:srgbClr val="454545"/>
                </a:solidFill>
                <a:latin typeface="Arial" panose="020B0604020202020204" pitchFamily="34" charset="0"/>
              </a:rPr>
              <a:t>is to </a:t>
            </a:r>
            <a:r>
              <a:rPr lang="en-US" sz="2400" b="0" i="0" dirty="0">
                <a:solidFill>
                  <a:srgbClr val="454545"/>
                </a:solidFill>
                <a:effectLst/>
                <a:latin typeface="Arial" panose="020B0604020202020204" pitchFamily="34" charset="0"/>
              </a:rPr>
              <a:t>ensure that a firm is in a position to address daily liquidity obligations and withstand stress affecting both secured and unsecured funding, bank-specific or market-wide. </a:t>
            </a:r>
            <a:endParaRPr lang="en-US" sz="2400" dirty="0"/>
          </a:p>
        </p:txBody>
      </p:sp>
    </p:spTree>
    <p:extLst>
      <p:ext uri="{BB962C8B-B14F-4D97-AF65-F5344CB8AC3E}">
        <p14:creationId xmlns:p14="http://schemas.microsoft.com/office/powerpoint/2010/main" val="1111484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0" i="0" dirty="0">
                <a:solidFill>
                  <a:srgbClr val="454545"/>
                </a:solidFill>
                <a:effectLst/>
                <a:latin typeface="Arial,Bold"/>
              </a:rPr>
              <a:t>Principle 1: A bank is responsible for the sound management of liquidity risk. </a:t>
            </a:r>
            <a:endParaRPr lang="en-US" sz="3200" dirty="0"/>
          </a:p>
        </p:txBody>
      </p:sp>
      <p:sp>
        <p:nvSpPr>
          <p:cNvPr id="3" name="Content Placeholder 2"/>
          <p:cNvSpPr>
            <a:spLocks noGrp="1"/>
          </p:cNvSpPr>
          <p:nvPr>
            <p:ph idx="1"/>
          </p:nvPr>
        </p:nvSpPr>
        <p:spPr/>
        <p:txBody>
          <a:bodyPr>
            <a:normAutofit fontScale="85000" lnSpcReduction="20000"/>
          </a:bodyPr>
          <a:lstStyle/>
          <a:p>
            <a:r>
              <a:rPr lang="en-US" b="0" i="0" dirty="0">
                <a:solidFill>
                  <a:srgbClr val="454545"/>
                </a:solidFill>
                <a:effectLst/>
                <a:latin typeface="Arial" panose="020B0604020202020204" pitchFamily="34" charset="0"/>
              </a:rPr>
              <a:t>In addition to maintaining sound liquidity risk governance and management practices, as discussed further below, a bank should hold an adequate liquidity cushion comprised of readily marketable assets to be in a position to survive such periods of liquidity stress. </a:t>
            </a:r>
          </a:p>
          <a:p>
            <a:r>
              <a:rPr lang="en-US" b="0" i="0" dirty="0">
                <a:solidFill>
                  <a:srgbClr val="454545"/>
                </a:solidFill>
                <a:effectLst/>
                <a:latin typeface="Arial" panose="020B0604020202020204" pitchFamily="34" charset="0"/>
              </a:rPr>
              <a:t>A bank should demonstrate that its liquidity cushion is commensurate with the complexity of its on- and off-balance sheet activities, the liquidity of its assets and liabilities, the extent of its funding mismatches and the diversity of its business mix and funding strategies. </a:t>
            </a:r>
          </a:p>
          <a:p>
            <a:r>
              <a:rPr lang="en-US" b="0" i="0" dirty="0">
                <a:solidFill>
                  <a:srgbClr val="454545"/>
                </a:solidFill>
                <a:effectLst/>
                <a:latin typeface="Arial" panose="020B0604020202020204" pitchFamily="34" charset="0"/>
              </a:rPr>
              <a:t>A bank should use appropriately conservative assumptions about the marketability of assets and its access to funding, both secured and unsecured, during periods of stress. </a:t>
            </a:r>
          </a:p>
          <a:p>
            <a:r>
              <a:rPr lang="en-US" b="0" i="0" dirty="0">
                <a:solidFill>
                  <a:srgbClr val="454545"/>
                </a:solidFill>
                <a:effectLst/>
                <a:latin typeface="Arial" panose="020B0604020202020204" pitchFamily="34" charset="0"/>
              </a:rPr>
              <a:t>Moreover, a bank should not allow competitive pressures to compromise the integrity of its liquidity risk management, control functions, limit systems and liquidity cushion.</a:t>
            </a:r>
            <a:endParaRPr lang="en-US" dirty="0"/>
          </a:p>
        </p:txBody>
      </p:sp>
    </p:spTree>
    <p:extLst>
      <p:ext uri="{BB962C8B-B14F-4D97-AF65-F5344CB8AC3E}">
        <p14:creationId xmlns:p14="http://schemas.microsoft.com/office/powerpoint/2010/main" val="2398818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0" i="0" dirty="0">
                <a:solidFill>
                  <a:srgbClr val="454545"/>
                </a:solidFill>
                <a:effectLst/>
                <a:latin typeface="Arial,Bold"/>
              </a:rPr>
              <a:t>Principle 2: A bank should clearly articulate a liquidity risk tolerance that is appropriate for its business strategy and its role in the financial system</a:t>
            </a:r>
            <a:endParaRPr lang="en-US" sz="2800" dirty="0"/>
          </a:p>
        </p:txBody>
      </p:sp>
      <p:sp>
        <p:nvSpPr>
          <p:cNvPr id="3" name="Content Placeholder 2"/>
          <p:cNvSpPr>
            <a:spLocks noGrp="1"/>
          </p:cNvSpPr>
          <p:nvPr>
            <p:ph idx="1"/>
          </p:nvPr>
        </p:nvSpPr>
        <p:spPr/>
        <p:txBody>
          <a:bodyPr>
            <a:noAutofit/>
          </a:bodyPr>
          <a:lstStyle/>
          <a:p>
            <a:r>
              <a:rPr lang="en-US" sz="2000" b="0" i="0" dirty="0">
                <a:solidFill>
                  <a:srgbClr val="454545"/>
                </a:solidFill>
                <a:effectLst/>
                <a:latin typeface="Arial" panose="020B0604020202020204" pitchFamily="34" charset="0"/>
              </a:rPr>
              <a:t>A bank should set liquidity risk tolerance in light of business objectives, strategic direction and risk appetite. </a:t>
            </a:r>
          </a:p>
          <a:p>
            <a:r>
              <a:rPr lang="en-US" sz="2000" b="0" i="0" dirty="0">
                <a:solidFill>
                  <a:srgbClr val="454545"/>
                </a:solidFill>
                <a:effectLst/>
                <a:latin typeface="Arial" panose="020B0604020202020204" pitchFamily="34" charset="0"/>
              </a:rPr>
              <a:t>The board of directors is ultimately responsible for liquidity risk assumed by bank and manner in which risk is managed </a:t>
            </a:r>
            <a:r>
              <a:rPr lang="en-US" sz="2000" b="0" i="0">
                <a:solidFill>
                  <a:srgbClr val="454545"/>
                </a:solidFill>
                <a:effectLst/>
                <a:latin typeface="Arial" panose="020B0604020202020204" pitchFamily="34" charset="0"/>
              </a:rPr>
              <a:t>and should </a:t>
            </a:r>
            <a:r>
              <a:rPr lang="en-US" sz="2000" b="0" i="0" dirty="0">
                <a:solidFill>
                  <a:srgbClr val="454545"/>
                </a:solidFill>
                <a:effectLst/>
                <a:latin typeface="Arial" panose="020B0604020202020204" pitchFamily="34" charset="0"/>
              </a:rPr>
              <a:t>establish the bank’s liquidity risk tolerance. </a:t>
            </a:r>
          </a:p>
          <a:p>
            <a:r>
              <a:rPr lang="en-US" sz="2000" b="0" i="0" dirty="0">
                <a:solidFill>
                  <a:srgbClr val="454545"/>
                </a:solidFill>
                <a:effectLst/>
                <a:latin typeface="Arial" panose="020B0604020202020204" pitchFamily="34" charset="0"/>
              </a:rPr>
              <a:t>The tolerance should be appropriate for business strategy of bank and its role in the financial system and should reflect bank’s financial condition and funding capacity. </a:t>
            </a:r>
          </a:p>
          <a:p>
            <a:r>
              <a:rPr lang="en-US" sz="2000" b="0" i="0" dirty="0">
                <a:solidFill>
                  <a:srgbClr val="454545"/>
                </a:solidFill>
                <a:effectLst/>
                <a:latin typeface="Arial" panose="020B0604020202020204" pitchFamily="34" charset="0"/>
              </a:rPr>
              <a:t>The tolerance should ensure that firm manages its liquidity strongly in normal times in such a way that it is able to withstand a prolonged period of stress. </a:t>
            </a:r>
          </a:p>
          <a:p>
            <a:r>
              <a:rPr lang="en-US" sz="2000" b="0" i="0" dirty="0">
                <a:solidFill>
                  <a:srgbClr val="454545"/>
                </a:solidFill>
                <a:effectLst/>
                <a:latin typeface="Arial" panose="020B0604020202020204" pitchFamily="34" charset="0"/>
              </a:rPr>
              <a:t>tolerance should be articulated in so management understands trade-off between risk and profits. </a:t>
            </a:r>
          </a:p>
          <a:p>
            <a:r>
              <a:rPr lang="en-US" sz="2000" b="0" i="0" dirty="0">
                <a:solidFill>
                  <a:srgbClr val="454545"/>
                </a:solidFill>
                <a:effectLst/>
                <a:latin typeface="Arial" panose="020B0604020202020204" pitchFamily="34" charset="0"/>
              </a:rPr>
              <a:t>There are a variety of qualitative and quantitative ways a bank can express risk tolerance. </a:t>
            </a:r>
          </a:p>
          <a:p>
            <a:r>
              <a:rPr lang="en-US" sz="2000" b="0" i="0" dirty="0">
                <a:solidFill>
                  <a:srgbClr val="454545"/>
                </a:solidFill>
                <a:effectLst/>
                <a:latin typeface="Arial" panose="020B0604020202020204" pitchFamily="34" charset="0"/>
              </a:rPr>
              <a:t>For example, a bank may quantify its liquidity risk tolerance in terms of the level of unmitigated funding liquidity risk the bank decides to take under normal and stressed business conditions.</a:t>
            </a:r>
            <a:endParaRPr lang="en-US" sz="2000" b="0" i="0" dirty="0">
              <a:solidFill>
                <a:srgbClr val="454545"/>
              </a:solidFill>
              <a:effectLst/>
              <a:latin typeface="UICTFontTextStyleBody"/>
            </a:endParaRPr>
          </a:p>
        </p:txBody>
      </p:sp>
    </p:spTree>
    <p:extLst>
      <p:ext uri="{BB962C8B-B14F-4D97-AF65-F5344CB8AC3E}">
        <p14:creationId xmlns:p14="http://schemas.microsoft.com/office/powerpoint/2010/main" val="627984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99" y="365125"/>
            <a:ext cx="10926701" cy="1325563"/>
          </a:xfrm>
        </p:spPr>
        <p:txBody>
          <a:bodyPr>
            <a:noAutofit/>
          </a:bodyPr>
          <a:lstStyle/>
          <a:p>
            <a:r>
              <a:rPr lang="en-US" sz="2800" dirty="0">
                <a:solidFill>
                  <a:srgbClr val="454545"/>
                </a:solidFill>
                <a:latin typeface="Arial,Bold"/>
              </a:rPr>
              <a:t>Principle 3: Senior management should develop a strategy, policies and practices to manage liquidity risk in accordance with the risk tolerance and to ensure that the bank maintains sufficient liquidity. </a:t>
            </a:r>
          </a:p>
        </p:txBody>
      </p:sp>
      <p:sp>
        <p:nvSpPr>
          <p:cNvPr id="3" name="Content Placeholder 2"/>
          <p:cNvSpPr>
            <a:spLocks noGrp="1"/>
          </p:cNvSpPr>
          <p:nvPr>
            <p:ph idx="1"/>
          </p:nvPr>
        </p:nvSpPr>
        <p:spPr>
          <a:xfrm>
            <a:off x="561973" y="1825625"/>
            <a:ext cx="10791827" cy="4351338"/>
          </a:xfrm>
        </p:spPr>
        <p:txBody>
          <a:bodyPr>
            <a:noAutofit/>
          </a:bodyPr>
          <a:lstStyle/>
          <a:p>
            <a:r>
              <a:rPr lang="en-US" sz="1800" b="0" i="0" dirty="0" smtClean="0">
                <a:solidFill>
                  <a:srgbClr val="454545"/>
                </a:solidFill>
                <a:effectLst/>
                <a:latin typeface="Arial"/>
                <a:cs typeface="Arial"/>
              </a:rPr>
              <a:t>Senior </a:t>
            </a:r>
            <a:r>
              <a:rPr lang="en-US" sz="1800" b="0" i="0" dirty="0">
                <a:solidFill>
                  <a:srgbClr val="454545"/>
                </a:solidFill>
                <a:effectLst/>
                <a:latin typeface="Arial"/>
                <a:cs typeface="Arial"/>
              </a:rPr>
              <a:t>management should continuously review </a:t>
            </a:r>
            <a:r>
              <a:rPr lang="en-US" sz="1800" b="0" i="0" dirty="0" smtClean="0">
                <a:solidFill>
                  <a:srgbClr val="454545"/>
                </a:solidFill>
                <a:effectLst/>
                <a:latin typeface="Arial"/>
                <a:cs typeface="Arial"/>
              </a:rPr>
              <a:t>the </a:t>
            </a:r>
            <a:r>
              <a:rPr lang="en-US" sz="1800" b="0" i="0" dirty="0">
                <a:solidFill>
                  <a:srgbClr val="454545"/>
                </a:solidFill>
                <a:effectLst/>
                <a:latin typeface="Arial"/>
                <a:cs typeface="Arial"/>
              </a:rPr>
              <a:t>bank’s liquidity </a:t>
            </a:r>
            <a:r>
              <a:rPr lang="en-US" sz="1800" b="0" i="0" dirty="0" smtClean="0">
                <a:solidFill>
                  <a:srgbClr val="454545"/>
                </a:solidFill>
                <a:effectLst/>
                <a:latin typeface="Arial"/>
                <a:cs typeface="Arial"/>
              </a:rPr>
              <a:t>and </a:t>
            </a:r>
            <a:r>
              <a:rPr lang="en-US" sz="1800" b="0" i="0" dirty="0">
                <a:solidFill>
                  <a:srgbClr val="454545"/>
                </a:solidFill>
                <a:effectLst/>
                <a:latin typeface="Arial"/>
                <a:cs typeface="Arial"/>
              </a:rPr>
              <a:t>report to the board </a:t>
            </a:r>
            <a:endParaRPr lang="en-US" sz="1800" b="0" i="0" dirty="0" smtClean="0">
              <a:solidFill>
                <a:srgbClr val="454545"/>
              </a:solidFill>
              <a:effectLst/>
              <a:latin typeface="Arial"/>
              <a:cs typeface="Arial"/>
            </a:endParaRPr>
          </a:p>
          <a:p>
            <a:r>
              <a:rPr lang="en-US" sz="1800" b="0" i="0" dirty="0" smtClean="0">
                <a:solidFill>
                  <a:srgbClr val="454545"/>
                </a:solidFill>
                <a:effectLst/>
                <a:latin typeface="Arial"/>
                <a:cs typeface="Arial"/>
              </a:rPr>
              <a:t>A </a:t>
            </a:r>
            <a:r>
              <a:rPr lang="en-US" sz="1800" b="0" i="0" dirty="0">
                <a:solidFill>
                  <a:srgbClr val="454545"/>
                </a:solidFill>
                <a:effectLst/>
                <a:latin typeface="Arial"/>
                <a:cs typeface="Arial"/>
              </a:rPr>
              <a:t>bank’s board </a:t>
            </a:r>
            <a:r>
              <a:rPr lang="en-US" sz="1800" b="0" i="0" dirty="0" smtClean="0">
                <a:solidFill>
                  <a:srgbClr val="454545"/>
                </a:solidFill>
                <a:effectLst/>
                <a:latin typeface="Arial"/>
                <a:cs typeface="Arial"/>
              </a:rPr>
              <a:t>should </a:t>
            </a:r>
            <a:r>
              <a:rPr lang="en-US" sz="1800" b="0" i="0" dirty="0">
                <a:solidFill>
                  <a:srgbClr val="454545"/>
                </a:solidFill>
                <a:effectLst/>
                <a:latin typeface="Arial"/>
                <a:cs typeface="Arial"/>
              </a:rPr>
              <a:t>review and approve </a:t>
            </a:r>
            <a:r>
              <a:rPr lang="en-US" sz="1800" dirty="0" smtClean="0">
                <a:solidFill>
                  <a:srgbClr val="454545"/>
                </a:solidFill>
                <a:latin typeface="Arial"/>
                <a:cs typeface="Arial"/>
              </a:rPr>
              <a:t>the strategy, policy and practices </a:t>
            </a:r>
            <a:r>
              <a:rPr lang="en-US" sz="1800" b="0" i="0" dirty="0" smtClean="0">
                <a:solidFill>
                  <a:srgbClr val="454545"/>
                </a:solidFill>
                <a:effectLst/>
                <a:latin typeface="Arial"/>
                <a:cs typeface="Arial"/>
              </a:rPr>
              <a:t>related </a:t>
            </a:r>
            <a:r>
              <a:rPr lang="en-US" sz="1800" b="0" i="0" dirty="0">
                <a:solidFill>
                  <a:srgbClr val="454545"/>
                </a:solidFill>
                <a:effectLst/>
                <a:latin typeface="Arial"/>
                <a:cs typeface="Arial"/>
              </a:rPr>
              <a:t>to </a:t>
            </a:r>
            <a:r>
              <a:rPr lang="en-US" sz="1800" b="0" i="0" dirty="0" smtClean="0">
                <a:solidFill>
                  <a:srgbClr val="454545"/>
                </a:solidFill>
                <a:effectLst/>
                <a:latin typeface="Arial"/>
                <a:cs typeface="Arial"/>
              </a:rPr>
              <a:t>management </a:t>
            </a:r>
            <a:r>
              <a:rPr lang="en-US" sz="1800" b="0" i="0" dirty="0">
                <a:solidFill>
                  <a:srgbClr val="454545"/>
                </a:solidFill>
                <a:effectLst/>
                <a:latin typeface="Arial"/>
                <a:cs typeface="Arial"/>
              </a:rPr>
              <a:t>of liquidity at least annually </a:t>
            </a:r>
            <a:r>
              <a:rPr lang="en-US" sz="1800" b="0" i="0" dirty="0" smtClean="0">
                <a:solidFill>
                  <a:srgbClr val="454545"/>
                </a:solidFill>
                <a:effectLst/>
                <a:latin typeface="Arial"/>
                <a:cs typeface="Arial"/>
              </a:rPr>
              <a:t>effectively.</a:t>
            </a:r>
          </a:p>
          <a:p>
            <a:r>
              <a:rPr lang="en-US" sz="1800" dirty="0">
                <a:latin typeface="Arial"/>
                <a:cs typeface="Arial"/>
              </a:rPr>
              <a:t>Senior management is responsible for developing and implementing a liquidity </a:t>
            </a:r>
            <a:r>
              <a:rPr lang="en-US" sz="1800" dirty="0" smtClean="0">
                <a:latin typeface="Arial"/>
                <a:cs typeface="Arial"/>
              </a:rPr>
              <a:t>risk strategy </a:t>
            </a:r>
            <a:r>
              <a:rPr lang="en-US" sz="1800" dirty="0">
                <a:latin typeface="Arial"/>
                <a:cs typeface="Arial"/>
              </a:rPr>
              <a:t>in accordance with </a:t>
            </a:r>
            <a:r>
              <a:rPr lang="en-US" sz="1800" dirty="0" smtClean="0">
                <a:latin typeface="Arial"/>
                <a:cs typeface="Arial"/>
              </a:rPr>
              <a:t>bank’s </a:t>
            </a:r>
            <a:r>
              <a:rPr lang="en-US" sz="1800" dirty="0">
                <a:latin typeface="Arial"/>
                <a:cs typeface="Arial"/>
              </a:rPr>
              <a:t>risk tolerance. </a:t>
            </a:r>
            <a:endParaRPr lang="en-US" sz="1800" dirty="0" smtClean="0">
              <a:latin typeface="Arial"/>
              <a:cs typeface="Arial"/>
            </a:endParaRPr>
          </a:p>
          <a:p>
            <a:r>
              <a:rPr lang="en-US" sz="1800" dirty="0" smtClean="0">
                <a:latin typeface="Arial"/>
                <a:cs typeface="Arial"/>
              </a:rPr>
              <a:t>The </a:t>
            </a:r>
            <a:r>
              <a:rPr lang="en-US" sz="1800" dirty="0">
                <a:latin typeface="Arial"/>
                <a:cs typeface="Arial"/>
              </a:rPr>
              <a:t>strategy </a:t>
            </a:r>
            <a:r>
              <a:rPr lang="en-US" sz="1800" dirty="0" smtClean="0">
                <a:latin typeface="Arial"/>
                <a:cs typeface="Arial"/>
              </a:rPr>
              <a:t>should include </a:t>
            </a:r>
            <a:r>
              <a:rPr lang="en-US" sz="1800" dirty="0">
                <a:latin typeface="Arial"/>
                <a:cs typeface="Arial"/>
              </a:rPr>
              <a:t>specific policies on liquidity management, such </a:t>
            </a:r>
            <a:r>
              <a:rPr lang="en-US" sz="1800" dirty="0" smtClean="0">
                <a:latin typeface="Arial"/>
                <a:cs typeface="Arial"/>
              </a:rPr>
              <a:t>as:</a:t>
            </a:r>
          </a:p>
          <a:p>
            <a:pPr lvl="1"/>
            <a:r>
              <a:rPr lang="en-US" sz="1600" dirty="0" smtClean="0">
                <a:latin typeface="Arial"/>
                <a:cs typeface="Arial"/>
              </a:rPr>
              <a:t>the </a:t>
            </a:r>
            <a:r>
              <a:rPr lang="en-US" sz="1600" dirty="0">
                <a:latin typeface="Arial"/>
                <a:cs typeface="Arial"/>
              </a:rPr>
              <a:t>composition and maturity </a:t>
            </a:r>
            <a:r>
              <a:rPr lang="en-US" sz="1600" dirty="0" smtClean="0">
                <a:latin typeface="Arial"/>
                <a:cs typeface="Arial"/>
              </a:rPr>
              <a:t>of assets </a:t>
            </a:r>
            <a:r>
              <a:rPr lang="en-US" sz="1600" dirty="0">
                <a:latin typeface="Arial"/>
                <a:cs typeface="Arial"/>
              </a:rPr>
              <a:t>and liabilities; </a:t>
            </a:r>
            <a:endParaRPr lang="en-US" sz="1600" dirty="0" smtClean="0">
              <a:latin typeface="Arial"/>
              <a:cs typeface="Arial"/>
            </a:endParaRPr>
          </a:p>
          <a:p>
            <a:pPr lvl="1"/>
            <a:r>
              <a:rPr lang="en-US" sz="1600" dirty="0" smtClean="0">
                <a:latin typeface="Arial"/>
                <a:cs typeface="Arial"/>
              </a:rPr>
              <a:t>the </a:t>
            </a:r>
            <a:r>
              <a:rPr lang="en-US" sz="1600" dirty="0">
                <a:latin typeface="Arial"/>
                <a:cs typeface="Arial"/>
              </a:rPr>
              <a:t>diversity and stability of funding sources; </a:t>
            </a:r>
            <a:endParaRPr lang="en-US" sz="1600" dirty="0" smtClean="0">
              <a:latin typeface="Arial"/>
              <a:cs typeface="Arial"/>
            </a:endParaRPr>
          </a:p>
          <a:p>
            <a:pPr lvl="1"/>
            <a:r>
              <a:rPr lang="en-US" sz="1600" dirty="0" smtClean="0">
                <a:latin typeface="Arial"/>
                <a:cs typeface="Arial"/>
              </a:rPr>
              <a:t>the </a:t>
            </a:r>
            <a:r>
              <a:rPr lang="en-US" sz="1600" dirty="0">
                <a:latin typeface="Arial"/>
                <a:cs typeface="Arial"/>
              </a:rPr>
              <a:t>approach to </a:t>
            </a:r>
            <a:r>
              <a:rPr lang="en-US" sz="1600" dirty="0" smtClean="0">
                <a:latin typeface="Arial"/>
                <a:cs typeface="Arial"/>
              </a:rPr>
              <a:t>managing liquidity </a:t>
            </a:r>
            <a:r>
              <a:rPr lang="en-US" sz="1600" dirty="0">
                <a:latin typeface="Arial"/>
                <a:cs typeface="Arial"/>
              </a:rPr>
              <a:t>in </a:t>
            </a:r>
            <a:r>
              <a:rPr lang="en-US" sz="1600" dirty="0" smtClean="0">
                <a:latin typeface="Arial"/>
                <a:cs typeface="Arial"/>
              </a:rPr>
              <a:t>across currencies</a:t>
            </a:r>
            <a:r>
              <a:rPr lang="en-US" sz="1600" dirty="0">
                <a:latin typeface="Arial"/>
                <a:cs typeface="Arial"/>
              </a:rPr>
              <a:t>, </a:t>
            </a:r>
            <a:r>
              <a:rPr lang="en-US" sz="1600" dirty="0" smtClean="0">
                <a:latin typeface="Arial"/>
                <a:cs typeface="Arial"/>
              </a:rPr>
              <a:t>borders</a:t>
            </a:r>
            <a:r>
              <a:rPr lang="en-US" sz="1600" dirty="0">
                <a:latin typeface="Arial"/>
                <a:cs typeface="Arial"/>
              </a:rPr>
              <a:t>, and </a:t>
            </a:r>
            <a:r>
              <a:rPr lang="en-US" sz="1600" dirty="0" smtClean="0">
                <a:latin typeface="Arial"/>
                <a:cs typeface="Arial"/>
              </a:rPr>
              <a:t>business </a:t>
            </a:r>
            <a:r>
              <a:rPr lang="en-US" sz="1600" dirty="0">
                <a:latin typeface="Arial"/>
                <a:cs typeface="Arial"/>
              </a:rPr>
              <a:t>lines and legal entities</a:t>
            </a:r>
            <a:r>
              <a:rPr lang="en-US" sz="1600" dirty="0" smtClean="0">
                <a:latin typeface="Arial"/>
                <a:cs typeface="Arial"/>
              </a:rPr>
              <a:t>; </a:t>
            </a:r>
          </a:p>
          <a:p>
            <a:pPr lvl="1"/>
            <a:r>
              <a:rPr lang="en-US" sz="1600" dirty="0" smtClean="0">
                <a:latin typeface="Arial"/>
                <a:cs typeface="Arial"/>
              </a:rPr>
              <a:t>the </a:t>
            </a:r>
            <a:r>
              <a:rPr lang="en-US" sz="1600" dirty="0">
                <a:latin typeface="Arial"/>
                <a:cs typeface="Arial"/>
              </a:rPr>
              <a:t>approach to intraday liquidity management; and </a:t>
            </a:r>
            <a:endParaRPr lang="en-US" sz="1600" dirty="0" smtClean="0">
              <a:latin typeface="Arial"/>
              <a:cs typeface="Arial"/>
            </a:endParaRPr>
          </a:p>
          <a:p>
            <a:pPr lvl="1"/>
            <a:r>
              <a:rPr lang="en-US" sz="1600" dirty="0" smtClean="0">
                <a:latin typeface="Arial"/>
                <a:cs typeface="Arial"/>
              </a:rPr>
              <a:t>the </a:t>
            </a:r>
            <a:r>
              <a:rPr lang="en-US" sz="1600" dirty="0">
                <a:latin typeface="Arial"/>
                <a:cs typeface="Arial"/>
              </a:rPr>
              <a:t>assumptions on the liquidity </a:t>
            </a:r>
            <a:r>
              <a:rPr lang="en-US" sz="1600" dirty="0" smtClean="0">
                <a:latin typeface="Arial"/>
                <a:cs typeface="Arial"/>
              </a:rPr>
              <a:t>and marketability </a:t>
            </a:r>
            <a:r>
              <a:rPr lang="en-US" sz="1600" dirty="0">
                <a:latin typeface="Arial"/>
                <a:cs typeface="Arial"/>
              </a:rPr>
              <a:t>of assets. </a:t>
            </a:r>
            <a:endParaRPr lang="en-US" sz="1600" dirty="0" smtClean="0">
              <a:latin typeface="Arial"/>
              <a:cs typeface="Arial"/>
            </a:endParaRPr>
          </a:p>
          <a:p>
            <a:r>
              <a:rPr lang="en-US" sz="1800" dirty="0" smtClean="0">
                <a:latin typeface="Arial"/>
                <a:cs typeface="Arial"/>
              </a:rPr>
              <a:t>The </a:t>
            </a:r>
            <a:r>
              <a:rPr lang="en-US" sz="1800" dirty="0">
                <a:latin typeface="Arial"/>
                <a:cs typeface="Arial"/>
              </a:rPr>
              <a:t>strategy should take account of liquidity needs under </a:t>
            </a:r>
            <a:r>
              <a:rPr lang="en-US" sz="1800" dirty="0" smtClean="0">
                <a:latin typeface="Arial"/>
                <a:cs typeface="Arial"/>
              </a:rPr>
              <a:t>normal and stressed conditions, </a:t>
            </a:r>
            <a:r>
              <a:rPr lang="en-US" sz="1800" dirty="0">
                <a:latin typeface="Arial"/>
                <a:cs typeface="Arial"/>
              </a:rPr>
              <a:t>the nature </a:t>
            </a:r>
            <a:r>
              <a:rPr lang="en-US" sz="1800" dirty="0" smtClean="0">
                <a:latin typeface="Arial"/>
                <a:cs typeface="Arial"/>
              </a:rPr>
              <a:t>of which </a:t>
            </a:r>
            <a:r>
              <a:rPr lang="en-US" sz="1800" dirty="0">
                <a:latin typeface="Arial"/>
                <a:cs typeface="Arial"/>
              </a:rPr>
              <a:t>may be institution-specific or market-wide or a combination of the two. </a:t>
            </a:r>
            <a:endParaRPr lang="en-US" sz="1800" dirty="0" smtClean="0">
              <a:latin typeface="Arial"/>
              <a:cs typeface="Arial"/>
            </a:endParaRPr>
          </a:p>
          <a:p>
            <a:r>
              <a:rPr lang="en-US" sz="1800" dirty="0" smtClean="0">
                <a:latin typeface="Arial"/>
                <a:cs typeface="Arial"/>
              </a:rPr>
              <a:t>The strategy may </a:t>
            </a:r>
            <a:r>
              <a:rPr lang="en-US" sz="1800" dirty="0">
                <a:latin typeface="Arial"/>
                <a:cs typeface="Arial"/>
              </a:rPr>
              <a:t>include </a:t>
            </a:r>
            <a:r>
              <a:rPr lang="en-US" sz="1800" dirty="0" smtClean="0">
                <a:latin typeface="Arial"/>
                <a:cs typeface="Arial"/>
              </a:rPr>
              <a:t>high</a:t>
            </a:r>
            <a:r>
              <a:rPr lang="en-US" sz="1800" dirty="0">
                <a:latin typeface="Arial"/>
                <a:cs typeface="Arial"/>
              </a:rPr>
              <a:t>-level quantitative and qualitative targets. </a:t>
            </a:r>
            <a:endParaRPr lang="en-US" sz="1800" dirty="0" smtClean="0">
              <a:latin typeface="Arial"/>
              <a:cs typeface="Arial"/>
            </a:endParaRPr>
          </a:p>
          <a:p>
            <a:r>
              <a:rPr lang="en-US" sz="1800" dirty="0" smtClean="0">
                <a:latin typeface="Arial"/>
                <a:cs typeface="Arial"/>
              </a:rPr>
              <a:t>The </a:t>
            </a:r>
            <a:r>
              <a:rPr lang="en-US" sz="1800" dirty="0">
                <a:latin typeface="Arial"/>
                <a:cs typeface="Arial"/>
              </a:rPr>
              <a:t>board </a:t>
            </a:r>
            <a:r>
              <a:rPr lang="en-US" sz="1800" dirty="0" smtClean="0">
                <a:latin typeface="Arial"/>
                <a:cs typeface="Arial"/>
              </a:rPr>
              <a:t>should </a:t>
            </a:r>
            <a:r>
              <a:rPr lang="en-US" sz="1800" dirty="0">
                <a:latin typeface="Arial"/>
                <a:cs typeface="Arial"/>
              </a:rPr>
              <a:t>approve </a:t>
            </a:r>
            <a:r>
              <a:rPr lang="en-US" sz="1800" dirty="0" smtClean="0">
                <a:latin typeface="Arial"/>
                <a:cs typeface="Arial"/>
              </a:rPr>
              <a:t>strategy </a:t>
            </a:r>
            <a:r>
              <a:rPr lang="en-US" sz="1800" dirty="0">
                <a:latin typeface="Arial"/>
                <a:cs typeface="Arial"/>
              </a:rPr>
              <a:t>and critical policies </a:t>
            </a:r>
            <a:r>
              <a:rPr lang="en-US" sz="1800" dirty="0" smtClean="0">
                <a:latin typeface="Arial"/>
                <a:cs typeface="Arial"/>
              </a:rPr>
              <a:t>/ practices </a:t>
            </a:r>
            <a:r>
              <a:rPr lang="en-US" sz="1800" dirty="0">
                <a:latin typeface="Arial"/>
                <a:cs typeface="Arial"/>
              </a:rPr>
              <a:t>and review them at </a:t>
            </a:r>
            <a:r>
              <a:rPr lang="en-US" sz="1800" dirty="0" smtClean="0">
                <a:latin typeface="Arial"/>
                <a:cs typeface="Arial"/>
              </a:rPr>
              <a:t>least annually</a:t>
            </a:r>
            <a:endParaRPr lang="en-US" sz="1800" b="0" i="0" dirty="0">
              <a:solidFill>
                <a:srgbClr val="454545"/>
              </a:solidFill>
              <a:effectLst/>
              <a:latin typeface="Arial"/>
              <a:cs typeface="Arial"/>
            </a:endParaRPr>
          </a:p>
          <a:p>
            <a:endParaRPr lang="en-US" sz="1800" b="0" i="0" dirty="0">
              <a:solidFill>
                <a:srgbClr val="454545"/>
              </a:solidFill>
              <a:effectLst/>
              <a:latin typeface="Arial"/>
              <a:cs typeface="Arial"/>
            </a:endParaRPr>
          </a:p>
        </p:txBody>
      </p:sp>
    </p:spTree>
    <p:extLst>
      <p:ext uri="{BB962C8B-B14F-4D97-AF65-F5344CB8AC3E}">
        <p14:creationId xmlns:p14="http://schemas.microsoft.com/office/powerpoint/2010/main" val="3317984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 liquidity strategy should be appropriate for the nature, scale and complexity of </a:t>
            </a:r>
            <a:r>
              <a:rPr lang="en-US" dirty="0" smtClean="0"/>
              <a:t>a bank’s </a:t>
            </a:r>
            <a:r>
              <a:rPr lang="en-US" dirty="0"/>
              <a:t>activities. In formulating this strategy, the bank should take into consideration its </a:t>
            </a:r>
            <a:r>
              <a:rPr lang="en-US" dirty="0" smtClean="0"/>
              <a:t>legal structures </a:t>
            </a:r>
            <a:r>
              <a:rPr lang="en-US" dirty="0"/>
              <a:t>(</a:t>
            </a:r>
            <a:r>
              <a:rPr lang="en-US" dirty="0" err="1"/>
              <a:t>eg</a:t>
            </a:r>
            <a:r>
              <a:rPr lang="en-US" dirty="0"/>
              <a:t> mix of foreign branches versus foreign operating subsidiaries), key </a:t>
            </a:r>
            <a:r>
              <a:rPr lang="en-US" dirty="0" smtClean="0"/>
              <a:t>business lines</a:t>
            </a:r>
            <a:r>
              <a:rPr lang="en-US" dirty="0"/>
              <a:t>, the breadth and diversity of markets, products, and jurisdictions in which it operates</a:t>
            </a:r>
            <a:r>
              <a:rPr lang="en-US" dirty="0" smtClean="0"/>
              <a:t>, and </a:t>
            </a:r>
            <a:r>
              <a:rPr lang="en-US" dirty="0"/>
              <a:t>home and host regulatory </a:t>
            </a:r>
            <a:r>
              <a:rPr lang="en-US" dirty="0" smtClean="0"/>
              <a:t>requirements</a:t>
            </a:r>
          </a:p>
          <a:p>
            <a:r>
              <a:rPr lang="en-US" dirty="0"/>
              <a:t>Senior management should determine the structure, responsibilities and controls </a:t>
            </a:r>
            <a:r>
              <a:rPr lang="en-US" dirty="0" smtClean="0"/>
              <a:t>for managing </a:t>
            </a:r>
            <a:r>
              <a:rPr lang="en-US" dirty="0"/>
              <a:t>liquidity risk and for overseeing the liquidity positions of all legal entities, </a:t>
            </a:r>
            <a:r>
              <a:rPr lang="en-US" dirty="0" smtClean="0"/>
              <a:t>branches and </a:t>
            </a:r>
            <a:r>
              <a:rPr lang="en-US" dirty="0"/>
              <a:t>subsidiaries in the jurisdictions in which a bank is active, and outline these </a:t>
            </a:r>
            <a:r>
              <a:rPr lang="en-US" dirty="0" smtClean="0"/>
              <a:t>elements clearly </a:t>
            </a:r>
            <a:r>
              <a:rPr lang="en-US" dirty="0"/>
              <a:t>in the bank’s liquidity policies. </a:t>
            </a:r>
            <a:endParaRPr lang="en-US" dirty="0" smtClean="0"/>
          </a:p>
          <a:p>
            <a:r>
              <a:rPr lang="en-US" dirty="0" smtClean="0"/>
              <a:t>The </a:t>
            </a:r>
            <a:r>
              <a:rPr lang="en-US" dirty="0"/>
              <a:t>structure for managing liquidity (</a:t>
            </a:r>
            <a:r>
              <a:rPr lang="en-US" dirty="0" err="1"/>
              <a:t>ie</a:t>
            </a:r>
            <a:r>
              <a:rPr lang="en-US" dirty="0"/>
              <a:t> the degree </a:t>
            </a:r>
            <a:r>
              <a:rPr lang="en-US" dirty="0" smtClean="0"/>
              <a:t>of </a:t>
            </a:r>
            <a:r>
              <a:rPr lang="en-US" dirty="0" err="1" smtClean="0"/>
              <a:t>centralisation</a:t>
            </a:r>
            <a:r>
              <a:rPr lang="en-US" dirty="0" smtClean="0"/>
              <a:t> </a:t>
            </a:r>
            <a:r>
              <a:rPr lang="en-US" dirty="0"/>
              <a:t>or </a:t>
            </a:r>
            <a:r>
              <a:rPr lang="en-US" dirty="0" err="1"/>
              <a:t>decentralisation</a:t>
            </a:r>
            <a:r>
              <a:rPr lang="en-US" dirty="0"/>
              <a:t> of a</a:t>
            </a:r>
          </a:p>
        </p:txBody>
      </p:sp>
      <p:sp>
        <p:nvSpPr>
          <p:cNvPr id="4" name="Title 1"/>
          <p:cNvSpPr>
            <a:spLocks noGrp="1"/>
          </p:cNvSpPr>
          <p:nvPr>
            <p:ph type="title"/>
          </p:nvPr>
        </p:nvSpPr>
        <p:spPr/>
        <p:txBody>
          <a:bodyPr>
            <a:noAutofit/>
          </a:bodyPr>
          <a:lstStyle/>
          <a:p>
            <a:r>
              <a:rPr lang="en-US" sz="2800" dirty="0">
                <a:solidFill>
                  <a:srgbClr val="454545"/>
                </a:solidFill>
                <a:latin typeface="Arial,Bold"/>
              </a:rPr>
              <a:t>Principle 3: Senior management should develop a strategy, policies and practices to manage liquidity risk in accordance with the risk tolerance and to ensure that the bank maintains sufficient liquidity. </a:t>
            </a:r>
          </a:p>
        </p:txBody>
      </p:sp>
    </p:spTree>
    <p:extLst>
      <p:ext uri="{BB962C8B-B14F-4D97-AF65-F5344CB8AC3E}">
        <p14:creationId xmlns:p14="http://schemas.microsoft.com/office/powerpoint/2010/main" val="3930807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454545"/>
                </a:solidFill>
                <a:latin typeface="Arial,Bold"/>
              </a:rPr>
              <a:t>Principle 4: A bank should incorporate liquidity </a:t>
            </a:r>
            <a:r>
              <a:rPr lang="en-US" sz="3600" dirty="0" smtClean="0">
                <a:solidFill>
                  <a:srgbClr val="454545"/>
                </a:solidFill>
                <a:latin typeface="Arial,Bold"/>
              </a:rPr>
              <a:t>costs in all activities</a:t>
            </a:r>
            <a:endParaRPr lang="en-US" sz="3600" dirty="0"/>
          </a:p>
        </p:txBody>
      </p:sp>
      <p:sp>
        <p:nvSpPr>
          <p:cNvPr id="3" name="Content Placeholder 2"/>
          <p:cNvSpPr>
            <a:spLocks noGrp="1"/>
          </p:cNvSpPr>
          <p:nvPr>
            <p:ph idx="1"/>
          </p:nvPr>
        </p:nvSpPr>
        <p:spPr/>
        <p:txBody>
          <a:bodyPr>
            <a:normAutofit fontScale="85000" lnSpcReduction="20000"/>
          </a:bodyPr>
          <a:lstStyle/>
          <a:p>
            <a:r>
              <a:rPr lang="en-US" sz="2400" b="0" i="0" dirty="0">
                <a:solidFill>
                  <a:srgbClr val="454545"/>
                </a:solidFill>
                <a:effectLst/>
                <a:latin typeface="Arial" panose="020B0604020202020204" pitchFamily="34" charset="0"/>
                <a:cs typeface="Arial" panose="020B0604020202020204" pitchFamily="34" charset="0"/>
              </a:rPr>
              <a:t>Principle 4: A bank should incorporate liquidity costs, benefits and risks in the internal pricing, performance measurement and new product approval process for all significant business activities (both on- and off-balance sheet), thereby aligning the risk-taking incentives of individual business lines with the liquidity risk exposures their activities create for the bank as a whole. </a:t>
            </a:r>
            <a:endParaRPr lang="en-US" sz="2400" b="0" i="0" dirty="0" smtClean="0">
              <a:solidFill>
                <a:srgbClr val="454545"/>
              </a:solidFill>
              <a:effectLst/>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Costs</a:t>
            </a:r>
            <a:r>
              <a:rPr lang="en-US" sz="2400" dirty="0">
                <a:latin typeface="Arial" panose="020B0604020202020204" pitchFamily="34" charset="0"/>
                <a:cs typeface="Arial" panose="020B0604020202020204" pitchFamily="34" charset="0"/>
              </a:rPr>
              <a:t>, benefits and risks should </a:t>
            </a:r>
            <a:r>
              <a:rPr lang="en-US" sz="2400" dirty="0" smtClean="0">
                <a:latin typeface="Arial" panose="020B0604020202020204" pitchFamily="34" charset="0"/>
                <a:cs typeface="Arial" panose="020B0604020202020204" pitchFamily="34" charset="0"/>
              </a:rPr>
              <a:t>be attributed </a:t>
            </a:r>
            <a:r>
              <a:rPr lang="en-US" sz="2400" dirty="0">
                <a:latin typeface="Arial" panose="020B0604020202020204" pitchFamily="34" charset="0"/>
                <a:cs typeface="Arial" panose="020B0604020202020204" pitchFamily="34" charset="0"/>
              </a:rPr>
              <a:t>to </a:t>
            </a:r>
            <a:r>
              <a:rPr lang="en-US" sz="2400" dirty="0" smtClean="0">
                <a:latin typeface="Arial" panose="020B0604020202020204" pitchFamily="34" charset="0"/>
                <a:cs typeface="Arial" panose="020B0604020202020204" pitchFamily="34" charset="0"/>
              </a:rPr>
              <a:t>relevant </a:t>
            </a:r>
            <a:r>
              <a:rPr lang="en-US" sz="2400" dirty="0">
                <a:latin typeface="Arial" panose="020B0604020202020204" pitchFamily="34" charset="0"/>
                <a:cs typeface="Arial" panose="020B0604020202020204" pitchFamily="34" charset="0"/>
              </a:rPr>
              <a:t>activity so that </a:t>
            </a:r>
            <a:r>
              <a:rPr lang="en-US" sz="2400" dirty="0" smtClean="0">
                <a:latin typeface="Arial" panose="020B0604020202020204" pitchFamily="34" charset="0"/>
                <a:cs typeface="Arial" panose="020B0604020202020204" pitchFamily="34" charset="0"/>
              </a:rPr>
              <a:t>management </a:t>
            </a:r>
            <a:r>
              <a:rPr lang="en-US" sz="2400" dirty="0">
                <a:latin typeface="Arial" panose="020B0604020202020204" pitchFamily="34" charset="0"/>
                <a:cs typeface="Arial" panose="020B0604020202020204" pitchFamily="34" charset="0"/>
              </a:rPr>
              <a:t>incentives are consistent with and reinforce </a:t>
            </a:r>
            <a:r>
              <a:rPr lang="en-US" sz="2400" dirty="0" smtClean="0">
                <a:latin typeface="Arial" panose="020B0604020202020204" pitchFamily="34" charset="0"/>
                <a:cs typeface="Arial" panose="020B0604020202020204" pitchFamily="34" charset="0"/>
              </a:rPr>
              <a:t>liquidity </a:t>
            </a:r>
            <a:r>
              <a:rPr lang="en-US" sz="2400" dirty="0">
                <a:latin typeface="Arial" panose="020B0604020202020204" pitchFamily="34" charset="0"/>
                <a:cs typeface="Arial" panose="020B0604020202020204" pitchFamily="34" charset="0"/>
              </a:rPr>
              <a:t>risk tolerance and </a:t>
            </a:r>
            <a:r>
              <a:rPr lang="en-US" sz="2400" dirty="0" smtClean="0">
                <a:latin typeface="Arial" panose="020B0604020202020204" pitchFamily="34" charset="0"/>
                <a:cs typeface="Arial" panose="020B0604020202020204" pitchFamily="34" charset="0"/>
              </a:rPr>
              <a:t>strategy, </a:t>
            </a:r>
            <a:r>
              <a:rPr lang="en-US" sz="2400" dirty="0">
                <a:latin typeface="Arial" panose="020B0604020202020204" pitchFamily="34" charset="0"/>
                <a:cs typeface="Arial" panose="020B0604020202020204" pitchFamily="34" charset="0"/>
              </a:rPr>
              <a:t>with a liquidity charge assigned as appropriate to positions, portfolios, or individual transactions.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Assignment </a:t>
            </a:r>
            <a:r>
              <a:rPr lang="en-US" sz="2400" dirty="0">
                <a:latin typeface="Arial" panose="020B0604020202020204" pitchFamily="34" charset="0"/>
                <a:cs typeface="Arial" panose="020B0604020202020204" pitchFamily="34" charset="0"/>
              </a:rPr>
              <a:t>of liquidity costs, benefits and risks should incorporate </a:t>
            </a:r>
            <a:r>
              <a:rPr lang="en-US" sz="2400" dirty="0" smtClean="0">
                <a:latin typeface="Arial" panose="020B0604020202020204" pitchFamily="34" charset="0"/>
                <a:cs typeface="Arial" panose="020B0604020202020204" pitchFamily="34" charset="0"/>
              </a:rPr>
              <a:t>holding periods, and other </a:t>
            </a:r>
            <a:r>
              <a:rPr lang="en-US" sz="2400" dirty="0">
                <a:latin typeface="Arial" panose="020B0604020202020204" pitchFamily="34" charset="0"/>
                <a:cs typeface="Arial" panose="020B0604020202020204" pitchFamily="34" charset="0"/>
              </a:rPr>
              <a:t>relevant factors, including </a:t>
            </a:r>
            <a:r>
              <a:rPr lang="en-US" sz="2400" dirty="0" smtClean="0">
                <a:latin typeface="Arial" panose="020B0604020202020204" pitchFamily="34" charset="0"/>
                <a:cs typeface="Arial" panose="020B0604020202020204" pitchFamily="34" charset="0"/>
              </a:rPr>
              <a:t>benefits </a:t>
            </a:r>
            <a:r>
              <a:rPr lang="en-US" sz="2400" dirty="0">
                <a:latin typeface="Arial" panose="020B0604020202020204" pitchFamily="34" charset="0"/>
                <a:cs typeface="Arial" panose="020B0604020202020204" pitchFamily="34" charset="0"/>
              </a:rPr>
              <a:t>from </a:t>
            </a:r>
            <a:r>
              <a:rPr lang="en-US" sz="2400" dirty="0" smtClean="0">
                <a:latin typeface="Arial" panose="020B0604020202020204" pitchFamily="34" charset="0"/>
                <a:cs typeface="Arial" panose="020B0604020202020204" pitchFamily="34" charset="0"/>
              </a:rPr>
              <a:t>access </a:t>
            </a:r>
            <a:r>
              <a:rPr lang="en-US" sz="2400" dirty="0">
                <a:latin typeface="Arial" panose="020B0604020202020204" pitchFamily="34" charset="0"/>
                <a:cs typeface="Arial" panose="020B0604020202020204" pitchFamily="34" charset="0"/>
              </a:rPr>
              <a:t>to </a:t>
            </a:r>
            <a:r>
              <a:rPr lang="en-US" sz="2400" dirty="0" smtClean="0">
                <a:latin typeface="Arial" panose="020B0604020202020204" pitchFamily="34" charset="0"/>
                <a:cs typeface="Arial" panose="020B0604020202020204" pitchFamily="34" charset="0"/>
              </a:rPr>
              <a:t>stable funding</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like retail </a:t>
            </a:r>
            <a:r>
              <a:rPr lang="en-US" sz="2400" dirty="0">
                <a:latin typeface="Arial" panose="020B0604020202020204" pitchFamily="34" charset="0"/>
                <a:cs typeface="Arial" panose="020B0604020202020204" pitchFamily="34" charset="0"/>
              </a:rPr>
              <a:t>deposits.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Quantification </a:t>
            </a:r>
            <a:r>
              <a:rPr lang="en-US" sz="2400" dirty="0">
                <a:latin typeface="Arial" panose="020B0604020202020204" pitchFamily="34" charset="0"/>
                <a:cs typeface="Arial" panose="020B0604020202020204" pitchFamily="34" charset="0"/>
              </a:rPr>
              <a:t>and attribution of </a:t>
            </a:r>
            <a:r>
              <a:rPr lang="en-US" sz="2400" dirty="0" smtClean="0">
                <a:latin typeface="Arial" panose="020B0604020202020204" pitchFamily="34" charset="0"/>
                <a:cs typeface="Arial" panose="020B0604020202020204" pitchFamily="34" charset="0"/>
              </a:rPr>
              <a:t>risks </a:t>
            </a:r>
            <a:r>
              <a:rPr lang="en-US" sz="2400" dirty="0">
                <a:latin typeface="Arial" panose="020B0604020202020204" pitchFamily="34" charset="0"/>
                <a:cs typeface="Arial" panose="020B0604020202020204" pitchFamily="34" charset="0"/>
              </a:rPr>
              <a:t>should be explicit and transparent at </a:t>
            </a:r>
            <a:r>
              <a:rPr lang="en-US" sz="2400" dirty="0" smtClean="0">
                <a:latin typeface="Arial" panose="020B0604020202020204" pitchFamily="34" charset="0"/>
                <a:cs typeface="Arial" panose="020B0604020202020204" pitchFamily="34" charset="0"/>
              </a:rPr>
              <a:t>management </a:t>
            </a:r>
            <a:r>
              <a:rPr lang="en-US" sz="2400" dirty="0">
                <a:latin typeface="Arial" panose="020B0604020202020204" pitchFamily="34" charset="0"/>
                <a:cs typeface="Arial" panose="020B0604020202020204" pitchFamily="34" charset="0"/>
              </a:rPr>
              <a:t>level and </a:t>
            </a:r>
            <a:r>
              <a:rPr lang="en-US" sz="2400" dirty="0" smtClean="0">
                <a:latin typeface="Arial" panose="020B0604020202020204" pitchFamily="34" charset="0"/>
                <a:cs typeface="Arial" panose="020B0604020202020204" pitchFamily="34" charset="0"/>
              </a:rPr>
              <a:t>include </a:t>
            </a:r>
            <a:r>
              <a:rPr lang="en-US" sz="2400" dirty="0">
                <a:latin typeface="Arial" panose="020B0604020202020204" pitchFamily="34" charset="0"/>
                <a:cs typeface="Arial" panose="020B0604020202020204" pitchFamily="34" charset="0"/>
              </a:rPr>
              <a:t>consideration of </a:t>
            </a:r>
            <a:r>
              <a:rPr lang="en-US" sz="2400" dirty="0" smtClean="0">
                <a:latin typeface="Arial" panose="020B0604020202020204" pitchFamily="34" charset="0"/>
                <a:cs typeface="Arial" panose="020B0604020202020204" pitchFamily="34" charset="0"/>
              </a:rPr>
              <a:t>liquidity under </a:t>
            </a:r>
            <a:r>
              <a:rPr lang="en-US" sz="2400" dirty="0">
                <a:latin typeface="Arial" panose="020B0604020202020204" pitchFamily="34" charset="0"/>
                <a:cs typeface="Arial" panose="020B0604020202020204" pitchFamily="34" charset="0"/>
              </a:rPr>
              <a:t>stressed </a:t>
            </a:r>
            <a:r>
              <a:rPr lang="en-US" sz="2400" dirty="0" smtClean="0">
                <a:latin typeface="Arial" panose="020B0604020202020204" pitchFamily="34" charset="0"/>
                <a:cs typeface="Arial" panose="020B0604020202020204" pitchFamily="34" charset="0"/>
              </a:rPr>
              <a:t>conditions. </a:t>
            </a:r>
          </a:p>
          <a:p>
            <a:r>
              <a:rPr lang="en-US" sz="2400" dirty="0" smtClean="0">
                <a:latin typeface="Arial" panose="020B0604020202020204" pitchFamily="34" charset="0"/>
                <a:cs typeface="Arial" panose="020B0604020202020204" pitchFamily="34" charset="0"/>
              </a:rPr>
              <a:t>Analytical </a:t>
            </a:r>
            <a:r>
              <a:rPr lang="en-US" sz="2400" dirty="0">
                <a:latin typeface="Arial" panose="020B0604020202020204" pitchFamily="34" charset="0"/>
                <a:cs typeface="Arial" panose="020B0604020202020204" pitchFamily="34" charset="0"/>
              </a:rPr>
              <a:t>framework should </a:t>
            </a:r>
            <a:r>
              <a:rPr lang="en-US" sz="2400" dirty="0" smtClean="0">
                <a:latin typeface="Arial" panose="020B0604020202020204" pitchFamily="34" charset="0"/>
                <a:cs typeface="Arial" panose="020B0604020202020204" pitchFamily="34" charset="0"/>
              </a:rPr>
              <a:t>reflect </a:t>
            </a:r>
            <a:r>
              <a:rPr lang="en-US" sz="2400" dirty="0">
                <a:latin typeface="Arial" panose="020B0604020202020204" pitchFamily="34" charset="0"/>
                <a:cs typeface="Arial" panose="020B0604020202020204" pitchFamily="34" charset="0"/>
              </a:rPr>
              <a:t>changing business </a:t>
            </a:r>
            <a:r>
              <a:rPr lang="en-US" sz="2400" dirty="0" smtClean="0">
                <a:latin typeface="Arial" panose="020B0604020202020204" pitchFamily="34" charset="0"/>
                <a:cs typeface="Arial" panose="020B0604020202020204" pitchFamily="34" charset="0"/>
              </a:rPr>
              <a:t>/ market </a:t>
            </a:r>
            <a:r>
              <a:rPr lang="en-US" sz="2400" dirty="0">
                <a:latin typeface="Arial" panose="020B0604020202020204" pitchFamily="34" charset="0"/>
                <a:cs typeface="Arial" panose="020B0604020202020204" pitchFamily="34" charset="0"/>
              </a:rPr>
              <a:t>conditions and </a:t>
            </a:r>
            <a:r>
              <a:rPr lang="en-US" sz="2400" dirty="0" smtClean="0">
                <a:latin typeface="Arial" panose="020B0604020202020204" pitchFamily="34" charset="0"/>
                <a:cs typeface="Arial" panose="020B0604020202020204" pitchFamily="34" charset="0"/>
              </a:rPr>
              <a:t>maintain appropriate incentives</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Liquidity </a:t>
            </a:r>
            <a:r>
              <a:rPr lang="en-US" sz="2400" dirty="0">
                <a:latin typeface="Arial" panose="020B0604020202020204" pitchFamily="34" charset="0"/>
                <a:cs typeface="Arial" panose="020B0604020202020204" pitchFamily="34" charset="0"/>
              </a:rPr>
              <a:t>risk costs, </a:t>
            </a:r>
            <a:r>
              <a:rPr lang="en-US" sz="2400" dirty="0" smtClean="0">
                <a:latin typeface="Arial" panose="020B0604020202020204" pitchFamily="34" charset="0"/>
                <a:cs typeface="Arial" panose="020B0604020202020204" pitchFamily="34" charset="0"/>
              </a:rPr>
              <a:t>benefits, risks </a:t>
            </a:r>
            <a:r>
              <a:rPr lang="en-US" sz="2400" dirty="0">
                <a:latin typeface="Arial" panose="020B0604020202020204" pitchFamily="34" charset="0"/>
                <a:cs typeface="Arial" panose="020B0604020202020204" pitchFamily="34" charset="0"/>
              </a:rPr>
              <a:t>should be addressed explicitly in </a:t>
            </a:r>
            <a:r>
              <a:rPr lang="en-US" sz="2400" dirty="0" smtClean="0">
                <a:latin typeface="Arial" panose="020B0604020202020204" pitchFamily="34" charset="0"/>
                <a:cs typeface="Arial" panose="020B0604020202020204" pitchFamily="34" charset="0"/>
              </a:rPr>
              <a:t>new </a:t>
            </a:r>
            <a:r>
              <a:rPr lang="en-US" sz="2400" dirty="0">
                <a:latin typeface="Arial" panose="020B0604020202020204" pitchFamily="34" charset="0"/>
                <a:cs typeface="Arial" panose="020B0604020202020204" pitchFamily="34" charset="0"/>
              </a:rPr>
              <a:t>product </a:t>
            </a:r>
            <a:r>
              <a:rPr lang="en-US" sz="2400" dirty="0" smtClean="0">
                <a:latin typeface="Arial" panose="020B0604020202020204" pitchFamily="34" charset="0"/>
                <a:cs typeface="Arial" panose="020B0604020202020204" pitchFamily="34" charset="0"/>
              </a:rPr>
              <a:t>process</a:t>
            </a:r>
            <a:r>
              <a:rPr lang="en-US" sz="2400" dirty="0">
                <a:latin typeface="Arial" panose="020B0604020202020204" pitchFamily="34" charset="0"/>
                <a:cs typeface="Arial" panose="020B0604020202020204" pitchFamily="34" charset="0"/>
              </a:rPr>
              <a:t>. </a:t>
            </a:r>
            <a:endParaRPr lang="en-US" sz="2400" b="0" i="0" dirty="0">
              <a:solidFill>
                <a:srgbClr val="454545"/>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7681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5117</TotalTime>
  <Words>3239</Words>
  <Application>Microsoft Office PowerPoint</Application>
  <PresentationFormat>Widescreen</PresentationFormat>
  <Paragraphs>156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Arial,Bold</vt:lpstr>
      <vt:lpstr>Calibri</vt:lpstr>
      <vt:lpstr>Calibri Light</vt:lpstr>
      <vt:lpstr>TimesNewRoman</vt:lpstr>
      <vt:lpstr>UICTFontTextStyleBody</vt:lpstr>
      <vt:lpstr>Office Theme</vt:lpstr>
      <vt:lpstr>Principles for the Management and Supervision of Liquidity Risk</vt:lpstr>
      <vt:lpstr>Introduction</vt:lpstr>
      <vt:lpstr>Introduction</vt:lpstr>
      <vt:lpstr>Principle 1: A bank is responsible for sound management of liquidity risk. </vt:lpstr>
      <vt:lpstr>Principle 1: A bank is responsible for the sound management of liquidity risk. </vt:lpstr>
      <vt:lpstr>Principle 2: A bank should clearly articulate a liquidity risk tolerance that is appropriate for its business strategy and its role in the financial system</vt:lpstr>
      <vt:lpstr>Principle 3: Senior management should develop a strategy, policies and practices to manage liquidity risk in accordance with the risk tolerance and to ensure that the bank maintains sufficient liquidity. </vt:lpstr>
      <vt:lpstr>Principle 3: Senior management should develop a strategy, policies and practices to manage liquidity risk in accordance with the risk tolerance and to ensure that the bank maintains sufficient liquidity. </vt:lpstr>
      <vt:lpstr>Principle 4: A bank should incorporate liquidity costs in all activities</vt:lpstr>
      <vt:lpstr>Principle 5: A bank should have a sound process for identifying, measuring, monitoring and controlling liquidity risk. </vt:lpstr>
      <vt:lpstr>Principle 6: A bank should actively monitor and control liquidity risk exposures across all activities</vt:lpstr>
      <vt:lpstr>Principle 7: A bank should establish a funding strategy that provides effective diversification in sources and tenor of funding. </vt:lpstr>
      <vt:lpstr>Principle 7: A bank should establish a funding strategy that provides effective diversification in sources and tenor of funding. </vt:lpstr>
      <vt:lpstr>Principle 8: A bank should actively manage its intraday liquidity positions on a timely basis under both normal and stressed conditions </vt:lpstr>
      <vt:lpstr>Principle 9: A bank should actively manage its collateral positions, differentiating between encumbered and unencumbered assets. </vt:lpstr>
      <vt:lpstr>Principle 10: A bank should conduct stress tests on a regular basis</vt:lpstr>
      <vt:lpstr>Principle 11: A bank should have a formal contingency funding plan (CFP) </vt:lpstr>
      <vt:lpstr>Principle 12: A bank should maintain a cushion of unencumbered, high quality liquid assets </vt:lpstr>
      <vt:lpstr>Principle 13: A bank should publicly disclose information on a regular basis </vt:lpstr>
      <vt:lpstr>Principle 14: Supervisors should regularly perform a comprehensive assessment of a bank’s overall liquidity risk </vt:lpstr>
      <vt:lpstr>Principle 15: Supervisors should supplement their regular assessments of a bank’s liquidity risk </vt:lpstr>
      <vt:lpstr>Principle 16: Supervisors should intervene to require effective and timely remedial action to address deficiencies</vt:lpstr>
      <vt:lpstr>Principle 17: Supervisors should communicate with other supervisors and public authorities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for the management and supervision of liquidity risk</dc:title>
  <dc:creator>Abbott, Kenneth: Group Risk (NYK)</dc:creator>
  <cp:lastModifiedBy>tc151312</cp:lastModifiedBy>
  <cp:revision>17</cp:revision>
  <dcterms:modified xsi:type="dcterms:W3CDTF">2017-05-18T00:48:22Z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B_TRACKING_NAME">
    <vt:lpwstr>\\Intranet.Barcapint.Com\Dfs-Amer\User\Nyk\0016\abbottke\PPT\liquidity.pptx - abbottke - 5/17/2017 5:34:41 PM</vt:lpwstr>
  </property>
</Properties>
</file>