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  <p:sldMasterId id="2147483692" r:id="rId2"/>
    <p:sldMasterId id="2147483694" r:id="rId3"/>
    <p:sldMasterId id="2147483696" r:id="rId4"/>
  </p:sldMasterIdLst>
  <p:notesMasterIdLst>
    <p:notesMasterId r:id="rId36"/>
  </p:notesMasterIdLst>
  <p:handoutMasterIdLst>
    <p:handoutMasterId r:id="rId37"/>
  </p:handoutMasterIdLst>
  <p:sldIdLst>
    <p:sldId id="587" r:id="rId5"/>
    <p:sldId id="722" r:id="rId6"/>
    <p:sldId id="709" r:id="rId7"/>
    <p:sldId id="710" r:id="rId8"/>
    <p:sldId id="754" r:id="rId9"/>
    <p:sldId id="711" r:id="rId10"/>
    <p:sldId id="763" r:id="rId11"/>
    <p:sldId id="764" r:id="rId12"/>
    <p:sldId id="747" r:id="rId13"/>
    <p:sldId id="751" r:id="rId14"/>
    <p:sldId id="753" r:id="rId15"/>
    <p:sldId id="719" r:id="rId16"/>
    <p:sldId id="720" r:id="rId17"/>
    <p:sldId id="765" r:id="rId18"/>
    <p:sldId id="733" r:id="rId19"/>
    <p:sldId id="755" r:id="rId20"/>
    <p:sldId id="687" r:id="rId21"/>
    <p:sldId id="688" r:id="rId22"/>
    <p:sldId id="757" r:id="rId23"/>
    <p:sldId id="690" r:id="rId24"/>
    <p:sldId id="758" r:id="rId25"/>
    <p:sldId id="696" r:id="rId26"/>
    <p:sldId id="771" r:id="rId27"/>
    <p:sldId id="695" r:id="rId28"/>
    <p:sldId id="762" r:id="rId29"/>
    <p:sldId id="761" r:id="rId30"/>
    <p:sldId id="697" r:id="rId31"/>
    <p:sldId id="770" r:id="rId32"/>
    <p:sldId id="769" r:id="rId33"/>
    <p:sldId id="773" r:id="rId34"/>
    <p:sldId id="766" r:id="rId35"/>
  </p:sldIdLst>
  <p:sldSz cx="9144000" cy="6858000" type="screen4x3"/>
  <p:notesSz cx="92202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C870"/>
    <a:srgbClr val="ACCEF8"/>
    <a:srgbClr val="84AED7"/>
    <a:srgbClr val="FA82AA"/>
    <a:srgbClr val="FF85AD"/>
    <a:srgbClr val="FFA6E9"/>
    <a:srgbClr val="C1E9FF"/>
    <a:srgbClr val="F79646"/>
    <a:srgbClr val="0000C5"/>
    <a:srgbClr val="C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4" autoAdjust="0"/>
    <p:restoredTop sz="80967" autoAdjust="0"/>
  </p:normalViewPr>
  <p:slideViewPr>
    <p:cSldViewPr snapToGrid="0">
      <p:cViewPr varScale="1">
        <p:scale>
          <a:sx n="115" d="100"/>
          <a:sy n="115" d="100"/>
        </p:scale>
        <p:origin x="-120" y="-2424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3360"/>
    </p:cViewPr>
  </p:sorterViewPr>
  <p:notesViewPr>
    <p:cSldViewPr snapToGrid="0">
      <p:cViewPr varScale="1">
        <p:scale>
          <a:sx n="43" d="100"/>
          <a:sy n="43" d="100"/>
        </p:scale>
        <p:origin x="-1949" y="-67"/>
      </p:cViewPr>
      <p:guideLst>
        <p:guide orient="horz" pos="2160"/>
        <p:guide pos="29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1" Type="http://schemas.openxmlformats.org/officeDocument/2006/relationships/image" Target="../media/image26.emf"/><Relationship Id="rId2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emf"/><Relationship Id="rId20" Type="http://schemas.openxmlformats.org/officeDocument/2006/relationships/image" Target="../media/image55.emf"/><Relationship Id="rId10" Type="http://schemas.openxmlformats.org/officeDocument/2006/relationships/image" Target="../media/image45.emf"/><Relationship Id="rId11" Type="http://schemas.openxmlformats.org/officeDocument/2006/relationships/image" Target="../media/image46.emf"/><Relationship Id="rId12" Type="http://schemas.openxmlformats.org/officeDocument/2006/relationships/image" Target="../media/image47.emf"/><Relationship Id="rId13" Type="http://schemas.openxmlformats.org/officeDocument/2006/relationships/image" Target="../media/image48.emf"/><Relationship Id="rId14" Type="http://schemas.openxmlformats.org/officeDocument/2006/relationships/image" Target="../media/image49.emf"/><Relationship Id="rId15" Type="http://schemas.openxmlformats.org/officeDocument/2006/relationships/image" Target="../media/image50.emf"/><Relationship Id="rId16" Type="http://schemas.openxmlformats.org/officeDocument/2006/relationships/image" Target="../media/image51.emf"/><Relationship Id="rId17" Type="http://schemas.openxmlformats.org/officeDocument/2006/relationships/image" Target="../media/image52.emf"/><Relationship Id="rId18" Type="http://schemas.openxmlformats.org/officeDocument/2006/relationships/image" Target="../media/image53.emf"/><Relationship Id="rId19" Type="http://schemas.openxmlformats.org/officeDocument/2006/relationships/image" Target="../media/image54.emf"/><Relationship Id="rId1" Type="http://schemas.openxmlformats.org/officeDocument/2006/relationships/image" Target="../media/image36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42.emf"/><Relationship Id="rId8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4" Type="http://schemas.openxmlformats.org/officeDocument/2006/relationships/image" Target="../media/image59.emf"/><Relationship Id="rId5" Type="http://schemas.openxmlformats.org/officeDocument/2006/relationships/image" Target="../media/image60.emf"/><Relationship Id="rId1" Type="http://schemas.openxmlformats.org/officeDocument/2006/relationships/image" Target="../media/image56.emf"/><Relationship Id="rId2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5" Type="http://schemas.openxmlformats.org/officeDocument/2006/relationships/image" Target="../media/image65.emf"/><Relationship Id="rId6" Type="http://schemas.openxmlformats.org/officeDocument/2006/relationships/image" Target="../media/image66.emf"/><Relationship Id="rId7" Type="http://schemas.openxmlformats.org/officeDocument/2006/relationships/image" Target="../media/image67.emf"/><Relationship Id="rId8" Type="http://schemas.openxmlformats.org/officeDocument/2006/relationships/image" Target="../media/image68.emf"/><Relationship Id="rId9" Type="http://schemas.openxmlformats.org/officeDocument/2006/relationships/image" Target="../media/image69.emf"/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996484" cy="343135"/>
          </a:xfrm>
          <a:prstGeom prst="rect">
            <a:avLst/>
          </a:prstGeom>
        </p:spPr>
        <p:txBody>
          <a:bodyPr vert="horz" lIns="90151" tIns="45075" rIns="90151" bIns="450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1590" y="0"/>
            <a:ext cx="3996482" cy="343135"/>
          </a:xfrm>
          <a:prstGeom prst="rect">
            <a:avLst/>
          </a:prstGeom>
        </p:spPr>
        <p:txBody>
          <a:bodyPr vert="horz" lIns="90151" tIns="45075" rIns="90151" bIns="45075" rtlCol="0"/>
          <a:lstStyle>
            <a:lvl1pPr algn="r">
              <a:defRPr sz="1200"/>
            </a:lvl1pPr>
          </a:lstStyle>
          <a:p>
            <a:fld id="{F40410FC-40B7-44A2-9C00-F19A78BDB3C2}" type="datetimeFigureOut">
              <a:rPr lang="en-US" smtClean="0"/>
              <a:pPr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513694"/>
            <a:ext cx="3996484" cy="343135"/>
          </a:xfrm>
          <a:prstGeom prst="rect">
            <a:avLst/>
          </a:prstGeom>
        </p:spPr>
        <p:txBody>
          <a:bodyPr vert="horz" lIns="90151" tIns="45075" rIns="90151" bIns="450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1590" y="6513694"/>
            <a:ext cx="3996482" cy="343135"/>
          </a:xfrm>
          <a:prstGeom prst="rect">
            <a:avLst/>
          </a:prstGeom>
        </p:spPr>
        <p:txBody>
          <a:bodyPr vert="horz" lIns="90151" tIns="45075" rIns="90151" bIns="45075" rtlCol="0" anchor="b"/>
          <a:lstStyle>
            <a:lvl1pPr algn="r">
              <a:defRPr sz="1200"/>
            </a:lvl1pPr>
          </a:lstStyle>
          <a:p>
            <a:fld id="{54027516-C372-41A6-97E1-3A944ACF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16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996484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3" tIns="45571" rIns="91143" bIns="45571" numCol="1" anchor="t" anchorCtr="0" compatLnSpc="1">
            <a:prstTxWarp prst="textNoShape">
              <a:avLst/>
            </a:prstTxWarp>
          </a:bodyPr>
          <a:lstStyle>
            <a:lvl1pPr defTabSz="910898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1590" y="0"/>
            <a:ext cx="3996482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3" tIns="45571" rIns="91143" bIns="45571" numCol="1" anchor="t" anchorCtr="0" compatLnSpc="1">
            <a:prstTxWarp prst="textNoShape">
              <a:avLst/>
            </a:prstTxWarp>
          </a:bodyPr>
          <a:lstStyle>
            <a:lvl1pPr algn="r" defTabSz="910898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082" y="3258021"/>
            <a:ext cx="7376160" cy="308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3" tIns="45571" rIns="91143" bIns="45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513694"/>
            <a:ext cx="3996484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3" tIns="45571" rIns="91143" bIns="45571" numCol="1" anchor="b" anchorCtr="0" compatLnSpc="1">
            <a:prstTxWarp prst="textNoShape">
              <a:avLst/>
            </a:prstTxWarp>
          </a:bodyPr>
          <a:lstStyle>
            <a:lvl1pPr defTabSz="910898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21590" y="6513694"/>
            <a:ext cx="3996482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43" tIns="45571" rIns="91143" bIns="45571" numCol="1" anchor="b" anchorCtr="0" compatLnSpc="1">
            <a:prstTxWarp prst="textNoShape">
              <a:avLst/>
            </a:prstTxWarp>
          </a:bodyPr>
          <a:lstStyle>
            <a:lvl1pPr algn="r" defTabSz="910898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6699D95-E1CC-455A-8DB7-EE62D8800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8775" y="515938"/>
            <a:ext cx="3429000" cy="25717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9361" y="3258020"/>
            <a:ext cx="6761480" cy="3084694"/>
          </a:xfrm>
          <a:noFill/>
          <a:ln/>
        </p:spPr>
        <p:txBody>
          <a:bodyPr/>
          <a:lstStyle/>
          <a:p>
            <a:endParaRPr lang="en-US" altLang="zh-CN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16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0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9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38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9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7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4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6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30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6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68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5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6D16C-774D-42CD-85FB-2493F5BE010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23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1&gt; </a:t>
            </a:r>
          </a:p>
          <a:p>
            <a:r>
              <a:rPr lang="en-US" dirty="0" smtClean="0"/>
              <a:t>Existing</a:t>
            </a:r>
            <a:r>
              <a:rPr lang="en-US" baseline="0" dirty="0" smtClean="0"/>
              <a:t> work on safe migration.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Both Split/Merge and OpenNF have laid</a:t>
            </a:r>
            <a:r>
              <a:rPr lang="en-US" baseline="0" dirty="0" smtClean="0"/>
              <a:t> the groundwork for supporting the elastic scaling of a variety of virtual network functions. </a:t>
            </a:r>
          </a:p>
          <a:p>
            <a:r>
              <a:rPr lang="en-US" baseline="0" dirty="0" smtClean="0"/>
              <a:t>However split/Merge can cause lost or re-ordered network functions state updates. </a:t>
            </a:r>
          </a:p>
          <a:p>
            <a:r>
              <a:rPr lang="en-US" baseline="0" dirty="0" smtClean="0"/>
              <a:t>OpenNF achieves a safe migration on generic  network functions but fails to consider firewall-specific problems, the semantic consistency can correct flow update.  </a:t>
            </a:r>
          </a:p>
          <a:p>
            <a:r>
              <a:rPr lang="en-US" baseline="0" dirty="0" smtClean="0"/>
              <a:t>It also assumes the buffer for in-flight traffic is infinite and overlooks the optimization of scaling.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2&gt; FlowGuard proposes a framework for building SDN firewalls, to protect OpenFlow based networks. </a:t>
            </a:r>
          </a:p>
          <a:p>
            <a:r>
              <a:rPr lang="en-US" baseline="0" dirty="0" smtClean="0"/>
              <a:t>The firewall policy deployment paper presents safe and efficient policy update algorithms of firewall policies. However, those algorithms can only applied on a single firewall.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3&gt; There are also works discussing distributed firewalls:</a:t>
            </a:r>
          </a:p>
          <a:p>
            <a:r>
              <a:rPr lang="en-US" baseline="0" dirty="0" smtClean="0"/>
              <a:t>However, the distributed firewalls have fixed location and capacity.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1) Firewall is a widely deployed NF that protects networks against suspicious traffic.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2) Traditional hardware-based firewalls are deployed at fixed network entry points and have a constant capacity.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So it’s hard to use traditional hardware based firewall to protect the emerging virtualized environments.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18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1) Firewall is a widely deployed NF that protects networks against suspicious traffic.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2) Traditional hardware-based firewalls are deployed at fixed network entry points and have a constant capacity.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So it’s hard to use traditional hardware based firewall to protect the emerging virtualized environments.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0&gt; Another problem is that it’s hard to decide the capacity of firewall.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1&gt; For example, this figure shows a significant traffic volume variation for ddos attack.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2&gt; To fully protect our networks an expensive option is to let the capacity greater than the peak traffic load. </a:t>
            </a:r>
            <a:endParaRPr lang="en-US" sz="1200" kern="1200" dirty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0&gt; Recently, there are two emerging network paradigms.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1&gt; One technology is Network Function Virtualization. it can implement middleboxes as software instances that can be created or destroyed dynamically.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2&gt; Another technology is Software-Define Networking, it enables dynamic traffic steering.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3&gt; So, NFV plus SDN push forward a new type of firewalls we call virtual firewall, which is flexible and elastic to protect networks.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0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0&gt; Virtual firewall can enable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FWaaS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 because it has been included in many commercial virtualized environments.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1&gt; virtual firewall can also be used to protect traditional enterprise networks. 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2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0&gt; One important feature of virtual firewall is that it can scale dynamically.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1&gt; When a Virtual Firewall instance is overloaded,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2&gt; a new instance can be created quickly and partial traffic is redirect to the new instance.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3&gt; When the Virtual firewall instances are underload,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4&gt; some instances can be destroyed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5&gt; To fully utilize the virtual firewall benefits, the scaling of virtual firewall must be safe, efficient and optimal.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699D95-E1CC-455A-8DB7-EE62D8800F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6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3048000"/>
            <a:ext cx="9144000" cy="228600"/>
          </a:xfrm>
          <a:prstGeom prst="rect">
            <a:avLst/>
          </a:prstGeom>
          <a:gradFill rotWithShape="1">
            <a:gsLst>
              <a:gs pos="0">
                <a:srgbClr val="FF8A65"/>
              </a:gs>
              <a:gs pos="100000">
                <a:srgbClr val="C02E00"/>
              </a:gs>
            </a:gsLst>
            <a:lin ang="5400000" scaled="1"/>
          </a:gradFill>
          <a:ln w="9525">
            <a:solidFill>
              <a:srgbClr val="D032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48000" y="3048000"/>
            <a:ext cx="3200400" cy="228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475E00"/>
              </a:gs>
            </a:gsLst>
            <a:lin ang="5400000" scaled="1"/>
          </a:gradFill>
          <a:ln w="9525">
            <a:solidFill>
              <a:srgbClr val="99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517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599470" y="6617275"/>
            <a:ext cx="5445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lang="en-US" sz="1000" b="1" smtClean="0">
                <a:solidFill>
                  <a:srgbClr val="EE3900"/>
                </a:solidFill>
                <a:latin typeface="Helvetica" pitchFamily="34" charset="0"/>
              </a:defRPr>
            </a:lvl1pPr>
          </a:lstStyle>
          <a:p>
            <a:pPr algn="ctr">
              <a:spcBef>
                <a:spcPct val="50000"/>
              </a:spcBef>
            </a:pPr>
            <a:fld id="{E0C55130-ED18-46AC-AACA-3E737705779D}" type="datetime10">
              <a:rPr lang="en-US" smtClean="0"/>
              <a:pPr algn="ctr">
                <a:spcBef>
                  <a:spcPct val="50000"/>
                </a:spcBef>
              </a:pPr>
              <a:t>17:12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599470" y="6617275"/>
            <a:ext cx="5445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lang="en-US" sz="1000" b="1" smtClean="0">
                <a:solidFill>
                  <a:srgbClr val="EE3900"/>
                </a:solidFill>
                <a:latin typeface="Helvetica" pitchFamily="34" charset="0"/>
              </a:defRPr>
            </a:lvl1pPr>
          </a:lstStyle>
          <a:p>
            <a:pPr algn="ctr">
              <a:spcBef>
                <a:spcPct val="50000"/>
              </a:spcBef>
            </a:pPr>
            <a:fld id="{E0C55130-ED18-46AC-AACA-3E737705779D}" type="datetime10">
              <a:rPr lang="en-US" smtClean="0"/>
              <a:pPr algn="ctr">
                <a:spcBef>
                  <a:spcPct val="50000"/>
                </a:spcBef>
              </a:pPr>
              <a:t>17:12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4925" y="1233488"/>
            <a:ext cx="77311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1038316C-B6F9-4AEA-8ABA-0AEA37C900EF}" type="slidenum">
              <a:rPr lang="en-US" sz="1000" b="1" smtClean="0">
                <a:solidFill>
                  <a:srgbClr val="EE3900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 dirty="0">
              <a:solidFill>
                <a:srgbClr val="EE3900"/>
              </a:solidFill>
              <a:latin typeface="Helvetica" pitchFamily="34" charset="0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6063" y="846138"/>
            <a:ext cx="8689975" cy="19050"/>
          </a:xfrm>
          <a:prstGeom prst="line">
            <a:avLst/>
          </a:prstGeom>
          <a:noFill/>
          <a:ln w="38100">
            <a:solidFill>
              <a:srgbClr val="D032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FF3300"/>
        </a:buClr>
        <a:buSzPct val="8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6699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1190625"/>
            <a:ext cx="77311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42E1EEA3-4CAD-4414-8305-A71D8FAE1803}" type="slidenum">
              <a:rPr lang="en-US" sz="1000" b="1" smtClean="0">
                <a:solidFill>
                  <a:srgbClr val="EE3900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 dirty="0">
              <a:solidFill>
                <a:srgbClr val="EE3900"/>
              </a:solidFill>
              <a:latin typeface="Helvetica" pitchFamily="34" charset="0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6063" y="846138"/>
            <a:ext cx="8689975" cy="19050"/>
          </a:xfrm>
          <a:prstGeom prst="line">
            <a:avLst/>
          </a:prstGeom>
          <a:noFill/>
          <a:ln w="38100">
            <a:solidFill>
              <a:srgbClr val="D032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FF3300"/>
        </a:buClr>
        <a:buSzPct val="8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6699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4925" y="1233488"/>
            <a:ext cx="77311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732B3423-07E4-4799-9E78-FD6D8263E9E2}" type="slidenum">
              <a:rPr lang="en-US" sz="1000" b="1" smtClean="0">
                <a:solidFill>
                  <a:srgbClr val="EE3900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 dirty="0">
              <a:solidFill>
                <a:srgbClr val="EE3900"/>
              </a:solidFill>
              <a:latin typeface="Helvetica" pitchFamily="34" charset="0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6063" y="846138"/>
            <a:ext cx="8689975" cy="19050"/>
          </a:xfrm>
          <a:prstGeom prst="line">
            <a:avLst/>
          </a:prstGeom>
          <a:noFill/>
          <a:ln w="38100">
            <a:solidFill>
              <a:srgbClr val="D032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bg2"/>
        </a:buClr>
        <a:buSzPct val="90000"/>
        <a:buFont typeface="Helvetica" pitchFamily="34" charset="0"/>
        <a:buChar char="■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D03200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6699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1190625"/>
            <a:ext cx="77311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0" y="6617274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8FB202E0-8DFD-4837-9D40-6D1E54034B80}" type="slidenum">
              <a:rPr lang="en-US" sz="1000" b="1" smtClean="0">
                <a:solidFill>
                  <a:srgbClr val="EE3900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 dirty="0">
              <a:solidFill>
                <a:srgbClr val="EE3900"/>
              </a:solidFill>
              <a:latin typeface="Helvetica" pitchFamily="34" charset="0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46063" y="846138"/>
            <a:ext cx="8689975" cy="19050"/>
          </a:xfrm>
          <a:prstGeom prst="line">
            <a:avLst/>
          </a:prstGeom>
          <a:noFill/>
          <a:ln w="38100">
            <a:solidFill>
              <a:srgbClr val="D032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599470" y="6617275"/>
            <a:ext cx="54452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lang="en-US" sz="1000" b="1" smtClean="0">
                <a:solidFill>
                  <a:srgbClr val="EE3900"/>
                </a:solidFill>
                <a:latin typeface="Helvetica" pitchFamily="34" charset="0"/>
              </a:defRPr>
            </a:lvl1pPr>
          </a:lstStyle>
          <a:p>
            <a:pPr algn="ctr">
              <a:spcBef>
                <a:spcPct val="50000"/>
              </a:spcBef>
            </a:pPr>
            <a:fld id="{E0C55130-ED18-46AC-AACA-3E737705779D}" type="datetime10">
              <a:rPr lang="en-US" smtClean="0"/>
              <a:pPr algn="ctr">
                <a:spcBef>
                  <a:spcPct val="50000"/>
                </a:spcBef>
              </a:pPr>
              <a:t>17:12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2" r:id="rId2"/>
    <p:sldLayoutId id="2147483776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D032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FF3300"/>
        </a:buClr>
        <a:buSzPct val="8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6699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rgbClr val="99CCFF"/>
        </a:buClr>
        <a:buSzPct val="75000"/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5" Type="http://schemas.openxmlformats.org/officeDocument/2006/relationships/image" Target="../media/image11.wmf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png"/><Relationship Id="rId5" Type="http://schemas.openxmlformats.org/officeDocument/2006/relationships/image" Target="../media/image11.wmf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1.wmf"/><Relationship Id="rId5" Type="http://schemas.openxmlformats.org/officeDocument/2006/relationships/image" Target="../media/image3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1.wmf"/><Relationship Id="rId5" Type="http://schemas.openxmlformats.org/officeDocument/2006/relationships/image" Target="../media/image23.wmf"/><Relationship Id="rId6" Type="http://schemas.openxmlformats.org/officeDocument/2006/relationships/image" Target="../media/image3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29.emf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30.emf"/><Relationship Id="rId1" Type="http://schemas.openxmlformats.org/officeDocument/2006/relationships/vmlDrawing" Target="../drawings/vmlDrawing1.vml"/><Relationship Id="rId2" Type="http://schemas.openxmlformats.org/officeDocument/2006/relationships/tags" Target="../tags/tag14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1.wmf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image" Target="../media/image33.emf"/><Relationship Id="rId13" Type="http://schemas.openxmlformats.org/officeDocument/2006/relationships/oleObject" Target="../embeddings/oleObject10.bin"/><Relationship Id="rId14" Type="http://schemas.openxmlformats.org/officeDocument/2006/relationships/image" Target="../media/image34.emf"/><Relationship Id="rId15" Type="http://schemas.openxmlformats.org/officeDocument/2006/relationships/oleObject" Target="../embeddings/oleObject11.bin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2.vml"/><Relationship Id="rId2" Type="http://schemas.openxmlformats.org/officeDocument/2006/relationships/tags" Target="../tags/tag16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31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3.emf"/><Relationship Id="rId21" Type="http://schemas.openxmlformats.org/officeDocument/2006/relationships/oleObject" Target="../embeddings/oleObject20.bin"/><Relationship Id="rId22" Type="http://schemas.openxmlformats.org/officeDocument/2006/relationships/image" Target="../media/image44.emf"/><Relationship Id="rId23" Type="http://schemas.openxmlformats.org/officeDocument/2006/relationships/oleObject" Target="../embeddings/oleObject21.bin"/><Relationship Id="rId24" Type="http://schemas.openxmlformats.org/officeDocument/2006/relationships/image" Target="../media/image45.emf"/><Relationship Id="rId25" Type="http://schemas.openxmlformats.org/officeDocument/2006/relationships/oleObject" Target="../embeddings/oleObject22.bin"/><Relationship Id="rId26" Type="http://schemas.openxmlformats.org/officeDocument/2006/relationships/image" Target="../media/image46.emf"/><Relationship Id="rId27" Type="http://schemas.openxmlformats.org/officeDocument/2006/relationships/oleObject" Target="../embeddings/oleObject23.bin"/><Relationship Id="rId28" Type="http://schemas.openxmlformats.org/officeDocument/2006/relationships/image" Target="../media/image47.e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2" Type="http://schemas.openxmlformats.org/officeDocument/2006/relationships/tags" Target="../tags/tag17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2.bin"/><Relationship Id="rId30" Type="http://schemas.openxmlformats.org/officeDocument/2006/relationships/image" Target="../media/image48.emf"/><Relationship Id="rId31" Type="http://schemas.openxmlformats.org/officeDocument/2006/relationships/oleObject" Target="../embeddings/oleObject25.bin"/><Relationship Id="rId32" Type="http://schemas.openxmlformats.org/officeDocument/2006/relationships/image" Target="../media/image49.emf"/><Relationship Id="rId9" Type="http://schemas.openxmlformats.org/officeDocument/2006/relationships/oleObject" Target="../embeddings/oleObject14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33" Type="http://schemas.openxmlformats.org/officeDocument/2006/relationships/oleObject" Target="../embeddings/oleObject26.bin"/><Relationship Id="rId34" Type="http://schemas.openxmlformats.org/officeDocument/2006/relationships/image" Target="../media/image50.emf"/><Relationship Id="rId35" Type="http://schemas.openxmlformats.org/officeDocument/2006/relationships/oleObject" Target="../embeddings/oleObject27.bin"/><Relationship Id="rId36" Type="http://schemas.openxmlformats.org/officeDocument/2006/relationships/image" Target="../media/image51.emf"/><Relationship Id="rId10" Type="http://schemas.openxmlformats.org/officeDocument/2006/relationships/image" Target="../media/image38.emf"/><Relationship Id="rId11" Type="http://schemas.openxmlformats.org/officeDocument/2006/relationships/oleObject" Target="../embeddings/oleObject15.bin"/><Relationship Id="rId12" Type="http://schemas.openxmlformats.org/officeDocument/2006/relationships/image" Target="../media/image39.emf"/><Relationship Id="rId13" Type="http://schemas.openxmlformats.org/officeDocument/2006/relationships/oleObject" Target="../embeddings/oleObject16.bin"/><Relationship Id="rId14" Type="http://schemas.openxmlformats.org/officeDocument/2006/relationships/image" Target="../media/image40.emf"/><Relationship Id="rId15" Type="http://schemas.openxmlformats.org/officeDocument/2006/relationships/oleObject" Target="../embeddings/oleObject17.bin"/><Relationship Id="rId16" Type="http://schemas.openxmlformats.org/officeDocument/2006/relationships/image" Target="../media/image41.emf"/><Relationship Id="rId17" Type="http://schemas.openxmlformats.org/officeDocument/2006/relationships/oleObject" Target="../embeddings/oleObject18.bin"/><Relationship Id="rId18" Type="http://schemas.openxmlformats.org/officeDocument/2006/relationships/image" Target="../media/image42.emf"/><Relationship Id="rId19" Type="http://schemas.openxmlformats.org/officeDocument/2006/relationships/oleObject" Target="../embeddings/oleObject19.bin"/><Relationship Id="rId37" Type="http://schemas.openxmlformats.org/officeDocument/2006/relationships/oleObject" Target="../embeddings/oleObject28.bin"/><Relationship Id="rId38" Type="http://schemas.openxmlformats.org/officeDocument/2006/relationships/image" Target="../media/image52.emf"/><Relationship Id="rId39" Type="http://schemas.openxmlformats.org/officeDocument/2006/relationships/oleObject" Target="../embeddings/oleObject29.bin"/><Relationship Id="rId40" Type="http://schemas.openxmlformats.org/officeDocument/2006/relationships/image" Target="../media/image53.emf"/><Relationship Id="rId41" Type="http://schemas.openxmlformats.org/officeDocument/2006/relationships/oleObject" Target="../embeddings/oleObject30.bin"/><Relationship Id="rId42" Type="http://schemas.openxmlformats.org/officeDocument/2006/relationships/image" Target="../media/image54.emf"/><Relationship Id="rId43" Type="http://schemas.openxmlformats.org/officeDocument/2006/relationships/oleObject" Target="../embeddings/oleObject31.bin"/><Relationship Id="rId44" Type="http://schemas.openxmlformats.org/officeDocument/2006/relationships/image" Target="../media/image5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4.bin"/><Relationship Id="rId12" Type="http://schemas.openxmlformats.org/officeDocument/2006/relationships/image" Target="../media/image58.emf"/><Relationship Id="rId13" Type="http://schemas.openxmlformats.org/officeDocument/2006/relationships/oleObject" Target="../embeddings/oleObject35.bin"/><Relationship Id="rId14" Type="http://schemas.openxmlformats.org/officeDocument/2006/relationships/image" Target="../media/image59.emf"/><Relationship Id="rId15" Type="http://schemas.openxmlformats.org/officeDocument/2006/relationships/oleObject" Target="../embeddings/oleObject36.bin"/><Relationship Id="rId16" Type="http://schemas.openxmlformats.org/officeDocument/2006/relationships/image" Target="../media/image60.emf"/><Relationship Id="rId1" Type="http://schemas.openxmlformats.org/officeDocument/2006/relationships/vmlDrawing" Target="../drawings/vmlDrawing4.vml"/><Relationship Id="rId2" Type="http://schemas.openxmlformats.org/officeDocument/2006/relationships/tags" Target="../tags/tag18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32.bin"/><Relationship Id="rId6" Type="http://schemas.openxmlformats.org/officeDocument/2006/relationships/image" Target="../media/image56.e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57.emf"/><Relationship Id="rId9" Type="http://schemas.openxmlformats.org/officeDocument/2006/relationships/image" Target="../media/image3.png"/><Relationship Id="rId10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20" Type="http://schemas.openxmlformats.org/officeDocument/2006/relationships/image" Target="../media/image68.emf"/><Relationship Id="rId21" Type="http://schemas.openxmlformats.org/officeDocument/2006/relationships/oleObject" Target="../embeddings/oleObject45.bin"/><Relationship Id="rId22" Type="http://schemas.openxmlformats.org/officeDocument/2006/relationships/image" Target="../media/image69.emf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63.emf"/><Relationship Id="rId11" Type="http://schemas.openxmlformats.org/officeDocument/2006/relationships/oleObject" Target="../embeddings/oleObject40.bin"/><Relationship Id="rId12" Type="http://schemas.openxmlformats.org/officeDocument/2006/relationships/image" Target="../media/image64.emf"/><Relationship Id="rId13" Type="http://schemas.openxmlformats.org/officeDocument/2006/relationships/oleObject" Target="../embeddings/oleObject41.bin"/><Relationship Id="rId14" Type="http://schemas.openxmlformats.org/officeDocument/2006/relationships/image" Target="../media/image65.emf"/><Relationship Id="rId15" Type="http://schemas.openxmlformats.org/officeDocument/2006/relationships/oleObject" Target="../embeddings/oleObject42.bin"/><Relationship Id="rId16" Type="http://schemas.openxmlformats.org/officeDocument/2006/relationships/image" Target="../media/image66.emf"/><Relationship Id="rId17" Type="http://schemas.openxmlformats.org/officeDocument/2006/relationships/oleObject" Target="../embeddings/oleObject43.bin"/><Relationship Id="rId18" Type="http://schemas.openxmlformats.org/officeDocument/2006/relationships/image" Target="../media/image67.emf"/><Relationship Id="rId19" Type="http://schemas.openxmlformats.org/officeDocument/2006/relationships/oleObject" Target="../embeddings/oleObject44.bin"/><Relationship Id="rId1" Type="http://schemas.openxmlformats.org/officeDocument/2006/relationships/vmlDrawing" Target="../drawings/vmlDrawing5.vml"/><Relationship Id="rId2" Type="http://schemas.openxmlformats.org/officeDocument/2006/relationships/tags" Target="../tags/tag19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oleObject" Target="../embeddings/oleObject37.bin"/><Relationship Id="rId6" Type="http://schemas.openxmlformats.org/officeDocument/2006/relationships/image" Target="../media/image61.emf"/><Relationship Id="rId7" Type="http://schemas.openxmlformats.org/officeDocument/2006/relationships/oleObject" Target="../embeddings/oleObject38.bin"/><Relationship Id="rId8" Type="http://schemas.openxmlformats.org/officeDocument/2006/relationships/image" Target="../media/image6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70.jp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75.emf"/><Relationship Id="rId5" Type="http://schemas.openxmlformats.org/officeDocument/2006/relationships/image" Target="../media/image76.emf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9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0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png"/><Relationship Id="rId5" Type="http://schemas.openxmlformats.org/officeDocument/2006/relationships/image" Target="../media/image11.wmf"/><Relationship Id="rId6" Type="http://schemas.openxmlformats.org/officeDocument/2006/relationships/image" Target="../media/image12.emf"/><Relationship Id="rId7" Type="http://schemas.openxmlformats.org/officeDocument/2006/relationships/image" Target="../media/image13.w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20.emf"/><Relationship Id="rId13" Type="http://schemas.openxmlformats.org/officeDocument/2006/relationships/image" Target="../media/image3.png"/><Relationship Id="rId14" Type="http://schemas.openxmlformats.org/officeDocument/2006/relationships/image" Target="../media/image21.wmf"/><Relationship Id="rId15" Type="http://schemas.openxmlformats.org/officeDocument/2006/relationships/image" Target="../media/image22.wmf"/><Relationship Id="rId16" Type="http://schemas.openxmlformats.org/officeDocument/2006/relationships/image" Target="../media/image23.wmf"/><Relationship Id="rId17" Type="http://schemas.openxmlformats.org/officeDocument/2006/relationships/image" Target="../media/image24.png"/><Relationship Id="rId18" Type="http://schemas.openxmlformats.org/officeDocument/2006/relationships/image" Target="../media/image11.w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3.wmf"/><Relationship Id="rId10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5" Type="http://schemas.openxmlformats.org/officeDocument/2006/relationships/image" Target="../media/image11.w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1.wmf"/><Relationship Id="rId5" Type="http://schemas.openxmlformats.org/officeDocument/2006/relationships/image" Target="../media/image25.em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8735" y="1534848"/>
            <a:ext cx="8293099" cy="91218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On the Safety and Efficiency of Virtual Firewall Elasticity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57200" y="3619500"/>
            <a:ext cx="8407400" cy="86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b="1" u="sng" dirty="0"/>
              <a:t>Hongda </a:t>
            </a:r>
            <a:r>
              <a:rPr lang="en-US" sz="2000" b="1" u="sng" dirty="0" smtClean="0"/>
              <a:t>Li</a:t>
            </a:r>
            <a:r>
              <a:rPr lang="en-US" sz="2000" b="1" baseline="30000" dirty="0" smtClean="0">
                <a:cs typeface="Verdana"/>
              </a:rPr>
              <a:t>†</a:t>
            </a:r>
            <a:r>
              <a:rPr lang="en-US" sz="2000" dirty="0" smtClean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sz="2000" dirty="0" smtClean="0">
                <a:latin typeface="+mn-lt"/>
              </a:rPr>
              <a:t>Juan Deng</a:t>
            </a:r>
            <a:r>
              <a:rPr lang="en-US" sz="2000" b="1" baseline="30000" dirty="0">
                <a:latin typeface="+mn-lt"/>
                <a:cs typeface="Verdana"/>
              </a:rPr>
              <a:t>†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>
                <a:latin typeface="+mn-lt"/>
              </a:rPr>
              <a:t>Hongxin Hu</a:t>
            </a:r>
            <a:r>
              <a:rPr lang="en-US" sz="2000" b="1" baseline="30000" dirty="0" smtClean="0">
                <a:latin typeface="+mn-lt"/>
                <a:cs typeface="Verdana"/>
              </a:rPr>
              <a:t>†</a:t>
            </a:r>
            <a:r>
              <a:rPr lang="en-US" sz="2000" dirty="0" smtClean="0">
                <a:latin typeface="+mn-lt"/>
              </a:rPr>
              <a:t>, Kuang-Ching Wang</a:t>
            </a:r>
            <a:r>
              <a:rPr lang="en-US" sz="2000" b="1" baseline="30000" dirty="0">
                <a:latin typeface="+mn-lt"/>
                <a:cs typeface="Verdana"/>
              </a:rPr>
              <a:t>†</a:t>
            </a:r>
            <a:r>
              <a:rPr lang="en-US" sz="2000" dirty="0" smtClean="0">
                <a:latin typeface="+mn-lt"/>
              </a:rPr>
              <a:t>, </a:t>
            </a:r>
          </a:p>
          <a:p>
            <a:pPr algn="ctr" eaLnBrk="1" hangingPunct="1"/>
            <a:r>
              <a:rPr lang="en-US" sz="2000" dirty="0" smtClean="0">
                <a:latin typeface="+mn-lt"/>
              </a:rPr>
              <a:t>Gail-Joon Ahn</a:t>
            </a:r>
            <a:r>
              <a:rPr lang="en-US" sz="2000" b="1" baseline="30000" dirty="0" smtClean="0">
                <a:latin typeface="+mn-lt"/>
                <a:cs typeface="Verdana"/>
              </a:rPr>
              <a:t>‡</a:t>
            </a:r>
            <a:r>
              <a:rPr lang="en-US" sz="2000" dirty="0" smtClean="0">
                <a:latin typeface="+mn-lt"/>
              </a:rPr>
              <a:t>, Ziming Zhao</a:t>
            </a:r>
            <a:r>
              <a:rPr lang="en-US" sz="2000" b="1" baseline="30000" dirty="0">
                <a:latin typeface="+mn-lt"/>
                <a:cs typeface="Verdana"/>
              </a:rPr>
              <a:t>‡</a:t>
            </a:r>
            <a:r>
              <a:rPr lang="en-US" sz="2000" dirty="0" smtClean="0">
                <a:latin typeface="+mn-lt"/>
              </a:rPr>
              <a:t> and Wonkyu Han</a:t>
            </a:r>
            <a:r>
              <a:rPr lang="en-US" sz="2000" b="1" baseline="30000" dirty="0" smtClean="0">
                <a:latin typeface="+mn-lt"/>
                <a:cs typeface="Verdana"/>
              </a:rPr>
              <a:t>‡</a:t>
            </a:r>
            <a:endParaRPr lang="en-US" sz="2000" b="1" dirty="0" smtClean="0">
              <a:latin typeface="+mn-lt"/>
            </a:endParaRPr>
          </a:p>
        </p:txBody>
      </p:sp>
      <p:pic>
        <p:nvPicPr>
          <p:cNvPr id="15" name="Picture 14" descr="http://www.clemson.edu/administration/public-affairs/toolbox/downloads/logos/logos/wordmark-academic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39" y="4864199"/>
            <a:ext cx="2666561" cy="70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ommguide.asu.edu/downloads/asulogo/jpg/lwm2_m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51" y="4987567"/>
            <a:ext cx="2973949" cy="4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21364" y="4903401"/>
            <a:ext cx="298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baseline="30000" dirty="0">
                <a:latin typeface="+mn-lt"/>
                <a:cs typeface="Verdana"/>
              </a:rPr>
              <a:t>†</a:t>
            </a:r>
            <a:endParaRPr lang="en-US" sz="24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600" y="4991100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>
                <a:latin typeface="+mn-lt"/>
                <a:cs typeface="Verdana"/>
              </a:rPr>
              <a:t>‡</a:t>
            </a: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5200" y="5969000"/>
            <a:ext cx="1796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NDSS 2017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2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3"/>
    </mc:Choice>
    <mc:Fallback xmlns="">
      <p:transition xmlns:p14="http://schemas.microsoft.com/office/powerpoint/2010/main" spd="slow" advTm="1643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9" y="150665"/>
            <a:ext cx="8889738" cy="594923"/>
          </a:xfrm>
        </p:spPr>
        <p:txBody>
          <a:bodyPr/>
          <a:lstStyle/>
          <a:p>
            <a:r>
              <a:rPr lang="en-US" sz="4000" dirty="0" smtClean="0"/>
              <a:t>Challenges - Semantic Consistency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773" y="4513957"/>
            <a:ext cx="877824" cy="438912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66638"/>
              </p:ext>
            </p:extLst>
          </p:nvPr>
        </p:nvGraphicFramePr>
        <p:xfrm>
          <a:off x="316098" y="1444258"/>
          <a:ext cx="4143524" cy="9143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5881"/>
                <a:gridCol w="1035881"/>
                <a:gridCol w="1035881"/>
                <a:gridCol w="1035881"/>
              </a:tblGrid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Sequence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Src_ip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Dst_ip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Action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v2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10.10.1.*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192.1.1.9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Allow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1213"/>
              </p:ext>
            </p:extLst>
          </p:nvPr>
        </p:nvGraphicFramePr>
        <p:xfrm>
          <a:off x="318067" y="2059751"/>
          <a:ext cx="4143524" cy="3047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5881"/>
                <a:gridCol w="1035881"/>
                <a:gridCol w="1035881"/>
                <a:gridCol w="1035881"/>
              </a:tblGrid>
              <a:tr h="231929"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55426"/>
              </p:ext>
            </p:extLst>
          </p:nvPr>
        </p:nvGraphicFramePr>
        <p:xfrm>
          <a:off x="320695" y="1124057"/>
          <a:ext cx="4143524" cy="6095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5881"/>
                <a:gridCol w="1035881"/>
                <a:gridCol w="1035881"/>
                <a:gridCol w="1035881"/>
              </a:tblGrid>
              <a:tr h="246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Sequence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Dst_ip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6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v1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10.10.1.5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192.1.1.*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Deny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35071"/>
              </p:ext>
            </p:extLst>
          </p:nvPr>
        </p:nvGraphicFramePr>
        <p:xfrm>
          <a:off x="4670981" y="5358780"/>
          <a:ext cx="4221236" cy="12191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309"/>
                <a:gridCol w="1055309"/>
                <a:gridCol w="1055309"/>
                <a:gridCol w="1055309"/>
              </a:tblGrid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Sequence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Dst_ip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10.10.1.*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192.1.1.9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To VFW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f2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10.10.1.5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192.1.1.*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To VFW</a:t>
                      </a:r>
                      <a:r>
                        <a:rPr lang="en-US" sz="1400" b="0" baseline="-25000" dirty="0" smtClean="0"/>
                        <a:t>1</a:t>
                      </a:r>
                      <a:endParaRPr lang="en-US" sz="1400" b="0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is-IS" sz="1400" b="0" dirty="0" smtClean="0"/>
                        <a:t>…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0" dirty="0" smtClean="0"/>
                        <a:t>…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0" dirty="0" smtClean="0"/>
                        <a:t>…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0" dirty="0" smtClean="0"/>
                        <a:t>…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321793" y="2800615"/>
            <a:ext cx="953460" cy="1326781"/>
            <a:chOff x="1580113" y="2912375"/>
            <a:chExt cx="953460" cy="1326781"/>
          </a:xfrm>
        </p:grpSpPr>
        <p:sp>
          <p:nvSpPr>
            <p:cNvPr id="100" name="TextBox 99"/>
            <p:cNvSpPr txBox="1"/>
            <p:nvPr/>
          </p:nvSpPr>
          <p:spPr>
            <a:xfrm>
              <a:off x="1598971" y="3869824"/>
              <a:ext cx="93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VFW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1580113" y="2912375"/>
              <a:ext cx="877824" cy="877824"/>
              <a:chOff x="6108700" y="4222124"/>
              <a:chExt cx="685800" cy="768096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1028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64" name="Freeform 63"/>
          <p:cNvSpPr/>
          <p:nvPr/>
        </p:nvSpPr>
        <p:spPr>
          <a:xfrm flipV="1">
            <a:off x="2705127" y="2828892"/>
            <a:ext cx="1231873" cy="2009807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5705073" y="2919995"/>
            <a:ext cx="953460" cy="1326781"/>
            <a:chOff x="1580113" y="2912375"/>
            <a:chExt cx="953460" cy="1326781"/>
          </a:xfrm>
        </p:grpSpPr>
        <p:sp>
          <p:nvSpPr>
            <p:cNvPr id="69" name="TextBox 68"/>
            <p:cNvSpPr txBox="1"/>
            <p:nvPr/>
          </p:nvSpPr>
          <p:spPr>
            <a:xfrm>
              <a:off x="1598971" y="3869824"/>
              <a:ext cx="93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VFW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73" name="Group 72"/>
            <p:cNvGrpSpPr>
              <a:grpSpLocks noChangeAspect="1"/>
            </p:cNvGrpSpPr>
            <p:nvPr/>
          </p:nvGrpSpPr>
          <p:grpSpPr>
            <a:xfrm>
              <a:off x="1580113" y="2912375"/>
              <a:ext cx="877824" cy="877824"/>
              <a:chOff x="6108700" y="4222124"/>
              <a:chExt cx="685800" cy="768096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5" name="Picture 1028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76" name="Freeform 75"/>
          <p:cNvSpPr/>
          <p:nvPr/>
        </p:nvSpPr>
        <p:spPr>
          <a:xfrm flipH="1" flipV="1">
            <a:off x="3403600" y="4813300"/>
            <a:ext cx="520700" cy="136398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 rot="21007504">
            <a:off x="2184337" y="3035696"/>
            <a:ext cx="1166827" cy="429781"/>
            <a:chOff x="3142619" y="3728808"/>
            <a:chExt cx="250988" cy="253083"/>
          </a:xfrm>
        </p:grpSpPr>
        <p:cxnSp>
          <p:nvCxnSpPr>
            <p:cNvPr id="78" name="Straight Connector 77"/>
            <p:cNvCxnSpPr/>
            <p:nvPr/>
          </p:nvCxnSpPr>
          <p:spPr bwMode="auto">
            <a:xfrm flipV="1">
              <a:off x="3142619" y="3737836"/>
              <a:ext cx="249262" cy="24405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 flipH="1" flipV="1">
              <a:off x="3144345" y="3728808"/>
              <a:ext cx="249262" cy="24405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260003" y="5892800"/>
            <a:ext cx="279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0.10.1.5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altLang="zh-CN" dirty="0" smtClean="0">
                <a:solidFill>
                  <a:srgbClr val="FF0000"/>
                </a:solidFill>
                <a:sym typeface="Wingdings"/>
              </a:rPr>
              <a:t>192.1.1.9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 flipH="1" flipV="1">
            <a:off x="3873500" y="2540000"/>
            <a:ext cx="2705100" cy="22860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87713" y="4509030"/>
            <a:ext cx="69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SDN </a:t>
            </a:r>
          </a:p>
          <a:p>
            <a:pPr algn="ctr"/>
            <a:r>
              <a:rPr lang="en-US" sz="1200" dirty="0" smtClean="0"/>
              <a:t>Switch</a:t>
            </a:r>
            <a:endParaRPr lang="en-US" sz="1200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09052"/>
              </p:ext>
            </p:extLst>
          </p:nvPr>
        </p:nvGraphicFramePr>
        <p:xfrm>
          <a:off x="4668507" y="5353938"/>
          <a:ext cx="4221236" cy="12191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309"/>
                <a:gridCol w="1055309"/>
                <a:gridCol w="1055309"/>
                <a:gridCol w="1055309"/>
              </a:tblGrid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Sequence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Dst_ip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10.10.1.*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192.1.1.9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To VFW</a:t>
                      </a:r>
                      <a:r>
                        <a:rPr lang="en-US" sz="14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f2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10.10.1.5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192.1.1.*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To VFW</a:t>
                      </a:r>
                      <a:r>
                        <a:rPr lang="en-US" sz="1400" b="0" baseline="-25000" dirty="0" smtClean="0"/>
                        <a:t>1</a:t>
                      </a:r>
                      <a:endParaRPr lang="en-US" sz="1400" b="0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is-IS" sz="1400" b="0" dirty="0" smtClean="0"/>
                        <a:t>…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0" dirty="0" smtClean="0"/>
                        <a:t>…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0" dirty="0" smtClean="0"/>
                        <a:t>…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0" dirty="0" smtClean="0"/>
                        <a:t>…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173199" y="4946481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Flow Table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241300" y="4648200"/>
            <a:ext cx="2768600" cy="914400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i="1" dirty="0" smtClean="0">
                <a:solidFill>
                  <a:schemeClr val="bg1"/>
                </a:solidFill>
              </a:rPr>
              <a:t>Safety Problem:</a:t>
            </a:r>
          </a:p>
          <a:p>
            <a:pPr algn="ctr"/>
            <a:r>
              <a:rPr lang="en-US" sz="2200" b="1" i="1" dirty="0" smtClean="0">
                <a:solidFill>
                  <a:schemeClr val="bg1"/>
                </a:solidFill>
              </a:rPr>
              <a:t>Allow illegal traffic </a:t>
            </a:r>
            <a:endParaRPr lang="en-US" sz="2200" b="1" i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10640" y="1523999"/>
            <a:ext cx="1907435" cy="381001"/>
            <a:chOff x="4459840" y="1574800"/>
            <a:chExt cx="1907435" cy="381001"/>
          </a:xfrm>
        </p:grpSpPr>
        <p:sp>
          <p:nvSpPr>
            <p:cNvPr id="28" name="TextBox 27"/>
            <p:cNvSpPr txBox="1"/>
            <p:nvPr/>
          </p:nvSpPr>
          <p:spPr>
            <a:xfrm>
              <a:off x="4857505" y="1574800"/>
              <a:ext cx="1509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Dependent</a:t>
              </a:r>
              <a:endParaRPr lang="en-US" i="1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59840" y="1583267"/>
              <a:ext cx="391562" cy="372534"/>
              <a:chOff x="7126839" y="2201333"/>
              <a:chExt cx="391562" cy="228600"/>
            </a:xfrm>
          </p:grpSpPr>
          <p:cxnSp>
            <p:nvCxnSpPr>
              <p:cNvPr id="35" name="Straight Arrow Connector 34"/>
              <p:cNvCxnSpPr/>
              <p:nvPr/>
            </p:nvCxnSpPr>
            <p:spPr bwMode="auto">
              <a:xfrm flipH="1">
                <a:off x="7126839" y="2412999"/>
                <a:ext cx="391560" cy="545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H="1">
                <a:off x="7518400" y="2201333"/>
                <a:ext cx="1" cy="2286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7126839" y="2209800"/>
                <a:ext cx="391560" cy="545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80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69"/>
    </mc:Choice>
    <mc:Fallback xmlns="">
      <p:transition xmlns:p14="http://schemas.microsoft.com/office/powerpoint/2010/main" spd="slow" advTm="3036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532 L -0.00018 -0.045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5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0.47986 -0.048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93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76" grpId="0" animBg="1"/>
      <p:bldP spid="8" grpId="0"/>
      <p:bldP spid="33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9" y="150665"/>
            <a:ext cx="8889738" cy="594923"/>
          </a:xfrm>
        </p:spPr>
        <p:txBody>
          <a:bodyPr/>
          <a:lstStyle/>
          <a:p>
            <a:r>
              <a:rPr lang="en-US" sz="4000" dirty="0" smtClean="0"/>
              <a:t>Challenges - Correct </a:t>
            </a:r>
            <a:r>
              <a:rPr lang="en-US" sz="4000" dirty="0"/>
              <a:t>Flow </a:t>
            </a:r>
            <a:r>
              <a:rPr lang="en-US" sz="4000" dirty="0" smtClean="0"/>
              <a:t>Update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255" y="4883466"/>
            <a:ext cx="877824" cy="438912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51551"/>
              </p:ext>
            </p:extLst>
          </p:nvPr>
        </p:nvGraphicFramePr>
        <p:xfrm>
          <a:off x="306177" y="1629737"/>
          <a:ext cx="4143524" cy="12191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5881"/>
                <a:gridCol w="1035881"/>
                <a:gridCol w="1035881"/>
                <a:gridCol w="1035881"/>
              </a:tblGrid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Sequence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Src_ip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Dst_ip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Action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v3</a:t>
                      </a:r>
                      <a:endParaRPr lang="en-US" sz="1400" dirty="0"/>
                    </a:p>
                  </a:txBody>
                  <a:tcPr>
                    <a:solidFill>
                      <a:srgbClr val="ACCE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10.10.*.7</a:t>
                      </a:r>
                      <a:endParaRPr lang="en-US" sz="1400" dirty="0"/>
                    </a:p>
                  </a:txBody>
                  <a:tcPr>
                    <a:solidFill>
                      <a:srgbClr val="ACCE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192.1.1.*</a:t>
                      </a:r>
                      <a:endParaRPr lang="en-US" sz="1400" dirty="0"/>
                    </a:p>
                  </a:txBody>
                  <a:tcPr>
                    <a:solidFill>
                      <a:srgbClr val="ACCE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Allow</a:t>
                      </a:r>
                      <a:endParaRPr lang="en-US" sz="1400" dirty="0"/>
                    </a:p>
                  </a:txBody>
                  <a:tcPr>
                    <a:solidFill>
                      <a:srgbClr val="ACCEF8"/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v4</a:t>
                      </a:r>
                      <a:endParaRPr lang="en-US" sz="1400" dirty="0"/>
                    </a:p>
                  </a:txBody>
                  <a:tcPr>
                    <a:solidFill>
                      <a:srgbClr val="F7C8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10.10.*.8</a:t>
                      </a:r>
                      <a:endParaRPr lang="en-US" sz="1400" dirty="0"/>
                    </a:p>
                  </a:txBody>
                  <a:tcPr>
                    <a:solidFill>
                      <a:srgbClr val="F7C8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192.1.1.*</a:t>
                      </a:r>
                      <a:endParaRPr lang="en-US" sz="1400" dirty="0"/>
                    </a:p>
                  </a:txBody>
                  <a:tcPr>
                    <a:solidFill>
                      <a:srgbClr val="F7C8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Deny</a:t>
                      </a:r>
                      <a:endParaRPr lang="en-US" sz="1400" dirty="0"/>
                    </a:p>
                  </a:txBody>
                  <a:tcPr>
                    <a:solidFill>
                      <a:srgbClr val="F7C870"/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62206"/>
              </p:ext>
            </p:extLst>
          </p:nvPr>
        </p:nvGraphicFramePr>
        <p:xfrm>
          <a:off x="4902862" y="5220461"/>
          <a:ext cx="3875712" cy="12191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68928"/>
                <a:gridCol w="968928"/>
                <a:gridCol w="968928"/>
                <a:gridCol w="968928"/>
              </a:tblGrid>
              <a:tr h="231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Seq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Dst_ip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10.10.1.*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192.1.1.*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 VFW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10.10.1.*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192.1.2.*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 VFW</a:t>
                      </a:r>
                      <a:r>
                        <a:rPr lang="en-US" sz="14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1929"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84113"/>
              </p:ext>
            </p:extLst>
          </p:nvPr>
        </p:nvGraphicFramePr>
        <p:xfrm>
          <a:off x="308143" y="2556037"/>
          <a:ext cx="4143524" cy="3047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5881"/>
                <a:gridCol w="1035881"/>
                <a:gridCol w="1035881"/>
                <a:gridCol w="1035881"/>
              </a:tblGrid>
              <a:tr h="231929"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93405"/>
              </p:ext>
            </p:extLst>
          </p:nvPr>
        </p:nvGraphicFramePr>
        <p:xfrm>
          <a:off x="310369" y="1019259"/>
          <a:ext cx="4143524" cy="9143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5881"/>
                <a:gridCol w="1035881"/>
                <a:gridCol w="1035881"/>
                <a:gridCol w="1035881"/>
              </a:tblGrid>
              <a:tr h="246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Sequence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Dst_ip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6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v1</a:t>
                      </a:r>
                      <a:endParaRPr lang="en-US" sz="1400" dirty="0"/>
                    </a:p>
                  </a:txBody>
                  <a:tcPr>
                    <a:solidFill>
                      <a:srgbClr val="FA8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10.10.*.5</a:t>
                      </a:r>
                      <a:endParaRPr lang="en-US" sz="1400" dirty="0"/>
                    </a:p>
                  </a:txBody>
                  <a:tcPr>
                    <a:solidFill>
                      <a:srgbClr val="FA8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192.1.2.*</a:t>
                      </a:r>
                      <a:endParaRPr lang="en-US" sz="1400" dirty="0"/>
                    </a:p>
                  </a:txBody>
                  <a:tcPr>
                    <a:solidFill>
                      <a:srgbClr val="FA82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Allow</a:t>
                      </a:r>
                      <a:endParaRPr lang="en-US" sz="1400" dirty="0"/>
                    </a:p>
                  </a:txBody>
                  <a:tcPr>
                    <a:solidFill>
                      <a:srgbClr val="FA82AA"/>
                    </a:solidFill>
                  </a:tcPr>
                </a:tc>
              </a:tr>
              <a:tr h="246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v2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10.10.*.6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192.1.1.*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Deny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1193470" y="2963981"/>
            <a:ext cx="1684442" cy="774381"/>
            <a:chOff x="548482" y="2912375"/>
            <a:chExt cx="1909455" cy="877824"/>
          </a:xfrm>
        </p:grpSpPr>
        <p:sp>
          <p:nvSpPr>
            <p:cNvPr id="36" name="TextBox 35"/>
            <p:cNvSpPr txBox="1"/>
            <p:nvPr/>
          </p:nvSpPr>
          <p:spPr>
            <a:xfrm>
              <a:off x="548482" y="3182395"/>
              <a:ext cx="934602" cy="383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VFW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grpSp>
          <p:nvGrpSpPr>
            <p:cNvPr id="37" name="Group 36"/>
            <p:cNvGrpSpPr>
              <a:grpSpLocks noChangeAspect="1"/>
            </p:cNvGrpSpPr>
            <p:nvPr/>
          </p:nvGrpSpPr>
          <p:grpSpPr>
            <a:xfrm>
              <a:off x="1580113" y="2912375"/>
              <a:ext cx="877824" cy="877824"/>
              <a:chOff x="6108700" y="4222124"/>
              <a:chExt cx="685800" cy="768096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1028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4947933" y="3010734"/>
            <a:ext cx="1775969" cy="774381"/>
            <a:chOff x="444729" y="2912375"/>
            <a:chExt cx="2013208" cy="877824"/>
          </a:xfrm>
        </p:grpSpPr>
        <p:sp>
          <p:nvSpPr>
            <p:cNvPr id="41" name="TextBox 40"/>
            <p:cNvSpPr txBox="1"/>
            <p:nvPr/>
          </p:nvSpPr>
          <p:spPr>
            <a:xfrm>
              <a:off x="444729" y="3156454"/>
              <a:ext cx="934602" cy="383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VFW</a:t>
              </a:r>
              <a:r>
                <a:rPr lang="en-US" sz="1600" baseline="-25000" dirty="0"/>
                <a:t>2</a:t>
              </a: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1580113" y="2912375"/>
              <a:ext cx="877824" cy="877824"/>
              <a:chOff x="6108700" y="4222124"/>
              <a:chExt cx="685800" cy="768096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1028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52" name="TextBox 51"/>
          <p:cNvSpPr txBox="1"/>
          <p:nvPr/>
        </p:nvSpPr>
        <p:spPr>
          <a:xfrm>
            <a:off x="2869878" y="4928722"/>
            <a:ext cx="69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SDN </a:t>
            </a:r>
          </a:p>
          <a:p>
            <a:pPr algn="ctr"/>
            <a:r>
              <a:rPr lang="en-US" sz="1200" dirty="0" smtClean="0"/>
              <a:t>Switch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6221758" y="4806434"/>
            <a:ext cx="138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Flow Table</a:t>
            </a:r>
          </a:p>
        </p:txBody>
      </p:sp>
      <p:sp>
        <p:nvSpPr>
          <p:cNvPr id="72" name="Freeform 71"/>
          <p:cNvSpPr/>
          <p:nvPr/>
        </p:nvSpPr>
        <p:spPr>
          <a:xfrm flipH="1" flipV="1">
            <a:off x="2963333" y="5299073"/>
            <a:ext cx="668868" cy="763059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040" y="5811520"/>
            <a:ext cx="2235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10.10.1.5</a:t>
            </a:r>
            <a:r>
              <a:rPr lang="en-US" sz="1400" i="1" dirty="0" smtClean="0">
                <a:solidFill>
                  <a:srgbClr val="FF0000"/>
                </a:solidFill>
                <a:sym typeface="Wingdings"/>
              </a:rPr>
              <a:t> 192.1.2.9</a:t>
            </a:r>
          </a:p>
          <a:p>
            <a:r>
              <a:rPr lang="en-US" sz="1400" i="1" dirty="0" smtClean="0">
                <a:solidFill>
                  <a:srgbClr val="008000"/>
                </a:solidFill>
              </a:rPr>
              <a:t>10.10.1.6</a:t>
            </a:r>
            <a:r>
              <a:rPr lang="en-US" sz="1400" i="1" dirty="0" smtClean="0">
                <a:solidFill>
                  <a:srgbClr val="008000"/>
                </a:solidFill>
                <a:sym typeface="Wingdings"/>
              </a:rPr>
              <a:t> 192.1.1.9</a:t>
            </a:r>
            <a:endParaRPr lang="en-US" sz="1400" i="1" dirty="0">
              <a:solidFill>
                <a:srgbClr val="008000"/>
              </a:solidFill>
            </a:endParaRPr>
          </a:p>
          <a:p>
            <a:r>
              <a:rPr lang="en-US" sz="1400" i="1" dirty="0" smtClean="0">
                <a:solidFill>
                  <a:srgbClr val="0000FF"/>
                </a:solidFill>
              </a:rPr>
              <a:t>10.10.1.7</a:t>
            </a:r>
            <a:r>
              <a:rPr lang="en-US" sz="1400" i="1" dirty="0" smtClean="0">
                <a:solidFill>
                  <a:srgbClr val="0000FF"/>
                </a:solidFill>
                <a:sym typeface="Wingdings"/>
              </a:rPr>
              <a:t> 192.1.1.9</a:t>
            </a:r>
          </a:p>
          <a:p>
            <a:r>
              <a:rPr lang="en-US" sz="1400" i="1" dirty="0" smtClean="0">
                <a:solidFill>
                  <a:srgbClr val="F79646"/>
                </a:solidFill>
              </a:rPr>
              <a:t>10.10.1.8</a:t>
            </a:r>
            <a:r>
              <a:rPr lang="en-US" sz="1400" i="1" dirty="0" smtClean="0">
                <a:solidFill>
                  <a:srgbClr val="F79646"/>
                </a:solidFill>
                <a:sym typeface="Wingdings"/>
              </a:rPr>
              <a:t> 192.1.1.9</a:t>
            </a:r>
            <a:endParaRPr lang="en-US" sz="1400" i="1" dirty="0">
              <a:solidFill>
                <a:srgbClr val="F79646"/>
              </a:solidFill>
              <a:sym typeface="Wingdings"/>
            </a:endParaRPr>
          </a:p>
        </p:txBody>
      </p:sp>
      <p:sp>
        <p:nvSpPr>
          <p:cNvPr id="60" name="Freeform 59"/>
          <p:cNvSpPr/>
          <p:nvPr/>
        </p:nvSpPr>
        <p:spPr>
          <a:xfrm flipH="1" flipV="1">
            <a:off x="3139440" y="5257800"/>
            <a:ext cx="641985" cy="8382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5400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flipH="1" flipV="1">
            <a:off x="3395132" y="5269439"/>
            <a:ext cx="619124" cy="809627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5400"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flipH="1" flipV="1">
            <a:off x="3596640" y="5300132"/>
            <a:ext cx="594360" cy="795867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5400">
            <a:solidFill>
              <a:srgbClr val="F7964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 flipV="1">
            <a:off x="2559050" y="3503083"/>
            <a:ext cx="1459230" cy="175133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5400"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flipV="1">
            <a:off x="2330450" y="3511550"/>
            <a:ext cx="1473200" cy="1739900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5400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V="1">
            <a:off x="2132543" y="3527423"/>
            <a:ext cx="1525058" cy="1823509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flipV="1">
            <a:off x="2794000" y="3539066"/>
            <a:ext cx="1422400" cy="1769532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5400">
            <a:solidFill>
              <a:srgbClr val="F7964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flipH="1" flipV="1">
            <a:off x="3979327" y="3691466"/>
            <a:ext cx="2404539" cy="1532462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5400">
            <a:solidFill>
              <a:srgbClr val="0000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 flipH="1" flipV="1">
            <a:off x="4131732" y="3623732"/>
            <a:ext cx="2497667" cy="1693333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5400">
            <a:solidFill>
              <a:srgbClr val="F7964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35017"/>
              </p:ext>
            </p:extLst>
          </p:nvPr>
        </p:nvGraphicFramePr>
        <p:xfrm>
          <a:off x="7802695" y="5524414"/>
          <a:ext cx="968928" cy="3047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68928"/>
              </a:tblGrid>
              <a:tr h="13131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To VFW</a:t>
                      </a:r>
                      <a:r>
                        <a:rPr lang="en-US" sz="1400" b="0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 bwMode="auto">
          <a:xfrm>
            <a:off x="4759959" y="5499100"/>
            <a:ext cx="4214707" cy="389467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cxnSp>
        <p:nvCxnSpPr>
          <p:cNvPr id="48" name="Straight Arrow Connector 47"/>
          <p:cNvCxnSpPr>
            <a:stCxn id="49" idx="2"/>
          </p:cNvCxnSpPr>
          <p:nvPr/>
        </p:nvCxnSpPr>
        <p:spPr bwMode="auto">
          <a:xfrm flipH="1">
            <a:off x="7871219" y="3833044"/>
            <a:ext cx="151470" cy="15332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49802" y="3539068"/>
            <a:ext cx="10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Incorrect delivery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 flipH="1" flipV="1">
            <a:off x="3774440" y="3623732"/>
            <a:ext cx="2296160" cy="1600201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25400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rot="20546285">
            <a:off x="5464951" y="4067799"/>
            <a:ext cx="229166" cy="263336"/>
            <a:chOff x="3142619" y="3728808"/>
            <a:chExt cx="250988" cy="253083"/>
          </a:xfrm>
        </p:grpSpPr>
        <p:cxnSp>
          <p:nvCxnSpPr>
            <p:cNvPr id="53" name="Straight Connector 52"/>
            <p:cNvCxnSpPr/>
            <p:nvPr/>
          </p:nvCxnSpPr>
          <p:spPr bwMode="auto">
            <a:xfrm flipV="1">
              <a:off x="3142619" y="3737836"/>
              <a:ext cx="249262" cy="2440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H="1" flipV="1">
              <a:off x="3144345" y="3728808"/>
              <a:ext cx="249262" cy="2440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Rounded Rectangle 48"/>
          <p:cNvSpPr/>
          <p:nvPr/>
        </p:nvSpPr>
        <p:spPr>
          <a:xfrm>
            <a:off x="7144494" y="3239493"/>
            <a:ext cx="1756390" cy="593551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 smtClean="0">
                <a:solidFill>
                  <a:schemeClr val="bg1"/>
                </a:solidFill>
              </a:rPr>
              <a:t>Not exactly </a:t>
            </a:r>
            <a:r>
              <a:rPr lang="en-US" i="1" dirty="0" err="1" smtClean="0">
                <a:solidFill>
                  <a:schemeClr val="bg1"/>
                </a:solidFill>
              </a:rPr>
              <a:t>mached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>
            <a:stCxn id="49" idx="0"/>
          </p:cNvCxnSpPr>
          <p:nvPr/>
        </p:nvCxnSpPr>
        <p:spPr bwMode="auto">
          <a:xfrm flipH="1" flipV="1">
            <a:off x="7402150" y="2013778"/>
            <a:ext cx="620539" cy="12257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4580578" y="1212843"/>
            <a:ext cx="4388951" cy="800935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0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98"/>
    </mc:Choice>
    <mc:Fallback xmlns="">
      <p:transition xmlns:p14="http://schemas.microsoft.com/office/powerpoint/2010/main" spd="slow" advTm="5979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069 L 0.48351 -0.0865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-437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4911E-6 -1.78828E-6 L -3.44911E-6 -0.08686 " pathEditMode="relative" ptsTypes="AA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animBg="1"/>
      <p:bldP spid="65" grpId="1" animBg="1"/>
      <p:bldP spid="67" grpId="1" animBg="1"/>
      <p:bldP spid="73" grpId="0" animBg="1"/>
      <p:bldP spid="74" grpId="0" animBg="1"/>
      <p:bldP spid="47" grpId="0" animBg="1"/>
      <p:bldP spid="11" grpId="0"/>
      <p:bldP spid="50" grpId="0" animBg="1"/>
      <p:bldP spid="4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6332144" y="1881146"/>
            <a:ext cx="953461" cy="1354192"/>
            <a:chOff x="1580113" y="2436007"/>
            <a:chExt cx="953461" cy="1354192"/>
          </a:xfrm>
        </p:grpSpPr>
        <p:sp>
          <p:nvSpPr>
            <p:cNvPr id="54" name="TextBox 53"/>
            <p:cNvSpPr txBox="1"/>
            <p:nvPr/>
          </p:nvSpPr>
          <p:spPr>
            <a:xfrm>
              <a:off x="1598972" y="2436007"/>
              <a:ext cx="93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VFW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55" name="Group 54"/>
            <p:cNvGrpSpPr>
              <a:grpSpLocks noChangeAspect="1"/>
            </p:cNvGrpSpPr>
            <p:nvPr/>
          </p:nvGrpSpPr>
          <p:grpSpPr>
            <a:xfrm>
              <a:off x="1580113" y="2912375"/>
              <a:ext cx="877824" cy="877824"/>
              <a:chOff x="6108700" y="4222124"/>
              <a:chExt cx="685800" cy="768096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46" name="Group 45"/>
          <p:cNvGrpSpPr/>
          <p:nvPr/>
        </p:nvGrpSpPr>
        <p:grpSpPr>
          <a:xfrm>
            <a:off x="2195409" y="1749228"/>
            <a:ext cx="953461" cy="1354192"/>
            <a:chOff x="1580113" y="2436007"/>
            <a:chExt cx="953461" cy="1354192"/>
          </a:xfrm>
        </p:grpSpPr>
        <p:sp>
          <p:nvSpPr>
            <p:cNvPr id="47" name="TextBox 46"/>
            <p:cNvSpPr txBox="1"/>
            <p:nvPr/>
          </p:nvSpPr>
          <p:spPr>
            <a:xfrm>
              <a:off x="1598972" y="2436007"/>
              <a:ext cx="93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VFW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1580113" y="2912375"/>
              <a:ext cx="877824" cy="877824"/>
              <a:chOff x="6108700" y="4222124"/>
              <a:chExt cx="685800" cy="76809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1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613"/>
            <a:ext cx="9334500" cy="576262"/>
          </a:xfrm>
        </p:spPr>
        <p:txBody>
          <a:bodyPr/>
          <a:lstStyle/>
          <a:p>
            <a:r>
              <a:rPr lang="en-US" sz="3500" dirty="0" smtClean="0"/>
              <a:t>Challenges - Buffer Overflow Avoidance</a:t>
            </a:r>
            <a:endParaRPr lang="en-US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653" y="4530890"/>
            <a:ext cx="877824" cy="43891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310759" y="2689013"/>
            <a:ext cx="617908" cy="508000"/>
            <a:chOff x="1007692" y="2458720"/>
            <a:chExt cx="617908" cy="508000"/>
          </a:xfrm>
          <a:solidFill>
            <a:srgbClr val="C1E9FF"/>
          </a:solidFill>
        </p:grpSpPr>
        <p:sp>
          <p:nvSpPr>
            <p:cNvPr id="10" name="Cube 9"/>
            <p:cNvSpPr/>
            <p:nvPr/>
          </p:nvSpPr>
          <p:spPr bwMode="auto">
            <a:xfrm>
              <a:off x="1036320" y="2458720"/>
              <a:ext cx="589280" cy="508000"/>
            </a:xfrm>
            <a:prstGeom prst="cub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7692" y="2637403"/>
              <a:ext cx="5417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R/S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67755" y="1952367"/>
            <a:ext cx="256459" cy="873848"/>
            <a:chOff x="5055915" y="3235914"/>
            <a:chExt cx="256459" cy="873848"/>
          </a:xfrm>
          <a:noFill/>
        </p:grpSpPr>
        <p:sp>
          <p:nvSpPr>
            <p:cNvPr id="27" name="Rectangle 26"/>
            <p:cNvSpPr/>
            <p:nvPr/>
          </p:nvSpPr>
          <p:spPr bwMode="auto">
            <a:xfrm>
              <a:off x="5055915" y="3235914"/>
              <a:ext cx="256459" cy="21979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055915" y="3451814"/>
              <a:ext cx="256459" cy="21979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055915" y="3667714"/>
              <a:ext cx="256459" cy="21979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055915" y="3889964"/>
              <a:ext cx="256459" cy="21979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7595" y="1937127"/>
            <a:ext cx="256459" cy="873848"/>
            <a:chOff x="5055915" y="3235914"/>
            <a:chExt cx="256459" cy="873848"/>
          </a:xfrm>
          <a:noFill/>
        </p:grpSpPr>
        <p:sp>
          <p:nvSpPr>
            <p:cNvPr id="5" name="Rectangle 4"/>
            <p:cNvSpPr/>
            <p:nvPr/>
          </p:nvSpPr>
          <p:spPr bwMode="auto">
            <a:xfrm>
              <a:off x="5055915" y="3235914"/>
              <a:ext cx="256459" cy="21979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055915" y="3451814"/>
              <a:ext cx="256459" cy="21979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055915" y="3667714"/>
              <a:ext cx="256459" cy="21979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055915" y="3889964"/>
              <a:ext cx="256459" cy="21979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</p:grpSp>
      <p:sp>
        <p:nvSpPr>
          <p:cNvPr id="45" name="Oval 44"/>
          <p:cNvSpPr/>
          <p:nvPr/>
        </p:nvSpPr>
        <p:spPr bwMode="auto">
          <a:xfrm rot="19352928">
            <a:off x="3239517" y="1629488"/>
            <a:ext cx="309121" cy="29913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cxnSp>
        <p:nvCxnSpPr>
          <p:cNvPr id="48" name="Straight Arrow Connector 47"/>
          <p:cNvCxnSpPr>
            <a:stCxn id="45" idx="5"/>
            <a:endCxn id="53" idx="1"/>
          </p:cNvCxnSpPr>
          <p:nvPr/>
        </p:nvCxnSpPr>
        <p:spPr bwMode="auto">
          <a:xfrm flipV="1">
            <a:off x="3545152" y="1552400"/>
            <a:ext cx="205931" cy="2441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751083" y="1367734"/>
            <a:ext cx="230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enough buffer</a:t>
            </a:r>
            <a:endParaRPr lang="en-US" dirty="0"/>
          </a:p>
        </p:txBody>
      </p:sp>
      <p:sp>
        <p:nvSpPr>
          <p:cNvPr id="59" name="Freeform 58"/>
          <p:cNvSpPr/>
          <p:nvPr/>
        </p:nvSpPr>
        <p:spPr>
          <a:xfrm flipH="1" flipV="1">
            <a:off x="3845692" y="4834010"/>
            <a:ext cx="159129" cy="880775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63500"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 flipV="1">
            <a:off x="2556831" y="2682064"/>
            <a:ext cx="1485163" cy="2150726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63500"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2437716" y="3011017"/>
            <a:ext cx="1546619" cy="1525991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27342" y="4654990"/>
            <a:ext cx="190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In-flight Traffic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4475" y="1668893"/>
            <a:ext cx="167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(Packet loss)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2076253" y="3514099"/>
            <a:ext cx="4873813" cy="681981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How much buffer is required?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52338" y="4520788"/>
            <a:ext cx="69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SDN </a:t>
            </a:r>
          </a:p>
          <a:p>
            <a:pPr algn="ctr"/>
            <a:r>
              <a:rPr lang="en-US" sz="1200" dirty="0" smtClean="0"/>
              <a:t>Switch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65850" y="1696462"/>
            <a:ext cx="256459" cy="1132463"/>
            <a:chOff x="3265850" y="1696462"/>
            <a:chExt cx="256459" cy="1132463"/>
          </a:xfrm>
        </p:grpSpPr>
        <p:grpSp>
          <p:nvGrpSpPr>
            <p:cNvPr id="8" name="Group 7"/>
            <p:cNvGrpSpPr/>
            <p:nvPr/>
          </p:nvGrpSpPr>
          <p:grpSpPr>
            <a:xfrm>
              <a:off x="3265850" y="1937762"/>
              <a:ext cx="256459" cy="891163"/>
              <a:chOff x="4913675" y="3036312"/>
              <a:chExt cx="256459" cy="877023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4913675" y="3255387"/>
                <a:ext cx="256459" cy="219798"/>
              </a:xfrm>
              <a:prstGeom prst="rect">
                <a:avLst/>
              </a:prstGeom>
              <a:solidFill>
                <a:srgbClr val="33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913675" y="3471287"/>
                <a:ext cx="256459" cy="219798"/>
              </a:xfrm>
              <a:prstGeom prst="rect">
                <a:avLst/>
              </a:prstGeom>
              <a:solidFill>
                <a:srgbClr val="33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4913675" y="3693537"/>
                <a:ext cx="256459" cy="219798"/>
              </a:xfrm>
              <a:prstGeom prst="rect">
                <a:avLst/>
              </a:prstGeom>
              <a:solidFill>
                <a:srgbClr val="33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913675" y="3036312"/>
                <a:ext cx="256459" cy="219798"/>
              </a:xfrm>
              <a:prstGeom prst="rect">
                <a:avLst/>
              </a:prstGeom>
              <a:solidFill>
                <a:srgbClr val="33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</p:grpSp>
        <p:sp>
          <p:nvSpPr>
            <p:cNvPr id="66" name="Rectangle 65"/>
            <p:cNvSpPr>
              <a:spLocks noChangeAspect="1"/>
            </p:cNvSpPr>
            <p:nvPr/>
          </p:nvSpPr>
          <p:spPr bwMode="auto">
            <a:xfrm>
              <a:off x="3295483" y="1696462"/>
              <a:ext cx="192045" cy="16459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316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8"/>
    </mc:Choice>
    <mc:Fallback xmlns="">
      <p:transition xmlns:p14="http://schemas.microsoft.com/office/powerpoint/2010/main" spd="slow" advTm="3840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1996E-6 1.92966E-6 L 0.66383 -0.0106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83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0.01459 -0.2092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104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/>
      <p:bldP spid="61" grpId="0" animBg="1"/>
      <p:bldP spid="61" grpId="1" animBg="1"/>
      <p:bldP spid="61" grpId="2" animBg="1"/>
      <p:bldP spid="61" grpId="3" animBg="1"/>
      <p:bldP spid="4" grpId="0" animBg="1"/>
      <p:bldP spid="4" grpId="1" animBg="1"/>
      <p:bldP spid="63" grpId="0"/>
      <p:bldP spid="63" grpId="1"/>
      <p:bldP spid="6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112"/>
            <a:ext cx="8229600" cy="649287"/>
          </a:xfrm>
        </p:spPr>
        <p:txBody>
          <a:bodyPr/>
          <a:lstStyle/>
          <a:p>
            <a:r>
              <a:rPr lang="en-US" sz="4000" dirty="0" smtClean="0"/>
              <a:t>Challenges - Optimal Scaling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13" y="1190625"/>
            <a:ext cx="7731125" cy="4816475"/>
          </a:xfrm>
        </p:spPr>
        <p:txBody>
          <a:bodyPr/>
          <a:lstStyle/>
          <a:p>
            <a:r>
              <a:rPr lang="en-US" dirty="0" smtClean="0"/>
              <a:t>Goal: </a:t>
            </a:r>
            <a:r>
              <a:rPr lang="en-US" dirty="0"/>
              <a:t>m</a:t>
            </a:r>
            <a:r>
              <a:rPr lang="en-US" dirty="0" smtClean="0"/>
              <a:t>inimum resource consumption</a:t>
            </a:r>
          </a:p>
          <a:p>
            <a:pPr lvl="1"/>
            <a:r>
              <a:rPr lang="en-US" sz="2400" dirty="0" smtClean="0"/>
              <a:t>Scaling-out: </a:t>
            </a:r>
            <a:r>
              <a:rPr lang="en-US" sz="2400" dirty="0" smtClean="0">
                <a:solidFill>
                  <a:srgbClr val="0000FF"/>
                </a:solidFill>
              </a:rPr>
              <a:t>least</a:t>
            </a:r>
            <a:r>
              <a:rPr lang="en-US" sz="2400" dirty="0" smtClean="0"/>
              <a:t> new instances</a:t>
            </a:r>
          </a:p>
          <a:p>
            <a:pPr lvl="1"/>
            <a:r>
              <a:rPr lang="en-US" sz="2400" dirty="0" smtClean="0"/>
              <a:t>Scaling-in: </a:t>
            </a:r>
            <a:r>
              <a:rPr lang="en-US" sz="2400" dirty="0" smtClean="0">
                <a:solidFill>
                  <a:srgbClr val="0000FF"/>
                </a:solidFill>
              </a:rPr>
              <a:t>most</a:t>
            </a:r>
            <a:r>
              <a:rPr lang="en-US" sz="2400" dirty="0" smtClean="0"/>
              <a:t> killed instances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11928" y="4452232"/>
            <a:ext cx="2400849" cy="410280"/>
          </a:xfrm>
          <a:prstGeom prst="roundRect">
            <a:avLst/>
          </a:prstGeom>
          <a:gradFill flip="none" rotWithShape="1">
            <a:gsLst>
              <a:gs pos="0">
                <a:srgbClr val="FFCA00"/>
              </a:gs>
              <a:gs pos="100000">
                <a:srgbClr val="FFFFFF"/>
              </a:gs>
              <a:gs pos="82000">
                <a:srgbClr val="FFE69E"/>
              </a:gs>
            </a:gsLst>
            <a:lin ang="16200000" scaled="0"/>
            <a:tileRect/>
          </a:gradFill>
          <a:ln>
            <a:solidFill>
              <a:srgbClr val="FFE69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kern="1200" dirty="0" smtClean="0">
                <a:solidFill>
                  <a:schemeClr val="tx1"/>
                </a:solidFill>
              </a:rPr>
              <a:t>Satisfy SLAs</a:t>
            </a:r>
            <a:endParaRPr lang="en-US" sz="2000" i="1" kern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02728" y="4452232"/>
            <a:ext cx="2400849" cy="410280"/>
          </a:xfrm>
          <a:prstGeom prst="roundRect">
            <a:avLst/>
          </a:prstGeom>
          <a:gradFill flip="none" rotWithShape="1">
            <a:gsLst>
              <a:gs pos="0">
                <a:srgbClr val="F46054"/>
              </a:gs>
              <a:gs pos="100000">
                <a:srgbClr val="FFFFFF"/>
              </a:gs>
              <a:gs pos="82000">
                <a:srgbClr val="FFBFB4"/>
              </a:gs>
            </a:gsLst>
            <a:lin ang="16200000" scaled="0"/>
            <a:tileRect/>
          </a:gradFill>
          <a:ln>
            <a:solidFill>
              <a:srgbClr val="FFBFB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kern="1200" dirty="0" smtClean="0">
                <a:solidFill>
                  <a:schemeClr val="tx1"/>
                </a:solidFill>
              </a:rPr>
              <a:t>Minimize Update</a:t>
            </a:r>
            <a:endParaRPr lang="en-US" sz="2000" i="1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57028" y="4426832"/>
            <a:ext cx="2749339" cy="410280"/>
          </a:xfrm>
          <a:prstGeom prst="roundRect">
            <a:avLst/>
          </a:prstGeom>
          <a:gradFill flip="none" rotWithShape="1">
            <a:gsLst>
              <a:gs pos="0">
                <a:srgbClr val="6AA6E9"/>
              </a:gs>
              <a:gs pos="100000">
                <a:srgbClr val="FFFFFF"/>
              </a:gs>
              <a:gs pos="71000">
                <a:srgbClr val="C1ECEF"/>
              </a:gs>
            </a:gsLst>
            <a:lin ang="16200000" scaled="0"/>
            <a:tileRect/>
          </a:gradFill>
          <a:ln>
            <a:solidFill>
              <a:srgbClr val="C1ECE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Avoid Buffer Overflow</a:t>
            </a:r>
            <a:endParaRPr lang="en-US" sz="2000" i="1" kern="1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01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59"/>
    </mc:Choice>
    <mc:Fallback xmlns="">
      <p:transition xmlns:p14="http://schemas.microsoft.com/office/powerpoint/2010/main" spd="slow" advTm="3235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 bwMode="auto">
          <a:xfrm>
            <a:off x="5482537" y="1792270"/>
            <a:ext cx="3412066" cy="3860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279400" y="1787704"/>
            <a:ext cx="4635869" cy="386536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Overview of VFW Controller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771000" y="2241397"/>
            <a:ext cx="1988312" cy="454152"/>
            <a:chOff x="6535344" y="1879994"/>
            <a:chExt cx="1988312" cy="454152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7541184" y="1890154"/>
              <a:ext cx="438912" cy="438912"/>
              <a:chOff x="6108700" y="4222124"/>
              <a:chExt cx="685800" cy="76809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7033184" y="1879994"/>
              <a:ext cx="438912" cy="438912"/>
              <a:chOff x="6108700" y="4222124"/>
              <a:chExt cx="685800" cy="76809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8084744" y="1885074"/>
              <a:ext cx="438912" cy="438912"/>
              <a:chOff x="6108700" y="4222124"/>
              <a:chExt cx="685800" cy="768096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6535344" y="1895234"/>
              <a:ext cx="438912" cy="438912"/>
              <a:chOff x="6108700" y="4222124"/>
              <a:chExt cx="685800" cy="76809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5738057" y="3611607"/>
            <a:ext cx="2042584" cy="483598"/>
            <a:chOff x="6780583" y="2615203"/>
            <a:chExt cx="1395723" cy="338595"/>
          </a:xfrm>
        </p:grpSpPr>
        <p:pic>
          <p:nvPicPr>
            <p:cNvPr id="26" name="Picture 42" descr="File Server_Updated200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0583" y="2615203"/>
              <a:ext cx="241293" cy="338595"/>
            </a:xfrm>
            <a:prstGeom prst="rect">
              <a:avLst/>
            </a:prstGeom>
            <a:noFill/>
          </p:spPr>
        </p:pic>
        <p:pic>
          <p:nvPicPr>
            <p:cNvPr id="27" name="Picture 42" descr="File Server_Updated200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62853" y="2615203"/>
              <a:ext cx="241293" cy="338595"/>
            </a:xfrm>
            <a:prstGeom prst="rect">
              <a:avLst/>
            </a:prstGeom>
            <a:noFill/>
          </p:spPr>
        </p:pic>
        <p:pic>
          <p:nvPicPr>
            <p:cNvPr id="28" name="Picture 42" descr="File Server_Updated200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61633" y="2615203"/>
              <a:ext cx="241293" cy="338595"/>
            </a:xfrm>
            <a:prstGeom prst="rect">
              <a:avLst/>
            </a:prstGeom>
            <a:noFill/>
          </p:spPr>
        </p:pic>
        <p:pic>
          <p:nvPicPr>
            <p:cNvPr id="29" name="Picture 42" descr="File Server_Updated200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35013" y="2615203"/>
              <a:ext cx="241293" cy="338595"/>
            </a:xfrm>
            <a:prstGeom prst="rect">
              <a:avLst/>
            </a:prstGeom>
            <a:noFill/>
          </p:spPr>
        </p:pic>
      </p:grpSp>
      <p:sp>
        <p:nvSpPr>
          <p:cNvPr id="30" name="Rounded Rectangle 29"/>
          <p:cNvSpPr/>
          <p:nvPr/>
        </p:nvSpPr>
        <p:spPr>
          <a:xfrm>
            <a:off x="5695724" y="2968290"/>
            <a:ext cx="2108200" cy="339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Virtualization Layer</a:t>
            </a:r>
            <a:endParaRPr lang="en-US" sz="16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5770244" y="4570560"/>
            <a:ext cx="1889082" cy="868340"/>
            <a:chOff x="6526121" y="4243025"/>
            <a:chExt cx="1889082" cy="86834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1521" y="4251491"/>
              <a:ext cx="585216" cy="29260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6121" y="4818757"/>
              <a:ext cx="585216" cy="29260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9987" y="4243025"/>
              <a:ext cx="585216" cy="292608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1520" y="4801824"/>
              <a:ext cx="585216" cy="292608"/>
            </a:xfrm>
            <a:prstGeom prst="rect">
              <a:avLst/>
            </a:prstGeom>
          </p:spPr>
        </p:pic>
        <p:cxnSp>
          <p:nvCxnSpPr>
            <p:cNvPr id="36" name="Straight Connector 35"/>
            <p:cNvCxnSpPr>
              <a:stCxn id="31" idx="3"/>
              <a:endCxn id="34" idx="1"/>
            </p:cNvCxnSpPr>
            <p:nvPr/>
          </p:nvCxnSpPr>
          <p:spPr bwMode="auto">
            <a:xfrm>
              <a:off x="7136737" y="4397795"/>
              <a:ext cx="684783" cy="5503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32" idx="3"/>
              <a:endCxn id="33" idx="1"/>
            </p:cNvCxnSpPr>
            <p:nvPr/>
          </p:nvCxnSpPr>
          <p:spPr bwMode="auto">
            <a:xfrm flipV="1">
              <a:off x="7111337" y="4389329"/>
              <a:ext cx="718650" cy="5757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32" idx="0"/>
              <a:endCxn id="31" idx="2"/>
            </p:cNvCxnSpPr>
            <p:nvPr/>
          </p:nvCxnSpPr>
          <p:spPr bwMode="auto">
            <a:xfrm flipV="1">
              <a:off x="6818729" y="4544099"/>
              <a:ext cx="25400" cy="2746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34" idx="0"/>
              <a:endCxn id="33" idx="2"/>
            </p:cNvCxnSpPr>
            <p:nvPr/>
          </p:nvCxnSpPr>
          <p:spPr bwMode="auto">
            <a:xfrm flipV="1">
              <a:off x="8114128" y="4535633"/>
              <a:ext cx="8467" cy="2661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4" name="Straight Connector 53"/>
          <p:cNvCxnSpPr>
            <a:stCxn id="31" idx="0"/>
            <a:endCxn id="27" idx="2"/>
          </p:cNvCxnSpPr>
          <p:nvPr/>
        </p:nvCxnSpPr>
        <p:spPr bwMode="auto">
          <a:xfrm flipV="1">
            <a:off x="6088252" y="4095205"/>
            <a:ext cx="385804" cy="483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31" idx="0"/>
            <a:endCxn id="26" idx="2"/>
          </p:cNvCxnSpPr>
          <p:nvPr/>
        </p:nvCxnSpPr>
        <p:spPr bwMode="auto">
          <a:xfrm flipH="1" flipV="1">
            <a:off x="5914619" y="4095205"/>
            <a:ext cx="173633" cy="483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33" idx="0"/>
            <a:endCxn id="28" idx="2"/>
          </p:cNvCxnSpPr>
          <p:nvPr/>
        </p:nvCxnSpPr>
        <p:spPr bwMode="auto">
          <a:xfrm flipH="1" flipV="1">
            <a:off x="7057654" y="4095205"/>
            <a:ext cx="309064" cy="475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stCxn id="33" idx="0"/>
            <a:endCxn id="29" idx="2"/>
          </p:cNvCxnSpPr>
          <p:nvPr/>
        </p:nvCxnSpPr>
        <p:spPr bwMode="auto">
          <a:xfrm flipV="1">
            <a:off x="7366718" y="4095205"/>
            <a:ext cx="237362" cy="475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661856" y="2152103"/>
            <a:ext cx="2222500" cy="65955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653389" y="3540635"/>
            <a:ext cx="2222500" cy="7239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661856" y="4416936"/>
            <a:ext cx="2222500" cy="10837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885380" y="2213244"/>
            <a:ext cx="101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Virtual </a:t>
            </a:r>
          </a:p>
          <a:p>
            <a:pPr algn="ctr"/>
            <a:r>
              <a:rPr lang="en-US" sz="1400" dirty="0"/>
              <a:t>F</a:t>
            </a:r>
            <a:r>
              <a:rPr lang="en-US" sz="1400" dirty="0" smtClean="0"/>
              <a:t>irewall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7876913" y="3722670"/>
            <a:ext cx="89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Servers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7807770" y="4685985"/>
            <a:ext cx="1093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SDN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Switches</a:t>
            </a:r>
            <a:endParaRPr lang="en-US" sz="1400" dirty="0"/>
          </a:p>
        </p:txBody>
      </p:sp>
      <p:sp>
        <p:nvSpPr>
          <p:cNvPr id="99" name="Rounded Rectangle 98"/>
          <p:cNvSpPr/>
          <p:nvPr/>
        </p:nvSpPr>
        <p:spPr>
          <a:xfrm>
            <a:off x="674991" y="2070824"/>
            <a:ext cx="1895012" cy="339513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Condition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Detection</a:t>
            </a:r>
            <a:endParaRPr lang="en-US" sz="1400" dirty="0"/>
          </a:p>
        </p:txBody>
      </p:sp>
      <p:sp>
        <p:nvSpPr>
          <p:cNvPr id="100" name="Rounded Rectangle 99"/>
          <p:cNvSpPr/>
          <p:nvPr/>
        </p:nvSpPr>
        <p:spPr>
          <a:xfrm>
            <a:off x="639603" y="2985223"/>
            <a:ext cx="1964267" cy="339513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Dependency Analysis</a:t>
            </a:r>
            <a:endParaRPr lang="en-US" sz="1400" dirty="0"/>
          </a:p>
        </p:txBody>
      </p:sp>
      <p:sp>
        <p:nvSpPr>
          <p:cNvPr id="101" name="Rounded Rectangle 100"/>
          <p:cNvSpPr/>
          <p:nvPr/>
        </p:nvSpPr>
        <p:spPr>
          <a:xfrm>
            <a:off x="419468" y="4001221"/>
            <a:ext cx="1278468" cy="474981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Flow Update Analysis</a:t>
            </a:r>
            <a:endParaRPr lang="en-US" sz="1400" dirty="0"/>
          </a:p>
        </p:txBody>
      </p:sp>
      <p:sp>
        <p:nvSpPr>
          <p:cNvPr id="102" name="Rounded Rectangle 101"/>
          <p:cNvSpPr/>
          <p:nvPr/>
        </p:nvSpPr>
        <p:spPr>
          <a:xfrm>
            <a:off x="1765668" y="3992754"/>
            <a:ext cx="1159935" cy="474981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Buffer Cost Analysis</a:t>
            </a:r>
            <a:endParaRPr lang="en-US" sz="1400" dirty="0"/>
          </a:p>
        </p:txBody>
      </p:sp>
      <p:sp>
        <p:nvSpPr>
          <p:cNvPr id="103" name="Rounded Rectangle 102"/>
          <p:cNvSpPr/>
          <p:nvPr/>
        </p:nvSpPr>
        <p:spPr>
          <a:xfrm>
            <a:off x="419468" y="5034158"/>
            <a:ext cx="2429935" cy="331048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Optimal Scaling Calculation</a:t>
            </a:r>
            <a:endParaRPr lang="en-US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3238869" y="2621157"/>
            <a:ext cx="1490133" cy="551180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Migration and Update Control</a:t>
            </a:r>
            <a:endParaRPr lang="en-US" sz="1400" dirty="0"/>
          </a:p>
        </p:txBody>
      </p:sp>
      <p:sp>
        <p:nvSpPr>
          <p:cNvPr id="105" name="Rounded Rectangle 104"/>
          <p:cNvSpPr/>
          <p:nvPr/>
        </p:nvSpPr>
        <p:spPr>
          <a:xfrm>
            <a:off x="3247335" y="3662557"/>
            <a:ext cx="1126067" cy="483446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Provision Control</a:t>
            </a:r>
            <a:endParaRPr lang="en-US" sz="1400" dirty="0"/>
          </a:p>
        </p:txBody>
      </p:sp>
      <p:cxnSp>
        <p:nvCxnSpPr>
          <p:cNvPr id="107" name="Straight Arrow Connector 106"/>
          <p:cNvCxnSpPr>
            <a:stCxn id="99" idx="2"/>
            <a:endCxn id="100" idx="0"/>
          </p:cNvCxnSpPr>
          <p:nvPr/>
        </p:nvCxnSpPr>
        <p:spPr bwMode="auto">
          <a:xfrm flipH="1">
            <a:off x="1621737" y="2410337"/>
            <a:ext cx="760" cy="5748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Elbow Connector 111"/>
          <p:cNvCxnSpPr>
            <a:stCxn id="100" idx="2"/>
            <a:endCxn id="101" idx="0"/>
          </p:cNvCxnSpPr>
          <p:nvPr/>
        </p:nvCxnSpPr>
        <p:spPr bwMode="auto">
          <a:xfrm rot="5400000">
            <a:off x="1001978" y="3381461"/>
            <a:ext cx="676485" cy="5630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Elbow Connector 115"/>
          <p:cNvCxnSpPr>
            <a:stCxn id="100" idx="2"/>
            <a:endCxn id="102" idx="0"/>
          </p:cNvCxnSpPr>
          <p:nvPr/>
        </p:nvCxnSpPr>
        <p:spPr bwMode="auto">
          <a:xfrm rot="16200000" flipH="1">
            <a:off x="1649677" y="3296795"/>
            <a:ext cx="668018" cy="7238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101" idx="2"/>
          </p:cNvCxnSpPr>
          <p:nvPr/>
        </p:nvCxnSpPr>
        <p:spPr bwMode="auto">
          <a:xfrm>
            <a:off x="1058702" y="4476202"/>
            <a:ext cx="4235" cy="5757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>
            <a:stCxn id="102" idx="2"/>
          </p:cNvCxnSpPr>
          <p:nvPr/>
        </p:nvCxnSpPr>
        <p:spPr bwMode="auto">
          <a:xfrm flipH="1">
            <a:off x="2341403" y="4467735"/>
            <a:ext cx="4233" cy="5672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Elbow Connector 125"/>
          <p:cNvCxnSpPr>
            <a:stCxn id="103" idx="3"/>
            <a:endCxn id="104" idx="1"/>
          </p:cNvCxnSpPr>
          <p:nvPr/>
        </p:nvCxnSpPr>
        <p:spPr bwMode="auto">
          <a:xfrm flipV="1">
            <a:off x="2849403" y="2896747"/>
            <a:ext cx="389466" cy="230293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Elbow Connector 129"/>
          <p:cNvCxnSpPr>
            <a:stCxn id="103" idx="3"/>
            <a:endCxn id="105" idx="1"/>
          </p:cNvCxnSpPr>
          <p:nvPr/>
        </p:nvCxnSpPr>
        <p:spPr bwMode="auto">
          <a:xfrm flipV="1">
            <a:off x="2849403" y="3904280"/>
            <a:ext cx="397932" cy="12954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>
            <a:stCxn id="105" idx="3"/>
            <a:endCxn id="93" idx="1"/>
          </p:cNvCxnSpPr>
          <p:nvPr/>
        </p:nvCxnSpPr>
        <p:spPr bwMode="auto">
          <a:xfrm flipV="1">
            <a:off x="4373402" y="3902585"/>
            <a:ext cx="1279987" cy="16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Elbow Connector 143"/>
          <p:cNvCxnSpPr>
            <a:stCxn id="104" idx="3"/>
            <a:endCxn id="92" idx="1"/>
          </p:cNvCxnSpPr>
          <p:nvPr/>
        </p:nvCxnSpPr>
        <p:spPr bwMode="auto">
          <a:xfrm flipV="1">
            <a:off x="4729002" y="2481880"/>
            <a:ext cx="932854" cy="4148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Elbow Connector 146"/>
          <p:cNvCxnSpPr>
            <a:stCxn id="104" idx="3"/>
            <a:endCxn id="94" idx="1"/>
          </p:cNvCxnSpPr>
          <p:nvPr/>
        </p:nvCxnSpPr>
        <p:spPr bwMode="auto">
          <a:xfrm>
            <a:off x="4729002" y="2896747"/>
            <a:ext cx="932854" cy="20620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6" name="Straight Arrow Connector 235"/>
          <p:cNvCxnSpPr>
            <a:endCxn id="99" idx="3"/>
          </p:cNvCxnSpPr>
          <p:nvPr/>
        </p:nvCxnSpPr>
        <p:spPr bwMode="auto">
          <a:xfrm flipH="1">
            <a:off x="2570003" y="2224070"/>
            <a:ext cx="2904067" cy="165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0" name="TextBox 249"/>
          <p:cNvSpPr txBox="1"/>
          <p:nvPr/>
        </p:nvSpPr>
        <p:spPr>
          <a:xfrm>
            <a:off x="1430888" y="1261419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/>
              <a:t>VFW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Controller</a:t>
            </a:r>
            <a:endParaRPr lang="en-US" sz="20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6447698" y="1274338"/>
            <a:ext cx="1515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Resource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41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11"/>
    </mc:Choice>
    <mc:Fallback xmlns="">
      <p:transition xmlns:p14="http://schemas.microsoft.com/office/powerpoint/2010/main" spd="slow" advTm="5231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94551" y="1113427"/>
            <a:ext cx="8396512" cy="710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Packet Space: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9366241" y="1557633"/>
            <a:ext cx="2844800" cy="1158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01613"/>
            <a:ext cx="9144000" cy="576262"/>
          </a:xfrm>
        </p:spPr>
        <p:txBody>
          <a:bodyPr/>
          <a:lstStyle/>
          <a:p>
            <a:r>
              <a:rPr lang="en-US" sz="4000" dirty="0" smtClean="0"/>
              <a:t>Dependency Analysis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67571" y="2897991"/>
            <a:ext cx="550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1:&lt;10.10.1.*, 192.1.1.9, any, any, TCP&gt;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231" y="4295035"/>
            <a:ext cx="550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:&lt;10.10.2.*, 192.1.1.*, any, any, TCP&gt;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818" y="5723823"/>
            <a:ext cx="550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r3:&lt;10.10.2.5, 192.1.2.*, any, any, TCP&gt;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763928" y="2640292"/>
            <a:ext cx="914400" cy="9144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725390" y="4001846"/>
            <a:ext cx="914400" cy="914400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746329" y="5372563"/>
            <a:ext cx="914400" cy="914400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1736" y="1056640"/>
            <a:ext cx="23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Direct Dependency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4031" y="1055062"/>
            <a:ext cx="259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Indirect Dependency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 bwMode="auto">
          <a:xfrm flipH="1">
            <a:off x="1649310" y="1425972"/>
            <a:ext cx="493073" cy="3317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1" name="Straight Arrow Connector 20"/>
          <p:cNvCxnSpPr>
            <a:stCxn id="17" idx="2"/>
          </p:cNvCxnSpPr>
          <p:nvPr/>
        </p:nvCxnSpPr>
        <p:spPr bwMode="auto">
          <a:xfrm>
            <a:off x="2142383" y="1425972"/>
            <a:ext cx="583884" cy="3215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9567656" y="783412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Group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8732" y="2905760"/>
            <a:ext cx="88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PS(r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71743" y="4349051"/>
            <a:ext cx="88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PS(r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04393" y="5725560"/>
            <a:ext cx="88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PS(r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06311" y="1926227"/>
            <a:ext cx="8111539" cy="7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3300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6699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3000" dirty="0" smtClean="0"/>
              <a:t>&lt;</a:t>
            </a:r>
            <a:r>
              <a:rPr lang="en-US" sz="3000" dirty="0" smtClean="0">
                <a:solidFill>
                  <a:srgbClr val="FF0000"/>
                </a:solidFill>
              </a:rPr>
              <a:t>src_ip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dst_ip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rgbClr val="FF0000"/>
                </a:solidFill>
              </a:rPr>
              <a:t>src_port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rgbClr val="739900"/>
                </a:solidFill>
              </a:rPr>
              <a:t>dst_port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rgbClr val="0000FF"/>
                </a:solidFill>
              </a:rPr>
              <a:t>protocol</a:t>
            </a:r>
            <a:r>
              <a:rPr lang="en-US" sz="3000" dirty="0" smtClean="0"/>
              <a:t>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32019" y="3571983"/>
            <a:ext cx="2423019" cy="410280"/>
          </a:xfrm>
          <a:prstGeom prst="roundRect">
            <a:avLst/>
          </a:prstGeom>
          <a:solidFill>
            <a:srgbClr val="FFCA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Direct dependency</a:t>
            </a:r>
            <a:endParaRPr lang="en-US" sz="2000" i="1" kern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0" idx="0"/>
            <a:endCxn id="3" idx="2"/>
          </p:cNvCxnSpPr>
          <p:nvPr/>
        </p:nvCxnSpPr>
        <p:spPr bwMode="auto">
          <a:xfrm flipV="1">
            <a:off x="3410731" y="3267323"/>
            <a:ext cx="10340" cy="10277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56" name="Straight Arrow Connector 55"/>
          <p:cNvCxnSpPr>
            <a:stCxn id="12" idx="0"/>
            <a:endCxn id="10" idx="2"/>
          </p:cNvCxnSpPr>
          <p:nvPr/>
        </p:nvCxnSpPr>
        <p:spPr bwMode="auto">
          <a:xfrm flipH="1" flipV="1">
            <a:off x="3410731" y="4664367"/>
            <a:ext cx="7587" cy="10594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66" name="Elbow Connector 65"/>
          <p:cNvCxnSpPr>
            <a:stCxn id="3" idx="3"/>
            <a:endCxn id="12" idx="3"/>
          </p:cNvCxnSpPr>
          <p:nvPr/>
        </p:nvCxnSpPr>
        <p:spPr bwMode="auto">
          <a:xfrm flipH="1">
            <a:off x="6171817" y="3082657"/>
            <a:ext cx="2753" cy="2825832"/>
          </a:xfrm>
          <a:prstGeom prst="bentConnector3">
            <a:avLst>
              <a:gd name="adj1" fmla="val -830366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69" name="Rounded Rectangle 68"/>
          <p:cNvSpPr/>
          <p:nvPr/>
        </p:nvSpPr>
        <p:spPr>
          <a:xfrm>
            <a:off x="875810" y="5018927"/>
            <a:ext cx="2383672" cy="410280"/>
          </a:xfrm>
          <a:prstGeom prst="roundRect">
            <a:avLst/>
          </a:prstGeom>
          <a:solidFill>
            <a:srgbClr val="FFCA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Direct dependency</a:t>
            </a:r>
            <a:endParaRPr lang="en-US" sz="2000" i="1" kern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470044" y="4308298"/>
            <a:ext cx="2572691" cy="410280"/>
          </a:xfrm>
          <a:prstGeom prst="roundRect">
            <a:avLst/>
          </a:prstGeom>
          <a:solidFill>
            <a:srgbClr val="FFCA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Indirect dependency</a:t>
            </a:r>
            <a:endParaRPr lang="en-US" sz="2000" i="1" kern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98214" y="1493297"/>
            <a:ext cx="3968379" cy="811319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Intra-dependency</a:t>
            </a:r>
            <a:endParaRPr lang="en-US" sz="3200" b="1" i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45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93"/>
    </mc:Choice>
    <mc:Fallback xmlns="">
      <p:transition xmlns:p14="http://schemas.microsoft.com/office/powerpoint/2010/main" spd="slow" advTm="5529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7317E-6 4.49282E-7 L -0.63769 -0.1331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93" y="-667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9157E-6 -2.65401E-6 L -0.56412 -0.3300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14" y="-1651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0127E-6 -3.70079E-6 L -0.49176 -0.5287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88" y="-2644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" grpId="0"/>
      <p:bldP spid="10" grpId="0"/>
      <p:bldP spid="12" grpId="0"/>
      <p:bldP spid="7" grpId="1" animBg="1"/>
      <p:bldP spid="7" grpId="2" animBg="1"/>
      <p:bldP spid="15" grpId="1" animBg="1"/>
      <p:bldP spid="15" grpId="2" animBg="1"/>
      <p:bldP spid="16" grpId="0" animBg="1"/>
      <p:bldP spid="16" grpId="1" animBg="1"/>
      <p:bldP spid="17" grpId="0"/>
      <p:bldP spid="17" grpId="1"/>
      <p:bldP spid="18" grpId="1"/>
      <p:bldP spid="2" grpId="0"/>
      <p:bldP spid="2" grpId="1"/>
      <p:bldP spid="23" grpId="0"/>
      <p:bldP spid="23" grpId="1"/>
      <p:bldP spid="24" grpId="0"/>
      <p:bldP spid="24" grpId="1"/>
      <p:bldP spid="26" grpId="0"/>
      <p:bldP spid="32" grpId="0" animBg="1"/>
      <p:bldP spid="69" grpId="0" animBg="1"/>
      <p:bldP spid="7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01613"/>
            <a:ext cx="9144000" cy="576262"/>
          </a:xfrm>
        </p:spPr>
        <p:txBody>
          <a:bodyPr/>
          <a:lstStyle/>
          <a:p>
            <a:r>
              <a:rPr lang="en-US" sz="4000" dirty="0" smtClean="0"/>
              <a:t>Dependency Analysis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922325" y="2065221"/>
            <a:ext cx="28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Firewall Rule Group (V)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882459" y="2461461"/>
            <a:ext cx="2844800" cy="115824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8173" y="2051674"/>
            <a:ext cx="250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Flow Rule Group (F)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449380" y="2444527"/>
            <a:ext cx="2844800" cy="115824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5994" y="2055060"/>
            <a:ext cx="156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Congruence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345385"/>
              </p:ext>
            </p:extLst>
          </p:nvPr>
        </p:nvGraphicFramePr>
        <p:xfrm>
          <a:off x="1409093" y="3680661"/>
          <a:ext cx="1882981" cy="37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87" name="Equation" r:id="rId5" imgW="965200" imgH="190500" progId="Equation.DSMT4">
                  <p:embed/>
                </p:oleObj>
              </mc:Choice>
              <mc:Fallback>
                <p:oleObj name="Equation" r:id="rId5" imgW="965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093" y="3680661"/>
                        <a:ext cx="1882981" cy="371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453671" y="2429404"/>
            <a:ext cx="2844800" cy="1158240"/>
            <a:chOff x="6094305" y="4175761"/>
            <a:chExt cx="2844800" cy="115824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094305" y="4175761"/>
              <a:ext cx="2844800" cy="115824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 bwMode="auto">
            <a:xfrm>
              <a:off x="6454987" y="4433147"/>
              <a:ext cx="1437373" cy="585216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51732" y="2055060"/>
            <a:ext cx="152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Superspace</a:t>
            </a:r>
            <a:endParaRPr lang="en-US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410089"/>
              </p:ext>
            </p:extLst>
          </p:nvPr>
        </p:nvGraphicFramePr>
        <p:xfrm>
          <a:off x="5875254" y="3619383"/>
          <a:ext cx="1933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88" name="Equation" r:id="rId7" imgW="990600" imgH="190500" progId="Equation.DSMT4">
                  <p:embed/>
                </p:oleObj>
              </mc:Choice>
              <mc:Fallback>
                <p:oleObj name="Equation" r:id="rId7" imgW="9906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5254" y="3619383"/>
                        <a:ext cx="19335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794440" y="4726686"/>
            <a:ext cx="2844800" cy="1158240"/>
            <a:chOff x="6094305" y="4175761"/>
            <a:chExt cx="2844800" cy="1158240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094305" y="4175761"/>
              <a:ext cx="2844800" cy="115824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 bwMode="auto">
            <a:xfrm>
              <a:off x="6454987" y="4433147"/>
              <a:ext cx="1437373" cy="58521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50361" y="4299965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Subspace</a:t>
            </a:r>
            <a:endParaRPr lang="en-US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794507"/>
              </p:ext>
            </p:extLst>
          </p:nvPr>
        </p:nvGraphicFramePr>
        <p:xfrm>
          <a:off x="1154275" y="5904928"/>
          <a:ext cx="19335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89" name="Equation" r:id="rId9" imgW="990600" imgH="190500" progId="Equation.DSMT4">
                  <p:embed/>
                </p:oleObj>
              </mc:Choice>
              <mc:Fallback>
                <p:oleObj name="Equation" r:id="rId9" imgW="9906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4275" y="5904928"/>
                        <a:ext cx="19335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982094" y="4249165"/>
            <a:ext cx="157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Intersection</a:t>
            </a:r>
            <a:endParaRPr lang="en-US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79645"/>
              </p:ext>
            </p:extLst>
          </p:nvPr>
        </p:nvGraphicFramePr>
        <p:xfrm>
          <a:off x="5488150" y="5824283"/>
          <a:ext cx="3000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90" name="Equation" r:id="rId11" imgW="1536700" imgH="190500" progId="Equation.DSMT4">
                  <p:embed/>
                </p:oleObj>
              </mc:Choice>
              <mc:Fallback>
                <p:oleObj name="Equation" r:id="rId11" imgW="15367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88150" y="5824283"/>
                        <a:ext cx="30003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874640"/>
              </p:ext>
            </p:extLst>
          </p:nvPr>
        </p:nvGraphicFramePr>
        <p:xfrm>
          <a:off x="5488150" y="6194610"/>
          <a:ext cx="30003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91" name="Equation" r:id="rId13" imgW="1536700" imgH="190500" progId="Equation.DSMT4">
                  <p:embed/>
                </p:oleObj>
              </mc:Choice>
              <mc:Fallback>
                <p:oleObj name="Equation" r:id="rId13" imgW="15367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88150" y="6194610"/>
                        <a:ext cx="30003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5361361" y="4618312"/>
            <a:ext cx="2862179" cy="1128438"/>
            <a:chOff x="6099386" y="4108027"/>
            <a:chExt cx="2862179" cy="1128438"/>
          </a:xfrm>
        </p:grpSpPr>
        <p:sp>
          <p:nvSpPr>
            <p:cNvPr id="36" name="Rectangle 35"/>
            <p:cNvSpPr>
              <a:spLocks noChangeAspect="1"/>
            </p:cNvSpPr>
            <p:nvPr/>
          </p:nvSpPr>
          <p:spPr bwMode="auto">
            <a:xfrm>
              <a:off x="6805506" y="4358641"/>
              <a:ext cx="2156059" cy="87782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 bwMode="auto">
            <a:xfrm>
              <a:off x="6099386" y="4108027"/>
              <a:ext cx="2156060" cy="87782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</p:grp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521911" y="1152938"/>
            <a:ext cx="8396512" cy="710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Relation between </a:t>
            </a:r>
            <a:r>
              <a:rPr lang="en-US" dirty="0" smtClean="0">
                <a:solidFill>
                  <a:srgbClr val="0000FF"/>
                </a:solidFill>
              </a:rPr>
              <a:t>firewall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flow</a:t>
            </a:r>
            <a:r>
              <a:rPr lang="en-US" dirty="0" smtClean="0"/>
              <a:t> rules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582350" y="1053447"/>
            <a:ext cx="3968379" cy="811319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Inter-dependency</a:t>
            </a:r>
            <a:endParaRPr lang="en-US" sz="3200" b="1" i="1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044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07"/>
    </mc:Choice>
    <mc:Fallback xmlns="">
      <p:transition xmlns:p14="http://schemas.microsoft.com/office/powerpoint/2010/main" spd="slow" advTm="2640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-0.49878 0.0050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48" y="2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3" grpId="2"/>
      <p:bldP spid="14" grpId="0" animBg="1"/>
      <p:bldP spid="17" grpId="1"/>
      <p:bldP spid="17" grpId="2"/>
      <p:bldP spid="18" grpId="1" animBg="1"/>
      <p:bldP spid="18" grpId="2" animBg="1"/>
      <p:bldP spid="9" grpId="0"/>
      <p:bldP spid="25" grpId="0"/>
      <p:bldP spid="33" grpId="0"/>
      <p:bldP spid="38" grpId="0"/>
      <p:bldP spid="28" grpId="0" build="p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69983" y="191117"/>
            <a:ext cx="6832418" cy="576262"/>
          </a:xfrm>
        </p:spPr>
        <p:txBody>
          <a:bodyPr/>
          <a:lstStyle/>
          <a:p>
            <a:r>
              <a:rPr lang="en-US" sz="4000" dirty="0" smtClean="0"/>
              <a:t>Semantic </a:t>
            </a:r>
            <a:r>
              <a:rPr lang="en-US" sz="4000" dirty="0"/>
              <a:t>Consistency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1023596" y="2328684"/>
            <a:ext cx="1437373" cy="58521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3" name="Rectangle 12"/>
          <p:cNvSpPr>
            <a:spLocks noChangeAspect="1"/>
          </p:cNvSpPr>
          <p:nvPr/>
        </p:nvSpPr>
        <p:spPr bwMode="auto">
          <a:xfrm>
            <a:off x="1025713" y="2331859"/>
            <a:ext cx="1444752" cy="292608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1028888" y="2622900"/>
            <a:ext cx="1444752" cy="292608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1760" y="1882396"/>
            <a:ext cx="89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4460" y="1882396"/>
            <a:ext cx="9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50360" y="1920496"/>
            <a:ext cx="9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1067337" y="4642632"/>
            <a:ext cx="1426464" cy="29260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067337" y="4937907"/>
            <a:ext cx="1426464" cy="292608"/>
          </a:xfrm>
          <a:prstGeom prst="rect">
            <a:avLst/>
          </a:prstGeom>
          <a:solidFill>
            <a:srgbClr val="FF4F77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067337" y="5230007"/>
            <a:ext cx="1426464" cy="292608"/>
          </a:xfrm>
          <a:prstGeom prst="rect">
            <a:avLst/>
          </a:prstGeom>
          <a:solidFill>
            <a:srgbClr val="35AF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03866" y="4230740"/>
            <a:ext cx="91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435115" y="3058811"/>
            <a:ext cx="737428" cy="1019824"/>
            <a:chOff x="1429944" y="2738514"/>
            <a:chExt cx="802829" cy="1128675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1429944" y="2738514"/>
              <a:ext cx="731520" cy="731520"/>
              <a:chOff x="6108700" y="4222124"/>
              <a:chExt cx="685800" cy="768096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435100" y="3492500"/>
              <a:ext cx="797673" cy="374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VFW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162643" y="3080663"/>
            <a:ext cx="737422" cy="1014104"/>
            <a:chOff x="1429944" y="2738514"/>
            <a:chExt cx="803857" cy="1131849"/>
          </a:xfrm>
        </p:grpSpPr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1429944" y="2738514"/>
              <a:ext cx="731520" cy="731520"/>
              <a:chOff x="6108700" y="4222124"/>
              <a:chExt cx="685800" cy="76809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1435100" y="3492500"/>
              <a:ext cx="798701" cy="377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VFW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367385" y="5664679"/>
            <a:ext cx="737428" cy="1019824"/>
            <a:chOff x="1429944" y="2738514"/>
            <a:chExt cx="802829" cy="1128675"/>
          </a:xfrm>
        </p:grpSpPr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1429944" y="2738514"/>
              <a:ext cx="731520" cy="731520"/>
              <a:chOff x="6108700" y="4222124"/>
              <a:chExt cx="685800" cy="768096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1435100" y="3492500"/>
              <a:ext cx="797673" cy="374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VFW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46144" y="5620381"/>
            <a:ext cx="737428" cy="1019824"/>
            <a:chOff x="1429944" y="2738514"/>
            <a:chExt cx="802829" cy="1128675"/>
          </a:xfrm>
        </p:grpSpPr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>
              <a:off x="1429944" y="2738514"/>
              <a:ext cx="731520" cy="731520"/>
              <a:chOff x="6108700" y="4222124"/>
              <a:chExt cx="685800" cy="768096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8" name="TextBox 57"/>
            <p:cNvSpPr txBox="1"/>
            <p:nvPr/>
          </p:nvSpPr>
          <p:spPr>
            <a:xfrm>
              <a:off x="1435100" y="3492500"/>
              <a:ext cx="797673" cy="374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VFW</a:t>
              </a:r>
              <a:r>
                <a:rPr lang="en-US" sz="1600" baseline="-25000" dirty="0"/>
                <a:t>2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949700" y="427519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596970" y="1067793"/>
            <a:ext cx="7952012" cy="710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Causes of semantic inconsistency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95400" y="423920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Rounded Rectangle 51"/>
          <p:cNvSpPr/>
          <p:nvPr/>
        </p:nvSpPr>
        <p:spPr>
          <a:xfrm>
            <a:off x="5799619" y="2835518"/>
            <a:ext cx="2619741" cy="54281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Group is broken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797624" y="5116161"/>
            <a:ext cx="3856913" cy="5486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Order is not preserved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993373" y="999449"/>
            <a:ext cx="5085473" cy="811319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Group-based Migration</a:t>
            </a:r>
            <a:endParaRPr lang="en-US" sz="3200" b="1" i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464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01"/>
    </mc:Choice>
    <mc:Fallback xmlns="">
      <p:transition xmlns:p14="http://schemas.microsoft.com/office/powerpoint/2010/main" spd="slow" advTm="3410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5.55112E-17 L 0.3033 -0.044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29166 -0.0018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07 L 1.94444E-6 -0.04259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-0.00185 L -2.77778E-7 0.04375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226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1" animBg="1"/>
      <p:bldP spid="14" grpId="0" animBg="1"/>
      <p:bldP spid="14" grpId="1" animBg="1"/>
      <p:bldP spid="2" grpId="0"/>
      <p:bldP spid="11" grpId="0"/>
      <p:bldP spid="15" grpId="0"/>
      <p:bldP spid="22" grpId="0" animBg="1"/>
      <p:bldP spid="23" grpId="0" animBg="1"/>
      <p:bldP spid="23" grpId="1" animBg="1"/>
      <p:bldP spid="23" grpId="2" animBg="1"/>
      <p:bldP spid="24" grpId="0" animBg="1"/>
      <p:bldP spid="24" grpId="1" animBg="1"/>
      <p:bldP spid="26" grpId="0"/>
      <p:bldP spid="26" grpId="1"/>
      <p:bldP spid="26" grpId="2"/>
      <p:bldP spid="61" grpId="2"/>
      <p:bldP spid="61" grpId="3"/>
      <p:bldP spid="62" grpId="0" build="p"/>
      <p:bldP spid="43" grpId="0"/>
      <p:bldP spid="43" grpId="1"/>
      <p:bldP spid="52" grpId="0" animBg="1"/>
      <p:bldP spid="5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82054" y="4159858"/>
            <a:ext cx="8625840" cy="2092960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8133" y="190500"/>
            <a:ext cx="7704668" cy="563701"/>
          </a:xfrm>
        </p:spPr>
        <p:txBody>
          <a:bodyPr/>
          <a:lstStyle/>
          <a:p>
            <a:r>
              <a:rPr lang="en-US" sz="4000" dirty="0" smtClean="0"/>
              <a:t>Flow Update Analysis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451223" y="2057789"/>
            <a:ext cx="3881526" cy="1477828"/>
            <a:chOff x="543489" y="1392971"/>
            <a:chExt cx="3881526" cy="1477828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 bwMode="auto">
            <a:xfrm>
              <a:off x="660303" y="1835393"/>
              <a:ext cx="1437373" cy="58521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 bwMode="auto">
            <a:xfrm>
              <a:off x="660304" y="1836777"/>
              <a:ext cx="1437373" cy="585216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 bwMode="auto">
            <a:xfrm>
              <a:off x="2844703" y="1837704"/>
              <a:ext cx="1437373" cy="58521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3489" y="1394483"/>
              <a:ext cx="1714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</a:t>
              </a:r>
              <a:r>
                <a:rPr lang="en-US" sz="2000" dirty="0" smtClean="0"/>
                <a:t>ongruence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02446" y="1392971"/>
              <a:ext cx="1678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Superspace</a:t>
              </a:r>
              <a:endParaRPr lang="en-US" sz="2000" dirty="0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 bwMode="auto">
            <a:xfrm>
              <a:off x="3040977" y="1966089"/>
              <a:ext cx="718687" cy="292608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0517334"/>
                </p:ext>
              </p:extLst>
            </p:nvPr>
          </p:nvGraphicFramePr>
          <p:xfrm>
            <a:off x="565843" y="2535049"/>
            <a:ext cx="1645920" cy="324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20" name="Equation" r:id="rId5" imgW="965200" imgH="190500" progId="Equation.DSMT4">
                    <p:embed/>
                  </p:oleObj>
                </mc:Choice>
                <mc:Fallback>
                  <p:oleObj name="Equation" r:id="rId5" imgW="9652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5843" y="2535049"/>
                          <a:ext cx="1645920" cy="3248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264847"/>
                </p:ext>
              </p:extLst>
            </p:nvPr>
          </p:nvGraphicFramePr>
          <p:xfrm>
            <a:off x="2779095" y="2554588"/>
            <a:ext cx="1645920" cy="316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21" name="Equation" r:id="rId7" imgW="990600" imgH="190500" progId="Equation.DSMT4">
                    <p:embed/>
                  </p:oleObj>
                </mc:Choice>
                <mc:Fallback>
                  <p:oleObj name="Equation" r:id="rId7" imgW="9906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79095" y="2554588"/>
                          <a:ext cx="1645920" cy="3162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785754" y="2037976"/>
              <a:ext cx="33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6604" y="185017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7288" y="1902510"/>
              <a:ext cx="33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36287" y="203797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62197" y="1914825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or</a:t>
              </a:r>
              <a:endParaRPr lang="en-US" sz="20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796816" y="4721827"/>
            <a:ext cx="385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“CHANGE” or “INSERT”</a:t>
            </a:r>
            <a:endParaRPr lang="en-US" sz="2400" i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7789" y="4270896"/>
            <a:ext cx="4441360" cy="1697608"/>
            <a:chOff x="434975" y="3634018"/>
            <a:chExt cx="4441360" cy="1697608"/>
          </a:xfrm>
        </p:grpSpPr>
        <p:sp>
          <p:nvSpPr>
            <p:cNvPr id="24" name="Rectangle 23"/>
            <p:cNvSpPr>
              <a:spLocks noChangeAspect="1"/>
            </p:cNvSpPr>
            <p:nvPr/>
          </p:nvSpPr>
          <p:spPr bwMode="auto">
            <a:xfrm>
              <a:off x="544143" y="4050872"/>
              <a:ext cx="1437373" cy="585216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 bwMode="auto">
            <a:xfrm>
              <a:off x="2823942" y="4061075"/>
              <a:ext cx="1078030" cy="43891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26" name="Rectangle 25"/>
            <p:cNvSpPr>
              <a:spLocks noChangeAspect="1"/>
            </p:cNvSpPr>
            <p:nvPr/>
          </p:nvSpPr>
          <p:spPr bwMode="auto">
            <a:xfrm>
              <a:off x="3181852" y="4235641"/>
              <a:ext cx="1078030" cy="43891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6582" y="3634790"/>
              <a:ext cx="1415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Subspace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29248" y="3634018"/>
              <a:ext cx="1727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Intersection</a:t>
              </a:r>
              <a:endParaRPr lang="en-US" sz="2000" dirty="0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 bwMode="auto">
            <a:xfrm>
              <a:off x="821233" y="4176488"/>
              <a:ext cx="718687" cy="29260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52194" y="3981136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or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4467" y="412814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33417" y="4256686"/>
              <a:ext cx="33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13220" y="4303680"/>
              <a:ext cx="33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24870" y="405660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0110466"/>
                </p:ext>
              </p:extLst>
            </p:nvPr>
          </p:nvGraphicFramePr>
          <p:xfrm>
            <a:off x="434975" y="4797425"/>
            <a:ext cx="1646238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22" name="Equation" r:id="rId9" imgW="990600" imgH="190500" progId="Equation.DSMT4">
                    <p:embed/>
                  </p:oleObj>
                </mc:Choice>
                <mc:Fallback>
                  <p:oleObj name="Equation" r:id="rId9" imgW="9906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4975" y="4797425"/>
                          <a:ext cx="1646238" cy="3159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2415953"/>
                </p:ext>
              </p:extLst>
            </p:nvPr>
          </p:nvGraphicFramePr>
          <p:xfrm>
            <a:off x="2528422" y="4787113"/>
            <a:ext cx="2338388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23" name="Equation" r:id="rId11" imgW="1638300" imgH="203200" progId="Equation.DSMT4">
                    <p:embed/>
                  </p:oleObj>
                </mc:Choice>
                <mc:Fallback>
                  <p:oleObj name="Equation" r:id="rId11" imgW="1638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28422" y="4787113"/>
                          <a:ext cx="2338388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1659640"/>
                </p:ext>
              </p:extLst>
            </p:nvPr>
          </p:nvGraphicFramePr>
          <p:xfrm>
            <a:off x="2536360" y="5041113"/>
            <a:ext cx="2339975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24" name="Equation" r:id="rId13" imgW="1638300" imgH="203200" progId="Equation.DSMT4">
                    <p:embed/>
                  </p:oleObj>
                </mc:Choice>
                <mc:Fallback>
                  <p:oleObj name="Equation" r:id="rId13" imgW="16383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36360" y="5041113"/>
                          <a:ext cx="2339975" cy="290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4886967" y="2495842"/>
            <a:ext cx="3333247" cy="508000"/>
            <a:chOff x="5231316" y="1851025"/>
            <a:chExt cx="3333247" cy="508000"/>
          </a:xfrm>
        </p:grpSpPr>
        <p:sp>
          <p:nvSpPr>
            <p:cNvPr id="10" name="TextBox 9"/>
            <p:cNvSpPr txBox="1"/>
            <p:nvPr/>
          </p:nvSpPr>
          <p:spPr>
            <a:xfrm>
              <a:off x="5231316" y="1868627"/>
              <a:ext cx="2334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FF0000"/>
                  </a:solidFill>
                </a:rPr>
                <a:t>“CHANGE” all 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3063685"/>
                </p:ext>
              </p:extLst>
            </p:nvPr>
          </p:nvGraphicFramePr>
          <p:xfrm>
            <a:off x="7524750" y="1851025"/>
            <a:ext cx="103981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725" name="Equation" r:id="rId15" imgW="419100" imgH="203200" progId="Equation.DSMT4">
                    <p:embed/>
                  </p:oleObj>
                </mc:Choice>
                <mc:Fallback>
                  <p:oleObj name="Equation" r:id="rId15" imgW="4191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524750" y="1851025"/>
                          <a:ext cx="1039813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Box 43"/>
          <p:cNvSpPr txBox="1"/>
          <p:nvPr/>
        </p:nvSpPr>
        <p:spPr>
          <a:xfrm>
            <a:off x="495300" y="1066800"/>
            <a:ext cx="6867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V</a:t>
            </a:r>
            <a:r>
              <a:rPr lang="en-US" sz="2400" i="1" dirty="0" smtClean="0"/>
              <a:t>: firewall rule group to be migrated</a:t>
            </a:r>
          </a:p>
          <a:p>
            <a:r>
              <a:rPr lang="en-US" sz="2400" b="1" i="1" dirty="0"/>
              <a:t>F</a:t>
            </a:r>
            <a:r>
              <a:rPr lang="en-US" sz="2400" i="1" dirty="0"/>
              <a:t>: </a:t>
            </a:r>
            <a:r>
              <a:rPr lang="en-US" sz="2400" i="1" dirty="0" smtClean="0"/>
              <a:t>flow rule group </a:t>
            </a:r>
            <a:r>
              <a:rPr lang="en-US" sz="2400" i="1" dirty="0"/>
              <a:t>inter-dependent with </a:t>
            </a:r>
            <a:r>
              <a:rPr lang="en-US" sz="2400" b="1" i="1" dirty="0" smtClean="0"/>
              <a:t>V</a:t>
            </a:r>
            <a:endParaRPr lang="en-US" sz="2400" b="1" i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389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82"/>
    </mc:Choice>
    <mc:Fallback xmlns="">
      <p:transition xmlns:p14="http://schemas.microsoft.com/office/powerpoint/2010/main" spd="slow" advTm="4668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8133" y="152400"/>
            <a:ext cx="7704668" cy="597568"/>
          </a:xfrm>
        </p:spPr>
        <p:txBody>
          <a:bodyPr/>
          <a:lstStyle/>
          <a:p>
            <a:r>
              <a:rPr lang="en-US" sz="4000" dirty="0"/>
              <a:t>Flow Update Analysis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989013" y="1861527"/>
            <a:ext cx="1952038" cy="1348398"/>
            <a:chOff x="925513" y="1772627"/>
            <a:chExt cx="1952038" cy="1348398"/>
          </a:xfrm>
        </p:grpSpPr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0961564"/>
                </p:ext>
              </p:extLst>
            </p:nvPr>
          </p:nvGraphicFramePr>
          <p:xfrm>
            <a:off x="925513" y="2776538"/>
            <a:ext cx="1847850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" name="Equation" r:id="rId5" imgW="1231900" imgH="228600" progId="Equation.DSMT4">
                    <p:embed/>
                  </p:oleObj>
                </mc:Choice>
                <mc:Fallback>
                  <p:oleObj name="Equation" r:id="rId5" imgW="1231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25513" y="2776538"/>
                          <a:ext cx="1847850" cy="344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"/>
            <p:cNvGrpSpPr/>
            <p:nvPr/>
          </p:nvGrpSpPr>
          <p:grpSpPr>
            <a:xfrm>
              <a:off x="938683" y="1772627"/>
              <a:ext cx="914400" cy="914400"/>
              <a:chOff x="338667" y="3242734"/>
              <a:chExt cx="731520" cy="731520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 bwMode="auto">
              <a:xfrm>
                <a:off x="338667" y="3242734"/>
                <a:ext cx="731520" cy="731520"/>
              </a:xfrm>
              <a:prstGeom prst="ellipse">
                <a:avLst/>
              </a:prstGeom>
              <a:solidFill>
                <a:srgbClr val="FF4F77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graphicFrame>
            <p:nvGraphicFramePr>
              <p:cNvPr id="52" name="Object 5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0841758"/>
                  </p:ext>
                </p:extLst>
              </p:nvPr>
            </p:nvGraphicFramePr>
            <p:xfrm>
              <a:off x="579437" y="3394074"/>
              <a:ext cx="275695" cy="4055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6" name="Equation" r:id="rId7" imgW="139700" imgH="203200" progId="Equation.DSMT4">
                      <p:embed/>
                    </p:oleObj>
                  </mc:Choice>
                  <mc:Fallback>
                    <p:oleObj name="Equation" r:id="rId7" imgW="1397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79437" y="3394074"/>
                            <a:ext cx="275695" cy="40559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1963151" y="1806493"/>
              <a:ext cx="914400" cy="914400"/>
              <a:chOff x="1126068" y="3268133"/>
              <a:chExt cx="731520" cy="731520"/>
            </a:xfrm>
          </p:grpSpPr>
          <p:sp>
            <p:nvSpPr>
              <p:cNvPr id="44" name="Oval 43"/>
              <p:cNvSpPr>
                <a:spLocks noChangeAspect="1"/>
              </p:cNvSpPr>
              <p:nvPr/>
            </p:nvSpPr>
            <p:spPr bwMode="auto">
              <a:xfrm>
                <a:off x="1126068" y="3268133"/>
                <a:ext cx="731520" cy="73152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graphicFrame>
            <p:nvGraphicFramePr>
              <p:cNvPr id="53" name="Object 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4940533"/>
                  </p:ext>
                </p:extLst>
              </p:nvPr>
            </p:nvGraphicFramePr>
            <p:xfrm>
              <a:off x="1317038" y="3402819"/>
              <a:ext cx="325120" cy="4559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7" name="Equation" r:id="rId9" imgW="165100" imgH="228600" progId="Equation.DSMT4">
                      <p:embed/>
                    </p:oleObj>
                  </mc:Choice>
                  <mc:Fallback>
                    <p:oleObj name="Equation" r:id="rId9" imgW="1651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17038" y="3402819"/>
                            <a:ext cx="325120" cy="45593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Group 17"/>
          <p:cNvGrpSpPr/>
          <p:nvPr/>
        </p:nvGrpSpPr>
        <p:grpSpPr>
          <a:xfrm>
            <a:off x="704571" y="1051973"/>
            <a:ext cx="3265767" cy="500602"/>
            <a:chOff x="463271" y="1013873"/>
            <a:chExt cx="3265767" cy="500602"/>
          </a:xfrm>
        </p:grpSpPr>
        <p:sp>
          <p:nvSpPr>
            <p:cNvPr id="36" name="TextBox 35"/>
            <p:cNvSpPr txBox="1"/>
            <p:nvPr/>
          </p:nvSpPr>
          <p:spPr>
            <a:xfrm>
              <a:off x="463271" y="1013873"/>
              <a:ext cx="1597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For each</a:t>
              </a:r>
              <a:endParaRPr lang="en-US" sz="2400" i="1" dirty="0"/>
            </a:p>
          </p:txBody>
        </p:sp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4624035"/>
                </p:ext>
              </p:extLst>
            </p:nvPr>
          </p:nvGraphicFramePr>
          <p:xfrm>
            <a:off x="1949450" y="1044575"/>
            <a:ext cx="17795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" name="Equation" r:id="rId11" imgW="863600" imgH="228600" progId="Equation.DSMT4">
                    <p:embed/>
                  </p:oleObj>
                </mc:Choice>
                <mc:Fallback>
                  <p:oleObj name="Equation" r:id="rId11" imgW="863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49450" y="1044575"/>
                          <a:ext cx="1779588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953523" y="3239129"/>
            <a:ext cx="18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No Update</a:t>
            </a:r>
            <a:endParaRPr lang="en-US" sz="2400" i="1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155501" y="3964170"/>
            <a:ext cx="4297362" cy="1546159"/>
            <a:chOff x="830263" y="4175191"/>
            <a:chExt cx="4297362" cy="1546159"/>
          </a:xfrm>
        </p:grpSpPr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3477532"/>
                </p:ext>
              </p:extLst>
            </p:nvPr>
          </p:nvGraphicFramePr>
          <p:xfrm>
            <a:off x="830263" y="5235575"/>
            <a:ext cx="1482725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" name="Equation" r:id="rId13" imgW="1016000" imgH="228600" progId="Equation.DSMT4">
                    <p:embed/>
                  </p:oleObj>
                </mc:Choice>
                <mc:Fallback>
                  <p:oleObj name="Equation" r:id="rId13" imgW="1016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30263" y="5235575"/>
                          <a:ext cx="1482725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86916"/>
                </p:ext>
              </p:extLst>
            </p:nvPr>
          </p:nvGraphicFramePr>
          <p:xfrm>
            <a:off x="3006725" y="5159375"/>
            <a:ext cx="2120900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" name="Equation" r:id="rId15" imgW="1562100" imgH="228600" progId="Equation.DSMT4">
                    <p:embed/>
                  </p:oleObj>
                </mc:Choice>
                <mc:Fallback>
                  <p:oleObj name="Equation" r:id="rId15" imgW="15621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006725" y="5159375"/>
                          <a:ext cx="2120900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1141615" y="4217276"/>
              <a:ext cx="914400" cy="914400"/>
              <a:chOff x="1126068" y="3268133"/>
              <a:chExt cx="731520" cy="731520"/>
            </a:xfrm>
          </p:grpSpPr>
          <p:sp>
            <p:nvSpPr>
              <p:cNvPr id="67" name="Oval 66"/>
              <p:cNvSpPr>
                <a:spLocks noChangeAspect="1"/>
              </p:cNvSpPr>
              <p:nvPr/>
            </p:nvSpPr>
            <p:spPr bwMode="auto">
              <a:xfrm>
                <a:off x="1126068" y="3268133"/>
                <a:ext cx="731520" cy="73152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graphicFrame>
            <p:nvGraphicFramePr>
              <p:cNvPr id="68" name="Object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8499835"/>
                  </p:ext>
                </p:extLst>
              </p:nvPr>
            </p:nvGraphicFramePr>
            <p:xfrm>
              <a:off x="1139877" y="3274396"/>
              <a:ext cx="32639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1" name="Equation" r:id="rId17" imgW="165100" imgH="228600" progId="Equation.DSMT4">
                      <p:embed/>
                    </p:oleObj>
                  </mc:Choice>
                  <mc:Fallback>
                    <p:oleObj name="Equation" r:id="rId17" imgW="1651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139877" y="3274396"/>
                            <a:ext cx="326390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" name="Group 68"/>
            <p:cNvGrpSpPr/>
            <p:nvPr/>
          </p:nvGrpSpPr>
          <p:grpSpPr>
            <a:xfrm>
              <a:off x="1479221" y="4511011"/>
              <a:ext cx="490009" cy="518007"/>
              <a:chOff x="338667" y="3240514"/>
              <a:chExt cx="731520" cy="733740"/>
            </a:xfrm>
          </p:grpSpPr>
          <p:sp>
            <p:nvSpPr>
              <p:cNvPr id="70" name="Oval 69"/>
              <p:cNvSpPr>
                <a:spLocks noChangeAspect="1"/>
              </p:cNvSpPr>
              <p:nvPr/>
            </p:nvSpPr>
            <p:spPr bwMode="auto">
              <a:xfrm>
                <a:off x="338667" y="3242734"/>
                <a:ext cx="731520" cy="731520"/>
              </a:xfrm>
              <a:prstGeom prst="ellipse">
                <a:avLst/>
              </a:prstGeom>
              <a:solidFill>
                <a:srgbClr val="FF85AD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graphicFrame>
            <p:nvGraphicFramePr>
              <p:cNvPr id="71" name="Object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9035589"/>
                  </p:ext>
                </p:extLst>
              </p:nvPr>
            </p:nvGraphicFramePr>
            <p:xfrm>
              <a:off x="521548" y="3240514"/>
              <a:ext cx="438086" cy="644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" name="Equation" r:id="rId19" imgW="139700" imgH="203200" progId="Equation.DSMT4">
                      <p:embed/>
                    </p:oleObj>
                  </mc:Choice>
                  <mc:Fallback>
                    <p:oleObj name="Equation" r:id="rId19" imgW="1397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21548" y="3240514"/>
                            <a:ext cx="438086" cy="64449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" name="Group 74"/>
            <p:cNvGrpSpPr>
              <a:grpSpLocks noChangeAspect="1"/>
            </p:cNvGrpSpPr>
            <p:nvPr/>
          </p:nvGrpSpPr>
          <p:grpSpPr>
            <a:xfrm>
              <a:off x="4015603" y="4209057"/>
              <a:ext cx="914400" cy="914400"/>
              <a:chOff x="1126068" y="3268133"/>
              <a:chExt cx="731520" cy="731520"/>
            </a:xfrm>
          </p:grpSpPr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126068" y="3268133"/>
                <a:ext cx="731520" cy="73152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graphicFrame>
            <p:nvGraphicFramePr>
              <p:cNvPr id="77" name="Object 7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7422199"/>
                  </p:ext>
                </p:extLst>
              </p:nvPr>
            </p:nvGraphicFramePr>
            <p:xfrm>
              <a:off x="1317186" y="3402278"/>
              <a:ext cx="32512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3" name="Equation" r:id="rId21" imgW="165100" imgH="228600" progId="Equation.DSMT4">
                      <p:embed/>
                    </p:oleObj>
                  </mc:Choice>
                  <mc:Fallback>
                    <p:oleObj name="Equation" r:id="rId21" imgW="1651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317186" y="3402278"/>
                            <a:ext cx="325120" cy="457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" name="Group 71"/>
            <p:cNvGrpSpPr/>
            <p:nvPr/>
          </p:nvGrpSpPr>
          <p:grpSpPr>
            <a:xfrm>
              <a:off x="3311144" y="4175191"/>
              <a:ext cx="914400" cy="914400"/>
              <a:chOff x="338667" y="3242734"/>
              <a:chExt cx="731520" cy="731520"/>
            </a:xfrm>
          </p:grpSpPr>
          <p:sp>
            <p:nvSpPr>
              <p:cNvPr id="73" name="Oval 72"/>
              <p:cNvSpPr>
                <a:spLocks noChangeAspect="1"/>
              </p:cNvSpPr>
              <p:nvPr/>
            </p:nvSpPr>
            <p:spPr bwMode="auto">
              <a:xfrm>
                <a:off x="338667" y="3242734"/>
                <a:ext cx="731520" cy="731520"/>
              </a:xfrm>
              <a:prstGeom prst="ellipse">
                <a:avLst/>
              </a:prstGeom>
              <a:solidFill>
                <a:srgbClr val="FF4F77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graphicFrame>
            <p:nvGraphicFramePr>
              <p:cNvPr id="74" name="Object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6769605"/>
                  </p:ext>
                </p:extLst>
              </p:nvPr>
            </p:nvGraphicFramePr>
            <p:xfrm>
              <a:off x="579437" y="3394074"/>
              <a:ext cx="275695" cy="4055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" name="Equation" r:id="rId23" imgW="139700" imgH="203200" progId="Equation.DSMT4">
                      <p:embed/>
                    </p:oleObj>
                  </mc:Choice>
                  <mc:Fallback>
                    <p:oleObj name="Equation" r:id="rId23" imgW="1397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579437" y="3394074"/>
                            <a:ext cx="275695" cy="40559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454306"/>
                </p:ext>
              </p:extLst>
            </p:nvPr>
          </p:nvGraphicFramePr>
          <p:xfrm>
            <a:off x="2990850" y="5410200"/>
            <a:ext cx="2136775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" name="Equation" r:id="rId25" imgW="1574800" imgH="228600" progId="Equation.DSMT4">
                    <p:embed/>
                  </p:oleObj>
                </mc:Choice>
                <mc:Fallback>
                  <p:oleObj name="Equation" r:id="rId25" imgW="1574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990850" y="5410200"/>
                          <a:ext cx="2136775" cy="311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2450067" y="4470326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or</a:t>
              </a:r>
              <a:endParaRPr lang="en-US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22507" y="3204105"/>
            <a:ext cx="2250472" cy="498475"/>
            <a:chOff x="5342541" y="3081338"/>
            <a:chExt cx="2250472" cy="498475"/>
          </a:xfrm>
        </p:grpSpPr>
        <p:sp>
          <p:nvSpPr>
            <p:cNvPr id="80" name="TextBox 79"/>
            <p:cNvSpPr txBox="1"/>
            <p:nvPr/>
          </p:nvSpPr>
          <p:spPr>
            <a:xfrm>
              <a:off x="5342541" y="3082613"/>
              <a:ext cx="1872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“CHANGE”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82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4823456"/>
                </p:ext>
              </p:extLst>
            </p:nvPr>
          </p:nvGraphicFramePr>
          <p:xfrm>
            <a:off x="7205663" y="3081338"/>
            <a:ext cx="38735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" name="Equation" r:id="rId27" imgW="177800" imgH="228600" progId="Equation.DSMT4">
                    <p:embed/>
                  </p:oleObj>
                </mc:Choice>
                <mc:Fallback>
                  <p:oleObj name="Equation" r:id="rId27" imgW="177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205663" y="3081338"/>
                          <a:ext cx="387350" cy="498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1122795" y="5555438"/>
            <a:ext cx="6878556" cy="693738"/>
            <a:chOff x="770019" y="5743575"/>
            <a:chExt cx="6878556" cy="693738"/>
          </a:xfrm>
        </p:grpSpPr>
        <p:sp>
          <p:nvSpPr>
            <p:cNvPr id="15" name="TextBox 14"/>
            <p:cNvSpPr txBox="1"/>
            <p:nvPr/>
          </p:nvSpPr>
          <p:spPr>
            <a:xfrm>
              <a:off x="770019" y="5900430"/>
              <a:ext cx="17214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“INSERT”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83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2140774"/>
                </p:ext>
              </p:extLst>
            </p:nvPr>
          </p:nvGraphicFramePr>
          <p:xfrm>
            <a:off x="2444750" y="5743575"/>
            <a:ext cx="412750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" name="Equation" r:id="rId29" imgW="190500" imgH="304800" progId="Equation.DSMT4">
                    <p:embed/>
                  </p:oleObj>
                </mc:Choice>
                <mc:Fallback>
                  <p:oleObj name="Equation" r:id="rId29" imgW="1905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444750" y="5743575"/>
                          <a:ext cx="412750" cy="663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2950080" y="5910430"/>
              <a:ext cx="12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</a:rPr>
                <a:t>where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84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011325"/>
                </p:ext>
              </p:extLst>
            </p:nvPr>
          </p:nvGraphicFramePr>
          <p:xfrm>
            <a:off x="4154488" y="5770563"/>
            <a:ext cx="3494087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8" name="Equation" r:id="rId31" imgW="1612900" imgH="304800" progId="Equation.DSMT4">
                    <p:embed/>
                  </p:oleObj>
                </mc:Choice>
                <mc:Fallback>
                  <p:oleObj name="Equation" r:id="rId31" imgW="16129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154488" y="5770563"/>
                          <a:ext cx="3494087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5041900" y="1834569"/>
            <a:ext cx="4867275" cy="1342019"/>
            <a:chOff x="5016500" y="1563636"/>
            <a:chExt cx="4867275" cy="1342019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5245551" y="1568322"/>
              <a:ext cx="914400" cy="914400"/>
            </a:xfrm>
            <a:prstGeom prst="ellipse">
              <a:avLst/>
            </a:prstGeom>
            <a:solidFill>
              <a:srgbClr val="FF4F77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5240867" y="1563636"/>
              <a:ext cx="922866" cy="92286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7046913" y="1593721"/>
              <a:ext cx="1481137" cy="1311934"/>
              <a:chOff x="5823480" y="1648754"/>
              <a:chExt cx="1481137" cy="1311934"/>
            </a:xfrm>
          </p:grpSpPr>
          <p:graphicFrame>
            <p:nvGraphicFramePr>
              <p:cNvPr id="46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2276899"/>
                  </p:ext>
                </p:extLst>
              </p:nvPr>
            </p:nvGraphicFramePr>
            <p:xfrm>
              <a:off x="5823480" y="2625725"/>
              <a:ext cx="1481137" cy="3349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9" name="Equation" r:id="rId33" imgW="1016000" imgH="228600" progId="Equation.DSMT4">
                      <p:embed/>
                    </p:oleObj>
                  </mc:Choice>
                  <mc:Fallback>
                    <p:oleObj name="Equation" r:id="rId33" imgW="10160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5823480" y="2625725"/>
                            <a:ext cx="1481137" cy="3349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0" name="Group 59"/>
              <p:cNvGrpSpPr/>
              <p:nvPr/>
            </p:nvGrpSpPr>
            <p:grpSpPr>
              <a:xfrm>
                <a:off x="6071051" y="1648754"/>
                <a:ext cx="914400" cy="914400"/>
                <a:chOff x="338667" y="3242734"/>
                <a:chExt cx="731520" cy="731520"/>
              </a:xfrm>
            </p:grpSpPr>
            <p:sp>
              <p:nvSpPr>
                <p:cNvPr id="61" name="Oval 60"/>
                <p:cNvSpPr>
                  <a:spLocks noChangeAspect="1"/>
                </p:cNvSpPr>
                <p:nvPr/>
              </p:nvSpPr>
              <p:spPr bwMode="auto">
                <a:xfrm>
                  <a:off x="338667" y="3242734"/>
                  <a:ext cx="731520" cy="731520"/>
                </a:xfrm>
                <a:prstGeom prst="ellipse">
                  <a:avLst/>
                </a:prstGeom>
                <a:solidFill>
                  <a:srgbClr val="FF4F77">
                    <a:alpha val="5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ＭＳ Ｐゴシック" charset="-128"/>
                  </a:endParaRPr>
                </a:p>
              </p:txBody>
            </p:sp>
            <p:graphicFrame>
              <p:nvGraphicFramePr>
                <p:cNvPr id="62" name="Object 6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04285344"/>
                    </p:ext>
                  </p:extLst>
                </p:nvPr>
              </p:nvGraphicFramePr>
              <p:xfrm>
                <a:off x="396557" y="3258608"/>
                <a:ext cx="275695" cy="4055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0" name="Equation" r:id="rId35" imgW="139700" imgH="203200" progId="Equation.DSMT4">
                        <p:embed/>
                      </p:oleObj>
                    </mc:Choice>
                    <mc:Fallback>
                      <p:oleObj name="Equation" r:id="rId35" imgW="139700" imgH="203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6557" y="3258608"/>
                              <a:ext cx="275695" cy="40559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3" name="Group 62"/>
              <p:cNvGrpSpPr>
                <a:grpSpLocks noChangeAspect="1"/>
              </p:cNvGrpSpPr>
              <p:nvPr/>
            </p:nvGrpSpPr>
            <p:grpSpPr>
              <a:xfrm>
                <a:off x="6426653" y="1987420"/>
                <a:ext cx="457201" cy="457201"/>
                <a:chOff x="1126068" y="3268133"/>
                <a:chExt cx="731520" cy="731520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 bwMode="auto">
                <a:xfrm>
                  <a:off x="1126068" y="3268133"/>
                  <a:ext cx="731520" cy="73152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ＭＳ Ｐゴシック" charset="-128"/>
                  </a:endParaRPr>
                </a:p>
              </p:txBody>
            </p:sp>
            <p:graphicFrame>
              <p:nvGraphicFramePr>
                <p:cNvPr id="65" name="Object 6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76001945"/>
                    </p:ext>
                  </p:extLst>
                </p:nvPr>
              </p:nvGraphicFramePr>
              <p:xfrm>
                <a:off x="1221863" y="3268341"/>
                <a:ext cx="497839" cy="6984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1" name="Equation" r:id="rId37" imgW="165100" imgH="228600" progId="Equation.DSMT4">
                        <p:embed/>
                      </p:oleObj>
                    </mc:Choice>
                    <mc:Fallback>
                      <p:oleObj name="Equation" r:id="rId37" imgW="16510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21863" y="3268341"/>
                              <a:ext cx="497839" cy="69849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676012"/>
                </p:ext>
              </p:extLst>
            </p:nvPr>
          </p:nvGraphicFramePr>
          <p:xfrm>
            <a:off x="5016500" y="2545292"/>
            <a:ext cx="1444625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" name="Equation" r:id="rId39" imgW="990600" imgH="228600" progId="Equation.DSMT4">
                    <p:embed/>
                  </p:oleObj>
                </mc:Choice>
                <mc:Fallback>
                  <p:oleObj name="Equation" r:id="rId39" imgW="990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016500" y="2545292"/>
                          <a:ext cx="1444625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2535665"/>
                </p:ext>
              </p:extLst>
            </p:nvPr>
          </p:nvGraphicFramePr>
          <p:xfrm>
            <a:off x="5308600" y="1749955"/>
            <a:ext cx="8445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" name="Equation" r:id="rId41" imgW="342900" imgH="228600" progId="Equation.DSMT4">
                    <p:embed/>
                  </p:oleObj>
                </mc:Choice>
                <mc:Fallback>
                  <p:oleObj name="Equation" r:id="rId41" imgW="342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5308600" y="1749955"/>
                          <a:ext cx="844550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399915"/>
                </p:ext>
              </p:extLst>
            </p:nvPr>
          </p:nvGraphicFramePr>
          <p:xfrm>
            <a:off x="9667875" y="2150005"/>
            <a:ext cx="215900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" name="Equation" r:id="rId43" imgW="114300" imgH="165100" progId="Equation.DSMT4">
                    <p:embed/>
                  </p:oleObj>
                </mc:Choice>
                <mc:Fallback>
                  <p:oleObj name="Equation" r:id="rId43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9667875" y="2150005"/>
                          <a:ext cx="215900" cy="315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6527799" y="186266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6745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68"/>
    </mc:Choice>
    <mc:Fallback xmlns="">
      <p:transition xmlns:p14="http://schemas.microsoft.com/office/powerpoint/2010/main" spd="slow" advTm="6576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13" y="1190625"/>
            <a:ext cx="7824748" cy="539305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Overview 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f VFW Controller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Our Approach</a:t>
            </a:r>
          </a:p>
          <a:p>
            <a:pPr lvl="1"/>
            <a:r>
              <a:rPr lang="en-US" sz="2400" dirty="0" smtClean="0"/>
              <a:t>Dependency Analysis and Semantic Consistency</a:t>
            </a:r>
          </a:p>
          <a:p>
            <a:pPr lvl="1"/>
            <a:r>
              <a:rPr lang="en-US" sz="2400" dirty="0" smtClean="0"/>
              <a:t>Flow Update Analysis</a:t>
            </a:r>
          </a:p>
          <a:p>
            <a:pPr lvl="1"/>
            <a:r>
              <a:rPr lang="en-US" sz="2400" dirty="0" smtClean="0"/>
              <a:t>Buffer Cost Analysis</a:t>
            </a:r>
          </a:p>
          <a:p>
            <a:pPr lvl="1"/>
            <a:r>
              <a:rPr lang="en-US" sz="2400" dirty="0" smtClean="0"/>
              <a:t>Optimal Scaling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Implementation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0508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7"/>
    </mc:Choice>
    <mc:Fallback xmlns="">
      <p:transition xmlns:p14="http://schemas.microsoft.com/office/powerpoint/2010/main" spd="slow" advTm="190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94872"/>
            <a:ext cx="9144000" cy="576262"/>
          </a:xfrm>
        </p:spPr>
        <p:txBody>
          <a:bodyPr/>
          <a:lstStyle/>
          <a:p>
            <a:r>
              <a:rPr lang="en-US" sz="4000" dirty="0" smtClean="0"/>
              <a:t>Buffer Cost Analysis</a:t>
            </a:r>
            <a:endParaRPr lang="en-US" sz="40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464576"/>
              </p:ext>
            </p:extLst>
          </p:nvPr>
        </p:nvGraphicFramePr>
        <p:xfrm>
          <a:off x="2392363" y="5740400"/>
          <a:ext cx="437038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90" name="Equation" r:id="rId5" imgW="2654300" imgH="469900" progId="Equation.DSMT4">
                  <p:embed/>
                </p:oleObj>
              </mc:Choice>
              <mc:Fallback>
                <p:oleObj name="Equation" r:id="rId5" imgW="2654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2363" y="5740400"/>
                        <a:ext cx="4370387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34747" y="1041375"/>
            <a:ext cx="8108729" cy="3580862"/>
            <a:chOff x="-225943" y="1029934"/>
            <a:chExt cx="9419916" cy="4672445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9292083"/>
                </p:ext>
              </p:extLst>
            </p:nvPr>
          </p:nvGraphicFramePr>
          <p:xfrm>
            <a:off x="4514850" y="3148895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691" name="Equation" r:id="rId7" imgW="114300" imgH="165100" progId="Equation.3">
                    <p:embed/>
                  </p:oleObj>
                </mc:Choice>
                <mc:Fallback>
                  <p:oleObj name="Equation" r:id="rId7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14850" y="3148895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92099" y="4782915"/>
              <a:ext cx="914400" cy="4572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3930170" y="1029934"/>
              <a:ext cx="1555317" cy="914400"/>
              <a:chOff x="3930170" y="1283934"/>
              <a:chExt cx="1555317" cy="91440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3952240" y="1283934"/>
                <a:ext cx="1452879" cy="9144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30170" y="1380573"/>
                <a:ext cx="1555317" cy="763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VFW </a:t>
                </a:r>
              </a:p>
              <a:p>
                <a:pPr algn="ctr"/>
                <a:r>
                  <a:rPr lang="en-US" sz="1600" b="1" dirty="0" smtClean="0"/>
                  <a:t>Controller</a:t>
                </a:r>
                <a:endParaRPr lang="en-US" sz="1600" b="1" dirty="0"/>
              </a:p>
            </p:txBody>
          </p:sp>
        </p:grpSp>
        <p:cxnSp>
          <p:nvCxnSpPr>
            <p:cNvPr id="25" name="Straight Arrow Connector 24"/>
            <p:cNvCxnSpPr>
              <a:stCxn id="9" idx="1"/>
            </p:cNvCxnSpPr>
            <p:nvPr/>
          </p:nvCxnSpPr>
          <p:spPr bwMode="auto">
            <a:xfrm flipH="1" flipV="1">
              <a:off x="1241912" y="3683098"/>
              <a:ext cx="2950187" cy="13284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9" idx="3"/>
            </p:cNvCxnSpPr>
            <p:nvPr/>
          </p:nvCxnSpPr>
          <p:spPr bwMode="auto">
            <a:xfrm flipV="1">
              <a:off x="5106499" y="3710635"/>
              <a:ext cx="2851557" cy="130088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" name="Group 1"/>
            <p:cNvGrpSpPr/>
            <p:nvPr/>
          </p:nvGrpSpPr>
          <p:grpSpPr>
            <a:xfrm>
              <a:off x="1122604" y="1043739"/>
              <a:ext cx="2856134" cy="1796372"/>
              <a:chOff x="1122604" y="1043739"/>
              <a:chExt cx="2856134" cy="1796372"/>
            </a:xfrm>
          </p:grpSpPr>
          <p:cxnSp>
            <p:nvCxnSpPr>
              <p:cNvPr id="19" name="Elbow Connector 18"/>
              <p:cNvCxnSpPr>
                <a:stCxn id="7" idx="1"/>
                <a:endCxn id="45" idx="0"/>
              </p:cNvCxnSpPr>
              <p:nvPr/>
            </p:nvCxnSpPr>
            <p:spPr bwMode="auto">
              <a:xfrm rot="10800000" flipV="1">
                <a:off x="1122604" y="1508090"/>
                <a:ext cx="2807566" cy="1332021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arrow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1421901" y="1043739"/>
                <a:ext cx="2556837" cy="4417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1.Transfer(</a:t>
                </a:r>
                <a:r>
                  <a:rPr lang="en-US" sz="1600" b="1" dirty="0" err="1" smtClean="0"/>
                  <a:t>vspace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405119" y="1058082"/>
              <a:ext cx="2498189" cy="1794732"/>
              <a:chOff x="5405119" y="1058082"/>
              <a:chExt cx="2498189" cy="1794732"/>
            </a:xfrm>
          </p:grpSpPr>
          <p:cxnSp>
            <p:nvCxnSpPr>
              <p:cNvPr id="18" name="Elbow Connector 17"/>
              <p:cNvCxnSpPr>
                <a:stCxn id="6" idx="3"/>
                <a:endCxn id="50" idx="0"/>
              </p:cNvCxnSpPr>
              <p:nvPr/>
            </p:nvCxnSpPr>
            <p:spPr bwMode="auto">
              <a:xfrm>
                <a:off x="5405119" y="1487134"/>
                <a:ext cx="2498189" cy="1365680"/>
              </a:xfrm>
              <a:prstGeom prst="bentConnector2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arrow"/>
              </a:ln>
              <a:effectLst/>
            </p:spPr>
          </p:cxnSp>
          <p:sp>
            <p:nvSpPr>
              <p:cNvPr id="53" name="TextBox 52"/>
              <p:cNvSpPr txBox="1"/>
              <p:nvPr/>
            </p:nvSpPr>
            <p:spPr>
              <a:xfrm>
                <a:off x="5467273" y="1058082"/>
                <a:ext cx="2385747" cy="4417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1.Accept(</a:t>
                </a:r>
                <a:r>
                  <a:rPr lang="en-US" sz="1600" b="1" dirty="0" err="1" smtClean="0"/>
                  <a:t>vspace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72301" y="1944334"/>
              <a:ext cx="2487353" cy="2838581"/>
              <a:chOff x="4572301" y="1944334"/>
              <a:chExt cx="2487353" cy="2838581"/>
            </a:xfrm>
          </p:grpSpPr>
          <p:cxnSp>
            <p:nvCxnSpPr>
              <p:cNvPr id="23" name="Straight Arrow Connector 22"/>
              <p:cNvCxnSpPr>
                <a:stCxn id="6" idx="2"/>
                <a:endCxn id="9" idx="0"/>
              </p:cNvCxnSpPr>
              <p:nvPr/>
            </p:nvCxnSpPr>
            <p:spPr bwMode="auto">
              <a:xfrm flipH="1">
                <a:off x="4649299" y="1944334"/>
                <a:ext cx="29381" cy="283858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4" name="TextBox 53"/>
              <p:cNvSpPr txBox="1"/>
              <p:nvPr/>
            </p:nvSpPr>
            <p:spPr>
              <a:xfrm>
                <a:off x="4572301" y="3478921"/>
                <a:ext cx="2487353" cy="4417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</a:t>
                </a:r>
                <a:r>
                  <a:rPr lang="en-US" sz="1600" dirty="0" smtClean="0"/>
                  <a:t>.Update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(</a:t>
                </a:r>
                <a:r>
                  <a:rPr lang="en-US" sz="1600" b="1" dirty="0" err="1"/>
                  <a:t>f</a:t>
                </a:r>
                <a:r>
                  <a:rPr lang="en-US" sz="1600" b="1" dirty="0" err="1" smtClean="0"/>
                  <a:t>space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625600" y="2837180"/>
              <a:ext cx="5918200" cy="441758"/>
              <a:chOff x="1461368" y="2837180"/>
              <a:chExt cx="6277232" cy="441758"/>
            </a:xfrm>
          </p:grpSpPr>
          <p:cxnSp>
            <p:nvCxnSpPr>
              <p:cNvPr id="31" name="Straight Arrow Connector 30"/>
              <p:cNvCxnSpPr/>
              <p:nvPr/>
            </p:nvCxnSpPr>
            <p:spPr bwMode="auto">
              <a:xfrm>
                <a:off x="1461368" y="3228128"/>
                <a:ext cx="6277232" cy="275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2084025" y="2837180"/>
                <a:ext cx="2631954" cy="4417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3.Migrate(</a:t>
                </a:r>
                <a:r>
                  <a:rPr lang="en-US" sz="1600" b="1" dirty="0" err="1"/>
                  <a:t>v</a:t>
                </a:r>
                <a:r>
                  <a:rPr lang="en-US" sz="1600" b="1" dirty="0" err="1" smtClean="0"/>
                  <a:t>space</a:t>
                </a:r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580444" y="1985234"/>
              <a:ext cx="2420056" cy="1161544"/>
              <a:chOff x="1580444" y="1985234"/>
              <a:chExt cx="2420056" cy="1161544"/>
            </a:xfrm>
          </p:grpSpPr>
          <p:cxnSp>
            <p:nvCxnSpPr>
              <p:cNvPr id="38" name="Straight Arrow Connector 37"/>
              <p:cNvCxnSpPr/>
              <p:nvPr/>
            </p:nvCxnSpPr>
            <p:spPr bwMode="auto">
              <a:xfrm flipV="1">
                <a:off x="1580444" y="1985234"/>
                <a:ext cx="2420056" cy="116154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8" name="TextBox 67"/>
              <p:cNvSpPr txBox="1"/>
              <p:nvPr/>
            </p:nvSpPr>
            <p:spPr>
              <a:xfrm rot="19983488">
                <a:off x="2301112" y="2064366"/>
                <a:ext cx="947306" cy="44175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4.ACK</a:t>
                </a:r>
                <a:endParaRPr lang="en-US" sz="16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348113" y="1947334"/>
              <a:ext cx="2106787" cy="1189566"/>
              <a:chOff x="5348113" y="1947334"/>
              <a:chExt cx="2314220" cy="1199444"/>
            </a:xfrm>
          </p:grpSpPr>
          <p:cxnSp>
            <p:nvCxnSpPr>
              <p:cNvPr id="34" name="Straight Arrow Connector 33"/>
              <p:cNvCxnSpPr/>
              <p:nvPr/>
            </p:nvCxnSpPr>
            <p:spPr bwMode="auto">
              <a:xfrm flipH="1" flipV="1">
                <a:off x="5348113" y="1947334"/>
                <a:ext cx="2314220" cy="119944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69" name="TextBox 68"/>
              <p:cNvSpPr txBox="1"/>
              <p:nvPr/>
            </p:nvSpPr>
            <p:spPr>
              <a:xfrm rot="1614465">
                <a:off x="6174543" y="2172600"/>
                <a:ext cx="1040578" cy="445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4.ACK</a:t>
                </a:r>
                <a:endParaRPr lang="en-US" sz="1600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4567478" y="3829330"/>
              <a:ext cx="2487353" cy="441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5.Update</a:t>
              </a:r>
              <a:r>
                <a:rPr lang="en-US" sz="1600" baseline="-25000" dirty="0"/>
                <a:t>2</a:t>
              </a:r>
              <a:r>
                <a:rPr lang="en-US" sz="1600" dirty="0" smtClean="0"/>
                <a:t>(</a:t>
              </a:r>
              <a:r>
                <a:rPr lang="en-US" sz="1600" b="1" dirty="0" err="1"/>
                <a:t>f</a:t>
              </a:r>
              <a:r>
                <a:rPr lang="en-US" sz="1600" b="1" dirty="0" err="1" smtClean="0"/>
                <a:t>space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26598" y="5260621"/>
              <a:ext cx="1613279" cy="441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SDN Switch</a:t>
              </a:r>
              <a:endParaRPr lang="en-US" sz="1600" baseline="-25000" dirty="0"/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7823200" y="3928534"/>
              <a:ext cx="796925" cy="477308"/>
              <a:chOff x="7620000" y="4910667"/>
              <a:chExt cx="796925" cy="477308"/>
            </a:xfrm>
            <a:solidFill>
              <a:schemeClr val="bg1">
                <a:lumMod val="85000"/>
              </a:schemeClr>
            </a:solidFill>
          </p:grpSpPr>
          <p:sp>
            <p:nvSpPr>
              <p:cNvPr id="109" name="Rectangle 108"/>
              <p:cNvSpPr/>
              <p:nvPr/>
            </p:nvSpPr>
            <p:spPr bwMode="auto">
              <a:xfrm>
                <a:off x="7620000" y="4910667"/>
                <a:ext cx="695325" cy="11853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7620001" y="5031317"/>
                <a:ext cx="571500" cy="11853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7620001" y="5155142"/>
                <a:ext cx="796924" cy="11853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7623176" y="5269442"/>
                <a:ext cx="501649" cy="11853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charset="-128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7834488" y="4453468"/>
              <a:ext cx="855127" cy="401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Buffer</a:t>
              </a:r>
              <a:endParaRPr lang="en-US" sz="1400" baseline="-250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-225943" y="2840114"/>
              <a:ext cx="1714307" cy="731520"/>
              <a:chOff x="447157" y="2738514"/>
              <a:chExt cx="1714307" cy="731520"/>
            </a:xfrm>
          </p:grpSpPr>
          <p:grpSp>
            <p:nvGrpSpPr>
              <p:cNvPr id="43" name="Group 42"/>
              <p:cNvGrpSpPr>
                <a:grpSpLocks noChangeAspect="1"/>
              </p:cNvGrpSpPr>
              <p:nvPr/>
            </p:nvGrpSpPr>
            <p:grpSpPr>
              <a:xfrm>
                <a:off x="1429944" y="2738514"/>
                <a:ext cx="731520" cy="731520"/>
                <a:chOff x="6108700" y="4222124"/>
                <a:chExt cx="685800" cy="76809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6108700" y="4222124"/>
                  <a:ext cx="685800" cy="768096"/>
                </a:xfrm>
                <a:prstGeom prst="roundRect">
                  <a:avLst/>
                </a:prstGeom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8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4400000" scaled="0"/>
                </a:gradFill>
                <a:effectLst>
                  <a:outerShdw blurRad="33655" dist="50800" dir="2700000" sx="102000" sy="102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Picture 1028"/>
                <p:cNvPicPr>
                  <a:picLocks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6293474" y="4359035"/>
                  <a:ext cx="317522" cy="511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447157" y="2971800"/>
                <a:ext cx="851169" cy="441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VFW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537548" y="2852814"/>
              <a:ext cx="1656425" cy="731520"/>
              <a:chOff x="1429944" y="2738514"/>
              <a:chExt cx="1656425" cy="731520"/>
            </a:xfrm>
          </p:grpSpPr>
          <p:grpSp>
            <p:nvGrpSpPr>
              <p:cNvPr id="48" name="Group 47"/>
              <p:cNvGrpSpPr>
                <a:grpSpLocks noChangeAspect="1"/>
              </p:cNvGrpSpPr>
              <p:nvPr/>
            </p:nvGrpSpPr>
            <p:grpSpPr>
              <a:xfrm>
                <a:off x="1429944" y="2738514"/>
                <a:ext cx="731520" cy="731520"/>
                <a:chOff x="6108700" y="4222124"/>
                <a:chExt cx="685800" cy="768096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108700" y="4222124"/>
                  <a:ext cx="685800" cy="768096"/>
                </a:xfrm>
                <a:prstGeom prst="roundRect">
                  <a:avLst/>
                </a:prstGeom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8000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4400000" scaled="0"/>
                </a:gradFill>
                <a:effectLst>
                  <a:outerShdw blurRad="33655" dist="50800" dir="2700000" sx="102000" sy="102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1" name="Picture 1028"/>
                <p:cNvPicPr>
                  <a:picLocks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6293474" y="4359035"/>
                  <a:ext cx="317522" cy="511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49" name="TextBox 48"/>
              <p:cNvSpPr txBox="1"/>
              <p:nvPr/>
            </p:nvSpPr>
            <p:spPr>
              <a:xfrm>
                <a:off x="2235200" y="2895600"/>
                <a:ext cx="851169" cy="441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VFW</a:t>
                </a:r>
                <a:r>
                  <a:rPr lang="en-US" sz="1600" baseline="-25000" dirty="0"/>
                  <a:t>2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51191" y="4431681"/>
            <a:ext cx="4415971" cy="1110500"/>
            <a:chOff x="171106" y="4225726"/>
            <a:chExt cx="4415971" cy="1110500"/>
          </a:xfrm>
        </p:grpSpPr>
        <p:grpSp>
          <p:nvGrpSpPr>
            <p:cNvPr id="20" name="Group 19"/>
            <p:cNvGrpSpPr/>
            <p:nvPr/>
          </p:nvGrpSpPr>
          <p:grpSpPr>
            <a:xfrm>
              <a:off x="171106" y="4588211"/>
              <a:ext cx="3281272" cy="369332"/>
              <a:chOff x="388481" y="5045886"/>
              <a:chExt cx="3281272" cy="369332"/>
            </a:xfrm>
          </p:grpSpPr>
          <p:graphicFrame>
            <p:nvGraphicFramePr>
              <p:cNvPr id="52" name="Object 5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2323217"/>
                  </p:ext>
                </p:extLst>
              </p:nvPr>
            </p:nvGraphicFramePr>
            <p:xfrm>
              <a:off x="388481" y="5109743"/>
              <a:ext cx="915762" cy="2697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692" name="Equation" r:id="rId11" imgW="952500" imgH="279400" progId="Equation.DSMT4">
                      <p:embed/>
                    </p:oleObj>
                  </mc:Choice>
                  <mc:Fallback>
                    <p:oleObj name="Equation" r:id="rId11" imgW="952500" imgH="279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88481" y="5109743"/>
                            <a:ext cx="915762" cy="2697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Box 10"/>
              <p:cNvSpPr txBox="1"/>
              <p:nvPr/>
            </p:nvSpPr>
            <p:spPr>
              <a:xfrm>
                <a:off x="1212718" y="5045886"/>
                <a:ext cx="2457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:transmission delay</a:t>
                </a:r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02383" y="4225726"/>
              <a:ext cx="2005545" cy="369332"/>
              <a:chOff x="473291" y="5057328"/>
              <a:chExt cx="2005545" cy="369332"/>
            </a:xfrm>
          </p:grpSpPr>
          <p:graphicFrame>
            <p:nvGraphicFramePr>
              <p:cNvPr id="56" name="Object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2677869"/>
                  </p:ext>
                </p:extLst>
              </p:nvPr>
            </p:nvGraphicFramePr>
            <p:xfrm>
              <a:off x="473291" y="5110400"/>
              <a:ext cx="561975" cy="268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693" name="Equation" r:id="rId13" imgW="584200" imgH="279400" progId="Equation.DSMT4">
                      <p:embed/>
                    </p:oleObj>
                  </mc:Choice>
                  <mc:Fallback>
                    <p:oleObj name="Equation" r:id="rId13" imgW="584200" imgH="2794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73291" y="5110400"/>
                            <a:ext cx="561975" cy="2682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56"/>
              <p:cNvSpPr txBox="1"/>
              <p:nvPr/>
            </p:nvSpPr>
            <p:spPr>
              <a:xfrm>
                <a:off x="983903" y="5057328"/>
                <a:ext cx="1494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:bandwidth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82018" y="4966894"/>
              <a:ext cx="4405059" cy="369332"/>
              <a:chOff x="517902" y="5057328"/>
              <a:chExt cx="4405059" cy="369332"/>
            </a:xfrm>
          </p:grpSpPr>
          <p:graphicFrame>
            <p:nvGraphicFramePr>
              <p:cNvPr id="59" name="Object 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9394213"/>
                  </p:ext>
                </p:extLst>
              </p:nvPr>
            </p:nvGraphicFramePr>
            <p:xfrm>
              <a:off x="517902" y="5115463"/>
              <a:ext cx="195263" cy="257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694" name="Equation" r:id="rId15" imgW="203200" imgH="266700" progId="Equation.DSMT4">
                      <p:embed/>
                    </p:oleObj>
                  </mc:Choice>
                  <mc:Fallback>
                    <p:oleObj name="Equation" r:id="rId15" imgW="203200" imgH="2667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517902" y="5115463"/>
                            <a:ext cx="195263" cy="2571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TextBox 59"/>
              <p:cNvSpPr txBox="1"/>
              <p:nvPr/>
            </p:nvSpPr>
            <p:spPr>
              <a:xfrm>
                <a:off x="663562" y="5057328"/>
                <a:ext cx="4259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 sending rate of the affected flows</a:t>
                </a:r>
                <a:endParaRPr lang="en-US" dirty="0"/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9186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40"/>
    </mc:Choice>
    <mc:Fallback xmlns="">
      <p:transition xmlns:p14="http://schemas.microsoft.com/office/powerpoint/2010/main" spd="slow" advTm="3554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2600" y="1460129"/>
            <a:ext cx="8547100" cy="4013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35000"/>
              </a:spcBef>
              <a:buClr>
                <a:srgbClr val="666600"/>
              </a:buClr>
              <a:buSzPct val="90000"/>
              <a:buFont typeface="Wingdings" pitchFamily="2" charset="2"/>
              <a:buChar char="n"/>
            </a:pPr>
            <a:r>
              <a:rPr kumimoji="1" lang="en-US" sz="2800" kern="0" dirty="0" smtClean="0">
                <a:solidFill>
                  <a:srgbClr val="000000"/>
                </a:solidFill>
                <a:latin typeface="Helvetica"/>
                <a:ea typeface="ＭＳ Ｐゴシック"/>
              </a:rPr>
              <a:t>Goals</a:t>
            </a:r>
          </a:p>
          <a:p>
            <a:pPr marL="342900" lvl="0" indent="-342900">
              <a:spcBef>
                <a:spcPct val="35000"/>
              </a:spcBef>
              <a:buClr>
                <a:srgbClr val="666600"/>
              </a:buClr>
              <a:buSzPct val="90000"/>
              <a:buFont typeface="Wingdings" pitchFamily="2" charset="2"/>
              <a:buChar char="n"/>
            </a:pPr>
            <a:endParaRPr kumimoji="1" lang="en-US" sz="2800" kern="0" dirty="0" smtClean="0">
              <a:solidFill>
                <a:srgbClr val="000000"/>
              </a:solidFill>
              <a:latin typeface="Helvetica"/>
              <a:ea typeface="ＭＳ Ｐゴシック"/>
            </a:endParaRPr>
          </a:p>
          <a:p>
            <a:pPr marL="342900" lvl="0" indent="-342900">
              <a:spcBef>
                <a:spcPct val="35000"/>
              </a:spcBef>
              <a:buClr>
                <a:srgbClr val="666600"/>
              </a:buClr>
              <a:buSzPct val="90000"/>
              <a:buFont typeface="Wingdings" pitchFamily="2" charset="2"/>
              <a:buChar char="n"/>
            </a:pPr>
            <a:endParaRPr kumimoji="1" lang="en-US" sz="2800" kern="0" dirty="0">
              <a:solidFill>
                <a:srgbClr val="000000"/>
              </a:solidFill>
              <a:latin typeface="Helvetica"/>
              <a:ea typeface="ＭＳ Ｐゴシック"/>
            </a:endParaRPr>
          </a:p>
          <a:p>
            <a:pPr marL="342900" lvl="0" indent="-342900">
              <a:spcBef>
                <a:spcPct val="35000"/>
              </a:spcBef>
              <a:buClr>
                <a:srgbClr val="666600"/>
              </a:buClr>
              <a:buSzPct val="90000"/>
              <a:buFont typeface="Wingdings" pitchFamily="2" charset="2"/>
              <a:buChar char="n"/>
            </a:pPr>
            <a:endParaRPr kumimoji="1" lang="en-US" sz="2800" kern="0" dirty="0" smtClean="0">
              <a:solidFill>
                <a:srgbClr val="000000"/>
              </a:solidFill>
              <a:latin typeface="Helvetica"/>
              <a:ea typeface="ＭＳ Ｐゴシック"/>
            </a:endParaRPr>
          </a:p>
          <a:p>
            <a:pPr marL="342900" lvl="0" indent="-342900">
              <a:spcBef>
                <a:spcPct val="35000"/>
              </a:spcBef>
              <a:buClr>
                <a:srgbClr val="666600"/>
              </a:buClr>
              <a:buSzPct val="90000"/>
              <a:buFont typeface="Wingdings" pitchFamily="2" charset="2"/>
              <a:buChar char="n"/>
            </a:pPr>
            <a:endParaRPr kumimoji="1" lang="en-US" sz="2800" kern="0" dirty="0">
              <a:solidFill>
                <a:srgbClr val="000000"/>
              </a:solidFill>
              <a:latin typeface="Helvetica"/>
              <a:ea typeface="ＭＳ Ｐゴシック"/>
            </a:endParaRPr>
          </a:p>
          <a:p>
            <a:pPr lvl="0">
              <a:spcBef>
                <a:spcPct val="35000"/>
              </a:spcBef>
              <a:buClr>
                <a:srgbClr val="666600"/>
              </a:buClr>
              <a:buSzPct val="90000"/>
            </a:pPr>
            <a:endParaRPr kumimoji="1" lang="en-US" sz="2800" kern="0" dirty="0" smtClean="0">
              <a:solidFill>
                <a:srgbClr val="000000"/>
              </a:solidFill>
              <a:latin typeface="Helvetica"/>
              <a:ea typeface="ＭＳ Ｐゴシック"/>
            </a:endParaRPr>
          </a:p>
          <a:p>
            <a:pPr marL="342900" lvl="0" indent="-342900">
              <a:spcBef>
                <a:spcPct val="35000"/>
              </a:spcBef>
              <a:buClr>
                <a:srgbClr val="666600"/>
              </a:buClr>
              <a:buSzPct val="90000"/>
              <a:buFont typeface="Wingdings" pitchFamily="2" charset="2"/>
              <a:buChar char="n"/>
            </a:pPr>
            <a:r>
              <a:rPr kumimoji="1" lang="en-US" sz="2800" kern="0" dirty="0" smtClean="0">
                <a:solidFill>
                  <a:srgbClr val="000000"/>
                </a:solidFill>
                <a:latin typeface="Helvetica"/>
                <a:ea typeface="ＭＳ Ｐゴシック"/>
              </a:rPr>
              <a:t>Constraints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Optimal Scaling Calculation</a:t>
            </a:r>
            <a:endParaRPr lang="en-US" sz="4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0300" y="2722564"/>
            <a:ext cx="2806701" cy="681037"/>
            <a:chOff x="495300" y="2481265"/>
            <a:chExt cx="3070227" cy="815975"/>
          </a:xfrm>
        </p:grpSpPr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2396918"/>
                </p:ext>
              </p:extLst>
            </p:nvPr>
          </p:nvGraphicFramePr>
          <p:xfrm>
            <a:off x="1184276" y="2481265"/>
            <a:ext cx="2381251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07" name="Equation" r:id="rId5" imgW="927100" imgH="317500" progId="Equation.DSMT4">
                    <p:embed/>
                  </p:oleObj>
                </mc:Choice>
                <mc:Fallback>
                  <p:oleObj name="Equation" r:id="rId5" imgW="927100" imgH="317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84276" y="2481265"/>
                          <a:ext cx="2381251" cy="815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495300" y="2717800"/>
              <a:ext cx="737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min</a:t>
              </a:r>
              <a:endParaRPr lang="en-US" sz="2000" i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28700" y="4259263"/>
            <a:ext cx="2747963" cy="693737"/>
            <a:chOff x="5245100" y="5326063"/>
            <a:chExt cx="2947815" cy="815975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321246"/>
                </p:ext>
              </p:extLst>
            </p:nvPr>
          </p:nvGraphicFramePr>
          <p:xfrm>
            <a:off x="6106795" y="5326063"/>
            <a:ext cx="2086120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08" name="Equation" r:id="rId7" imgW="812800" imgH="317500" progId="Equation.DSMT4">
                    <p:embed/>
                  </p:oleObj>
                </mc:Choice>
                <mc:Fallback>
                  <p:oleObj name="Equation" r:id="rId7" imgW="812800" imgH="317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06795" y="5326063"/>
                          <a:ext cx="2086120" cy="815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5245100" y="5511800"/>
              <a:ext cx="811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max</a:t>
              </a:r>
              <a:endParaRPr lang="en-US" sz="2000" i="1" dirty="0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305300" y="2924282"/>
            <a:ext cx="3619500" cy="54281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Minimize extra instances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318000" y="4422882"/>
            <a:ext cx="4127500" cy="54281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60000"/>
                  <a:lumOff val="4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Maximize merged instances</a:t>
            </a:r>
            <a:endParaRPr lang="en-US" sz="2400" i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3411" y="966458"/>
            <a:ext cx="6452417" cy="532431"/>
            <a:chOff x="1092200" y="1473200"/>
            <a:chExt cx="6452417" cy="532431"/>
          </a:xfrm>
        </p:grpSpPr>
        <p:grpSp>
          <p:nvGrpSpPr>
            <p:cNvPr id="7" name="Group 6"/>
            <p:cNvGrpSpPr/>
            <p:nvPr/>
          </p:nvGrpSpPr>
          <p:grpSpPr>
            <a:xfrm>
              <a:off x="1092200" y="1498924"/>
              <a:ext cx="3999830" cy="506707"/>
              <a:chOff x="990600" y="1575195"/>
              <a:chExt cx="4299322" cy="61287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990600" y="1586361"/>
                <a:ext cx="4299322" cy="601708"/>
                <a:chOff x="1511300" y="1243461"/>
                <a:chExt cx="4299322" cy="601708"/>
              </a:xfrm>
            </p:grpSpPr>
            <p:graphicFrame>
              <p:nvGraphicFramePr>
                <p:cNvPr id="8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5968376"/>
                    </p:ext>
                  </p:extLst>
                </p:nvPr>
              </p:nvGraphicFramePr>
              <p:xfrm>
                <a:off x="1511300" y="1292600"/>
                <a:ext cx="2516288" cy="4972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5709" name="Equation" r:id="rId9" imgW="1028700" imgH="203200" progId="Equation.DSMT4">
                        <p:embed/>
                      </p:oleObj>
                    </mc:Choice>
                    <mc:Fallback>
                      <p:oleObj name="Equation" r:id="rId9" imgW="1028700" imgH="203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11300" y="1292600"/>
                              <a:ext cx="2516288" cy="49721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53480179"/>
                    </p:ext>
                  </p:extLst>
                </p:nvPr>
              </p:nvGraphicFramePr>
              <p:xfrm>
                <a:off x="4104698" y="1243461"/>
                <a:ext cx="1705924" cy="6017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5710" name="Equation" r:id="rId11" imgW="647700" imgH="228600" progId="Equation.DSMT4">
                        <p:embed/>
                      </p:oleObj>
                    </mc:Choice>
                    <mc:Fallback>
                      <p:oleObj name="Equation" r:id="rId11" imgW="64770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04698" y="1243461"/>
                              <a:ext cx="1705924" cy="60170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8" name="TextBox 17"/>
              <p:cNvSpPr txBox="1"/>
              <p:nvPr/>
            </p:nvSpPr>
            <p:spPr>
              <a:xfrm>
                <a:off x="4813690" y="1575195"/>
                <a:ext cx="198493" cy="483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2000" i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165980" y="1473200"/>
              <a:ext cx="2378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a</a:t>
              </a:r>
              <a:r>
                <a:rPr lang="en-US" sz="2400" i="1" dirty="0" smtClean="0"/>
                <a:t>re indicators</a:t>
              </a:r>
              <a:endParaRPr lang="en-US" sz="2400" i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5000" y="1943100"/>
            <a:ext cx="7594600" cy="901704"/>
            <a:chOff x="635000" y="1943100"/>
            <a:chExt cx="7594600" cy="901704"/>
          </a:xfrm>
        </p:grpSpPr>
        <p:grpSp>
          <p:nvGrpSpPr>
            <p:cNvPr id="3" name="Group 2"/>
            <p:cNvGrpSpPr/>
            <p:nvPr/>
          </p:nvGrpSpPr>
          <p:grpSpPr>
            <a:xfrm>
              <a:off x="635000" y="1943100"/>
              <a:ext cx="6401984" cy="901704"/>
              <a:chOff x="673100" y="1765300"/>
              <a:chExt cx="6401984" cy="90170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059654" y="2222504"/>
                <a:ext cx="6015430" cy="444500"/>
                <a:chOff x="970754" y="2647408"/>
                <a:chExt cx="6015430" cy="520700"/>
              </a:xfrm>
            </p:grpSpPr>
            <p:graphicFrame>
              <p:nvGraphicFramePr>
                <p:cNvPr id="16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73182580"/>
                    </p:ext>
                  </p:extLst>
                </p:nvPr>
              </p:nvGraphicFramePr>
              <p:xfrm>
                <a:off x="3514725" y="2647408"/>
                <a:ext cx="358775" cy="520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5711" name="Equation" r:id="rId13" imgW="139700" imgH="203200" progId="Equation.DSMT4">
                        <p:embed/>
                      </p:oleObj>
                    </mc:Choice>
                    <mc:Fallback>
                      <p:oleObj name="Equation" r:id="rId13" imgW="139700" imgH="203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14725" y="2647408"/>
                              <a:ext cx="358775" cy="520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Object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6030346"/>
                    </p:ext>
                  </p:extLst>
                </p:nvPr>
              </p:nvGraphicFramePr>
              <p:xfrm>
                <a:off x="6735764" y="2707912"/>
                <a:ext cx="250420" cy="4155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5712" name="Equation" r:id="rId15" imgW="114300" imgH="190500" progId="Equation.DSMT4">
                        <p:embed/>
                      </p:oleObj>
                    </mc:Choice>
                    <mc:Fallback>
                      <p:oleObj name="Equation" r:id="rId15" imgW="114300" imgH="1905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35764" y="2707912"/>
                              <a:ext cx="250420" cy="4155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" name="TextBox 20"/>
                <p:cNvSpPr txBox="1"/>
                <p:nvPr/>
              </p:nvSpPr>
              <p:spPr>
                <a:xfrm>
                  <a:off x="3911845" y="2672806"/>
                  <a:ext cx="2926444" cy="468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i="1" dirty="0"/>
                    <a:t>i</a:t>
                  </a:r>
                  <a:r>
                    <a:rPr lang="en-US" sz="2000" i="1" dirty="0" smtClean="0"/>
                    <a:t>s moved to instance</a:t>
                  </a:r>
                  <a:endParaRPr lang="en-US" sz="2000" i="1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970754" y="2663763"/>
                  <a:ext cx="2605092" cy="4687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i="1" dirty="0"/>
                    <a:t>firewall rule group</a:t>
                  </a: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673100" y="1765300"/>
                <a:ext cx="2616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smtClean="0">
                    <a:solidFill>
                      <a:srgbClr val="FF0000"/>
                    </a:solidFill>
                  </a:rPr>
                  <a:t>Scaling-out</a:t>
                </a:r>
                <a:endParaRPr lang="en-US" sz="24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29078" y="2433638"/>
              <a:ext cx="1200522" cy="401157"/>
              <a:chOff x="8070478" y="2433638"/>
              <a:chExt cx="1200522" cy="401157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8070478" y="2434685"/>
                <a:ext cx="5019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 smtClean="0">
                    <a:sym typeface="Wingdings"/>
                  </a:rPr>
                  <a:t> </a:t>
                </a:r>
                <a:endParaRPr lang="en-US" sz="2000" i="1" dirty="0"/>
              </a:p>
            </p:txBody>
          </p:sp>
          <p:graphicFrame>
            <p:nvGraphicFramePr>
              <p:cNvPr id="47" name="Object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8947265"/>
                  </p:ext>
                </p:extLst>
              </p:nvPr>
            </p:nvGraphicFramePr>
            <p:xfrm>
              <a:off x="8526462" y="2433638"/>
              <a:ext cx="744538" cy="384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5713" name="Equation" r:id="rId17" imgW="393700" imgH="228600" progId="Equation.DSMT4">
                      <p:embed/>
                    </p:oleObj>
                  </mc:Choice>
                  <mc:Fallback>
                    <p:oleObj name="Equation" r:id="rId17" imgW="3937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8526462" y="2433638"/>
                            <a:ext cx="744538" cy="3841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Group 18"/>
          <p:cNvGrpSpPr/>
          <p:nvPr/>
        </p:nvGrpSpPr>
        <p:grpSpPr>
          <a:xfrm>
            <a:off x="622300" y="3416300"/>
            <a:ext cx="6578600" cy="904395"/>
            <a:chOff x="622300" y="3416300"/>
            <a:chExt cx="6578600" cy="904395"/>
          </a:xfrm>
        </p:grpSpPr>
        <p:grpSp>
          <p:nvGrpSpPr>
            <p:cNvPr id="5" name="Group 4"/>
            <p:cNvGrpSpPr/>
            <p:nvPr/>
          </p:nvGrpSpPr>
          <p:grpSpPr>
            <a:xfrm>
              <a:off x="622300" y="3416300"/>
              <a:ext cx="5305425" cy="881479"/>
              <a:chOff x="787400" y="4203700"/>
              <a:chExt cx="5305425" cy="88147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203990" y="4677918"/>
                <a:ext cx="4888835" cy="407261"/>
                <a:chOff x="1711990" y="2665670"/>
                <a:chExt cx="4888835" cy="428145"/>
              </a:xfrm>
            </p:grpSpPr>
            <p:graphicFrame>
              <p:nvGraphicFramePr>
                <p:cNvPr id="33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59694900"/>
                    </p:ext>
                  </p:extLst>
                </p:nvPr>
              </p:nvGraphicFramePr>
              <p:xfrm>
                <a:off x="2925763" y="2677829"/>
                <a:ext cx="249237" cy="4135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5714" name="Equation" r:id="rId19" imgW="114300" imgH="190500" progId="Equation.DSMT4">
                        <p:embed/>
                      </p:oleObj>
                    </mc:Choice>
                    <mc:Fallback>
                      <p:oleObj name="Equation" r:id="rId19" imgW="114300" imgH="1905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25763" y="2677829"/>
                              <a:ext cx="249237" cy="41356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48458725"/>
                    </p:ext>
                  </p:extLst>
                </p:nvPr>
              </p:nvGraphicFramePr>
              <p:xfrm>
                <a:off x="6396038" y="2722881"/>
                <a:ext cx="204787" cy="3504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5715" name="Equation" r:id="rId21" imgW="88900" imgH="152400" progId="Equation.DSMT4">
                        <p:embed/>
                      </p:oleObj>
                    </mc:Choice>
                    <mc:Fallback>
                      <p:oleObj name="Equation" r:id="rId21" imgW="88900" imgH="1524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96038" y="2722881"/>
                              <a:ext cx="204787" cy="35047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" name="TextBox 34"/>
                <p:cNvSpPr txBox="1"/>
                <p:nvPr/>
              </p:nvSpPr>
              <p:spPr>
                <a:xfrm>
                  <a:off x="3277895" y="2673188"/>
                  <a:ext cx="3102148" cy="420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i="1" dirty="0" smtClean="0"/>
                    <a:t>is merged on instance</a:t>
                  </a:r>
                  <a:endParaRPr lang="en-US" sz="2000" i="1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711990" y="2665670"/>
                  <a:ext cx="1325821" cy="420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i="1" dirty="0" smtClean="0"/>
                    <a:t>instance</a:t>
                  </a:r>
                  <a:endParaRPr lang="en-US" sz="2000" i="1" dirty="0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787400" y="4203700"/>
                <a:ext cx="2451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dirty="0" smtClean="0">
                    <a:solidFill>
                      <a:srgbClr val="FF0000"/>
                    </a:solidFill>
                  </a:rPr>
                  <a:t>Scaling-in</a:t>
                </a:r>
                <a:endParaRPr lang="en-US" sz="2400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000378" y="3919538"/>
              <a:ext cx="1200522" cy="401157"/>
              <a:chOff x="7943478" y="3703638"/>
              <a:chExt cx="1200522" cy="40115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7943478" y="3704685"/>
                <a:ext cx="5019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 smtClean="0">
                    <a:sym typeface="Wingdings"/>
                  </a:rPr>
                  <a:t> </a:t>
                </a:r>
                <a:endParaRPr lang="en-US" sz="2000" i="1" dirty="0"/>
              </a:p>
            </p:txBody>
          </p:sp>
          <p:graphicFrame>
            <p:nvGraphicFramePr>
              <p:cNvPr id="49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9461538"/>
                  </p:ext>
                </p:extLst>
              </p:nvPr>
            </p:nvGraphicFramePr>
            <p:xfrm>
              <a:off x="8399462" y="3703638"/>
              <a:ext cx="744538" cy="384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5716" name="Equation" r:id="rId23" imgW="393700" imgH="228600" progId="Equation.DSMT4">
                      <p:embed/>
                    </p:oleObj>
                  </mc:Choice>
                  <mc:Fallback>
                    <p:oleObj name="Equation" r:id="rId23" imgW="3937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8399462" y="3703638"/>
                            <a:ext cx="744538" cy="3841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" name="Rounded Rectangle 50"/>
          <p:cNvSpPr/>
          <p:nvPr/>
        </p:nvSpPr>
        <p:spPr>
          <a:xfrm>
            <a:off x="1589152" y="3387863"/>
            <a:ext cx="5511407" cy="1083474"/>
          </a:xfrm>
          <a:prstGeom prst="roundRect">
            <a:avLst/>
          </a:prstGeom>
          <a:solidFill>
            <a:srgbClr val="F79646"/>
          </a:solidFill>
          <a:effectLst>
            <a:outerShdw blurRad="50800" dist="1143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Solved by </a:t>
            </a:r>
          </a:p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Integer Linear Programming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11928" y="5764565"/>
            <a:ext cx="2400849" cy="410280"/>
          </a:xfrm>
          <a:prstGeom prst="roundRect">
            <a:avLst/>
          </a:prstGeom>
          <a:gradFill flip="none" rotWithShape="1">
            <a:gsLst>
              <a:gs pos="0">
                <a:srgbClr val="FFCA00"/>
              </a:gs>
              <a:gs pos="100000">
                <a:srgbClr val="FFFFFF"/>
              </a:gs>
              <a:gs pos="82000">
                <a:srgbClr val="FFE69E"/>
              </a:gs>
            </a:gsLst>
            <a:lin ang="16200000" scaled="0"/>
            <a:tileRect/>
          </a:gradFill>
          <a:ln>
            <a:solidFill>
              <a:srgbClr val="FFE69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kern="1200" dirty="0" smtClean="0">
                <a:solidFill>
                  <a:schemeClr val="tx1"/>
                </a:solidFill>
              </a:rPr>
              <a:t>Satisfy SLAs</a:t>
            </a:r>
            <a:endParaRPr lang="en-US" sz="2000" i="1" kern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202728" y="5764565"/>
            <a:ext cx="2400849" cy="410280"/>
          </a:xfrm>
          <a:prstGeom prst="roundRect">
            <a:avLst/>
          </a:prstGeom>
          <a:gradFill flip="none" rotWithShape="1">
            <a:gsLst>
              <a:gs pos="0">
                <a:srgbClr val="F46054"/>
              </a:gs>
              <a:gs pos="100000">
                <a:srgbClr val="FFFFFF"/>
              </a:gs>
              <a:gs pos="82000">
                <a:srgbClr val="FFBFB4"/>
              </a:gs>
            </a:gsLst>
            <a:lin ang="16200000" scaled="0"/>
            <a:tileRect/>
          </a:gradFill>
          <a:ln>
            <a:solidFill>
              <a:srgbClr val="FFBFB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kern="1200" dirty="0" smtClean="0">
                <a:solidFill>
                  <a:schemeClr val="tx1"/>
                </a:solidFill>
              </a:rPr>
              <a:t>Minimize Update</a:t>
            </a:r>
            <a:endParaRPr lang="en-US" sz="2000" i="1" kern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857028" y="5739165"/>
            <a:ext cx="2749339" cy="410280"/>
          </a:xfrm>
          <a:prstGeom prst="roundRect">
            <a:avLst/>
          </a:prstGeom>
          <a:gradFill flip="none" rotWithShape="1">
            <a:gsLst>
              <a:gs pos="0">
                <a:srgbClr val="6AA6E9"/>
              </a:gs>
              <a:gs pos="100000">
                <a:srgbClr val="FFFFFF"/>
              </a:gs>
              <a:gs pos="71000">
                <a:srgbClr val="C1ECEF"/>
              </a:gs>
            </a:gsLst>
            <a:lin ang="16200000" scaled="0"/>
            <a:tileRect/>
          </a:gradFill>
          <a:ln>
            <a:solidFill>
              <a:srgbClr val="C1ECE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Avoid Buffer Overflow</a:t>
            </a:r>
            <a:endParaRPr lang="en-US" sz="2000" i="1" kern="1200" dirty="0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276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38"/>
    </mc:Choice>
    <mc:Fallback xmlns="">
      <p:transition xmlns:p14="http://schemas.microsoft.com/office/powerpoint/2010/main" spd="slow" advTm="3543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51" grpId="0" animBg="1"/>
      <p:bldP spid="42" grpId="0" animBg="1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438" y="127001"/>
            <a:ext cx="8010361" cy="637200"/>
          </a:xfrm>
        </p:spPr>
        <p:txBody>
          <a:bodyPr/>
          <a:lstStyle/>
          <a:p>
            <a:r>
              <a:rPr lang="en-US" sz="4000" dirty="0" smtClean="0"/>
              <a:t>Implementation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956846"/>
            <a:ext cx="6183507" cy="5901154"/>
          </a:xfrm>
        </p:spPr>
        <p:txBody>
          <a:bodyPr/>
          <a:lstStyle/>
          <a:p>
            <a:r>
              <a:rPr lang="en-US" sz="2800" dirty="0" smtClean="0"/>
              <a:t>Implementation</a:t>
            </a:r>
          </a:p>
          <a:p>
            <a:pPr lvl="1">
              <a:spcAft>
                <a:spcPts val="640"/>
              </a:spcAft>
            </a:pPr>
            <a:r>
              <a:rPr lang="en-US" sz="2000" dirty="0">
                <a:latin typeface="Verdana" pitchFamily="34" charset="0"/>
              </a:rPr>
              <a:t>Xen-</a:t>
            </a:r>
            <a:r>
              <a:rPr lang="en-US" sz="2000" dirty="0" smtClean="0">
                <a:latin typeface="Verdana" pitchFamily="34" charset="0"/>
              </a:rPr>
              <a:t>4.4.1, ClickOS </a:t>
            </a:r>
            <a:r>
              <a:rPr lang="en-US" sz="1800" dirty="0" smtClean="0">
                <a:latin typeface="Verdana" pitchFamily="34" charset="0"/>
              </a:rPr>
              <a:t>[NSDI’14]</a:t>
            </a:r>
          </a:p>
          <a:p>
            <a:pPr lvl="1">
              <a:spcAft>
                <a:spcPts val="640"/>
              </a:spcAft>
            </a:pPr>
            <a:r>
              <a:rPr lang="en-US" sz="2000" dirty="0" smtClean="0">
                <a:latin typeface="Verdana" pitchFamily="34" charset="0"/>
              </a:rPr>
              <a:t>Floodlight, Open vSwitch</a:t>
            </a:r>
          </a:p>
          <a:p>
            <a:pPr lvl="1">
              <a:spcAft>
                <a:spcPts val="640"/>
              </a:spcAft>
            </a:pPr>
            <a:r>
              <a:rPr lang="en-US" sz="2000" dirty="0" smtClean="0">
                <a:latin typeface="Verdana" pitchFamily="34" charset="0"/>
              </a:rPr>
              <a:t>Simple stateful firewall: 7 new Click elements, ~3000 lines of C++.</a:t>
            </a:r>
          </a:p>
          <a:p>
            <a:pPr lvl="1">
              <a:spcAft>
                <a:spcPts val="640"/>
              </a:spcAft>
            </a:pPr>
            <a:r>
              <a:rPr lang="en-US" sz="2000" dirty="0" smtClean="0">
                <a:latin typeface="Verdana" pitchFamily="34" charset="0"/>
              </a:rPr>
              <a:t>VFW Controller: python interface, based on Hassel Library </a:t>
            </a:r>
            <a:r>
              <a:rPr lang="en-US" sz="1800" dirty="0" smtClean="0">
                <a:latin typeface="Verdana" pitchFamily="34" charset="0"/>
              </a:rPr>
              <a:t>[NSDI’12]</a:t>
            </a:r>
          </a:p>
          <a:p>
            <a:r>
              <a:rPr lang="en-US" sz="2800" dirty="0" smtClean="0">
                <a:latin typeface="Verdana" pitchFamily="34" charset="0"/>
              </a:rPr>
              <a:t>Testbed</a:t>
            </a:r>
          </a:p>
          <a:p>
            <a:pPr lvl="1">
              <a:spcAft>
                <a:spcPts val="640"/>
              </a:spcAft>
            </a:pPr>
            <a:r>
              <a:rPr lang="en-US" sz="2000" dirty="0" smtClean="0">
                <a:latin typeface="Verdana" pitchFamily="34" charset="0"/>
              </a:rPr>
              <a:t>CloudLab (</a:t>
            </a:r>
            <a:r>
              <a:rPr lang="en-US" sz="2000" dirty="0">
                <a:solidFill>
                  <a:srgbClr val="000000"/>
                </a:solidFill>
                <a:latin typeface="Verdana" pitchFamily="34" charset="0"/>
              </a:rPr>
              <a:t>https://www.cloudlab.us</a:t>
            </a:r>
            <a:r>
              <a:rPr lang="en-US" sz="2000" dirty="0" smtClean="0">
                <a:solidFill>
                  <a:srgbClr val="000000"/>
                </a:solidFill>
                <a:latin typeface="Verdana" pitchFamily="34" charset="0"/>
              </a:rPr>
              <a:t>/</a:t>
            </a:r>
            <a:r>
              <a:rPr lang="en-US" sz="2000" dirty="0" smtClean="0">
                <a:latin typeface="Verdana" pitchFamily="34" charset="0"/>
              </a:rPr>
              <a:t>)</a:t>
            </a:r>
          </a:p>
          <a:p>
            <a:pPr lvl="1">
              <a:spcAft>
                <a:spcPts val="640"/>
              </a:spcAft>
            </a:pPr>
            <a:r>
              <a:rPr lang="en-US" sz="2000" dirty="0" smtClean="0">
                <a:latin typeface="Verdana" pitchFamily="34" charset="0"/>
              </a:rPr>
              <a:t>Experiment profile is available:</a:t>
            </a:r>
          </a:p>
          <a:p>
            <a:pPr lvl="1"/>
            <a:endParaRPr lang="en-US" sz="2400" dirty="0" smtClean="0">
              <a:latin typeface="Verdana" pitchFamily="34" charset="0"/>
            </a:endParaRPr>
          </a:p>
          <a:p>
            <a:pPr lvl="1"/>
            <a:endParaRPr lang="en-US" sz="2400" dirty="0"/>
          </a:p>
        </p:txBody>
      </p:sp>
      <p:pic>
        <p:nvPicPr>
          <p:cNvPr id="5" name="Picture 4" descr="xen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80" y="939799"/>
            <a:ext cx="1580719" cy="1045909"/>
          </a:xfrm>
          <a:prstGeom prst="rect">
            <a:avLst/>
          </a:prstGeom>
        </p:spPr>
      </p:pic>
      <p:pic>
        <p:nvPicPr>
          <p:cNvPr id="6" name="Picture 5" descr="floodl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0" y="1574800"/>
            <a:ext cx="1117600" cy="940554"/>
          </a:xfrm>
          <a:prstGeom prst="rect">
            <a:avLst/>
          </a:prstGeom>
        </p:spPr>
      </p:pic>
      <p:pic>
        <p:nvPicPr>
          <p:cNvPr id="7" name="Picture 6" descr="ov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70101"/>
            <a:ext cx="1134364" cy="736600"/>
          </a:xfrm>
          <a:prstGeom prst="rect">
            <a:avLst/>
          </a:prstGeom>
        </p:spPr>
      </p:pic>
      <p:pic>
        <p:nvPicPr>
          <p:cNvPr id="9" name="Picture 8" descr="Screen Shot 2017-02-23 at 12.32.05 A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r="1952"/>
          <a:stretch/>
        </p:blipFill>
        <p:spPr>
          <a:xfrm>
            <a:off x="7048500" y="2984500"/>
            <a:ext cx="1803399" cy="1095680"/>
          </a:xfrm>
          <a:prstGeom prst="rect">
            <a:avLst/>
          </a:prstGeom>
        </p:spPr>
      </p:pic>
      <p:pic>
        <p:nvPicPr>
          <p:cNvPr id="10" name="Picture 9" descr="cloudlab-bi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4673600"/>
            <a:ext cx="2311400" cy="4018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4933" y="5571066"/>
            <a:ext cx="662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u="sng" dirty="0">
                <a:solidFill>
                  <a:srgbClr val="0000FF"/>
                </a:solidFill>
              </a:rPr>
              <a:t>https://</a:t>
            </a:r>
            <a:r>
              <a:rPr lang="en-US" sz="2000" u="sng" dirty="0" err="1">
                <a:solidFill>
                  <a:srgbClr val="0000FF"/>
                </a:solidFill>
              </a:rPr>
              <a:t>www.cloudlab.us</a:t>
            </a:r>
            <a:r>
              <a:rPr lang="en-US" sz="2000" u="sng" dirty="0">
                <a:solidFill>
                  <a:srgbClr val="0000FF"/>
                </a:solidFill>
              </a:rPr>
              <a:t>/p/SeNFV/Firewall-</a:t>
            </a:r>
            <a:r>
              <a:rPr lang="en-US" sz="2000" u="sng" dirty="0" smtClean="0">
                <a:solidFill>
                  <a:srgbClr val="0000FF"/>
                </a:solidFill>
              </a:rPr>
              <a:t>VLANs</a:t>
            </a:r>
            <a:endParaRPr lang="en-US" sz="2000" u="sng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31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35"/>
    </mc:Choice>
    <mc:Fallback xmlns="">
      <p:transition xmlns:p14="http://schemas.microsoft.com/office/powerpoint/2010/main" spd="slow" advTm="2343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38" y="191692"/>
            <a:ext cx="8686800" cy="576262"/>
          </a:xfrm>
        </p:spPr>
        <p:txBody>
          <a:bodyPr/>
          <a:lstStyle/>
          <a:p>
            <a:r>
              <a:rPr lang="en-US" sz="4000" dirty="0"/>
              <a:t>Evaluation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65390"/>
              </p:ext>
            </p:extLst>
          </p:nvPr>
        </p:nvGraphicFramePr>
        <p:xfrm>
          <a:off x="1203014" y="1980910"/>
          <a:ext cx="6096000" cy="3870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95986"/>
                <a:gridCol w="1269924"/>
                <a:gridCol w="1456033"/>
                <a:gridCol w="22740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Policy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Rule(#)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Group(#)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Largest</a:t>
                      </a:r>
                      <a:r>
                        <a:rPr lang="en-US" sz="2000" baseline="0" dirty="0" smtClean="0"/>
                        <a:t> Group Member (#)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354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7372" y="1045332"/>
            <a:ext cx="8365039" cy="4530725"/>
          </a:xfrm>
        </p:spPr>
        <p:txBody>
          <a:bodyPr/>
          <a:lstStyle/>
          <a:p>
            <a:r>
              <a:rPr lang="en-US" sz="2800" dirty="0"/>
              <a:t>Intra-dependency in real-world firewall policies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849797" y="1762743"/>
            <a:ext cx="2594586" cy="42371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943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cp-split.pdf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2760" r="4222" b="3211"/>
          <a:stretch/>
        </p:blipFill>
        <p:spPr>
          <a:xfrm>
            <a:off x="4592321" y="1879600"/>
            <a:ext cx="4096512" cy="3017520"/>
          </a:xfrm>
          <a:prstGeom prst="rect">
            <a:avLst/>
          </a:prstGeom>
        </p:spPr>
      </p:pic>
      <p:pic>
        <p:nvPicPr>
          <p:cNvPr id="5" name="Picture 4" descr="udp-split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" r="3752" b="2610"/>
          <a:stretch/>
        </p:blipFill>
        <p:spPr>
          <a:xfrm>
            <a:off x="354888" y="1869440"/>
            <a:ext cx="4096512" cy="30358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Evaluation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4902200"/>
            <a:ext cx="347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with UDP flow overload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0" y="4902200"/>
            <a:ext cx="342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with </a:t>
            </a:r>
            <a:r>
              <a:rPr lang="en-US" dirty="0" smtClean="0"/>
              <a:t>TCP </a:t>
            </a:r>
            <a:r>
              <a:rPr lang="en-US" dirty="0"/>
              <a:t>flow overload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5613" y="1117600"/>
            <a:ext cx="6389687" cy="673100"/>
          </a:xfrm>
        </p:spPr>
        <p:txBody>
          <a:bodyPr/>
          <a:lstStyle/>
          <a:p>
            <a:r>
              <a:rPr lang="en-US" dirty="0"/>
              <a:t>Capability to quickly </a:t>
            </a:r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580850" y="1960880"/>
            <a:ext cx="359416" cy="2651759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837529" y="1960033"/>
            <a:ext cx="360893" cy="2667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802466" y="5658898"/>
            <a:ext cx="3985661" cy="530236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&lt; 1 second</a:t>
            </a:r>
            <a:endParaRPr lang="en-US" sz="3200" b="1" i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395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49"/>
    </mc:Choice>
    <mc:Fallback xmlns="">
      <p:transition xmlns:p14="http://schemas.microsoft.com/office/powerpoint/2010/main" spd="slow" advTm="4074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Evaluation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Shot 2017-02-20 at 4.10.3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3" y="2362201"/>
            <a:ext cx="4114800" cy="2463877"/>
          </a:xfrm>
          <a:prstGeom prst="rect">
            <a:avLst/>
          </a:prstGeom>
        </p:spPr>
      </p:pic>
      <p:pic>
        <p:nvPicPr>
          <p:cNvPr id="11" name="Picture 10" descr="Screen Shot 2017-02-20 at 4.10.4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80" y="2374901"/>
            <a:ext cx="4114800" cy="24589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200" y="5080000"/>
            <a:ext cx="330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Impact on UDP throughput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67300" y="5118100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Impact on TCP throughput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2400300" y="2565400"/>
            <a:ext cx="800100" cy="1219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680200" y="2476500"/>
            <a:ext cx="1003300" cy="1447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0700" y="2082800"/>
            <a:ext cx="299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Throughput Degradation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17513" y="1079500"/>
            <a:ext cx="6389687" cy="660400"/>
          </a:xfrm>
        </p:spPr>
        <p:txBody>
          <a:bodyPr/>
          <a:lstStyle/>
          <a:p>
            <a:r>
              <a:rPr lang="en-US" sz="2800" dirty="0"/>
              <a:t>Migration impact on throughput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8100" y="2057400"/>
            <a:ext cx="299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Throughput Degradation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68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2"/>
    </mc:Choice>
    <mc:Fallback xmlns="">
      <p:transition xmlns:p14="http://schemas.microsoft.com/office/powerpoint/2010/main" spd="slow" advTm="3944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Evaluation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 Shot 2017-02-20 at 4.12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4200"/>
            <a:ext cx="6997700" cy="1983503"/>
          </a:xfrm>
          <a:prstGeom prst="rect">
            <a:avLst/>
          </a:prstGeom>
        </p:spPr>
      </p:pic>
      <p:pic>
        <p:nvPicPr>
          <p:cNvPr id="5" name="Picture 4" descr="Screen Shot 2017-02-20 at 4.12.4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1" y="4381501"/>
            <a:ext cx="7035799" cy="196232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auto">
          <a:xfrm flipH="1" flipV="1">
            <a:off x="1193801" y="4775200"/>
            <a:ext cx="7391400" cy="2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69900" y="990600"/>
            <a:ext cx="8026400" cy="520700"/>
          </a:xfrm>
        </p:spPr>
        <p:txBody>
          <a:bodyPr/>
          <a:lstStyle/>
          <a:p>
            <a:r>
              <a:rPr lang="en-US" sz="2800" dirty="0" smtClean="0"/>
              <a:t>Performance of optimal scaling calculation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327400" y="3746500"/>
            <a:ext cx="281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Scaling-out calculation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6324600"/>
            <a:ext cx="2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Scaling-in calculation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 flipH="1" flipV="1">
            <a:off x="1028701" y="2159000"/>
            <a:ext cx="7391400" cy="2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711700" y="1422400"/>
            <a:ext cx="3403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6 addition virtual firewall instances,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1000 firewall rule groups to split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9101" y="4127500"/>
            <a:ext cx="411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100 </a:t>
            </a:r>
            <a:r>
              <a:rPr lang="en-US" sz="1400" dirty="0" err="1" smtClean="0">
                <a:solidFill>
                  <a:srgbClr val="FF0000"/>
                </a:solidFill>
              </a:rPr>
              <a:t>underloaded</a:t>
            </a:r>
            <a:r>
              <a:rPr lang="en-US" sz="1400" dirty="0" smtClean="0">
                <a:solidFill>
                  <a:srgbClr val="FF0000"/>
                </a:solidFill>
              </a:rPr>
              <a:t> virtual firewall instances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0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25"/>
    </mc:Choice>
    <mc:Fallback xmlns="">
      <p:transition xmlns:p14="http://schemas.microsoft.com/office/powerpoint/2010/main" spd="slow" advTm="3302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216025"/>
            <a:ext cx="8111807" cy="3549015"/>
          </a:xfrm>
        </p:spPr>
        <p:txBody>
          <a:bodyPr/>
          <a:lstStyle/>
          <a:p>
            <a:pPr>
              <a:buClrTx/>
              <a:buSzPct val="100000"/>
              <a:buFont typeface="Lucida Grande"/>
              <a:buChar char="●"/>
            </a:pPr>
            <a:r>
              <a:rPr lang="en-US" dirty="0"/>
              <a:t>NFV+SDN push forward a new </a:t>
            </a:r>
          </a:p>
          <a:p>
            <a:pPr marL="400050" lvl="1" indent="0">
              <a:buClrTx/>
              <a:buSzPct val="100000"/>
              <a:buNone/>
            </a:pPr>
            <a:r>
              <a:rPr lang="en-US" sz="3200" dirty="0"/>
              <a:t>breed of firewalls, </a:t>
            </a:r>
            <a:r>
              <a:rPr lang="en-US" sz="3200" b="1" i="1" dirty="0"/>
              <a:t>virtual firewalls</a:t>
            </a:r>
          </a:p>
          <a:p>
            <a:pPr>
              <a:buClrTx/>
              <a:buSzPct val="100000"/>
              <a:buFont typeface="Lucida Grande"/>
              <a:buChar char="●"/>
            </a:pPr>
            <a:endParaRPr lang="en-US" b="1" dirty="0" smtClean="0"/>
          </a:p>
          <a:p>
            <a:pPr marL="0" indent="0">
              <a:buClrTx/>
              <a:buSzPct val="100000"/>
              <a:buNone/>
            </a:pPr>
            <a:endParaRPr lang="en-US" b="1" dirty="0" smtClean="0"/>
          </a:p>
          <a:p>
            <a:pPr>
              <a:buClrTx/>
              <a:buSzPct val="100000"/>
              <a:buFont typeface="Lucida Grande"/>
              <a:buChar char="●"/>
            </a:pPr>
            <a:r>
              <a:rPr lang="en-US" b="1" dirty="0" smtClean="0"/>
              <a:t>VFW </a:t>
            </a:r>
            <a:r>
              <a:rPr lang="en-US" b="1" dirty="0"/>
              <a:t>Controller </a:t>
            </a:r>
            <a:r>
              <a:rPr lang="en-US" dirty="0"/>
              <a:t>enables </a:t>
            </a:r>
            <a:r>
              <a:rPr lang="en-US" b="1" i="1" dirty="0"/>
              <a:t>safe</a:t>
            </a:r>
            <a:r>
              <a:rPr lang="en-US" dirty="0"/>
              <a:t>, </a:t>
            </a:r>
            <a:r>
              <a:rPr lang="en-US" b="1" i="1" dirty="0"/>
              <a:t>efficient</a:t>
            </a:r>
            <a:r>
              <a:rPr lang="en-US" dirty="0"/>
              <a:t> and </a:t>
            </a:r>
            <a:r>
              <a:rPr lang="en-US" b="1" i="1" dirty="0"/>
              <a:t>optimal</a:t>
            </a:r>
            <a:r>
              <a:rPr lang="en-US" dirty="0"/>
              <a:t> virtual firewall scaling</a:t>
            </a:r>
          </a:p>
          <a:p>
            <a:pPr>
              <a:buClrTx/>
              <a:buSzPct val="100000"/>
              <a:buFont typeface="Lucida Grande"/>
              <a:buChar char="●"/>
            </a:pPr>
            <a:r>
              <a:rPr lang="en-US" dirty="0" smtClean="0"/>
              <a:t>Implementing and </a:t>
            </a:r>
            <a:r>
              <a:rPr lang="en-US" dirty="0"/>
              <a:t>evaluating </a:t>
            </a:r>
            <a:r>
              <a:rPr lang="en-US" dirty="0" smtClean="0"/>
              <a:t>VFW Controller</a:t>
            </a:r>
          </a:p>
          <a:p>
            <a:pPr lvl="1">
              <a:buClrTx/>
              <a:buSzPct val="100000"/>
              <a:buFont typeface="Lucida Grande"/>
              <a:buChar char="●"/>
            </a:pPr>
            <a:endParaRPr lang="en-US" sz="3200" dirty="0" smtClean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751916" y="2605590"/>
            <a:ext cx="2700617" cy="1068944"/>
            <a:chOff x="4953000" y="4979044"/>
            <a:chExt cx="2413000" cy="1028056"/>
          </a:xfrm>
        </p:grpSpPr>
        <p:sp>
          <p:nvSpPr>
            <p:cNvPr id="22" name="Rounded Rectangle 21"/>
            <p:cNvSpPr/>
            <p:nvPr/>
          </p:nvSpPr>
          <p:spPr>
            <a:xfrm>
              <a:off x="4953000" y="5659120"/>
              <a:ext cx="2413000" cy="34798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Virtualization Platform</a:t>
              </a:r>
              <a:endParaRPr lang="en-US" b="1" dirty="0"/>
            </a:p>
          </p:txBody>
        </p: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5096934" y="4991744"/>
              <a:ext cx="607178" cy="585216"/>
              <a:chOff x="6108700" y="4222124"/>
              <a:chExt cx="685800" cy="768096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102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6565899" y="4979044"/>
              <a:ext cx="607178" cy="585216"/>
              <a:chOff x="6108699" y="4222124"/>
              <a:chExt cx="685800" cy="76809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108699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102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93475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5880100" y="4991100"/>
              <a:ext cx="508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3200" b="1" dirty="0" smtClean="0"/>
                <a:t>…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85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72"/>
    </mc:Choice>
    <mc:Fallback xmlns="">
      <p:transition xmlns:p14="http://schemas.microsoft.com/office/powerpoint/2010/main" spd="slow" advTm="272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 &amp; A</a:t>
            </a:r>
            <a:endParaRPr lang="en-US" altLang="zh-CN" sz="4000" dirty="0" smtClean="0">
              <a:solidFill>
                <a:schemeClr val="tx1"/>
              </a:solidFill>
              <a:latin typeface="Garamond" pitchFamily="18" charset="0"/>
              <a:ea typeface="宋体" pitchFamily="2" charset="-122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4495800"/>
            <a:ext cx="8229600" cy="17526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687" y="5362153"/>
            <a:ext cx="87464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This </a:t>
            </a:r>
            <a:r>
              <a:rPr lang="en-US" i="1" dirty="0"/>
              <a:t>work was partially supported by grants from National Science Foundation (NSF-ACI-</a:t>
            </a:r>
            <a:r>
              <a:rPr lang="en-US" i="1" dirty="0" smtClean="0"/>
              <a:t>1642143 and NSF</a:t>
            </a:r>
            <a:r>
              <a:rPr lang="en-US" i="1" dirty="0"/>
              <a:t>-ACI-</a:t>
            </a:r>
            <a:r>
              <a:rPr lang="en-US" i="1" dirty="0" smtClean="0"/>
              <a:t>1642031)</a:t>
            </a:r>
          </a:p>
          <a:p>
            <a:pPr algn="ctr"/>
            <a:endParaRPr lang="en-US" sz="2400" i="1" dirty="0" smtClean="0"/>
          </a:p>
        </p:txBody>
      </p:sp>
      <p:pic>
        <p:nvPicPr>
          <p:cNvPr id="6" name="Picture 5" descr="C:\Documents and Settings\hongxinh\Local Settings\Temporary Internet Files\Content.IE5\TD9D8OQR\MC900311814[1].wm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9946" y="2127841"/>
            <a:ext cx="2366493" cy="198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692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O</a:t>
            </a:r>
            <a:r>
              <a:rPr lang="en-US" dirty="0" smtClean="0"/>
              <a:t>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12" y="1190625"/>
            <a:ext cx="8434387" cy="5281295"/>
          </a:xfrm>
        </p:spPr>
        <p:txBody>
          <a:bodyPr/>
          <a:lstStyle/>
          <a:p>
            <a:r>
              <a:rPr lang="en-US" sz="2800" dirty="0" smtClean="0"/>
              <a:t>Safe Migration</a:t>
            </a:r>
          </a:p>
          <a:p>
            <a:pPr lvl="1"/>
            <a:r>
              <a:rPr lang="en-US" sz="2400" dirty="0" smtClean="0"/>
              <a:t>Split/Merge </a:t>
            </a:r>
            <a:r>
              <a:rPr lang="en-US" sz="2000" dirty="0" smtClean="0">
                <a:solidFill>
                  <a:srgbClr val="F79646"/>
                </a:solidFill>
              </a:rPr>
              <a:t>[NSDI’13]</a:t>
            </a:r>
          </a:p>
          <a:p>
            <a:pPr lvl="1"/>
            <a:r>
              <a:rPr lang="en-US" sz="2400" dirty="0" smtClean="0"/>
              <a:t>OpenNF </a:t>
            </a:r>
            <a:r>
              <a:rPr lang="en-US" sz="2000" dirty="0" smtClean="0">
                <a:solidFill>
                  <a:srgbClr val="F79646"/>
                </a:solidFill>
              </a:rPr>
              <a:t>[SIGCOMM’14]</a:t>
            </a:r>
          </a:p>
          <a:p>
            <a:r>
              <a:rPr lang="en-US" sz="2800" dirty="0" smtClean="0"/>
              <a:t>NFV and SDN for security</a:t>
            </a:r>
          </a:p>
          <a:p>
            <a:pPr lvl="1"/>
            <a:r>
              <a:rPr lang="en-US" sz="2400" dirty="0" err="1" smtClean="0"/>
              <a:t>Bohatei</a:t>
            </a:r>
            <a:r>
              <a:rPr lang="en-US" sz="2400" dirty="0" smtClean="0"/>
              <a:t> [USENIX Security’15]</a:t>
            </a:r>
          </a:p>
          <a:p>
            <a:r>
              <a:rPr lang="en-US" dirty="0"/>
              <a:t> </a:t>
            </a:r>
            <a:r>
              <a:rPr lang="en-US" dirty="0" smtClean="0"/>
              <a:t>SDN Firewall</a:t>
            </a:r>
          </a:p>
          <a:p>
            <a:pPr lvl="1"/>
            <a:r>
              <a:rPr lang="en-US" dirty="0" smtClean="0"/>
              <a:t>FlowGuard </a:t>
            </a:r>
            <a:r>
              <a:rPr lang="en-US" sz="2000" dirty="0" smtClean="0">
                <a:solidFill>
                  <a:srgbClr val="F79646"/>
                </a:solidFill>
              </a:rPr>
              <a:t>[HotSDN’14]</a:t>
            </a:r>
          </a:p>
          <a:p>
            <a:r>
              <a:rPr lang="en-US" dirty="0" smtClean="0"/>
              <a:t>Firewall </a:t>
            </a:r>
            <a:r>
              <a:rPr lang="en-US" dirty="0"/>
              <a:t>policy </a:t>
            </a:r>
            <a:r>
              <a:rPr lang="en-US" dirty="0" smtClean="0"/>
              <a:t>deployment </a:t>
            </a:r>
            <a:r>
              <a:rPr lang="en-US" sz="2400" dirty="0" smtClean="0">
                <a:solidFill>
                  <a:srgbClr val="F79646"/>
                </a:solidFill>
              </a:rPr>
              <a:t>[S&amp;P’07]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istributed firewall</a:t>
            </a:r>
            <a:r>
              <a:rPr lang="zh-CN" altLang="en-US" sz="2800" dirty="0"/>
              <a:t> </a:t>
            </a:r>
            <a:r>
              <a:rPr lang="en-US" sz="2400" dirty="0" smtClean="0">
                <a:solidFill>
                  <a:srgbClr val="F79646"/>
                </a:solidFill>
              </a:rPr>
              <a:t>[CCS’00</a:t>
            </a:r>
            <a:r>
              <a:rPr lang="en-US" sz="2400" dirty="0">
                <a:solidFill>
                  <a:srgbClr val="F79646"/>
                </a:solidFill>
              </a:rPr>
              <a:t>]</a:t>
            </a:r>
            <a:endParaRPr lang="en-US" sz="2400" dirty="0" smtClean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2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296"/>
            <a:ext cx="9144000" cy="624429"/>
          </a:xfrm>
        </p:spPr>
        <p:txBody>
          <a:bodyPr/>
          <a:lstStyle/>
          <a:p>
            <a:r>
              <a:rPr lang="en-US" sz="4000" dirty="0" smtClean="0"/>
              <a:t>Traditional Hardware-based Firewall</a:t>
            </a:r>
            <a:endParaRPr lang="en-US" sz="4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7538" y="3272547"/>
            <a:ext cx="2421481" cy="1450481"/>
            <a:chOff x="749300" y="4533900"/>
            <a:chExt cx="2794000" cy="1104900"/>
          </a:xfrm>
        </p:grpSpPr>
        <p:sp>
          <p:nvSpPr>
            <p:cNvPr id="6" name="Cloud 5"/>
            <p:cNvSpPr/>
            <p:nvPr/>
          </p:nvSpPr>
          <p:spPr bwMode="auto">
            <a:xfrm>
              <a:off x="749300" y="4533900"/>
              <a:ext cx="2794000" cy="110490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2980" y="4908822"/>
              <a:ext cx="2308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External Networks</a:t>
              </a:r>
              <a:endParaRPr lang="en-US" dirty="0"/>
            </a:p>
          </p:txBody>
        </p:sp>
      </p:grpSp>
      <p:cxnSp>
        <p:nvCxnSpPr>
          <p:cNvPr id="14" name="Straight Connector 13"/>
          <p:cNvCxnSpPr>
            <a:stCxn id="6" idx="0"/>
          </p:cNvCxnSpPr>
          <p:nvPr/>
        </p:nvCxnSpPr>
        <p:spPr bwMode="auto">
          <a:xfrm flipV="1">
            <a:off x="2587001" y="3992995"/>
            <a:ext cx="771396" cy="47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4490720" y="1259840"/>
            <a:ext cx="4531360" cy="5059680"/>
            <a:chOff x="4490720" y="1259840"/>
            <a:chExt cx="4531360" cy="505968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3313" y="3807837"/>
              <a:ext cx="776486" cy="38824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6633" y="4277737"/>
              <a:ext cx="776486" cy="38824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7593" y="3322697"/>
              <a:ext cx="776486" cy="388243"/>
            </a:xfrm>
            <a:prstGeom prst="rect">
              <a:avLst/>
            </a:prstGeom>
          </p:spPr>
        </p:pic>
        <p:cxnSp>
          <p:nvCxnSpPr>
            <p:cNvPr id="39" name="Straight Connector 38"/>
            <p:cNvCxnSpPr>
              <a:stCxn id="28" idx="3"/>
              <a:endCxn id="34" idx="2"/>
            </p:cNvCxnSpPr>
            <p:nvPr/>
          </p:nvCxnSpPr>
          <p:spPr bwMode="auto">
            <a:xfrm flipV="1">
              <a:off x="5589799" y="3710940"/>
              <a:ext cx="836037" cy="2910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28" idx="3"/>
              <a:endCxn id="33" idx="0"/>
            </p:cNvCxnSpPr>
            <p:nvPr/>
          </p:nvCxnSpPr>
          <p:spPr bwMode="auto">
            <a:xfrm>
              <a:off x="5589799" y="4001959"/>
              <a:ext cx="775077" cy="2757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57" name="Picture 56" descr="comput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420" y="1765300"/>
              <a:ext cx="1155700" cy="808987"/>
            </a:xfrm>
            <a:prstGeom prst="rect">
              <a:avLst/>
            </a:prstGeom>
          </p:spPr>
        </p:pic>
        <p:pic>
          <p:nvPicPr>
            <p:cNvPr id="58" name="Picture 57" descr="databas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980" y="2838848"/>
              <a:ext cx="762507" cy="937624"/>
            </a:xfrm>
            <a:prstGeom prst="rect">
              <a:avLst/>
            </a:prstGeom>
          </p:spPr>
        </p:pic>
        <p:pic>
          <p:nvPicPr>
            <p:cNvPr id="61" name="Picture 60" descr="web-server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5378" y="4023643"/>
              <a:ext cx="839221" cy="1005557"/>
            </a:xfrm>
            <a:prstGeom prst="rect">
              <a:avLst/>
            </a:prstGeom>
          </p:spPr>
        </p:pic>
        <p:pic>
          <p:nvPicPr>
            <p:cNvPr id="74" name="Picture 73" descr="ftp-server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00214" y="5232400"/>
              <a:ext cx="692439" cy="657817"/>
            </a:xfrm>
            <a:prstGeom prst="rect">
              <a:avLst/>
            </a:prstGeom>
          </p:spPr>
        </p:pic>
        <p:cxnSp>
          <p:nvCxnSpPr>
            <p:cNvPr id="76" name="Straight Connector 75"/>
            <p:cNvCxnSpPr>
              <a:stCxn id="33" idx="3"/>
              <a:endCxn id="61" idx="1"/>
            </p:cNvCxnSpPr>
            <p:nvPr/>
          </p:nvCxnSpPr>
          <p:spPr bwMode="auto">
            <a:xfrm>
              <a:off x="6753119" y="4471859"/>
              <a:ext cx="552259" cy="545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endCxn id="74" idx="0"/>
            </p:cNvCxnSpPr>
            <p:nvPr/>
          </p:nvCxnSpPr>
          <p:spPr bwMode="auto">
            <a:xfrm>
              <a:off x="6604000" y="4551680"/>
              <a:ext cx="242433" cy="68072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stCxn id="34" idx="3"/>
              <a:endCxn id="58" idx="1"/>
            </p:cNvCxnSpPr>
            <p:nvPr/>
          </p:nvCxnSpPr>
          <p:spPr bwMode="auto">
            <a:xfrm flipV="1">
              <a:off x="6814079" y="3307660"/>
              <a:ext cx="1026901" cy="20915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>
              <a:endCxn id="57" idx="2"/>
            </p:cNvCxnSpPr>
            <p:nvPr/>
          </p:nvCxnSpPr>
          <p:spPr bwMode="auto">
            <a:xfrm flipV="1">
              <a:off x="6756400" y="2574287"/>
              <a:ext cx="737870" cy="75819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Cloud 103"/>
            <p:cNvSpPr/>
            <p:nvPr/>
          </p:nvSpPr>
          <p:spPr bwMode="auto">
            <a:xfrm>
              <a:off x="4490720" y="1259840"/>
              <a:ext cx="4531360" cy="505968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charset="-12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11956" y="2528555"/>
              <a:ext cx="2269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Internal Networks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57905" y="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firewall-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72" y="3402134"/>
            <a:ext cx="585216" cy="1213253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51178" y="1308100"/>
            <a:ext cx="3804922" cy="1002090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Lucida Grande"/>
              <a:buChar char="●"/>
            </a:pPr>
            <a:r>
              <a:rPr lang="en-US" sz="2400" b="1" dirty="0">
                <a:solidFill>
                  <a:srgbClr val="FFFFFF"/>
                </a:solidFill>
              </a:rPr>
              <a:t>Fixed location</a:t>
            </a:r>
          </a:p>
          <a:p>
            <a:pPr indent="-342900">
              <a:buFont typeface="Lucida Grande"/>
              <a:buChar char="●"/>
            </a:pPr>
            <a:r>
              <a:rPr lang="en-US" sz="2400" b="1" kern="1200" dirty="0" smtClean="0">
                <a:solidFill>
                  <a:srgbClr val="FFFFFF"/>
                </a:solidFill>
              </a:rPr>
              <a:t>Constant capacity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3936212" y="4023285"/>
            <a:ext cx="771396" cy="47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85113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69"/>
    </mc:Choice>
    <mc:Fallback xmlns="">
      <p:transition xmlns:p14="http://schemas.microsoft.com/office/powerpoint/2010/main" spd="slow" advTm="1956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6210" y="1053323"/>
            <a:ext cx="7731125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3300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6699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Rule size impact on performance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spcBef>
                <a:spcPct val="50000"/>
              </a:spcBef>
            </a:pPr>
            <a:fld id="{E0C55130-ED18-46AC-AACA-3E737705779D}" type="datetime10">
              <a:rPr lang="en-US" smtClean="0"/>
              <a:pPr algn="ctr">
                <a:spcBef>
                  <a:spcPct val="50000"/>
                </a:spcBef>
              </a:pPr>
              <a:t>17:12</a:t>
            </a:fld>
            <a:endParaRPr lang="en-US"/>
          </a:p>
        </p:txBody>
      </p:sp>
      <p:pic>
        <p:nvPicPr>
          <p:cNvPr id="9" name="Content Placeholder 8" descr="performanc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t="2685" r="1646" b="3197"/>
          <a:stretch/>
        </p:blipFill>
        <p:spPr>
          <a:xfrm>
            <a:off x="470558" y="1865034"/>
            <a:ext cx="7858291" cy="4586472"/>
          </a:xfrm>
        </p:spPr>
      </p:pic>
    </p:spTree>
    <p:extLst>
      <p:ext uri="{BB962C8B-B14F-4D97-AF65-F5344CB8AC3E}">
        <p14:creationId xmlns:p14="http://schemas.microsoft.com/office/powerpoint/2010/main" val="158189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9" y="150665"/>
            <a:ext cx="8889738" cy="594923"/>
          </a:xfrm>
        </p:spPr>
        <p:txBody>
          <a:bodyPr/>
          <a:lstStyle/>
          <a:p>
            <a:r>
              <a:rPr lang="en-US" dirty="0" smtClean="0"/>
              <a:t>Challenges (Semantic Consistency)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spcBef>
                <a:spcPct val="50000"/>
              </a:spcBef>
            </a:pPr>
            <a:fld id="{E0C55130-ED18-46AC-AACA-3E737705779D}" type="datetime10">
              <a:rPr lang="en-US" smtClean="0"/>
              <a:pPr algn="ctr">
                <a:spcBef>
                  <a:spcPct val="50000"/>
                </a:spcBef>
              </a:pPr>
              <a:t>17:12</a:t>
            </a:fld>
            <a:endParaRPr lang="en-US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63413"/>
              </p:ext>
            </p:extLst>
          </p:nvPr>
        </p:nvGraphicFramePr>
        <p:xfrm>
          <a:off x="4839267" y="2053702"/>
          <a:ext cx="4143524" cy="3047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5881"/>
                <a:gridCol w="1035881"/>
                <a:gridCol w="1035881"/>
                <a:gridCol w="1035881"/>
              </a:tblGrid>
              <a:tr h="231929"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31009"/>
              </p:ext>
            </p:extLst>
          </p:nvPr>
        </p:nvGraphicFramePr>
        <p:xfrm>
          <a:off x="440755" y="1416346"/>
          <a:ext cx="4143524" cy="6095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5881"/>
                <a:gridCol w="1035881"/>
                <a:gridCol w="1035881"/>
                <a:gridCol w="1035881"/>
              </a:tblGrid>
              <a:tr h="2465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10.10.1.5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192.1.1.*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Deny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6575"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9232"/>
              </p:ext>
            </p:extLst>
          </p:nvPr>
        </p:nvGraphicFramePr>
        <p:xfrm>
          <a:off x="4837916" y="1118481"/>
          <a:ext cx="4143524" cy="9143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5881"/>
                <a:gridCol w="1035881"/>
                <a:gridCol w="1035881"/>
                <a:gridCol w="1035881"/>
              </a:tblGrid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Sequence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Src_ip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Dst_ip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Action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v2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10.10.1.*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192.1.1.9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Deny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v3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10.10.1.*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192.1.1.*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Allow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08680"/>
              </p:ext>
            </p:extLst>
          </p:nvPr>
        </p:nvGraphicFramePr>
        <p:xfrm>
          <a:off x="440755" y="1120012"/>
          <a:ext cx="4143524" cy="3047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5881"/>
                <a:gridCol w="1035881"/>
                <a:gridCol w="1035881"/>
                <a:gridCol w="1035881"/>
              </a:tblGrid>
              <a:tr h="246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Sequence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Dst_ip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43181"/>
              </p:ext>
            </p:extLst>
          </p:nvPr>
        </p:nvGraphicFramePr>
        <p:xfrm>
          <a:off x="350582" y="1118481"/>
          <a:ext cx="4143524" cy="15239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5881"/>
                <a:gridCol w="1035881"/>
                <a:gridCol w="1035881"/>
                <a:gridCol w="1035881"/>
              </a:tblGrid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Sequence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Src_ip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Dst_ip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Action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v1</a:t>
                      </a:r>
                      <a:endParaRPr lang="en-US" sz="1400" dirty="0"/>
                    </a:p>
                  </a:txBody>
                  <a:tcP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10.10.1.5</a:t>
                      </a:r>
                      <a:endParaRPr lang="en-US" sz="1400" dirty="0"/>
                    </a:p>
                  </a:txBody>
                  <a:tcP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192.1.1.*</a:t>
                      </a:r>
                      <a:endParaRPr lang="en-US" sz="1400" dirty="0"/>
                    </a:p>
                  </a:txBody>
                  <a:tcP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Deny</a:t>
                      </a:r>
                      <a:endParaRPr lang="en-US" sz="1400" dirty="0"/>
                    </a:p>
                  </a:txBody>
                  <a:tcPr>
                    <a:solidFill>
                      <a:srgbClr val="D1FF47"/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v2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10.10.1.*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192.1.1.9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Deny</a:t>
                      </a:r>
                      <a:endParaRPr lang="en-US" sz="1400" dirty="0"/>
                    </a:p>
                  </a:txBody>
                  <a:tcPr>
                    <a:solidFill>
                      <a:srgbClr val="FF85AD"/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v3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10.10.1.*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192.1.1.*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Allow</a:t>
                      </a:r>
                      <a:endParaRPr lang="en-US" sz="1400" dirty="0"/>
                    </a:p>
                  </a:txBody>
                  <a:tcPr>
                    <a:solidFill>
                      <a:srgbClr val="A9D6FF"/>
                    </a:solidFill>
                  </a:tcPr>
                </a:tc>
              </a:tr>
              <a:tr h="228122"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b="1" dirty="0" smtClean="0"/>
                        <a:t>…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 flipV="1">
            <a:off x="389467" y="3750733"/>
            <a:ext cx="1651000" cy="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892040" y="3776133"/>
            <a:ext cx="1540933" cy="254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00615"/>
              </p:ext>
            </p:extLst>
          </p:nvPr>
        </p:nvGraphicFramePr>
        <p:xfrm>
          <a:off x="270148" y="1406347"/>
          <a:ext cx="4267828" cy="388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66957"/>
                <a:gridCol w="1066957"/>
                <a:gridCol w="1066957"/>
                <a:gridCol w="1066957"/>
              </a:tblGrid>
              <a:tr h="3889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v1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10.10.1.5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192.1.1.*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1FF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Deny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1FF4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18435"/>
              </p:ext>
            </p:extLst>
          </p:nvPr>
        </p:nvGraphicFramePr>
        <p:xfrm>
          <a:off x="4795582" y="1702679"/>
          <a:ext cx="4226396" cy="3839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6599"/>
                <a:gridCol w="1056599"/>
                <a:gridCol w="1056599"/>
                <a:gridCol w="1056599"/>
              </a:tblGrid>
              <a:tr h="3839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v3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10.10.1.*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192.1.1.*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9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Allow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9D6FF"/>
                    </a:solidFill>
                  </a:tcPr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 rot="165190">
            <a:off x="1474903" y="3612699"/>
            <a:ext cx="252257" cy="275517"/>
            <a:chOff x="3142619" y="3728808"/>
            <a:chExt cx="250988" cy="253083"/>
          </a:xfrm>
        </p:grpSpPr>
        <p:cxnSp>
          <p:nvCxnSpPr>
            <p:cNvPr id="64" name="Straight Connector 63"/>
            <p:cNvCxnSpPr/>
            <p:nvPr/>
          </p:nvCxnSpPr>
          <p:spPr bwMode="auto">
            <a:xfrm flipV="1">
              <a:off x="3142619" y="3737836"/>
              <a:ext cx="249262" cy="24405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H="1" flipV="1">
              <a:off x="3144345" y="3728808"/>
              <a:ext cx="249262" cy="24405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9" name="Straight Arrow Connector 68"/>
          <p:cNvCxnSpPr/>
          <p:nvPr/>
        </p:nvCxnSpPr>
        <p:spPr bwMode="auto">
          <a:xfrm>
            <a:off x="7660640" y="3860800"/>
            <a:ext cx="1210733" cy="2539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232964" y="5222174"/>
            <a:ext cx="8638911" cy="1015663"/>
            <a:chOff x="232964" y="5222174"/>
            <a:chExt cx="8638911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261275" y="5222174"/>
              <a:ext cx="8610600" cy="10156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/>
                <a:t>Semantic Consistency</a:t>
              </a:r>
              <a:endParaRPr lang="en-US" sz="60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32964" y="5247572"/>
              <a:ext cx="8636001" cy="982133"/>
              <a:chOff x="203199" y="4682067"/>
              <a:chExt cx="8636001" cy="982133"/>
            </a:xfrm>
          </p:grpSpPr>
          <p:cxnSp>
            <p:nvCxnSpPr>
              <p:cNvPr id="11" name="Straight Connector 10"/>
              <p:cNvCxnSpPr/>
              <p:nvPr/>
            </p:nvCxnSpPr>
            <p:spPr bwMode="auto">
              <a:xfrm>
                <a:off x="203199" y="4690534"/>
                <a:ext cx="8636001" cy="965199"/>
              </a:xfrm>
              <a:prstGeom prst="line">
                <a:avLst/>
              </a:prstGeom>
              <a:solidFill>
                <a:schemeClr val="accent1"/>
              </a:solidFill>
              <a:ln w="88900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V="1">
                <a:off x="211667" y="4682067"/>
                <a:ext cx="8627533" cy="982133"/>
              </a:xfrm>
              <a:prstGeom prst="line">
                <a:avLst/>
              </a:prstGeom>
              <a:solidFill>
                <a:schemeClr val="accent1"/>
              </a:solidFill>
              <a:ln w="88900" cap="flat" cmpd="sng" algn="ctr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8" name="Group 27"/>
          <p:cNvGrpSpPr/>
          <p:nvPr/>
        </p:nvGrpSpPr>
        <p:grpSpPr>
          <a:xfrm>
            <a:off x="6507713" y="3278135"/>
            <a:ext cx="953460" cy="1326781"/>
            <a:chOff x="1580113" y="2912375"/>
            <a:chExt cx="953460" cy="1326781"/>
          </a:xfrm>
        </p:grpSpPr>
        <p:sp>
          <p:nvSpPr>
            <p:cNvPr id="29" name="TextBox 28"/>
            <p:cNvSpPr txBox="1"/>
            <p:nvPr/>
          </p:nvSpPr>
          <p:spPr>
            <a:xfrm>
              <a:off x="1598971" y="3869824"/>
              <a:ext cx="93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VFW</a:t>
              </a:r>
              <a:r>
                <a:rPr lang="en-US" b="1" baseline="-25000" dirty="0"/>
                <a:t>2</a:t>
              </a:r>
            </a:p>
          </p:txBody>
        </p: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1580113" y="2912375"/>
              <a:ext cx="877824" cy="877824"/>
              <a:chOff x="6108700" y="4222124"/>
              <a:chExt cx="685800" cy="76809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Picture 102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34" name="Group 33"/>
          <p:cNvGrpSpPr/>
          <p:nvPr/>
        </p:nvGrpSpPr>
        <p:grpSpPr>
          <a:xfrm>
            <a:off x="2098273" y="3278135"/>
            <a:ext cx="953460" cy="1326781"/>
            <a:chOff x="1580113" y="2912375"/>
            <a:chExt cx="953460" cy="1326781"/>
          </a:xfrm>
        </p:grpSpPr>
        <p:sp>
          <p:nvSpPr>
            <p:cNvPr id="35" name="TextBox 34"/>
            <p:cNvSpPr txBox="1"/>
            <p:nvPr/>
          </p:nvSpPr>
          <p:spPr>
            <a:xfrm>
              <a:off x="1598971" y="3869824"/>
              <a:ext cx="93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VFW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1580113" y="2912375"/>
              <a:ext cx="877824" cy="877824"/>
              <a:chOff x="6108700" y="4222124"/>
              <a:chExt cx="685800" cy="768096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102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1609130" y="3288295"/>
            <a:ext cx="1855430" cy="1521607"/>
            <a:chOff x="3122970" y="3135895"/>
            <a:chExt cx="1855430" cy="1521607"/>
          </a:xfrm>
        </p:grpSpPr>
        <p:sp>
          <p:nvSpPr>
            <p:cNvPr id="40" name="TextBox 39"/>
            <p:cNvSpPr txBox="1"/>
            <p:nvPr/>
          </p:nvSpPr>
          <p:spPr>
            <a:xfrm>
              <a:off x="3122970" y="4103504"/>
              <a:ext cx="18554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Original VFW</a:t>
              </a:r>
              <a:endParaRPr lang="en-US" b="1" baseline="-25000" dirty="0"/>
            </a:p>
            <a:p>
              <a:endParaRPr lang="en-US" b="1" baseline="-25000" dirty="0"/>
            </a:p>
          </p:txBody>
        </p:sp>
        <p:grpSp>
          <p:nvGrpSpPr>
            <p:cNvPr id="41" name="Group 40"/>
            <p:cNvGrpSpPr>
              <a:grpSpLocks noChangeAspect="1"/>
            </p:cNvGrpSpPr>
            <p:nvPr/>
          </p:nvGrpSpPr>
          <p:grpSpPr>
            <a:xfrm>
              <a:off x="3601953" y="3135895"/>
              <a:ext cx="877824" cy="877824"/>
              <a:chOff x="6108700" y="4222124"/>
              <a:chExt cx="685800" cy="768096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102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93472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46" name="Group 45"/>
          <p:cNvGrpSpPr/>
          <p:nvPr/>
        </p:nvGrpSpPr>
        <p:grpSpPr>
          <a:xfrm>
            <a:off x="6038890" y="3288295"/>
            <a:ext cx="1855430" cy="1336941"/>
            <a:chOff x="3122970" y="3135895"/>
            <a:chExt cx="1855430" cy="1336941"/>
          </a:xfrm>
        </p:grpSpPr>
        <p:sp>
          <p:nvSpPr>
            <p:cNvPr id="49" name="TextBox 48"/>
            <p:cNvSpPr txBox="1"/>
            <p:nvPr/>
          </p:nvSpPr>
          <p:spPr>
            <a:xfrm>
              <a:off x="3122970" y="4103504"/>
              <a:ext cx="1855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Merged VFW</a:t>
              </a:r>
              <a:endParaRPr lang="en-US" b="1" baseline="-25000" dirty="0"/>
            </a:p>
          </p:txBody>
        </p:sp>
        <p:grpSp>
          <p:nvGrpSpPr>
            <p:cNvPr id="50" name="Group 49"/>
            <p:cNvGrpSpPr>
              <a:grpSpLocks noChangeAspect="1"/>
            </p:cNvGrpSpPr>
            <p:nvPr/>
          </p:nvGrpSpPr>
          <p:grpSpPr>
            <a:xfrm>
              <a:off x="3601953" y="3135895"/>
              <a:ext cx="877824" cy="877824"/>
              <a:chOff x="6108700" y="4222124"/>
              <a:chExt cx="685800" cy="768096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102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93472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55" name="TextBox 54"/>
          <p:cNvSpPr txBox="1"/>
          <p:nvPr/>
        </p:nvSpPr>
        <p:spPr>
          <a:xfrm>
            <a:off x="284480" y="4734560"/>
            <a:ext cx="279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0.10.1.5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192.1.1.1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27600" y="4734560"/>
            <a:ext cx="279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0.10.1.5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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192.1.1.1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6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0.48038 0.088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10" y="44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rallelogram 29"/>
          <p:cNvSpPr/>
          <p:nvPr/>
        </p:nvSpPr>
        <p:spPr bwMode="auto">
          <a:xfrm>
            <a:off x="268673" y="1515608"/>
            <a:ext cx="8563863" cy="2135479"/>
          </a:xfrm>
          <a:prstGeom prst="parallelogram">
            <a:avLst>
              <a:gd name="adj" fmla="val 54257"/>
            </a:avLst>
          </a:prstGeom>
          <a:solidFill>
            <a:srgbClr val="D8F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8" name="Parallelogram 7"/>
          <p:cNvSpPr/>
          <p:nvPr/>
        </p:nvSpPr>
        <p:spPr bwMode="auto">
          <a:xfrm>
            <a:off x="439646" y="3822041"/>
            <a:ext cx="8133426" cy="2346671"/>
          </a:xfrm>
          <a:prstGeom prst="parallelogram">
            <a:avLst>
              <a:gd name="adj" fmla="val 39710"/>
            </a:avLst>
          </a:prstGeom>
          <a:solidFill>
            <a:srgbClr val="FFEDD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Virtualized Environments</a:t>
            </a:r>
            <a:endParaRPr lang="en-US" sz="4000" dirty="0"/>
          </a:p>
        </p:txBody>
      </p:sp>
      <p:pic>
        <p:nvPicPr>
          <p:cNvPr id="5" name="Picture 4" descr="datace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10" y="4841368"/>
            <a:ext cx="960120" cy="96012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datace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56" y="4967521"/>
            <a:ext cx="960120" cy="96012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datacen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96" y="3896655"/>
            <a:ext cx="960120" cy="96012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 bwMode="auto">
          <a:xfrm flipV="1">
            <a:off x="2230635" y="4554701"/>
            <a:ext cx="700331" cy="685562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8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endCxn id="7" idx="1"/>
          </p:cNvCxnSpPr>
          <p:nvPr/>
        </p:nvCxnSpPr>
        <p:spPr bwMode="auto">
          <a:xfrm flipV="1">
            <a:off x="2909356" y="4376715"/>
            <a:ext cx="1082040" cy="1746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8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7" idx="3"/>
            <a:endCxn id="6" idx="1"/>
          </p:cNvCxnSpPr>
          <p:nvPr/>
        </p:nvCxnSpPr>
        <p:spPr bwMode="auto">
          <a:xfrm>
            <a:off x="4951516" y="4376715"/>
            <a:ext cx="1551740" cy="107086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8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6" idx="1"/>
          </p:cNvCxnSpPr>
          <p:nvPr/>
        </p:nvCxnSpPr>
        <p:spPr bwMode="auto">
          <a:xfrm flipV="1">
            <a:off x="3456097" y="5447581"/>
            <a:ext cx="3047159" cy="52359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8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5" idx="3"/>
          </p:cNvCxnSpPr>
          <p:nvPr/>
        </p:nvCxnSpPr>
        <p:spPr bwMode="auto">
          <a:xfrm flipH="1" flipV="1">
            <a:off x="2262530" y="5321428"/>
            <a:ext cx="1181355" cy="66195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98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243103" y="1071381"/>
            <a:ext cx="3569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Virtualized Network Zones</a:t>
            </a:r>
            <a:endParaRPr lang="en-US" sz="2000" dirty="0"/>
          </a:p>
        </p:txBody>
      </p:sp>
      <p:cxnSp>
        <p:nvCxnSpPr>
          <p:cNvPr id="44" name="Straight Arrow Connector 43"/>
          <p:cNvCxnSpPr>
            <a:stCxn id="35" idx="3"/>
            <a:endCxn id="5" idx="0"/>
          </p:cNvCxnSpPr>
          <p:nvPr/>
        </p:nvCxnSpPr>
        <p:spPr bwMode="auto">
          <a:xfrm>
            <a:off x="1624205" y="3195499"/>
            <a:ext cx="158265" cy="16458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Straight Arrow Connector 44"/>
          <p:cNvCxnSpPr>
            <a:stCxn id="37" idx="3"/>
          </p:cNvCxnSpPr>
          <p:nvPr/>
        </p:nvCxnSpPr>
        <p:spPr bwMode="auto">
          <a:xfrm>
            <a:off x="2802958" y="2660478"/>
            <a:ext cx="1149282" cy="15254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Arrow Connector 48"/>
          <p:cNvCxnSpPr>
            <a:stCxn id="36" idx="3"/>
          </p:cNvCxnSpPr>
          <p:nvPr/>
        </p:nvCxnSpPr>
        <p:spPr bwMode="auto">
          <a:xfrm>
            <a:off x="4330270" y="2932420"/>
            <a:ext cx="176090" cy="10972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59" name="Straight Arrow Connector 58"/>
          <p:cNvCxnSpPr>
            <a:stCxn id="32" idx="3"/>
          </p:cNvCxnSpPr>
          <p:nvPr/>
        </p:nvCxnSpPr>
        <p:spPr bwMode="auto">
          <a:xfrm flipH="1">
            <a:off x="4884943" y="2747125"/>
            <a:ext cx="1711284" cy="13801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62" name="Straight Arrow Connector 61"/>
          <p:cNvCxnSpPr>
            <a:stCxn id="41" idx="3"/>
            <a:endCxn id="6" idx="0"/>
          </p:cNvCxnSpPr>
          <p:nvPr/>
        </p:nvCxnSpPr>
        <p:spPr bwMode="auto">
          <a:xfrm flipH="1">
            <a:off x="6983316" y="3247588"/>
            <a:ext cx="343897" cy="17199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76" name="Straight Arrow Connector 75"/>
          <p:cNvCxnSpPr>
            <a:stCxn id="34" idx="3"/>
          </p:cNvCxnSpPr>
          <p:nvPr/>
        </p:nvCxnSpPr>
        <p:spPr bwMode="auto">
          <a:xfrm>
            <a:off x="4609074" y="2488311"/>
            <a:ext cx="1849434" cy="27142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Can 31"/>
          <p:cNvSpPr/>
          <p:nvPr/>
        </p:nvSpPr>
        <p:spPr bwMode="auto">
          <a:xfrm>
            <a:off x="6414788" y="2480329"/>
            <a:ext cx="362878" cy="266796"/>
          </a:xfrm>
          <a:prstGeom prst="can">
            <a:avLst>
              <a:gd name="adj" fmla="val 36112"/>
            </a:avLst>
          </a:prstGeom>
          <a:solidFill>
            <a:srgbClr val="FECB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9" name="Can 38"/>
          <p:cNvSpPr/>
          <p:nvPr/>
        </p:nvSpPr>
        <p:spPr bwMode="auto">
          <a:xfrm>
            <a:off x="6994941" y="2402374"/>
            <a:ext cx="362878" cy="266796"/>
          </a:xfrm>
          <a:prstGeom prst="can">
            <a:avLst>
              <a:gd name="adj" fmla="val 36112"/>
            </a:avLst>
          </a:prstGeom>
          <a:solidFill>
            <a:srgbClr val="FECB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41" name="Can 40"/>
          <p:cNvSpPr/>
          <p:nvPr/>
        </p:nvSpPr>
        <p:spPr bwMode="auto">
          <a:xfrm>
            <a:off x="7145774" y="2980792"/>
            <a:ext cx="362878" cy="266796"/>
          </a:xfrm>
          <a:prstGeom prst="can">
            <a:avLst>
              <a:gd name="adj" fmla="val 36112"/>
            </a:avLst>
          </a:prstGeom>
          <a:solidFill>
            <a:srgbClr val="FECB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87" name="Cloud 86"/>
          <p:cNvSpPr/>
          <p:nvPr/>
        </p:nvSpPr>
        <p:spPr bwMode="auto">
          <a:xfrm rot="11318625">
            <a:off x="5787703" y="2002816"/>
            <a:ext cx="2119607" cy="1523458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5" name="Can 34"/>
          <p:cNvSpPr/>
          <p:nvPr/>
        </p:nvSpPr>
        <p:spPr bwMode="auto">
          <a:xfrm>
            <a:off x="1442766" y="2928703"/>
            <a:ext cx="362878" cy="266796"/>
          </a:xfrm>
          <a:prstGeom prst="can">
            <a:avLst>
              <a:gd name="adj" fmla="val 36112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7" name="Can 36"/>
          <p:cNvSpPr/>
          <p:nvPr/>
        </p:nvSpPr>
        <p:spPr bwMode="auto">
          <a:xfrm>
            <a:off x="2621519" y="2393682"/>
            <a:ext cx="362878" cy="266796"/>
          </a:xfrm>
          <a:prstGeom prst="can">
            <a:avLst>
              <a:gd name="adj" fmla="val 36112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40" name="Can 39"/>
          <p:cNvSpPr/>
          <p:nvPr/>
        </p:nvSpPr>
        <p:spPr bwMode="auto">
          <a:xfrm>
            <a:off x="1607261" y="2421963"/>
            <a:ext cx="362878" cy="266796"/>
          </a:xfrm>
          <a:prstGeom prst="can">
            <a:avLst>
              <a:gd name="adj" fmla="val 36112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88" name="Cloud 87"/>
          <p:cNvSpPr/>
          <p:nvPr/>
        </p:nvSpPr>
        <p:spPr bwMode="auto">
          <a:xfrm>
            <a:off x="1015652" y="2021524"/>
            <a:ext cx="2140856" cy="1496977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4" name="Can 33"/>
          <p:cNvSpPr/>
          <p:nvPr/>
        </p:nvSpPr>
        <p:spPr bwMode="auto">
          <a:xfrm>
            <a:off x="4427635" y="2221515"/>
            <a:ext cx="362878" cy="266796"/>
          </a:xfrm>
          <a:prstGeom prst="can">
            <a:avLst>
              <a:gd name="adj" fmla="val 36112"/>
            </a:avLst>
          </a:prstGeom>
          <a:solidFill>
            <a:srgbClr val="6CE69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6" name="Can 35"/>
          <p:cNvSpPr/>
          <p:nvPr/>
        </p:nvSpPr>
        <p:spPr bwMode="auto">
          <a:xfrm>
            <a:off x="4148831" y="2665624"/>
            <a:ext cx="362878" cy="266796"/>
          </a:xfrm>
          <a:prstGeom prst="can">
            <a:avLst>
              <a:gd name="adj" fmla="val 36112"/>
            </a:avLst>
          </a:prstGeom>
          <a:solidFill>
            <a:srgbClr val="6CE69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42" name="Can 41"/>
          <p:cNvSpPr/>
          <p:nvPr/>
        </p:nvSpPr>
        <p:spPr bwMode="auto">
          <a:xfrm>
            <a:off x="3781357" y="2303733"/>
            <a:ext cx="362878" cy="266796"/>
          </a:xfrm>
          <a:prstGeom prst="can">
            <a:avLst>
              <a:gd name="adj" fmla="val 36112"/>
            </a:avLst>
          </a:prstGeom>
          <a:solidFill>
            <a:srgbClr val="6CE69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89" name="Cloud 88"/>
          <p:cNvSpPr/>
          <p:nvPr/>
        </p:nvSpPr>
        <p:spPr bwMode="auto">
          <a:xfrm>
            <a:off x="3541761" y="1878449"/>
            <a:ext cx="1525794" cy="1336977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80482" y="1609370"/>
            <a:ext cx="8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Zone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4835556" y="1507077"/>
            <a:ext cx="8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Zone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1359249" y="1663024"/>
            <a:ext cx="8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Zone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08" name="Straight Arrow Connector 107"/>
          <p:cNvCxnSpPr>
            <a:stCxn id="32" idx="3"/>
          </p:cNvCxnSpPr>
          <p:nvPr/>
        </p:nvCxnSpPr>
        <p:spPr bwMode="auto">
          <a:xfrm flipH="1">
            <a:off x="2039464" y="2747125"/>
            <a:ext cx="4556763" cy="206400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3699646" y="4768531"/>
            <a:ext cx="160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75747" y="5661599"/>
            <a:ext cx="160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105464" y="5714959"/>
            <a:ext cx="160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Datacenter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158" name="Straight Arrow Connector 157"/>
          <p:cNvCxnSpPr/>
          <p:nvPr/>
        </p:nvCxnSpPr>
        <p:spPr bwMode="auto">
          <a:xfrm flipV="1">
            <a:off x="3096032" y="2469048"/>
            <a:ext cx="483809" cy="483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60" name="Straight Arrow Connector 159"/>
          <p:cNvCxnSpPr/>
          <p:nvPr/>
        </p:nvCxnSpPr>
        <p:spPr bwMode="auto">
          <a:xfrm>
            <a:off x="5007079" y="2517429"/>
            <a:ext cx="1114544" cy="1934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255123" y="6160360"/>
            <a:ext cx="196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Infrastructure</a:t>
            </a:r>
            <a:endParaRPr lang="en-US" sz="2000" dirty="0"/>
          </a:p>
        </p:txBody>
      </p:sp>
      <p:sp>
        <p:nvSpPr>
          <p:cNvPr id="71" name="Cloud 70"/>
          <p:cNvSpPr/>
          <p:nvPr/>
        </p:nvSpPr>
        <p:spPr bwMode="auto">
          <a:xfrm rot="20134589">
            <a:off x="993696" y="2177976"/>
            <a:ext cx="1233380" cy="1369327"/>
          </a:xfrm>
          <a:prstGeom prst="cloud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73" name="Cloud 72"/>
          <p:cNvSpPr/>
          <p:nvPr/>
        </p:nvSpPr>
        <p:spPr bwMode="auto">
          <a:xfrm>
            <a:off x="2527555" y="1610287"/>
            <a:ext cx="2559352" cy="1923142"/>
          </a:xfrm>
          <a:prstGeom prst="cloud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81438" y="3780226"/>
            <a:ext cx="14085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u="sng" dirty="0" smtClean="0">
                <a:solidFill>
                  <a:srgbClr val="FF0000"/>
                </a:solidFill>
              </a:rPr>
              <a:t>Service</a:t>
            </a:r>
          </a:p>
          <a:p>
            <a:pPr algn="ctr"/>
            <a:r>
              <a:rPr lang="en-US" sz="1600" b="1" i="1" u="sng" dirty="0" smtClean="0">
                <a:solidFill>
                  <a:srgbClr val="FF0000"/>
                </a:solidFill>
              </a:rPr>
              <a:t> Migration</a:t>
            </a:r>
            <a:endParaRPr lang="en-US" sz="1600" b="1" i="1" u="sng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90743" y="1122863"/>
            <a:ext cx="327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0000FF"/>
                </a:solidFill>
              </a:rPr>
              <a:t>Blur &amp; Fluid Perimeters</a:t>
            </a:r>
            <a:endParaRPr lang="en-US" b="1" i="1" u="sng" dirty="0">
              <a:solidFill>
                <a:srgbClr val="0000FF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V="1">
            <a:off x="2152603" y="2614191"/>
            <a:ext cx="435429" cy="133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5" name="Cloud 74"/>
          <p:cNvSpPr/>
          <p:nvPr/>
        </p:nvSpPr>
        <p:spPr bwMode="auto">
          <a:xfrm>
            <a:off x="3538938" y="1875626"/>
            <a:ext cx="1525794" cy="1336977"/>
          </a:xfrm>
          <a:prstGeom prst="cloud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79" name="Cloud 78"/>
          <p:cNvSpPr/>
          <p:nvPr/>
        </p:nvSpPr>
        <p:spPr bwMode="auto">
          <a:xfrm>
            <a:off x="1012830" y="2018702"/>
            <a:ext cx="2140856" cy="1496977"/>
          </a:xfrm>
          <a:prstGeom prst="cloud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45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69"/>
    </mc:Choice>
    <mc:Fallback xmlns="">
      <p:transition xmlns:p14="http://schemas.microsoft.com/office/powerpoint/2010/main" spd="slow" advTm="4226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71" grpId="0" animBg="1"/>
      <p:bldP spid="73" grpId="0" animBg="1"/>
      <p:bldP spid="56" grpId="0"/>
      <p:bldP spid="80" grpId="0"/>
      <p:bldP spid="75" grpId="0" animBg="1"/>
      <p:bldP spid="75" grpId="1" animBg="1"/>
      <p:bldP spid="79" grpId="0" animBg="1"/>
      <p:bldP spid="7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Traffic Volume Variation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48171" y="6206501"/>
            <a:ext cx="861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u="sng" dirty="0"/>
              <a:t>https://</a:t>
            </a:r>
            <a:r>
              <a:rPr lang="en-US" sz="1600" u="sng" dirty="0" err="1"/>
              <a:t>blog.cloudflare.com</a:t>
            </a:r>
            <a:r>
              <a:rPr lang="en-US" sz="1600" u="sng" dirty="0"/>
              <a:t>/a-winter-of-400gbps-weekend-ddos-attacks</a:t>
            </a:r>
            <a:r>
              <a:rPr lang="en-US" sz="1600" u="sng" dirty="0" smtClean="0"/>
              <a:t>/ </a:t>
            </a:r>
            <a:endParaRPr lang="en-US" sz="1600" u="sng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32079" y="1889833"/>
            <a:ext cx="6061581" cy="3916551"/>
            <a:chOff x="668866" y="3748086"/>
            <a:chExt cx="5058780" cy="2951150"/>
          </a:xfrm>
        </p:grpSpPr>
        <p:pic>
          <p:nvPicPr>
            <p:cNvPr id="10" name="Picture 9" descr="attack-bps-invert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24" t="17366" r="2514" b="8979"/>
            <a:stretch/>
          </p:blipFill>
          <p:spPr>
            <a:xfrm>
              <a:off x="714685" y="4059388"/>
              <a:ext cx="4577161" cy="2470725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 bwMode="auto">
            <a:xfrm flipV="1">
              <a:off x="668866" y="6500004"/>
              <a:ext cx="5058780" cy="2567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722181" y="3748086"/>
              <a:ext cx="12451" cy="29511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91200" y="2528527"/>
            <a:ext cx="658054" cy="3210621"/>
            <a:chOff x="291433" y="1539064"/>
            <a:chExt cx="549189" cy="2419227"/>
          </a:xfrm>
        </p:grpSpPr>
        <p:sp>
          <p:nvSpPr>
            <p:cNvPr id="39" name="TextBox 38"/>
            <p:cNvSpPr txBox="1"/>
            <p:nvPr/>
          </p:nvSpPr>
          <p:spPr>
            <a:xfrm>
              <a:off x="303781" y="1539064"/>
              <a:ext cx="536841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  <a:r>
                <a:rPr lang="en-US" sz="2000" dirty="0" smtClean="0"/>
                <a:t>00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600" y="1931229"/>
              <a:ext cx="536841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320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6724" y="2380411"/>
              <a:ext cx="536841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240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1433" y="2818469"/>
              <a:ext cx="536841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160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0075" y="3219577"/>
              <a:ext cx="406935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80</a:t>
              </a:r>
              <a:endParaRPr lang="en-US" sz="2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4713" y="3658693"/>
              <a:ext cx="277029" cy="299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52655" y="1689510"/>
            <a:ext cx="923299" cy="458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Gbps</a:t>
            </a:r>
            <a:endParaRPr lang="en-US" sz="24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1916431" y="5549405"/>
            <a:ext cx="4404857" cy="490151"/>
            <a:chOff x="1554480" y="6417548"/>
            <a:chExt cx="3676137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1554480" y="6417548"/>
              <a:ext cx="729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2/19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7520" y="6417548"/>
              <a:ext cx="729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2/22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00880" y="6417548"/>
              <a:ext cx="729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2/25</a:t>
              </a:r>
              <a:endParaRPr lang="en-US" dirty="0"/>
            </a:p>
          </p:txBody>
        </p:sp>
      </p:grpSp>
      <p:cxnSp>
        <p:nvCxnSpPr>
          <p:cNvPr id="52" name="Straight Connector 51"/>
          <p:cNvCxnSpPr/>
          <p:nvPr/>
        </p:nvCxnSpPr>
        <p:spPr bwMode="auto">
          <a:xfrm>
            <a:off x="1252224" y="2606783"/>
            <a:ext cx="5935557" cy="3145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175441" y="5446392"/>
            <a:ext cx="6227430" cy="1164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7041290" y="2682007"/>
            <a:ext cx="12175" cy="27641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stealth"/>
            <a:tailEnd type="stealth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253326" y="1560465"/>
            <a:ext cx="4155672" cy="458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DDoS</a:t>
            </a:r>
            <a:r>
              <a:rPr lang="en-US" sz="2400" i="1" dirty="0" smtClean="0"/>
              <a:t> attack on Feb. 2016</a:t>
            </a:r>
            <a:endParaRPr lang="en-US" sz="2400" i="1" dirty="0"/>
          </a:p>
        </p:txBody>
      </p:sp>
      <p:sp>
        <p:nvSpPr>
          <p:cNvPr id="77" name="TextBox 76"/>
          <p:cNvSpPr txBox="1"/>
          <p:nvPr/>
        </p:nvSpPr>
        <p:spPr>
          <a:xfrm>
            <a:off x="7053867" y="3666441"/>
            <a:ext cx="1751466" cy="70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</a:rPr>
              <a:t>Significant Variation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338" y="5575499"/>
            <a:ext cx="898766" cy="458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57" name="Rounded Rectangle 56"/>
          <p:cNvSpPr/>
          <p:nvPr/>
        </p:nvSpPr>
        <p:spPr>
          <a:xfrm>
            <a:off x="2057793" y="1031953"/>
            <a:ext cx="5040095" cy="1083474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FFFFFF"/>
                </a:solidFill>
              </a:rPr>
              <a:t>Expensive option: 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capacity </a:t>
            </a:r>
            <a:r>
              <a:rPr lang="en-US" sz="2800" dirty="0" smtClean="0">
                <a:solidFill>
                  <a:srgbClr val="FFFFFF"/>
                </a:solidFill>
              </a:rPr>
              <a:t>≥</a:t>
            </a:r>
            <a:r>
              <a:rPr lang="en-US" sz="2800" b="1" dirty="0" smtClean="0">
                <a:solidFill>
                  <a:srgbClr val="FFFFFF"/>
                </a:solidFill>
              </a:rPr>
              <a:t> peak traffic load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11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60"/>
    </mc:Choice>
    <mc:Fallback xmlns="">
      <p:transition xmlns:p14="http://schemas.microsoft.com/office/powerpoint/2010/main" spd="slow" advTm="2926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01597" y="3664716"/>
            <a:ext cx="1539228" cy="799507"/>
            <a:chOff x="1464734" y="3676158"/>
            <a:chExt cx="1539228" cy="79950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1757" y="3676158"/>
              <a:ext cx="867577" cy="43378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464734" y="4106333"/>
              <a:ext cx="1539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SDN Switch</a:t>
              </a:r>
              <a:endParaRPr lang="en-US" dirty="0"/>
            </a:p>
          </p:txBody>
        </p: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2051365" y="1754502"/>
            <a:ext cx="585216" cy="655442"/>
            <a:chOff x="6108700" y="4222124"/>
            <a:chExt cx="685800" cy="768096"/>
          </a:xfrm>
        </p:grpSpPr>
        <p:sp>
          <p:nvSpPr>
            <p:cNvPr id="50" name="Rounded Rectangle 49"/>
            <p:cNvSpPr/>
            <p:nvPr/>
          </p:nvSpPr>
          <p:spPr>
            <a:xfrm>
              <a:off x="6108700" y="4222124"/>
              <a:ext cx="685800" cy="76809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4400000" scaled="0"/>
            </a:gradFill>
            <a:effectLst>
              <a:outerShdw blurRad="33655" dist="50800" dir="270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102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93474" y="4359035"/>
              <a:ext cx="317522" cy="51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948"/>
            <a:ext cx="8229600" cy="629927"/>
          </a:xfrm>
        </p:spPr>
        <p:txBody>
          <a:bodyPr/>
          <a:lstStyle/>
          <a:p>
            <a:r>
              <a:rPr lang="en-US" sz="4000" dirty="0" smtClean="0"/>
              <a:t>New Trends</a:t>
            </a:r>
            <a:endParaRPr lang="en-US" sz="4000" dirty="0"/>
          </a:p>
        </p:txBody>
      </p: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2791917" y="1759441"/>
            <a:ext cx="585216" cy="655442"/>
            <a:chOff x="7107766" y="4220008"/>
            <a:chExt cx="685800" cy="768096"/>
          </a:xfrm>
        </p:grpSpPr>
        <p:sp>
          <p:nvSpPr>
            <p:cNvPr id="25" name="Rounded Rectangle 24"/>
            <p:cNvSpPr/>
            <p:nvPr/>
          </p:nvSpPr>
          <p:spPr>
            <a:xfrm>
              <a:off x="7107766" y="4220008"/>
              <a:ext cx="685800" cy="768096"/>
            </a:xfrm>
            <a:prstGeom prst="roundRect">
              <a:avLst/>
            </a:prstGeom>
            <a:gradFill flip="none" rotWithShape="1">
              <a:gsLst>
                <a:gs pos="0">
                  <a:srgbClr val="FF6600"/>
                </a:gs>
                <a:gs pos="80000">
                  <a:srgbClr val="FFB41F"/>
                </a:gs>
                <a:gs pos="100000">
                  <a:srgbClr val="F5E19B"/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50800" dir="2700000" sx="102000" sy="102000" algn="tl" rotWithShape="0">
                <a:prstClr val="black">
                  <a:alpha val="35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3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96186" y="4397846"/>
              <a:ext cx="492613" cy="412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50800" dist="38100" dir="2700000" sx="101000" sy="101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9" name="Rounded Rectangle 28"/>
          <p:cNvSpPr/>
          <p:nvPr/>
        </p:nvSpPr>
        <p:spPr>
          <a:xfrm>
            <a:off x="378213" y="2498078"/>
            <a:ext cx="3190664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Virtualization Platform</a:t>
            </a:r>
            <a:endParaRPr lang="en-US" b="1" dirty="0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300654" y="1754501"/>
            <a:ext cx="585216" cy="655442"/>
            <a:chOff x="6108700" y="4222124"/>
            <a:chExt cx="685800" cy="768096"/>
          </a:xfrm>
        </p:grpSpPr>
        <p:sp>
          <p:nvSpPr>
            <p:cNvPr id="32" name="Rounded Rectangle 31"/>
            <p:cNvSpPr/>
            <p:nvPr/>
          </p:nvSpPr>
          <p:spPr>
            <a:xfrm>
              <a:off x="6108700" y="4222124"/>
              <a:ext cx="685800" cy="76809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4400000" scaled="0"/>
            </a:gradFill>
            <a:effectLst>
              <a:outerShdw blurRad="33655" dist="50800" dir="270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102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93474" y="4359035"/>
              <a:ext cx="317522" cy="51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4" name="Freeform 33"/>
          <p:cNvSpPr/>
          <p:nvPr/>
        </p:nvSpPr>
        <p:spPr>
          <a:xfrm flipV="1">
            <a:off x="1472530" y="1444822"/>
            <a:ext cx="493889" cy="2582335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76200"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51778" y="1729103"/>
            <a:ext cx="585216" cy="655442"/>
            <a:chOff x="6695015" y="2574512"/>
            <a:chExt cx="585216" cy="655442"/>
          </a:xfrm>
        </p:grpSpPr>
        <p:sp>
          <p:nvSpPr>
            <p:cNvPr id="41" name="Rounded Rectangle 40"/>
            <p:cNvSpPr/>
            <p:nvPr/>
          </p:nvSpPr>
          <p:spPr>
            <a:xfrm>
              <a:off x="6695015" y="2574512"/>
              <a:ext cx="585216" cy="655442"/>
            </a:xfrm>
            <a:prstGeom prst="roundRect">
              <a:avLst/>
            </a:prstGeom>
            <a:gradFill flip="none" rotWithShape="1">
              <a:gsLst>
                <a:gs pos="0">
                  <a:srgbClr val="FF02FE"/>
                </a:gs>
                <a:gs pos="77000">
                  <a:srgbClr val="FFB1F5"/>
                </a:gs>
                <a:gs pos="100000">
                  <a:srgbClr val="FFC8E7"/>
                </a:gs>
              </a:gsLst>
              <a:lin ang="13500000" scaled="0"/>
              <a:tileRect/>
            </a:gradFill>
            <a:effectLst>
              <a:outerShdw blurRad="50800" dist="50800" dir="2700000" sx="102000" sy="102000" algn="tl" rotWithShape="0">
                <a:prstClr val="black">
                  <a:alpha val="35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1359" descr="FirewallServicesModul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03667" y="2660650"/>
              <a:ext cx="332611" cy="491747"/>
            </a:xfrm>
            <a:prstGeom prst="rect">
              <a:avLst/>
            </a:prstGeom>
            <a:noFill/>
            <a:effectLst>
              <a:outerShdw blurRad="47625" dist="25400" dir="2700000" algn="tl" rotWithShape="0">
                <a:srgbClr val="000000">
                  <a:alpha val="75000"/>
                </a:srgbClr>
              </a:outerShdw>
            </a:effectLst>
          </p:spPr>
        </p:pic>
      </p:grp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3567163" y="1434294"/>
            <a:ext cx="5745587" cy="333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3300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6699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Pct val="100000"/>
              <a:buFont typeface="Lucida Grande"/>
              <a:buChar char="●"/>
            </a:pPr>
            <a:r>
              <a:rPr lang="en-US" sz="2400" b="1" dirty="0" smtClean="0"/>
              <a:t>Network Function Virtualization (NFV)</a:t>
            </a:r>
          </a:p>
          <a:p>
            <a:pPr lvl="1">
              <a:buClrTx/>
              <a:buSzPct val="100000"/>
              <a:buFont typeface="Lucida Grande"/>
              <a:buChar char="●"/>
            </a:pPr>
            <a:r>
              <a:rPr lang="en-US" sz="2400" dirty="0" smtClean="0"/>
              <a:t>Create and destroy software instances dynamically</a:t>
            </a:r>
          </a:p>
          <a:p>
            <a:pPr>
              <a:buClrTx/>
              <a:buSzPct val="100000"/>
              <a:buFont typeface="Lucida Grande"/>
              <a:buChar char="●"/>
            </a:pPr>
            <a:r>
              <a:rPr lang="en-US" sz="2400" b="1" dirty="0" smtClean="0"/>
              <a:t>Software-Define Networking (SDN)</a:t>
            </a:r>
          </a:p>
          <a:p>
            <a:pPr lvl="1">
              <a:buClrTx/>
              <a:buSzPct val="100000"/>
              <a:buFont typeface="Lucida Grande"/>
              <a:buChar char="●"/>
            </a:pPr>
            <a:r>
              <a:rPr lang="en-US" sz="2400" dirty="0" smtClean="0"/>
              <a:t>Dynamic traffic steering</a:t>
            </a:r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2038386" y="1758031"/>
            <a:ext cx="585216" cy="655442"/>
            <a:chOff x="7107766" y="4220008"/>
            <a:chExt cx="685800" cy="768096"/>
          </a:xfrm>
        </p:grpSpPr>
        <p:sp>
          <p:nvSpPr>
            <p:cNvPr id="27" name="Rounded Rectangle 26"/>
            <p:cNvSpPr/>
            <p:nvPr/>
          </p:nvSpPr>
          <p:spPr>
            <a:xfrm>
              <a:off x="7107766" y="4220008"/>
              <a:ext cx="685800" cy="768096"/>
            </a:xfrm>
            <a:prstGeom prst="roundRect">
              <a:avLst/>
            </a:prstGeom>
            <a:gradFill flip="none" rotWithShape="1">
              <a:gsLst>
                <a:gs pos="0">
                  <a:srgbClr val="FF6600"/>
                </a:gs>
                <a:gs pos="80000">
                  <a:srgbClr val="FFB41F"/>
                </a:gs>
                <a:gs pos="100000">
                  <a:srgbClr val="F5E19B"/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50800" dir="2700000" sx="102000" sy="102000" algn="tl" rotWithShape="0">
                <a:prstClr val="black">
                  <a:alpha val="35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3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96186" y="4397846"/>
              <a:ext cx="492613" cy="412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50800" dist="38100" dir="2700000" sx="101000" sy="101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36" name="Freeform 35"/>
          <p:cNvSpPr/>
          <p:nvPr/>
        </p:nvSpPr>
        <p:spPr>
          <a:xfrm flipH="1" flipV="1">
            <a:off x="1966419" y="1385557"/>
            <a:ext cx="437444" cy="2624668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76200"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741331" y="4769556"/>
            <a:ext cx="4064001" cy="1030111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>
                <a:solidFill>
                  <a:srgbClr val="FFFFFF"/>
                </a:solidFill>
              </a:rPr>
              <a:t>Virtual Firewall</a:t>
            </a:r>
            <a:endParaRPr lang="en-US" sz="4000" b="1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4000" y="5009444"/>
            <a:ext cx="4073482" cy="657621"/>
            <a:chOff x="254000" y="5009444"/>
            <a:chExt cx="4073482" cy="657621"/>
          </a:xfrm>
        </p:grpSpPr>
        <p:sp>
          <p:nvSpPr>
            <p:cNvPr id="6" name="TextBox 5"/>
            <p:cNvSpPr txBox="1"/>
            <p:nvPr/>
          </p:nvSpPr>
          <p:spPr>
            <a:xfrm>
              <a:off x="2181044" y="5020734"/>
              <a:ext cx="1459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SDN</a:t>
              </a:r>
              <a:endParaRPr lang="en-US" sz="3600" b="1" dirty="0">
                <a:sym typeface="Wingding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000" y="5009444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NFV</a:t>
              </a:r>
              <a:endParaRPr lang="en-US" sz="3600" b="1" dirty="0"/>
            </a:p>
          </p:txBody>
        </p:sp>
        <p:sp>
          <p:nvSpPr>
            <p:cNvPr id="58" name="Cross 57"/>
            <p:cNvSpPr>
              <a:spLocks noChangeAspect="1"/>
            </p:cNvSpPr>
            <p:nvPr/>
          </p:nvSpPr>
          <p:spPr>
            <a:xfrm>
              <a:off x="1608666" y="5054600"/>
              <a:ext cx="510583" cy="512064"/>
            </a:xfrm>
            <a:prstGeom prst="plus">
              <a:avLst>
                <a:gd name="adj" fmla="val 37308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own Arrow 58"/>
            <p:cNvSpPr>
              <a:spLocks noChangeAspect="1"/>
            </p:cNvSpPr>
            <p:nvPr/>
          </p:nvSpPr>
          <p:spPr>
            <a:xfrm rot="16200000">
              <a:off x="3774778" y="4995783"/>
              <a:ext cx="520192" cy="585216"/>
            </a:xfrm>
            <a:prstGeom prst="downArrow">
              <a:avLst>
                <a:gd name="adj1" fmla="val 23626"/>
                <a:gd name="adj2" fmla="val 50000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16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56"/>
    </mc:Choice>
    <mc:Fallback xmlns="">
      <p:transition xmlns:p14="http://schemas.microsoft.com/office/powerpoint/2010/main" spd="slow" advTm="42056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1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Firewall as a Service  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8232" y="1194331"/>
            <a:ext cx="8183467" cy="5348545"/>
          </a:xfrm>
        </p:spPr>
        <p:txBody>
          <a:bodyPr/>
          <a:lstStyle/>
          <a:p>
            <a:r>
              <a:rPr lang="en-US" sz="2400" dirty="0" smtClean="0"/>
              <a:t>Virtual firewall in </a:t>
            </a:r>
            <a:r>
              <a:rPr lang="en-US" sz="2400" dirty="0" smtClean="0">
                <a:solidFill>
                  <a:srgbClr val="0000C5"/>
                </a:solidFill>
              </a:rPr>
              <a:t>commercial virtualized environments</a:t>
            </a:r>
          </a:p>
          <a:p>
            <a:pPr lvl="1">
              <a:buFont typeface="Wingdings" charset="2"/>
              <a:buChar char="§"/>
            </a:pPr>
            <a:r>
              <a:rPr lang="en-US" sz="2100" dirty="0" smtClean="0"/>
              <a:t>Amazon AWS</a:t>
            </a:r>
          </a:p>
          <a:p>
            <a:pPr lvl="1">
              <a:buFont typeface="Wingdings" charset="2"/>
              <a:buChar char="§"/>
            </a:pPr>
            <a:r>
              <a:rPr lang="en-US" sz="2100" dirty="0" smtClean="0"/>
              <a:t>VMware vCloud</a:t>
            </a:r>
          </a:p>
          <a:p>
            <a:pPr lvl="1">
              <a:buFont typeface="Wingdings" charset="2"/>
              <a:buChar char="§"/>
            </a:pPr>
            <a:r>
              <a:rPr lang="en-US" sz="2100" dirty="0" smtClean="0"/>
              <a:t>VCE Vblock</a:t>
            </a:r>
          </a:p>
          <a:p>
            <a:pPr lvl="1">
              <a:buFont typeface="Wingdings" charset="2"/>
              <a:buChar char="§"/>
            </a:pPr>
            <a:r>
              <a:rPr lang="en-US" sz="2100" dirty="0" smtClean="0"/>
              <a:t>Microsoft Azure</a:t>
            </a:r>
          </a:p>
          <a:p>
            <a:pPr lvl="1">
              <a:buFont typeface="Wingdings" charset="2"/>
              <a:buChar char="§"/>
            </a:pPr>
            <a:r>
              <a:rPr lang="en-US" sz="2100" dirty="0" smtClean="0"/>
              <a:t>Google Cloud Platform</a:t>
            </a:r>
            <a:endParaRPr lang="en-US" sz="2100" dirty="0"/>
          </a:p>
          <a:p>
            <a:r>
              <a:rPr lang="en-US" sz="2400" dirty="0" smtClean="0"/>
              <a:t>Virtual firewall used to protect </a:t>
            </a:r>
            <a:r>
              <a:rPr lang="en-US" sz="2400" dirty="0" smtClean="0">
                <a:solidFill>
                  <a:srgbClr val="0000C5"/>
                </a:solidFill>
              </a:rPr>
              <a:t>traditional enterprise networks</a:t>
            </a:r>
          </a:p>
          <a:p>
            <a:pPr lvl="1">
              <a:buFont typeface="Wingdings" charset="2"/>
              <a:buChar char="§"/>
            </a:pPr>
            <a:r>
              <a:rPr lang="en-US" sz="2100" dirty="0" smtClean="0"/>
              <a:t>Middlebox Outsourcing</a:t>
            </a:r>
            <a:r>
              <a:rPr lang="zh-CN" altLang="en-US" sz="2100" dirty="0" smtClean="0"/>
              <a:t> </a:t>
            </a:r>
            <a:r>
              <a:rPr lang="en-US" altLang="zh-CN" sz="1600" dirty="0" smtClean="0"/>
              <a:t>[</a:t>
            </a:r>
            <a:r>
              <a:rPr lang="en-US" sz="1600" dirty="0" smtClean="0">
                <a:solidFill>
                  <a:srgbClr val="F79646"/>
                </a:solidFill>
              </a:rPr>
              <a:t>SIGCOMM</a:t>
            </a:r>
            <a:r>
              <a:rPr lang="en-US" sz="1600" dirty="0">
                <a:solidFill>
                  <a:srgbClr val="F79646"/>
                </a:solidFill>
              </a:rPr>
              <a:t>’ 12</a:t>
            </a:r>
            <a:r>
              <a:rPr lang="en-US" sz="1600" dirty="0"/>
              <a:t>]</a:t>
            </a:r>
          </a:p>
          <a:p>
            <a:pPr lvl="1"/>
            <a:endParaRPr lang="en-US" sz="2600" dirty="0" smtClean="0"/>
          </a:p>
          <a:p>
            <a:pPr lvl="1"/>
            <a:endParaRPr lang="en-US" sz="2000" dirty="0"/>
          </a:p>
        </p:txBody>
      </p:sp>
      <p:pic>
        <p:nvPicPr>
          <p:cNvPr id="15" name="Picture 14" descr="AmazonWebservices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98" y="1674224"/>
            <a:ext cx="1361872" cy="512064"/>
          </a:xfrm>
          <a:prstGeom prst="rect">
            <a:avLst/>
          </a:prstGeom>
        </p:spPr>
      </p:pic>
      <p:pic>
        <p:nvPicPr>
          <p:cNvPr id="17" name="Picture 16" descr="vCloud-Air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78" y="2140799"/>
            <a:ext cx="1283574" cy="671828"/>
          </a:xfrm>
          <a:prstGeom prst="rect">
            <a:avLst/>
          </a:prstGeom>
        </p:spPr>
      </p:pic>
      <p:pic>
        <p:nvPicPr>
          <p:cNvPr id="18" name="Picture 17" descr="vce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00" y="2356744"/>
            <a:ext cx="1869344" cy="579496"/>
          </a:xfrm>
          <a:prstGeom prst="rect">
            <a:avLst/>
          </a:prstGeom>
        </p:spPr>
      </p:pic>
      <p:pic>
        <p:nvPicPr>
          <p:cNvPr id="19" name="Picture 18" descr="msazure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49" y="3112136"/>
            <a:ext cx="1253686" cy="647063"/>
          </a:xfrm>
          <a:prstGeom prst="rect">
            <a:avLst/>
          </a:prstGeom>
        </p:spPr>
      </p:pic>
      <p:pic>
        <p:nvPicPr>
          <p:cNvPr id="20" name="Picture 19" descr="google-cloudplatfor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72" y="3169631"/>
            <a:ext cx="1302390" cy="804672"/>
          </a:xfrm>
          <a:prstGeom prst="rect">
            <a:avLst/>
          </a:prstGeom>
        </p:spPr>
      </p:pic>
      <p:grpSp>
        <p:nvGrpSpPr>
          <p:cNvPr id="147" name="Group 146"/>
          <p:cNvGrpSpPr/>
          <p:nvPr/>
        </p:nvGrpSpPr>
        <p:grpSpPr>
          <a:xfrm>
            <a:off x="5014221" y="4622800"/>
            <a:ext cx="3926580" cy="2159000"/>
            <a:chOff x="5043877" y="4273666"/>
            <a:chExt cx="5061777" cy="2619578"/>
          </a:xfrm>
        </p:grpSpPr>
        <p:grpSp>
          <p:nvGrpSpPr>
            <p:cNvPr id="8" name="Group 7"/>
            <p:cNvGrpSpPr/>
            <p:nvPr/>
          </p:nvGrpSpPr>
          <p:grpSpPr>
            <a:xfrm>
              <a:off x="7011075" y="4273666"/>
              <a:ext cx="3094579" cy="2619578"/>
              <a:chOff x="5622451" y="4047250"/>
              <a:chExt cx="4641918" cy="3040980"/>
            </a:xfrm>
          </p:grpSpPr>
          <p:sp>
            <p:nvSpPr>
              <p:cNvPr id="24" name="Cloud 23"/>
              <p:cNvSpPr/>
              <p:nvPr/>
            </p:nvSpPr>
            <p:spPr>
              <a:xfrm>
                <a:off x="5622451" y="4047250"/>
                <a:ext cx="4641918" cy="3040980"/>
              </a:xfrm>
              <a:prstGeom prst="cloud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26344" y="6366381"/>
                <a:ext cx="1259146" cy="335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Internet</a:t>
                </a:r>
                <a:endParaRPr lang="en-US" sz="1200" dirty="0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027712" y="4406000"/>
                <a:ext cx="3352578" cy="2038258"/>
                <a:chOff x="6027712" y="4406000"/>
                <a:chExt cx="3352578" cy="2038258"/>
              </a:xfrm>
            </p:grpSpPr>
            <p:sp>
              <p:nvSpPr>
                <p:cNvPr id="25" name="Cloud 24"/>
                <p:cNvSpPr/>
                <p:nvPr/>
              </p:nvSpPr>
              <p:spPr>
                <a:xfrm>
                  <a:off x="6027712" y="4406000"/>
                  <a:ext cx="3352578" cy="2038258"/>
                </a:xfrm>
                <a:prstGeom prst="cloud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27" name="Picture 1359" descr="FirewallServicesModule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881537" y="5489220"/>
                  <a:ext cx="315621" cy="585216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102" descr="WAE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03469" y="4769417"/>
                  <a:ext cx="496556" cy="292607"/>
                </a:xfrm>
                <a:prstGeom prst="rect">
                  <a:avLst/>
                </a:prstGeom>
                <a:noFill/>
              </p:spPr>
            </p:pic>
            <p:pic>
              <p:nvPicPr>
                <p:cNvPr id="29" name="Picture 31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7362185" y="4754232"/>
                  <a:ext cx="482070" cy="32918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30" name="Picture 35" descr="Application Control Engine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 rot="10800000" flipH="1" flipV="1">
                  <a:off x="6640868" y="4781982"/>
                  <a:ext cx="522870" cy="329184"/>
                </a:xfrm>
                <a:prstGeom prst="rect">
                  <a:avLst/>
                </a:prstGeom>
                <a:noFill/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6522176" y="5125053"/>
                  <a:ext cx="2291701" cy="3500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Cloud Provider</a:t>
                  </a:r>
                  <a:endParaRPr lang="en-US" sz="1000" dirty="0"/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5043877" y="4932969"/>
              <a:ext cx="1803205" cy="1773643"/>
              <a:chOff x="3055905" y="3634723"/>
              <a:chExt cx="3468068" cy="3671547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87354" y="4268634"/>
                <a:ext cx="833535" cy="489347"/>
              </a:xfrm>
              <a:prstGeom prst="rect">
                <a:avLst/>
              </a:prstGeom>
            </p:spPr>
          </p:pic>
          <p:grpSp>
            <p:nvGrpSpPr>
              <p:cNvPr id="62" name="Group 61"/>
              <p:cNvGrpSpPr/>
              <p:nvPr/>
            </p:nvGrpSpPr>
            <p:grpSpPr>
              <a:xfrm>
                <a:off x="3616413" y="3961462"/>
                <a:ext cx="1262355" cy="3060593"/>
                <a:chOff x="1196439" y="2086089"/>
                <a:chExt cx="886285" cy="3502813"/>
              </a:xfrm>
            </p:grpSpPr>
            <p:cxnSp>
              <p:nvCxnSpPr>
                <p:cNvPr id="63" name="Straight Connector 62"/>
                <p:cNvCxnSpPr>
                  <a:stCxn id="80" idx="3"/>
                  <a:endCxn id="72" idx="1"/>
                </p:cNvCxnSpPr>
                <p:nvPr/>
              </p:nvCxnSpPr>
              <p:spPr>
                <a:xfrm flipV="1">
                  <a:off x="1354889" y="2717670"/>
                  <a:ext cx="453028" cy="336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79" idx="3"/>
                  <a:endCxn id="72" idx="1"/>
                </p:cNvCxnSpPr>
                <p:nvPr/>
              </p:nvCxnSpPr>
              <p:spPr>
                <a:xfrm>
                  <a:off x="1333111" y="2086089"/>
                  <a:ext cx="474806" cy="6315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76" idx="1"/>
                  <a:endCxn id="73" idx="1"/>
                </p:cNvCxnSpPr>
                <p:nvPr/>
              </p:nvCxnSpPr>
              <p:spPr>
                <a:xfrm>
                  <a:off x="1196439" y="3910076"/>
                  <a:ext cx="614086" cy="3898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77" idx="1"/>
                  <a:endCxn id="73" idx="1"/>
                </p:cNvCxnSpPr>
                <p:nvPr/>
              </p:nvCxnSpPr>
              <p:spPr>
                <a:xfrm flipV="1">
                  <a:off x="1297680" y="4299926"/>
                  <a:ext cx="512842" cy="5829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stCxn id="75" idx="1"/>
                  <a:endCxn id="73" idx="1"/>
                </p:cNvCxnSpPr>
                <p:nvPr/>
              </p:nvCxnSpPr>
              <p:spPr>
                <a:xfrm flipV="1">
                  <a:off x="1574059" y="4299928"/>
                  <a:ext cx="236463" cy="12889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 flipV="1">
                  <a:off x="2076777" y="2713611"/>
                  <a:ext cx="5947" cy="14341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5320889" y="4513308"/>
                <a:ext cx="505421" cy="1382503"/>
                <a:chOff x="2177424" y="2859183"/>
                <a:chExt cx="915651" cy="1826982"/>
              </a:xfrm>
            </p:grpSpPr>
            <p:cxnSp>
              <p:nvCxnSpPr>
                <p:cNvPr id="70" name="Straight Connector 69"/>
                <p:cNvCxnSpPr>
                  <a:stCxn id="73" idx="3"/>
                  <a:endCxn id="99" idx="1"/>
                </p:cNvCxnSpPr>
                <p:nvPr/>
              </p:nvCxnSpPr>
              <p:spPr>
                <a:xfrm flipV="1">
                  <a:off x="2184153" y="3779616"/>
                  <a:ext cx="908922" cy="9065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72" idx="3"/>
                  <a:endCxn id="99" idx="1"/>
                </p:cNvCxnSpPr>
                <p:nvPr/>
              </p:nvCxnSpPr>
              <p:spPr>
                <a:xfrm>
                  <a:off x="2177424" y="2859183"/>
                  <a:ext cx="915647" cy="9204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1068" y="5658124"/>
                <a:ext cx="833535" cy="475372"/>
              </a:xfrm>
              <a:prstGeom prst="rect">
                <a:avLst/>
              </a:prstGeom>
            </p:spPr>
          </p:pic>
          <p:grpSp>
            <p:nvGrpSpPr>
              <p:cNvPr id="74" name="Group 73"/>
              <p:cNvGrpSpPr/>
              <p:nvPr/>
            </p:nvGrpSpPr>
            <p:grpSpPr>
              <a:xfrm flipH="1">
                <a:off x="3055905" y="5257472"/>
                <a:ext cx="1098363" cy="2048798"/>
                <a:chOff x="-42257" y="3633667"/>
                <a:chExt cx="1661408" cy="2637383"/>
              </a:xfrm>
            </p:grpSpPr>
            <p:pic>
              <p:nvPicPr>
                <p:cNvPr id="75" name="Picture 22"/>
                <p:cNvPicPr>
                  <a:picLocks noChangeArrowheads="1"/>
                </p:cNvPicPr>
                <p:nvPr/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>
                  <a:off x="-42257" y="5539317"/>
                  <a:ext cx="902523" cy="7317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6" name="Picture 34"/>
                <p:cNvPicPr>
                  <a:picLocks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771314" y="3633667"/>
                  <a:ext cx="847837" cy="7664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7" name="Picture 34"/>
                <p:cNvPicPr>
                  <a:picLocks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553191" y="4727818"/>
                  <a:ext cx="847841" cy="7664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78" name="Group 77"/>
              <p:cNvGrpSpPr/>
              <p:nvPr/>
            </p:nvGrpSpPr>
            <p:grpSpPr>
              <a:xfrm>
                <a:off x="3356624" y="3634723"/>
                <a:ext cx="485473" cy="1499417"/>
                <a:chOff x="499694" y="1534895"/>
                <a:chExt cx="705884" cy="2016516"/>
              </a:xfrm>
            </p:grpSpPr>
            <p:pic>
              <p:nvPicPr>
                <p:cNvPr id="79" name="Picture 42" descr="File Server_Updated2005"/>
                <p:cNvPicPr>
                  <a:picLocks noChangeAspect="1" noChangeArrowheads="1"/>
                </p:cNvPicPr>
                <p:nvPr/>
              </p:nvPicPr>
              <p:blipFill>
                <a:blip r:embed="rId16" cstate="print"/>
                <a:srcRect/>
                <a:stretch>
                  <a:fillRect/>
                </a:stretch>
              </p:blipFill>
              <p:spPr bwMode="auto">
                <a:xfrm>
                  <a:off x="499694" y="1534895"/>
                  <a:ext cx="660783" cy="878843"/>
                </a:xfrm>
                <a:prstGeom prst="rect">
                  <a:avLst/>
                </a:prstGeom>
                <a:noFill/>
              </p:spPr>
            </p:pic>
            <p:pic>
              <p:nvPicPr>
                <p:cNvPr id="80" name="Picture 42" descr="File Server_Updated2005"/>
                <p:cNvPicPr>
                  <a:picLocks noChangeAspect="1" noChangeArrowheads="1"/>
                </p:cNvPicPr>
                <p:nvPr/>
              </p:nvPicPr>
              <p:blipFill>
                <a:blip r:embed="rId16" cstate="print"/>
                <a:srcRect/>
                <a:stretch>
                  <a:fillRect/>
                </a:stretch>
              </p:blipFill>
              <p:spPr bwMode="auto">
                <a:xfrm>
                  <a:off x="544795" y="2672567"/>
                  <a:ext cx="660783" cy="878844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99" name="Picture 98" descr="outsource-gateway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6309" y="4881427"/>
                <a:ext cx="697664" cy="656767"/>
              </a:xfrm>
              <a:prstGeom prst="rect">
                <a:avLst/>
              </a:prstGeom>
            </p:spPr>
          </p:pic>
        </p:grpSp>
        <p:cxnSp>
          <p:nvCxnSpPr>
            <p:cNvPr id="110" name="Straight Connector 109"/>
            <p:cNvCxnSpPr>
              <a:stCxn id="113" idx="1"/>
              <a:endCxn id="99" idx="3"/>
            </p:cNvCxnSpPr>
            <p:nvPr/>
          </p:nvCxnSpPr>
          <p:spPr>
            <a:xfrm flipH="1" flipV="1">
              <a:off x="6847080" y="5693859"/>
              <a:ext cx="625655" cy="47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outsource-gateway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735" y="5552276"/>
              <a:ext cx="357876" cy="292608"/>
            </a:xfrm>
            <a:prstGeom prst="rect">
              <a:avLst/>
            </a:prstGeom>
          </p:spPr>
        </p:pic>
      </p:grpSp>
      <p:pic>
        <p:nvPicPr>
          <p:cNvPr id="45" name="Picture 1028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367671" y="5653907"/>
            <a:ext cx="215776" cy="425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102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290373" y="5590146"/>
            <a:ext cx="296833" cy="58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10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2"/>
    </mc:Choice>
    <mc:Fallback xmlns="">
      <p:transition xmlns:p14="http://schemas.microsoft.com/office/powerpoint/2010/main" spd="slow" advTm="1717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090803" y="4455091"/>
            <a:ext cx="1087708" cy="707174"/>
            <a:chOff x="1711670" y="3676158"/>
            <a:chExt cx="1087708" cy="70717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1757" y="3676158"/>
              <a:ext cx="867577" cy="43378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711670" y="4106333"/>
              <a:ext cx="1087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SDN Switch</a:t>
              </a:r>
              <a:endParaRPr lang="en-US" sz="1200" dirty="0"/>
            </a:p>
          </p:txBody>
        </p: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41868" y="1190625"/>
            <a:ext cx="8104292" cy="4236508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Overload</a:t>
            </a:r>
            <a:r>
              <a:rPr lang="zh-CN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sym typeface="Wingdings"/>
              </a:rPr>
              <a:t> </a:t>
            </a:r>
            <a:endParaRPr lang="en-US" altLang="zh-CN" sz="2800" dirty="0" smtClean="0">
              <a:solidFill>
                <a:srgbClr val="000000"/>
              </a:solidFill>
              <a:sym typeface="Wingdings"/>
            </a:endParaRPr>
          </a:p>
          <a:p>
            <a:r>
              <a:rPr lang="en-US" sz="2800" dirty="0" smtClean="0">
                <a:solidFill>
                  <a:srgbClr val="000000"/>
                </a:solidFill>
                <a:sym typeface="Wingdings"/>
              </a:rPr>
              <a:t>Underload</a:t>
            </a:r>
            <a:r>
              <a:rPr lang="zh-CN" altLang="en-US" sz="2800" dirty="0" smtClean="0">
                <a:solidFill>
                  <a:srgbClr val="000000"/>
                </a:solidFill>
                <a:sym typeface="Wingdings"/>
              </a:rPr>
              <a:t>  </a:t>
            </a:r>
            <a:endParaRPr lang="en-US" altLang="zh-CN" sz="2800" dirty="0" smtClean="0">
              <a:solidFill>
                <a:srgbClr val="000000"/>
              </a:solidFill>
              <a:sym typeface="Wingdings"/>
            </a:endParaRPr>
          </a:p>
          <a:p>
            <a:endParaRPr lang="en-US" sz="2800" dirty="0">
              <a:solidFill>
                <a:srgbClr val="000000"/>
              </a:solidFill>
              <a:sym typeface="Wingdings"/>
            </a:endParaRPr>
          </a:p>
          <a:p>
            <a:endParaRPr lang="en-US" sz="2800" dirty="0" smtClean="0">
              <a:solidFill>
                <a:srgbClr val="000000"/>
              </a:solidFill>
              <a:sym typeface="Wingdings"/>
            </a:endParaRPr>
          </a:p>
          <a:p>
            <a:endParaRPr lang="en-US" sz="2800" dirty="0">
              <a:solidFill>
                <a:srgbClr val="000000"/>
              </a:solidFill>
              <a:sym typeface="Wingdings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sym typeface="Wingdings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Elastic</a:t>
            </a:r>
            <a:r>
              <a:rPr lang="zh-CN" altLang="en-US" sz="4000" dirty="0" smtClean="0"/>
              <a:t> </a:t>
            </a:r>
            <a:r>
              <a:rPr lang="en-US" sz="4000" dirty="0" smtClean="0"/>
              <a:t>Virtual Firewall Scaling</a:t>
            </a:r>
            <a:endParaRPr lang="en-US" sz="4000" dirty="0"/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3474561" y="2676564"/>
            <a:ext cx="783771" cy="877824"/>
            <a:chOff x="6108700" y="4222124"/>
            <a:chExt cx="685800" cy="768096"/>
          </a:xfrm>
        </p:grpSpPr>
        <p:sp>
          <p:nvSpPr>
            <p:cNvPr id="24" name="Rounded Rectangle 23"/>
            <p:cNvSpPr/>
            <p:nvPr/>
          </p:nvSpPr>
          <p:spPr>
            <a:xfrm>
              <a:off x="6108700" y="4222124"/>
              <a:ext cx="685800" cy="76809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4400000" scaled="0"/>
            </a:gradFill>
            <a:effectLst>
              <a:outerShdw blurRad="33655" dist="50800" dir="270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102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93474" y="4359035"/>
              <a:ext cx="317522" cy="51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Freeform 26"/>
          <p:cNvSpPr/>
          <p:nvPr/>
        </p:nvSpPr>
        <p:spPr>
          <a:xfrm flipV="1">
            <a:off x="3848917" y="2529743"/>
            <a:ext cx="737462" cy="2283867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76200"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3848917" y="2488780"/>
            <a:ext cx="757945" cy="2365798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152400"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5003959" y="2637924"/>
            <a:ext cx="783771" cy="877824"/>
            <a:chOff x="6108700" y="4222124"/>
            <a:chExt cx="685800" cy="768096"/>
          </a:xfrm>
        </p:grpSpPr>
        <p:sp>
          <p:nvSpPr>
            <p:cNvPr id="32" name="Rounded Rectangle 31"/>
            <p:cNvSpPr/>
            <p:nvPr/>
          </p:nvSpPr>
          <p:spPr>
            <a:xfrm>
              <a:off x="6108700" y="4222124"/>
              <a:ext cx="685800" cy="76809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0"/>
                  </a:schemeClr>
                </a:gs>
                <a:gs pos="8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4400000" scaled="0"/>
            </a:gradFill>
            <a:effectLst>
              <a:outerShdw blurRad="33655" dist="50800" dir="2700000" sx="102000" sy="102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102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293474" y="4359035"/>
              <a:ext cx="317522" cy="51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4" name="Freeform 33"/>
          <p:cNvSpPr/>
          <p:nvPr/>
        </p:nvSpPr>
        <p:spPr>
          <a:xfrm flipH="1" flipV="1">
            <a:off x="4565893" y="2478535"/>
            <a:ext cx="850128" cy="2283868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76200"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8476" y="2785783"/>
            <a:ext cx="1825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i="1" dirty="0" smtClean="0"/>
              <a:t>Overload</a:t>
            </a:r>
          </a:p>
          <a:p>
            <a:pPr algn="ctr"/>
            <a:r>
              <a:rPr lang="zh-CN" altLang="zh-CN" sz="2000" dirty="0" smtClean="0"/>
              <a:t>(</a:t>
            </a:r>
            <a:r>
              <a:rPr lang="en-US" altLang="zh-CN" sz="2000" dirty="0" smtClean="0"/>
              <a:t>packet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loss)</a:t>
            </a:r>
          </a:p>
        </p:txBody>
      </p:sp>
      <p:sp>
        <p:nvSpPr>
          <p:cNvPr id="35" name="Freeform 34"/>
          <p:cNvSpPr/>
          <p:nvPr/>
        </p:nvSpPr>
        <p:spPr>
          <a:xfrm flipH="1" flipV="1">
            <a:off x="4574897" y="2569487"/>
            <a:ext cx="850128" cy="2283868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38100"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V="1">
            <a:off x="3868165" y="2569485"/>
            <a:ext cx="737462" cy="2283867"/>
          </a:xfrm>
          <a:custGeom>
            <a:avLst/>
            <a:gdLst>
              <a:gd name="connsiteX0" fmla="*/ 1105468 w 1130489"/>
              <a:gd name="connsiteY0" fmla="*/ 0 h 1665027"/>
              <a:gd name="connsiteX1" fmla="*/ 982638 w 1130489"/>
              <a:gd name="connsiteY1" fmla="*/ 341194 h 1665027"/>
              <a:gd name="connsiteX2" fmla="*/ 218364 w 1130489"/>
              <a:gd name="connsiteY2" fmla="*/ 1064526 h 1665027"/>
              <a:gd name="connsiteX3" fmla="*/ 0 w 1130489"/>
              <a:gd name="connsiteY3" fmla="*/ 1665027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489" h="1665027">
                <a:moveTo>
                  <a:pt x="1105468" y="0"/>
                </a:moveTo>
                <a:cubicBezTo>
                  <a:pt x="1117978" y="81886"/>
                  <a:pt x="1130489" y="163773"/>
                  <a:pt x="982638" y="341194"/>
                </a:cubicBezTo>
                <a:cubicBezTo>
                  <a:pt x="834787" y="518615"/>
                  <a:pt x="382137" y="843887"/>
                  <a:pt x="218364" y="1064526"/>
                </a:cubicBezTo>
                <a:cubicBezTo>
                  <a:pt x="54591" y="1285165"/>
                  <a:pt x="27295" y="1475096"/>
                  <a:pt x="0" y="1665027"/>
                </a:cubicBezTo>
              </a:path>
            </a:pathLst>
          </a:custGeom>
          <a:ln w="38100">
            <a:solidFill>
              <a:srgbClr val="3366FF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47604" y="2897217"/>
            <a:ext cx="1737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i="1" dirty="0" smtClean="0"/>
              <a:t>Underload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1500" y="1168400"/>
            <a:ext cx="30188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35000"/>
              </a:spcBef>
              <a:buClr>
                <a:srgbClr val="666600"/>
              </a:buClr>
              <a:buSzPct val="90000"/>
            </a:pPr>
            <a:r>
              <a:rPr kumimoji="1" lang="en-US" altLang="zh-CN" sz="2800" kern="0" dirty="0">
                <a:solidFill>
                  <a:srgbClr val="000000"/>
                </a:solidFill>
                <a:latin typeface="Helvetica"/>
                <a:ea typeface="ＭＳ Ｐゴシック"/>
                <a:sym typeface="Wingdings"/>
              </a:rPr>
              <a:t>elastic</a:t>
            </a:r>
            <a:r>
              <a:rPr kumimoji="1" lang="zh-CN" altLang="en-US" sz="2800" kern="0" dirty="0">
                <a:solidFill>
                  <a:srgbClr val="000000"/>
                </a:solidFill>
                <a:latin typeface="Helvetica"/>
                <a:ea typeface="ＭＳ Ｐゴシック"/>
                <a:sym typeface="Wingdings"/>
              </a:rPr>
              <a:t> </a:t>
            </a:r>
            <a:r>
              <a:rPr kumimoji="1" lang="en-US" altLang="zh-CN" sz="2800" kern="0" dirty="0">
                <a:solidFill>
                  <a:srgbClr val="000000"/>
                </a:solidFill>
                <a:latin typeface="Helvetica"/>
                <a:ea typeface="ＭＳ Ｐゴシック"/>
                <a:sym typeface="Wingdings"/>
              </a:rPr>
              <a:t>scaling</a:t>
            </a:r>
            <a:r>
              <a:rPr kumimoji="1" lang="zh-CN" altLang="en-US" sz="2800" kern="0" dirty="0">
                <a:solidFill>
                  <a:srgbClr val="000000"/>
                </a:solidFill>
                <a:latin typeface="Helvetica"/>
                <a:ea typeface="ＭＳ Ｐゴシック"/>
                <a:sym typeface="Wingdings"/>
              </a:rPr>
              <a:t> </a:t>
            </a:r>
            <a:r>
              <a:rPr kumimoji="1" lang="en-US" altLang="zh-CN" sz="2800" kern="0" dirty="0">
                <a:solidFill>
                  <a:srgbClr val="000000"/>
                </a:solidFill>
                <a:latin typeface="Helvetica"/>
                <a:ea typeface="ＭＳ Ｐゴシック"/>
                <a:sym typeface="Wingdings"/>
              </a:rPr>
              <a:t>out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63900" y="1714500"/>
            <a:ext cx="27991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35000"/>
              </a:spcBef>
              <a:buClr>
                <a:srgbClr val="666600"/>
              </a:buClr>
              <a:buSzPct val="90000"/>
            </a:pPr>
            <a:r>
              <a:rPr kumimoji="1" lang="en-US" altLang="zh-CN" sz="2800" kern="0" dirty="0">
                <a:solidFill>
                  <a:srgbClr val="000000"/>
                </a:solidFill>
                <a:latin typeface="Helvetica"/>
                <a:ea typeface="ＭＳ Ｐゴシック"/>
                <a:sym typeface="Wingdings"/>
              </a:rPr>
              <a:t>elastic</a:t>
            </a:r>
            <a:r>
              <a:rPr kumimoji="1" lang="zh-CN" altLang="en-US" sz="2800" kern="0" dirty="0">
                <a:solidFill>
                  <a:srgbClr val="000000"/>
                </a:solidFill>
                <a:latin typeface="Helvetica"/>
                <a:ea typeface="ＭＳ Ｐゴシック"/>
                <a:sym typeface="Wingdings"/>
              </a:rPr>
              <a:t> </a:t>
            </a:r>
            <a:r>
              <a:rPr kumimoji="1" lang="en-US" altLang="zh-CN" sz="2800" kern="0" dirty="0" smtClean="0">
                <a:solidFill>
                  <a:srgbClr val="000000"/>
                </a:solidFill>
                <a:latin typeface="Helvetica"/>
                <a:ea typeface="ＭＳ Ｐゴシック"/>
                <a:sym typeface="Wingdings"/>
              </a:rPr>
              <a:t>scaling</a:t>
            </a:r>
            <a:r>
              <a:rPr kumimoji="1" lang="en-US" altLang="zh-CN" sz="2800" kern="0" dirty="0">
                <a:solidFill>
                  <a:srgbClr val="000000"/>
                </a:solidFill>
                <a:latin typeface="Helvetica"/>
                <a:ea typeface="ＭＳ Ｐゴシック"/>
                <a:sym typeface="Wingdings"/>
              </a:rPr>
              <a:t> </a:t>
            </a:r>
            <a:r>
              <a:rPr kumimoji="1" lang="en-US" altLang="zh-CN" sz="2800" kern="0" dirty="0" smtClean="0">
                <a:solidFill>
                  <a:srgbClr val="000000"/>
                </a:solidFill>
                <a:latin typeface="Helvetica"/>
                <a:ea typeface="ＭＳ Ｐゴシック"/>
                <a:sym typeface="Wingdings"/>
              </a:rPr>
              <a:t>in</a:t>
            </a:r>
            <a:endParaRPr kumimoji="1" lang="en-US" altLang="zh-CN" sz="2800" kern="0" dirty="0">
              <a:solidFill>
                <a:srgbClr val="000000"/>
              </a:solidFill>
              <a:latin typeface="Helvetica"/>
              <a:ea typeface="ＭＳ Ｐゴシック"/>
              <a:sym typeface="Wingdings"/>
            </a:endParaRPr>
          </a:p>
          <a:p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879598" y="5554133"/>
            <a:ext cx="4809069" cy="626533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Safe, Efficient and Optimal</a:t>
            </a:r>
            <a:endParaRPr lang="en-US" sz="2800" b="1" i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13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19"/>
    </mc:Choice>
    <mc:Fallback xmlns="">
      <p:transition xmlns:p14="http://schemas.microsoft.com/office/powerpoint/2010/main" spd="slow" advTm="420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  <p:bldP spid="27" grpId="2" animBg="1"/>
      <p:bldP spid="30" grpId="2" animBg="1"/>
      <p:bldP spid="30" grpId="3" animBg="1"/>
      <p:bldP spid="34" grpId="0" animBg="1"/>
      <p:bldP spid="34" grpId="1" animBg="1"/>
      <p:bldP spid="6" grpId="0"/>
      <p:bldP spid="6" grpId="1"/>
      <p:bldP spid="35" grpId="0" animBg="1"/>
      <p:bldP spid="35" grpId="1" animBg="1"/>
      <p:bldP spid="36" grpId="0" animBg="1"/>
      <p:bldP spid="36" grpId="1" animBg="1"/>
      <p:bldP spid="17" grpId="0"/>
      <p:bldP spid="17" grpId="1"/>
      <p:bldP spid="3" grpId="0"/>
      <p:bldP spid="21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81206"/>
              </p:ext>
            </p:extLst>
          </p:nvPr>
        </p:nvGraphicFramePr>
        <p:xfrm>
          <a:off x="419205" y="4833909"/>
          <a:ext cx="2356632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9158"/>
                <a:gridCol w="589158"/>
                <a:gridCol w="589158"/>
                <a:gridCol w="589158"/>
              </a:tblGrid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Seq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Dst_ip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v1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Deny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</a:tr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Policy Migration in VFW Scaling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91544" y="5801548"/>
            <a:ext cx="2986259" cy="64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3300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6699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Virtual Firewall Performance VS. Rule </a:t>
            </a:r>
            <a:r>
              <a:rPr lang="en-US" sz="1800" dirty="0"/>
              <a:t>S</a:t>
            </a:r>
            <a:r>
              <a:rPr lang="en-US" sz="1800" dirty="0" smtClean="0"/>
              <a:t>ize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21402" y="963630"/>
            <a:ext cx="3077878" cy="42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3300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6699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2400" b="1" i="1" dirty="0" smtClean="0">
                <a:solidFill>
                  <a:srgbClr val="000000"/>
                </a:solidFill>
              </a:rPr>
              <a:t>Copy</a:t>
            </a:r>
            <a:endParaRPr lang="en-US" altLang="zh-CN" sz="2400" b="1" i="1" dirty="0">
              <a:solidFill>
                <a:srgbClr val="00000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634245" y="3967480"/>
            <a:ext cx="2562258" cy="47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3300"/>
              </a:buClr>
              <a:buSzPct val="8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6699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350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charset="0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2400" b="1" i="1" dirty="0" smtClean="0">
                <a:solidFill>
                  <a:srgbClr val="000000"/>
                </a:solidFill>
              </a:rPr>
              <a:t>Split</a:t>
            </a:r>
            <a:endParaRPr lang="en-US" altLang="zh-CN" sz="2400" b="1" i="1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365250" y="2843375"/>
            <a:ext cx="732692" cy="943231"/>
            <a:chOff x="1270000" y="3044457"/>
            <a:chExt cx="732692" cy="943231"/>
          </a:xfrm>
        </p:grpSpPr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346433" y="3044457"/>
              <a:ext cx="585216" cy="655442"/>
              <a:chOff x="6108700" y="4222124"/>
              <a:chExt cx="685800" cy="76809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1270000" y="3649134"/>
              <a:ext cx="7326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VFW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96216" y="2843375"/>
            <a:ext cx="732692" cy="943231"/>
            <a:chOff x="1270000" y="3044457"/>
            <a:chExt cx="732692" cy="943231"/>
          </a:xfrm>
        </p:grpSpPr>
        <p:grpSp>
          <p:nvGrpSpPr>
            <p:cNvPr id="34" name="Group 33"/>
            <p:cNvGrpSpPr>
              <a:grpSpLocks noChangeAspect="1"/>
            </p:cNvGrpSpPr>
            <p:nvPr/>
          </p:nvGrpSpPr>
          <p:grpSpPr>
            <a:xfrm>
              <a:off x="1346433" y="3044457"/>
              <a:ext cx="585216" cy="655442"/>
              <a:chOff x="6108700" y="4222124"/>
              <a:chExt cx="685800" cy="768096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1270000" y="3649134"/>
              <a:ext cx="7326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VFW</a:t>
              </a:r>
              <a:r>
                <a:rPr lang="en-US" sz="1600" baseline="-25000" dirty="0"/>
                <a:t>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75833" y="5728390"/>
            <a:ext cx="732692" cy="943231"/>
            <a:chOff x="1270000" y="3044457"/>
            <a:chExt cx="732692" cy="943231"/>
          </a:xfrm>
        </p:grpSpPr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1346433" y="3044457"/>
              <a:ext cx="585216" cy="655442"/>
              <a:chOff x="6108700" y="4222124"/>
              <a:chExt cx="685800" cy="76809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1270000" y="3649134"/>
              <a:ext cx="7326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VFW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06801" y="5728390"/>
            <a:ext cx="732692" cy="943231"/>
            <a:chOff x="1270000" y="3044457"/>
            <a:chExt cx="732692" cy="943231"/>
          </a:xfrm>
        </p:grpSpPr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1346433" y="3044457"/>
              <a:ext cx="585216" cy="655442"/>
              <a:chOff x="6108700" y="4222124"/>
              <a:chExt cx="685800" cy="768096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108700" y="4222124"/>
                <a:ext cx="685800" cy="768096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Mod val="50000"/>
                    </a:schemeClr>
                  </a:gs>
                  <a:gs pos="8000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4400000" scaled="0"/>
              </a:gradFill>
              <a:effectLst>
                <a:outerShdw blurRad="33655" dist="50800" dir="2700000" sx="102000" sy="102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Picture 10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93474" y="4359035"/>
                <a:ext cx="317522" cy="511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1270000" y="3649134"/>
              <a:ext cx="7326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VFW</a:t>
              </a:r>
              <a:r>
                <a:rPr lang="en-US" sz="1600" baseline="-25000" dirty="0"/>
                <a:t>2</a:t>
              </a:r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04538"/>
              </p:ext>
            </p:extLst>
          </p:nvPr>
        </p:nvGraphicFramePr>
        <p:xfrm>
          <a:off x="403500" y="1554778"/>
          <a:ext cx="2356632" cy="975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9158"/>
                <a:gridCol w="589158"/>
                <a:gridCol w="589158"/>
                <a:gridCol w="589158"/>
              </a:tblGrid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Seq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Dst_ip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v1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Deny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</a:tr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v2</a:t>
                      </a:r>
                      <a:endParaRPr lang="en-US" sz="1000" dirty="0"/>
                    </a:p>
                  </a:txBody>
                  <a:tcPr>
                    <a:solidFill>
                      <a:srgbClr val="FFA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</a:t>
                      </a:r>
                      <a:endParaRPr lang="en-US" sz="1000" dirty="0"/>
                    </a:p>
                  </a:txBody>
                  <a:tcPr>
                    <a:solidFill>
                      <a:srgbClr val="FFA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</a:t>
                      </a:r>
                      <a:endParaRPr lang="en-US" sz="1000" dirty="0"/>
                    </a:p>
                  </a:txBody>
                  <a:tcPr>
                    <a:solidFill>
                      <a:srgbClr val="FFA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Allow</a:t>
                      </a:r>
                      <a:endParaRPr lang="en-US" sz="1000" dirty="0"/>
                    </a:p>
                  </a:txBody>
                  <a:tcPr>
                    <a:solidFill>
                      <a:srgbClr val="FFA6E9"/>
                    </a:solidFill>
                  </a:tcPr>
                </a:tc>
              </a:tr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34562"/>
              </p:ext>
            </p:extLst>
          </p:nvPr>
        </p:nvGraphicFramePr>
        <p:xfrm>
          <a:off x="403499" y="1563244"/>
          <a:ext cx="2356632" cy="975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9158"/>
                <a:gridCol w="589158"/>
                <a:gridCol w="589158"/>
                <a:gridCol w="589158"/>
              </a:tblGrid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Seq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Dst_ip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v1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Deny</a:t>
                      </a:r>
                      <a:endParaRPr lang="en-US" sz="1000" dirty="0"/>
                    </a:p>
                  </a:txBody>
                  <a:tcPr>
                    <a:solidFill>
                      <a:srgbClr val="C1E9FF"/>
                    </a:solidFill>
                  </a:tcPr>
                </a:tc>
              </a:tr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v2</a:t>
                      </a:r>
                      <a:endParaRPr lang="en-US" sz="1000" dirty="0"/>
                    </a:p>
                  </a:txBody>
                  <a:tcPr>
                    <a:solidFill>
                      <a:srgbClr val="FFA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</a:t>
                      </a:r>
                      <a:endParaRPr lang="en-US" sz="1000" dirty="0"/>
                    </a:p>
                  </a:txBody>
                  <a:tcPr>
                    <a:solidFill>
                      <a:srgbClr val="FFA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</a:t>
                      </a:r>
                      <a:endParaRPr lang="en-US" sz="1000" dirty="0"/>
                    </a:p>
                  </a:txBody>
                  <a:tcPr>
                    <a:solidFill>
                      <a:srgbClr val="FFA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Allow</a:t>
                      </a:r>
                      <a:endParaRPr lang="en-US" sz="1000" dirty="0"/>
                    </a:p>
                  </a:txBody>
                  <a:tcPr>
                    <a:solidFill>
                      <a:srgbClr val="FFA6E9"/>
                    </a:solidFill>
                  </a:tcPr>
                </a:tc>
              </a:tr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/>
                        <a:t>…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44475"/>
              </p:ext>
            </p:extLst>
          </p:nvPr>
        </p:nvGraphicFramePr>
        <p:xfrm>
          <a:off x="411609" y="4834914"/>
          <a:ext cx="2356632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9158"/>
                <a:gridCol w="589158"/>
                <a:gridCol w="589158"/>
                <a:gridCol w="589158"/>
              </a:tblGrid>
              <a:tr h="121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1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Deny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1E9FF"/>
                    </a:solidFill>
                  </a:tcPr>
                </a:tc>
              </a:tr>
              <a:tr h="1213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A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A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A6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Allow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A6E9"/>
                    </a:solidFill>
                  </a:tcPr>
                </a:tc>
              </a:tr>
              <a:tr h="121320"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7236"/>
              </p:ext>
            </p:extLst>
          </p:nvPr>
        </p:nvGraphicFramePr>
        <p:xfrm>
          <a:off x="416848" y="4586326"/>
          <a:ext cx="2356632" cy="243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9158"/>
                <a:gridCol w="589158"/>
                <a:gridCol w="589158"/>
                <a:gridCol w="589158"/>
              </a:tblGrid>
              <a:tr h="2288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Seq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Src_ip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Dst_ip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1951873" y="3871253"/>
            <a:ext cx="2043868" cy="650846"/>
          </a:xfrm>
          <a:prstGeom prst="roundRect">
            <a:avLst/>
          </a:prstGeom>
          <a:solidFill>
            <a:srgbClr val="F79646"/>
          </a:solidFill>
          <a:effectLst>
            <a:outerShdw blurRad="50800" dist="5080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Split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pic>
        <p:nvPicPr>
          <p:cNvPr id="52" name="Content Placeholder 8" descr="performance.pdf"/>
          <p:cNvPicPr>
            <a:picLocks noGrp="1"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t="2685" r="50688" b="3197"/>
          <a:stretch/>
        </p:blipFill>
        <p:spPr bwMode="auto">
          <a:xfrm>
            <a:off x="5522402" y="1327926"/>
            <a:ext cx="3370985" cy="422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27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42"/>
    </mc:Choice>
    <mc:Fallback xmlns="">
      <p:transition xmlns:p14="http://schemas.microsoft.com/office/powerpoint/2010/main" spd="slow" advTm="3314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7 L 0.28073 0.0018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8.33333E-7 -0.03611 " pathEditMode="relative" ptsTypes="AA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28055 -0.0370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8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2|13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3.4|1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5.5|8.5|6.2|6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4.3|7.6|12.7|6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7|6.9|5.1|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5.5|8.5|5.2|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6.7|13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4|3.1|3.7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5.4|5.6|5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0.1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|9.3|3.8|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7.2|6.6|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4.2|3.9|9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3.5|16.7|10.3|14"/>
</p:tagLst>
</file>

<file path=ppt/theme/theme1.xml><?xml version="1.0" encoding="utf-8"?>
<a:theme xmlns:a="http://schemas.openxmlformats.org/drawingml/2006/main" name="2_os-8">
  <a:themeElements>
    <a:clrScheme name="2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2_os-8">
      <a:majorFont>
        <a:latin typeface="Arial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lnDef>
  </a:objectDefaults>
  <a:extraClrSchemeLst>
    <a:extraClrScheme>
      <a:clrScheme name="2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s-8">
  <a:themeElements>
    <a:clrScheme name="3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3_os-8">
      <a:majorFont>
        <a:latin typeface="Arial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lnDef>
  </a:objectDefaults>
  <a:extraClrSchemeLst>
    <a:extraClrScheme>
      <a:clrScheme name="3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s-8">
  <a:themeElements>
    <a:clrScheme name="4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4_os-8">
      <a:majorFont>
        <a:latin typeface="Arial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charset="-128"/>
          </a:defRPr>
        </a:defPPr>
      </a:lstStyle>
    </a:lnDef>
  </a:objectDefaults>
  <a:extraClrSchemeLst>
    <a:extraClrScheme>
      <a:clrScheme name="4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29236</TotalTime>
  <Words>1679</Words>
  <Application>Microsoft Macintosh PowerPoint</Application>
  <PresentationFormat>On-screen Show (4:3)</PresentationFormat>
  <Paragraphs>659</Paragraphs>
  <Slides>31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2_os-8</vt:lpstr>
      <vt:lpstr>3_os-8</vt:lpstr>
      <vt:lpstr>os-8</vt:lpstr>
      <vt:lpstr>4_os-8</vt:lpstr>
      <vt:lpstr>Equation</vt:lpstr>
      <vt:lpstr>On the Safety and Efficiency of Virtual Firewall Elasticity Control</vt:lpstr>
      <vt:lpstr>Outline</vt:lpstr>
      <vt:lpstr>Traditional Hardware-based Firewall</vt:lpstr>
      <vt:lpstr>Virtualized Environments</vt:lpstr>
      <vt:lpstr>Traffic Volume Variation</vt:lpstr>
      <vt:lpstr>New Trends</vt:lpstr>
      <vt:lpstr>Firewall as a Service  </vt:lpstr>
      <vt:lpstr>Elastic Virtual Firewall Scaling</vt:lpstr>
      <vt:lpstr>Policy Migration in VFW Scaling</vt:lpstr>
      <vt:lpstr>Challenges - Semantic Consistency</vt:lpstr>
      <vt:lpstr>Challenges - Correct Flow Update</vt:lpstr>
      <vt:lpstr>Challenges - Buffer Overflow Avoidance</vt:lpstr>
      <vt:lpstr>Challenges - Optimal Scaling</vt:lpstr>
      <vt:lpstr>Overview of VFW Controller</vt:lpstr>
      <vt:lpstr>Dependency Analysis</vt:lpstr>
      <vt:lpstr>Dependency Analysis</vt:lpstr>
      <vt:lpstr>Semantic Consistency</vt:lpstr>
      <vt:lpstr>Flow Update Analysis</vt:lpstr>
      <vt:lpstr>Flow Update Analysis</vt:lpstr>
      <vt:lpstr>Buffer Cost Analysis</vt:lpstr>
      <vt:lpstr>Optimal Scaling Calculation</vt:lpstr>
      <vt:lpstr>Implementation</vt:lpstr>
      <vt:lpstr>Evaluation</vt:lpstr>
      <vt:lpstr>Evaluation</vt:lpstr>
      <vt:lpstr>Evaluation</vt:lpstr>
      <vt:lpstr>Evaluation</vt:lpstr>
      <vt:lpstr>Conclusion</vt:lpstr>
      <vt:lpstr>Q &amp; A</vt:lpstr>
      <vt:lpstr>State Of The Art</vt:lpstr>
      <vt:lpstr>Evaluation</vt:lpstr>
      <vt:lpstr>Challenges (Semantic Consistency)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Hongda Li</cp:lastModifiedBy>
  <cp:revision>5950</cp:revision>
  <cp:lastPrinted>2015-04-02T05:48:51Z</cp:lastPrinted>
  <dcterms:created xsi:type="dcterms:W3CDTF">2009-08-21T15:45:49Z</dcterms:created>
  <dcterms:modified xsi:type="dcterms:W3CDTF">2018-07-25T02:44:02Z</dcterms:modified>
</cp:coreProperties>
</file>