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  <p:sldMasterId id="2147483692" r:id="rId2"/>
    <p:sldMasterId id="2147483694" r:id="rId3"/>
    <p:sldMasterId id="2147483696" r:id="rId4"/>
  </p:sldMasterIdLst>
  <p:notesMasterIdLst>
    <p:notesMasterId r:id="rId30"/>
  </p:notesMasterIdLst>
  <p:handoutMasterIdLst>
    <p:handoutMasterId r:id="rId31"/>
  </p:handoutMasterIdLst>
  <p:sldIdLst>
    <p:sldId id="587" r:id="rId5"/>
    <p:sldId id="722" r:id="rId6"/>
    <p:sldId id="709" r:id="rId7"/>
    <p:sldId id="783" r:id="rId8"/>
    <p:sldId id="764" r:id="rId9"/>
    <p:sldId id="810" r:id="rId10"/>
    <p:sldId id="795" r:id="rId11"/>
    <p:sldId id="811" r:id="rId12"/>
    <p:sldId id="780" r:id="rId13"/>
    <p:sldId id="804" r:id="rId14"/>
    <p:sldId id="798" r:id="rId15"/>
    <p:sldId id="817" r:id="rId16"/>
    <p:sldId id="819" r:id="rId17"/>
    <p:sldId id="777" r:id="rId18"/>
    <p:sldId id="806" r:id="rId19"/>
    <p:sldId id="820" r:id="rId20"/>
    <p:sldId id="807" r:id="rId21"/>
    <p:sldId id="808" r:id="rId22"/>
    <p:sldId id="778" r:id="rId23"/>
    <p:sldId id="770" r:id="rId24"/>
    <p:sldId id="782" r:id="rId25"/>
    <p:sldId id="809" r:id="rId26"/>
    <p:sldId id="813" r:id="rId27"/>
    <p:sldId id="786" r:id="rId28"/>
    <p:sldId id="754" r:id="rId29"/>
  </p:sldIdLst>
  <p:sldSz cx="9144000" cy="6858000" type="screen4x3"/>
  <p:notesSz cx="92202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AFF"/>
    <a:srgbClr val="BBC4FF"/>
    <a:srgbClr val="A1A2FF"/>
    <a:srgbClr val="C7CBFF"/>
    <a:srgbClr val="A2B4FF"/>
    <a:srgbClr val="9797FF"/>
    <a:srgbClr val="E2EAD5"/>
    <a:srgbClr val="CFDCBB"/>
    <a:srgbClr val="A3D362"/>
    <a:srgbClr val="FF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8" autoAdjust="0"/>
    <p:restoredTop sz="96568" autoAdjust="0"/>
  </p:normalViewPr>
  <p:slideViewPr>
    <p:cSldViewPr snapToGrid="0">
      <p:cViewPr>
        <p:scale>
          <a:sx n="108" d="100"/>
          <a:sy n="108" d="100"/>
        </p:scale>
        <p:origin x="-896" y="-80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360"/>
    </p:cViewPr>
  </p:sorterViewPr>
  <p:notesViewPr>
    <p:cSldViewPr snapToGrid="0">
      <p:cViewPr varScale="1">
        <p:scale>
          <a:sx n="43" d="100"/>
          <a:sy n="43" d="100"/>
        </p:scale>
        <p:origin x="-1949" y="-67"/>
      </p:cViewPr>
      <p:guideLst>
        <p:guide orient="horz" pos="2160"/>
        <p:guide pos="29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996484" cy="343135"/>
          </a:xfrm>
          <a:prstGeom prst="rect">
            <a:avLst/>
          </a:prstGeom>
        </p:spPr>
        <p:txBody>
          <a:bodyPr vert="horz" lIns="90151" tIns="45075" rIns="90151" bIns="4507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1590" y="0"/>
            <a:ext cx="3996482" cy="343135"/>
          </a:xfrm>
          <a:prstGeom prst="rect">
            <a:avLst/>
          </a:prstGeom>
        </p:spPr>
        <p:txBody>
          <a:bodyPr vert="horz" lIns="90151" tIns="45075" rIns="90151" bIns="45075" rtlCol="0"/>
          <a:lstStyle>
            <a:lvl1pPr algn="r">
              <a:defRPr sz="1200"/>
            </a:lvl1pPr>
          </a:lstStyle>
          <a:p>
            <a:fld id="{F40410FC-40B7-44A2-9C00-F19A78BDB3C2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513694"/>
            <a:ext cx="3996484" cy="343135"/>
          </a:xfrm>
          <a:prstGeom prst="rect">
            <a:avLst/>
          </a:prstGeom>
        </p:spPr>
        <p:txBody>
          <a:bodyPr vert="horz" lIns="90151" tIns="45075" rIns="90151" bIns="4507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1590" y="6513694"/>
            <a:ext cx="3996482" cy="343135"/>
          </a:xfrm>
          <a:prstGeom prst="rect">
            <a:avLst/>
          </a:prstGeom>
        </p:spPr>
        <p:txBody>
          <a:bodyPr vert="horz" lIns="90151" tIns="45075" rIns="90151" bIns="45075" rtlCol="0" anchor="b"/>
          <a:lstStyle>
            <a:lvl1pPr algn="r">
              <a:defRPr sz="1200"/>
            </a:lvl1pPr>
          </a:lstStyle>
          <a:p>
            <a:fld id="{54027516-C372-41A6-97E1-3A944ACF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169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996484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3" tIns="45571" rIns="91143" bIns="45571" numCol="1" anchor="t" anchorCtr="0" compatLnSpc="1">
            <a:prstTxWarp prst="textNoShape">
              <a:avLst/>
            </a:prstTxWarp>
          </a:bodyPr>
          <a:lstStyle>
            <a:lvl1pPr defTabSz="910898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1590" y="0"/>
            <a:ext cx="3996482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3" tIns="45571" rIns="91143" bIns="45571" numCol="1" anchor="t" anchorCtr="0" compatLnSpc="1">
            <a:prstTxWarp prst="textNoShape">
              <a:avLst/>
            </a:prstTxWarp>
          </a:bodyPr>
          <a:lstStyle>
            <a:lvl1pPr algn="r" defTabSz="910898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082" y="3258021"/>
            <a:ext cx="7376160" cy="308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3" tIns="45571" rIns="91143" bIns="45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513694"/>
            <a:ext cx="3996484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3" tIns="45571" rIns="91143" bIns="45571" numCol="1" anchor="b" anchorCtr="0" compatLnSpc="1">
            <a:prstTxWarp prst="textNoShape">
              <a:avLst/>
            </a:prstTxWarp>
          </a:bodyPr>
          <a:lstStyle>
            <a:lvl1pPr defTabSz="910898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21590" y="6513694"/>
            <a:ext cx="3996482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3" tIns="45571" rIns="91143" bIns="45571" numCol="1" anchor="b" anchorCtr="0" compatLnSpc="1">
            <a:prstTxWarp prst="textNoShape">
              <a:avLst/>
            </a:prstTxWarp>
          </a:bodyPr>
          <a:lstStyle>
            <a:lvl1pPr algn="r" defTabSz="910898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6699D95-E1CC-455A-8DB7-EE62D8800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9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8775" y="515938"/>
            <a:ext cx="3429000" cy="25717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9361" y="3258020"/>
            <a:ext cx="6761480" cy="3084694"/>
          </a:xfrm>
          <a:noFill/>
          <a:ln/>
        </p:spPr>
        <p:txBody>
          <a:bodyPr/>
          <a:lstStyle/>
          <a:p>
            <a:endParaRPr lang="en-US" altLang="zh-CN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16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0&gt; So </a:t>
            </a:r>
            <a:r>
              <a:rPr lang="en-US" baseline="0" dirty="0" smtClean="0"/>
              <a:t>we propose to decompose virtualized IDS into two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1&gt; one is the low-level connection parsing service, that receive the traffic from the network and generate per-connection events.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2&gt; Another one is high-level attack detecting service, that receives the per-connection events and conduct cross-event detecting.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3&gt; A scheduler is required to schedule the services.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service can be instantiated independently and scale individually. 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037270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0&gt;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1&gt; With IDS as </a:t>
            </a:r>
            <a:r>
              <a:rPr lang="en-US" baseline="0" dirty="0" err="1" smtClean="0"/>
              <a:t>microsercie</a:t>
            </a:r>
            <a:r>
              <a:rPr lang="en-US" baseline="0" dirty="0" smtClean="0"/>
              <a:t>, Each </a:t>
            </a:r>
            <a:r>
              <a:rPr lang="en-US" baseline="0" dirty="0" err="1" smtClean="0"/>
              <a:t>micorservice</a:t>
            </a:r>
            <a:r>
              <a:rPr lang="en-US" baseline="0" dirty="0" smtClean="0"/>
              <a:t> instance is much smaller than a monolithic instance.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2&gt; So it’s more easier to find a piece of resource in the could to provision. </a:t>
            </a:r>
          </a:p>
          <a:p>
            <a:r>
              <a:rPr lang="en-US" baseline="0" dirty="0" smtClean="0"/>
              <a:t>And small fractions of resources can be used by the lightweight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instances. 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248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0&gt; For customization. </a:t>
            </a:r>
          </a:p>
          <a:p>
            <a:r>
              <a:rPr lang="en-US" altLang="zh-CN" baseline="0" dirty="0" smtClean="0"/>
              <a:t>1&gt; Originally, it’s difficult to make customization for monolithic virtualized IDS, because of the limitations I mentioned before.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2&gt; We can address these limitations by virtualizing IDS as </a:t>
            </a:r>
            <a:r>
              <a:rPr lang="en-US" altLang="zh-CN" baseline="0" dirty="0" err="1" smtClean="0"/>
              <a:t>microservices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we can easily compose different services in a service chain to achieve different purpose customization.</a:t>
            </a:r>
          </a:p>
          <a:p>
            <a:r>
              <a:rPr lang="en-US" altLang="zh-CN" baseline="0" dirty="0" smtClean="0"/>
              <a:t>And this customization is possible to be achieved in an automatic way. </a:t>
            </a:r>
          </a:p>
          <a:p>
            <a:r>
              <a:rPr lang="en-US" altLang="zh-CN" baseline="0" dirty="0" smtClean="0"/>
              <a:t>In addition, because the IDS is virtualized as multiple </a:t>
            </a:r>
            <a:r>
              <a:rPr lang="en-US" altLang="zh-CN" baseline="0" dirty="0" err="1" smtClean="0"/>
              <a:t>microservices</a:t>
            </a:r>
            <a:r>
              <a:rPr lang="en-US" altLang="zh-CN" baseline="0" dirty="0" smtClean="0"/>
              <a:t>. As long as the </a:t>
            </a:r>
            <a:r>
              <a:rPr lang="en-US" altLang="zh-CN" baseline="0" dirty="0" err="1" smtClean="0"/>
              <a:t>microservices</a:t>
            </a:r>
            <a:r>
              <a:rPr lang="en-US" altLang="zh-CN" baseline="0" dirty="0" smtClean="0"/>
              <a:t> provide standard interface, the customization is implementation-independent.   </a:t>
            </a:r>
          </a:p>
        </p:txBody>
      </p:sp>
    </p:spTree>
    <p:extLst>
      <p:ext uri="{BB962C8B-B14F-4D97-AF65-F5344CB8AC3E}">
        <p14:creationId xmlns:p14="http://schemas.microsoft.com/office/powerpoint/2010/main" val="11248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0&gt; IDS virtualization as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also enables flexible scalability.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1&gt; If one of the </a:t>
            </a:r>
            <a:r>
              <a:rPr lang="en-US" baseline="0" dirty="0" err="1" smtClean="0"/>
              <a:t>micorservice</a:t>
            </a:r>
            <a:r>
              <a:rPr lang="en-US" baseline="0" dirty="0" smtClean="0"/>
              <a:t> instance is overloaded.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2&gt; We can only start a new instance for that </a:t>
            </a:r>
            <a:r>
              <a:rPr lang="en-US" baseline="0" dirty="0" err="1" smtClean="0"/>
              <a:t>micorsservice</a:t>
            </a:r>
            <a:r>
              <a:rPr lang="en-US" baseline="0" dirty="0" smtClean="0"/>
              <a:t> and leaving the instances other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unchanged.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3&gt; That means, the </a:t>
            </a:r>
            <a:r>
              <a:rPr lang="en-US" baseline="0" dirty="0" err="1" smtClean="0"/>
              <a:t>microvervices</a:t>
            </a:r>
            <a:r>
              <a:rPr lang="en-US" baseline="0" dirty="0" smtClean="0"/>
              <a:t> can scale individually.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4&gt; Since each time we start a new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instance, which much smaller than a monolithic instance, we can achieve better agility. </a:t>
            </a:r>
          </a:p>
          <a:p>
            <a:r>
              <a:rPr lang="en-US" baseline="0" dirty="0" smtClean="0"/>
              <a:t>Also, scaling out one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will not affect other </a:t>
            </a:r>
            <a:r>
              <a:rPr lang="en-US" baseline="0" dirty="0" err="1" smtClean="0"/>
              <a:t>micorservice</a:t>
            </a:r>
            <a:r>
              <a:rPr lang="en-US" baseline="0" dirty="0" smtClean="0"/>
              <a:t>, which also means the resource usage is more efficient. 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248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0&gt; We also conducted experiments to evaluate the benefits</a:t>
            </a:r>
            <a:r>
              <a:rPr lang="en-US" baseline="0" dirty="0" smtClean="0"/>
              <a:t> of scaling individually and customization.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1&gt; We use Bro to simulate the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. Because Bro has an event engine that works similarly as our low-level parsing service. </a:t>
            </a:r>
          </a:p>
          <a:p>
            <a:r>
              <a:rPr lang="en-US" baseline="0" dirty="0" smtClean="0"/>
              <a:t>The policy scripts interpreter works similarly as our high-level detecting service.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2&gt;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01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 from Bro policy customization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According to the mix of our traffic dataset, we classify the traffic based on protocols into four portions such that every type of traffic has similar volume. </a:t>
            </a:r>
          </a:p>
        </p:txBody>
      </p:sp>
    </p:spTree>
    <p:extLst>
      <p:ext uri="{BB962C8B-B14F-4D97-AF65-F5344CB8AC3E}">
        <p14:creationId xmlns:p14="http://schemas.microsoft.com/office/powerpoint/2010/main" val="3952678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/>
              <a:t>diverse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devices</a:t>
            </a:r>
            <a:br>
              <a:rPr lang="en-US" altLang="zh-CN" sz="2000" dirty="0" smtClean="0"/>
            </a:br>
            <a:r>
              <a:rPr lang="zh-CN" altLang="zh-CN" sz="2000" dirty="0" smtClean="0"/>
              <a:t> </a:t>
            </a:r>
            <a:r>
              <a:rPr lang="en-US" altLang="zh-CN" sz="2000" dirty="0" smtClean="0"/>
              <a:t>environment</a:t>
            </a:r>
            <a:r>
              <a:rPr lang="zh-CN" altLang="en-US" sz="2000" dirty="0" smtClean="0"/>
              <a:t> </a:t>
            </a:r>
            <a:r>
              <a:rPr lang="zh-CN" altLang="zh-CN" sz="2000" dirty="0" smtClean="0"/>
              <a:t>&amp;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device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behaviors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change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rapidly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88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23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microservices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chitecture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 focuses on breaking an application into smaller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and completely independent components, enabling each com-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ponent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 to scale individually and be available all the time [10].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49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0&gt; Another problem is that it’s hard to decide the capacity of firewall.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1&gt; For example, this figure shows a significant traffic volume variation for ddos attack.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2&gt; To fully protect our networks an expensive option is to let the capacity greater than the peak traffic load. </a:t>
            </a:r>
            <a:endParaRPr lang="en-US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279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introduction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motivations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work.</a:t>
            </a:r>
          </a:p>
          <a:p>
            <a:r>
              <a:rPr lang="en-US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discuss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 feasibility of our approach, followed by more details of our approach. </a:t>
            </a:r>
          </a:p>
          <a:p>
            <a:r>
              <a:rPr lang="en-US" baseline="0" dirty="0" smtClean="0"/>
              <a:t>Finally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discuss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 experiments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6458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Intrusion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detection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critical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security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function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monitors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malicious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activities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security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policy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violation.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baseline="0" dirty="0" smtClean="0"/>
              <a:t>Originally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implemented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single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process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scale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large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traffic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volume.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clustered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proposed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scalability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large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traffic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volumes.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utilize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current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multi-core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technologies</a:t>
            </a:r>
            <a:r>
              <a:rPr lang="zh-CN" altLang="en-US" baseline="0" dirty="0" smtClean="0"/>
              <a:t>, </a:t>
            </a: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designed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run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multiple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threads.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However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solutions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inflexible,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because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number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machines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cluster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number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machine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fixed.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 traditional IDS are not flexible to monitor our  networks and systems. </a:t>
            </a:r>
          </a:p>
        </p:txBody>
      </p:sp>
    </p:spTree>
    <p:extLst>
      <p:ext uri="{BB962C8B-B14F-4D97-AF65-F5344CB8AC3E}">
        <p14:creationId xmlns:p14="http://schemas.microsoft.com/office/powerpoint/2010/main" val="329082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Recently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emerging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technologies.</a:t>
            </a:r>
            <a:r>
              <a:rPr lang="zh-CN" altLang="en-US" dirty="0" smtClean="0"/>
              <a:t> </a:t>
            </a:r>
            <a:r>
              <a:rPr lang="en-US" altLang="zh-CN" dirty="0" smtClean="0"/>
              <a:t>NFV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SDN.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IDS</a:t>
            </a:r>
            <a:r>
              <a:rPr lang="zh-CN" altLang="en-US" dirty="0" smtClean="0"/>
              <a:t> 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virtualized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dynamically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destroyed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migrated,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elasticity.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split/merge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OpenNF,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virtualized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functions</a:t>
            </a:r>
            <a:r>
              <a:rPr lang="zh-CN" altLang="en-US" dirty="0" smtClean="0"/>
              <a:t>.</a:t>
            </a:r>
            <a:endParaRPr lang="en-US" altLang="zh-CN" dirty="0" smtClean="0"/>
          </a:p>
          <a:p>
            <a:r>
              <a:rPr lang="en-US" dirty="0" smtClean="0"/>
              <a:t>Unfortunately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virtualized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monolithic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piece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virtualized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IDS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independently.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monoliths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virtualized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significant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limitations.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0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limitation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inefficient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resource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usage</a:t>
            </a:r>
            <a:r>
              <a:rPr lang="zh-CN" altLang="en-US" baseline="0" dirty="0" smtClean="0"/>
              <a:t>. </a:t>
            </a:r>
            <a:endParaRPr lang="en-US" altLang="zh-CN" baseline="0" dirty="0" smtClean="0"/>
          </a:p>
          <a:p>
            <a:r>
              <a:rPr lang="en-US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provision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virtualized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instance.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monolithic instance needs a big slice of resource. </a:t>
            </a:r>
          </a:p>
          <a:p>
            <a:r>
              <a:rPr lang="en-US" altLang="zh-CN" baseline="0" dirty="0" smtClean="0"/>
              <a:t>So it’s impossible for monolithic instance to use those small slices of resource in the could. In addition, finding a big slice of resource in the cloud is more difficult to find a small one. </a:t>
            </a:r>
          </a:p>
        </p:txBody>
      </p:sp>
    </p:spTree>
    <p:extLst>
      <p:ext uri="{BB962C8B-B14F-4D97-AF65-F5344CB8AC3E}">
        <p14:creationId xmlns:p14="http://schemas.microsoft.com/office/powerpoint/2010/main" val="11248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0&gt; The next limitation is that is hard for customization.</a:t>
            </a:r>
          </a:p>
          <a:p>
            <a:r>
              <a:rPr lang="en-US" altLang="zh-CN" baseline="0" dirty="0" smtClean="0"/>
              <a:t>1&gt; People may want to tailor the IDS for different purpose. For example, in some situation, the user wants to remove some less useful components to reduce the resource consumption. </a:t>
            </a:r>
          </a:p>
          <a:p>
            <a:r>
              <a:rPr lang="en-US" altLang="zh-CN" baseline="0" dirty="0" smtClean="0"/>
              <a:t>But this is hard to achieve for monolithic virtualized IDS.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2&gt; Because it requires mastery of knowledge of the source code of IDS. </a:t>
            </a:r>
          </a:p>
          <a:p>
            <a:r>
              <a:rPr lang="en-US" altLang="zh-CN" baseline="0" dirty="0" smtClean="0"/>
              <a:t>In addition, the manual customization of a complex IDS is error-prone.</a:t>
            </a:r>
          </a:p>
          <a:p>
            <a:r>
              <a:rPr lang="en-US" altLang="zh-CN" baseline="0" dirty="0" smtClean="0"/>
              <a:t>What’s more, the customization is implementation-dependent and is hard to apply to many </a:t>
            </a:r>
            <a:r>
              <a:rPr lang="en-US" altLang="zh-CN" baseline="0" dirty="0" err="1" smtClean="0"/>
              <a:t>IDSes</a:t>
            </a:r>
            <a:r>
              <a:rPr lang="en-US" altLang="zh-CN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8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third limitation is inflexible scalability. </a:t>
            </a:r>
          </a:p>
          <a:p>
            <a:r>
              <a:rPr lang="en-US" baseline="0" dirty="0" smtClean="0"/>
              <a:t>Virtualized IDS based on NFV and SDN can dynamically scale. </a:t>
            </a:r>
          </a:p>
          <a:p>
            <a:r>
              <a:rPr lang="en-US" baseline="0" dirty="0" smtClean="0"/>
              <a:t>However, the scaling of monolithic virtualized IDS is inflexible.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a monolithic virtualized IDS has multiple components. One of the components is overloaded and begins to report packet loss. </a:t>
            </a:r>
          </a:p>
          <a:p>
            <a:r>
              <a:rPr lang="en-US" baseline="0" dirty="0" smtClean="0"/>
              <a:t>The NFV technology can quickly scale out by adding more virtualized IDS instances and redistributing the traffic evenly.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most of the other components are not overloaded. </a:t>
            </a:r>
          </a:p>
          <a:p>
            <a:r>
              <a:rPr lang="en-US" baseline="0" dirty="0" smtClean="0"/>
              <a:t>After scaling out, those components are underloaded. </a:t>
            </a:r>
          </a:p>
          <a:p>
            <a:r>
              <a:rPr lang="en-US" baseline="0" dirty="0" smtClean="0"/>
              <a:t>This wastes a lot of the could resource. </a:t>
            </a:r>
          </a:p>
        </p:txBody>
      </p:sp>
    </p:spTree>
    <p:extLst>
      <p:ext uri="{BB962C8B-B14F-4D97-AF65-F5344CB8AC3E}">
        <p14:creationId xmlns:p14="http://schemas.microsoft.com/office/powerpoint/2010/main" val="11248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0&gt; How can we solve those</a:t>
            </a:r>
            <a:r>
              <a:rPr lang="en-US" baseline="0" dirty="0" smtClean="0"/>
              <a:t> limitations?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1&gt; We propose IDS virtualization as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2&gt; So what is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Micorservice</a:t>
            </a:r>
            <a:r>
              <a:rPr lang="en-US" baseline="0" dirty="0" smtClean="0"/>
              <a:t> is now widely used in cloud environment. </a:t>
            </a:r>
          </a:p>
          <a:p>
            <a:r>
              <a:rPr lang="en-US" baseline="0" dirty="0" smtClean="0"/>
              <a:t>It breaks the application into small independent components. And components can communicate by lightweight mechanisms, such as rest API.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3&gt;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has many good features. </a:t>
            </a:r>
          </a:p>
          <a:p>
            <a:r>
              <a:rPr lang="en-US" baseline="0" dirty="0" smtClean="0"/>
              <a:t>Each of the service is small and lightweight. </a:t>
            </a:r>
          </a:p>
          <a:p>
            <a:r>
              <a:rPr lang="en-US" baseline="0" dirty="0" smtClean="0"/>
              <a:t>They can scale individually. </a:t>
            </a:r>
          </a:p>
          <a:p>
            <a:r>
              <a:rPr lang="en-US" baseline="0" dirty="0" smtClean="0"/>
              <a:t>And  each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can run independently.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1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0&gt; We studied the IDS and identify  two major components.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1&gt; One component is the low-level parsing, The outputs of this component, are per-connection events. Such as, a file download from a suspicious IP.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2&gt; Another component is the high-level analysis components, which can conduct cross-event detection analysis, and output the alerts, notifications or logs.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3&gt; These two components can run independently, and they can communicate through well-defined messages. </a:t>
            </a:r>
          </a:p>
        </p:txBody>
      </p:sp>
    </p:spTree>
    <p:extLst>
      <p:ext uri="{BB962C8B-B14F-4D97-AF65-F5344CB8AC3E}">
        <p14:creationId xmlns:p14="http://schemas.microsoft.com/office/powerpoint/2010/main" val="403727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3048000"/>
            <a:ext cx="9144000" cy="228600"/>
          </a:xfrm>
          <a:prstGeom prst="rect">
            <a:avLst/>
          </a:prstGeom>
          <a:gradFill rotWithShape="1">
            <a:gsLst>
              <a:gs pos="0">
                <a:srgbClr val="FF8A65"/>
              </a:gs>
              <a:gs pos="100000">
                <a:srgbClr val="C02E00"/>
              </a:gs>
            </a:gsLst>
            <a:lin ang="5400000" scaled="1"/>
          </a:gradFill>
          <a:ln w="9525">
            <a:solidFill>
              <a:srgbClr val="D032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048000" y="3048000"/>
            <a:ext cx="3200400" cy="228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475E00"/>
              </a:gs>
            </a:gsLst>
            <a:lin ang="5400000" scaled="1"/>
          </a:gra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517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4925" y="1233488"/>
            <a:ext cx="773112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246063" y="846138"/>
            <a:ext cx="8689975" cy="19050"/>
          </a:xfrm>
          <a:prstGeom prst="line">
            <a:avLst/>
          </a:prstGeom>
          <a:noFill/>
          <a:ln w="38100">
            <a:solidFill>
              <a:srgbClr val="D032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FF3300"/>
        </a:buClr>
        <a:buSzPct val="8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6699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1190625"/>
            <a:ext cx="773112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246063" y="846138"/>
            <a:ext cx="8689975" cy="19050"/>
          </a:xfrm>
          <a:prstGeom prst="line">
            <a:avLst/>
          </a:prstGeom>
          <a:noFill/>
          <a:ln w="38100">
            <a:solidFill>
              <a:srgbClr val="D032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FF3300"/>
        </a:buClr>
        <a:buSzPct val="8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6699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4925" y="1233488"/>
            <a:ext cx="773112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246063" y="846138"/>
            <a:ext cx="8689975" cy="19050"/>
          </a:xfrm>
          <a:prstGeom prst="line">
            <a:avLst/>
          </a:prstGeom>
          <a:noFill/>
          <a:ln w="38100">
            <a:solidFill>
              <a:srgbClr val="D032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bg2"/>
        </a:buClr>
        <a:buSzPct val="90000"/>
        <a:buFont typeface="Helvetica" pitchFamily="34" charset="0"/>
        <a:buChar char="■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D03200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6699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1190625"/>
            <a:ext cx="773112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246063" y="862850"/>
            <a:ext cx="8689975" cy="19050"/>
          </a:xfrm>
          <a:prstGeom prst="line">
            <a:avLst/>
          </a:prstGeom>
          <a:noFill/>
          <a:ln w="38100">
            <a:solidFill>
              <a:srgbClr val="D032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2" r:id="rId2"/>
    <p:sldLayoutId id="2147483776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FF3300"/>
        </a:buClr>
        <a:buSzPct val="8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6699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8735" y="1534848"/>
            <a:ext cx="8293099" cy="912184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Towards Effective Virtualization of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Intrusion Detection Systems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9900" y="3632200"/>
            <a:ext cx="8407400" cy="70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dirty="0" smtClean="0">
                <a:latin typeface="+mn-lt"/>
              </a:rPr>
              <a:t>Nuyun Zhang</a:t>
            </a:r>
            <a:r>
              <a:rPr lang="en-US" sz="2000" b="1" baseline="30000" dirty="0" smtClean="0">
                <a:latin typeface="+mn-lt"/>
                <a:cs typeface="Verdana"/>
              </a:rPr>
              <a:t>†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b="1" u="sng" dirty="0" smtClean="0">
                <a:latin typeface="+mn-lt"/>
              </a:rPr>
              <a:t>Hongda Li</a:t>
            </a:r>
            <a:r>
              <a:rPr lang="en-US" sz="2000" b="1" baseline="30000" dirty="0">
                <a:latin typeface="+mn-lt"/>
                <a:cs typeface="Verdana"/>
              </a:rPr>
              <a:t>†</a:t>
            </a:r>
            <a:r>
              <a:rPr lang="en-US" sz="2000" dirty="0" smtClean="0">
                <a:latin typeface="+mn-lt"/>
              </a:rPr>
              <a:t>,</a:t>
            </a:r>
            <a:r>
              <a:rPr lang="en-US" sz="2000" dirty="0">
                <a:latin typeface="+mn-lt"/>
              </a:rPr>
              <a:t> Hongxin Hu</a:t>
            </a:r>
            <a:r>
              <a:rPr lang="en-US" sz="2000" b="1" baseline="30000" dirty="0" smtClean="0">
                <a:latin typeface="+mn-lt"/>
                <a:cs typeface="Verdana"/>
              </a:rPr>
              <a:t>†</a:t>
            </a:r>
            <a:r>
              <a:rPr lang="en-US" sz="2000" dirty="0" smtClean="0">
                <a:latin typeface="+mn-lt"/>
              </a:rPr>
              <a:t>, and </a:t>
            </a:r>
            <a:r>
              <a:rPr lang="en-US" sz="2000" dirty="0" err="1"/>
              <a:t>Younghee</a:t>
            </a:r>
            <a:r>
              <a:rPr lang="en-US" sz="2000" dirty="0"/>
              <a:t> </a:t>
            </a:r>
            <a:r>
              <a:rPr lang="en-US" sz="2000" dirty="0" smtClean="0"/>
              <a:t>Park</a:t>
            </a:r>
            <a:r>
              <a:rPr lang="en-US" sz="2000" b="1" baseline="30000" dirty="0" smtClean="0">
                <a:latin typeface="+mn-lt"/>
                <a:cs typeface="Verdana"/>
              </a:rPr>
              <a:t>‡</a:t>
            </a:r>
            <a:endParaRPr lang="en-US" sz="2000" b="1" dirty="0" smtClean="0">
              <a:latin typeface="+mn-lt"/>
            </a:endParaRPr>
          </a:p>
        </p:txBody>
      </p:sp>
      <p:pic>
        <p:nvPicPr>
          <p:cNvPr id="15" name="Picture 14" descr="http://www.clemson.edu/administration/public-affairs/toolbox/downloads/logos/logos/wordmark-academic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95" y="4864199"/>
            <a:ext cx="2666561" cy="70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69588" y="4903401"/>
            <a:ext cx="298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baseline="30000" dirty="0">
                <a:latin typeface="+mn-lt"/>
                <a:cs typeface="Verdana"/>
              </a:rPr>
              <a:t>†</a:t>
            </a:r>
            <a:endParaRPr lang="en-US" sz="24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1824" y="49911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>
                <a:latin typeface="+mn-lt"/>
                <a:cs typeface="Verdana"/>
              </a:rPr>
              <a:t>‡</a:t>
            </a:r>
            <a:endParaRPr 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9280" y="5875630"/>
            <a:ext cx="3589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SDN-NFV Security </a:t>
            </a:r>
            <a:r>
              <a:rPr lang="en-US" sz="2000" b="1" dirty="0">
                <a:solidFill>
                  <a:srgbClr val="0000FF"/>
                </a:solidFill>
              </a:rPr>
              <a:t>2017</a:t>
            </a:r>
          </a:p>
        </p:txBody>
      </p:sp>
      <p:pic>
        <p:nvPicPr>
          <p:cNvPr id="6" name="Picture 5" descr="sjsu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96" y="4394199"/>
            <a:ext cx="2311400" cy="15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2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3"/>
    </mc:Choice>
    <mc:Fallback xmlns="">
      <p:transition xmlns:p14="http://schemas.microsoft.com/office/powerpoint/2010/main" spd="slow" advTm="164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19" y="201613"/>
            <a:ext cx="8678053" cy="576262"/>
          </a:xfrm>
        </p:spPr>
        <p:txBody>
          <a:bodyPr/>
          <a:lstStyle/>
          <a:p>
            <a:r>
              <a:rPr lang="en-US" sz="4000" b="0" dirty="0" smtClean="0"/>
              <a:t>IDS Virtualization as </a:t>
            </a:r>
            <a:r>
              <a:rPr lang="en-US" sz="4000" b="0" dirty="0" err="1" smtClean="0"/>
              <a:t>Microservices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070000"/>
            <a:ext cx="8556252" cy="1916596"/>
          </a:xfrm>
        </p:spPr>
        <p:txBody>
          <a:bodyPr/>
          <a:lstStyle/>
          <a:p>
            <a:r>
              <a:rPr lang="en-US" sz="3000" dirty="0" smtClean="0"/>
              <a:t>Decomposing of virtualized IDS </a:t>
            </a:r>
          </a:p>
          <a:p>
            <a:pPr lvl="1"/>
            <a:r>
              <a:rPr lang="en-US" sz="2600" dirty="0" smtClean="0"/>
              <a:t>Low-level connection parsing service</a:t>
            </a:r>
          </a:p>
          <a:p>
            <a:pPr lvl="1"/>
            <a:r>
              <a:rPr lang="en-US" sz="2600" dirty="0" smtClean="0"/>
              <a:t>High-level attack detecting service</a:t>
            </a:r>
          </a:p>
          <a:p>
            <a:pPr lvl="1"/>
            <a:r>
              <a:rPr lang="en-US" sz="2600" dirty="0" smtClean="0"/>
              <a:t>Scheduler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86525" y="3445868"/>
            <a:ext cx="1023257" cy="692754"/>
            <a:chOff x="1098778" y="4937806"/>
            <a:chExt cx="653694" cy="692754"/>
          </a:xfrm>
        </p:grpSpPr>
        <p:sp>
          <p:nvSpPr>
            <p:cNvPr id="8" name="Rounded Rectangle 7"/>
            <p:cNvSpPr>
              <a:spLocks/>
            </p:cNvSpPr>
            <p:nvPr/>
          </p:nvSpPr>
          <p:spPr>
            <a:xfrm>
              <a:off x="1098778" y="4937806"/>
              <a:ext cx="653694" cy="69275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8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8750" y="4983574"/>
              <a:ext cx="60118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Parsing service</a:t>
              </a:r>
              <a:r>
                <a:rPr lang="en-US" sz="1600" baseline="-25000" dirty="0" smtClean="0">
                  <a:latin typeface="+mj-lt"/>
                </a:rPr>
                <a:t>1</a:t>
              </a:r>
              <a:endParaRPr lang="en-US" sz="1600" baseline="-25000" dirty="0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6059" y="5797062"/>
            <a:ext cx="1023257" cy="692754"/>
            <a:chOff x="1098778" y="4937806"/>
            <a:chExt cx="653694" cy="692754"/>
          </a:xfrm>
        </p:grpSpPr>
        <p:sp>
          <p:nvSpPr>
            <p:cNvPr id="11" name="Rounded Rectangle 10"/>
            <p:cNvSpPr>
              <a:spLocks/>
            </p:cNvSpPr>
            <p:nvPr/>
          </p:nvSpPr>
          <p:spPr>
            <a:xfrm>
              <a:off x="1098778" y="4937806"/>
              <a:ext cx="653694" cy="69275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8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8750" y="4983574"/>
              <a:ext cx="60118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Parsing service</a:t>
              </a:r>
              <a:r>
                <a:rPr lang="en-US" sz="1600" baseline="-25000" dirty="0">
                  <a:latin typeface="+mj-lt"/>
                </a:rPr>
                <a:t>2</a:t>
              </a:r>
            </a:p>
          </p:txBody>
        </p:sp>
      </p:grpSp>
      <p:cxnSp>
        <p:nvCxnSpPr>
          <p:cNvPr id="13" name="Straight Arrow Connector 12"/>
          <p:cNvCxnSpPr>
            <a:stCxn id="17" idx="3"/>
            <a:endCxn id="8" idx="1"/>
          </p:cNvCxnSpPr>
          <p:nvPr/>
        </p:nvCxnSpPr>
        <p:spPr bwMode="auto">
          <a:xfrm flipV="1">
            <a:off x="1729606" y="3792245"/>
            <a:ext cx="1256919" cy="130255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4" name="Straight Arrow Connector 13"/>
          <p:cNvCxnSpPr>
            <a:stCxn id="17" idx="3"/>
            <a:endCxn id="11" idx="1"/>
          </p:cNvCxnSpPr>
          <p:nvPr/>
        </p:nvCxnSpPr>
        <p:spPr bwMode="auto">
          <a:xfrm>
            <a:off x="1729606" y="5094800"/>
            <a:ext cx="1256453" cy="104863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46244" y="4910134"/>
            <a:ext cx="88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Traffic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20" idx="1"/>
          </p:cNvCxnSpPr>
          <p:nvPr/>
        </p:nvCxnSpPr>
        <p:spPr bwMode="auto">
          <a:xfrm>
            <a:off x="4009782" y="3792245"/>
            <a:ext cx="751140" cy="966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4696645" y="4694874"/>
            <a:ext cx="438912" cy="438912"/>
            <a:chOff x="4380652" y="3755813"/>
            <a:chExt cx="438912" cy="438912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 bwMode="auto">
            <a:xfrm>
              <a:off x="4380652" y="3755813"/>
              <a:ext cx="438912" cy="4389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cxnSp>
          <p:nvCxnSpPr>
            <p:cNvPr id="21" name="Straight Arrow Connector 20"/>
            <p:cNvCxnSpPr>
              <a:endCxn id="20" idx="6"/>
            </p:cNvCxnSpPr>
            <p:nvPr/>
          </p:nvCxnSpPr>
          <p:spPr bwMode="auto">
            <a:xfrm flipV="1">
              <a:off x="4401821" y="3975269"/>
              <a:ext cx="417743" cy="725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2" name="Straight Arrow Connector 21"/>
            <p:cNvCxnSpPr>
              <a:stCxn id="20" idx="4"/>
              <a:endCxn id="20" idx="0"/>
            </p:cNvCxnSpPr>
            <p:nvPr/>
          </p:nvCxnSpPr>
          <p:spPr bwMode="auto">
            <a:xfrm flipV="1">
              <a:off x="4600108" y="3755813"/>
              <a:ext cx="0" cy="43891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26" name="Straight Arrow Connector 25"/>
          <p:cNvCxnSpPr>
            <a:stCxn id="12" idx="3"/>
            <a:endCxn id="20" idx="3"/>
          </p:cNvCxnSpPr>
          <p:nvPr/>
        </p:nvCxnSpPr>
        <p:spPr bwMode="auto">
          <a:xfrm flipV="1">
            <a:off x="3974037" y="5069509"/>
            <a:ext cx="786885" cy="10657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505553" y="3249180"/>
            <a:ext cx="1161238" cy="595708"/>
            <a:chOff x="1568527" y="2870884"/>
            <a:chExt cx="646050" cy="595708"/>
          </a:xfrm>
        </p:grpSpPr>
        <p:sp>
          <p:nvSpPr>
            <p:cNvPr id="30" name="Rounded Rectangle 29"/>
            <p:cNvSpPr>
              <a:spLocks/>
            </p:cNvSpPr>
            <p:nvPr/>
          </p:nvSpPr>
          <p:spPr>
            <a:xfrm>
              <a:off x="1568527" y="2881376"/>
              <a:ext cx="646050" cy="58521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100000">
                  <a:srgbClr val="E1E8D4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04684" y="2870884"/>
              <a:ext cx="58372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Detecting service</a:t>
              </a:r>
              <a:r>
                <a:rPr lang="en-US" sz="1600" baseline="-25000" dirty="0" smtClean="0">
                  <a:latin typeface="+mj-lt"/>
                </a:rPr>
                <a:t>1</a:t>
              </a:r>
              <a:endParaRPr lang="en-US" sz="1600" baseline="-25000" dirty="0">
                <a:latin typeface="+mj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16649" y="4624438"/>
            <a:ext cx="1161238" cy="595708"/>
            <a:chOff x="1568527" y="2870884"/>
            <a:chExt cx="646050" cy="595708"/>
          </a:xfrm>
        </p:grpSpPr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1568527" y="2881376"/>
              <a:ext cx="646050" cy="58521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100000">
                  <a:srgbClr val="E1E8D4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4684" y="2870884"/>
              <a:ext cx="58372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Detecting service</a:t>
              </a:r>
              <a:r>
                <a:rPr lang="en-US" sz="1600" baseline="-25000" dirty="0">
                  <a:latin typeface="+mj-lt"/>
                </a:rPr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28706" y="5976637"/>
            <a:ext cx="1161238" cy="595708"/>
            <a:chOff x="1568527" y="2870884"/>
            <a:chExt cx="646050" cy="595708"/>
          </a:xfrm>
        </p:grpSpPr>
        <p:sp>
          <p:nvSpPr>
            <p:cNvPr id="36" name="Rounded Rectangle 35"/>
            <p:cNvSpPr>
              <a:spLocks/>
            </p:cNvSpPr>
            <p:nvPr/>
          </p:nvSpPr>
          <p:spPr>
            <a:xfrm>
              <a:off x="1568527" y="2881376"/>
              <a:ext cx="646050" cy="58521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100000">
                  <a:srgbClr val="E1E8D4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4684" y="2870884"/>
              <a:ext cx="58372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Detecting service</a:t>
              </a:r>
              <a:r>
                <a:rPr lang="en-US" sz="1600" baseline="-25000" dirty="0" smtClean="0">
                  <a:latin typeface="+mj-lt"/>
                </a:rPr>
                <a:t>3</a:t>
              </a:r>
              <a:endParaRPr lang="en-US" sz="1600" baseline="-25000" dirty="0">
                <a:latin typeface="+mj-lt"/>
              </a:endParaRPr>
            </a:p>
          </p:txBody>
        </p:sp>
      </p:grpSp>
      <p:cxnSp>
        <p:nvCxnSpPr>
          <p:cNvPr id="40" name="Straight Arrow Connector 39"/>
          <p:cNvCxnSpPr>
            <a:stCxn id="20" idx="5"/>
            <a:endCxn id="36" idx="1"/>
          </p:cNvCxnSpPr>
          <p:nvPr/>
        </p:nvCxnSpPr>
        <p:spPr bwMode="auto">
          <a:xfrm>
            <a:off x="5071280" y="5069509"/>
            <a:ext cx="1257426" cy="1210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Arrow Connector 42"/>
          <p:cNvCxnSpPr>
            <a:stCxn id="20" idx="6"/>
            <a:endCxn id="33" idx="1"/>
          </p:cNvCxnSpPr>
          <p:nvPr/>
        </p:nvCxnSpPr>
        <p:spPr bwMode="auto">
          <a:xfrm>
            <a:off x="5135557" y="4914330"/>
            <a:ext cx="1781092" cy="132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Arrow Connector 45"/>
          <p:cNvCxnSpPr>
            <a:stCxn id="20" idx="7"/>
            <a:endCxn id="31" idx="1"/>
          </p:cNvCxnSpPr>
          <p:nvPr/>
        </p:nvCxnSpPr>
        <p:spPr bwMode="auto">
          <a:xfrm flipV="1">
            <a:off x="5071280" y="3541568"/>
            <a:ext cx="1499263" cy="12175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527665" y="4749311"/>
            <a:ext cx="1105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Scheduler</a:t>
            </a:r>
            <a:endParaRPr lang="en-US" sz="16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54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31"/>
          <p:cNvSpPr/>
          <p:nvPr/>
        </p:nvSpPr>
        <p:spPr bwMode="auto">
          <a:xfrm>
            <a:off x="570654" y="1967652"/>
            <a:ext cx="5181598" cy="4157135"/>
          </a:xfrm>
          <a:prstGeom prst="cloud">
            <a:avLst/>
          </a:prstGeom>
          <a:solidFill>
            <a:srgbClr val="DB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40" y="242441"/>
            <a:ext cx="8503635" cy="623888"/>
          </a:xfrm>
        </p:spPr>
        <p:txBody>
          <a:bodyPr/>
          <a:lstStyle/>
          <a:p>
            <a:r>
              <a:rPr lang="en-US" sz="4000" b="0" dirty="0"/>
              <a:t>Efficient Resource Usage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7244598" y="2887282"/>
            <a:ext cx="640080" cy="640080"/>
          </a:xfrm>
          <a:prstGeom prst="roundRect">
            <a:avLst/>
          </a:prstGeom>
          <a:gradFill>
            <a:gsLst>
              <a:gs pos="0">
                <a:srgbClr val="39377C"/>
              </a:gs>
              <a:gs pos="80000">
                <a:srgbClr val="746FFF"/>
              </a:gs>
              <a:gs pos="100000">
                <a:srgbClr val="BEBEFF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711879" y="3328484"/>
            <a:ext cx="1463040" cy="2194560"/>
            <a:chOff x="1937093" y="3223497"/>
            <a:chExt cx="1463040" cy="2194560"/>
          </a:xfrm>
        </p:grpSpPr>
        <p:sp>
          <p:nvSpPr>
            <p:cNvPr id="37" name="Rounded Rectangle 36"/>
            <p:cNvSpPr>
              <a:spLocks/>
            </p:cNvSpPr>
            <p:nvPr/>
          </p:nvSpPr>
          <p:spPr>
            <a:xfrm>
              <a:off x="1937093" y="3223497"/>
              <a:ext cx="1463040" cy="2194560"/>
            </a:xfrm>
            <a:prstGeom prst="roundRect">
              <a:avLst>
                <a:gd name="adj" fmla="val 1088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>
              <a:spLocks noChangeAspect="1"/>
            </p:cNvSpPr>
            <p:nvPr/>
          </p:nvSpPr>
          <p:spPr>
            <a:xfrm>
              <a:off x="2013045" y="3298761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>
              <a:spLocks noChangeAspect="1"/>
            </p:cNvSpPr>
            <p:nvPr/>
          </p:nvSpPr>
          <p:spPr>
            <a:xfrm>
              <a:off x="2698844" y="3298761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>
              <a:spLocks noChangeAspect="1"/>
            </p:cNvSpPr>
            <p:nvPr/>
          </p:nvSpPr>
          <p:spPr>
            <a:xfrm>
              <a:off x="2029978" y="4018428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>
              <a:spLocks noChangeAspect="1"/>
            </p:cNvSpPr>
            <p:nvPr/>
          </p:nvSpPr>
          <p:spPr>
            <a:xfrm>
              <a:off x="2707311" y="4009960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>
              <a:spLocks noChangeAspect="1"/>
            </p:cNvSpPr>
            <p:nvPr/>
          </p:nvSpPr>
          <p:spPr>
            <a:xfrm>
              <a:off x="2021511" y="4704227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>
              <a:spLocks noChangeAspect="1"/>
            </p:cNvSpPr>
            <p:nvPr/>
          </p:nvSpPr>
          <p:spPr>
            <a:xfrm>
              <a:off x="2715777" y="4712694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98487" y="3366429"/>
            <a:ext cx="1463040" cy="731520"/>
            <a:chOff x="3523701" y="3261442"/>
            <a:chExt cx="1463040" cy="731520"/>
          </a:xfrm>
        </p:grpSpPr>
        <p:sp>
          <p:nvSpPr>
            <p:cNvPr id="36" name="Rounded Rectangle 35"/>
            <p:cNvSpPr>
              <a:spLocks noChangeAspect="1"/>
            </p:cNvSpPr>
            <p:nvPr/>
          </p:nvSpPr>
          <p:spPr>
            <a:xfrm>
              <a:off x="3523701" y="3261442"/>
              <a:ext cx="1463040" cy="73152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5" name="Rounded Rectangle 54"/>
            <p:cNvSpPr>
              <a:spLocks noChangeAspect="1"/>
            </p:cNvSpPr>
            <p:nvPr/>
          </p:nvSpPr>
          <p:spPr>
            <a:xfrm>
              <a:off x="3579378" y="3315695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>
              <a:spLocks noChangeAspect="1"/>
            </p:cNvSpPr>
            <p:nvPr/>
          </p:nvSpPr>
          <p:spPr>
            <a:xfrm>
              <a:off x="4273644" y="3315694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98487" y="4297762"/>
            <a:ext cx="731520" cy="731520"/>
            <a:chOff x="3523701" y="4192775"/>
            <a:chExt cx="731520" cy="731520"/>
          </a:xfrm>
        </p:grpSpPr>
        <p:sp>
          <p:nvSpPr>
            <p:cNvPr id="43" name="Rounded Rectangle 42"/>
            <p:cNvSpPr>
              <a:spLocks/>
            </p:cNvSpPr>
            <p:nvPr/>
          </p:nvSpPr>
          <p:spPr>
            <a:xfrm>
              <a:off x="3523701" y="4192775"/>
              <a:ext cx="731520" cy="73152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7" name="Rounded Rectangle 56"/>
            <p:cNvSpPr>
              <a:spLocks noChangeAspect="1"/>
            </p:cNvSpPr>
            <p:nvPr/>
          </p:nvSpPr>
          <p:spPr>
            <a:xfrm>
              <a:off x="3570912" y="4255496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735722" y="3635587"/>
            <a:ext cx="161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Microservice</a:t>
            </a:r>
            <a:endParaRPr lang="en-US" dirty="0" smtClean="0"/>
          </a:p>
          <a:p>
            <a:pPr algn="ctr"/>
            <a:r>
              <a:rPr lang="en-US" dirty="0" smtClean="0"/>
              <a:t>Instances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1470143" y="2650029"/>
            <a:ext cx="2896083" cy="452580"/>
            <a:chOff x="1636090" y="2502709"/>
            <a:chExt cx="2896083" cy="452580"/>
          </a:xfrm>
        </p:grpSpPr>
        <p:sp>
          <p:nvSpPr>
            <p:cNvPr id="12" name="Rounded Rectangle 11"/>
            <p:cNvSpPr>
              <a:spLocks noChangeAspect="1"/>
            </p:cNvSpPr>
            <p:nvPr/>
          </p:nvSpPr>
          <p:spPr>
            <a:xfrm>
              <a:off x="1636090" y="2504443"/>
              <a:ext cx="438912" cy="438912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8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4400000" scaled="0"/>
            </a:gradFill>
            <a:effectLst>
              <a:outerShdw blurRad="33655" dist="50800" dir="2700000" sx="102000" sy="102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33" name="Rounded Rectangle 32"/>
            <p:cNvSpPr>
              <a:spLocks noChangeAspect="1"/>
            </p:cNvSpPr>
            <p:nvPr/>
          </p:nvSpPr>
          <p:spPr>
            <a:xfrm>
              <a:off x="2247383" y="2509523"/>
              <a:ext cx="438912" cy="438912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8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4400000" scaled="0"/>
            </a:gradFill>
            <a:effectLst>
              <a:outerShdw blurRad="33655" dist="50800" dir="2700000" sx="102000" sy="102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34" name="Rounded Rectangle 33"/>
            <p:cNvSpPr>
              <a:spLocks noChangeAspect="1"/>
            </p:cNvSpPr>
            <p:nvPr/>
          </p:nvSpPr>
          <p:spPr>
            <a:xfrm>
              <a:off x="2856964" y="2516377"/>
              <a:ext cx="438912" cy="438912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8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4400000" scaled="0"/>
            </a:gradFill>
            <a:effectLst>
              <a:outerShdw blurRad="33655" dist="50800" dir="2700000" sx="102000" sy="102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3483661" y="2511176"/>
              <a:ext cx="438912" cy="438912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8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4400000" scaled="0"/>
            </a:gradFill>
            <a:effectLst>
              <a:outerShdw blurRad="33655" dist="50800" dir="2700000" sx="102000" sy="102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64" name="Rounded Rectangle 63"/>
            <p:cNvSpPr>
              <a:spLocks noChangeAspect="1"/>
            </p:cNvSpPr>
            <p:nvPr/>
          </p:nvSpPr>
          <p:spPr>
            <a:xfrm>
              <a:off x="4093261" y="2502709"/>
              <a:ext cx="438912" cy="438912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8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4400000" scaled="0"/>
            </a:gradFill>
            <a:effectLst>
              <a:outerShdw blurRad="33655" dist="50800" dir="2700000" sx="102000" sy="102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</p:grpSp>
      <p:sp>
        <p:nvSpPr>
          <p:cNvPr id="66" name="Right Brace 65"/>
          <p:cNvSpPr/>
          <p:nvPr/>
        </p:nvSpPr>
        <p:spPr bwMode="auto">
          <a:xfrm rot="16200000">
            <a:off x="2886288" y="524086"/>
            <a:ext cx="694268" cy="3445934"/>
          </a:xfrm>
          <a:prstGeom prst="rightBrace">
            <a:avLst>
              <a:gd name="adj1" fmla="val 23215"/>
              <a:gd name="adj2" fmla="val 5000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4320" y="1459653"/>
            <a:ext cx="358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Available Resource </a:t>
            </a:r>
            <a:r>
              <a:rPr lang="en-US" i="1" dirty="0"/>
              <a:t>U</a:t>
            </a:r>
            <a:r>
              <a:rPr lang="en-US" i="1" dirty="0" smtClean="0"/>
              <a:t>nusable</a:t>
            </a:r>
            <a:endParaRPr lang="en-US" i="1" dirty="0"/>
          </a:p>
        </p:txBody>
      </p:sp>
      <p:sp>
        <p:nvSpPr>
          <p:cNvPr id="68" name="Rounded Rectangle 67"/>
          <p:cNvSpPr>
            <a:spLocks noChangeAspect="1"/>
          </p:cNvSpPr>
          <p:nvPr/>
        </p:nvSpPr>
        <p:spPr>
          <a:xfrm>
            <a:off x="4536914" y="2650029"/>
            <a:ext cx="438912" cy="438912"/>
          </a:xfrm>
          <a:prstGeom prst="round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4400000" scaled="0"/>
          </a:gradFill>
          <a:effectLst>
            <a:outerShdw blurRad="33655" dist="50800" dir="2700000" sx="102000" sy="102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69" name="TextBox 68"/>
          <p:cNvSpPr txBox="1"/>
          <p:nvPr/>
        </p:nvSpPr>
        <p:spPr>
          <a:xfrm>
            <a:off x="4025053" y="5701454"/>
            <a:ext cx="120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Cloud</a:t>
            </a:r>
            <a:endParaRPr lang="en-US" sz="2800" dirty="0"/>
          </a:p>
        </p:txBody>
      </p:sp>
      <p:sp>
        <p:nvSpPr>
          <p:cNvPr id="46" name="Rounded Rectangle 45"/>
          <p:cNvSpPr>
            <a:spLocks/>
          </p:cNvSpPr>
          <p:nvPr/>
        </p:nvSpPr>
        <p:spPr>
          <a:xfrm>
            <a:off x="7288717" y="2953479"/>
            <a:ext cx="256032" cy="256032"/>
          </a:xfrm>
          <a:prstGeom prst="roundRect">
            <a:avLst/>
          </a:prstGeom>
          <a:gradFill flip="none" rotWithShape="1">
            <a:gsLst>
              <a:gs pos="0">
                <a:srgbClr val="980000"/>
              </a:gs>
              <a:gs pos="100000">
                <a:srgbClr val="FF878D"/>
              </a:gs>
              <a:gs pos="50000">
                <a:srgbClr val="EE3E3B"/>
              </a:gs>
            </a:gsLst>
            <a:lin ang="16200000" scaled="0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>
            <a:spLocks/>
          </p:cNvSpPr>
          <p:nvPr/>
        </p:nvSpPr>
        <p:spPr>
          <a:xfrm>
            <a:off x="7593517" y="2953479"/>
            <a:ext cx="256032" cy="256032"/>
          </a:xfrm>
          <a:prstGeom prst="roundRect">
            <a:avLst/>
          </a:prstGeom>
          <a:gradFill flip="none" rotWithShape="1">
            <a:gsLst>
              <a:gs pos="0">
                <a:srgbClr val="980000"/>
              </a:gs>
              <a:gs pos="100000">
                <a:srgbClr val="FF878D"/>
              </a:gs>
              <a:gs pos="50000">
                <a:srgbClr val="EE3E3B"/>
              </a:gs>
            </a:gsLst>
            <a:lin ang="16200000" scaled="0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>
            <a:spLocks/>
          </p:cNvSpPr>
          <p:nvPr/>
        </p:nvSpPr>
        <p:spPr>
          <a:xfrm>
            <a:off x="7295067" y="3232879"/>
            <a:ext cx="256032" cy="256032"/>
          </a:xfrm>
          <a:prstGeom prst="roundRect">
            <a:avLst/>
          </a:prstGeom>
          <a:gradFill flip="none" rotWithShape="1">
            <a:gsLst>
              <a:gs pos="0">
                <a:srgbClr val="980000"/>
              </a:gs>
              <a:gs pos="100000">
                <a:srgbClr val="FF878D"/>
              </a:gs>
              <a:gs pos="50000">
                <a:srgbClr val="EE3E3B"/>
              </a:gs>
            </a:gsLst>
            <a:lin ang="16200000" scaled="0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>
            <a:spLocks/>
          </p:cNvSpPr>
          <p:nvPr/>
        </p:nvSpPr>
        <p:spPr>
          <a:xfrm>
            <a:off x="7593517" y="3232879"/>
            <a:ext cx="256032" cy="256032"/>
          </a:xfrm>
          <a:prstGeom prst="roundRect">
            <a:avLst/>
          </a:prstGeom>
          <a:gradFill flip="none" rotWithShape="1">
            <a:gsLst>
              <a:gs pos="0">
                <a:srgbClr val="980000"/>
              </a:gs>
              <a:gs pos="100000">
                <a:srgbClr val="FF878D"/>
              </a:gs>
              <a:gs pos="50000">
                <a:srgbClr val="EE3E3B"/>
              </a:gs>
            </a:gsLst>
            <a:lin ang="16200000" scaled="0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>
            <a:spLocks noChangeAspect="1"/>
          </p:cNvSpPr>
          <p:nvPr/>
        </p:nvSpPr>
        <p:spPr>
          <a:xfrm>
            <a:off x="7245445" y="2885590"/>
            <a:ext cx="640080" cy="640080"/>
          </a:xfrm>
          <a:prstGeom prst="roundRect">
            <a:avLst/>
          </a:prstGeom>
          <a:gradFill>
            <a:gsLst>
              <a:gs pos="0">
                <a:srgbClr val="39377C"/>
              </a:gs>
              <a:gs pos="80000">
                <a:srgbClr val="746FFF"/>
              </a:gs>
              <a:gs pos="100000">
                <a:srgbClr val="BEBEFF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362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19"/>
    </mc:Choice>
    <mc:Fallback xmlns="">
      <p:transition xmlns:p14="http://schemas.microsoft.com/office/powerpoint/2010/main" spd="slow" advTm="420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-0.49271 -0.0273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35" y="-13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-0.45937 -0.0282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69" y="-14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-0.35747 -0.0680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2" y="-340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-0.32309 -0.0689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63" y="-344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3" grpId="0"/>
      <p:bldP spid="63" grpId="1"/>
      <p:bldP spid="66" grpId="0" animBg="1"/>
      <p:bldP spid="67" grpId="0"/>
      <p:bldP spid="46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>
            <a:spLocks noChangeAspect="1"/>
          </p:cNvSpPr>
          <p:nvPr/>
        </p:nvSpPr>
        <p:spPr>
          <a:xfrm>
            <a:off x="369080" y="1655905"/>
            <a:ext cx="1612135" cy="1612135"/>
          </a:xfrm>
          <a:prstGeom prst="roundRect">
            <a:avLst/>
          </a:prstGeom>
          <a:gradFill>
            <a:gsLst>
              <a:gs pos="1000">
                <a:srgbClr val="8B89FF"/>
              </a:gs>
              <a:gs pos="58000">
                <a:srgbClr val="97A9FF"/>
              </a:gs>
              <a:gs pos="100000">
                <a:srgbClr val="C0C2EE"/>
              </a:gs>
            </a:gsLst>
          </a:gradFill>
          <a:effectLst>
            <a:outerShdw blurRad="40000" dist="38100" dir="5400000" rotWithShape="0">
              <a:srgbClr val="000000">
                <a:alpha val="48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72" y="159710"/>
            <a:ext cx="8583984" cy="623888"/>
          </a:xfrm>
        </p:spPr>
        <p:txBody>
          <a:bodyPr/>
          <a:lstStyle/>
          <a:p>
            <a:r>
              <a:rPr lang="en-US" sz="4000" b="0" dirty="0" smtClean="0"/>
              <a:t>Easy Customization</a:t>
            </a:r>
            <a:endParaRPr lang="en-US" sz="4000" b="0" dirty="0"/>
          </a:p>
        </p:txBody>
      </p:sp>
      <p:grpSp>
        <p:nvGrpSpPr>
          <p:cNvPr id="67" name="Group 66"/>
          <p:cNvGrpSpPr/>
          <p:nvPr/>
        </p:nvGrpSpPr>
        <p:grpSpPr>
          <a:xfrm>
            <a:off x="515039" y="1850819"/>
            <a:ext cx="1280985" cy="1290603"/>
            <a:chOff x="516929" y="2688128"/>
            <a:chExt cx="1280985" cy="1290603"/>
          </a:xfrm>
        </p:grpSpPr>
        <p:sp>
          <p:nvSpPr>
            <p:cNvPr id="22" name="Rounded Rectangle 21"/>
            <p:cNvSpPr>
              <a:spLocks noChangeAspect="1"/>
            </p:cNvSpPr>
            <p:nvPr/>
          </p:nvSpPr>
          <p:spPr>
            <a:xfrm>
              <a:off x="1212698" y="2700106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E20000"/>
                </a:gs>
                <a:gs pos="100000">
                  <a:srgbClr val="FF878D"/>
                </a:gs>
                <a:gs pos="50000">
                  <a:srgbClr val="FF5C58"/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>
              <a:spLocks noChangeAspect="1"/>
            </p:cNvSpPr>
            <p:nvPr/>
          </p:nvSpPr>
          <p:spPr>
            <a:xfrm>
              <a:off x="516929" y="3385904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CBCB00"/>
                </a:gs>
                <a:gs pos="100000">
                  <a:srgbClr val="FBFF5B"/>
                </a:gs>
                <a:gs pos="50000">
                  <a:srgbClr val="EBEB00"/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518011" y="2688128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A3D362"/>
                </a:gs>
                <a:gs pos="100000">
                  <a:srgbClr val="E2EAD5"/>
                </a:gs>
                <a:gs pos="72000">
                  <a:srgbClr val="CFDCBB"/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>
              <a:spLocks noChangeAspect="1"/>
            </p:cNvSpPr>
            <p:nvPr/>
          </p:nvSpPr>
          <p:spPr>
            <a:xfrm>
              <a:off x="1209298" y="3393515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FF43F6"/>
                </a:gs>
                <a:gs pos="100000">
                  <a:srgbClr val="FFCEF6"/>
                </a:gs>
                <a:gs pos="68000">
                  <a:srgbClr val="FFB2FF"/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456121" y="1046484"/>
            <a:ext cx="3210173" cy="3351102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29" name="L-Shape 28"/>
          <p:cNvSpPr>
            <a:spLocks noChangeAspect="1"/>
          </p:cNvSpPr>
          <p:nvPr/>
        </p:nvSpPr>
        <p:spPr bwMode="auto">
          <a:xfrm>
            <a:off x="6773115" y="1246375"/>
            <a:ext cx="1755648" cy="1755648"/>
          </a:xfrm>
          <a:prstGeom prst="corner">
            <a:avLst/>
          </a:prstGeom>
          <a:gradFill flip="none" rotWithShape="1">
            <a:gsLst>
              <a:gs pos="0">
                <a:srgbClr val="A1A2FF"/>
              </a:gs>
              <a:gs pos="100000">
                <a:srgbClr val="DDDAFF"/>
              </a:gs>
              <a:gs pos="51000">
                <a:srgbClr val="BBC4FF"/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5" dist="38100" dir="5400000" algn="tl" rotWithShape="0">
              <a:srgbClr val="000000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6927049" y="1382724"/>
            <a:ext cx="585216" cy="585216"/>
          </a:xfrm>
          <a:prstGeom prst="roundRect">
            <a:avLst/>
          </a:prstGeom>
          <a:gradFill flip="none" rotWithShape="1">
            <a:gsLst>
              <a:gs pos="0">
                <a:srgbClr val="E20000"/>
              </a:gs>
              <a:gs pos="100000">
                <a:srgbClr val="FF878D"/>
              </a:gs>
              <a:gs pos="50000">
                <a:srgbClr val="FF5C58"/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>
            <a:spLocks noChangeAspect="1"/>
          </p:cNvSpPr>
          <p:nvPr/>
        </p:nvSpPr>
        <p:spPr>
          <a:xfrm>
            <a:off x="6926136" y="2287891"/>
            <a:ext cx="585216" cy="585216"/>
          </a:xfrm>
          <a:prstGeom prst="roundRect">
            <a:avLst/>
          </a:prstGeom>
          <a:gradFill flip="none" rotWithShape="1">
            <a:gsLst>
              <a:gs pos="0">
                <a:srgbClr val="A3D362"/>
              </a:gs>
              <a:gs pos="100000">
                <a:srgbClr val="E2EAD5"/>
              </a:gs>
              <a:gs pos="72000">
                <a:srgbClr val="CFDCBB"/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>
            <a:spLocks noChangeAspect="1"/>
          </p:cNvSpPr>
          <p:nvPr/>
        </p:nvSpPr>
        <p:spPr>
          <a:xfrm>
            <a:off x="7795790" y="2294840"/>
            <a:ext cx="585216" cy="585216"/>
          </a:xfrm>
          <a:prstGeom prst="roundRect">
            <a:avLst/>
          </a:prstGeom>
          <a:gradFill flip="none" rotWithShape="1">
            <a:gsLst>
              <a:gs pos="0">
                <a:srgbClr val="FF43F6"/>
              </a:gs>
              <a:gs pos="100000">
                <a:srgbClr val="FFCEF6"/>
              </a:gs>
              <a:gs pos="68000">
                <a:srgbClr val="FFB2FF"/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>
            <a:spLocks/>
          </p:cNvSpPr>
          <p:nvPr/>
        </p:nvSpPr>
        <p:spPr>
          <a:xfrm>
            <a:off x="6731651" y="3277681"/>
            <a:ext cx="1755648" cy="877824"/>
          </a:xfrm>
          <a:prstGeom prst="roundRect">
            <a:avLst/>
          </a:prstGeom>
          <a:gradFill>
            <a:gsLst>
              <a:gs pos="1000">
                <a:srgbClr val="8B89FF"/>
              </a:gs>
              <a:gs pos="58000">
                <a:srgbClr val="97A9FF"/>
              </a:gs>
              <a:gs pos="100000">
                <a:srgbClr val="C0C2EE"/>
              </a:gs>
            </a:gsLst>
          </a:gradFill>
          <a:effectLst>
            <a:outerShdw blurRad="40000" dist="38100" dir="5400000" rotWithShape="0">
              <a:srgbClr val="000000">
                <a:alpha val="48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>
            <a:spLocks noChangeAspect="1"/>
          </p:cNvSpPr>
          <p:nvPr/>
        </p:nvSpPr>
        <p:spPr>
          <a:xfrm>
            <a:off x="6950567" y="3463933"/>
            <a:ext cx="585216" cy="585216"/>
          </a:xfrm>
          <a:prstGeom prst="roundRect">
            <a:avLst/>
          </a:prstGeom>
          <a:gradFill flip="none" rotWithShape="1">
            <a:gsLst>
              <a:gs pos="0">
                <a:srgbClr val="E20000"/>
              </a:gs>
              <a:gs pos="100000">
                <a:srgbClr val="FF878D"/>
              </a:gs>
              <a:gs pos="50000">
                <a:srgbClr val="FF5C58"/>
              </a:gs>
            </a:gsLst>
            <a:lin ang="16200000" scaled="0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7773185" y="3454171"/>
            <a:ext cx="585216" cy="585216"/>
          </a:xfrm>
          <a:prstGeom prst="roundRect">
            <a:avLst/>
          </a:prstGeom>
          <a:gradFill flip="none" rotWithShape="1">
            <a:gsLst>
              <a:gs pos="0">
                <a:srgbClr val="CBCB00"/>
              </a:gs>
              <a:gs pos="100000">
                <a:srgbClr val="FBFF5B"/>
              </a:gs>
              <a:gs pos="50000">
                <a:srgbClr val="EBEB00"/>
              </a:gs>
            </a:gsLst>
            <a:lin ang="16200000" scaled="0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>
            <a:spLocks noChangeAspect="1"/>
          </p:cNvSpPr>
          <p:nvPr/>
        </p:nvSpPr>
        <p:spPr>
          <a:xfrm>
            <a:off x="5696402" y="2348323"/>
            <a:ext cx="877824" cy="1755648"/>
          </a:xfrm>
          <a:prstGeom prst="roundRect">
            <a:avLst/>
          </a:prstGeom>
          <a:gradFill>
            <a:gsLst>
              <a:gs pos="1000">
                <a:srgbClr val="8B89FF"/>
              </a:gs>
              <a:gs pos="58000">
                <a:srgbClr val="97A9FF"/>
              </a:gs>
              <a:gs pos="100000">
                <a:srgbClr val="C0C2EE"/>
              </a:gs>
            </a:gsLst>
          </a:gradFill>
          <a:effectLst>
            <a:outerShdw blurRad="40000" dist="38100" dir="5400000" rotWithShape="0">
              <a:srgbClr val="000000">
                <a:alpha val="48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>
            <a:spLocks noChangeAspect="1"/>
          </p:cNvSpPr>
          <p:nvPr/>
        </p:nvSpPr>
        <p:spPr>
          <a:xfrm>
            <a:off x="5843814" y="3364841"/>
            <a:ext cx="585216" cy="585216"/>
          </a:xfrm>
          <a:prstGeom prst="roundRect">
            <a:avLst/>
          </a:prstGeom>
          <a:gradFill flip="none" rotWithShape="1">
            <a:gsLst>
              <a:gs pos="0">
                <a:srgbClr val="FF43F6"/>
              </a:gs>
              <a:gs pos="100000">
                <a:srgbClr val="FFCEF6"/>
              </a:gs>
              <a:gs pos="68000">
                <a:srgbClr val="FFB2FF"/>
              </a:gs>
            </a:gsLst>
            <a:lin ang="16200000" scaled="0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>
            <a:spLocks noChangeAspect="1"/>
          </p:cNvSpPr>
          <p:nvPr/>
        </p:nvSpPr>
        <p:spPr>
          <a:xfrm>
            <a:off x="5844727" y="2584062"/>
            <a:ext cx="585216" cy="585216"/>
          </a:xfrm>
          <a:prstGeom prst="roundRect">
            <a:avLst/>
          </a:prstGeom>
          <a:gradFill flip="none" rotWithShape="1">
            <a:gsLst>
              <a:gs pos="0">
                <a:srgbClr val="CBCB00"/>
              </a:gs>
              <a:gs pos="100000">
                <a:srgbClr val="FBFF5B"/>
              </a:gs>
              <a:gs pos="50000">
                <a:srgbClr val="EBEB00"/>
              </a:gs>
            </a:gsLst>
            <a:lin ang="16200000" scaled="0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>
            <a:spLocks/>
          </p:cNvSpPr>
          <p:nvPr/>
        </p:nvSpPr>
        <p:spPr>
          <a:xfrm>
            <a:off x="5718989" y="1242132"/>
            <a:ext cx="877824" cy="877824"/>
          </a:xfrm>
          <a:prstGeom prst="roundRect">
            <a:avLst/>
          </a:prstGeom>
          <a:gradFill>
            <a:gsLst>
              <a:gs pos="1000">
                <a:srgbClr val="8B89FF"/>
              </a:gs>
              <a:gs pos="58000">
                <a:srgbClr val="97A9FF"/>
              </a:gs>
              <a:gs pos="100000">
                <a:srgbClr val="C0C2EE"/>
              </a:gs>
            </a:gsLst>
          </a:gradFill>
          <a:effectLst>
            <a:outerShdw blurRad="40000" dist="38100" dir="5400000" rotWithShape="0">
              <a:srgbClr val="000000">
                <a:alpha val="48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>
            <a:spLocks noChangeAspect="1"/>
          </p:cNvSpPr>
          <p:nvPr/>
        </p:nvSpPr>
        <p:spPr>
          <a:xfrm>
            <a:off x="5867837" y="1394263"/>
            <a:ext cx="585216" cy="585216"/>
          </a:xfrm>
          <a:prstGeom prst="roundRect">
            <a:avLst/>
          </a:prstGeom>
          <a:gradFill flip="none" rotWithShape="1">
            <a:gsLst>
              <a:gs pos="0">
                <a:srgbClr val="A3D362"/>
              </a:gs>
              <a:gs pos="100000">
                <a:srgbClr val="E2EAD5"/>
              </a:gs>
              <a:gs pos="72000">
                <a:srgbClr val="CFDCBB"/>
              </a:gs>
            </a:gsLst>
            <a:lin ang="16200000" scaled="0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 bwMode="auto">
          <a:xfrm>
            <a:off x="2291273" y="2234069"/>
            <a:ext cx="2875396" cy="48463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31124" y="2735806"/>
            <a:ext cx="2622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Customization for different purposes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1133349"/>
            <a:ext cx="247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</a:t>
            </a:r>
            <a:r>
              <a:rPr lang="en-US" sz="2400" dirty="0" err="1" smtClean="0"/>
              <a:t>icroservices</a:t>
            </a:r>
            <a:endParaRPr lang="en-US" sz="2400" dirty="0" smtClean="0"/>
          </a:p>
        </p:txBody>
      </p:sp>
      <p:sp>
        <p:nvSpPr>
          <p:cNvPr id="76" name="Rounded Rectangle 75"/>
          <p:cNvSpPr/>
          <p:nvPr/>
        </p:nvSpPr>
        <p:spPr>
          <a:xfrm>
            <a:off x="2324574" y="3525577"/>
            <a:ext cx="2852993" cy="834772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K</a:t>
            </a:r>
            <a:r>
              <a:rPr lang="en-US" sz="1400" dirty="0" smtClean="0">
                <a:solidFill>
                  <a:srgbClr val="FFFFFF"/>
                </a:solidFill>
              </a:rPr>
              <a:t>nowledge of source code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Error-prone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Implementation</a:t>
            </a:r>
            <a:r>
              <a:rPr lang="en-US" sz="1400" dirty="0">
                <a:solidFill>
                  <a:srgbClr val="FFFFFF"/>
                </a:solidFill>
              </a:rPr>
              <a:t>-</a:t>
            </a:r>
            <a:r>
              <a:rPr lang="en-US" sz="1400" dirty="0" smtClean="0">
                <a:solidFill>
                  <a:srgbClr val="FFFFFF"/>
                </a:solidFill>
              </a:rPr>
              <a:t>dependent</a:t>
            </a:r>
          </a:p>
        </p:txBody>
      </p:sp>
      <p:cxnSp>
        <p:nvCxnSpPr>
          <p:cNvPr id="6" name="Straight Connector 5"/>
          <p:cNvCxnSpPr>
            <a:stCxn id="33" idx="0"/>
            <a:endCxn id="32" idx="2"/>
          </p:cNvCxnSpPr>
          <p:nvPr/>
        </p:nvCxnSpPr>
        <p:spPr bwMode="auto">
          <a:xfrm flipV="1">
            <a:off x="7218744" y="1967940"/>
            <a:ext cx="913" cy="3199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33" idx="3"/>
            <a:endCxn id="34" idx="1"/>
          </p:cNvCxnSpPr>
          <p:nvPr/>
        </p:nvCxnSpPr>
        <p:spPr bwMode="auto">
          <a:xfrm>
            <a:off x="7511352" y="2580499"/>
            <a:ext cx="284438" cy="69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42" idx="3"/>
            <a:endCxn id="43" idx="1"/>
          </p:cNvCxnSpPr>
          <p:nvPr/>
        </p:nvCxnSpPr>
        <p:spPr bwMode="auto">
          <a:xfrm flipV="1">
            <a:off x="7535783" y="3746779"/>
            <a:ext cx="237402" cy="97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46" idx="2"/>
            <a:endCxn id="45" idx="0"/>
          </p:cNvCxnSpPr>
          <p:nvPr/>
        </p:nvCxnSpPr>
        <p:spPr bwMode="auto">
          <a:xfrm flipH="1">
            <a:off x="6136422" y="3169278"/>
            <a:ext cx="913" cy="1955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ounded Rectangle 67"/>
          <p:cNvSpPr/>
          <p:nvPr/>
        </p:nvSpPr>
        <p:spPr>
          <a:xfrm>
            <a:off x="410241" y="4765628"/>
            <a:ext cx="4892160" cy="1314442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User-level service composing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Automation customizing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Implementation-independent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442248" y="3641022"/>
            <a:ext cx="2708675" cy="612759"/>
            <a:chOff x="630544" y="3791992"/>
            <a:chExt cx="2353439" cy="612759"/>
          </a:xfrm>
        </p:grpSpPr>
        <p:cxnSp>
          <p:nvCxnSpPr>
            <p:cNvPr id="38" name="Straight Connector 37"/>
            <p:cNvCxnSpPr/>
            <p:nvPr/>
          </p:nvCxnSpPr>
          <p:spPr bwMode="auto">
            <a:xfrm>
              <a:off x="648306" y="3809753"/>
              <a:ext cx="2309035" cy="568355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V="1">
              <a:off x="630544" y="3791992"/>
              <a:ext cx="2353439" cy="612759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450802" y="3418473"/>
            <a:ext cx="149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Monolith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5890" y="4476924"/>
            <a:ext cx="325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Customized </a:t>
            </a:r>
            <a:r>
              <a:rPr lang="en-US" sz="2400" dirty="0" err="1" smtClean="0"/>
              <a:t>IDSes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9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19"/>
    </mc:Choice>
    <mc:Fallback xmlns="">
      <p:transition xmlns:p14="http://schemas.microsoft.com/office/powerpoint/2010/main" spd="slow" advTm="420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65" grpId="0" animBg="1"/>
      <p:bldP spid="29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74" grpId="0"/>
      <p:bldP spid="76" grpId="0" animBg="1"/>
      <p:bldP spid="68" grpId="0" animBg="1"/>
      <p:bldP spid="86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91" y="102622"/>
            <a:ext cx="9069209" cy="673424"/>
          </a:xfrm>
        </p:spPr>
        <p:txBody>
          <a:bodyPr/>
          <a:lstStyle/>
          <a:p>
            <a:r>
              <a:rPr lang="en-US" sz="4000" b="0" dirty="0"/>
              <a:t>Flexible Scalability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140281" y="1211801"/>
            <a:ext cx="1023257" cy="692754"/>
            <a:chOff x="1098778" y="4937806"/>
            <a:chExt cx="653694" cy="692754"/>
          </a:xfrm>
        </p:grpSpPr>
        <p:sp>
          <p:nvSpPr>
            <p:cNvPr id="64" name="Rounded Rectangle 63"/>
            <p:cNvSpPr>
              <a:spLocks/>
            </p:cNvSpPr>
            <p:nvPr/>
          </p:nvSpPr>
          <p:spPr>
            <a:xfrm>
              <a:off x="1098778" y="4937806"/>
              <a:ext cx="653694" cy="69275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8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28750" y="4983574"/>
              <a:ext cx="60118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Parsing service</a:t>
              </a:r>
              <a:r>
                <a:rPr lang="en-US" sz="1600" baseline="-25000" dirty="0" smtClean="0">
                  <a:latin typeface="+mj-lt"/>
                </a:rPr>
                <a:t>1</a:t>
              </a:r>
              <a:endParaRPr lang="en-US" sz="1600" baseline="-25000" dirty="0"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39815" y="3562995"/>
            <a:ext cx="1023257" cy="692754"/>
            <a:chOff x="1098778" y="4937806"/>
            <a:chExt cx="653694" cy="692754"/>
          </a:xfrm>
        </p:grpSpPr>
        <p:sp>
          <p:nvSpPr>
            <p:cNvPr id="67" name="Rounded Rectangle 66"/>
            <p:cNvSpPr>
              <a:spLocks/>
            </p:cNvSpPr>
            <p:nvPr/>
          </p:nvSpPr>
          <p:spPr>
            <a:xfrm>
              <a:off x="1098778" y="4937806"/>
              <a:ext cx="653694" cy="69275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8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28750" y="4983574"/>
              <a:ext cx="60118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Parsing service</a:t>
              </a:r>
              <a:r>
                <a:rPr lang="en-US" sz="1600" baseline="-25000" dirty="0">
                  <a:latin typeface="+mj-lt"/>
                </a:rPr>
                <a:t>2</a:t>
              </a:r>
            </a:p>
          </p:txBody>
        </p:sp>
      </p:grpSp>
      <p:cxnSp>
        <p:nvCxnSpPr>
          <p:cNvPr id="69" name="Straight Arrow Connector 68"/>
          <p:cNvCxnSpPr>
            <a:stCxn id="71" idx="3"/>
            <a:endCxn id="64" idx="1"/>
          </p:cNvCxnSpPr>
          <p:nvPr/>
        </p:nvCxnSpPr>
        <p:spPr bwMode="auto">
          <a:xfrm flipV="1">
            <a:off x="1318441" y="1558178"/>
            <a:ext cx="821840" cy="132607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Arrow Connector 69"/>
          <p:cNvCxnSpPr>
            <a:stCxn id="71" idx="3"/>
            <a:endCxn id="67" idx="1"/>
          </p:cNvCxnSpPr>
          <p:nvPr/>
        </p:nvCxnSpPr>
        <p:spPr bwMode="auto">
          <a:xfrm>
            <a:off x="1318441" y="2884250"/>
            <a:ext cx="821374" cy="102512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35079" y="2699584"/>
            <a:ext cx="88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Traffic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4" idx="3"/>
            <a:endCxn id="74" idx="1"/>
          </p:cNvCxnSpPr>
          <p:nvPr/>
        </p:nvCxnSpPr>
        <p:spPr bwMode="auto">
          <a:xfrm>
            <a:off x="3163538" y="1558178"/>
            <a:ext cx="751140" cy="966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grpSp>
        <p:nvGrpSpPr>
          <p:cNvPr id="73" name="Group 72"/>
          <p:cNvGrpSpPr/>
          <p:nvPr/>
        </p:nvGrpSpPr>
        <p:grpSpPr>
          <a:xfrm>
            <a:off x="3850401" y="2460807"/>
            <a:ext cx="438912" cy="438912"/>
            <a:chOff x="4380652" y="3755813"/>
            <a:chExt cx="438912" cy="438912"/>
          </a:xfrm>
        </p:grpSpPr>
        <p:sp>
          <p:nvSpPr>
            <p:cNvPr id="74" name="Oval 73"/>
            <p:cNvSpPr>
              <a:spLocks noChangeAspect="1"/>
            </p:cNvSpPr>
            <p:nvPr/>
          </p:nvSpPr>
          <p:spPr bwMode="auto">
            <a:xfrm>
              <a:off x="4380652" y="3755813"/>
              <a:ext cx="438912" cy="4389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cxnSp>
          <p:nvCxnSpPr>
            <p:cNvPr id="75" name="Straight Arrow Connector 74"/>
            <p:cNvCxnSpPr>
              <a:endCxn id="74" idx="6"/>
            </p:cNvCxnSpPr>
            <p:nvPr/>
          </p:nvCxnSpPr>
          <p:spPr bwMode="auto">
            <a:xfrm flipV="1">
              <a:off x="4401821" y="3975269"/>
              <a:ext cx="417743" cy="725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76" name="Straight Arrow Connector 75"/>
            <p:cNvCxnSpPr>
              <a:stCxn id="74" idx="4"/>
              <a:endCxn id="74" idx="0"/>
            </p:cNvCxnSpPr>
            <p:nvPr/>
          </p:nvCxnSpPr>
          <p:spPr bwMode="auto">
            <a:xfrm flipV="1">
              <a:off x="4600108" y="3755813"/>
              <a:ext cx="0" cy="43891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77" name="Straight Arrow Connector 76"/>
          <p:cNvCxnSpPr>
            <a:stCxn id="68" idx="3"/>
            <a:endCxn id="74" idx="3"/>
          </p:cNvCxnSpPr>
          <p:nvPr/>
        </p:nvCxnSpPr>
        <p:spPr bwMode="auto">
          <a:xfrm flipV="1">
            <a:off x="3127793" y="2835442"/>
            <a:ext cx="786885" cy="10657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grpSp>
        <p:nvGrpSpPr>
          <p:cNvPr id="79" name="Group 78"/>
          <p:cNvGrpSpPr/>
          <p:nvPr/>
        </p:nvGrpSpPr>
        <p:grpSpPr>
          <a:xfrm>
            <a:off x="5059606" y="1038630"/>
            <a:ext cx="1161238" cy="595708"/>
            <a:chOff x="1568527" y="2870884"/>
            <a:chExt cx="646050" cy="595708"/>
          </a:xfrm>
        </p:grpSpPr>
        <p:sp>
          <p:nvSpPr>
            <p:cNvPr id="80" name="Rounded Rectangle 79"/>
            <p:cNvSpPr>
              <a:spLocks/>
            </p:cNvSpPr>
            <p:nvPr/>
          </p:nvSpPr>
          <p:spPr>
            <a:xfrm>
              <a:off x="1568527" y="2881376"/>
              <a:ext cx="646050" cy="58521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100000">
                  <a:srgbClr val="E1E8D4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04684" y="2870884"/>
              <a:ext cx="58372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Detecting service</a:t>
              </a:r>
              <a:r>
                <a:rPr lang="en-US" sz="1600" baseline="-25000" dirty="0" smtClean="0">
                  <a:latin typeface="+mj-lt"/>
                </a:rPr>
                <a:t>1</a:t>
              </a:r>
              <a:endParaRPr lang="en-US" sz="1600" baseline="-25000" dirty="0">
                <a:latin typeface="+mj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894021" y="1920041"/>
            <a:ext cx="1161238" cy="595708"/>
            <a:chOff x="1568527" y="2870884"/>
            <a:chExt cx="646050" cy="595708"/>
          </a:xfrm>
        </p:grpSpPr>
        <p:sp>
          <p:nvSpPr>
            <p:cNvPr id="83" name="Rounded Rectangle 82"/>
            <p:cNvSpPr>
              <a:spLocks/>
            </p:cNvSpPr>
            <p:nvPr/>
          </p:nvSpPr>
          <p:spPr>
            <a:xfrm>
              <a:off x="1568527" y="2881376"/>
              <a:ext cx="646050" cy="58521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100000">
                  <a:srgbClr val="E1E8D4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04684" y="2870884"/>
              <a:ext cx="58372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Detecting service</a:t>
              </a:r>
              <a:r>
                <a:rPr lang="en-US" sz="1600" baseline="-25000" dirty="0">
                  <a:latin typeface="+mj-lt"/>
                </a:rPr>
                <a:t>2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823966" y="4130592"/>
            <a:ext cx="1161238" cy="595708"/>
            <a:chOff x="1568527" y="2870884"/>
            <a:chExt cx="646050" cy="595708"/>
          </a:xfrm>
        </p:grpSpPr>
        <p:sp>
          <p:nvSpPr>
            <p:cNvPr id="86" name="Rounded Rectangle 85"/>
            <p:cNvSpPr>
              <a:spLocks/>
            </p:cNvSpPr>
            <p:nvPr/>
          </p:nvSpPr>
          <p:spPr>
            <a:xfrm>
              <a:off x="1568527" y="2881376"/>
              <a:ext cx="646050" cy="58521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100000">
                  <a:srgbClr val="E1E8D4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04684" y="2870884"/>
              <a:ext cx="58372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Detecting service</a:t>
              </a:r>
              <a:r>
                <a:rPr lang="en-US" sz="1600" baseline="-25000" dirty="0">
                  <a:latin typeface="+mj-lt"/>
                </a:rPr>
                <a:t>4</a:t>
              </a:r>
            </a:p>
          </p:txBody>
        </p:sp>
      </p:grpSp>
      <p:cxnSp>
        <p:nvCxnSpPr>
          <p:cNvPr id="88" name="Straight Arrow Connector 87"/>
          <p:cNvCxnSpPr>
            <a:stCxn id="74" idx="4"/>
            <a:endCxn id="87" idx="0"/>
          </p:cNvCxnSpPr>
          <p:nvPr/>
        </p:nvCxnSpPr>
        <p:spPr bwMode="auto">
          <a:xfrm>
            <a:off x="4069857" y="2899719"/>
            <a:ext cx="1343705" cy="12308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89" name="Straight Arrow Connector 88"/>
          <p:cNvCxnSpPr>
            <a:stCxn id="74" idx="6"/>
            <a:endCxn id="83" idx="1"/>
          </p:cNvCxnSpPr>
          <p:nvPr/>
        </p:nvCxnSpPr>
        <p:spPr bwMode="auto">
          <a:xfrm flipV="1">
            <a:off x="4289313" y="2223141"/>
            <a:ext cx="1604708" cy="4571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90" name="Straight Arrow Connector 89"/>
          <p:cNvCxnSpPr>
            <a:stCxn id="74" idx="7"/>
            <a:endCxn id="81" idx="1"/>
          </p:cNvCxnSpPr>
          <p:nvPr/>
        </p:nvCxnSpPr>
        <p:spPr bwMode="auto">
          <a:xfrm flipV="1">
            <a:off x="4225036" y="1331018"/>
            <a:ext cx="899560" cy="1194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2681421" y="2515244"/>
            <a:ext cx="1105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Scheduler</a:t>
            </a:r>
            <a:endParaRPr lang="en-US" sz="1600" baseline="-25000" dirty="0">
              <a:latin typeface="+mj-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6516779" y="3071892"/>
            <a:ext cx="1161238" cy="595708"/>
            <a:chOff x="1568527" y="2870884"/>
            <a:chExt cx="646050" cy="595708"/>
          </a:xfrm>
        </p:grpSpPr>
        <p:sp>
          <p:nvSpPr>
            <p:cNvPr id="94" name="Rounded Rectangle 93"/>
            <p:cNvSpPr>
              <a:spLocks/>
            </p:cNvSpPr>
            <p:nvPr/>
          </p:nvSpPr>
          <p:spPr>
            <a:xfrm>
              <a:off x="1568527" y="2881376"/>
              <a:ext cx="646050" cy="58521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100000">
                  <a:srgbClr val="E1E8D4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04684" y="2870884"/>
              <a:ext cx="58372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Detecting service</a:t>
              </a:r>
              <a:r>
                <a:rPr lang="en-US" sz="1600" baseline="-25000" dirty="0" smtClean="0">
                  <a:latin typeface="+mj-lt"/>
                </a:rPr>
                <a:t>3</a:t>
              </a:r>
              <a:endParaRPr lang="en-US" sz="1600" baseline="-25000" dirty="0">
                <a:latin typeface="+mj-lt"/>
              </a:endParaRPr>
            </a:p>
          </p:txBody>
        </p:sp>
      </p:grpSp>
      <p:cxnSp>
        <p:nvCxnSpPr>
          <p:cNvPr id="97" name="Straight Arrow Connector 96"/>
          <p:cNvCxnSpPr>
            <a:stCxn id="74" idx="5"/>
            <a:endCxn id="94" idx="1"/>
          </p:cNvCxnSpPr>
          <p:nvPr/>
        </p:nvCxnSpPr>
        <p:spPr bwMode="auto">
          <a:xfrm>
            <a:off x="4225036" y="2835442"/>
            <a:ext cx="2291743" cy="5395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6299312" y="2909133"/>
            <a:ext cx="1567380" cy="1375698"/>
            <a:chOff x="6299312" y="2909133"/>
            <a:chExt cx="1567380" cy="1375698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338037" y="2909133"/>
              <a:ext cx="1528655" cy="982848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9312" y="3915499"/>
              <a:ext cx="150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Overloaded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9" name="Rectangle 98"/>
          <p:cNvSpPr/>
          <p:nvPr/>
        </p:nvSpPr>
        <p:spPr bwMode="auto">
          <a:xfrm>
            <a:off x="4632999" y="2892530"/>
            <a:ext cx="3221934" cy="20341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00" name="Right Arrow 99"/>
          <p:cNvSpPr/>
          <p:nvPr/>
        </p:nvSpPr>
        <p:spPr bwMode="auto">
          <a:xfrm rot="8461546">
            <a:off x="5942231" y="3735999"/>
            <a:ext cx="662318" cy="3703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58235" y="4961526"/>
            <a:ext cx="240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Individually scaling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162315" y="5561653"/>
            <a:ext cx="4269793" cy="787802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FFFFFF"/>
                </a:solidFill>
              </a:rPr>
              <a:t>Agility and Efficiency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37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19"/>
    </mc:Choice>
    <mc:Fallback xmlns="">
      <p:transition xmlns:p14="http://schemas.microsoft.com/office/powerpoint/2010/main" spd="slow" advTm="420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2" grpId="0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970"/>
            <a:ext cx="8229600" cy="693905"/>
          </a:xfrm>
        </p:spPr>
        <p:txBody>
          <a:bodyPr/>
          <a:lstStyle/>
          <a:p>
            <a:r>
              <a:rPr lang="en-US" sz="4000" b="0" dirty="0" smtClean="0"/>
              <a:t>Experiments</a:t>
            </a:r>
            <a:endParaRPr lang="en-US" sz="4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79" y="986417"/>
            <a:ext cx="6137841" cy="5475343"/>
          </a:xfrm>
        </p:spPr>
        <p:txBody>
          <a:bodyPr/>
          <a:lstStyle/>
          <a:p>
            <a:r>
              <a:rPr lang="en-US" sz="2800" dirty="0" smtClean="0"/>
              <a:t>Evaluate the benefits of:</a:t>
            </a:r>
          </a:p>
          <a:p>
            <a:pPr lvl="1"/>
            <a:r>
              <a:rPr lang="en-US" sz="2400" dirty="0" smtClean="0"/>
              <a:t>Scaling individually</a:t>
            </a:r>
          </a:p>
          <a:p>
            <a:pPr lvl="1"/>
            <a:r>
              <a:rPr lang="en-US" sz="2400" dirty="0" smtClean="0"/>
              <a:t>Customization</a:t>
            </a:r>
          </a:p>
          <a:p>
            <a:r>
              <a:rPr lang="en-US" sz="2800" dirty="0" smtClean="0"/>
              <a:t>Simulation</a:t>
            </a:r>
          </a:p>
          <a:p>
            <a:pPr lvl="1"/>
            <a:r>
              <a:rPr lang="en-US" sz="2400" dirty="0"/>
              <a:t>No </a:t>
            </a:r>
            <a:r>
              <a:rPr lang="en-US" sz="2400" dirty="0" smtClean="0"/>
              <a:t>policy scripts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/>
              <a:t>Low-level parsing service</a:t>
            </a:r>
          </a:p>
          <a:p>
            <a:pPr lvl="1"/>
            <a:r>
              <a:rPr lang="en-US" sz="2400" dirty="0"/>
              <a:t>Selective </a:t>
            </a:r>
            <a:r>
              <a:rPr lang="en-US" sz="2400" dirty="0" smtClean="0"/>
              <a:t>policy scripts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/>
              <a:t>High-level detecting </a:t>
            </a:r>
            <a:r>
              <a:rPr lang="en-US" sz="2400" dirty="0" smtClean="0"/>
              <a:t>service</a:t>
            </a:r>
          </a:p>
          <a:p>
            <a:r>
              <a:rPr lang="en-US" sz="2800" dirty="0" smtClean="0"/>
              <a:t>Real network traffic dataset</a:t>
            </a:r>
          </a:p>
          <a:p>
            <a:pPr lvl="1"/>
            <a:r>
              <a:rPr lang="en-US" sz="2400" dirty="0" smtClean="0"/>
              <a:t>Mid-Atlantic Collegiate Cyber 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Defense Competition </a:t>
            </a:r>
          </a:p>
        </p:txBody>
      </p:sp>
      <p:pic>
        <p:nvPicPr>
          <p:cNvPr id="6" name="Picture 5" descr="Screen Shot 2017-03-19 at 11.01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735" y="1503853"/>
            <a:ext cx="1662349" cy="795748"/>
          </a:xfrm>
          <a:prstGeom prst="rect">
            <a:avLst/>
          </a:prstGeom>
        </p:spPr>
      </p:pic>
      <p:pic>
        <p:nvPicPr>
          <p:cNvPr id="7" name="Picture 6" descr="Screen Shot 2017-03-19 at 11.01.5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" r="3432"/>
          <a:stretch/>
        </p:blipFill>
        <p:spPr>
          <a:xfrm>
            <a:off x="6452579" y="2783840"/>
            <a:ext cx="2599981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9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2" y="201613"/>
            <a:ext cx="7802574" cy="576262"/>
          </a:xfrm>
        </p:spPr>
        <p:txBody>
          <a:bodyPr/>
          <a:lstStyle/>
          <a:p>
            <a:r>
              <a:rPr lang="en-US" sz="4000" b="0" dirty="0" smtClean="0"/>
              <a:t>Benefits of Scaling Individually</a:t>
            </a:r>
            <a:endParaRPr lang="en-US" sz="4000" b="0" dirty="0"/>
          </a:p>
        </p:txBody>
      </p:sp>
      <p:pic>
        <p:nvPicPr>
          <p:cNvPr id="3" name="Picture 2" descr="cpu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" r="3063"/>
          <a:stretch/>
        </p:blipFill>
        <p:spPr>
          <a:xfrm>
            <a:off x="593131" y="1117034"/>
            <a:ext cx="7743917" cy="47538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73191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 Usage for </a:t>
            </a:r>
            <a:r>
              <a:rPr lang="en-US" sz="2400" dirty="0" err="1" smtClean="0"/>
              <a:t>Microservices</a:t>
            </a:r>
            <a:r>
              <a:rPr lang="en-US" sz="2400" dirty="0" smtClean="0"/>
              <a:t> and Monoliths</a:t>
            </a:r>
            <a:endParaRPr lang="en-US" sz="2400" dirty="0"/>
          </a:p>
        </p:txBody>
      </p:sp>
      <p:sp>
        <p:nvSpPr>
          <p:cNvPr id="5" name="Left Brace 4"/>
          <p:cNvSpPr/>
          <p:nvPr/>
        </p:nvSpPr>
        <p:spPr bwMode="auto">
          <a:xfrm rot="5400000">
            <a:off x="3439493" y="805329"/>
            <a:ext cx="578829" cy="4348099"/>
          </a:xfrm>
          <a:prstGeom prst="leftBrace">
            <a:avLst>
              <a:gd name="adj1" fmla="val 48963"/>
              <a:gd name="adj2" fmla="val 50000"/>
            </a:avLst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4543" y="2351650"/>
            <a:ext cx="2147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Microservices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803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mo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2" y="996252"/>
            <a:ext cx="8090110" cy="4854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2" y="201613"/>
            <a:ext cx="7802574" cy="576262"/>
          </a:xfrm>
        </p:spPr>
        <p:txBody>
          <a:bodyPr/>
          <a:lstStyle/>
          <a:p>
            <a:r>
              <a:rPr lang="en-US" sz="4000" b="0" dirty="0" smtClean="0"/>
              <a:t>Benefits of Scaling Individually</a:t>
            </a:r>
            <a:endParaRPr lang="en-US" sz="4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73191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Memory Usage for </a:t>
            </a:r>
            <a:r>
              <a:rPr lang="en-US" sz="2400" dirty="0" err="1" smtClean="0"/>
              <a:t>Microservices</a:t>
            </a:r>
            <a:r>
              <a:rPr lang="en-US" sz="2400" dirty="0" smtClean="0"/>
              <a:t> and Monoliths</a:t>
            </a:r>
            <a:endParaRPr lang="en-US" sz="2400" dirty="0"/>
          </a:p>
        </p:txBody>
      </p:sp>
      <p:sp>
        <p:nvSpPr>
          <p:cNvPr id="5" name="Left Brace 4"/>
          <p:cNvSpPr/>
          <p:nvPr/>
        </p:nvSpPr>
        <p:spPr bwMode="auto">
          <a:xfrm rot="5400000">
            <a:off x="3586479" y="881765"/>
            <a:ext cx="578829" cy="4148200"/>
          </a:xfrm>
          <a:prstGeom prst="leftBrace">
            <a:avLst>
              <a:gd name="adj1" fmla="val 48963"/>
              <a:gd name="adj2" fmla="val 50000"/>
            </a:avLst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0374" y="2269342"/>
            <a:ext cx="2147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Microservices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546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2" y="201613"/>
            <a:ext cx="7802574" cy="576262"/>
          </a:xfrm>
        </p:spPr>
        <p:txBody>
          <a:bodyPr/>
          <a:lstStyle/>
          <a:p>
            <a:r>
              <a:rPr lang="en-US" sz="4000" b="0" dirty="0" smtClean="0"/>
              <a:t>Benefits of Customization</a:t>
            </a:r>
            <a:endParaRPr lang="en-US" sz="4000" b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70318" y="1296078"/>
            <a:ext cx="7323341" cy="529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Bro policy scripts customization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30777"/>
              </p:ext>
            </p:extLst>
          </p:nvPr>
        </p:nvGraphicFramePr>
        <p:xfrm>
          <a:off x="633191" y="2084887"/>
          <a:ext cx="7833882" cy="30390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83328"/>
                <a:gridCol w="2813539"/>
                <a:gridCol w="2937015"/>
              </a:tblGrid>
              <a:tr h="3844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Type of traffic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Load</a:t>
                      </a:r>
                      <a:r>
                        <a:rPr lang="en-US" baseline="0" dirty="0" smtClean="0"/>
                        <a:t> All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Customized</a:t>
                      </a:r>
                      <a:r>
                        <a:rPr lang="en-US" baseline="0" dirty="0" smtClean="0"/>
                        <a:t> scripts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6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HTTPS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Load all policy scripts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Load only HTTPS scripts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6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Load all policy</a:t>
                      </a:r>
                      <a:r>
                        <a:rPr lang="en-US" baseline="0" dirty="0" smtClean="0"/>
                        <a:t> scripts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Load only HTTP scripts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6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SSH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Load all policy scripts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Load only SSH scripts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6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Load all policy scripts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Load any</a:t>
                      </a:r>
                      <a:r>
                        <a:rPr lang="en-US" baseline="0" dirty="0" smtClean="0"/>
                        <a:t> other scripts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61292" y="7190454"/>
            <a:ext cx="6415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Scenario 1: without customization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Scenario 2: policy scripts customization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9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2" y="201613"/>
            <a:ext cx="7802574" cy="576262"/>
          </a:xfrm>
        </p:spPr>
        <p:txBody>
          <a:bodyPr/>
          <a:lstStyle/>
          <a:p>
            <a:r>
              <a:rPr lang="en-US" sz="4000" b="0" dirty="0" smtClean="0"/>
              <a:t>Benefits of Customization</a:t>
            </a:r>
            <a:endParaRPr lang="en-US" sz="4000" b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01411"/>
              </p:ext>
            </p:extLst>
          </p:nvPr>
        </p:nvGraphicFramePr>
        <p:xfrm>
          <a:off x="536173" y="1457336"/>
          <a:ext cx="5867052" cy="1676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45316"/>
                <a:gridCol w="1331801"/>
                <a:gridCol w="1517017"/>
                <a:gridCol w="1472918"/>
              </a:tblGrid>
              <a:tr h="3315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 of traffic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 scripts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Customized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Benefits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HTTPS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30.2%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28.1%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7.1%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HTTP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29.4%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26.6%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9.2%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15.8%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15.0%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4.7%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4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34.2%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33.2%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2.8%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45955"/>
              </p:ext>
            </p:extLst>
          </p:nvPr>
        </p:nvGraphicFramePr>
        <p:xfrm>
          <a:off x="550395" y="4150413"/>
          <a:ext cx="5864591" cy="16966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0495"/>
                <a:gridCol w="1314160"/>
                <a:gridCol w="1552297"/>
                <a:gridCol w="1437639"/>
              </a:tblGrid>
              <a:tr h="3555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 of traffic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 scripts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Customized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Benefits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HTTPS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1153.5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1027.5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10.9%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3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HTTP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721.0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636.0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11.8%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735.0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654.0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11.0%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1252.0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1087.5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13.1%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8012" y="1078871"/>
            <a:ext cx="586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 Usage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3413" y="3750585"/>
            <a:ext cx="609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Usage (MB)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4743" y="1846139"/>
            <a:ext cx="231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Less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CPU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usage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1326" y="4420843"/>
            <a:ext cx="2373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Less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Memory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usage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755808" y="1369887"/>
            <a:ext cx="1758612" cy="19341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90620" y="4026794"/>
            <a:ext cx="1758612" cy="19341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805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19" grpId="0"/>
      <p:bldP spid="4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Discussion</a:t>
            </a:r>
            <a:r>
              <a:rPr lang="zh-CN" altLang="en-US" sz="4000" b="0" dirty="0" smtClean="0"/>
              <a:t> </a:t>
            </a:r>
            <a:r>
              <a:rPr lang="en-US" sz="4000" b="0" dirty="0" smtClean="0"/>
              <a:t>and </a:t>
            </a:r>
            <a:r>
              <a:rPr lang="en-US" sz="4000" b="0" dirty="0"/>
              <a:t>F</a:t>
            </a:r>
            <a:r>
              <a:rPr lang="en-US" sz="4000" b="0" dirty="0" smtClean="0"/>
              <a:t>uture </a:t>
            </a:r>
            <a:r>
              <a:rPr lang="en-US" sz="4000" b="0" dirty="0"/>
              <a:t>W</a:t>
            </a:r>
            <a:r>
              <a:rPr lang="en-US" sz="4000" b="0" dirty="0" smtClean="0"/>
              <a:t>ork</a:t>
            </a:r>
            <a:endParaRPr lang="en-US" sz="4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77" y="1058337"/>
            <a:ext cx="8415773" cy="5338055"/>
          </a:xfrm>
        </p:spPr>
        <p:txBody>
          <a:bodyPr/>
          <a:lstStyle/>
          <a:p>
            <a:r>
              <a:rPr lang="en-US" dirty="0" smtClean="0"/>
              <a:t>Building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IDS</a:t>
            </a:r>
          </a:p>
          <a:p>
            <a:pPr lvl="1"/>
            <a:r>
              <a:rPr lang="en-US" altLang="zh-CN" sz="2400" dirty="0" smtClean="0"/>
              <a:t>Security challenge: </a:t>
            </a:r>
            <a:r>
              <a:rPr lang="en-US" altLang="zh-CN" sz="2400" dirty="0"/>
              <a:t>m</a:t>
            </a:r>
            <a:r>
              <a:rPr lang="en-US" altLang="zh-CN" sz="2400" dirty="0" smtClean="0"/>
              <a:t>ulti-step attacks</a:t>
            </a:r>
          </a:p>
          <a:p>
            <a:r>
              <a:rPr lang="en-US" dirty="0" smtClean="0"/>
              <a:t>Network 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 Service</a:t>
            </a:r>
          </a:p>
          <a:p>
            <a:pPr lvl="1"/>
            <a:r>
              <a:rPr lang="en-US" altLang="zh-CN" sz="2400" dirty="0" smtClean="0"/>
              <a:t>FW-as-a-Service </a:t>
            </a:r>
          </a:p>
          <a:p>
            <a:pPr lvl="1"/>
            <a:r>
              <a:rPr lang="en-US" altLang="zh-CN" sz="2400" dirty="0" smtClean="0"/>
              <a:t>IDS-as-a-Service</a:t>
            </a:r>
          </a:p>
          <a:p>
            <a:pPr lvl="1"/>
            <a:r>
              <a:rPr lang="en-US" altLang="zh-CN" sz="2400" b="1" dirty="0" smtClean="0"/>
              <a:t>New security NF</a:t>
            </a:r>
            <a:r>
              <a:rPr lang="en-US" altLang="zh-CN" sz="2400" dirty="0" smtClean="0"/>
              <a:t>-as-a-Service?</a:t>
            </a:r>
          </a:p>
          <a:p>
            <a:r>
              <a:rPr lang="en-US" dirty="0" err="1" smtClean="0"/>
              <a:t>IoT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</a:p>
          <a:p>
            <a:pPr lvl="1"/>
            <a:r>
              <a:rPr lang="en-US" altLang="zh-CN" sz="2400" dirty="0" smtClean="0"/>
              <a:t>Highly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customizable</a:t>
            </a:r>
            <a:r>
              <a:rPr lang="zh-CN" altLang="en-US" sz="2400" dirty="0" smtClean="0"/>
              <a:t> 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Agility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237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Outline</a:t>
            </a:r>
            <a:endParaRPr lang="en-US" sz="4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13" y="1190625"/>
            <a:ext cx="7824748" cy="515883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Introduction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Motivations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Our Approach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Feasibility of our approach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IDS virtualization as </a:t>
            </a:r>
            <a:r>
              <a:rPr lang="en-US" dirty="0" err="1" smtClean="0">
                <a:solidFill>
                  <a:srgbClr val="000000"/>
                </a:solidFill>
              </a:rPr>
              <a:t>microservice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Experiments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Benefits of scaling individually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Benefits of customization</a:t>
            </a:r>
          </a:p>
        </p:txBody>
      </p:sp>
    </p:spTree>
    <p:extLst>
      <p:ext uri="{BB962C8B-B14F-4D97-AF65-F5344CB8AC3E}">
        <p14:creationId xmlns:p14="http://schemas.microsoft.com/office/powerpoint/2010/main" val="20508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7"/>
    </mc:Choice>
    <mc:Fallback xmlns="">
      <p:transition xmlns:p14="http://schemas.microsoft.com/office/powerpoint/2010/main" spd="slow" advTm="1908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 &amp; A</a:t>
            </a:r>
            <a:endParaRPr lang="en-US" altLang="zh-CN" sz="4000" dirty="0" smtClean="0">
              <a:solidFill>
                <a:schemeClr val="tx1"/>
              </a:solidFill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4495800"/>
            <a:ext cx="8229600" cy="17526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642" y="4600416"/>
            <a:ext cx="874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Thank you!</a:t>
            </a:r>
          </a:p>
        </p:txBody>
      </p:sp>
      <p:pic>
        <p:nvPicPr>
          <p:cNvPr id="6" name="Picture 5" descr="C:\Documents and Settings\hongxinh\Local Settings\Temporary Internet Files\Content.IE5\TD9D8OQR\MC900311814[1].wm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9946" y="2127841"/>
            <a:ext cx="2366493" cy="198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692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 of our experiments</a:t>
            </a:r>
          </a:p>
          <a:p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Traffic volume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6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649"/>
            <a:ext cx="8229600" cy="663226"/>
          </a:xfrm>
        </p:spPr>
        <p:txBody>
          <a:bodyPr/>
          <a:lstStyle/>
          <a:p>
            <a:r>
              <a:rPr lang="en-US" sz="4000" b="0" dirty="0" smtClean="0"/>
              <a:t>Limitations</a:t>
            </a:r>
            <a:r>
              <a:rPr lang="zh-CN" altLang="en-US" sz="4000" b="0" dirty="0" smtClean="0"/>
              <a:t> </a:t>
            </a:r>
            <a:r>
              <a:rPr lang="en-US" altLang="zh-CN" sz="4000" b="0" dirty="0" smtClean="0"/>
              <a:t>of</a:t>
            </a:r>
            <a:r>
              <a:rPr lang="zh-CN" altLang="en-US" sz="4000" b="0" dirty="0" smtClean="0"/>
              <a:t> </a:t>
            </a:r>
            <a:r>
              <a:rPr lang="en-US" altLang="zh-CN" sz="4000" b="0" dirty="0" smtClean="0"/>
              <a:t>Our</a:t>
            </a:r>
            <a:r>
              <a:rPr lang="zh-CN" altLang="en-US" sz="4000" b="0" dirty="0" smtClean="0"/>
              <a:t> </a:t>
            </a:r>
            <a:r>
              <a:rPr lang="en-US" altLang="zh-CN" sz="4000" b="0" dirty="0" smtClean="0"/>
              <a:t>Experiments</a:t>
            </a:r>
            <a:endParaRPr lang="en-US" sz="4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13" y="1190625"/>
            <a:ext cx="7825771" cy="5338055"/>
          </a:xfrm>
        </p:spPr>
        <p:txBody>
          <a:bodyPr/>
          <a:lstStyle/>
          <a:p>
            <a:r>
              <a:rPr lang="en-US" dirty="0" smtClean="0"/>
              <a:t>Bro uses disproportional CPU in lower traffic environment.</a:t>
            </a:r>
          </a:p>
          <a:p>
            <a:r>
              <a:rPr lang="en-US" dirty="0" smtClean="0"/>
              <a:t>Benchmarking </a:t>
            </a:r>
            <a:r>
              <a:rPr lang="mr-IN" dirty="0" smtClean="0"/>
              <a:t>–</a:t>
            </a:r>
            <a:r>
              <a:rPr lang="en-US" dirty="0" smtClean="0"/>
              <a:t> Pseudo </a:t>
            </a:r>
            <a:r>
              <a:rPr lang="en-US" dirty="0" err="1" smtClean="0"/>
              <a:t>realtime.bro</a:t>
            </a:r>
            <a:endParaRPr lang="en-US" dirty="0" smtClean="0"/>
          </a:p>
          <a:p>
            <a:r>
              <a:rPr lang="en-US" dirty="0" smtClean="0"/>
              <a:t>In the future, send events to bro detector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capture_events</a:t>
            </a:r>
            <a:endParaRPr lang="en-US" dirty="0" smtClean="0"/>
          </a:p>
          <a:p>
            <a:r>
              <a:rPr lang="en-US" dirty="0" smtClean="0"/>
              <a:t>Metrics: includes memory and communication time</a:t>
            </a:r>
          </a:p>
          <a:p>
            <a:r>
              <a:rPr lang="en-US" dirty="0" smtClean="0"/>
              <a:t>Real data from Internet/enterprise network</a:t>
            </a:r>
          </a:p>
        </p:txBody>
      </p:sp>
    </p:spTree>
    <p:extLst>
      <p:ext uri="{BB962C8B-B14F-4D97-AF65-F5344CB8AC3E}">
        <p14:creationId xmlns:p14="http://schemas.microsoft.com/office/powerpoint/2010/main" val="54803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2" y="201613"/>
            <a:ext cx="7802574" cy="576262"/>
          </a:xfrm>
        </p:spPr>
        <p:txBody>
          <a:bodyPr/>
          <a:lstStyle/>
          <a:p>
            <a:r>
              <a:rPr lang="en-US" sz="4000" b="0" dirty="0" err="1" smtClean="0"/>
              <a:t>Microservices</a:t>
            </a:r>
            <a:r>
              <a:rPr lang="en-US" sz="4000" b="0" dirty="0" smtClean="0"/>
              <a:t> vs. Monoliths</a:t>
            </a:r>
            <a:endParaRPr lang="en-US" sz="4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42" y="1022685"/>
            <a:ext cx="7731125" cy="529487"/>
          </a:xfrm>
        </p:spPr>
        <p:txBody>
          <a:bodyPr/>
          <a:lstStyle/>
          <a:p>
            <a:r>
              <a:rPr lang="en-US" sz="2800" dirty="0" err="1" smtClean="0"/>
              <a:t>Mircoservices</a:t>
            </a:r>
            <a:r>
              <a:rPr lang="en-US" sz="2800" dirty="0" smtClean="0"/>
              <a:t>: monitor all traffic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5686" y="3947629"/>
            <a:ext cx="7731125" cy="51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3300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6699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dirty="0" smtClean="0"/>
              <a:t>Monoliths: monitor all traffic</a:t>
            </a:r>
            <a:endParaRPr lang="en-US" sz="2800" dirty="0"/>
          </a:p>
        </p:txBody>
      </p:sp>
      <p:sp>
        <p:nvSpPr>
          <p:cNvPr id="7" name="Rounded Rectangle 6"/>
          <p:cNvSpPr>
            <a:spLocks/>
          </p:cNvSpPr>
          <p:nvPr/>
        </p:nvSpPr>
        <p:spPr>
          <a:xfrm>
            <a:off x="410658" y="1941868"/>
            <a:ext cx="1868157" cy="1322530"/>
          </a:xfrm>
          <a:prstGeom prst="roundRect">
            <a:avLst>
              <a:gd name="adj" fmla="val 7992"/>
            </a:avLst>
          </a:prstGeom>
          <a:gradFill>
            <a:gsLst>
              <a:gs pos="0">
                <a:srgbClr val="746FFF"/>
              </a:gs>
              <a:gs pos="57000">
                <a:srgbClr val="BCB5FF"/>
              </a:gs>
              <a:gs pos="100000">
                <a:srgbClr val="BEBEFF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06281" y="2676607"/>
            <a:ext cx="1667581" cy="461836"/>
            <a:chOff x="1098776" y="5053264"/>
            <a:chExt cx="1065312" cy="461836"/>
          </a:xfrm>
        </p:grpSpPr>
        <p:sp>
          <p:nvSpPr>
            <p:cNvPr id="9" name="Rounded Rectangle 8"/>
            <p:cNvSpPr>
              <a:spLocks/>
            </p:cNvSpPr>
            <p:nvPr/>
          </p:nvSpPr>
          <p:spPr>
            <a:xfrm>
              <a:off x="1098776" y="5053264"/>
              <a:ext cx="1065312" cy="461836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8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9767" y="5121288"/>
              <a:ext cx="90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Event Engine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4907" y="2067392"/>
            <a:ext cx="1556976" cy="462266"/>
            <a:chOff x="1568527" y="2881376"/>
            <a:chExt cx="866217" cy="462266"/>
          </a:xfrm>
        </p:grpSpPr>
        <p:sp>
          <p:nvSpPr>
            <p:cNvPr id="12" name="Rounded Rectangle 11"/>
            <p:cNvSpPr>
              <a:spLocks/>
            </p:cNvSpPr>
            <p:nvPr/>
          </p:nvSpPr>
          <p:spPr>
            <a:xfrm>
              <a:off x="1568527" y="2881376"/>
              <a:ext cx="866217" cy="46226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100000">
                  <a:srgbClr val="E1E8D4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309" y="2949005"/>
              <a:ext cx="787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HTTP scripts</a:t>
              </a:r>
              <a:endParaRPr lang="en-US" sz="1600" dirty="0">
                <a:latin typeface="+mj-lt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 bwMode="auto">
          <a:xfrm flipH="1" flipV="1">
            <a:off x="1460185" y="3253903"/>
            <a:ext cx="10494" cy="4303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Rounded Rectangle 34"/>
          <p:cNvSpPr>
            <a:spLocks/>
          </p:cNvSpPr>
          <p:nvPr/>
        </p:nvSpPr>
        <p:spPr>
          <a:xfrm>
            <a:off x="2328156" y="1947320"/>
            <a:ext cx="1868157" cy="1322530"/>
          </a:xfrm>
          <a:prstGeom prst="roundRect">
            <a:avLst>
              <a:gd name="adj" fmla="val 7992"/>
            </a:avLst>
          </a:prstGeom>
          <a:gradFill>
            <a:gsLst>
              <a:gs pos="0">
                <a:srgbClr val="746FFF"/>
              </a:gs>
              <a:gs pos="57000">
                <a:srgbClr val="BCB5FF"/>
              </a:gs>
              <a:gs pos="100000">
                <a:srgbClr val="BEBEFF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423779" y="2682059"/>
            <a:ext cx="1667581" cy="461836"/>
            <a:chOff x="1098776" y="5053264"/>
            <a:chExt cx="1065312" cy="461836"/>
          </a:xfrm>
        </p:grpSpPr>
        <p:sp>
          <p:nvSpPr>
            <p:cNvPr id="37" name="Rounded Rectangle 36"/>
            <p:cNvSpPr>
              <a:spLocks/>
            </p:cNvSpPr>
            <p:nvPr/>
          </p:nvSpPr>
          <p:spPr>
            <a:xfrm>
              <a:off x="1098776" y="5053264"/>
              <a:ext cx="1065312" cy="461836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8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09767" y="5121288"/>
              <a:ext cx="90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Event Engine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492405" y="1972532"/>
            <a:ext cx="1556976" cy="584776"/>
            <a:chOff x="1568527" y="2781064"/>
            <a:chExt cx="866217" cy="584776"/>
          </a:xfrm>
        </p:grpSpPr>
        <p:sp>
          <p:nvSpPr>
            <p:cNvPr id="40" name="Rounded Rectangle 39"/>
            <p:cNvSpPr>
              <a:spLocks/>
            </p:cNvSpPr>
            <p:nvPr/>
          </p:nvSpPr>
          <p:spPr>
            <a:xfrm>
              <a:off x="1568527" y="2881376"/>
              <a:ext cx="866217" cy="46226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100000">
                  <a:srgbClr val="E1E8D4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23665" y="2781064"/>
              <a:ext cx="78772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All except HTTP scripts</a:t>
              </a:r>
              <a:endParaRPr lang="en-US" sz="1600" dirty="0">
                <a:latin typeface="+mj-lt"/>
              </a:endParaRPr>
            </a:p>
          </p:txBody>
        </p:sp>
      </p:grpSp>
      <p:sp>
        <p:nvSpPr>
          <p:cNvPr id="42" name="Rounded Rectangle 41"/>
          <p:cNvSpPr>
            <a:spLocks/>
          </p:cNvSpPr>
          <p:nvPr/>
        </p:nvSpPr>
        <p:spPr>
          <a:xfrm>
            <a:off x="4257323" y="1950298"/>
            <a:ext cx="1868157" cy="1322530"/>
          </a:xfrm>
          <a:prstGeom prst="roundRect">
            <a:avLst>
              <a:gd name="adj" fmla="val 7992"/>
            </a:avLst>
          </a:prstGeom>
          <a:gradFill>
            <a:gsLst>
              <a:gs pos="0">
                <a:srgbClr val="746FFF"/>
              </a:gs>
              <a:gs pos="57000">
                <a:srgbClr val="BCB5FF"/>
              </a:gs>
              <a:gs pos="100000">
                <a:srgbClr val="BEBEFF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352946" y="2685037"/>
            <a:ext cx="1667581" cy="461836"/>
            <a:chOff x="1098776" y="5053264"/>
            <a:chExt cx="1065312" cy="461836"/>
          </a:xfrm>
        </p:grpSpPr>
        <p:sp>
          <p:nvSpPr>
            <p:cNvPr id="44" name="Rounded Rectangle 43"/>
            <p:cNvSpPr>
              <a:spLocks/>
            </p:cNvSpPr>
            <p:nvPr/>
          </p:nvSpPr>
          <p:spPr>
            <a:xfrm>
              <a:off x="1098776" y="5053264"/>
              <a:ext cx="1065312" cy="461836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8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09767" y="5121288"/>
              <a:ext cx="90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Event Engine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421572" y="2075822"/>
            <a:ext cx="1556976" cy="462266"/>
            <a:chOff x="1568527" y="2881376"/>
            <a:chExt cx="866217" cy="462266"/>
          </a:xfrm>
        </p:grpSpPr>
        <p:sp>
          <p:nvSpPr>
            <p:cNvPr id="47" name="Rounded Rectangle 46"/>
            <p:cNvSpPr>
              <a:spLocks/>
            </p:cNvSpPr>
            <p:nvPr/>
          </p:nvSpPr>
          <p:spPr>
            <a:xfrm>
              <a:off x="1568527" y="2881376"/>
              <a:ext cx="866217" cy="46226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100000">
                  <a:srgbClr val="E1E8D4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00309" y="2949005"/>
              <a:ext cx="787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No scripts</a:t>
              </a:r>
              <a:endParaRPr lang="en-US" sz="1600" dirty="0">
                <a:latin typeface="+mj-lt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H="1" flipV="1">
            <a:off x="3314711" y="3248859"/>
            <a:ext cx="10494" cy="4303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380318" y="3230844"/>
            <a:ext cx="10494" cy="4303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211677" y="3677273"/>
            <a:ext cx="5210325" cy="1795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22226" y="3330641"/>
            <a:ext cx="122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traffic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67454" y="1552173"/>
            <a:ext cx="168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Resource: 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6268687" y="1670775"/>
            <a:ext cx="26938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+mj-lt"/>
              </a:rPr>
              <a:t>R</a:t>
            </a:r>
            <a:r>
              <a:rPr lang="en-US" sz="1600" baseline="-25000" dirty="0" smtClean="0">
                <a:latin typeface="+mj-lt"/>
              </a:rPr>
              <a:t>3</a:t>
            </a:r>
            <a:r>
              <a:rPr lang="en-US" sz="1600" dirty="0" smtClean="0">
                <a:latin typeface="+mj-lt"/>
              </a:rPr>
              <a:t>: </a:t>
            </a:r>
            <a:r>
              <a:rPr lang="en-US" sz="1600" i="1" dirty="0" smtClean="0">
                <a:solidFill>
                  <a:srgbClr val="FF0000"/>
                </a:solidFill>
                <a:latin typeface="+mj-lt"/>
              </a:rPr>
              <a:t>parsing service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+mj-lt"/>
              </a:rPr>
              <a:t>R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-R</a:t>
            </a:r>
            <a:r>
              <a:rPr lang="en-US" sz="1600" baseline="-25000" dirty="0" smtClean="0">
                <a:latin typeface="+mj-lt"/>
              </a:rPr>
              <a:t>3</a:t>
            </a:r>
            <a:r>
              <a:rPr lang="en-US" sz="1600" dirty="0" smtClean="0">
                <a:latin typeface="+mj-lt"/>
              </a:rPr>
              <a:t>: </a:t>
            </a:r>
            <a:r>
              <a:rPr lang="en-US" sz="1600" i="1" dirty="0" smtClean="0">
                <a:solidFill>
                  <a:srgbClr val="FF0000"/>
                </a:solidFill>
                <a:latin typeface="+mj-lt"/>
              </a:rPr>
              <a:t>detecting service</a:t>
            </a:r>
            <a:r>
              <a:rPr lang="en-US" sz="1600" dirty="0" smtClean="0">
                <a:latin typeface="+mj-lt"/>
              </a:rPr>
              <a:t> for HTTP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+mj-lt"/>
              </a:rPr>
              <a:t>R</a:t>
            </a:r>
            <a:r>
              <a:rPr lang="en-US" sz="1600" baseline="-25000" dirty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-R</a:t>
            </a:r>
            <a:r>
              <a:rPr lang="en-US" sz="1600" baseline="-25000" dirty="0" smtClean="0">
                <a:latin typeface="+mj-lt"/>
              </a:rPr>
              <a:t>3</a:t>
            </a:r>
            <a:r>
              <a:rPr lang="en-US" sz="1600" dirty="0" smtClean="0">
                <a:latin typeface="+mj-lt"/>
              </a:rPr>
              <a:t>: </a:t>
            </a:r>
            <a:r>
              <a:rPr lang="en-US" sz="1600" i="1" dirty="0" smtClean="0">
                <a:solidFill>
                  <a:srgbClr val="FF0000"/>
                </a:solidFill>
                <a:latin typeface="+mj-lt"/>
              </a:rPr>
              <a:t>detecting service</a:t>
            </a:r>
            <a:r>
              <a:rPr lang="en-US" sz="1600" dirty="0" smtClean="0">
                <a:latin typeface="+mj-lt"/>
              </a:rPr>
              <a:t> for non-HTTP</a:t>
            </a:r>
            <a:endParaRPr lang="en-US" sz="16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92647" y="1554646"/>
            <a:ext cx="168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Resource: R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4292584" y="1539105"/>
            <a:ext cx="168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Resource: R</a:t>
            </a:r>
            <a:r>
              <a:rPr lang="en-US" baseline="-25000" dirty="0"/>
              <a:t>3</a:t>
            </a:r>
          </a:p>
        </p:txBody>
      </p:sp>
      <p:sp>
        <p:nvSpPr>
          <p:cNvPr id="74" name="Rounded Rectangle 73"/>
          <p:cNvSpPr>
            <a:spLocks/>
          </p:cNvSpPr>
          <p:nvPr/>
        </p:nvSpPr>
        <p:spPr>
          <a:xfrm>
            <a:off x="624797" y="4861778"/>
            <a:ext cx="1868157" cy="1322530"/>
          </a:xfrm>
          <a:prstGeom prst="roundRect">
            <a:avLst>
              <a:gd name="adj" fmla="val 7992"/>
            </a:avLst>
          </a:prstGeom>
          <a:gradFill>
            <a:gsLst>
              <a:gs pos="0">
                <a:srgbClr val="746FFF"/>
              </a:gs>
              <a:gs pos="57000">
                <a:srgbClr val="BCB5FF"/>
              </a:gs>
              <a:gs pos="100000">
                <a:srgbClr val="BEBEFF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720420" y="5596517"/>
            <a:ext cx="1667581" cy="461836"/>
            <a:chOff x="1098776" y="5053264"/>
            <a:chExt cx="1065312" cy="461836"/>
          </a:xfrm>
        </p:grpSpPr>
        <p:sp>
          <p:nvSpPr>
            <p:cNvPr id="76" name="Rounded Rectangle 75"/>
            <p:cNvSpPr>
              <a:spLocks/>
            </p:cNvSpPr>
            <p:nvPr/>
          </p:nvSpPr>
          <p:spPr>
            <a:xfrm>
              <a:off x="1098776" y="5053264"/>
              <a:ext cx="1065312" cy="461836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8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9767" y="5121288"/>
              <a:ext cx="90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Event Engine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89046" y="4987302"/>
            <a:ext cx="1556976" cy="462266"/>
            <a:chOff x="1568527" y="2881376"/>
            <a:chExt cx="866217" cy="462266"/>
          </a:xfrm>
        </p:grpSpPr>
        <p:sp>
          <p:nvSpPr>
            <p:cNvPr id="79" name="Rounded Rectangle 78"/>
            <p:cNvSpPr>
              <a:spLocks/>
            </p:cNvSpPr>
            <p:nvPr/>
          </p:nvSpPr>
          <p:spPr>
            <a:xfrm>
              <a:off x="1568527" y="2881376"/>
              <a:ext cx="866217" cy="46226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100000">
                  <a:srgbClr val="E1E8D4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00309" y="2949005"/>
              <a:ext cx="787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HTTP scripts</a:t>
              </a:r>
              <a:endParaRPr lang="en-US" sz="1600" dirty="0">
                <a:latin typeface="+mj-lt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 flipV="1">
            <a:off x="1674324" y="6173813"/>
            <a:ext cx="10494" cy="4303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Rounded Rectangle 81"/>
          <p:cNvSpPr>
            <a:spLocks/>
          </p:cNvSpPr>
          <p:nvPr/>
        </p:nvSpPr>
        <p:spPr>
          <a:xfrm>
            <a:off x="2542295" y="4867230"/>
            <a:ext cx="1868157" cy="1322530"/>
          </a:xfrm>
          <a:prstGeom prst="roundRect">
            <a:avLst>
              <a:gd name="adj" fmla="val 7992"/>
            </a:avLst>
          </a:prstGeom>
          <a:gradFill>
            <a:gsLst>
              <a:gs pos="0">
                <a:srgbClr val="746FFF"/>
              </a:gs>
              <a:gs pos="57000">
                <a:srgbClr val="BCB5FF"/>
              </a:gs>
              <a:gs pos="100000">
                <a:srgbClr val="BEBEFF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2637918" y="5601969"/>
            <a:ext cx="1667581" cy="461836"/>
            <a:chOff x="1098776" y="5053264"/>
            <a:chExt cx="1065312" cy="461836"/>
          </a:xfrm>
        </p:grpSpPr>
        <p:sp>
          <p:nvSpPr>
            <p:cNvPr id="84" name="Rounded Rectangle 83"/>
            <p:cNvSpPr>
              <a:spLocks/>
            </p:cNvSpPr>
            <p:nvPr/>
          </p:nvSpPr>
          <p:spPr>
            <a:xfrm>
              <a:off x="1098776" y="5053264"/>
              <a:ext cx="1065312" cy="461836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8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09767" y="5121288"/>
              <a:ext cx="90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Event Engine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706544" y="4892442"/>
            <a:ext cx="1556976" cy="584776"/>
            <a:chOff x="1568527" y="2781064"/>
            <a:chExt cx="866217" cy="584776"/>
          </a:xfrm>
        </p:grpSpPr>
        <p:sp>
          <p:nvSpPr>
            <p:cNvPr id="87" name="Rounded Rectangle 86"/>
            <p:cNvSpPr>
              <a:spLocks/>
            </p:cNvSpPr>
            <p:nvPr/>
          </p:nvSpPr>
          <p:spPr>
            <a:xfrm>
              <a:off x="1568527" y="2881376"/>
              <a:ext cx="866217" cy="46226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100000">
                  <a:srgbClr val="E1E8D4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23665" y="2781064"/>
              <a:ext cx="78772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All except HTTP scripts</a:t>
              </a:r>
              <a:endParaRPr lang="en-US" sz="1600" dirty="0">
                <a:latin typeface="+mj-lt"/>
              </a:endParaRPr>
            </a:p>
          </p:txBody>
        </p:sp>
      </p:grpSp>
      <p:cxnSp>
        <p:nvCxnSpPr>
          <p:cNvPr id="89" name="Straight Arrow Connector 88"/>
          <p:cNvCxnSpPr/>
          <p:nvPr/>
        </p:nvCxnSpPr>
        <p:spPr bwMode="auto">
          <a:xfrm flipH="1" flipV="1">
            <a:off x="3528850" y="6168769"/>
            <a:ext cx="10494" cy="4303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107049" y="6224093"/>
            <a:ext cx="152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traffic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81593" y="4472083"/>
            <a:ext cx="168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Resource: R</a:t>
            </a:r>
            <a:r>
              <a:rPr lang="en-US" baseline="-25000" dirty="0"/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06786" y="4474556"/>
            <a:ext cx="168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Resource: R</a:t>
            </a:r>
            <a:r>
              <a:rPr lang="en-US" baseline="-25000" dirty="0"/>
              <a:t>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690378" y="6208928"/>
            <a:ext cx="20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Non-HTTP traffic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043714" y="4426463"/>
            <a:ext cx="381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Resource Usage</a:t>
            </a: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06118"/>
              </p:ext>
            </p:extLst>
          </p:nvPr>
        </p:nvGraphicFramePr>
        <p:xfrm>
          <a:off x="5058563" y="4933897"/>
          <a:ext cx="3814226" cy="701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966"/>
                <a:gridCol w="1358260"/>
              </a:tblGrid>
              <a:tr h="3505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Microservices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Monoliths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0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dirty="0" smtClean="0"/>
                        <a:t> + (R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-R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dirty="0" smtClean="0"/>
                        <a:t>)+(R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-R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</a:t>
                      </a:r>
                      <a:r>
                        <a:rPr lang="en-US" sz="1600" baseline="-25000" dirty="0" smtClean="0"/>
                        <a:t>5</a:t>
                      </a:r>
                      <a:r>
                        <a:rPr lang="en-US" sz="1600" dirty="0" smtClean="0"/>
                        <a:t>+R</a:t>
                      </a:r>
                      <a:r>
                        <a:rPr lang="en-US" sz="1600" baseline="-25000" dirty="0" smtClean="0"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89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722"/>
            <a:ext cx="8229600" cy="687153"/>
          </a:xfrm>
        </p:spPr>
        <p:txBody>
          <a:bodyPr/>
          <a:lstStyle/>
          <a:p>
            <a:r>
              <a:rPr lang="en-US" sz="4000" b="0" dirty="0" err="1" smtClean="0"/>
              <a:t>Microservices</a:t>
            </a:r>
            <a:endParaRPr lang="en-US" sz="4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696" y="1190625"/>
            <a:ext cx="7984711" cy="5012477"/>
          </a:xfrm>
        </p:spPr>
        <p:txBody>
          <a:bodyPr/>
          <a:lstStyle/>
          <a:p>
            <a:r>
              <a:rPr lang="en-US" dirty="0" smtClean="0"/>
              <a:t>Increasing </a:t>
            </a:r>
            <a:r>
              <a:rPr lang="en-US" dirty="0"/>
              <a:t>concurrency and </a:t>
            </a:r>
            <a:r>
              <a:rPr lang="en-US" dirty="0" err="1"/>
              <a:t>DevOps</a:t>
            </a:r>
            <a:r>
              <a:rPr lang="en-US" dirty="0"/>
              <a:t> requirements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mall </a:t>
            </a:r>
            <a:r>
              <a:rPr lang="en-US" dirty="0"/>
              <a:t>services running in their </a:t>
            </a:r>
            <a:r>
              <a:rPr lang="en-US" dirty="0" smtClean="0"/>
              <a:t>own processes </a:t>
            </a:r>
            <a:r>
              <a:rPr lang="en-US" dirty="0"/>
              <a:t>independently while communicating with each </a:t>
            </a:r>
            <a:r>
              <a:rPr lang="en-US" dirty="0" smtClean="0"/>
              <a:t>other through </a:t>
            </a:r>
            <a:r>
              <a:rPr lang="en-US" dirty="0"/>
              <a:t>lightweight </a:t>
            </a:r>
            <a:r>
              <a:rPr lang="en-US" dirty="0" smtClean="0"/>
              <a:t>mechanisms</a:t>
            </a:r>
          </a:p>
          <a:p>
            <a:pPr lvl="1"/>
            <a:r>
              <a:rPr lang="en-US" dirty="0" smtClean="0"/>
              <a:t>Breaking </a:t>
            </a:r>
            <a:r>
              <a:rPr lang="en-US" dirty="0"/>
              <a:t>an application into smaller and completely independent components, enabling each component to scale individually and be available all the </a:t>
            </a:r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10074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722"/>
            <a:ext cx="8229600" cy="687153"/>
          </a:xfrm>
        </p:spPr>
        <p:txBody>
          <a:bodyPr/>
          <a:lstStyle/>
          <a:p>
            <a:r>
              <a:rPr lang="en-US" sz="4000" b="0" dirty="0" smtClean="0"/>
              <a:t>Traffic Volume Variation</a:t>
            </a:r>
            <a:endParaRPr lang="en-US" sz="4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48171" y="6206501"/>
            <a:ext cx="861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u="sng" dirty="0"/>
              <a:t>https://</a:t>
            </a:r>
            <a:r>
              <a:rPr lang="en-US" sz="1600" u="sng" dirty="0" err="1"/>
              <a:t>blog.cloudflare.com</a:t>
            </a:r>
            <a:r>
              <a:rPr lang="en-US" sz="1600" u="sng" dirty="0"/>
              <a:t>/a-winter-of-400gbps-weekend-ddos-attacks</a:t>
            </a:r>
            <a:r>
              <a:rPr lang="en-US" sz="1600" u="sng" dirty="0" smtClean="0"/>
              <a:t>/ </a:t>
            </a:r>
            <a:endParaRPr lang="en-US" sz="1600" u="sng" dirty="0"/>
          </a:p>
        </p:txBody>
      </p:sp>
      <p:grpSp>
        <p:nvGrpSpPr>
          <p:cNvPr id="19" name="Group 18"/>
          <p:cNvGrpSpPr/>
          <p:nvPr/>
        </p:nvGrpSpPr>
        <p:grpSpPr>
          <a:xfrm>
            <a:off x="1332079" y="1889833"/>
            <a:ext cx="6061581" cy="3916551"/>
            <a:chOff x="668866" y="3748086"/>
            <a:chExt cx="5058780" cy="2951150"/>
          </a:xfrm>
        </p:grpSpPr>
        <p:pic>
          <p:nvPicPr>
            <p:cNvPr id="10" name="Picture 9" descr="attack-bps-invert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24" t="17366" r="2514" b="8979"/>
            <a:stretch/>
          </p:blipFill>
          <p:spPr>
            <a:xfrm>
              <a:off x="714685" y="4059388"/>
              <a:ext cx="4577161" cy="2470725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 bwMode="auto">
            <a:xfrm flipV="1">
              <a:off x="668866" y="6500004"/>
              <a:ext cx="5058780" cy="2567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722181" y="3748086"/>
              <a:ext cx="12451" cy="29511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91200" y="2528527"/>
            <a:ext cx="658054" cy="3210621"/>
            <a:chOff x="291433" y="1539064"/>
            <a:chExt cx="549189" cy="2419227"/>
          </a:xfrm>
        </p:grpSpPr>
        <p:sp>
          <p:nvSpPr>
            <p:cNvPr id="39" name="TextBox 38"/>
            <p:cNvSpPr txBox="1"/>
            <p:nvPr/>
          </p:nvSpPr>
          <p:spPr>
            <a:xfrm>
              <a:off x="303781" y="1539064"/>
              <a:ext cx="536841" cy="29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  <a:r>
                <a:rPr lang="en-US" sz="2000" dirty="0" smtClean="0"/>
                <a:t>00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600" y="1931229"/>
              <a:ext cx="536841" cy="29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320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6724" y="2380411"/>
              <a:ext cx="536841" cy="29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240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1433" y="2818469"/>
              <a:ext cx="536841" cy="29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160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0075" y="3219577"/>
              <a:ext cx="406935" cy="29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80</a:t>
              </a:r>
              <a:endParaRPr 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4713" y="3658693"/>
              <a:ext cx="277029" cy="29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52655" y="1689510"/>
            <a:ext cx="923299" cy="458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Gbps</a:t>
            </a:r>
            <a:endParaRPr lang="en-US" sz="24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1916431" y="5549405"/>
            <a:ext cx="4404857" cy="490151"/>
            <a:chOff x="1554480" y="6417548"/>
            <a:chExt cx="3676137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1554480" y="6417548"/>
              <a:ext cx="729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2/19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7520" y="6417548"/>
              <a:ext cx="729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2/22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00880" y="6417548"/>
              <a:ext cx="729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2/25</a:t>
              </a:r>
              <a:endParaRPr lang="en-US" dirty="0"/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1252224" y="2606783"/>
            <a:ext cx="5935557" cy="314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175441" y="5446392"/>
            <a:ext cx="6227430" cy="1164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7041290" y="2682007"/>
            <a:ext cx="12175" cy="27641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stealth"/>
            <a:tailEnd type="stealth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253326" y="1560465"/>
            <a:ext cx="4155672" cy="458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DDoS</a:t>
            </a:r>
            <a:r>
              <a:rPr lang="en-US" sz="2400" i="1" dirty="0" smtClean="0"/>
              <a:t> attack on Feb. 2016</a:t>
            </a:r>
            <a:endParaRPr lang="en-US" sz="24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7053867" y="3666441"/>
            <a:ext cx="1751466" cy="70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0000"/>
                </a:solidFill>
              </a:rPr>
              <a:t>Significant Variation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338" y="5575499"/>
            <a:ext cx="898766" cy="458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57" name="Rounded Rectangle 56"/>
          <p:cNvSpPr/>
          <p:nvPr/>
        </p:nvSpPr>
        <p:spPr>
          <a:xfrm>
            <a:off x="2057793" y="1031953"/>
            <a:ext cx="5040095" cy="1083474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FFFFFF"/>
                </a:solidFill>
              </a:rPr>
              <a:t>Expensive option: 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capacity </a:t>
            </a:r>
            <a:r>
              <a:rPr lang="en-US" sz="2800" dirty="0" smtClean="0">
                <a:solidFill>
                  <a:srgbClr val="FFFFFF"/>
                </a:solidFill>
              </a:rPr>
              <a:t>≥</a:t>
            </a:r>
            <a:r>
              <a:rPr lang="en-US" sz="2800" b="1" dirty="0" smtClean="0">
                <a:solidFill>
                  <a:srgbClr val="FFFFFF"/>
                </a:solidFill>
              </a:rPr>
              <a:t> peak traffic load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11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60"/>
    </mc:Choice>
    <mc:Fallback xmlns="">
      <p:transition xmlns:p14="http://schemas.microsoft.com/office/powerpoint/2010/main" spd="slow" advTm="2926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296"/>
            <a:ext cx="9144000" cy="624429"/>
          </a:xfrm>
        </p:spPr>
        <p:txBody>
          <a:bodyPr/>
          <a:lstStyle/>
          <a:p>
            <a:r>
              <a:rPr lang="en-US" sz="4000" b="0" dirty="0" smtClean="0"/>
              <a:t>Traditional </a:t>
            </a:r>
            <a:r>
              <a:rPr lang="en-US" sz="4000" b="0" dirty="0" err="1" smtClean="0"/>
              <a:t>IDSes</a:t>
            </a:r>
            <a:endParaRPr lang="en-US" sz="40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257905" y="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676" y="1317336"/>
            <a:ext cx="8320824" cy="299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bg2"/>
              </a:buClr>
              <a:buSzPct val="90000"/>
              <a:buFont typeface="Wingdings" pitchFamily="2" charset="2"/>
              <a:buChar char="n"/>
            </a:pPr>
            <a:r>
              <a:rPr kumimoji="1" lang="en-US" altLang="zh-CN" sz="3200" dirty="0">
                <a:latin typeface="+mn-lt"/>
                <a:ea typeface="+mn-ea"/>
              </a:rPr>
              <a:t>Single </a:t>
            </a:r>
            <a:r>
              <a:rPr kumimoji="1" lang="en-US" altLang="zh-CN" sz="3200" dirty="0" smtClean="0">
                <a:latin typeface="+mn-lt"/>
                <a:ea typeface="+mn-ea"/>
              </a:rPr>
              <a:t>process IDS</a:t>
            </a:r>
          </a:p>
          <a:p>
            <a:pPr marL="742950" lvl="1" indent="-285750">
              <a:spcBef>
                <a:spcPct val="35000"/>
              </a:spcBef>
              <a:buClr>
                <a:srgbClr val="FF3300"/>
              </a:buClr>
              <a:buSzPct val="80000"/>
              <a:buFont typeface="Wingdings" pitchFamily="2" charset="2"/>
              <a:buChar char="l"/>
            </a:pPr>
            <a:r>
              <a:rPr kumimoji="1" lang="en-US" sz="2800" dirty="0" smtClean="0">
                <a:solidFill>
                  <a:srgbClr val="000000"/>
                </a:solidFill>
                <a:latin typeface="Helvetica"/>
                <a:ea typeface="ＭＳ Ｐゴシック"/>
              </a:rPr>
              <a:t>Cannot scale to large volume of traffic</a:t>
            </a:r>
            <a:endParaRPr kumimoji="1" lang="en-US" altLang="zh-CN" sz="2800" dirty="0">
              <a:solidFill>
                <a:srgbClr val="000000"/>
              </a:solidFill>
              <a:latin typeface="Helvetica"/>
              <a:ea typeface="ＭＳ Ｐゴシック"/>
            </a:endParaRPr>
          </a:p>
          <a:p>
            <a:pPr marL="342900" indent="-342900">
              <a:spcBef>
                <a:spcPct val="35000"/>
              </a:spcBef>
              <a:buClr>
                <a:schemeClr val="bg2"/>
              </a:buClr>
              <a:buSzPct val="90000"/>
              <a:buFont typeface="Wingdings" pitchFamily="2" charset="2"/>
              <a:buChar char="n"/>
            </a:pPr>
            <a:r>
              <a:rPr kumimoji="1" lang="en-US" sz="3200" dirty="0" smtClean="0">
                <a:latin typeface="+mn-lt"/>
                <a:ea typeface="+mn-ea"/>
              </a:rPr>
              <a:t>Parallelization</a:t>
            </a:r>
            <a:r>
              <a:rPr kumimoji="1" lang="zh-CN" altLang="zh-CN" sz="3200" dirty="0" smtClean="0">
                <a:latin typeface="+mn-lt"/>
                <a:ea typeface="+mn-ea"/>
              </a:rPr>
              <a:t> </a:t>
            </a:r>
            <a:r>
              <a:rPr kumimoji="1" lang="en-US" altLang="zh-CN" sz="3200" dirty="0">
                <a:latin typeface="+mn-lt"/>
                <a:ea typeface="+mn-ea"/>
              </a:rPr>
              <a:t>of</a:t>
            </a:r>
            <a:r>
              <a:rPr kumimoji="1" lang="zh-CN" altLang="en-US" sz="3200" dirty="0">
                <a:latin typeface="+mn-lt"/>
                <a:ea typeface="+mn-ea"/>
              </a:rPr>
              <a:t> </a:t>
            </a:r>
            <a:r>
              <a:rPr kumimoji="1" lang="en-US" altLang="zh-CN" sz="3200" dirty="0">
                <a:latin typeface="+mn-lt"/>
                <a:ea typeface="+mn-ea"/>
              </a:rPr>
              <a:t>IDS</a:t>
            </a:r>
          </a:p>
          <a:p>
            <a:pPr marL="742950" lvl="1" indent="-285750">
              <a:spcBef>
                <a:spcPct val="35000"/>
              </a:spcBef>
              <a:buClr>
                <a:srgbClr val="FF3300"/>
              </a:buClr>
              <a:buSzPct val="80000"/>
              <a:buFont typeface="Wingdings" pitchFamily="2" charset="2"/>
              <a:buChar char="l"/>
            </a:pPr>
            <a:r>
              <a:rPr kumimoji="1" lang="en-US" altLang="zh-CN" sz="2800" dirty="0">
                <a:latin typeface="+mn-lt"/>
                <a:ea typeface="+mn-ea"/>
              </a:rPr>
              <a:t>Clustered</a:t>
            </a:r>
            <a:r>
              <a:rPr kumimoji="1" lang="zh-CN" altLang="en-US" sz="2800" dirty="0">
                <a:latin typeface="+mn-lt"/>
                <a:ea typeface="+mn-ea"/>
              </a:rPr>
              <a:t> </a:t>
            </a:r>
            <a:r>
              <a:rPr kumimoji="1" lang="en-US" altLang="zh-CN" sz="2800" dirty="0" smtClean="0">
                <a:latin typeface="+mn-lt"/>
                <a:ea typeface="+mn-ea"/>
              </a:rPr>
              <a:t>IDS: costly, fixed location/capacity </a:t>
            </a:r>
            <a:endParaRPr lang="en-US" altLang="zh-CN" sz="2800" dirty="0" smtClean="0"/>
          </a:p>
          <a:p>
            <a:pPr marL="742950" lvl="1" indent="-285750">
              <a:spcBef>
                <a:spcPct val="35000"/>
              </a:spcBef>
              <a:buClr>
                <a:srgbClr val="FF3300"/>
              </a:buClr>
              <a:buSzPct val="80000"/>
              <a:buFont typeface="Wingdings" pitchFamily="2" charset="2"/>
              <a:buChar char="l"/>
            </a:pPr>
            <a:r>
              <a:rPr kumimoji="1" lang="en-US" sz="2800" dirty="0">
                <a:latin typeface="+mn-lt"/>
                <a:ea typeface="+mn-ea"/>
              </a:rPr>
              <a:t>Multi</a:t>
            </a:r>
            <a:r>
              <a:rPr kumimoji="1" lang="en-US" altLang="zh-CN" sz="2800" dirty="0" smtClean="0">
                <a:latin typeface="+mn-lt"/>
                <a:ea typeface="+mn-ea"/>
              </a:rPr>
              <a:t>-core/</a:t>
            </a:r>
            <a:r>
              <a:rPr kumimoji="1" lang="en-US" sz="2800" dirty="0" smtClean="0">
                <a:latin typeface="+mn-lt"/>
                <a:ea typeface="+mn-ea"/>
              </a:rPr>
              <a:t>thread IDS: fixed capacity</a:t>
            </a:r>
            <a:endParaRPr kumimoji="1" lang="en-US" altLang="zh-CN" sz="2800" dirty="0" smtClean="0">
              <a:latin typeface="+mn-lt"/>
              <a:ea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17066" y="5073435"/>
            <a:ext cx="6412345" cy="822960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FFFF"/>
                </a:solidFill>
              </a:rPr>
              <a:t>Traditional </a:t>
            </a:r>
            <a:r>
              <a:rPr lang="en-US" sz="3200" b="1" dirty="0" err="1" smtClean="0">
                <a:solidFill>
                  <a:srgbClr val="FFFFFF"/>
                </a:solidFill>
              </a:rPr>
              <a:t>IDSes</a:t>
            </a:r>
            <a:r>
              <a:rPr lang="en-US" sz="3200" b="1" dirty="0" smtClean="0">
                <a:solidFill>
                  <a:srgbClr val="FFFFFF"/>
                </a:solidFill>
              </a:rPr>
              <a:t> are inflexible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13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9"/>
    </mc:Choice>
    <mc:Fallback xmlns="">
      <p:transition xmlns:p14="http://schemas.microsoft.com/office/powerpoint/2010/main" spd="slow" advTm="1956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06" y="200429"/>
            <a:ext cx="8690079" cy="629927"/>
          </a:xfrm>
        </p:spPr>
        <p:txBody>
          <a:bodyPr/>
          <a:lstStyle/>
          <a:p>
            <a:r>
              <a:rPr lang="en-US" sz="4000" b="0" dirty="0" smtClean="0"/>
              <a:t>Virtualized IDS Based on NFV+SDN</a:t>
            </a:r>
            <a:endParaRPr lang="en-US" sz="4000" b="0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420642" y="1190299"/>
            <a:ext cx="8393928" cy="373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3300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6699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New features</a:t>
            </a:r>
          </a:p>
          <a:p>
            <a:pPr lvl="1"/>
            <a:r>
              <a:rPr lang="en-US" dirty="0" smtClean="0"/>
              <a:t>Dynamically create/destroy instances</a:t>
            </a:r>
          </a:p>
          <a:p>
            <a:pPr lvl="1"/>
            <a:r>
              <a:rPr lang="en-US" dirty="0" smtClean="0"/>
              <a:t>Dynamically redistribute traffic</a:t>
            </a:r>
            <a:endParaRPr lang="en-US" dirty="0"/>
          </a:p>
          <a:p>
            <a:r>
              <a:rPr lang="en-US" dirty="0" smtClean="0"/>
              <a:t>Current state</a:t>
            </a:r>
          </a:p>
          <a:p>
            <a:pPr lvl="1"/>
            <a:r>
              <a:rPr lang="en-US" altLang="zh-CN" dirty="0" smtClean="0"/>
              <a:t>Split/Merge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[NSDI’13]</a:t>
            </a:r>
          </a:p>
          <a:p>
            <a:pPr lvl="1"/>
            <a:r>
              <a:rPr lang="en-US" altLang="zh-CN" dirty="0" smtClean="0"/>
              <a:t>OpenNF</a:t>
            </a:r>
            <a:r>
              <a:rPr lang="zh-CN" altLang="en-US" dirty="0" smtClean="0"/>
              <a:t> </a:t>
            </a:r>
            <a:r>
              <a:rPr lang="en-US" altLang="zh-CN" dirty="0" smtClean="0"/>
              <a:t>[SIGCOMM’15]</a:t>
            </a:r>
            <a:endParaRPr lang="en-US" altLang="zh-CN" sz="2400" dirty="0"/>
          </a:p>
          <a:p>
            <a:pPr lvl="1">
              <a:buClrTx/>
              <a:buSzPct val="100000"/>
              <a:buFont typeface="Lucida Grande"/>
              <a:buChar char="●"/>
            </a:pPr>
            <a:endParaRPr lang="en-US" dirty="0" smtClean="0"/>
          </a:p>
        </p:txBody>
      </p:sp>
      <p:sp>
        <p:nvSpPr>
          <p:cNvPr id="55" name="Rounded Rectangle 54"/>
          <p:cNvSpPr/>
          <p:nvPr/>
        </p:nvSpPr>
        <p:spPr>
          <a:xfrm>
            <a:off x="1380070" y="5271997"/>
            <a:ext cx="6686522" cy="1013562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FFFF"/>
                </a:solidFill>
              </a:rPr>
              <a:t>Treat </a:t>
            </a:r>
            <a:r>
              <a:rPr lang="en-US" sz="3200" b="1" dirty="0">
                <a:solidFill>
                  <a:srgbClr val="FFFFFF"/>
                </a:solidFill>
              </a:rPr>
              <a:t>v</a:t>
            </a:r>
            <a:r>
              <a:rPr lang="en-US" sz="3200" b="1" dirty="0" smtClean="0">
                <a:solidFill>
                  <a:srgbClr val="FFFFFF"/>
                </a:solidFill>
              </a:rPr>
              <a:t>irtualized IDS </a:t>
            </a:r>
            <a:r>
              <a:rPr lang="en-US" sz="3200" b="1" dirty="0" smtClean="0">
                <a:solidFill>
                  <a:srgbClr val="FFFFFF"/>
                </a:solidFill>
              </a:rPr>
              <a:t>as </a:t>
            </a:r>
            <a:r>
              <a:rPr lang="en-US" sz="3200" b="1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monolithic</a:t>
            </a:r>
            <a:r>
              <a:rPr lang="en-US" sz="3200" b="1" dirty="0" smtClean="0">
                <a:solidFill>
                  <a:srgbClr val="FFFFFF"/>
                </a:solidFill>
              </a:rPr>
              <a:t> piece of software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56"/>
    </mc:Choice>
    <mc:Fallback xmlns="">
      <p:transition xmlns:p14="http://schemas.microsoft.com/office/powerpoint/2010/main" spd="slow" advTm="420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31"/>
          <p:cNvSpPr/>
          <p:nvPr/>
        </p:nvSpPr>
        <p:spPr bwMode="auto">
          <a:xfrm>
            <a:off x="855134" y="2341926"/>
            <a:ext cx="5181598" cy="4157135"/>
          </a:xfrm>
          <a:prstGeom prst="cloud">
            <a:avLst/>
          </a:prstGeom>
          <a:solidFill>
            <a:srgbClr val="DB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06860" y="1142386"/>
            <a:ext cx="8104292" cy="610235"/>
          </a:xfrm>
        </p:spPr>
        <p:txBody>
          <a:bodyPr/>
          <a:lstStyle/>
          <a:p>
            <a:r>
              <a:rPr lang="en-US" sz="2800" dirty="0" smtClean="0"/>
              <a:t>I</a:t>
            </a:r>
            <a:r>
              <a:rPr lang="mr-IN" sz="2800" dirty="0" smtClean="0"/>
              <a:t>n</a:t>
            </a:r>
            <a:r>
              <a:rPr lang="en-US" sz="2800" dirty="0" smtClean="0"/>
              <a:t>efficient Resource Usage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sym typeface="Wingdings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116"/>
            <a:ext cx="8976075" cy="613331"/>
          </a:xfrm>
        </p:spPr>
        <p:txBody>
          <a:bodyPr/>
          <a:lstStyle/>
          <a:p>
            <a:r>
              <a:rPr lang="en-US" b="0" dirty="0" smtClean="0"/>
              <a:t>Limitations of </a:t>
            </a:r>
            <a:r>
              <a:rPr lang="en-US" altLang="zh-CN" b="0" dirty="0" smtClean="0"/>
              <a:t>Monolithic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Virtualized IDS (1/3)</a:t>
            </a:r>
            <a:endParaRPr lang="en-US" b="0" dirty="0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7490978" y="3261556"/>
            <a:ext cx="640080" cy="640080"/>
          </a:xfrm>
          <a:prstGeom prst="roundRect">
            <a:avLst/>
          </a:prstGeom>
          <a:gradFill>
            <a:gsLst>
              <a:gs pos="0">
                <a:srgbClr val="39377C"/>
              </a:gs>
              <a:gs pos="80000">
                <a:srgbClr val="746FFF"/>
              </a:gs>
              <a:gs pos="100000">
                <a:srgbClr val="BEBEFF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996359" y="3702758"/>
            <a:ext cx="1463040" cy="2194560"/>
            <a:chOff x="1937093" y="3223497"/>
            <a:chExt cx="1463040" cy="2194560"/>
          </a:xfrm>
        </p:grpSpPr>
        <p:sp>
          <p:nvSpPr>
            <p:cNvPr id="37" name="Rounded Rectangle 36"/>
            <p:cNvSpPr>
              <a:spLocks/>
            </p:cNvSpPr>
            <p:nvPr/>
          </p:nvSpPr>
          <p:spPr>
            <a:xfrm>
              <a:off x="1937093" y="3223497"/>
              <a:ext cx="1463040" cy="2194560"/>
            </a:xfrm>
            <a:prstGeom prst="roundRect">
              <a:avLst>
                <a:gd name="adj" fmla="val 1088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>
              <a:spLocks noChangeAspect="1"/>
            </p:cNvSpPr>
            <p:nvPr/>
          </p:nvSpPr>
          <p:spPr>
            <a:xfrm>
              <a:off x="2013045" y="3298761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>
              <a:spLocks noChangeAspect="1"/>
            </p:cNvSpPr>
            <p:nvPr/>
          </p:nvSpPr>
          <p:spPr>
            <a:xfrm>
              <a:off x="2698844" y="3298761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>
              <a:spLocks noChangeAspect="1"/>
            </p:cNvSpPr>
            <p:nvPr/>
          </p:nvSpPr>
          <p:spPr>
            <a:xfrm>
              <a:off x="2029978" y="4018428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>
              <a:spLocks noChangeAspect="1"/>
            </p:cNvSpPr>
            <p:nvPr/>
          </p:nvSpPr>
          <p:spPr>
            <a:xfrm>
              <a:off x="2707311" y="4009960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>
              <a:spLocks noChangeAspect="1"/>
            </p:cNvSpPr>
            <p:nvPr/>
          </p:nvSpPr>
          <p:spPr>
            <a:xfrm>
              <a:off x="2021511" y="4704227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>
              <a:spLocks noChangeAspect="1"/>
            </p:cNvSpPr>
            <p:nvPr/>
          </p:nvSpPr>
          <p:spPr>
            <a:xfrm>
              <a:off x="2715777" y="4712694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582967" y="3740703"/>
            <a:ext cx="1463040" cy="731520"/>
            <a:chOff x="3523701" y="3261442"/>
            <a:chExt cx="1463040" cy="731520"/>
          </a:xfrm>
        </p:grpSpPr>
        <p:sp>
          <p:nvSpPr>
            <p:cNvPr id="36" name="Rounded Rectangle 35"/>
            <p:cNvSpPr>
              <a:spLocks noChangeAspect="1"/>
            </p:cNvSpPr>
            <p:nvPr/>
          </p:nvSpPr>
          <p:spPr>
            <a:xfrm>
              <a:off x="3523701" y="3261442"/>
              <a:ext cx="1463040" cy="73152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5" name="Rounded Rectangle 54"/>
            <p:cNvSpPr>
              <a:spLocks noChangeAspect="1"/>
            </p:cNvSpPr>
            <p:nvPr/>
          </p:nvSpPr>
          <p:spPr>
            <a:xfrm>
              <a:off x="3579378" y="3315695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>
              <a:spLocks noChangeAspect="1"/>
            </p:cNvSpPr>
            <p:nvPr/>
          </p:nvSpPr>
          <p:spPr>
            <a:xfrm>
              <a:off x="4273644" y="3315694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82967" y="4672036"/>
            <a:ext cx="731520" cy="731520"/>
            <a:chOff x="3523701" y="4192775"/>
            <a:chExt cx="731520" cy="731520"/>
          </a:xfrm>
        </p:grpSpPr>
        <p:sp>
          <p:nvSpPr>
            <p:cNvPr id="43" name="Rounded Rectangle 42"/>
            <p:cNvSpPr>
              <a:spLocks/>
            </p:cNvSpPr>
            <p:nvPr/>
          </p:nvSpPr>
          <p:spPr>
            <a:xfrm>
              <a:off x="3523701" y="4192775"/>
              <a:ext cx="731520" cy="73152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7" name="Rounded Rectangle 56"/>
            <p:cNvSpPr>
              <a:spLocks noChangeAspect="1"/>
            </p:cNvSpPr>
            <p:nvPr/>
          </p:nvSpPr>
          <p:spPr>
            <a:xfrm>
              <a:off x="3570912" y="4255496"/>
              <a:ext cx="640080" cy="640080"/>
            </a:xfrm>
            <a:prstGeom prst="roundRect">
              <a:avLst/>
            </a:prstGeom>
            <a:gradFill>
              <a:gsLst>
                <a:gs pos="0">
                  <a:srgbClr val="39377C"/>
                </a:gs>
                <a:gs pos="80000">
                  <a:srgbClr val="746FFF"/>
                </a:gs>
                <a:gs pos="100000">
                  <a:srgbClr val="BEBEFF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151507" y="4009861"/>
            <a:ext cx="1352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Monolithic 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66" name="Right Brace 65"/>
          <p:cNvSpPr/>
          <p:nvPr/>
        </p:nvSpPr>
        <p:spPr bwMode="auto">
          <a:xfrm rot="16200000">
            <a:off x="3170768" y="898360"/>
            <a:ext cx="694268" cy="3445934"/>
          </a:xfrm>
          <a:prstGeom prst="rightBrace">
            <a:avLst>
              <a:gd name="adj1" fmla="val 23215"/>
              <a:gd name="adj2" fmla="val 5000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28800" y="1910893"/>
            <a:ext cx="358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Available Resource </a:t>
            </a:r>
            <a:r>
              <a:rPr lang="en-US" i="1" dirty="0"/>
              <a:t>U</a:t>
            </a:r>
            <a:r>
              <a:rPr lang="en-US" i="1" dirty="0" smtClean="0"/>
              <a:t>nusable</a:t>
            </a:r>
            <a:endParaRPr lang="en-US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754623" y="3024303"/>
            <a:ext cx="3505683" cy="452580"/>
            <a:chOff x="1754623" y="3024303"/>
            <a:chExt cx="3505683" cy="452580"/>
          </a:xfrm>
        </p:grpSpPr>
        <p:grpSp>
          <p:nvGrpSpPr>
            <p:cNvPr id="65" name="Group 64"/>
            <p:cNvGrpSpPr/>
            <p:nvPr/>
          </p:nvGrpSpPr>
          <p:grpSpPr>
            <a:xfrm>
              <a:off x="1754623" y="3024303"/>
              <a:ext cx="2896083" cy="452580"/>
              <a:chOff x="1636090" y="2502709"/>
              <a:chExt cx="2896083" cy="452580"/>
            </a:xfrm>
          </p:grpSpPr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636090" y="2504443"/>
                <a:ext cx="438912" cy="438912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33" name="Rounded Rectangle 32"/>
              <p:cNvSpPr>
                <a:spLocks noChangeAspect="1"/>
              </p:cNvSpPr>
              <p:nvPr/>
            </p:nvSpPr>
            <p:spPr>
              <a:xfrm>
                <a:off x="2247383" y="2509523"/>
                <a:ext cx="438912" cy="438912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34" name="Rounded Rectangle 33"/>
              <p:cNvSpPr>
                <a:spLocks noChangeAspect="1"/>
              </p:cNvSpPr>
              <p:nvPr/>
            </p:nvSpPr>
            <p:spPr>
              <a:xfrm>
                <a:off x="2856964" y="2516377"/>
                <a:ext cx="438912" cy="438912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35" name="Rounded Rectangle 34"/>
              <p:cNvSpPr>
                <a:spLocks noChangeAspect="1"/>
              </p:cNvSpPr>
              <p:nvPr/>
            </p:nvSpPr>
            <p:spPr>
              <a:xfrm>
                <a:off x="3483661" y="2511176"/>
                <a:ext cx="438912" cy="438912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64" name="Rounded Rectangle 63"/>
              <p:cNvSpPr>
                <a:spLocks noChangeAspect="1"/>
              </p:cNvSpPr>
              <p:nvPr/>
            </p:nvSpPr>
            <p:spPr>
              <a:xfrm>
                <a:off x="4093261" y="2502709"/>
                <a:ext cx="438912" cy="438912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68" name="Rounded Rectangle 67"/>
            <p:cNvSpPr>
              <a:spLocks noChangeAspect="1"/>
            </p:cNvSpPr>
            <p:nvPr/>
          </p:nvSpPr>
          <p:spPr>
            <a:xfrm>
              <a:off x="4821394" y="3024303"/>
              <a:ext cx="438912" cy="438912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8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4400000" scaled="0"/>
            </a:gradFill>
            <a:effectLst>
              <a:outerShdw blurRad="33655" dist="50800" dir="2700000" sx="102000" sy="102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309533" y="6075728"/>
            <a:ext cx="120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Cloud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10" idx="1"/>
            <a:endCxn id="68" idx="3"/>
          </p:cNvCxnSpPr>
          <p:nvPr/>
        </p:nvCxnSpPr>
        <p:spPr bwMode="auto">
          <a:xfrm flipH="1" flipV="1">
            <a:off x="5260306" y="3243759"/>
            <a:ext cx="2230672" cy="3378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914717" y="29630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Can’t fit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13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19"/>
    </mc:Choice>
    <mc:Fallback xmlns="">
      <p:transition xmlns:p14="http://schemas.microsoft.com/office/powerpoint/2010/main" spd="slow" advTm="420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3" grpId="0"/>
      <p:bldP spid="66" grpId="0" animBg="1"/>
      <p:bldP spid="6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68890" y="1106240"/>
            <a:ext cx="3805513" cy="681355"/>
          </a:xfrm>
        </p:spPr>
        <p:txBody>
          <a:bodyPr/>
          <a:lstStyle/>
          <a:p>
            <a:r>
              <a:rPr lang="en-US" sz="2800" dirty="0" smtClean="0"/>
              <a:t>Hard Customization</a:t>
            </a:r>
            <a:r>
              <a:rPr lang="en-US" sz="2400" dirty="0" smtClean="0"/>
              <a:t> </a:t>
            </a:r>
          </a:p>
          <a:p>
            <a:pPr lvl="1"/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25" y="159710"/>
            <a:ext cx="8976075" cy="623888"/>
          </a:xfrm>
        </p:spPr>
        <p:txBody>
          <a:bodyPr/>
          <a:lstStyle/>
          <a:p>
            <a:r>
              <a:rPr lang="en-US" b="0" dirty="0" smtClean="0"/>
              <a:t>Limitations of </a:t>
            </a:r>
            <a:r>
              <a:rPr lang="en-US" altLang="zh-CN" b="0" dirty="0" smtClean="0"/>
              <a:t>Monolithic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Virtualized IDS (2/3)</a:t>
            </a:r>
            <a:endParaRPr lang="en-US" b="0" dirty="0"/>
          </a:p>
        </p:txBody>
      </p:sp>
      <p:grpSp>
        <p:nvGrpSpPr>
          <p:cNvPr id="67" name="Group 66"/>
          <p:cNvGrpSpPr/>
          <p:nvPr/>
        </p:nvGrpSpPr>
        <p:grpSpPr>
          <a:xfrm>
            <a:off x="582222" y="2020007"/>
            <a:ext cx="1755648" cy="1755648"/>
            <a:chOff x="1017300" y="2525611"/>
            <a:chExt cx="1755648" cy="1755648"/>
          </a:xfrm>
        </p:grpSpPr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1017300" y="2525611"/>
              <a:ext cx="1755648" cy="1755648"/>
            </a:xfrm>
            <a:prstGeom prst="roundRect">
              <a:avLst/>
            </a:prstGeom>
            <a:gradFill>
              <a:gsLst>
                <a:gs pos="1000">
                  <a:srgbClr val="8B89FF"/>
                </a:gs>
                <a:gs pos="58000">
                  <a:srgbClr val="97A9FF"/>
                </a:gs>
                <a:gs pos="100000">
                  <a:srgbClr val="C0C2EE"/>
                </a:gs>
              </a:gsLst>
            </a:gradFill>
            <a:effectLst>
              <a:outerShdw blurRad="40000" dist="38100" dir="5400000" rotWithShape="0">
                <a:srgbClr val="000000">
                  <a:alpha val="48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>
              <a:spLocks noChangeAspect="1"/>
            </p:cNvSpPr>
            <p:nvPr/>
          </p:nvSpPr>
          <p:spPr>
            <a:xfrm>
              <a:off x="1212698" y="2700106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E20000"/>
                </a:gs>
                <a:gs pos="100000">
                  <a:srgbClr val="FF878D"/>
                </a:gs>
                <a:gs pos="50000">
                  <a:srgbClr val="FF5C58"/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>
              <a:spLocks noChangeAspect="1"/>
            </p:cNvSpPr>
            <p:nvPr/>
          </p:nvSpPr>
          <p:spPr>
            <a:xfrm>
              <a:off x="2000040" y="2702102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CBCB00"/>
                </a:gs>
                <a:gs pos="100000">
                  <a:srgbClr val="FBFF5B"/>
                </a:gs>
                <a:gs pos="50000">
                  <a:srgbClr val="EBEB00"/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1200027" y="3522964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A3D362"/>
                </a:gs>
                <a:gs pos="100000">
                  <a:srgbClr val="E2EAD5"/>
                </a:gs>
                <a:gs pos="72000">
                  <a:srgbClr val="CFDCBB"/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>
              <a:spLocks noChangeAspect="1"/>
            </p:cNvSpPr>
            <p:nvPr/>
          </p:nvSpPr>
          <p:spPr>
            <a:xfrm>
              <a:off x="1987369" y="3541672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FF43F6"/>
                </a:gs>
                <a:gs pos="100000">
                  <a:srgbClr val="FFCEF6"/>
                </a:gs>
                <a:gs pos="68000">
                  <a:srgbClr val="FFB2FF"/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456121" y="1387473"/>
            <a:ext cx="3210173" cy="3351102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773115" y="1587364"/>
            <a:ext cx="1755648" cy="1755648"/>
            <a:chOff x="6373314" y="2716156"/>
            <a:chExt cx="1755648" cy="1755648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" name="L-Shape 28"/>
            <p:cNvSpPr>
              <a:spLocks noChangeAspect="1"/>
            </p:cNvSpPr>
            <p:nvPr/>
          </p:nvSpPr>
          <p:spPr bwMode="auto">
            <a:xfrm>
              <a:off x="6373314" y="2716156"/>
              <a:ext cx="1755648" cy="1755648"/>
            </a:xfrm>
            <a:prstGeom prst="corner">
              <a:avLst/>
            </a:prstGeom>
            <a:gradFill flip="none" rotWithShape="1">
              <a:gsLst>
                <a:gs pos="0">
                  <a:srgbClr val="A1A2FF"/>
                </a:gs>
                <a:gs pos="100000">
                  <a:srgbClr val="DDDAFF"/>
                </a:gs>
                <a:gs pos="51000">
                  <a:srgbClr val="BBC4FF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0005" dist="38100" dir="54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32" name="Rounded Rectangle 31"/>
            <p:cNvSpPr>
              <a:spLocks noChangeAspect="1"/>
            </p:cNvSpPr>
            <p:nvPr/>
          </p:nvSpPr>
          <p:spPr>
            <a:xfrm>
              <a:off x="6527248" y="2852505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E20000"/>
                </a:gs>
                <a:gs pos="100000">
                  <a:srgbClr val="FF878D"/>
                </a:gs>
                <a:gs pos="50000">
                  <a:srgbClr val="FF5C58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>
              <a:spLocks noChangeAspect="1"/>
            </p:cNvSpPr>
            <p:nvPr/>
          </p:nvSpPr>
          <p:spPr>
            <a:xfrm>
              <a:off x="6526335" y="3757672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A3D362"/>
                </a:gs>
                <a:gs pos="100000">
                  <a:srgbClr val="E2EAD5"/>
                </a:gs>
                <a:gs pos="72000">
                  <a:srgbClr val="CFDCBB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>
              <a:spLocks noChangeAspect="1"/>
            </p:cNvSpPr>
            <p:nvPr/>
          </p:nvSpPr>
          <p:spPr>
            <a:xfrm>
              <a:off x="7395989" y="3764621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FF43F6"/>
                </a:gs>
                <a:gs pos="100000">
                  <a:srgbClr val="FFCEF6"/>
                </a:gs>
                <a:gs pos="68000">
                  <a:srgbClr val="FFB2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31651" y="3618670"/>
            <a:ext cx="1755648" cy="877824"/>
            <a:chOff x="5990841" y="3359990"/>
            <a:chExt cx="1755648" cy="877824"/>
          </a:xfrm>
        </p:grpSpPr>
        <p:sp>
          <p:nvSpPr>
            <p:cNvPr id="41" name="Rounded Rectangle 40"/>
            <p:cNvSpPr>
              <a:spLocks/>
            </p:cNvSpPr>
            <p:nvPr/>
          </p:nvSpPr>
          <p:spPr>
            <a:xfrm>
              <a:off x="5990841" y="3359990"/>
              <a:ext cx="1755648" cy="877824"/>
            </a:xfrm>
            <a:prstGeom prst="roundRect">
              <a:avLst/>
            </a:prstGeom>
            <a:gradFill>
              <a:gsLst>
                <a:gs pos="1000">
                  <a:srgbClr val="8B89FF"/>
                </a:gs>
                <a:gs pos="58000">
                  <a:srgbClr val="97A9FF"/>
                </a:gs>
                <a:gs pos="100000">
                  <a:srgbClr val="C0C2EE"/>
                </a:gs>
              </a:gsLst>
            </a:gradFill>
            <a:effectLst>
              <a:outerShdw blurRad="40000" dist="38100" dir="5400000" rotWithShape="0">
                <a:srgbClr val="000000">
                  <a:alpha val="48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6209757" y="3546242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E20000"/>
                </a:gs>
                <a:gs pos="100000">
                  <a:srgbClr val="FF878D"/>
                </a:gs>
                <a:gs pos="50000">
                  <a:srgbClr val="FF5C58"/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>
              <a:spLocks noChangeAspect="1"/>
            </p:cNvSpPr>
            <p:nvPr/>
          </p:nvSpPr>
          <p:spPr>
            <a:xfrm>
              <a:off x="7032375" y="3536480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CBCB00"/>
                </a:gs>
                <a:gs pos="100000">
                  <a:srgbClr val="FBFF5B"/>
                </a:gs>
                <a:gs pos="50000">
                  <a:srgbClr val="EBEB00"/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696402" y="2689312"/>
            <a:ext cx="877824" cy="1755648"/>
            <a:chOff x="6002135" y="4511841"/>
            <a:chExt cx="877824" cy="1755648"/>
          </a:xfrm>
        </p:grpSpPr>
        <p:sp>
          <p:nvSpPr>
            <p:cNvPr id="44" name="Rounded Rectangle 43"/>
            <p:cNvSpPr>
              <a:spLocks noChangeAspect="1"/>
            </p:cNvSpPr>
            <p:nvPr/>
          </p:nvSpPr>
          <p:spPr>
            <a:xfrm>
              <a:off x="6002135" y="4511841"/>
              <a:ext cx="877824" cy="1755648"/>
            </a:xfrm>
            <a:prstGeom prst="roundRect">
              <a:avLst/>
            </a:prstGeom>
            <a:gradFill>
              <a:gsLst>
                <a:gs pos="1000">
                  <a:srgbClr val="8B89FF"/>
                </a:gs>
                <a:gs pos="58000">
                  <a:srgbClr val="97A9FF"/>
                </a:gs>
                <a:gs pos="100000">
                  <a:srgbClr val="C0C2EE"/>
                </a:gs>
              </a:gsLst>
            </a:gradFill>
            <a:effectLst>
              <a:outerShdw blurRad="40000" dist="38100" dir="5400000" rotWithShape="0">
                <a:srgbClr val="000000">
                  <a:alpha val="48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>
              <a:spLocks noChangeAspect="1"/>
            </p:cNvSpPr>
            <p:nvPr/>
          </p:nvSpPr>
          <p:spPr>
            <a:xfrm>
              <a:off x="6149547" y="5528359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FF43F6"/>
                </a:gs>
                <a:gs pos="100000">
                  <a:srgbClr val="FFCEF6"/>
                </a:gs>
                <a:gs pos="68000">
                  <a:srgbClr val="FFB2FF"/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>
              <a:spLocks noChangeAspect="1"/>
            </p:cNvSpPr>
            <p:nvPr/>
          </p:nvSpPr>
          <p:spPr>
            <a:xfrm>
              <a:off x="6150460" y="4747580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CBCB00"/>
                </a:gs>
                <a:gs pos="100000">
                  <a:srgbClr val="FBFF5B"/>
                </a:gs>
                <a:gs pos="50000">
                  <a:srgbClr val="EBEB00"/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718989" y="1583121"/>
            <a:ext cx="877824" cy="877824"/>
            <a:chOff x="6988949" y="4510927"/>
            <a:chExt cx="877824" cy="877824"/>
          </a:xfrm>
        </p:grpSpPr>
        <p:sp>
          <p:nvSpPr>
            <p:cNvPr id="49" name="Rounded Rectangle 48"/>
            <p:cNvSpPr>
              <a:spLocks/>
            </p:cNvSpPr>
            <p:nvPr/>
          </p:nvSpPr>
          <p:spPr>
            <a:xfrm>
              <a:off x="6988949" y="4510927"/>
              <a:ext cx="877824" cy="877824"/>
            </a:xfrm>
            <a:prstGeom prst="roundRect">
              <a:avLst/>
            </a:prstGeom>
            <a:gradFill>
              <a:gsLst>
                <a:gs pos="1000">
                  <a:srgbClr val="8B89FF"/>
                </a:gs>
                <a:gs pos="58000">
                  <a:srgbClr val="97A9FF"/>
                </a:gs>
                <a:gs pos="100000">
                  <a:srgbClr val="C0C2EE"/>
                </a:gs>
              </a:gsLst>
            </a:gradFill>
            <a:effectLst>
              <a:outerShdw blurRad="40000" dist="38100" dir="5400000" rotWithShape="0">
                <a:srgbClr val="000000">
                  <a:alpha val="48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>
              <a:spLocks noChangeAspect="1"/>
            </p:cNvSpPr>
            <p:nvPr/>
          </p:nvSpPr>
          <p:spPr>
            <a:xfrm>
              <a:off x="7137797" y="4663058"/>
              <a:ext cx="585216" cy="585216"/>
            </a:xfrm>
            <a:prstGeom prst="roundRect">
              <a:avLst/>
            </a:prstGeom>
            <a:gradFill flip="none" rotWithShape="1">
              <a:gsLst>
                <a:gs pos="0">
                  <a:srgbClr val="A3D362"/>
                </a:gs>
                <a:gs pos="100000">
                  <a:srgbClr val="E2EAD5"/>
                </a:gs>
                <a:gs pos="72000">
                  <a:srgbClr val="CFDCBB"/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432604" y="4903190"/>
            <a:ext cx="325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Customized </a:t>
            </a:r>
            <a:r>
              <a:rPr lang="en-US" sz="2400" dirty="0" err="1" smtClean="0"/>
              <a:t>IDSes</a:t>
            </a:r>
            <a:endParaRPr lang="en-US" sz="2400" dirty="0"/>
          </a:p>
        </p:txBody>
      </p:sp>
      <p:sp>
        <p:nvSpPr>
          <p:cNvPr id="72" name="Right Arrow 71"/>
          <p:cNvSpPr/>
          <p:nvPr/>
        </p:nvSpPr>
        <p:spPr bwMode="auto">
          <a:xfrm>
            <a:off x="2645748" y="2575058"/>
            <a:ext cx="2716301" cy="48463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86954" y="2974838"/>
            <a:ext cx="2530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Customization for </a:t>
            </a:r>
          </a:p>
          <a:p>
            <a:r>
              <a:rPr lang="en-US" sz="2000" dirty="0" smtClean="0"/>
              <a:t>different purposes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171036" y="3809217"/>
            <a:ext cx="2500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Monolithic </a:t>
            </a:r>
          </a:p>
          <a:p>
            <a:pPr algn="ctr"/>
            <a:r>
              <a:rPr lang="en-US" sz="2400" dirty="0" smtClean="0"/>
              <a:t>Virtualized IDS</a:t>
            </a:r>
            <a:endParaRPr lang="en-US" sz="2400" dirty="0"/>
          </a:p>
        </p:txBody>
      </p:sp>
      <p:sp>
        <p:nvSpPr>
          <p:cNvPr id="76" name="Rounded Rectangle 75"/>
          <p:cNvSpPr/>
          <p:nvPr/>
        </p:nvSpPr>
        <p:spPr>
          <a:xfrm>
            <a:off x="482114" y="4961982"/>
            <a:ext cx="4632999" cy="1422748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K</a:t>
            </a:r>
            <a:r>
              <a:rPr lang="en-US" sz="2600" dirty="0" smtClean="0">
                <a:solidFill>
                  <a:srgbClr val="FFFFFF"/>
                </a:solidFill>
              </a:rPr>
              <a:t>nowledge of source code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>
                <a:solidFill>
                  <a:srgbClr val="FFFFFF"/>
                </a:solidFill>
              </a:rPr>
              <a:t>Error-prone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>
                <a:solidFill>
                  <a:srgbClr val="FFFFFF"/>
                </a:solidFill>
              </a:rPr>
              <a:t>Implementation</a:t>
            </a:r>
            <a:r>
              <a:rPr lang="en-US" sz="2600" dirty="0">
                <a:solidFill>
                  <a:srgbClr val="FFFFFF"/>
                </a:solidFill>
              </a:rPr>
              <a:t>-</a:t>
            </a:r>
            <a:r>
              <a:rPr lang="en-US" sz="2600" dirty="0" smtClean="0">
                <a:solidFill>
                  <a:srgbClr val="FFFFFF"/>
                </a:solidFill>
              </a:rPr>
              <a:t>dependent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3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19"/>
    </mc:Choice>
    <mc:Fallback xmlns="">
      <p:transition xmlns:p14="http://schemas.microsoft.com/office/powerpoint/2010/main" spd="slow" advTm="420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  <p:bldP spid="72" grpId="0" animBg="1"/>
      <p:bldP spid="73" grpId="0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59838" y="1154842"/>
            <a:ext cx="8104292" cy="676275"/>
          </a:xfrm>
        </p:spPr>
        <p:txBody>
          <a:bodyPr/>
          <a:lstStyle/>
          <a:p>
            <a:r>
              <a:rPr lang="en-US" sz="2800" dirty="0" smtClean="0"/>
              <a:t>Inflexible Scalability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91" y="102622"/>
            <a:ext cx="9069209" cy="673424"/>
          </a:xfrm>
        </p:spPr>
        <p:txBody>
          <a:bodyPr/>
          <a:lstStyle/>
          <a:p>
            <a:r>
              <a:rPr lang="en-US" b="0" dirty="0" smtClean="0"/>
              <a:t>Limitations of </a:t>
            </a:r>
            <a:r>
              <a:rPr lang="en-US" altLang="zh-CN" b="0" dirty="0" smtClean="0"/>
              <a:t>Monolithic Virtualized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IDS (3/3)</a:t>
            </a:r>
            <a:endParaRPr lang="en-US" b="0" dirty="0"/>
          </a:p>
        </p:txBody>
      </p:sp>
      <p:sp>
        <p:nvSpPr>
          <p:cNvPr id="34" name="Rounded Rectangle 33"/>
          <p:cNvSpPr>
            <a:spLocks/>
          </p:cNvSpPr>
          <p:nvPr/>
        </p:nvSpPr>
        <p:spPr>
          <a:xfrm>
            <a:off x="711534" y="2927153"/>
            <a:ext cx="2340864" cy="1792224"/>
          </a:xfrm>
          <a:prstGeom prst="roundRect">
            <a:avLst/>
          </a:prstGeom>
          <a:gradFill>
            <a:gsLst>
              <a:gs pos="1000">
                <a:srgbClr val="6661E1"/>
              </a:gs>
              <a:gs pos="80000">
                <a:srgbClr val="97A9FF"/>
              </a:gs>
              <a:gs pos="100000">
                <a:srgbClr val="C0C2EE"/>
              </a:gs>
            </a:gsLst>
          </a:gradFill>
          <a:effectLst>
            <a:outerShdw blurRad="40000" dist="38100" dir="5400000" rotWithShape="0">
              <a:srgbClr val="000000">
                <a:alpha val="48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>
            <a:spLocks/>
          </p:cNvSpPr>
          <p:nvPr/>
        </p:nvSpPr>
        <p:spPr>
          <a:xfrm>
            <a:off x="865954" y="3211840"/>
            <a:ext cx="999067" cy="585216"/>
          </a:xfrm>
          <a:prstGeom prst="roundRect">
            <a:avLst/>
          </a:prstGeom>
          <a:gradFill>
            <a:gsLst>
              <a:gs pos="1000">
                <a:schemeClr val="accent3">
                  <a:lumMod val="75000"/>
                </a:schemeClr>
              </a:gs>
              <a:gs pos="80000">
                <a:schemeClr val="accent3">
                  <a:lumMod val="85000"/>
                </a:schemeClr>
              </a:gs>
              <a:gs pos="100000">
                <a:schemeClr val="accent3">
                  <a:lumMod val="9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>
            <a:spLocks/>
          </p:cNvSpPr>
          <p:nvPr/>
        </p:nvSpPr>
        <p:spPr>
          <a:xfrm>
            <a:off x="862568" y="3199986"/>
            <a:ext cx="999067" cy="585216"/>
          </a:xfrm>
          <a:prstGeom prst="roundRect">
            <a:avLst/>
          </a:prstGeom>
          <a:gradFill>
            <a:gsLst>
              <a:gs pos="1000">
                <a:schemeClr val="accent3">
                  <a:lumMod val="50000"/>
                </a:schemeClr>
              </a:gs>
              <a:gs pos="80000">
                <a:schemeClr val="accent3">
                  <a:lumMod val="65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65952" y="3345257"/>
            <a:ext cx="1032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Detector</a:t>
            </a:r>
            <a:r>
              <a:rPr lang="en-US" sz="1600" baseline="-25000" dirty="0" smtClean="0">
                <a:latin typeface="+mj-lt"/>
              </a:rPr>
              <a:t>1</a:t>
            </a:r>
            <a:endParaRPr lang="en-US" sz="1600" baseline="-25000" dirty="0">
              <a:latin typeface="+mj-lt"/>
            </a:endParaRPr>
          </a:p>
        </p:txBody>
      </p:sp>
      <p:cxnSp>
        <p:nvCxnSpPr>
          <p:cNvPr id="45" name="Straight Arrow Connector 44"/>
          <p:cNvCxnSpPr>
            <a:stCxn id="34" idx="3"/>
            <a:endCxn id="52" idx="1"/>
          </p:cNvCxnSpPr>
          <p:nvPr/>
        </p:nvCxnSpPr>
        <p:spPr bwMode="auto">
          <a:xfrm flipV="1">
            <a:off x="3052398" y="2477065"/>
            <a:ext cx="1553804" cy="134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34" idx="3"/>
            <a:endCxn id="169" idx="1"/>
          </p:cNvCxnSpPr>
          <p:nvPr/>
        </p:nvCxnSpPr>
        <p:spPr bwMode="auto">
          <a:xfrm>
            <a:off x="3052398" y="3823265"/>
            <a:ext cx="1593174" cy="1308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8" name="Group 77"/>
          <p:cNvGrpSpPr/>
          <p:nvPr/>
        </p:nvGrpSpPr>
        <p:grpSpPr>
          <a:xfrm>
            <a:off x="4606202" y="1580953"/>
            <a:ext cx="2340864" cy="1792224"/>
            <a:chOff x="5619846" y="1707027"/>
            <a:chExt cx="2340864" cy="1792224"/>
          </a:xfrm>
        </p:grpSpPr>
        <p:sp>
          <p:nvSpPr>
            <p:cNvPr id="52" name="Rounded Rectangle 51"/>
            <p:cNvSpPr>
              <a:spLocks/>
            </p:cNvSpPr>
            <p:nvPr/>
          </p:nvSpPr>
          <p:spPr>
            <a:xfrm>
              <a:off x="5619846" y="1707027"/>
              <a:ext cx="2340864" cy="1792224"/>
            </a:xfrm>
            <a:prstGeom prst="roundRect">
              <a:avLst>
                <a:gd name="adj" fmla="val 10467"/>
              </a:avLst>
            </a:prstGeom>
            <a:gradFill>
              <a:gsLst>
                <a:gs pos="1000">
                  <a:srgbClr val="6661E1"/>
                </a:gs>
                <a:gs pos="80000">
                  <a:srgbClr val="97A9FF"/>
                </a:gs>
                <a:gs pos="100000">
                  <a:srgbClr val="C0C2EE"/>
                </a:gs>
              </a:gsLst>
            </a:gradFill>
            <a:effectLst>
              <a:outerShdw blurRad="40000" dist="38100" dir="5400000" rotWithShape="0">
                <a:srgbClr val="000000">
                  <a:alpha val="48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845301" y="2002297"/>
              <a:ext cx="1033991" cy="585216"/>
              <a:chOff x="2180167" y="4872498"/>
              <a:chExt cx="1033991" cy="585216"/>
            </a:xfrm>
          </p:grpSpPr>
          <p:sp>
            <p:nvSpPr>
              <p:cNvPr id="54" name="Rounded Rectangle 53"/>
              <p:cNvSpPr>
                <a:spLocks/>
              </p:cNvSpPr>
              <p:nvPr/>
            </p:nvSpPr>
            <p:spPr>
              <a:xfrm>
                <a:off x="2180167" y="4872498"/>
                <a:ext cx="999067" cy="58521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80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81223" y="5002741"/>
                <a:ext cx="10329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Detector</a:t>
                </a:r>
                <a:r>
                  <a:rPr lang="en-US" sz="1600" baseline="-250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56" name="Rounded Rectangle 55"/>
            <p:cNvSpPr>
              <a:spLocks/>
            </p:cNvSpPr>
            <p:nvPr/>
          </p:nvSpPr>
          <p:spPr>
            <a:xfrm>
              <a:off x="5734048" y="1991714"/>
              <a:ext cx="999067" cy="585216"/>
            </a:xfrm>
            <a:prstGeom prst="roundRect">
              <a:avLst/>
            </a:prstGeom>
            <a:gradFill>
              <a:gsLst>
                <a:gs pos="1000">
                  <a:schemeClr val="accent3">
                    <a:lumMod val="75000"/>
                  </a:schemeClr>
                </a:gs>
                <a:gs pos="80000">
                  <a:schemeClr val="accent3">
                    <a:lumMod val="85000"/>
                  </a:schemeClr>
                </a:gs>
                <a:gs pos="100000">
                  <a:schemeClr val="accent3">
                    <a:lumMod val="9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858932" y="2736781"/>
              <a:ext cx="1998133" cy="585216"/>
              <a:chOff x="1092200" y="4861915"/>
              <a:chExt cx="1049867" cy="585216"/>
            </a:xfrm>
          </p:grpSpPr>
          <p:sp>
            <p:nvSpPr>
              <p:cNvPr id="58" name="Rounded Rectangle 57"/>
              <p:cNvSpPr>
                <a:spLocks/>
              </p:cNvSpPr>
              <p:nvPr/>
            </p:nvSpPr>
            <p:spPr>
              <a:xfrm>
                <a:off x="1092200" y="4861915"/>
                <a:ext cx="999067" cy="585216"/>
              </a:xfrm>
              <a:prstGeom prst="roundRect">
                <a:avLst/>
              </a:prstGeom>
              <a:gradFill>
                <a:gsLst>
                  <a:gs pos="2000">
                    <a:schemeClr val="accent6">
                      <a:lumMod val="60000"/>
                      <a:lumOff val="40000"/>
                    </a:schemeClr>
                  </a:gs>
                  <a:gs pos="80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109132" y="4961466"/>
                <a:ext cx="10329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Parser</a:t>
                </a:r>
                <a:endParaRPr lang="en-US" sz="1600" baseline="-25000" dirty="0">
                  <a:latin typeface="+mj-lt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5710763" y="2108198"/>
              <a:ext cx="1032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Detector</a:t>
              </a:r>
              <a:r>
                <a:rPr lang="en-US" sz="1600" baseline="-25000" dirty="0">
                  <a:latin typeface="+mj-lt"/>
                </a:rPr>
                <a:t>1</a:t>
              </a:r>
            </a:p>
          </p:txBody>
        </p:sp>
      </p:grpSp>
      <p:cxnSp>
        <p:nvCxnSpPr>
          <p:cNvPr id="93" name="Straight Arrow Connector 92"/>
          <p:cNvCxnSpPr/>
          <p:nvPr/>
        </p:nvCxnSpPr>
        <p:spPr bwMode="auto">
          <a:xfrm flipV="1">
            <a:off x="1526355" y="2439327"/>
            <a:ext cx="414867" cy="660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1162288" y="2083727"/>
            <a:ext cx="13780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Overloaded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01" name="Straight Arrow Connector 100"/>
          <p:cNvCxnSpPr>
            <a:endCxn id="106" idx="2"/>
          </p:cNvCxnSpPr>
          <p:nvPr/>
        </p:nvCxnSpPr>
        <p:spPr bwMode="auto">
          <a:xfrm flipV="1">
            <a:off x="6861413" y="1623325"/>
            <a:ext cx="1057014" cy="9747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7165156" y="1253993"/>
            <a:ext cx="15065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Underloaded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19689" y="3633127"/>
            <a:ext cx="11598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Scale-out</a:t>
            </a:r>
            <a:endParaRPr lang="en-US" dirty="0">
              <a:latin typeface="+mj-lt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4734164" y="1753527"/>
            <a:ext cx="2146299" cy="1514475"/>
            <a:chOff x="4816476" y="1981200"/>
            <a:chExt cx="2146299" cy="1514475"/>
          </a:xfrm>
        </p:grpSpPr>
        <p:cxnSp>
          <p:nvCxnSpPr>
            <p:cNvPr id="145" name="Straight Connector 144"/>
            <p:cNvCxnSpPr/>
            <p:nvPr/>
          </p:nvCxnSpPr>
          <p:spPr bwMode="auto">
            <a:xfrm flipV="1">
              <a:off x="4817534" y="2765425"/>
              <a:ext cx="1024466" cy="317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auto">
            <a:xfrm flipH="1">
              <a:off x="5844117" y="2001308"/>
              <a:ext cx="16933" cy="75353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 flipH="1">
              <a:off x="6931025" y="2079625"/>
              <a:ext cx="29635" cy="14033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auto">
            <a:xfrm flipV="1">
              <a:off x="5920317" y="1981200"/>
              <a:ext cx="1042458" cy="1164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/>
            <p:nvPr/>
          </p:nvCxnSpPr>
          <p:spPr bwMode="auto">
            <a:xfrm>
              <a:off x="4854575" y="3482975"/>
              <a:ext cx="2098675" cy="127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/>
            <p:cNvCxnSpPr/>
            <p:nvPr/>
          </p:nvCxnSpPr>
          <p:spPr bwMode="auto">
            <a:xfrm>
              <a:off x="4816476" y="2804583"/>
              <a:ext cx="9524" cy="66886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8" name="Group 167"/>
          <p:cNvGrpSpPr/>
          <p:nvPr/>
        </p:nvGrpSpPr>
        <p:grpSpPr>
          <a:xfrm>
            <a:off x="4645572" y="4235253"/>
            <a:ext cx="2340864" cy="1792224"/>
            <a:chOff x="5619846" y="1707027"/>
            <a:chExt cx="2340864" cy="1792224"/>
          </a:xfrm>
        </p:grpSpPr>
        <p:sp>
          <p:nvSpPr>
            <p:cNvPr id="169" name="Rounded Rectangle 168"/>
            <p:cNvSpPr>
              <a:spLocks/>
            </p:cNvSpPr>
            <p:nvPr/>
          </p:nvSpPr>
          <p:spPr>
            <a:xfrm>
              <a:off x="5619846" y="1707027"/>
              <a:ext cx="2340864" cy="1792224"/>
            </a:xfrm>
            <a:prstGeom prst="roundRect">
              <a:avLst>
                <a:gd name="adj" fmla="val 10467"/>
              </a:avLst>
            </a:prstGeom>
            <a:gradFill>
              <a:gsLst>
                <a:gs pos="1000">
                  <a:srgbClr val="6661E1"/>
                </a:gs>
                <a:gs pos="80000">
                  <a:srgbClr val="97A9FF"/>
                </a:gs>
                <a:gs pos="100000">
                  <a:srgbClr val="C0C2EE"/>
                </a:gs>
              </a:gsLst>
            </a:gradFill>
            <a:effectLst>
              <a:outerShdw blurRad="40000" dist="38100" dir="5400000" rotWithShape="0">
                <a:srgbClr val="000000">
                  <a:alpha val="48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6845301" y="2002297"/>
              <a:ext cx="1033991" cy="585216"/>
              <a:chOff x="2180167" y="4872498"/>
              <a:chExt cx="1033991" cy="585216"/>
            </a:xfrm>
          </p:grpSpPr>
          <p:sp>
            <p:nvSpPr>
              <p:cNvPr id="176" name="Rounded Rectangle 175"/>
              <p:cNvSpPr>
                <a:spLocks/>
              </p:cNvSpPr>
              <p:nvPr/>
            </p:nvSpPr>
            <p:spPr>
              <a:xfrm>
                <a:off x="2180167" y="4872498"/>
                <a:ext cx="999067" cy="58521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80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181223" y="5002741"/>
                <a:ext cx="10329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Detector</a:t>
                </a:r>
                <a:r>
                  <a:rPr lang="en-US" sz="1600" baseline="-250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171" name="Rounded Rectangle 170"/>
            <p:cNvSpPr>
              <a:spLocks/>
            </p:cNvSpPr>
            <p:nvPr/>
          </p:nvSpPr>
          <p:spPr>
            <a:xfrm>
              <a:off x="5734048" y="1991714"/>
              <a:ext cx="999067" cy="585216"/>
            </a:xfrm>
            <a:prstGeom prst="roundRect">
              <a:avLst/>
            </a:prstGeom>
            <a:gradFill>
              <a:gsLst>
                <a:gs pos="1000">
                  <a:schemeClr val="accent3">
                    <a:lumMod val="75000"/>
                  </a:schemeClr>
                </a:gs>
                <a:gs pos="80000">
                  <a:schemeClr val="accent3">
                    <a:lumMod val="85000"/>
                  </a:schemeClr>
                </a:gs>
                <a:gs pos="100000">
                  <a:schemeClr val="accent3">
                    <a:lumMod val="9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5858932" y="2736781"/>
              <a:ext cx="1998133" cy="585216"/>
              <a:chOff x="1092200" y="4861915"/>
              <a:chExt cx="1049867" cy="585216"/>
            </a:xfrm>
          </p:grpSpPr>
          <p:sp>
            <p:nvSpPr>
              <p:cNvPr id="174" name="Rounded Rectangle 173"/>
              <p:cNvSpPr>
                <a:spLocks/>
              </p:cNvSpPr>
              <p:nvPr/>
            </p:nvSpPr>
            <p:spPr>
              <a:xfrm>
                <a:off x="1092200" y="4861915"/>
                <a:ext cx="999067" cy="585216"/>
              </a:xfrm>
              <a:prstGeom prst="roundRect">
                <a:avLst/>
              </a:prstGeom>
              <a:gradFill>
                <a:gsLst>
                  <a:gs pos="2000">
                    <a:schemeClr val="accent6">
                      <a:lumMod val="60000"/>
                      <a:lumOff val="40000"/>
                    </a:schemeClr>
                  </a:gs>
                  <a:gs pos="80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109132" y="4961466"/>
                <a:ext cx="10329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Parser</a:t>
                </a:r>
                <a:endParaRPr lang="en-US" sz="1600" baseline="-25000" dirty="0">
                  <a:latin typeface="+mj-lt"/>
                </a:endParaRPr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5710763" y="2108198"/>
              <a:ext cx="1032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Detector</a:t>
              </a:r>
              <a:r>
                <a:rPr lang="en-US" sz="1600" baseline="-25000" dirty="0">
                  <a:latin typeface="+mj-lt"/>
                </a:rPr>
                <a:t>1</a:t>
              </a:r>
            </a:p>
          </p:txBody>
        </p:sp>
      </p:grpSp>
      <p:cxnSp>
        <p:nvCxnSpPr>
          <p:cNvPr id="178" name="Straight Arrow Connector 177"/>
          <p:cNvCxnSpPr>
            <a:endCxn id="179" idx="2"/>
          </p:cNvCxnSpPr>
          <p:nvPr/>
        </p:nvCxnSpPr>
        <p:spPr bwMode="auto">
          <a:xfrm flipV="1">
            <a:off x="6890623" y="4369065"/>
            <a:ext cx="1057014" cy="9747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7194366" y="3999733"/>
            <a:ext cx="15065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Underloaded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4773534" y="4407827"/>
            <a:ext cx="2146299" cy="1514475"/>
            <a:chOff x="4816476" y="1981200"/>
            <a:chExt cx="2146299" cy="1514475"/>
          </a:xfrm>
        </p:grpSpPr>
        <p:cxnSp>
          <p:nvCxnSpPr>
            <p:cNvPr id="181" name="Straight Connector 180"/>
            <p:cNvCxnSpPr/>
            <p:nvPr/>
          </p:nvCxnSpPr>
          <p:spPr bwMode="auto">
            <a:xfrm flipV="1">
              <a:off x="4817534" y="2765425"/>
              <a:ext cx="1024466" cy="317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Straight Connector 181"/>
            <p:cNvCxnSpPr/>
            <p:nvPr/>
          </p:nvCxnSpPr>
          <p:spPr bwMode="auto">
            <a:xfrm flipH="1">
              <a:off x="5844117" y="2001308"/>
              <a:ext cx="16933" cy="75353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flipH="1">
              <a:off x="6931025" y="2079625"/>
              <a:ext cx="29635" cy="14033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 bwMode="auto">
            <a:xfrm flipV="1">
              <a:off x="5920317" y="1981200"/>
              <a:ext cx="1042458" cy="1164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 bwMode="auto">
            <a:xfrm>
              <a:off x="4854575" y="3482975"/>
              <a:ext cx="2098675" cy="127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4816476" y="2804583"/>
              <a:ext cx="9524" cy="66886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0" name="Rounded Rectangle 59"/>
          <p:cNvSpPr>
            <a:spLocks/>
          </p:cNvSpPr>
          <p:nvPr/>
        </p:nvSpPr>
        <p:spPr>
          <a:xfrm>
            <a:off x="917355" y="4009482"/>
            <a:ext cx="1901449" cy="585216"/>
          </a:xfrm>
          <a:prstGeom prst="roundRect">
            <a:avLst/>
          </a:prstGeom>
          <a:gradFill>
            <a:gsLst>
              <a:gs pos="2000">
                <a:schemeClr val="accent6">
                  <a:lumMod val="60000"/>
                  <a:lumOff val="40000"/>
                </a:schemeClr>
              </a:gs>
              <a:gs pos="8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12294" y="4138765"/>
            <a:ext cx="1965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Parser</a:t>
            </a:r>
            <a:endParaRPr lang="en-US" sz="1600" baseline="-25000" dirty="0">
              <a:latin typeface="+mj-lt"/>
            </a:endParaRPr>
          </a:p>
        </p:txBody>
      </p:sp>
      <p:sp>
        <p:nvSpPr>
          <p:cNvPr id="62" name="Rounded Rectangle 61"/>
          <p:cNvSpPr>
            <a:spLocks/>
          </p:cNvSpPr>
          <p:nvPr/>
        </p:nvSpPr>
        <p:spPr>
          <a:xfrm>
            <a:off x="1950760" y="3227965"/>
            <a:ext cx="999067" cy="585216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24287" y="3328324"/>
            <a:ext cx="1032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Detector</a:t>
            </a:r>
            <a:r>
              <a:rPr lang="en-US" sz="1600" baseline="-25000" dirty="0">
                <a:latin typeface="+mj-lt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99139" y="4691086"/>
            <a:ext cx="211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Monolithic </a:t>
            </a:r>
          </a:p>
          <a:p>
            <a:pPr algn="ctr"/>
            <a:r>
              <a:rPr lang="en-US" sz="2000" dirty="0" smtClean="0"/>
              <a:t>Virtualized IDS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4749657" y="3350189"/>
            <a:ext cx="211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Monolithic </a:t>
            </a:r>
          </a:p>
          <a:p>
            <a:pPr algn="ctr"/>
            <a:r>
              <a:rPr lang="en-US" sz="2000" dirty="0" smtClean="0"/>
              <a:t>Virtualized IDS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4855953" y="6008011"/>
            <a:ext cx="211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Monolithic </a:t>
            </a:r>
          </a:p>
          <a:p>
            <a:pPr algn="ctr"/>
            <a:r>
              <a:rPr lang="en-US" sz="2000" dirty="0" smtClean="0"/>
              <a:t>Virtualized IDS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524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19"/>
    </mc:Choice>
    <mc:Fallback xmlns="">
      <p:transition xmlns:p14="http://schemas.microsoft.com/office/powerpoint/2010/main" spd="slow" advTm="420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6" grpId="0"/>
      <p:bldP spid="106" grpId="0"/>
      <p:bldP spid="125" grpId="0"/>
      <p:bldP spid="179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Our Approach</a:t>
            </a:r>
            <a:endParaRPr lang="en-US" sz="4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761" y="2224902"/>
            <a:ext cx="7468457" cy="4312685"/>
          </a:xfrm>
        </p:spPr>
        <p:txBody>
          <a:bodyPr/>
          <a:lstStyle/>
          <a:p>
            <a:r>
              <a:rPr lang="en-US" sz="2800" dirty="0" smtClean="0"/>
              <a:t>What is </a:t>
            </a:r>
            <a:r>
              <a:rPr lang="en-US" sz="2800" dirty="0" err="1" smtClean="0"/>
              <a:t>microservice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Breaking application into independent smaller components</a:t>
            </a:r>
          </a:p>
          <a:p>
            <a:pPr lvl="1"/>
            <a:r>
              <a:rPr lang="en-US" sz="2400" dirty="0" smtClean="0"/>
              <a:t>Components communicate through </a:t>
            </a:r>
            <a:r>
              <a:rPr lang="en-US" sz="2400" dirty="0"/>
              <a:t>lightweight </a:t>
            </a:r>
            <a:r>
              <a:rPr lang="en-US" sz="2400" dirty="0" smtClean="0"/>
              <a:t>mechanisms</a:t>
            </a:r>
            <a:endParaRPr lang="en-US" sz="2400" dirty="0"/>
          </a:p>
          <a:p>
            <a:r>
              <a:rPr lang="en-US" sz="2800" dirty="0" smtClean="0"/>
              <a:t>Why </a:t>
            </a:r>
            <a:r>
              <a:rPr lang="en-US" sz="2800" dirty="0" err="1" smtClean="0"/>
              <a:t>microservice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Small and lightweight</a:t>
            </a:r>
          </a:p>
          <a:p>
            <a:pPr lvl="1"/>
            <a:r>
              <a:rPr lang="en-US" sz="2400" dirty="0" smtClean="0"/>
              <a:t>Scale individually</a:t>
            </a:r>
          </a:p>
          <a:p>
            <a:pPr lvl="1"/>
            <a:r>
              <a:rPr lang="en-US" sz="2400" dirty="0" smtClean="0"/>
              <a:t>Run independently  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94341" y="1223822"/>
            <a:ext cx="7084010" cy="786840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FFFF"/>
                </a:solidFill>
              </a:rPr>
              <a:t>IDS </a:t>
            </a:r>
            <a:r>
              <a:rPr lang="en-US" sz="3200" b="1" dirty="0" err="1" smtClean="0">
                <a:solidFill>
                  <a:srgbClr val="FFFFFF"/>
                </a:solidFill>
              </a:rPr>
              <a:t>Virtualiaztion</a:t>
            </a:r>
            <a:r>
              <a:rPr lang="en-US" sz="3200" b="1" dirty="0" smtClean="0">
                <a:solidFill>
                  <a:srgbClr val="FFFFFF"/>
                </a:solidFill>
              </a:rPr>
              <a:t> as </a:t>
            </a:r>
            <a:r>
              <a:rPr lang="en-US" sz="3200" b="1" dirty="0" err="1" smtClean="0">
                <a:solidFill>
                  <a:srgbClr val="FFFFFF"/>
                </a:solidFill>
              </a:rPr>
              <a:t>Microservice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9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>
            <a:spLocks/>
          </p:cNvSpPr>
          <p:nvPr/>
        </p:nvSpPr>
        <p:spPr>
          <a:xfrm>
            <a:off x="1366525" y="1354064"/>
            <a:ext cx="3935723" cy="2456127"/>
          </a:xfrm>
          <a:prstGeom prst="roundRect">
            <a:avLst>
              <a:gd name="adj" fmla="val 7992"/>
            </a:avLst>
          </a:prstGeom>
          <a:gradFill>
            <a:gsLst>
              <a:gs pos="0">
                <a:srgbClr val="746FFF"/>
              </a:gs>
              <a:gs pos="57000">
                <a:srgbClr val="BCB5FF"/>
              </a:gs>
              <a:gs pos="100000">
                <a:srgbClr val="BEBEFF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54" y="94066"/>
            <a:ext cx="8217793" cy="727072"/>
          </a:xfrm>
        </p:spPr>
        <p:txBody>
          <a:bodyPr/>
          <a:lstStyle/>
          <a:p>
            <a:r>
              <a:rPr lang="en-US" sz="4000" b="0" dirty="0" smtClean="0"/>
              <a:t>Feasibility of </a:t>
            </a:r>
            <a:r>
              <a:rPr lang="en-US" sz="4000" b="0" dirty="0"/>
              <a:t>O</a:t>
            </a:r>
            <a:r>
              <a:rPr lang="en-US" sz="4000" b="0" dirty="0" smtClean="0"/>
              <a:t>ur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295" y="3969764"/>
            <a:ext cx="8556252" cy="2571586"/>
          </a:xfrm>
        </p:spPr>
        <p:txBody>
          <a:bodyPr/>
          <a:lstStyle/>
          <a:p>
            <a:r>
              <a:rPr lang="en-US" sz="2800" dirty="0" smtClean="0"/>
              <a:t>Low-level per-connection parsing</a:t>
            </a:r>
          </a:p>
          <a:p>
            <a:pPr lvl="1"/>
            <a:r>
              <a:rPr lang="en-US" sz="2400" dirty="0" smtClean="0"/>
              <a:t>Check-sum verification, stream reconstruction, pattern matching, etc.</a:t>
            </a:r>
          </a:p>
          <a:p>
            <a:r>
              <a:rPr lang="en-US" sz="2800" dirty="0" smtClean="0"/>
              <a:t>High-level analysis</a:t>
            </a:r>
          </a:p>
          <a:p>
            <a:pPr lvl="1"/>
            <a:r>
              <a:rPr lang="en-US" sz="2400" dirty="0" smtClean="0"/>
              <a:t>Cross-event detection tasks.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93045" y="2928506"/>
            <a:ext cx="2706611" cy="692754"/>
            <a:chOff x="1098776" y="4937806"/>
            <a:chExt cx="1729083" cy="692754"/>
          </a:xfrm>
        </p:grpSpPr>
        <p:sp>
          <p:nvSpPr>
            <p:cNvPr id="10" name="Rounded Rectangle 9"/>
            <p:cNvSpPr>
              <a:spLocks/>
            </p:cNvSpPr>
            <p:nvPr/>
          </p:nvSpPr>
          <p:spPr>
            <a:xfrm>
              <a:off x="1098776" y="4937806"/>
              <a:ext cx="1729083" cy="692754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8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96358" y="4995333"/>
              <a:ext cx="156445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Low-level </a:t>
              </a:r>
            </a:p>
            <a:p>
              <a:pPr algn="ctr"/>
              <a:r>
                <a:rPr lang="en-US" sz="1600" dirty="0" smtClean="0">
                  <a:latin typeface="+mj-lt"/>
                </a:rPr>
                <a:t>per-connection parsing</a:t>
              </a:r>
              <a:endParaRPr lang="en-US" sz="1600" baseline="-25000" dirty="0"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19689" y="1637034"/>
            <a:ext cx="2711453" cy="585216"/>
            <a:chOff x="1568527" y="2881376"/>
            <a:chExt cx="1508506" cy="585216"/>
          </a:xfrm>
        </p:grpSpPr>
        <p:sp>
          <p:nvSpPr>
            <p:cNvPr id="13" name="Rounded Rectangle 12"/>
            <p:cNvSpPr>
              <a:spLocks/>
            </p:cNvSpPr>
            <p:nvPr/>
          </p:nvSpPr>
          <p:spPr>
            <a:xfrm>
              <a:off x="1568527" y="2881376"/>
              <a:ext cx="1508506" cy="58521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100000">
                  <a:srgbClr val="E1E8D4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81319" y="3011983"/>
              <a:ext cx="1056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High-level analysis</a:t>
              </a:r>
              <a:endParaRPr lang="en-US" sz="1600" dirty="0">
                <a:latin typeface="+mj-lt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652848" y="3243393"/>
            <a:ext cx="1046012" cy="638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93477" y="2840683"/>
            <a:ext cx="88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Traffic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0"/>
            <a:endCxn id="13" idx="2"/>
          </p:cNvCxnSpPr>
          <p:nvPr/>
        </p:nvCxnSpPr>
        <p:spPr bwMode="auto">
          <a:xfrm flipV="1">
            <a:off x="3070249" y="2222250"/>
            <a:ext cx="5167" cy="76378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2" name="Straight Arrow Connector 21"/>
          <p:cNvCxnSpPr>
            <a:stCxn id="13" idx="0"/>
          </p:cNvCxnSpPr>
          <p:nvPr/>
        </p:nvCxnSpPr>
        <p:spPr bwMode="auto">
          <a:xfrm flipV="1">
            <a:off x="3075416" y="965702"/>
            <a:ext cx="1837" cy="67133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257045" y="2256743"/>
            <a:ext cx="199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Per-connection,</a:t>
            </a:r>
          </a:p>
          <a:p>
            <a:pPr algn="ctr"/>
            <a:r>
              <a:rPr lang="en-US" dirty="0" smtClean="0"/>
              <a:t>simple events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20978" y="981650"/>
            <a:ext cx="148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Alerts, logs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72700" y="1389739"/>
            <a:ext cx="35369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/>
              <a:t>Run independently</a:t>
            </a:r>
          </a:p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/>
              <a:t>Communicate via well-defined messages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9496767" y="2410441"/>
            <a:ext cx="3249859" cy="1305166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Run independently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Communicate via well-defined messages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445" y="1434507"/>
            <a:ext cx="719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966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8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0.1|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|9.3|3.8|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|9.3|3.8|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|9.3|3.8|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|9.3|3.8|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|9.3|3.8|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|9.3|3.8|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6.2"/>
</p:tagLst>
</file>

<file path=ppt/theme/theme1.xml><?xml version="1.0" encoding="utf-8"?>
<a:theme xmlns:a="http://schemas.openxmlformats.org/drawingml/2006/main" name="2_os-8">
  <a:themeElements>
    <a:clrScheme name="2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2_os-8">
      <a:majorFont>
        <a:latin typeface="Arial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lnDef>
  </a:objectDefaults>
  <a:extraClrSchemeLst>
    <a:extraClrScheme>
      <a:clrScheme name="2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s-8">
  <a:themeElements>
    <a:clrScheme name="3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3_os-8">
      <a:majorFont>
        <a:latin typeface="Arial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lnDef>
  </a:objectDefaults>
  <a:extraClrSchemeLst>
    <a:extraClrScheme>
      <a:clrScheme name="3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s-8">
  <a:themeElements>
    <a:clrScheme name="4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4_os-8">
      <a:majorFont>
        <a:latin typeface="Arial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lnDef>
  </a:objectDefaults>
  <a:extraClrSchemeLst>
    <a:extraClrScheme>
      <a:clrScheme name="4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34474</TotalTime>
  <Words>2122</Words>
  <Application>Microsoft Macintosh PowerPoint</Application>
  <PresentationFormat>On-screen Show (4:3)</PresentationFormat>
  <Paragraphs>396</Paragraphs>
  <Slides>25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2_os-8</vt:lpstr>
      <vt:lpstr>3_os-8</vt:lpstr>
      <vt:lpstr>os-8</vt:lpstr>
      <vt:lpstr>4_os-8</vt:lpstr>
      <vt:lpstr>Towards Effective Virtualization of Intrusion Detection Systems</vt:lpstr>
      <vt:lpstr>Outline</vt:lpstr>
      <vt:lpstr>Traditional IDSes</vt:lpstr>
      <vt:lpstr>Virtualized IDS Based on NFV+SDN</vt:lpstr>
      <vt:lpstr>Limitations of Monolithic Virtualized IDS (1/3)</vt:lpstr>
      <vt:lpstr>Limitations of Monolithic Virtualized IDS (2/3)</vt:lpstr>
      <vt:lpstr>Limitations of Monolithic Virtualized IDS (3/3)</vt:lpstr>
      <vt:lpstr>Our Approach</vt:lpstr>
      <vt:lpstr>Feasibility of Our Approach</vt:lpstr>
      <vt:lpstr>IDS Virtualization as Microservices</vt:lpstr>
      <vt:lpstr>Efficient Resource Usage</vt:lpstr>
      <vt:lpstr>Easy Customization</vt:lpstr>
      <vt:lpstr>Flexible Scalability</vt:lpstr>
      <vt:lpstr>Experiments</vt:lpstr>
      <vt:lpstr>Benefits of Scaling Individually</vt:lpstr>
      <vt:lpstr>Benefits of Scaling Individually</vt:lpstr>
      <vt:lpstr>Benefits of Customization</vt:lpstr>
      <vt:lpstr>Benefits of Customization</vt:lpstr>
      <vt:lpstr>Discussion and Future Work</vt:lpstr>
      <vt:lpstr>Q &amp; A</vt:lpstr>
      <vt:lpstr>Back up</vt:lpstr>
      <vt:lpstr>Limitations of Our Experiments</vt:lpstr>
      <vt:lpstr>Microservices vs. Monoliths</vt:lpstr>
      <vt:lpstr>Microservices</vt:lpstr>
      <vt:lpstr>Traffic Volume Variation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Hongda Li</cp:lastModifiedBy>
  <cp:revision>7962</cp:revision>
  <cp:lastPrinted>2015-04-02T05:48:51Z</cp:lastPrinted>
  <dcterms:created xsi:type="dcterms:W3CDTF">2009-08-21T15:45:49Z</dcterms:created>
  <dcterms:modified xsi:type="dcterms:W3CDTF">2017-03-24T19:22:49Z</dcterms:modified>
</cp:coreProperties>
</file>